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sldIdLst>
    <p:sldId id="256" r:id="rId2"/>
    <p:sldId id="310" r:id="rId3"/>
    <p:sldId id="260" r:id="rId4"/>
    <p:sldId id="261" r:id="rId5"/>
    <p:sldId id="262" r:id="rId6"/>
    <p:sldId id="263" r:id="rId7"/>
    <p:sldId id="264" r:id="rId8"/>
    <p:sldId id="265" r:id="rId9"/>
    <p:sldId id="266" r:id="rId10"/>
    <p:sldId id="289" r:id="rId11"/>
    <p:sldId id="267" r:id="rId12"/>
    <p:sldId id="268" r:id="rId13"/>
    <p:sldId id="269" r:id="rId14"/>
    <p:sldId id="271" r:id="rId15"/>
    <p:sldId id="312" r:id="rId16"/>
    <p:sldId id="270" r:id="rId17"/>
    <p:sldId id="272" r:id="rId18"/>
    <p:sldId id="273" r:id="rId19"/>
    <p:sldId id="311" r:id="rId20"/>
    <p:sldId id="283"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a:srgbClr val="008000"/>
    <a:srgbClr val="FFFF00"/>
    <a:srgbClr val="0109A7"/>
    <a:srgbClr val="01078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4" autoAdjust="0"/>
    <p:restoredTop sz="80667" autoAdjust="0"/>
  </p:normalViewPr>
  <p:slideViewPr>
    <p:cSldViewPr>
      <p:cViewPr>
        <p:scale>
          <a:sx n="60" d="100"/>
          <a:sy n="60" d="100"/>
        </p:scale>
        <p:origin x="-90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61.png"/><Relationship Id="rId2" Type="http://schemas.openxmlformats.org/officeDocument/2006/relationships/image" Target="../media/image610.png"/><Relationship Id="rId1" Type="http://schemas.openxmlformats.org/officeDocument/2006/relationships/image" Target="../media/image510.png"/><Relationship Id="rId5" Type="http://schemas.openxmlformats.org/officeDocument/2006/relationships/image" Target="../media/image910.png"/><Relationship Id="rId4" Type="http://schemas.openxmlformats.org/officeDocument/2006/relationships/image" Target="../media/image8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BF4CD-F125-4919-AC7F-44C816F59B5F}"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9602E420-00CF-407C-8527-464A2ADFF8EB}">
      <dgm:prSet phldrT="[Text]" custT="1"/>
      <dgm:spPr>
        <a:solidFill>
          <a:schemeClr val="accent5"/>
        </a:solidFill>
      </dgm:spPr>
      <dgm:t>
        <a:bodyPr/>
        <a:lstStyle/>
        <a:p>
          <a:r>
            <a:rPr lang="en-US" sz="1500" b="1" baseline="0" dirty="0" smtClean="0">
              <a:solidFill>
                <a:schemeClr val="tx1"/>
              </a:solidFill>
            </a:rPr>
            <a:t>Volume Data</a:t>
          </a:r>
          <a:endParaRPr lang="en-US" sz="1500" b="1" baseline="0" dirty="0">
            <a:solidFill>
              <a:schemeClr val="tx1"/>
            </a:solidFill>
          </a:endParaRPr>
        </a:p>
      </dgm:t>
    </dgm:pt>
    <dgm:pt modelId="{8CD6DF51-17E1-4C51-A541-FD0DF45C4753}" type="parTrans" cxnId="{DB2B3BA1-3D82-446B-86B6-5FE3842D2C68}">
      <dgm:prSet/>
      <dgm:spPr/>
      <dgm:t>
        <a:bodyPr/>
        <a:lstStyle/>
        <a:p>
          <a:endParaRPr lang="en-US"/>
        </a:p>
      </dgm:t>
    </dgm:pt>
    <dgm:pt modelId="{91870A04-B2C5-4675-A50E-2EDD68367FEC}" type="sibTrans" cxnId="{DB2B3BA1-3D82-446B-86B6-5FE3842D2C68}">
      <dgm:prSet/>
      <dgm:spPr/>
      <dgm:t>
        <a:bodyPr/>
        <a:lstStyle/>
        <a:p>
          <a:endParaRPr lang="en-US"/>
        </a:p>
      </dgm:t>
    </dgm:pt>
    <dgm:pt modelId="{38FB4588-F94E-48AA-A238-D18BE80B9D3D}">
      <dgm:prSet phldrT="[Text]" custT="1"/>
      <dgm:spPr>
        <a:solidFill>
          <a:schemeClr val="accent5"/>
        </a:solidFill>
      </dgm:spPr>
      <dgm:t>
        <a:bodyPr/>
        <a:lstStyle/>
        <a:p>
          <a:pPr algn="ctr"/>
          <a:r>
            <a:rPr lang="en-US" sz="1500" b="1" baseline="0" dirty="0" smtClean="0">
              <a:solidFill>
                <a:schemeClr val="tx1"/>
              </a:solidFill>
            </a:rPr>
            <a:t>Obtain Candidate Lesions</a:t>
          </a:r>
          <a:endParaRPr lang="en-US" sz="1500" b="1" baseline="0" dirty="0">
            <a:solidFill>
              <a:schemeClr val="tx1"/>
            </a:solidFill>
          </a:endParaRPr>
        </a:p>
      </dgm:t>
    </dgm:pt>
    <dgm:pt modelId="{458BAD51-8454-442A-A4EA-65F35ED5A205}" type="parTrans" cxnId="{70FFEE43-274F-4C0F-83B1-F6A37BCED91C}">
      <dgm:prSet/>
      <dgm:spPr/>
      <dgm:t>
        <a:bodyPr/>
        <a:lstStyle/>
        <a:p>
          <a:endParaRPr lang="en-US"/>
        </a:p>
      </dgm:t>
    </dgm:pt>
    <dgm:pt modelId="{0C80D81F-715F-4E4E-8160-75E2DCE57F54}" type="sibTrans" cxnId="{70FFEE43-274F-4C0F-83B1-F6A37BCED91C}">
      <dgm:prSet/>
      <dgm:spPr/>
      <dgm:t>
        <a:bodyPr/>
        <a:lstStyle/>
        <a:p>
          <a:endParaRPr lang="en-US"/>
        </a:p>
      </dgm:t>
    </dgm:pt>
    <dgm:pt modelId="{24F4EF03-009C-4D4A-A3ED-8311989DDD72}">
      <dgm:prSet phldrT="[Text]" custT="1"/>
      <dgm:spPr>
        <a:solidFill>
          <a:schemeClr val="accent5"/>
        </a:solidFill>
      </dgm:spPr>
      <dgm:t>
        <a:bodyPr/>
        <a:lstStyle/>
        <a:p>
          <a:r>
            <a:rPr lang="en-US" sz="1500" b="1" baseline="0" dirty="0" smtClean="0">
              <a:solidFill>
                <a:schemeClr val="tx1"/>
              </a:solidFill>
            </a:rPr>
            <a:t>Obtain Lesion Masks</a:t>
          </a:r>
          <a:endParaRPr lang="en-US" sz="1500" b="1" baseline="0" dirty="0">
            <a:solidFill>
              <a:schemeClr val="tx1"/>
            </a:solidFill>
          </a:endParaRPr>
        </a:p>
      </dgm:t>
    </dgm:pt>
    <dgm:pt modelId="{026933FD-DC6D-4BEF-B792-C43E2D39CCFC}" type="parTrans" cxnId="{4F442A79-4EAA-4D6A-832C-C840EDD6B2E7}">
      <dgm:prSet/>
      <dgm:spPr/>
      <dgm:t>
        <a:bodyPr/>
        <a:lstStyle/>
        <a:p>
          <a:endParaRPr lang="en-US"/>
        </a:p>
      </dgm:t>
    </dgm:pt>
    <dgm:pt modelId="{9CBA6722-F2BF-4FF4-A79E-5281001F99A5}" type="sibTrans" cxnId="{4F442A79-4EAA-4D6A-832C-C840EDD6B2E7}">
      <dgm:prSet/>
      <dgm:spPr/>
      <dgm:t>
        <a:bodyPr/>
        <a:lstStyle/>
        <a:p>
          <a:endParaRPr lang="en-US"/>
        </a:p>
      </dgm:t>
    </dgm:pt>
    <dgm:pt modelId="{44323DD7-07E9-482D-A14C-0758346641CC}">
      <dgm:prSet phldrT="[Text]"/>
      <dgm:spPr>
        <a:solidFill>
          <a:schemeClr val="accent5"/>
        </a:solidFill>
      </dgm:spPr>
      <dgm:t>
        <a:bodyPr/>
        <a:lstStyle/>
        <a:p>
          <a:r>
            <a:rPr lang="en-US" b="1" baseline="0" dirty="0" smtClean="0">
              <a:solidFill>
                <a:schemeClr val="tx1"/>
              </a:solidFill>
            </a:rPr>
            <a:t>Generate CNR Plots</a:t>
          </a:r>
          <a:endParaRPr lang="en-US" b="1" baseline="0" dirty="0">
            <a:solidFill>
              <a:schemeClr val="tx1"/>
            </a:solidFill>
          </a:endParaRPr>
        </a:p>
      </dgm:t>
    </dgm:pt>
    <dgm:pt modelId="{2A3C9257-C969-466B-A8B2-E2CCAA284DEF}" type="parTrans" cxnId="{DB5A9D7A-9E6D-4061-8834-9E34BEA7021A}">
      <dgm:prSet/>
      <dgm:spPr/>
      <dgm:t>
        <a:bodyPr/>
        <a:lstStyle/>
        <a:p>
          <a:endParaRPr lang="en-US"/>
        </a:p>
      </dgm:t>
    </dgm:pt>
    <dgm:pt modelId="{ECCD24BC-1ABE-4189-8F76-8DC6DD2302BC}" type="sibTrans" cxnId="{DB5A9D7A-9E6D-4061-8834-9E34BEA7021A}">
      <dgm:prSet/>
      <dgm:spPr/>
      <dgm:t>
        <a:bodyPr/>
        <a:lstStyle/>
        <a:p>
          <a:endParaRPr lang="en-US"/>
        </a:p>
      </dgm:t>
    </dgm:pt>
    <dgm:pt modelId="{5D00318A-2C29-4CBA-BF9C-B6F0E56C9061}">
      <dgm:prSet phldrT="[Text]"/>
      <dgm:spPr>
        <a:solidFill>
          <a:schemeClr val="accent5"/>
        </a:solidFill>
      </dgm:spPr>
      <dgm:t>
        <a:bodyPr/>
        <a:lstStyle/>
        <a:p>
          <a:r>
            <a:rPr lang="en-US" b="1" baseline="0" dirty="0" smtClean="0">
              <a:solidFill>
                <a:schemeClr val="tx1"/>
              </a:solidFill>
            </a:rPr>
            <a:t>Obtain Window Parameters</a:t>
          </a:r>
          <a:endParaRPr lang="en-US" b="1" baseline="0" dirty="0">
            <a:solidFill>
              <a:schemeClr val="tx1"/>
            </a:solidFill>
          </a:endParaRPr>
        </a:p>
      </dgm:t>
    </dgm:pt>
    <dgm:pt modelId="{404BC4EC-ADDA-4BCD-AABE-2B8905056D80}" type="parTrans" cxnId="{3734676E-DAAF-41B3-89B1-A09499D6A568}">
      <dgm:prSet/>
      <dgm:spPr/>
      <dgm:t>
        <a:bodyPr/>
        <a:lstStyle/>
        <a:p>
          <a:endParaRPr lang="en-US"/>
        </a:p>
      </dgm:t>
    </dgm:pt>
    <dgm:pt modelId="{EDDA0C93-E0D4-4AD0-9285-91532B6425A1}" type="sibTrans" cxnId="{3734676E-DAAF-41B3-89B1-A09499D6A568}">
      <dgm:prSet/>
      <dgm:spPr/>
      <dgm:t>
        <a:bodyPr/>
        <a:lstStyle/>
        <a:p>
          <a:endParaRPr lang="en-US"/>
        </a:p>
      </dgm:t>
    </dgm:pt>
    <dgm:pt modelId="{D71599CB-F175-4D62-9A44-897FBE4EF518}" type="pres">
      <dgm:prSet presAssocID="{E9EBF4CD-F125-4919-AC7F-44C816F59B5F}" presName="Name0" presStyleCnt="0">
        <dgm:presLayoutVars>
          <dgm:dir/>
          <dgm:resizeHandles val="exact"/>
        </dgm:presLayoutVars>
      </dgm:prSet>
      <dgm:spPr/>
      <dgm:t>
        <a:bodyPr/>
        <a:lstStyle/>
        <a:p>
          <a:endParaRPr lang="en-US"/>
        </a:p>
      </dgm:t>
    </dgm:pt>
    <dgm:pt modelId="{3EF48F8E-2E92-4570-9FD1-1C310F495CFC}" type="pres">
      <dgm:prSet presAssocID="{E9EBF4CD-F125-4919-AC7F-44C816F59B5F}" presName="bkgdShp" presStyleLbl="alignAccFollowNode1" presStyleIdx="0" presStyleCnt="1"/>
      <dgm:spPr>
        <a:solidFill>
          <a:schemeClr val="accent1">
            <a:lumMod val="75000"/>
            <a:alpha val="90000"/>
          </a:schemeClr>
        </a:solidFill>
      </dgm:spPr>
      <dgm:t>
        <a:bodyPr/>
        <a:lstStyle/>
        <a:p>
          <a:endParaRPr lang="en-US"/>
        </a:p>
      </dgm:t>
    </dgm:pt>
    <dgm:pt modelId="{33C263C2-380D-4A13-B986-4FC4CC231414}" type="pres">
      <dgm:prSet presAssocID="{E9EBF4CD-F125-4919-AC7F-44C816F59B5F}" presName="linComp" presStyleCnt="0"/>
      <dgm:spPr/>
    </dgm:pt>
    <dgm:pt modelId="{432D2EBB-56FC-48F1-B216-B7FD9DD9920C}" type="pres">
      <dgm:prSet presAssocID="{9602E420-00CF-407C-8527-464A2ADFF8EB}" presName="compNode" presStyleCnt="0"/>
      <dgm:spPr/>
    </dgm:pt>
    <dgm:pt modelId="{43A218DA-989A-4766-A5D6-35E74037DAA0}" type="pres">
      <dgm:prSet presAssocID="{9602E420-00CF-407C-8527-464A2ADFF8EB}" presName="node" presStyleLbl="node1" presStyleIdx="0" presStyleCnt="5" custScaleY="37375" custLinFactNeighborX="-1462" custLinFactNeighborY="-38089">
        <dgm:presLayoutVars>
          <dgm:bulletEnabled val="1"/>
        </dgm:presLayoutVars>
      </dgm:prSet>
      <dgm:spPr/>
      <dgm:t>
        <a:bodyPr/>
        <a:lstStyle/>
        <a:p>
          <a:endParaRPr lang="en-US"/>
        </a:p>
      </dgm:t>
    </dgm:pt>
    <dgm:pt modelId="{3BE79D82-0E1D-4A4C-BEC7-9FD93CBC12D9}" type="pres">
      <dgm:prSet presAssocID="{9602E420-00CF-407C-8527-464A2ADFF8EB}" presName="invisiNode" presStyleLbl="node1" presStyleIdx="0" presStyleCnt="5"/>
      <dgm:spPr/>
    </dgm:pt>
    <dgm:pt modelId="{12BC5ACE-641B-4A79-806A-8E1ACF62EB37}" type="pres">
      <dgm:prSet presAssocID="{9602E420-00CF-407C-8527-464A2ADFF8EB}" presName="imagNode" presStyleLbl="fgImgPlace1" presStyleIdx="0" presStyleCnt="5" custLinFactNeighborX="-1462" custLinFactNeighborY="-20972"/>
      <dgm:spPr>
        <a:blipFill>
          <a:blip xmlns:r="http://schemas.openxmlformats.org/officeDocument/2006/relationships" r:embed="rId1">
            <a:extLst>
              <a:ext uri="{28A0092B-C50C-407E-A947-70E740481C1C}">
                <a14:useLocalDpi xmlns="" xmlns:a14="http://schemas.microsoft.com/office/drawing/2010/main" val="0"/>
              </a:ext>
            </a:extLst>
          </a:blip>
          <a:srcRect/>
          <a:stretch>
            <a:fillRect l="-2000" r="-2000"/>
          </a:stretch>
        </a:blipFill>
      </dgm:spPr>
      <dgm:t>
        <a:bodyPr/>
        <a:lstStyle/>
        <a:p>
          <a:endParaRPr lang="en-US"/>
        </a:p>
      </dgm:t>
    </dgm:pt>
    <dgm:pt modelId="{F0EC8554-70B0-4AC5-90D3-C523E3F01381}" type="pres">
      <dgm:prSet presAssocID="{91870A04-B2C5-4675-A50E-2EDD68367FEC}" presName="sibTrans" presStyleLbl="sibTrans2D1" presStyleIdx="0" presStyleCnt="0"/>
      <dgm:spPr/>
      <dgm:t>
        <a:bodyPr/>
        <a:lstStyle/>
        <a:p>
          <a:endParaRPr lang="en-US"/>
        </a:p>
      </dgm:t>
    </dgm:pt>
    <dgm:pt modelId="{39EAB718-3FBF-4009-BB6A-75B35A8AABE8}" type="pres">
      <dgm:prSet presAssocID="{38FB4588-F94E-48AA-A238-D18BE80B9D3D}" presName="compNode" presStyleCnt="0"/>
      <dgm:spPr/>
    </dgm:pt>
    <dgm:pt modelId="{1FCB4ECB-C40E-43B3-9E8F-B56D7F62FE6B}" type="pres">
      <dgm:prSet presAssocID="{38FB4588-F94E-48AA-A238-D18BE80B9D3D}" presName="node" presStyleLbl="node1" presStyleIdx="1" presStyleCnt="5" custScaleY="37375" custLinFactNeighborX="316" custLinFactNeighborY="-38089">
        <dgm:presLayoutVars>
          <dgm:bulletEnabled val="1"/>
        </dgm:presLayoutVars>
      </dgm:prSet>
      <dgm:spPr/>
      <dgm:t>
        <a:bodyPr/>
        <a:lstStyle/>
        <a:p>
          <a:endParaRPr lang="en-US"/>
        </a:p>
      </dgm:t>
    </dgm:pt>
    <dgm:pt modelId="{C4D32F01-CAA3-430F-9116-F08CFDFD0C09}" type="pres">
      <dgm:prSet presAssocID="{38FB4588-F94E-48AA-A238-D18BE80B9D3D}" presName="invisiNode" presStyleLbl="node1" presStyleIdx="1" presStyleCnt="5"/>
      <dgm:spPr/>
    </dgm:pt>
    <dgm:pt modelId="{B4AB8177-FD58-41F7-ADD6-1724F87D0997}" type="pres">
      <dgm:prSet presAssocID="{38FB4588-F94E-48AA-A238-D18BE80B9D3D}" presName="imagNode" presStyleLbl="fgImgPlace1" presStyleIdx="1" presStyleCnt="5" custLinFactNeighborX="316" custLinFactNeighborY="-20972"/>
      <dgm:spPr>
        <a:blipFill>
          <a:blip xmlns:r="http://schemas.openxmlformats.org/officeDocument/2006/relationships" r:embed="rId2">
            <a:extLst>
              <a:ext uri="{28A0092B-C50C-407E-A947-70E740481C1C}">
                <a14:useLocalDpi xmlns="" xmlns:a14="http://schemas.microsoft.com/office/drawing/2010/main" val="0"/>
              </a:ext>
            </a:extLst>
          </a:blip>
          <a:srcRect/>
          <a:stretch>
            <a:fillRect l="-2000" r="-2000"/>
          </a:stretch>
        </a:blipFill>
      </dgm:spPr>
      <dgm:t>
        <a:bodyPr/>
        <a:lstStyle/>
        <a:p>
          <a:endParaRPr lang="en-US"/>
        </a:p>
      </dgm:t>
    </dgm:pt>
    <dgm:pt modelId="{61486653-314E-401E-AF59-CE7F64BDA73A}" type="pres">
      <dgm:prSet presAssocID="{0C80D81F-715F-4E4E-8160-75E2DCE57F54}" presName="sibTrans" presStyleLbl="sibTrans2D1" presStyleIdx="0" presStyleCnt="0"/>
      <dgm:spPr/>
      <dgm:t>
        <a:bodyPr/>
        <a:lstStyle/>
        <a:p>
          <a:endParaRPr lang="en-US"/>
        </a:p>
      </dgm:t>
    </dgm:pt>
    <dgm:pt modelId="{D8573AAF-C7E9-4A6F-BE40-55EA974D5983}" type="pres">
      <dgm:prSet presAssocID="{24F4EF03-009C-4D4A-A3ED-8311989DDD72}" presName="compNode" presStyleCnt="0"/>
      <dgm:spPr/>
    </dgm:pt>
    <dgm:pt modelId="{F007C99B-0C6E-424F-9524-BD5A1301D284}" type="pres">
      <dgm:prSet presAssocID="{24F4EF03-009C-4D4A-A3ED-8311989DDD72}" presName="node" presStyleLbl="node1" presStyleIdx="2" presStyleCnt="5" custScaleY="36548" custLinFactNeighborX="2095" custLinFactNeighborY="-38998">
        <dgm:presLayoutVars>
          <dgm:bulletEnabled val="1"/>
        </dgm:presLayoutVars>
      </dgm:prSet>
      <dgm:spPr/>
      <dgm:t>
        <a:bodyPr/>
        <a:lstStyle/>
        <a:p>
          <a:endParaRPr lang="en-US"/>
        </a:p>
      </dgm:t>
    </dgm:pt>
    <dgm:pt modelId="{A9F5296C-97C5-41A6-A9AB-551891624375}" type="pres">
      <dgm:prSet presAssocID="{24F4EF03-009C-4D4A-A3ED-8311989DDD72}" presName="invisiNode" presStyleLbl="node1" presStyleIdx="2" presStyleCnt="5"/>
      <dgm:spPr/>
    </dgm:pt>
    <dgm:pt modelId="{2D83EB71-D6CD-4A96-8F1F-5055FCA65970}" type="pres">
      <dgm:prSet presAssocID="{24F4EF03-009C-4D4A-A3ED-8311989DDD72}" presName="imagNode" presStyleLbl="fgImgPlace1" presStyleIdx="2" presStyleCnt="5" custLinFactNeighborX="2095" custLinFactNeighborY="-21477"/>
      <dgm:spPr>
        <a:blipFill>
          <a:blip xmlns:r="http://schemas.openxmlformats.org/officeDocument/2006/relationships" r:embed="rId3">
            <a:extLst>
              <a:ext uri="{28A0092B-C50C-407E-A947-70E740481C1C}">
                <a14:useLocalDpi xmlns="" xmlns:a14="http://schemas.microsoft.com/office/drawing/2010/main" val="0"/>
              </a:ext>
            </a:extLst>
          </a:blip>
          <a:srcRect/>
          <a:stretch>
            <a:fillRect l="-2000" r="-2000"/>
          </a:stretch>
        </a:blipFill>
      </dgm:spPr>
      <dgm:t>
        <a:bodyPr/>
        <a:lstStyle/>
        <a:p>
          <a:endParaRPr lang="en-US"/>
        </a:p>
      </dgm:t>
    </dgm:pt>
    <dgm:pt modelId="{8583062C-793E-41B0-A335-370543592C84}" type="pres">
      <dgm:prSet presAssocID="{9CBA6722-F2BF-4FF4-A79E-5281001F99A5}" presName="sibTrans" presStyleLbl="sibTrans2D1" presStyleIdx="0" presStyleCnt="0"/>
      <dgm:spPr/>
      <dgm:t>
        <a:bodyPr/>
        <a:lstStyle/>
        <a:p>
          <a:endParaRPr lang="en-US"/>
        </a:p>
      </dgm:t>
    </dgm:pt>
    <dgm:pt modelId="{800E8E15-7812-4735-B396-79D246C895F2}" type="pres">
      <dgm:prSet presAssocID="{44323DD7-07E9-482D-A14C-0758346641CC}" presName="compNode" presStyleCnt="0"/>
      <dgm:spPr/>
    </dgm:pt>
    <dgm:pt modelId="{8F490B9B-6DA1-450F-88D0-670FC64E842D}" type="pres">
      <dgm:prSet presAssocID="{44323DD7-07E9-482D-A14C-0758346641CC}" presName="node" presStyleLbl="node1" presStyleIdx="3" presStyleCnt="5" custScaleY="36548" custLinFactNeighborX="3873" custLinFactNeighborY="-38998">
        <dgm:presLayoutVars>
          <dgm:bulletEnabled val="1"/>
        </dgm:presLayoutVars>
      </dgm:prSet>
      <dgm:spPr/>
      <dgm:t>
        <a:bodyPr/>
        <a:lstStyle/>
        <a:p>
          <a:endParaRPr lang="en-US"/>
        </a:p>
      </dgm:t>
    </dgm:pt>
    <dgm:pt modelId="{C5C6D0AB-AE71-4D20-A64C-B017E24CB5DC}" type="pres">
      <dgm:prSet presAssocID="{44323DD7-07E9-482D-A14C-0758346641CC}" presName="invisiNode" presStyleLbl="node1" presStyleIdx="3" presStyleCnt="5"/>
      <dgm:spPr/>
    </dgm:pt>
    <dgm:pt modelId="{9716587C-5769-4390-AD66-37645630EE3C}" type="pres">
      <dgm:prSet presAssocID="{44323DD7-07E9-482D-A14C-0758346641CC}" presName="imagNode" presStyleLbl="fgImgPlace1" presStyleIdx="3" presStyleCnt="5" custLinFactNeighborX="3874" custLinFactNeighborY="-21477"/>
      <dgm:spPr>
        <a:blipFill rotWithShape="0">
          <a:blip xmlns:r="http://schemas.openxmlformats.org/officeDocument/2006/relationships" r:embed="rId4"/>
          <a:stretch>
            <a:fillRect/>
          </a:stretch>
        </a:blipFill>
      </dgm:spPr>
    </dgm:pt>
    <dgm:pt modelId="{F703FD65-9193-455C-8188-1E72F41BE3C0}" type="pres">
      <dgm:prSet presAssocID="{ECCD24BC-1ABE-4189-8F76-8DC6DD2302BC}" presName="sibTrans" presStyleLbl="sibTrans2D1" presStyleIdx="0" presStyleCnt="0"/>
      <dgm:spPr/>
      <dgm:t>
        <a:bodyPr/>
        <a:lstStyle/>
        <a:p>
          <a:endParaRPr lang="en-US"/>
        </a:p>
      </dgm:t>
    </dgm:pt>
    <dgm:pt modelId="{EDD411D0-F238-47C1-8133-02688D834590}" type="pres">
      <dgm:prSet presAssocID="{5D00318A-2C29-4CBA-BF9C-B6F0E56C9061}" presName="compNode" presStyleCnt="0"/>
      <dgm:spPr/>
    </dgm:pt>
    <dgm:pt modelId="{1A9DDE4A-970F-4C2D-B6F6-8460555C23CE}" type="pres">
      <dgm:prSet presAssocID="{5D00318A-2C29-4CBA-BF9C-B6F0E56C9061}" presName="node" presStyleLbl="node1" presStyleIdx="4" presStyleCnt="5" custScaleY="37375" custLinFactNeighborX="5652" custLinFactNeighborY="-38089">
        <dgm:presLayoutVars>
          <dgm:bulletEnabled val="1"/>
        </dgm:presLayoutVars>
      </dgm:prSet>
      <dgm:spPr/>
      <dgm:t>
        <a:bodyPr/>
        <a:lstStyle/>
        <a:p>
          <a:endParaRPr lang="en-US"/>
        </a:p>
      </dgm:t>
    </dgm:pt>
    <dgm:pt modelId="{55804EBD-4CD9-43C9-905D-5CB88A6C70B3}" type="pres">
      <dgm:prSet presAssocID="{5D00318A-2C29-4CBA-BF9C-B6F0E56C9061}" presName="invisiNode" presStyleLbl="node1" presStyleIdx="4" presStyleCnt="5"/>
      <dgm:spPr/>
    </dgm:pt>
    <dgm:pt modelId="{94A4D4FD-1362-4F0E-889B-4FE57A660730}" type="pres">
      <dgm:prSet presAssocID="{5D00318A-2C29-4CBA-BF9C-B6F0E56C9061}" presName="imagNode" presStyleLbl="fgImgPlace1" presStyleIdx="4" presStyleCnt="5" custLinFactNeighborX="5652" custLinFactNeighborY="-20972"/>
      <dgm:spPr>
        <a:blipFill>
          <a:blip xmlns:r="http://schemas.openxmlformats.org/officeDocument/2006/relationships" r:embed="rId5">
            <a:extLst>
              <a:ext uri="{28A0092B-C50C-407E-A947-70E740481C1C}">
                <a14:useLocalDpi xmlns="" xmlns:a14="http://schemas.microsoft.com/office/drawing/2010/main" val="0"/>
              </a:ext>
            </a:extLst>
          </a:blip>
          <a:srcRect/>
          <a:stretch>
            <a:fillRect l="-2000" r="-2000"/>
          </a:stretch>
        </a:blipFill>
      </dgm:spPr>
      <dgm:t>
        <a:bodyPr/>
        <a:lstStyle/>
        <a:p>
          <a:endParaRPr lang="en-US"/>
        </a:p>
      </dgm:t>
    </dgm:pt>
  </dgm:ptLst>
  <dgm:cxnLst>
    <dgm:cxn modelId="{3734676E-DAAF-41B3-89B1-A09499D6A568}" srcId="{E9EBF4CD-F125-4919-AC7F-44C816F59B5F}" destId="{5D00318A-2C29-4CBA-BF9C-B6F0E56C9061}" srcOrd="4" destOrd="0" parTransId="{404BC4EC-ADDA-4BCD-AABE-2B8905056D80}" sibTransId="{EDDA0C93-E0D4-4AD0-9285-91532B6425A1}"/>
    <dgm:cxn modelId="{E093FD8D-197A-4D5D-B1BE-E56033417740}" type="presOf" srcId="{38FB4588-F94E-48AA-A238-D18BE80B9D3D}" destId="{1FCB4ECB-C40E-43B3-9E8F-B56D7F62FE6B}" srcOrd="0" destOrd="0" presId="urn:microsoft.com/office/officeart/2005/8/layout/pList2#1"/>
    <dgm:cxn modelId="{4F1F6222-AF03-4D67-B207-D10320C3E757}" type="presOf" srcId="{ECCD24BC-1ABE-4189-8F76-8DC6DD2302BC}" destId="{F703FD65-9193-455C-8188-1E72F41BE3C0}" srcOrd="0" destOrd="0" presId="urn:microsoft.com/office/officeart/2005/8/layout/pList2#1"/>
    <dgm:cxn modelId="{1F84A21B-4E8B-4809-A546-5B4431395057}" type="presOf" srcId="{44323DD7-07E9-482D-A14C-0758346641CC}" destId="{8F490B9B-6DA1-450F-88D0-670FC64E842D}" srcOrd="0" destOrd="0" presId="urn:microsoft.com/office/officeart/2005/8/layout/pList2#1"/>
    <dgm:cxn modelId="{DB5A9D7A-9E6D-4061-8834-9E34BEA7021A}" srcId="{E9EBF4CD-F125-4919-AC7F-44C816F59B5F}" destId="{44323DD7-07E9-482D-A14C-0758346641CC}" srcOrd="3" destOrd="0" parTransId="{2A3C9257-C969-466B-A8B2-E2CCAA284DEF}" sibTransId="{ECCD24BC-1ABE-4189-8F76-8DC6DD2302BC}"/>
    <dgm:cxn modelId="{4E51ACB0-EAEE-40CE-A214-0B9070CA9754}" type="presOf" srcId="{24F4EF03-009C-4D4A-A3ED-8311989DDD72}" destId="{F007C99B-0C6E-424F-9524-BD5A1301D284}" srcOrd="0" destOrd="0" presId="urn:microsoft.com/office/officeart/2005/8/layout/pList2#1"/>
    <dgm:cxn modelId="{70FFEE43-274F-4C0F-83B1-F6A37BCED91C}" srcId="{E9EBF4CD-F125-4919-AC7F-44C816F59B5F}" destId="{38FB4588-F94E-48AA-A238-D18BE80B9D3D}" srcOrd="1" destOrd="0" parTransId="{458BAD51-8454-442A-A4EA-65F35ED5A205}" sibTransId="{0C80D81F-715F-4E4E-8160-75E2DCE57F54}"/>
    <dgm:cxn modelId="{F543549E-188B-4A1C-8031-7096D857BF18}" type="presOf" srcId="{0C80D81F-715F-4E4E-8160-75E2DCE57F54}" destId="{61486653-314E-401E-AF59-CE7F64BDA73A}" srcOrd="0" destOrd="0" presId="urn:microsoft.com/office/officeart/2005/8/layout/pList2#1"/>
    <dgm:cxn modelId="{C23E4611-8474-44D1-9B02-477DDAB185E8}" type="presOf" srcId="{5D00318A-2C29-4CBA-BF9C-B6F0E56C9061}" destId="{1A9DDE4A-970F-4C2D-B6F6-8460555C23CE}" srcOrd="0" destOrd="0" presId="urn:microsoft.com/office/officeart/2005/8/layout/pList2#1"/>
    <dgm:cxn modelId="{356F0C05-4785-45DA-9F53-99E09BEBE350}" type="presOf" srcId="{9CBA6722-F2BF-4FF4-A79E-5281001F99A5}" destId="{8583062C-793E-41B0-A335-370543592C84}" srcOrd="0" destOrd="0" presId="urn:microsoft.com/office/officeart/2005/8/layout/pList2#1"/>
    <dgm:cxn modelId="{DB2B3BA1-3D82-446B-86B6-5FE3842D2C68}" srcId="{E9EBF4CD-F125-4919-AC7F-44C816F59B5F}" destId="{9602E420-00CF-407C-8527-464A2ADFF8EB}" srcOrd="0" destOrd="0" parTransId="{8CD6DF51-17E1-4C51-A541-FD0DF45C4753}" sibTransId="{91870A04-B2C5-4675-A50E-2EDD68367FEC}"/>
    <dgm:cxn modelId="{30758227-FC16-4C95-BC2B-F33D786635E2}" type="presOf" srcId="{E9EBF4CD-F125-4919-AC7F-44C816F59B5F}" destId="{D71599CB-F175-4D62-9A44-897FBE4EF518}" srcOrd="0" destOrd="0" presId="urn:microsoft.com/office/officeart/2005/8/layout/pList2#1"/>
    <dgm:cxn modelId="{494DB162-C580-4C24-BBE1-CDC32ECC26B7}" type="presOf" srcId="{9602E420-00CF-407C-8527-464A2ADFF8EB}" destId="{43A218DA-989A-4766-A5D6-35E74037DAA0}" srcOrd="0" destOrd="0" presId="urn:microsoft.com/office/officeart/2005/8/layout/pList2#1"/>
    <dgm:cxn modelId="{888D2575-BD4B-4D48-B2ED-BBAAD71FCDEA}" type="presOf" srcId="{91870A04-B2C5-4675-A50E-2EDD68367FEC}" destId="{F0EC8554-70B0-4AC5-90D3-C523E3F01381}" srcOrd="0" destOrd="0" presId="urn:microsoft.com/office/officeart/2005/8/layout/pList2#1"/>
    <dgm:cxn modelId="{4F442A79-4EAA-4D6A-832C-C840EDD6B2E7}" srcId="{E9EBF4CD-F125-4919-AC7F-44C816F59B5F}" destId="{24F4EF03-009C-4D4A-A3ED-8311989DDD72}" srcOrd="2" destOrd="0" parTransId="{026933FD-DC6D-4BEF-B792-C43E2D39CCFC}" sibTransId="{9CBA6722-F2BF-4FF4-A79E-5281001F99A5}"/>
    <dgm:cxn modelId="{2057C262-BEF4-4BB3-A296-62F5CED08002}" type="presParOf" srcId="{D71599CB-F175-4D62-9A44-897FBE4EF518}" destId="{3EF48F8E-2E92-4570-9FD1-1C310F495CFC}" srcOrd="0" destOrd="0" presId="urn:microsoft.com/office/officeart/2005/8/layout/pList2#1"/>
    <dgm:cxn modelId="{2C973579-CF8D-4A6E-9641-733282CE7F11}" type="presParOf" srcId="{D71599CB-F175-4D62-9A44-897FBE4EF518}" destId="{33C263C2-380D-4A13-B986-4FC4CC231414}" srcOrd="1" destOrd="0" presId="urn:microsoft.com/office/officeart/2005/8/layout/pList2#1"/>
    <dgm:cxn modelId="{F2AF2ADC-6609-409F-A2C7-3D5EE7A2B1C7}" type="presParOf" srcId="{33C263C2-380D-4A13-B986-4FC4CC231414}" destId="{432D2EBB-56FC-48F1-B216-B7FD9DD9920C}" srcOrd="0" destOrd="0" presId="urn:microsoft.com/office/officeart/2005/8/layout/pList2#1"/>
    <dgm:cxn modelId="{BF12B52E-2101-461C-B84C-8FD74533989C}" type="presParOf" srcId="{432D2EBB-56FC-48F1-B216-B7FD9DD9920C}" destId="{43A218DA-989A-4766-A5D6-35E74037DAA0}" srcOrd="0" destOrd="0" presId="urn:microsoft.com/office/officeart/2005/8/layout/pList2#1"/>
    <dgm:cxn modelId="{0A80D306-B3B9-480F-8443-9BDBFCC1932F}" type="presParOf" srcId="{432D2EBB-56FC-48F1-B216-B7FD9DD9920C}" destId="{3BE79D82-0E1D-4A4C-BEC7-9FD93CBC12D9}" srcOrd="1" destOrd="0" presId="urn:microsoft.com/office/officeart/2005/8/layout/pList2#1"/>
    <dgm:cxn modelId="{B402BBB6-BEB2-400C-983F-1E2DAB443F0C}" type="presParOf" srcId="{432D2EBB-56FC-48F1-B216-B7FD9DD9920C}" destId="{12BC5ACE-641B-4A79-806A-8E1ACF62EB37}" srcOrd="2" destOrd="0" presId="urn:microsoft.com/office/officeart/2005/8/layout/pList2#1"/>
    <dgm:cxn modelId="{A9005E86-78D3-4219-A558-3BEB638C9081}" type="presParOf" srcId="{33C263C2-380D-4A13-B986-4FC4CC231414}" destId="{F0EC8554-70B0-4AC5-90D3-C523E3F01381}" srcOrd="1" destOrd="0" presId="urn:microsoft.com/office/officeart/2005/8/layout/pList2#1"/>
    <dgm:cxn modelId="{D57336AE-CE7E-4D35-A0ED-9110D8A10333}" type="presParOf" srcId="{33C263C2-380D-4A13-B986-4FC4CC231414}" destId="{39EAB718-3FBF-4009-BB6A-75B35A8AABE8}" srcOrd="2" destOrd="0" presId="urn:microsoft.com/office/officeart/2005/8/layout/pList2#1"/>
    <dgm:cxn modelId="{176C3026-2701-43AC-83AF-C44C342D9DBB}" type="presParOf" srcId="{39EAB718-3FBF-4009-BB6A-75B35A8AABE8}" destId="{1FCB4ECB-C40E-43B3-9E8F-B56D7F62FE6B}" srcOrd="0" destOrd="0" presId="urn:microsoft.com/office/officeart/2005/8/layout/pList2#1"/>
    <dgm:cxn modelId="{FFFB82B4-9510-4BB2-BA8F-7946DFD1E99E}" type="presParOf" srcId="{39EAB718-3FBF-4009-BB6A-75B35A8AABE8}" destId="{C4D32F01-CAA3-430F-9116-F08CFDFD0C09}" srcOrd="1" destOrd="0" presId="urn:microsoft.com/office/officeart/2005/8/layout/pList2#1"/>
    <dgm:cxn modelId="{2818ED1E-F666-4296-9B51-725D2F2890D4}" type="presParOf" srcId="{39EAB718-3FBF-4009-BB6A-75B35A8AABE8}" destId="{B4AB8177-FD58-41F7-ADD6-1724F87D0997}" srcOrd="2" destOrd="0" presId="urn:microsoft.com/office/officeart/2005/8/layout/pList2#1"/>
    <dgm:cxn modelId="{D35A2536-4635-4702-835E-47554C0289FD}" type="presParOf" srcId="{33C263C2-380D-4A13-B986-4FC4CC231414}" destId="{61486653-314E-401E-AF59-CE7F64BDA73A}" srcOrd="3" destOrd="0" presId="urn:microsoft.com/office/officeart/2005/8/layout/pList2#1"/>
    <dgm:cxn modelId="{82A6E048-5B8E-48FB-8B75-8CBF84FB34DF}" type="presParOf" srcId="{33C263C2-380D-4A13-B986-4FC4CC231414}" destId="{D8573AAF-C7E9-4A6F-BE40-55EA974D5983}" srcOrd="4" destOrd="0" presId="urn:microsoft.com/office/officeart/2005/8/layout/pList2#1"/>
    <dgm:cxn modelId="{5E6B9C9C-1A2C-4914-B32F-356902BC37EB}" type="presParOf" srcId="{D8573AAF-C7E9-4A6F-BE40-55EA974D5983}" destId="{F007C99B-0C6E-424F-9524-BD5A1301D284}" srcOrd="0" destOrd="0" presId="urn:microsoft.com/office/officeart/2005/8/layout/pList2#1"/>
    <dgm:cxn modelId="{0974213D-E57C-419A-8BE5-8004BCC9774D}" type="presParOf" srcId="{D8573AAF-C7E9-4A6F-BE40-55EA974D5983}" destId="{A9F5296C-97C5-41A6-A9AB-551891624375}" srcOrd="1" destOrd="0" presId="urn:microsoft.com/office/officeart/2005/8/layout/pList2#1"/>
    <dgm:cxn modelId="{987E94E5-436C-4168-803C-CB335DD77F89}" type="presParOf" srcId="{D8573AAF-C7E9-4A6F-BE40-55EA974D5983}" destId="{2D83EB71-D6CD-4A96-8F1F-5055FCA65970}" srcOrd="2" destOrd="0" presId="urn:microsoft.com/office/officeart/2005/8/layout/pList2#1"/>
    <dgm:cxn modelId="{4FB75358-2D45-463D-AA0D-721AF2201A66}" type="presParOf" srcId="{33C263C2-380D-4A13-B986-4FC4CC231414}" destId="{8583062C-793E-41B0-A335-370543592C84}" srcOrd="5" destOrd="0" presId="urn:microsoft.com/office/officeart/2005/8/layout/pList2#1"/>
    <dgm:cxn modelId="{B7E5D037-B68D-4AB8-85B9-B5699754E38E}" type="presParOf" srcId="{33C263C2-380D-4A13-B986-4FC4CC231414}" destId="{800E8E15-7812-4735-B396-79D246C895F2}" srcOrd="6" destOrd="0" presId="urn:microsoft.com/office/officeart/2005/8/layout/pList2#1"/>
    <dgm:cxn modelId="{7C11F14F-55DB-4953-AF94-D50F1BE00630}" type="presParOf" srcId="{800E8E15-7812-4735-B396-79D246C895F2}" destId="{8F490B9B-6DA1-450F-88D0-670FC64E842D}" srcOrd="0" destOrd="0" presId="urn:microsoft.com/office/officeart/2005/8/layout/pList2#1"/>
    <dgm:cxn modelId="{FFC24E92-3685-4F29-8BFE-061E4672C347}" type="presParOf" srcId="{800E8E15-7812-4735-B396-79D246C895F2}" destId="{C5C6D0AB-AE71-4D20-A64C-B017E24CB5DC}" srcOrd="1" destOrd="0" presId="urn:microsoft.com/office/officeart/2005/8/layout/pList2#1"/>
    <dgm:cxn modelId="{FBBEFB9D-1B5A-42C3-B927-39EF1CA57118}" type="presParOf" srcId="{800E8E15-7812-4735-B396-79D246C895F2}" destId="{9716587C-5769-4390-AD66-37645630EE3C}" srcOrd="2" destOrd="0" presId="urn:microsoft.com/office/officeart/2005/8/layout/pList2#1"/>
    <dgm:cxn modelId="{5E8DBCFF-74FF-4C03-B0E4-D2CF5F273BB1}" type="presParOf" srcId="{33C263C2-380D-4A13-B986-4FC4CC231414}" destId="{F703FD65-9193-455C-8188-1E72F41BE3C0}" srcOrd="7" destOrd="0" presId="urn:microsoft.com/office/officeart/2005/8/layout/pList2#1"/>
    <dgm:cxn modelId="{02C270DD-38D2-4A6B-9B0D-089308FB4CEC}" type="presParOf" srcId="{33C263C2-380D-4A13-B986-4FC4CC231414}" destId="{EDD411D0-F238-47C1-8133-02688D834590}" srcOrd="8" destOrd="0" presId="urn:microsoft.com/office/officeart/2005/8/layout/pList2#1"/>
    <dgm:cxn modelId="{4A127236-E713-4D85-AE2B-684A2F3F0E94}" type="presParOf" srcId="{EDD411D0-F238-47C1-8133-02688D834590}" destId="{1A9DDE4A-970F-4C2D-B6F6-8460555C23CE}" srcOrd="0" destOrd="0" presId="urn:microsoft.com/office/officeart/2005/8/layout/pList2#1"/>
    <dgm:cxn modelId="{129F4DA0-9081-4865-AB46-71631252F63B}" type="presParOf" srcId="{EDD411D0-F238-47C1-8133-02688D834590}" destId="{55804EBD-4CD9-43C9-905D-5CB88A6C70B3}" srcOrd="1" destOrd="0" presId="urn:microsoft.com/office/officeart/2005/8/layout/pList2#1"/>
    <dgm:cxn modelId="{E09074F0-DD8E-416A-A6E8-0F9F021881BB}" type="presParOf" srcId="{EDD411D0-F238-47C1-8133-02688D834590}" destId="{94A4D4FD-1362-4F0E-889B-4FE57A660730}" srcOrd="2" destOrd="0" presId="urn:microsoft.com/office/officeart/2005/8/layout/pList2#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48F8E-2E92-4570-9FD1-1C310F495CFC}">
      <dsp:nvSpPr>
        <dsp:cNvPr id="0" name=""/>
        <dsp:cNvSpPr/>
      </dsp:nvSpPr>
      <dsp:spPr>
        <a:xfrm>
          <a:off x="0" y="194863"/>
          <a:ext cx="8229600" cy="2036683"/>
        </a:xfrm>
        <a:prstGeom prst="roundRect">
          <a:avLst>
            <a:gd name="adj" fmla="val 10000"/>
          </a:avLst>
        </a:prstGeom>
        <a:solidFill>
          <a:schemeClr val="accent1">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BC5ACE-641B-4A79-806A-8E1ACF62EB37}">
      <dsp:nvSpPr>
        <dsp:cNvPr id="0" name=""/>
        <dsp:cNvSpPr/>
      </dsp:nvSpPr>
      <dsp:spPr>
        <a:xfrm>
          <a:off x="228602" y="542918"/>
          <a:ext cx="1431580" cy="149356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A218DA-989A-4766-A5D6-35E74037DAA0}">
      <dsp:nvSpPr>
        <dsp:cNvPr id="0" name=""/>
        <dsp:cNvSpPr/>
      </dsp:nvSpPr>
      <dsp:spPr>
        <a:xfrm rot="10800000">
          <a:off x="228602" y="2452589"/>
          <a:ext cx="1431580" cy="930368"/>
        </a:xfrm>
        <a:prstGeom prst="round2SameRect">
          <a:avLst>
            <a:gd name="adj1" fmla="val 10500"/>
            <a:gd name="adj2" fmla="val 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baseline="0" dirty="0" smtClean="0">
              <a:solidFill>
                <a:schemeClr val="tx1"/>
              </a:solidFill>
            </a:rPr>
            <a:t>Volume Data</a:t>
          </a:r>
          <a:endParaRPr lang="en-US" sz="1500" b="1" kern="1200" baseline="0" dirty="0">
            <a:solidFill>
              <a:schemeClr val="tx1"/>
            </a:solidFill>
          </a:endParaRPr>
        </a:p>
      </dsp:txBody>
      <dsp:txXfrm rot="10800000">
        <a:off x="257214" y="2452589"/>
        <a:ext cx="1374356" cy="901756"/>
      </dsp:txXfrm>
    </dsp:sp>
    <dsp:sp modelId="{B4AB8177-FD58-41F7-ADD6-1724F87D0997}">
      <dsp:nvSpPr>
        <dsp:cNvPr id="0" name=""/>
        <dsp:cNvSpPr/>
      </dsp:nvSpPr>
      <dsp:spPr>
        <a:xfrm>
          <a:off x="1828794" y="542918"/>
          <a:ext cx="1431580" cy="149356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B4ECB-C40E-43B3-9E8F-B56D7F62FE6B}">
      <dsp:nvSpPr>
        <dsp:cNvPr id="0" name=""/>
        <dsp:cNvSpPr/>
      </dsp:nvSpPr>
      <dsp:spPr>
        <a:xfrm rot="10800000">
          <a:off x="1828794" y="2452589"/>
          <a:ext cx="1431580" cy="930368"/>
        </a:xfrm>
        <a:prstGeom prst="round2SameRect">
          <a:avLst>
            <a:gd name="adj1" fmla="val 10500"/>
            <a:gd name="adj2" fmla="val 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baseline="0" dirty="0" smtClean="0">
              <a:solidFill>
                <a:schemeClr val="tx1"/>
              </a:solidFill>
            </a:rPr>
            <a:t>Obtain Candidate Lesions</a:t>
          </a:r>
          <a:endParaRPr lang="en-US" sz="1500" b="1" kern="1200" baseline="0" dirty="0">
            <a:solidFill>
              <a:schemeClr val="tx1"/>
            </a:solidFill>
          </a:endParaRPr>
        </a:p>
      </dsp:txBody>
      <dsp:txXfrm rot="10800000">
        <a:off x="1857406" y="2452589"/>
        <a:ext cx="1374356" cy="901756"/>
      </dsp:txXfrm>
    </dsp:sp>
    <dsp:sp modelId="{2D83EB71-D6CD-4A96-8F1F-5055FCA65970}">
      <dsp:nvSpPr>
        <dsp:cNvPr id="0" name=""/>
        <dsp:cNvSpPr/>
      </dsp:nvSpPr>
      <dsp:spPr>
        <a:xfrm>
          <a:off x="3429001" y="540522"/>
          <a:ext cx="1431580" cy="149356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07C99B-0C6E-424F-9524-BD5A1301D284}">
      <dsp:nvSpPr>
        <dsp:cNvPr id="0" name=""/>
        <dsp:cNvSpPr/>
      </dsp:nvSpPr>
      <dsp:spPr>
        <a:xfrm rot="10800000">
          <a:off x="3429001" y="2445401"/>
          <a:ext cx="1431580" cy="909781"/>
        </a:xfrm>
        <a:prstGeom prst="round2SameRect">
          <a:avLst>
            <a:gd name="adj1" fmla="val 10500"/>
            <a:gd name="adj2" fmla="val 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b="1" kern="1200" baseline="0" dirty="0" smtClean="0">
              <a:solidFill>
                <a:schemeClr val="tx1"/>
              </a:solidFill>
            </a:rPr>
            <a:t>Obtain Lesion Masks</a:t>
          </a:r>
          <a:endParaRPr lang="en-US" sz="1500" b="1" kern="1200" baseline="0" dirty="0">
            <a:solidFill>
              <a:schemeClr val="tx1"/>
            </a:solidFill>
          </a:endParaRPr>
        </a:p>
      </dsp:txBody>
      <dsp:txXfrm rot="10800000">
        <a:off x="3456980" y="2445401"/>
        <a:ext cx="1375622" cy="881802"/>
      </dsp:txXfrm>
    </dsp:sp>
    <dsp:sp modelId="{9716587C-5769-4390-AD66-37645630EE3C}">
      <dsp:nvSpPr>
        <dsp:cNvPr id="0" name=""/>
        <dsp:cNvSpPr/>
      </dsp:nvSpPr>
      <dsp:spPr>
        <a:xfrm>
          <a:off x="5029207" y="540522"/>
          <a:ext cx="1431580" cy="1493567"/>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90B9B-6DA1-450F-88D0-670FC64E842D}">
      <dsp:nvSpPr>
        <dsp:cNvPr id="0" name=""/>
        <dsp:cNvSpPr/>
      </dsp:nvSpPr>
      <dsp:spPr>
        <a:xfrm rot="10800000">
          <a:off x="5029193" y="2445401"/>
          <a:ext cx="1431580" cy="909781"/>
        </a:xfrm>
        <a:prstGeom prst="round2SameRect">
          <a:avLst>
            <a:gd name="adj1" fmla="val 10500"/>
            <a:gd name="adj2" fmla="val 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baseline="0" dirty="0" smtClean="0">
              <a:solidFill>
                <a:schemeClr val="tx1"/>
              </a:solidFill>
            </a:rPr>
            <a:t>Generate CNR Plots</a:t>
          </a:r>
          <a:endParaRPr lang="en-US" sz="1600" b="1" kern="1200" baseline="0" dirty="0">
            <a:solidFill>
              <a:schemeClr val="tx1"/>
            </a:solidFill>
          </a:endParaRPr>
        </a:p>
      </dsp:txBody>
      <dsp:txXfrm rot="10800000">
        <a:off x="5057172" y="2445401"/>
        <a:ext cx="1375622" cy="881802"/>
      </dsp:txXfrm>
    </dsp:sp>
    <dsp:sp modelId="{94A4D4FD-1362-4F0E-889B-4FE57A660730}">
      <dsp:nvSpPr>
        <dsp:cNvPr id="0" name=""/>
        <dsp:cNvSpPr/>
      </dsp:nvSpPr>
      <dsp:spPr>
        <a:xfrm>
          <a:off x="6629400" y="542918"/>
          <a:ext cx="1431580" cy="14935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9DDE4A-970F-4C2D-B6F6-8460555C23CE}">
      <dsp:nvSpPr>
        <dsp:cNvPr id="0" name=""/>
        <dsp:cNvSpPr/>
      </dsp:nvSpPr>
      <dsp:spPr>
        <a:xfrm rot="10800000">
          <a:off x="6629400" y="2452589"/>
          <a:ext cx="1431580" cy="930368"/>
        </a:xfrm>
        <a:prstGeom prst="round2SameRect">
          <a:avLst>
            <a:gd name="adj1" fmla="val 10500"/>
            <a:gd name="adj2" fmla="val 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baseline="0" dirty="0" smtClean="0">
              <a:solidFill>
                <a:schemeClr val="tx1"/>
              </a:solidFill>
            </a:rPr>
            <a:t>Obtain Window Parameters</a:t>
          </a:r>
          <a:endParaRPr lang="en-US" sz="1600" b="1" kern="1200" baseline="0" dirty="0">
            <a:solidFill>
              <a:schemeClr val="tx1"/>
            </a:solidFill>
          </a:endParaRPr>
        </a:p>
      </dsp:txBody>
      <dsp:txXfrm rot="10800000">
        <a:off x="6658012" y="2452589"/>
        <a:ext cx="1374356" cy="901756"/>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CFEBE6-9BFC-486D-945C-6C5FF02F1D09}" type="datetimeFigureOut">
              <a:rPr lang="en-IN" smtClean="0"/>
              <a:pPr/>
              <a:t>21-07-2013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1C643-2ED8-4C03-B9CB-0DCDEB6749BF}" type="slidenum">
              <a:rPr lang="en-IN" smtClean="0"/>
              <a:pPr/>
              <a:t>‹#›</a:t>
            </a:fld>
            <a:endParaRPr lang="en-IN"/>
          </a:p>
        </p:txBody>
      </p:sp>
    </p:spTree>
    <p:extLst>
      <p:ext uri="{BB962C8B-B14F-4D97-AF65-F5344CB8AC3E}">
        <p14:creationId xmlns="" xmlns:p14="http://schemas.microsoft.com/office/powerpoint/2010/main" val="248474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E1C643-2ED8-4C03-B9CB-0DCDEB6749BF}" type="slidenum">
              <a:rPr lang="en-IN" smtClean="0"/>
              <a:pPr/>
              <a:t>6</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E1C643-2ED8-4C03-B9CB-0DCDEB6749BF}" type="slidenum">
              <a:rPr lang="en-IN" smtClean="0"/>
              <a:pPr/>
              <a:t>8</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For</a:t>
            </a:r>
            <a:r>
              <a:rPr lang="en-US" baseline="0" dirty="0" smtClean="0"/>
              <a:t> every window width and window level, the CNR value is computed and plotted to generate the 1</a:t>
            </a:r>
            <a:r>
              <a:rPr lang="en-US" baseline="30000" dirty="0" smtClean="0"/>
              <a:t>st</a:t>
            </a:r>
            <a:r>
              <a:rPr lang="en-US" baseline="0" dirty="0" smtClean="0"/>
              <a:t> plot.</a:t>
            </a:r>
          </a:p>
          <a:p>
            <a:pPr>
              <a:buFontTx/>
              <a:buChar char="-"/>
            </a:pPr>
            <a:r>
              <a:rPr lang="en-US" baseline="0" dirty="0" smtClean="0"/>
              <a:t> For every window width, the maximum CNR value is plotted to generate the 2</a:t>
            </a:r>
            <a:r>
              <a:rPr lang="en-US" baseline="30000" dirty="0" smtClean="0"/>
              <a:t>nd</a:t>
            </a:r>
            <a:r>
              <a:rPr lang="en-US" baseline="0" dirty="0" smtClean="0"/>
              <a:t> plot.</a:t>
            </a:r>
          </a:p>
          <a:p>
            <a:pPr>
              <a:buFontTx/>
              <a:buChar char="-"/>
            </a:pPr>
            <a:r>
              <a:rPr lang="en-US" baseline="0" dirty="0" smtClean="0"/>
              <a:t> 1</a:t>
            </a:r>
            <a:r>
              <a:rPr lang="en-US" baseline="30000" dirty="0" smtClean="0"/>
              <a:t>st</a:t>
            </a:r>
            <a:r>
              <a:rPr lang="en-US" baseline="0" dirty="0" smtClean="0"/>
              <a:t> plot gives the overall variation of CNR </a:t>
            </a:r>
            <a:r>
              <a:rPr lang="en-US" baseline="0" dirty="0" err="1" smtClean="0"/>
              <a:t>w.r.t</a:t>
            </a:r>
            <a:r>
              <a:rPr lang="en-US" baseline="0" dirty="0" smtClean="0"/>
              <a:t>. window width and window level.</a:t>
            </a:r>
          </a:p>
          <a:p>
            <a:pPr>
              <a:buFontTx/>
              <a:buChar char="-"/>
            </a:pPr>
            <a:r>
              <a:rPr lang="en-US" baseline="0" dirty="0" smtClean="0"/>
              <a:t> 2</a:t>
            </a:r>
            <a:r>
              <a:rPr lang="en-US" baseline="30000" dirty="0" smtClean="0"/>
              <a:t>nd</a:t>
            </a:r>
            <a:r>
              <a:rPr lang="en-US" baseline="0" dirty="0" smtClean="0"/>
              <a:t> plot gives variation of max CNR values </a:t>
            </a:r>
            <a:r>
              <a:rPr lang="en-US" baseline="0" dirty="0" err="1" smtClean="0"/>
              <a:t>w.r.t</a:t>
            </a:r>
            <a:r>
              <a:rPr lang="en-US" baseline="0" dirty="0" smtClean="0"/>
              <a:t>. window width.</a:t>
            </a:r>
          </a:p>
          <a:p>
            <a:pPr>
              <a:buFontTx/>
              <a:buChar char="-"/>
            </a:pPr>
            <a:r>
              <a:rPr lang="en-US" baseline="0" dirty="0" smtClean="0"/>
              <a:t> CNR will be maximum when core region has highest signal and background region has least signal.</a:t>
            </a:r>
          </a:p>
          <a:p>
            <a:pPr>
              <a:buFontTx/>
              <a:buChar char="-"/>
            </a:pPr>
            <a:r>
              <a:rPr lang="en-US" baseline="0" dirty="0" smtClean="0"/>
              <a:t> Thus, window level corresponding to mean intensity of core region would give highest CNR value with the window width being close to zero. However, this will suppress the background region which is not desirable. We want to enhance the core region but not by suppressing the background region.</a:t>
            </a:r>
          </a:p>
          <a:p>
            <a:pPr>
              <a:buFontTx/>
              <a:buChar char="-"/>
            </a:pPr>
            <a:r>
              <a:rPr lang="en-US" baseline="0" dirty="0" smtClean="0"/>
              <a:t> Hence we increase the window width and the maximum CNR value decreases as seen from the 2</a:t>
            </a:r>
            <a:r>
              <a:rPr lang="en-US" baseline="30000" dirty="0" smtClean="0"/>
              <a:t>nd</a:t>
            </a:r>
            <a:r>
              <a:rPr lang="en-US" baseline="0" dirty="0" smtClean="0"/>
              <a:t> plot. We choose the window width as the one after which the maximum CNR value is not affected much. This trend is observed since after increasing the window width up to a certain point the CNR value falls and remains unchanged because the core region and the background region have similar mean intensities.</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78E1C643-2ED8-4C03-B9CB-0DCDEB6749BF}" type="slidenum">
              <a:rPr lang="en-IN" smtClean="0"/>
              <a:pPr/>
              <a:t>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sz="1200" kern="1200" baseline="0" dirty="0" smtClean="0">
                <a:solidFill>
                  <a:schemeClr val="tx1"/>
                </a:solidFill>
                <a:latin typeface="+mn-lt"/>
                <a:ea typeface="+mn-ea"/>
                <a:cs typeface="+mn-cs"/>
              </a:rPr>
              <a:t>It can be observed that the </a:t>
            </a:r>
            <a:r>
              <a:rPr lang="en-US" sz="1200" kern="1200" baseline="0" dirty="0" err="1" smtClean="0">
                <a:solidFill>
                  <a:schemeClr val="tx1"/>
                </a:solidFill>
                <a:latin typeface="+mn-lt"/>
                <a:ea typeface="+mn-ea"/>
                <a:cs typeface="+mn-cs"/>
              </a:rPr>
              <a:t>detectability</a:t>
            </a:r>
            <a:r>
              <a:rPr lang="en-US" sz="1200" kern="1200" baseline="0" dirty="0" smtClean="0">
                <a:solidFill>
                  <a:schemeClr val="tx1"/>
                </a:solidFill>
                <a:latin typeface="+mn-lt"/>
                <a:ea typeface="+mn-ea"/>
                <a:cs typeface="+mn-cs"/>
              </a:rPr>
              <a:t> and the extent of the lesion boundaries is improved as well as the background noise is suppressed in the auto-windowed results which offers much more discrimination between the lesions and the normal brain tissue.</a:t>
            </a:r>
            <a:endParaRPr lang="en-US" dirty="0"/>
          </a:p>
        </p:txBody>
      </p:sp>
      <p:sp>
        <p:nvSpPr>
          <p:cNvPr id="4" name="Slide Number Placeholder 3"/>
          <p:cNvSpPr>
            <a:spLocks noGrp="1"/>
          </p:cNvSpPr>
          <p:nvPr>
            <p:ph type="sldNum" sz="quarter" idx="10"/>
          </p:nvPr>
        </p:nvSpPr>
        <p:spPr/>
        <p:txBody>
          <a:bodyPr/>
          <a:lstStyle/>
          <a:p>
            <a:fld id="{78E1C643-2ED8-4C03-B9CB-0DCDEB6749BF}" type="slidenum">
              <a:rPr lang="en-IN" smtClean="0"/>
              <a:pPr/>
              <a:t>11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sz="1200" kern="1200" baseline="0" dirty="0" smtClean="0">
                <a:solidFill>
                  <a:schemeClr val="tx1"/>
                </a:solidFill>
                <a:latin typeface="+mn-lt"/>
                <a:ea typeface="+mn-ea"/>
                <a:cs typeface="+mn-cs"/>
              </a:rPr>
              <a:t>The CM values are high for both windowed and non-windowed b2000 data in most of the cases. Such a trend is to be expected since b2000 offers higher contrast of the lesions relative to the b1000 data.</a:t>
            </a:r>
            <a:endParaRPr lang="en-US" dirty="0"/>
          </a:p>
        </p:txBody>
      </p:sp>
      <p:sp>
        <p:nvSpPr>
          <p:cNvPr id="4" name="Slide Number Placeholder 3"/>
          <p:cNvSpPr>
            <a:spLocks noGrp="1"/>
          </p:cNvSpPr>
          <p:nvPr>
            <p:ph type="sldNum" sz="quarter" idx="10"/>
          </p:nvPr>
        </p:nvSpPr>
        <p:spPr/>
        <p:txBody>
          <a:bodyPr/>
          <a:lstStyle/>
          <a:p>
            <a:fld id="{78E1C643-2ED8-4C03-B9CB-0DCDEB6749BF}" type="slidenum">
              <a:rPr lang="en-IN" smtClean="0"/>
              <a:pPr/>
              <a:t>13</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There is a minimum improvement of 10% in the CIR values across volumes.</a:t>
            </a:r>
          </a:p>
          <a:p>
            <a:r>
              <a:rPr lang="en-US" sz="1200" kern="1200" baseline="0" dirty="0" smtClean="0">
                <a:solidFill>
                  <a:schemeClr val="tx1"/>
                </a:solidFill>
                <a:latin typeface="+mn-lt"/>
                <a:ea typeface="+mn-ea"/>
                <a:cs typeface="+mn-cs"/>
              </a:rPr>
              <a:t>- The size of the lesions has a bearing on the quantitative results. With an increase in lesion size the variation in the intensity within the core region also increases which affects the CIR.</a:t>
            </a:r>
            <a:endParaRPr lang="en-US" dirty="0"/>
          </a:p>
        </p:txBody>
      </p:sp>
      <p:sp>
        <p:nvSpPr>
          <p:cNvPr id="4" name="Slide Number Placeholder 3"/>
          <p:cNvSpPr>
            <a:spLocks noGrp="1"/>
          </p:cNvSpPr>
          <p:nvPr>
            <p:ph type="sldNum" sz="quarter" idx="10"/>
          </p:nvPr>
        </p:nvSpPr>
        <p:spPr/>
        <p:txBody>
          <a:bodyPr/>
          <a:lstStyle/>
          <a:p>
            <a:fld id="{78E1C643-2ED8-4C03-B9CB-0DCDEB6749BF}" type="slidenum">
              <a:rPr lang="en-IN" smtClean="0"/>
              <a:pPr/>
              <a:t>14</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results show that windowing helps in a) reducing the FPs significantly and b) capturing the true extent of the lesions.</a:t>
            </a:r>
            <a:endParaRPr lang="en-US" dirty="0"/>
          </a:p>
        </p:txBody>
      </p:sp>
      <p:sp>
        <p:nvSpPr>
          <p:cNvPr id="4" name="Slide Number Placeholder 3"/>
          <p:cNvSpPr>
            <a:spLocks noGrp="1"/>
          </p:cNvSpPr>
          <p:nvPr>
            <p:ph type="sldNum" sz="quarter" idx="10"/>
          </p:nvPr>
        </p:nvSpPr>
        <p:spPr/>
        <p:txBody>
          <a:bodyPr/>
          <a:lstStyle/>
          <a:p>
            <a:fld id="{78E1C643-2ED8-4C03-B9CB-0DCDEB6749BF}" type="slidenum">
              <a:rPr lang="en-IN" smtClean="0"/>
              <a:pPr/>
              <a:t>16</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 The statistical hypothesis testing is done using a t-test which </a:t>
            </a:r>
            <a:r>
              <a:rPr lang="en-IN" dirty="0" err="1" smtClean="0"/>
              <a:t>quantiﬁes</a:t>
            </a:r>
            <a:r>
              <a:rPr lang="en-IN" dirty="0" smtClean="0"/>
              <a:t> the amount of trust </a:t>
            </a:r>
            <a:r>
              <a:rPr lang="en-IN" b="1" i="1" dirty="0" smtClean="0"/>
              <a:t>(p-value) </a:t>
            </a:r>
            <a:r>
              <a:rPr lang="en-IN" dirty="0" smtClean="0"/>
              <a:t>to be placed in the sample means based on the difference in the means, the number of observations in the sample sets and the spread of the observations in the sample data sets.</a:t>
            </a:r>
          </a:p>
          <a:p>
            <a:r>
              <a:rPr lang="en-IN" dirty="0" smtClean="0"/>
              <a:t>- P-value is </a:t>
            </a:r>
            <a:r>
              <a:rPr lang="en-IN" dirty="0" err="1" smtClean="0"/>
              <a:t>deﬁned</a:t>
            </a:r>
            <a:r>
              <a:rPr lang="en-IN" dirty="0" smtClean="0"/>
              <a:t> as the probability of the population means being the same when the given sample data have </a:t>
            </a:r>
            <a:r>
              <a:rPr lang="en-IN" dirty="0" err="1" smtClean="0"/>
              <a:t>signiﬁcantly</a:t>
            </a:r>
            <a:r>
              <a:rPr lang="en-IN" dirty="0" smtClean="0"/>
              <a:t> different means. </a:t>
            </a:r>
            <a:r>
              <a:rPr lang="en-IN" i="1" dirty="0" smtClean="0"/>
              <a:t>(p &lt; 0.05 is considered to be statistically significant)</a:t>
            </a:r>
            <a:endParaRPr lang="en-IN" dirty="0" smtClean="0"/>
          </a:p>
          <a:p>
            <a:r>
              <a:rPr lang="en-US" dirty="0" smtClean="0"/>
              <a:t>- The</a:t>
            </a:r>
            <a:r>
              <a:rPr lang="en-US" baseline="0" dirty="0" smtClean="0"/>
              <a:t> response times before and after windowing form the two sample data.</a:t>
            </a:r>
            <a:endParaRPr lang="en-US" dirty="0"/>
          </a:p>
        </p:txBody>
      </p:sp>
      <p:sp>
        <p:nvSpPr>
          <p:cNvPr id="4" name="Slide Number Placeholder 3"/>
          <p:cNvSpPr>
            <a:spLocks noGrp="1"/>
          </p:cNvSpPr>
          <p:nvPr>
            <p:ph type="sldNum" sz="quarter" idx="10"/>
          </p:nvPr>
        </p:nvSpPr>
        <p:spPr/>
        <p:txBody>
          <a:bodyPr/>
          <a:lstStyle/>
          <a:p>
            <a:fld id="{78E1C643-2ED8-4C03-B9CB-0DCDEB6749BF}" type="slidenum">
              <a:rPr lang="en-IN" smtClean="0"/>
              <a:pPr/>
              <a:t>18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E1C643-2ED8-4C03-B9CB-0DCDEB6749BF}" type="slidenum">
              <a:rPr lang="en-IN" smtClean="0"/>
              <a:pPr/>
              <a:t>19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D363E6-8DE5-404F-BA92-ACE409B65385}" type="slidenum">
              <a:rPr lang="en-GB" smtClean="0"/>
              <a:pPr>
                <a:defRPr/>
              </a:pPr>
              <a:t>‹#›</a:t>
            </a:fld>
            <a:endParaRPr lang="en-GB"/>
          </a:p>
        </p:txBody>
      </p:sp>
    </p:spTree>
    <p:extLst>
      <p:ext uri="{BB962C8B-B14F-4D97-AF65-F5344CB8AC3E}">
        <p14:creationId xmlns="" xmlns:p14="http://schemas.microsoft.com/office/powerpoint/2010/main" val="336196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4D363E6-8DE5-404F-BA92-ACE409B65385}" type="slidenum">
              <a:rPr lang="en-GB" smtClean="0"/>
              <a:pPr>
                <a:defRPr/>
              </a:pPr>
              <a:t>‹#›</a:t>
            </a:fld>
            <a:endParaRPr lang="en-GB"/>
          </a:p>
        </p:txBody>
      </p:sp>
      <p:sp>
        <p:nvSpPr>
          <p:cNvPr id="8" name="Content Placeholder 7"/>
          <p:cNvSpPr>
            <a:spLocks noGrp="1"/>
          </p:cNvSpPr>
          <p:nvPr>
            <p:ph sz="quarter" idx="13"/>
          </p:nvPr>
        </p:nvSpPr>
        <p:spPr>
          <a:xfrm>
            <a:off x="381000" y="1371600"/>
            <a:ext cx="8534400" cy="4800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7364175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6000">
              <a:schemeClr val="accent3"/>
            </a:gs>
            <a:gs pos="85000">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685800" y="381000"/>
            <a:ext cx="7772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a:t>
            </a:r>
          </a:p>
        </p:txBody>
      </p:sp>
      <p:sp>
        <p:nvSpPr>
          <p:cNvPr id="1027" name="Rectangle 6"/>
          <p:cNvSpPr>
            <a:spLocks noGrp="1" noChangeArrowheads="1"/>
          </p:cNvSpPr>
          <p:nvPr>
            <p:ph type="body" idx="1"/>
          </p:nvPr>
        </p:nvSpPr>
        <p:spPr bwMode="auto">
          <a:xfrm>
            <a:off x="685800" y="1371600"/>
            <a:ext cx="77724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83000"/>
              </a:lnSpc>
              <a:buClr>
                <a:srgbClr val="FFFFFF"/>
              </a:buClr>
              <a:buSzPct val="100000"/>
              <a:buFont typeface="Corbel" pitchFamily="32" charset="0"/>
              <a:buNone/>
              <a:defRPr sz="1400">
                <a:latin typeface="Corbel" pitchFamily="32" charset="0"/>
              </a:defRPr>
            </a:lvl1pPr>
          </a:lstStyle>
          <a:p>
            <a:pPr>
              <a:defRPr/>
            </a:pPr>
            <a:endParaRPr lang="en-GB"/>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83000"/>
              </a:lnSpc>
              <a:buClr>
                <a:srgbClr val="FFFFFF"/>
              </a:buClr>
              <a:buSzPct val="100000"/>
              <a:buFont typeface="Corbel" pitchFamily="32" charset="0"/>
              <a:buNone/>
              <a:defRPr sz="1400">
                <a:latin typeface="Corbel" pitchFamily="32" charset="0"/>
              </a:defRPr>
            </a:lvl1pPr>
          </a:lstStyle>
          <a:p>
            <a:pPr>
              <a:defRPr/>
            </a:pPr>
            <a:endParaRPr lang="en-US"/>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83000"/>
              </a:lnSpc>
              <a:buClr>
                <a:srgbClr val="FFFFFF"/>
              </a:buClr>
              <a:buSzPct val="100000"/>
              <a:buFont typeface="Corbel" pitchFamily="32" charset="0"/>
              <a:buNone/>
              <a:defRPr sz="1400">
                <a:latin typeface="Corbel" pitchFamily="32" charset="0"/>
              </a:defRPr>
            </a:lvl1pPr>
          </a:lstStyle>
          <a:p>
            <a:pPr>
              <a:defRPr/>
            </a:pPr>
            <a:fld id="{04D363E6-8DE5-404F-BA92-ACE409B65385}" type="slidenum">
              <a:rPr lang="en-GB"/>
              <a:pPr>
                <a:defRPr/>
              </a:pPr>
              <a:t>‹#›</a:t>
            </a:fld>
            <a:endParaRPr lang="en-GB"/>
          </a:p>
        </p:txBody>
      </p:sp>
      <p:pic>
        <p:nvPicPr>
          <p:cNvPr id="1031" name="Picture 13" descr="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2" name="Line 18"/>
          <p:cNvSpPr>
            <a:spLocks noChangeShapeType="1"/>
          </p:cNvSpPr>
          <p:nvPr/>
        </p:nvSpPr>
        <p:spPr bwMode="auto">
          <a:xfrm>
            <a:off x="187325" y="1027113"/>
            <a:ext cx="0" cy="57150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3" name="Line 14"/>
          <p:cNvSpPr>
            <a:spLocks noChangeShapeType="1"/>
          </p:cNvSpPr>
          <p:nvPr userDrawn="1"/>
        </p:nvSpPr>
        <p:spPr bwMode="auto">
          <a:xfrm>
            <a:off x="838200" y="228600"/>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4" name="Line 15"/>
          <p:cNvSpPr>
            <a:spLocks noChangeShapeType="1"/>
          </p:cNvSpPr>
          <p:nvPr userDrawn="1"/>
        </p:nvSpPr>
        <p:spPr bwMode="auto">
          <a:xfrm>
            <a:off x="838200" y="304800"/>
            <a:ext cx="31083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5" name="Line 16"/>
          <p:cNvSpPr>
            <a:spLocks noChangeShapeType="1"/>
          </p:cNvSpPr>
          <p:nvPr userDrawn="1"/>
        </p:nvSpPr>
        <p:spPr bwMode="auto">
          <a:xfrm>
            <a:off x="838200" y="381000"/>
            <a:ext cx="1828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6" name="Text Box 24"/>
          <p:cNvSpPr txBox="1">
            <a:spLocks noChangeArrowheads="1"/>
          </p:cNvSpPr>
          <p:nvPr userDrawn="1"/>
        </p:nvSpPr>
        <p:spPr bwMode="auto">
          <a:xfrm rot="-5400000">
            <a:off x="-502443" y="6131718"/>
            <a:ext cx="1219200" cy="23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Corbel" pitchFamily="34" charset="0"/>
              </a:defRPr>
            </a:lvl1pPr>
            <a:lvl2pPr marL="742950" indent="-285750" eaLnBrk="0" hangingPunct="0">
              <a:defRPr>
                <a:solidFill>
                  <a:schemeClr val="bg1"/>
                </a:solidFill>
                <a:latin typeface="Corbel" pitchFamily="34" charset="0"/>
              </a:defRPr>
            </a:lvl2pPr>
            <a:lvl3pPr marL="1143000" indent="-228600" eaLnBrk="0" hangingPunct="0">
              <a:defRPr>
                <a:solidFill>
                  <a:schemeClr val="bg1"/>
                </a:solidFill>
                <a:latin typeface="Corbel" pitchFamily="34" charset="0"/>
              </a:defRPr>
            </a:lvl3pPr>
            <a:lvl4pPr marL="1600200" indent="-228600" eaLnBrk="0" hangingPunct="0">
              <a:defRPr>
                <a:solidFill>
                  <a:schemeClr val="bg1"/>
                </a:solidFill>
                <a:latin typeface="Corbel" pitchFamily="34" charset="0"/>
              </a:defRPr>
            </a:lvl4pPr>
            <a:lvl5pPr marL="2057400" indent="-228600" eaLnBrk="0" hangingPunct="0">
              <a:defRPr>
                <a:solidFill>
                  <a:schemeClr val="bg1"/>
                </a:solidFill>
                <a:latin typeface="Corbel" pitchFamily="34" charset="0"/>
              </a:defRPr>
            </a:lvl5pPr>
            <a:lvl6pPr marL="2514600" indent="-228600" defTabSz="449263" eaLnBrk="0" fontAlgn="base" hangingPunct="0">
              <a:spcBef>
                <a:spcPct val="0"/>
              </a:spcBef>
              <a:spcAft>
                <a:spcPct val="0"/>
              </a:spcAft>
              <a:defRPr>
                <a:solidFill>
                  <a:schemeClr val="bg1"/>
                </a:solidFill>
                <a:latin typeface="Corbel" pitchFamily="34" charset="0"/>
              </a:defRPr>
            </a:lvl6pPr>
            <a:lvl7pPr marL="2971800" indent="-228600" defTabSz="449263" eaLnBrk="0" fontAlgn="base" hangingPunct="0">
              <a:spcBef>
                <a:spcPct val="0"/>
              </a:spcBef>
              <a:spcAft>
                <a:spcPct val="0"/>
              </a:spcAft>
              <a:defRPr>
                <a:solidFill>
                  <a:schemeClr val="bg1"/>
                </a:solidFill>
                <a:latin typeface="Corbel" pitchFamily="34" charset="0"/>
              </a:defRPr>
            </a:lvl7pPr>
            <a:lvl8pPr marL="3429000" indent="-228600" defTabSz="449263" eaLnBrk="0" fontAlgn="base" hangingPunct="0">
              <a:spcBef>
                <a:spcPct val="0"/>
              </a:spcBef>
              <a:spcAft>
                <a:spcPct val="0"/>
              </a:spcAft>
              <a:defRPr>
                <a:solidFill>
                  <a:schemeClr val="bg1"/>
                </a:solidFill>
                <a:latin typeface="Corbel" pitchFamily="34" charset="0"/>
              </a:defRPr>
            </a:lvl8pPr>
            <a:lvl9pPr marL="3886200" indent="-228600" defTabSz="449263" eaLnBrk="0" fontAlgn="base" hangingPunct="0">
              <a:spcBef>
                <a:spcPct val="0"/>
              </a:spcBef>
              <a:spcAft>
                <a:spcPct val="0"/>
              </a:spcAft>
              <a:defRPr>
                <a:solidFill>
                  <a:schemeClr val="bg1"/>
                </a:solidFill>
                <a:latin typeface="Corbel" pitchFamily="34" charset="0"/>
              </a:defRPr>
            </a:lvl9pPr>
          </a:lstStyle>
          <a:p>
            <a:pPr algn="ctr" eaLnBrk="1" hangingPunct="1">
              <a:lnSpc>
                <a:spcPct val="83000"/>
              </a:lnSpc>
              <a:spcBef>
                <a:spcPct val="50000"/>
              </a:spcBef>
              <a:buClr>
                <a:srgbClr val="FFFFFF"/>
              </a:buClr>
              <a:buSzPct val="100000"/>
              <a:buFont typeface="Corbel" pitchFamily="34" charset="0"/>
              <a:buNone/>
              <a:defRPr/>
            </a:pPr>
            <a:r>
              <a:rPr lang="en-US" sz="1100" smtClean="0">
                <a:solidFill>
                  <a:schemeClr val="bg2"/>
                </a:solidFill>
              </a:rPr>
              <a:t>IIIT Hyderabad</a:t>
            </a:r>
          </a:p>
        </p:txBody>
      </p:sp>
      <p:pic>
        <p:nvPicPr>
          <p:cNvPr id="13" name="Picture 2" descr="C:\Users\andypacer007\Pictures\iiit-logo-gray.PNG"/>
          <p:cNvPicPr>
            <a:picLocks noChangeAspect="1" noChangeArrowheads="1"/>
          </p:cNvPicPr>
          <p:nvPr userDrawn="1"/>
        </p:nvPicPr>
        <p:blipFill>
          <a:blip r:embed="rId5">
            <a:extLst>
              <a:ext uri="{28A0092B-C50C-407E-A947-70E740481C1C}">
                <a14:useLocalDpi xmlns="" xmlns:a14="http://schemas.microsoft.com/office/drawing/2010/main" val="0"/>
              </a:ext>
            </a:extLst>
          </a:blip>
          <a:srcRect/>
          <a:stretch>
            <a:fillRect/>
          </a:stretch>
        </p:blipFill>
        <p:spPr bwMode="auto">
          <a:xfrm>
            <a:off x="8410575" y="0"/>
            <a:ext cx="733425" cy="5429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9037151"/>
      </p:ext>
    </p:extLst>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ctr" rtl="0" eaLnBrk="0" fontAlgn="base" hangingPunct="0">
        <a:spcBef>
          <a:spcPct val="0"/>
        </a:spcBef>
        <a:spcAft>
          <a:spcPct val="0"/>
        </a:spcAft>
        <a:defRPr sz="3600">
          <a:solidFill>
            <a:srgbClr val="008000"/>
          </a:solidFill>
          <a:latin typeface="Times New Roman" pitchFamily="18" charset="0"/>
          <a:ea typeface="+mj-ea"/>
          <a:cs typeface="Times New Roman" pitchFamily="18" charset="0"/>
        </a:defRPr>
      </a:lvl1pPr>
      <a:lvl2pPr algn="ctr" rtl="0" eaLnBrk="0" fontAlgn="base" hangingPunct="0">
        <a:spcBef>
          <a:spcPct val="0"/>
        </a:spcBef>
        <a:spcAft>
          <a:spcPct val="0"/>
        </a:spcAft>
        <a:defRPr sz="3600">
          <a:solidFill>
            <a:srgbClr val="008000"/>
          </a:solidFill>
          <a:latin typeface="Bookman Old Style (Headings)"/>
        </a:defRPr>
      </a:lvl2pPr>
      <a:lvl3pPr algn="ctr" rtl="0" eaLnBrk="0" fontAlgn="base" hangingPunct="0">
        <a:spcBef>
          <a:spcPct val="0"/>
        </a:spcBef>
        <a:spcAft>
          <a:spcPct val="0"/>
        </a:spcAft>
        <a:defRPr sz="3600">
          <a:solidFill>
            <a:srgbClr val="008000"/>
          </a:solidFill>
          <a:latin typeface="Bookman Old Style (Headings)"/>
        </a:defRPr>
      </a:lvl3pPr>
      <a:lvl4pPr algn="ctr" rtl="0" eaLnBrk="0" fontAlgn="base" hangingPunct="0">
        <a:spcBef>
          <a:spcPct val="0"/>
        </a:spcBef>
        <a:spcAft>
          <a:spcPct val="0"/>
        </a:spcAft>
        <a:defRPr sz="3600">
          <a:solidFill>
            <a:srgbClr val="008000"/>
          </a:solidFill>
          <a:latin typeface="Bookman Old Style (Headings)"/>
        </a:defRPr>
      </a:lvl4pPr>
      <a:lvl5pPr algn="ctr" rtl="0" eaLnBrk="0" fontAlgn="base" hangingPunct="0">
        <a:spcBef>
          <a:spcPct val="0"/>
        </a:spcBef>
        <a:spcAft>
          <a:spcPct val="0"/>
        </a:spcAft>
        <a:defRPr sz="3600">
          <a:solidFill>
            <a:srgbClr val="008000"/>
          </a:solidFill>
          <a:latin typeface="Bookman Old Style (Heading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5.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6.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5.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9.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oleObject" Target="../embeddings/oleObject1.bin"/><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Detection and Segmentation of Stroke Lesions from Diffusion Weighted MRI of the Brain</a:t>
            </a:r>
            <a:endParaRPr lang="en-US" dirty="0"/>
          </a:p>
        </p:txBody>
      </p:sp>
      <p:sp>
        <p:nvSpPr>
          <p:cNvPr id="3" name="Subtitle 2"/>
          <p:cNvSpPr>
            <a:spLocks noGrp="1"/>
          </p:cNvSpPr>
          <p:nvPr>
            <p:ph type="subTitle" idx="1"/>
          </p:nvPr>
        </p:nvSpPr>
        <p:spPr>
          <a:xfrm>
            <a:off x="1752600" y="4114800"/>
            <a:ext cx="6400800" cy="1752600"/>
          </a:xfrm>
        </p:spPr>
        <p:txBody>
          <a:bodyPr/>
          <a:lstStyle/>
          <a:p>
            <a:r>
              <a:rPr lang="en-US" sz="2800" dirty="0" smtClean="0"/>
              <a:t>Presented by:</a:t>
            </a:r>
          </a:p>
          <a:p>
            <a:pPr algn="r"/>
            <a:r>
              <a:rPr lang="en-US" sz="2800" dirty="0" err="1" smtClean="0"/>
              <a:t>Shashank</a:t>
            </a:r>
            <a:r>
              <a:rPr lang="en-US" sz="2800" dirty="0" smtClean="0"/>
              <a:t> </a:t>
            </a:r>
            <a:r>
              <a:rPr lang="en-US" sz="2800" dirty="0" err="1" smtClean="0"/>
              <a:t>Mujumdar</a:t>
            </a:r>
            <a:endParaRPr lang="en-US" sz="2800" dirty="0"/>
          </a:p>
        </p:txBody>
      </p:sp>
    </p:spTree>
    <p:extLst>
      <p:ext uri="{BB962C8B-B14F-4D97-AF65-F5344CB8AC3E}">
        <p14:creationId xmlns="" xmlns:p14="http://schemas.microsoft.com/office/powerpoint/2010/main" val="2186427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description</a:t>
            </a:r>
            <a:endParaRPr lang="en-IN" dirty="0"/>
          </a:p>
        </p:txBody>
      </p:sp>
      <p:sp>
        <p:nvSpPr>
          <p:cNvPr id="3" name="Content Placeholder 2"/>
          <p:cNvSpPr>
            <a:spLocks noGrp="1"/>
          </p:cNvSpPr>
          <p:nvPr>
            <p:ph sz="quarter" idx="13"/>
          </p:nvPr>
        </p:nvSpPr>
        <p:spPr/>
        <p:txBody>
          <a:bodyPr/>
          <a:lstStyle/>
          <a:p>
            <a:endParaRPr lang="en-IN"/>
          </a:p>
        </p:txBody>
      </p:sp>
      <p:pic>
        <p:nvPicPr>
          <p:cNvPr id="17410" name="Picture 2" descr="C:\Users\sahni\Pictures\tab5.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1981200"/>
            <a:ext cx="8840788" cy="3543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086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Results</a:t>
            </a:r>
            <a:endParaRPr lang="en-IN" dirty="0"/>
          </a:p>
        </p:txBody>
      </p:sp>
      <p:graphicFrame>
        <p:nvGraphicFramePr>
          <p:cNvPr id="4" name="Content Placeholder 5"/>
          <p:cNvGraphicFramePr>
            <a:graphicFrameLocks/>
          </p:cNvGraphicFramePr>
          <p:nvPr/>
        </p:nvGraphicFramePr>
        <p:xfrm>
          <a:off x="457200" y="1295400"/>
          <a:ext cx="8229600" cy="639962"/>
        </p:xfrm>
        <a:graphic>
          <a:graphicData uri="http://schemas.openxmlformats.org/drawingml/2006/table">
            <a:tbl>
              <a:tblPr firstRow="1" bandRow="1">
                <a:tableStyleId>{5C22544A-7EE6-4342-B048-85BDC9FD1C3A}</a:tableStyleId>
              </a:tblPr>
              <a:tblGrid>
                <a:gridCol w="2057400"/>
                <a:gridCol w="2057400"/>
                <a:gridCol w="2057400"/>
                <a:gridCol w="2057400"/>
              </a:tblGrid>
              <a:tr h="639763">
                <a:tc>
                  <a:txBody>
                    <a:bodyPr/>
                    <a:lstStyle/>
                    <a:p>
                      <a:pPr algn="ctr"/>
                      <a:r>
                        <a:rPr lang="en-US" sz="1800" dirty="0" smtClean="0">
                          <a:solidFill>
                            <a:schemeClr val="tx1"/>
                          </a:solidFill>
                        </a:rPr>
                        <a:t>Original b1000 Image</a:t>
                      </a:r>
                      <a:endParaRPr lang="en-US" sz="1800" dirty="0">
                        <a:solidFill>
                          <a:schemeClr val="tx1"/>
                        </a:solidFill>
                      </a:endParaRPr>
                    </a:p>
                  </a:txBody>
                  <a:tcPr marT="45661" marB="45661"/>
                </a:tc>
                <a:tc>
                  <a:txBody>
                    <a:bodyPr/>
                    <a:lstStyle/>
                    <a:p>
                      <a:pPr algn="ctr"/>
                      <a:r>
                        <a:rPr lang="en-US" sz="1800" dirty="0" smtClean="0">
                          <a:solidFill>
                            <a:schemeClr val="tx1"/>
                          </a:solidFill>
                        </a:rPr>
                        <a:t>Windowed</a:t>
                      </a:r>
                      <a:r>
                        <a:rPr lang="en-US" sz="1800" baseline="0" dirty="0" smtClean="0">
                          <a:solidFill>
                            <a:schemeClr val="tx1"/>
                          </a:solidFill>
                        </a:rPr>
                        <a:t> b1000 Image</a:t>
                      </a:r>
                      <a:endParaRPr lang="en-US" sz="1800" dirty="0">
                        <a:solidFill>
                          <a:schemeClr val="tx1"/>
                        </a:solidFill>
                      </a:endParaRPr>
                    </a:p>
                  </a:txBody>
                  <a:tcPr marT="45661" marB="45661"/>
                </a:tc>
                <a:tc>
                  <a:txBody>
                    <a:bodyPr/>
                    <a:lstStyle/>
                    <a:p>
                      <a:pPr algn="ctr"/>
                      <a:r>
                        <a:rPr lang="en-US" sz="1800" dirty="0" smtClean="0">
                          <a:solidFill>
                            <a:schemeClr val="tx1"/>
                          </a:solidFill>
                        </a:rPr>
                        <a:t>Original b2000 Image</a:t>
                      </a:r>
                      <a:endParaRPr lang="en-US" sz="1800" dirty="0">
                        <a:solidFill>
                          <a:schemeClr val="tx1"/>
                        </a:solidFill>
                      </a:endParaRPr>
                    </a:p>
                  </a:txBody>
                  <a:tcPr marT="45661" marB="45661"/>
                </a:tc>
                <a:tc>
                  <a:txBody>
                    <a:bodyPr/>
                    <a:lstStyle/>
                    <a:p>
                      <a:pPr algn="ctr"/>
                      <a:r>
                        <a:rPr lang="en-US" sz="1800" dirty="0" smtClean="0">
                          <a:solidFill>
                            <a:schemeClr val="tx1"/>
                          </a:solidFill>
                        </a:rPr>
                        <a:t>Windowed b2000 Image</a:t>
                      </a:r>
                      <a:endParaRPr lang="en-US" sz="1800" dirty="0">
                        <a:solidFill>
                          <a:schemeClr val="tx1"/>
                        </a:solidFill>
                      </a:endParaRPr>
                    </a:p>
                  </a:txBody>
                  <a:tcPr marT="45661" marB="45661"/>
                </a:tc>
              </a:tr>
            </a:tbl>
          </a:graphicData>
        </a:graphic>
      </p:graphicFrame>
      <p:cxnSp>
        <p:nvCxnSpPr>
          <p:cNvPr id="5" name="Straight Connector 4"/>
          <p:cNvCxnSpPr/>
          <p:nvPr/>
        </p:nvCxnSpPr>
        <p:spPr>
          <a:xfrm rot="5400000">
            <a:off x="39688" y="4381500"/>
            <a:ext cx="49514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097088" y="4381500"/>
            <a:ext cx="49514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153694" y="4380706"/>
            <a:ext cx="495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19299" y="4381500"/>
            <a:ext cx="4953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211888" y="4381500"/>
            <a:ext cx="495141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9050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2004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4418013"/>
            <a:ext cx="8229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56388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 descr="D:\My Work\Papers &amp; Work\DWI Work\Regular Reports GE\21_05_11\1060510\B1000_ORIGINAL\DWI_b10000010.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8200" y="19812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 descr="D:\My Work\Papers &amp; Work\DWI Work\Regular Reports GE\21_05_11\1060510\B1000_RESULTS\DWI_b10000010.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971800" y="19812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3" descr="D:\My Work\Papers &amp; Work\DWI Work\Regular Reports GE\21_05_11\1060510\B2000_ORIGINAL\DWI_b20000010.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029200" y="19812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4" descr="D:\My Work\Papers &amp; Work\DWI Work\Regular Reports GE\21_05_11\1060510\B2000_RESULTS\DWI_b20000010.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086600" y="19812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9" descr="D:\My Work\Papers &amp; Work\DWI Work\Regular Reports GE\21_05_11\1130510\B1000_ORIGINAL\DWI_b10000010.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38200" y="44196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0" descr="D:\My Work\Papers &amp; Work\DWI Work\Regular Reports GE\21_05_11\1130510\B1000_RESULTS\DWI_b10000010.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971800" y="44196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1" descr="D:\My Work\Papers &amp; Work\DWI Work\Regular Reports GE\21_05_11\1130510\B2000_ORIGINAL\DWI_b20000010.pn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5029200" y="44196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12" descr="D:\My Work\Papers &amp; Work\DWI Work\Regular Reports GE\21_05_11\1130510\B2000_RESULTS\DWI_b20000010.pn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086600" y="44196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3" descr="D:\My Work\Papers &amp; Work\DWI Work\Regular Reports GE\21_05_11\0900510\B1000_ORIGINAL\DWI_b10000013.pn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838200" y="32004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4" descr="D:\My Work\Papers &amp; Work\DWI Work\Regular Reports GE\21_05_11\0900510\B1000_RESULTS\DWI_b10000013.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2971800" y="32004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9" descr="D:\My Work\Papers &amp; Work\DWI Work\Regular Reports GE\21_05_11\0900510\B2000_RESULTS\DWI_b20000013.pn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7086600" y="32004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3" descr="D:\My Work\Papers &amp; Work\DWI Work\Regular Reports GE\21_05_11\0900510\B2000_ORIGINAL\DWI_b20000013.pn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5029200" y="32004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5" descr="D:\My Work\Papers &amp; Work\DWI Work\Regular Reports GE\21_05_11\1060510\B1000_ORIGINAL\DWI_b10000013.png"/>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838200" y="56388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16" descr="D:\My Work\Papers &amp; Work\DWI Work\Regular Reports GE\21_05_11\1060510\B1000_RESULTS\DWI_b10000013.png"/>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2971800" y="56388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21" descr="D:\My Work\Papers &amp; Work\DWI Work\Regular Reports GE\21_05_11\1060510\B2000_RESULTS\DWI_b20000013.png"/>
          <p:cNvPicPr>
            <a:picLocks noChangeAspect="1"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7086600" y="56388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2" descr="D:\My Work\Papers &amp; Work\DWI Work\Regular Reports GE\21_05_11\1060510\B2000_ORIGINAL\DWI_b20000013.png"/>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5029200" y="5638800"/>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3503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Assessment</a:t>
            </a:r>
            <a:endParaRPr lang="en-IN" dirty="0"/>
          </a:p>
        </p:txBody>
      </p:sp>
      <p:sp>
        <p:nvSpPr>
          <p:cNvPr id="3" name="Content Placeholder 2"/>
          <p:cNvSpPr>
            <a:spLocks noGrp="1"/>
          </p:cNvSpPr>
          <p:nvPr>
            <p:ph sz="quarter" idx="13"/>
          </p:nvPr>
        </p:nvSpPr>
        <p:spPr/>
        <p:txBody>
          <a:bodyPr/>
          <a:lstStyle/>
          <a:p>
            <a:r>
              <a:rPr lang="en-IN" sz="2800" dirty="0"/>
              <a:t>The assessment aimed at determining the effectiveness of </a:t>
            </a:r>
            <a:r>
              <a:rPr lang="en-IN" sz="2800" dirty="0" smtClean="0"/>
              <a:t>the approach across multiple </a:t>
            </a:r>
            <a:r>
              <a:rPr lang="en-IN" sz="2800" dirty="0"/>
              <a:t>diffusion </a:t>
            </a:r>
            <a:r>
              <a:rPr lang="en-IN" sz="2800" dirty="0" smtClean="0"/>
              <a:t>weighting </a:t>
            </a:r>
            <a:r>
              <a:rPr lang="en-IN" sz="2800" dirty="0"/>
              <a:t>(b1000 and b2000</a:t>
            </a:r>
            <a:r>
              <a:rPr lang="en-IN" sz="2800" dirty="0" smtClean="0"/>
              <a:t>).</a:t>
            </a:r>
          </a:p>
          <a:p>
            <a:endParaRPr lang="en-IN" sz="2800" dirty="0" smtClean="0"/>
          </a:p>
          <a:p>
            <a:endParaRPr lang="en-IN" sz="2800" dirty="0" smtClean="0"/>
          </a:p>
          <a:p>
            <a:r>
              <a:rPr lang="en-IN" sz="2800" dirty="0" smtClean="0"/>
              <a:t>We </a:t>
            </a:r>
            <a:r>
              <a:rPr lang="en-IN" sz="2800" dirty="0"/>
              <a:t>report on two different types of </a:t>
            </a:r>
            <a:r>
              <a:rPr lang="en-IN" sz="2800" dirty="0" smtClean="0"/>
              <a:t>assessments </a:t>
            </a:r>
          </a:p>
          <a:p>
            <a:pPr lvl="1"/>
            <a:r>
              <a:rPr lang="en-IN" sz="2400" dirty="0" smtClean="0"/>
              <a:t>A </a:t>
            </a:r>
            <a:r>
              <a:rPr lang="en-IN" sz="2400" dirty="0"/>
              <a:t>mirror region of interest </a:t>
            </a:r>
            <a:r>
              <a:rPr lang="en-IN" sz="2400" dirty="0" smtClean="0"/>
              <a:t>analysis (MRA) </a:t>
            </a:r>
          </a:p>
          <a:p>
            <a:pPr lvl="1"/>
            <a:r>
              <a:rPr lang="en-IN" sz="2400" dirty="0" smtClean="0"/>
              <a:t>A contrast improvement ratio analysis (CIR)</a:t>
            </a:r>
          </a:p>
          <a:p>
            <a:endParaRPr lang="en-IN" dirty="0"/>
          </a:p>
        </p:txBody>
      </p:sp>
    </p:spTree>
    <p:extLst>
      <p:ext uri="{BB962C8B-B14F-4D97-AF65-F5344CB8AC3E}">
        <p14:creationId xmlns="" xmlns:p14="http://schemas.microsoft.com/office/powerpoint/2010/main" val="1074379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3" name="Picture 17" descr="C:\Mujju\Papers &amp; Work\Ischemic Lesion Segmentation in MRI\ISBI 2012\plot_mra.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8968" y="3151676"/>
            <a:ext cx="8018463" cy="32134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Mirror Region of Interest Analysis</a:t>
            </a:r>
            <a:endParaRPr lang="en-IN" dirty="0"/>
          </a:p>
        </p:txBody>
      </p:sp>
      <p:sp>
        <p:nvSpPr>
          <p:cNvPr id="12" name="Content Placeholder 2"/>
          <p:cNvSpPr>
            <a:spLocks noGrp="1"/>
          </p:cNvSpPr>
          <p:nvPr>
            <p:ph sz="quarter" idx="13"/>
          </p:nvPr>
        </p:nvSpPr>
        <p:spPr>
          <a:xfrm>
            <a:off x="381000" y="1371600"/>
            <a:ext cx="8534400" cy="1752600"/>
          </a:xfrm>
        </p:spPr>
        <p:txBody>
          <a:bodyPr/>
          <a:lstStyle/>
          <a:p>
            <a:r>
              <a:rPr lang="en-IN" dirty="0" smtClean="0"/>
              <a:t>Given a lesion, it was ﬂipped about the mid-line and the corresponding mirror region in the contra-lateral hemisphere was found.</a:t>
            </a:r>
            <a:endParaRPr lang="en-IN" dirty="0"/>
          </a:p>
        </p:txBody>
      </p:sp>
      <p:pic>
        <p:nvPicPr>
          <p:cNvPr id="4104" name="Picture 8" descr="C:\Users\sahni\Pictures\dwi.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84387" y="3205798"/>
            <a:ext cx="3119952" cy="3571074"/>
          </a:xfrm>
          <a:prstGeom prst="rect">
            <a:avLst/>
          </a:prstGeom>
          <a:noFill/>
          <a:extLst>
            <a:ext uri="{909E8E84-426E-40DD-AFC4-6F175D3DCCD1}">
              <a14:hiddenFill xmlns="" xmlns:a14="http://schemas.microsoft.com/office/drawing/2010/main">
                <a:solidFill>
                  <a:srgbClr val="FFFFFF"/>
                </a:solidFill>
              </a14:hiddenFill>
            </a:ext>
          </a:extLst>
        </p:spPr>
      </p:pic>
      <p:pic>
        <p:nvPicPr>
          <p:cNvPr id="4105" name="Picture 9" descr="C:\Users\sahni\Pictures\dwi_lesn.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86450" y="3208128"/>
            <a:ext cx="3136939" cy="3590258"/>
          </a:xfrm>
          <a:prstGeom prst="rect">
            <a:avLst/>
          </a:prstGeom>
          <a:noFill/>
          <a:extLst>
            <a:ext uri="{909E8E84-426E-40DD-AFC4-6F175D3DCCD1}">
              <a14:hiddenFill xmlns="" xmlns:a14="http://schemas.microsoft.com/office/drawing/2010/main">
                <a:solidFill>
                  <a:srgbClr val="FFFFFF"/>
                </a:solidFill>
              </a14:hiddenFill>
            </a:ext>
          </a:extLst>
        </p:spPr>
      </p:pic>
      <p:pic>
        <p:nvPicPr>
          <p:cNvPr id="4106" name="Picture 10" descr="C:\Users\sahni\Pictures\dwi_mirr.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867400" y="3208128"/>
            <a:ext cx="3136939" cy="3590258"/>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Content Placeholder 2"/>
          <p:cNvSpPr txBox="1">
            <a:spLocks/>
          </p:cNvSpPr>
          <p:nvPr/>
        </p:nvSpPr>
        <p:spPr bwMode="auto">
          <a:xfrm>
            <a:off x="533400" y="3124200"/>
            <a:ext cx="48006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t>The improvement in contrast is computed as , </a:t>
            </a:r>
            <a:endParaRPr lang="en-IN" dirty="0"/>
          </a:p>
        </p:txBody>
      </p:sp>
      <p:graphicFrame>
        <p:nvGraphicFramePr>
          <p:cNvPr id="6" name="Object 5"/>
          <p:cNvGraphicFramePr>
            <a:graphicFrameLocks noChangeAspect="1"/>
          </p:cNvGraphicFramePr>
          <p:nvPr>
            <p:extLst>
              <p:ext uri="{D42A27DB-BD31-4B8C-83A1-F6EECF244321}">
                <p14:modId xmlns="" xmlns:p14="http://schemas.microsoft.com/office/powerpoint/2010/main" val="1407459620"/>
              </p:ext>
            </p:extLst>
          </p:nvPr>
        </p:nvGraphicFramePr>
        <p:xfrm>
          <a:off x="228600" y="4699102"/>
          <a:ext cx="2345356" cy="1561998"/>
        </p:xfrm>
        <a:graphic>
          <a:graphicData uri="http://schemas.openxmlformats.org/presentationml/2006/ole">
            <p:oleObj spid="_x0000_s4208" name="Equation" r:id="rId8" imgW="1295280" imgH="863280" progId="Equation.3">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4287870362"/>
              </p:ext>
            </p:extLst>
          </p:nvPr>
        </p:nvGraphicFramePr>
        <p:xfrm>
          <a:off x="2743200" y="5022307"/>
          <a:ext cx="3131320" cy="921293"/>
        </p:xfrm>
        <a:graphic>
          <a:graphicData uri="http://schemas.openxmlformats.org/presentationml/2006/ole">
            <p:oleObj spid="_x0000_s4209" name="Equation" r:id="rId9" imgW="1638000" imgH="482400" progId="Equation.3">
              <p:embed/>
            </p:oleObj>
          </a:graphicData>
        </a:graphic>
      </p:graphicFrame>
      <p:sp>
        <p:nvSpPr>
          <p:cNvPr id="19" name="Content Placeholder 2"/>
          <p:cNvSpPr txBox="1">
            <a:spLocks/>
          </p:cNvSpPr>
          <p:nvPr/>
        </p:nvSpPr>
        <p:spPr bwMode="auto">
          <a:xfrm>
            <a:off x="381000" y="1447800"/>
            <a:ext cx="85344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IN" dirty="0"/>
              <a:t>This can also be viewed as a measure of contrast </a:t>
            </a:r>
            <a:r>
              <a:rPr lang="en-IN" dirty="0" smtClean="0"/>
              <a:t>enhancement </a:t>
            </a:r>
            <a:r>
              <a:rPr lang="en-IN" dirty="0"/>
              <a:t>in a global sense where the improvement in contrast of </a:t>
            </a:r>
            <a:r>
              <a:rPr lang="en-IN" dirty="0" smtClean="0"/>
              <a:t>the lesion </a:t>
            </a:r>
            <a:r>
              <a:rPr lang="en-IN" dirty="0"/>
              <a:t>is measured against the normal brain </a:t>
            </a:r>
            <a:r>
              <a:rPr lang="en-IN" dirty="0" smtClean="0"/>
              <a:t>tissue globally</a:t>
            </a:r>
            <a:r>
              <a:rPr lang="en-IN" dirty="0"/>
              <a:t>, </a:t>
            </a:r>
            <a:r>
              <a:rPr lang="en-IN" dirty="0" smtClean="0"/>
              <a:t>represented </a:t>
            </a:r>
            <a:r>
              <a:rPr lang="en-IN" dirty="0"/>
              <a:t>by the mirrored region.</a:t>
            </a:r>
          </a:p>
        </p:txBody>
      </p:sp>
    </p:spTree>
    <p:extLst>
      <p:ext uri="{BB962C8B-B14F-4D97-AF65-F5344CB8AC3E}">
        <p14:creationId xmlns="" xmlns:p14="http://schemas.microsoft.com/office/powerpoint/2010/main" val="408481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500"/>
                                        <p:tgtEl>
                                          <p:spTgt spid="41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fade">
                                      <p:cBhvr>
                                        <p:cTn id="17" dur="500"/>
                                        <p:tgtEl>
                                          <p:spTgt spid="41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fade">
                                      <p:cBhvr>
                                        <p:cTn id="22" dur="500"/>
                                        <p:tgtEl>
                                          <p:spTgt spid="41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4104"/>
                                        </p:tgtEl>
                                      </p:cBhvr>
                                    </p:animEffect>
                                    <p:set>
                                      <p:cBhvr>
                                        <p:cTn id="38" dur="1" fill="hold">
                                          <p:stCondLst>
                                            <p:cond delay="499"/>
                                          </p:stCondLst>
                                        </p:cTn>
                                        <p:tgtEl>
                                          <p:spTgt spid="410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4105"/>
                                        </p:tgtEl>
                                      </p:cBhvr>
                                    </p:animEffect>
                                    <p:set>
                                      <p:cBhvr>
                                        <p:cTn id="41" dur="1" fill="hold">
                                          <p:stCondLst>
                                            <p:cond delay="499"/>
                                          </p:stCondLst>
                                        </p:cTn>
                                        <p:tgtEl>
                                          <p:spTgt spid="410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106"/>
                                        </p:tgtEl>
                                      </p:cBhvr>
                                    </p:animEffect>
                                    <p:set>
                                      <p:cBhvr>
                                        <p:cTn id="44" dur="1" fill="hold">
                                          <p:stCondLst>
                                            <p:cond delay="499"/>
                                          </p:stCondLst>
                                        </p:cTn>
                                        <p:tgtEl>
                                          <p:spTgt spid="410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
                                            <p:txEl>
                                              <p:pRg st="0" end="0"/>
                                            </p:txEl>
                                          </p:spTgt>
                                        </p:tgtEl>
                                      </p:cBhvr>
                                    </p:animEffect>
                                    <p:set>
                                      <p:cBhvr>
                                        <p:cTn id="47" dur="1" fill="hold">
                                          <p:stCondLst>
                                            <p:cond delay="499"/>
                                          </p:stCondLst>
                                        </p:cTn>
                                        <p:tgtEl>
                                          <p:spTgt spid="12">
                                            <p:txEl>
                                              <p:pRg st="0" end="0"/>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9">
                                            <p:txEl>
                                              <p:pRg st="0" end="0"/>
                                            </p:txEl>
                                          </p:spTgt>
                                        </p:tgtEl>
                                        <p:attrNameLst>
                                          <p:attrName>style.visibility</p:attrName>
                                        </p:attrNameLst>
                                      </p:cBhvr>
                                      <p:to>
                                        <p:strVal val="visible"/>
                                      </p:to>
                                    </p:set>
                                    <p:animEffect transition="in" filter="fade">
                                      <p:cBhvr>
                                        <p:cTn id="59" dur="500"/>
                                        <p:tgtEl>
                                          <p:spTgt spid="19">
                                            <p:txEl>
                                              <p:pRg st="0" end="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fade">
                                      <p:cBhvr>
                                        <p:cTn id="62" dur="500"/>
                                        <p:tgtEl>
                                          <p:spTgt spid="4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build="p"/>
      <p:bldP spid="16" grpId="0"/>
      <p:bldP spid="16" grpId="1"/>
      <p:bldP spid="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C:\Users\sahni\Pictures\dwi.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3600" y="3200400"/>
            <a:ext cx="3124200" cy="3575935"/>
          </a:xfrm>
          <a:prstGeom prst="rect">
            <a:avLst/>
          </a:prstGeom>
          <a:noFill/>
          <a:extLst>
            <a:ext uri="{909E8E84-426E-40DD-AFC4-6F175D3DCCD1}">
              <a14:hiddenFill xmlns="" xmlns:a14="http://schemas.microsoft.com/office/drawing/2010/main">
                <a:solidFill>
                  <a:srgbClr val="FFFFFF"/>
                </a:solidFill>
              </a14:hiddenFill>
            </a:ext>
          </a:extLst>
        </p:spPr>
      </p:pic>
      <p:pic>
        <p:nvPicPr>
          <p:cNvPr id="5133" name="Picture 13" descr="C:\Mujju\Papers &amp; Work\Ischemic Lesion Segmentation in MRI\ISBI 2012\plot_cir.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33400" y="3238500"/>
            <a:ext cx="8017931" cy="3206748"/>
          </a:xfrm>
          <a:prstGeom prst="rect">
            <a:avLst/>
          </a:prstGeom>
          <a:noFill/>
          <a:extLst>
            <a:ext uri="{909E8E84-426E-40DD-AFC4-6F175D3DCCD1}">
              <a14:hiddenFill xmlns="" xmlns:a14="http://schemas.microsoft.com/office/drawing/2010/main">
                <a:solidFill>
                  <a:srgbClr val="FFFFFF"/>
                </a:solidFill>
              </a14:hiddenFill>
            </a:ext>
          </a:extLst>
        </p:spPr>
      </p:pic>
      <p:pic>
        <p:nvPicPr>
          <p:cNvPr id="5127" name="Picture 7" descr="C:\Users\sahni\Pictures\dwi_lesn.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43600" y="3203367"/>
            <a:ext cx="3124424" cy="3575935"/>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C:\Users\sahni\Pictures\dwi_bckg.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943600" y="3203367"/>
            <a:ext cx="3124424" cy="357593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Contrast Improvement Ratio Analysis</a:t>
            </a:r>
            <a:endParaRPr lang="en-IN" dirty="0"/>
          </a:p>
        </p:txBody>
      </p:sp>
      <p:sp>
        <p:nvSpPr>
          <p:cNvPr id="12" name="Content Placeholder 2"/>
          <p:cNvSpPr>
            <a:spLocks noGrp="1"/>
          </p:cNvSpPr>
          <p:nvPr>
            <p:ph sz="quarter" idx="13"/>
          </p:nvPr>
        </p:nvSpPr>
        <p:spPr>
          <a:xfrm>
            <a:off x="381000" y="1371600"/>
            <a:ext cx="8534400" cy="1752600"/>
          </a:xfrm>
        </p:spPr>
        <p:txBody>
          <a:bodyPr/>
          <a:lstStyle/>
          <a:p>
            <a:r>
              <a:rPr lang="en-IN" dirty="0" smtClean="0"/>
              <a:t>Given a lesion, the core and it’s background were found as described earlier.</a:t>
            </a:r>
            <a:endParaRPr lang="en-IN" dirty="0"/>
          </a:p>
        </p:txBody>
      </p:sp>
      <p:sp>
        <p:nvSpPr>
          <p:cNvPr id="16" name="Content Placeholder 2"/>
          <p:cNvSpPr txBox="1">
            <a:spLocks/>
          </p:cNvSpPr>
          <p:nvPr/>
        </p:nvSpPr>
        <p:spPr bwMode="auto">
          <a:xfrm>
            <a:off x="533400" y="3124200"/>
            <a:ext cx="48006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t>The improvement in contrast is computed as , </a:t>
            </a:r>
            <a:endParaRPr lang="en-IN" dirty="0"/>
          </a:p>
        </p:txBody>
      </p:sp>
      <p:graphicFrame>
        <p:nvGraphicFramePr>
          <p:cNvPr id="6" name="Object 5"/>
          <p:cNvGraphicFramePr>
            <a:graphicFrameLocks noChangeAspect="1"/>
          </p:cNvGraphicFramePr>
          <p:nvPr>
            <p:extLst>
              <p:ext uri="{D42A27DB-BD31-4B8C-83A1-F6EECF244321}">
                <p14:modId xmlns="" xmlns:p14="http://schemas.microsoft.com/office/powerpoint/2010/main" val="3263835208"/>
              </p:ext>
            </p:extLst>
          </p:nvPr>
        </p:nvGraphicFramePr>
        <p:xfrm>
          <a:off x="303212" y="4721225"/>
          <a:ext cx="2897188" cy="1516063"/>
        </p:xfrm>
        <a:graphic>
          <a:graphicData uri="http://schemas.openxmlformats.org/presentationml/2006/ole">
            <p:oleObj spid="_x0000_s5222" name="Equation" r:id="rId8" imgW="1600200" imgH="838080" progId="Equation.3">
              <p:embed/>
            </p:oleObj>
          </a:graphicData>
        </a:graphic>
      </p:graphicFrame>
      <p:graphicFrame>
        <p:nvGraphicFramePr>
          <p:cNvPr id="7" name="Object 6"/>
          <p:cNvGraphicFramePr>
            <a:graphicFrameLocks noChangeAspect="1"/>
          </p:cNvGraphicFramePr>
          <p:nvPr>
            <p:extLst>
              <p:ext uri="{D42A27DB-BD31-4B8C-83A1-F6EECF244321}">
                <p14:modId xmlns="" xmlns:p14="http://schemas.microsoft.com/office/powerpoint/2010/main" val="828953722"/>
              </p:ext>
            </p:extLst>
          </p:nvPr>
        </p:nvGraphicFramePr>
        <p:xfrm>
          <a:off x="3494088" y="5035550"/>
          <a:ext cx="1627187" cy="895350"/>
        </p:xfrm>
        <a:graphic>
          <a:graphicData uri="http://schemas.openxmlformats.org/presentationml/2006/ole">
            <p:oleObj spid="_x0000_s5223" name="Equation" r:id="rId9" imgW="850680" imgH="469800" progId="Equation.3">
              <p:embed/>
            </p:oleObj>
          </a:graphicData>
        </a:graphic>
      </p:graphicFrame>
      <p:sp>
        <p:nvSpPr>
          <p:cNvPr id="19" name="Content Placeholder 2"/>
          <p:cNvSpPr txBox="1">
            <a:spLocks/>
          </p:cNvSpPr>
          <p:nvPr/>
        </p:nvSpPr>
        <p:spPr bwMode="auto">
          <a:xfrm>
            <a:off x="381000" y="1485900"/>
            <a:ext cx="85344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IN" dirty="0"/>
              <a:t>This can also be viewed as a measure of contrast </a:t>
            </a:r>
            <a:r>
              <a:rPr lang="en-IN" dirty="0" smtClean="0"/>
              <a:t>enhancement </a:t>
            </a:r>
            <a:r>
              <a:rPr lang="en-IN" dirty="0"/>
              <a:t>in a </a:t>
            </a:r>
            <a:r>
              <a:rPr lang="en-IN" dirty="0" smtClean="0"/>
              <a:t>local </a:t>
            </a:r>
            <a:r>
              <a:rPr lang="en-IN" dirty="0"/>
              <a:t>sense where the improvement in contrast of </a:t>
            </a:r>
            <a:r>
              <a:rPr lang="en-IN" dirty="0" smtClean="0"/>
              <a:t>the lesion </a:t>
            </a:r>
            <a:r>
              <a:rPr lang="en-IN" dirty="0"/>
              <a:t>is measured against the normal brain </a:t>
            </a:r>
            <a:r>
              <a:rPr lang="en-IN" dirty="0" smtClean="0"/>
              <a:t>tissue locally, represented </a:t>
            </a:r>
            <a:r>
              <a:rPr lang="en-IN" dirty="0"/>
              <a:t>by the </a:t>
            </a:r>
            <a:r>
              <a:rPr lang="en-IN" dirty="0" smtClean="0"/>
              <a:t>background </a:t>
            </a:r>
            <a:r>
              <a:rPr lang="en-IN" dirty="0"/>
              <a:t>region.</a:t>
            </a:r>
          </a:p>
        </p:txBody>
      </p:sp>
    </p:spTree>
    <p:extLst>
      <p:ext uri="{BB962C8B-B14F-4D97-AF65-F5344CB8AC3E}">
        <p14:creationId xmlns="" xmlns:p14="http://schemas.microsoft.com/office/powerpoint/2010/main" val="26670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fade">
                                      <p:cBhvr>
                                        <p:cTn id="12" dur="500"/>
                                        <p:tgtEl>
                                          <p:spTgt spid="5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fade">
                                      <p:cBhvr>
                                        <p:cTn id="17" dur="500"/>
                                        <p:tgtEl>
                                          <p:spTgt spid="51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128"/>
                                        </p:tgtEl>
                                      </p:cBhvr>
                                    </p:animEffect>
                                    <p:set>
                                      <p:cBhvr>
                                        <p:cTn id="38" dur="1" fill="hold">
                                          <p:stCondLst>
                                            <p:cond delay="499"/>
                                          </p:stCondLst>
                                        </p:cTn>
                                        <p:tgtEl>
                                          <p:spTgt spid="512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127"/>
                                        </p:tgtEl>
                                      </p:cBhvr>
                                    </p:animEffect>
                                    <p:set>
                                      <p:cBhvr>
                                        <p:cTn id="41" dur="1" fill="hold">
                                          <p:stCondLst>
                                            <p:cond delay="499"/>
                                          </p:stCondLst>
                                        </p:cTn>
                                        <p:tgtEl>
                                          <p:spTgt spid="512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126"/>
                                        </p:tgtEl>
                                      </p:cBhvr>
                                    </p:animEffect>
                                    <p:set>
                                      <p:cBhvr>
                                        <p:cTn id="44" dur="1" fill="hold">
                                          <p:stCondLst>
                                            <p:cond delay="499"/>
                                          </p:stCondLst>
                                        </p:cTn>
                                        <p:tgtEl>
                                          <p:spTgt spid="512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2">
                                            <p:txEl>
                                              <p:pRg st="0" end="0"/>
                                            </p:txEl>
                                          </p:spTgt>
                                        </p:tgtEl>
                                      </p:cBhvr>
                                    </p:animEffect>
                                    <p:set>
                                      <p:cBhvr>
                                        <p:cTn id="47" dur="1" fill="hold">
                                          <p:stCondLst>
                                            <p:cond delay="499"/>
                                          </p:stCondLst>
                                        </p:cTn>
                                        <p:tgtEl>
                                          <p:spTgt spid="12">
                                            <p:txEl>
                                              <p:pRg st="0" end="0"/>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9">
                                            <p:txEl>
                                              <p:pRg st="0" end="0"/>
                                            </p:txEl>
                                          </p:spTgt>
                                        </p:tgtEl>
                                        <p:attrNameLst>
                                          <p:attrName>style.visibility</p:attrName>
                                        </p:attrNameLst>
                                      </p:cBhvr>
                                      <p:to>
                                        <p:strVal val="visible"/>
                                      </p:to>
                                    </p:set>
                                    <p:animEffect transition="in" filter="fade">
                                      <p:cBhvr>
                                        <p:cTn id="59" dur="500"/>
                                        <p:tgtEl>
                                          <p:spTgt spid="19">
                                            <p:txEl>
                                              <p:pRg st="0" end="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133"/>
                                        </p:tgtEl>
                                        <p:attrNameLst>
                                          <p:attrName>style.visibility</p:attrName>
                                        </p:attrNameLst>
                                      </p:cBhvr>
                                      <p:to>
                                        <p:strVal val="visible"/>
                                      </p:to>
                                    </p:set>
                                    <p:animEffect transition="in" filter="fade">
                                      <p:cBhvr>
                                        <p:cTn id="62"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build="p"/>
      <p:bldP spid="16" grpId="0"/>
      <p:bldP spid="16" grpId="1"/>
      <p:bldP spid="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3"/>
          </p:nvPr>
        </p:nvSpPr>
        <p:spPr>
          <a:xfrm>
            <a:off x="381000" y="1371600"/>
            <a:ext cx="8534400" cy="5257800"/>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r>
              <a:rPr lang="en-US" sz="2600" dirty="0" smtClean="0"/>
              <a:t>Windowing is more effective to data obtained from scanner-2 relative to scanner-1. </a:t>
            </a:r>
          </a:p>
          <a:p>
            <a:r>
              <a:rPr lang="en-US" sz="2600" dirty="0" smtClean="0"/>
              <a:t>The </a:t>
            </a:r>
            <a:r>
              <a:rPr lang="en-US" sz="2600" dirty="0" err="1" smtClean="0"/>
              <a:t>voxel</a:t>
            </a:r>
            <a:r>
              <a:rPr lang="en-US" sz="2600" dirty="0" smtClean="0"/>
              <a:t> size, matrix size and the pixel depth of the data obtained from scanner-1 is higher.</a:t>
            </a:r>
          </a:p>
          <a:p>
            <a:r>
              <a:rPr lang="en-US" sz="2600" dirty="0" smtClean="0"/>
              <a:t>Data from scanner-2 has poorer contrast and is noisier relative to data from scanner-1. </a:t>
            </a:r>
          </a:p>
          <a:p>
            <a:r>
              <a:rPr lang="en-US" sz="2600" dirty="0" smtClean="0"/>
              <a:t>Hence the values of C</a:t>
            </a:r>
            <a:r>
              <a:rPr lang="en-US" sz="2600" baseline="-25000" dirty="0" smtClean="0"/>
              <a:t>IR</a:t>
            </a:r>
            <a:r>
              <a:rPr lang="en-US" sz="2600" dirty="0" smtClean="0"/>
              <a:t> and C</a:t>
            </a:r>
            <a:r>
              <a:rPr lang="en-US" sz="2600" baseline="-25000" dirty="0" smtClean="0"/>
              <a:t>MI </a:t>
            </a:r>
            <a:r>
              <a:rPr lang="en-US" sz="2600" dirty="0" smtClean="0"/>
              <a:t>after windowing are more in data from scanner-2 relative to scanner-1.</a:t>
            </a:r>
            <a:endParaRPr lang="en-US" sz="2600" dirty="0"/>
          </a:p>
        </p:txBody>
      </p:sp>
      <p:pic>
        <p:nvPicPr>
          <p:cNvPr id="25602" name="Picture 2" descr="C:\Users\andypacer007\Desktop\table3.PNG"/>
          <p:cNvPicPr>
            <a:picLocks noChangeAspect="1" noChangeArrowheads="1"/>
          </p:cNvPicPr>
          <p:nvPr/>
        </p:nvPicPr>
        <p:blipFill>
          <a:blip r:embed="rId2"/>
          <a:srcRect/>
          <a:stretch>
            <a:fillRect/>
          </a:stretch>
        </p:blipFill>
        <p:spPr bwMode="auto">
          <a:xfrm>
            <a:off x="152401" y="1342540"/>
            <a:ext cx="8991599" cy="21626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C:\Mujju\Papers &amp; Work\Ischemic Lesion Segmentation in MRI\ISBI 2012\DWI_b2000K17SegStatsr.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38842" y="3616473"/>
            <a:ext cx="2617664" cy="2607479"/>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Picture 5" descr="C:\Mujju\Papers &amp; Work\Ischemic Lesion Segmentation in MRI\ISBI 2012\DWI_b1000K17SegStatsr.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28657" y="3608133"/>
            <a:ext cx="2627849" cy="2627849"/>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Mujju\Papers &amp; Work\Ischemic Lesion Segmentation in MRI\ISBI 2012\DWI_b1000K17SegStatso.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7200" y="3608134"/>
            <a:ext cx="2617664" cy="2627849"/>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C:\Mujju\Papers &amp; Work\Ischemic Lesion Segmentation in MRI\ISBI 2012\DWI_b2000K17SegStatso.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57200" y="3597423"/>
            <a:ext cx="2627849" cy="2617664"/>
          </a:xfrm>
          <a:prstGeom prst="rect">
            <a:avLst/>
          </a:prstGeom>
          <a:noFill/>
          <a:extLst>
            <a:ext uri="{909E8E84-426E-40DD-AFC4-6F175D3DCCD1}">
              <a14:hiddenFill xmlns="" xmlns:a14="http://schemas.microsoft.com/office/drawing/2010/main">
                <a:solidFill>
                  <a:srgbClr val="FFFFFF"/>
                </a:solidFill>
              </a14:hiddenFill>
            </a:ext>
          </a:extLst>
        </p:spPr>
      </p:pic>
      <p:pic>
        <p:nvPicPr>
          <p:cNvPr id="6158" name="Picture 14" descr="C:\Users\sahni\Pictures\b1000_2o.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870278" y="3757906"/>
            <a:ext cx="1066800" cy="2354317"/>
          </a:xfrm>
          <a:prstGeom prst="rect">
            <a:avLst/>
          </a:prstGeom>
          <a:noFill/>
          <a:extLst>
            <a:ext uri="{909E8E84-426E-40DD-AFC4-6F175D3DCCD1}">
              <a14:hiddenFill xmlns="" xmlns:a14="http://schemas.microsoft.com/office/drawing/2010/main">
                <a:solidFill>
                  <a:srgbClr val="FFFFFF"/>
                </a:solidFill>
              </a14:hiddenFill>
            </a:ext>
          </a:extLst>
        </p:spPr>
      </p:pic>
      <p:pic>
        <p:nvPicPr>
          <p:cNvPr id="6159" name="Picture 15" descr="C:\Users\sahni\Pictures\b1000_2r.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870278" y="3762409"/>
            <a:ext cx="1066800" cy="2354317"/>
          </a:xfrm>
          <a:prstGeom prst="rect">
            <a:avLst/>
          </a:prstGeom>
          <a:noFill/>
          <a:extLst>
            <a:ext uri="{909E8E84-426E-40DD-AFC4-6F175D3DCCD1}">
              <a14:hiddenFill xmlns="" xmlns:a14="http://schemas.microsoft.com/office/drawing/2010/main">
                <a:solidFill>
                  <a:srgbClr val="FFFFFF"/>
                </a:solidFill>
              </a14:hiddenFill>
            </a:ext>
          </a:extLst>
        </p:spPr>
      </p:pic>
      <p:pic>
        <p:nvPicPr>
          <p:cNvPr id="6156" name="Picture 12" descr="C:\Users\sahni\Pictures\b1000_1o.pn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410325" y="3665284"/>
            <a:ext cx="993228" cy="2501463"/>
          </a:xfrm>
          <a:prstGeom prst="rect">
            <a:avLst/>
          </a:prstGeom>
          <a:noFill/>
          <a:extLst>
            <a:ext uri="{909E8E84-426E-40DD-AFC4-6F175D3DCCD1}">
              <a14:hiddenFill xmlns="" xmlns:a14="http://schemas.microsoft.com/office/drawing/2010/main">
                <a:solidFill>
                  <a:srgbClr val="FFFFFF"/>
                </a:solidFill>
              </a14:hiddenFill>
            </a:ext>
          </a:extLst>
        </p:spPr>
      </p:pic>
      <p:pic>
        <p:nvPicPr>
          <p:cNvPr id="6157" name="Picture 13" descr="C:\Users\sahni\Pictures\b1000_1r.png"/>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6410325" y="3649786"/>
            <a:ext cx="993228" cy="250146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Improvement in Lesion Definition</a:t>
            </a:r>
            <a:endParaRPr lang="en-IN" dirty="0"/>
          </a:p>
        </p:txBody>
      </p:sp>
      <p:sp>
        <p:nvSpPr>
          <p:cNvPr id="3" name="Content Placeholder 2"/>
          <p:cNvSpPr>
            <a:spLocks noGrp="1"/>
          </p:cNvSpPr>
          <p:nvPr>
            <p:ph sz="quarter" idx="13"/>
          </p:nvPr>
        </p:nvSpPr>
        <p:spPr>
          <a:xfrm>
            <a:off x="381000" y="1371600"/>
            <a:ext cx="8534400" cy="1752600"/>
          </a:xfrm>
        </p:spPr>
        <p:txBody>
          <a:bodyPr>
            <a:normAutofit fontScale="92500" lnSpcReduction="20000"/>
          </a:bodyPr>
          <a:lstStyle/>
          <a:p>
            <a:r>
              <a:rPr lang="en-US" dirty="0" smtClean="0"/>
              <a:t>Improvement in lesion definition is assessed by performing a coarse segmentation task.</a:t>
            </a:r>
          </a:p>
          <a:p>
            <a:r>
              <a:rPr lang="en-US" dirty="0" smtClean="0"/>
              <a:t>The segmentation is performed by simple </a:t>
            </a:r>
            <a:r>
              <a:rPr lang="en-US" dirty="0" err="1" smtClean="0"/>
              <a:t>thresholding</a:t>
            </a:r>
            <a:r>
              <a:rPr lang="en-US" dirty="0" smtClean="0"/>
              <a:t> at the knee-point as described earlier.</a:t>
            </a:r>
            <a:endParaRPr lang="en-IN" dirty="0"/>
          </a:p>
        </p:txBody>
      </p:sp>
      <p:pic>
        <p:nvPicPr>
          <p:cNvPr id="6161" name="Picture 17" descr="C:\Users\sahni\Pictures\b2000_1o.pn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6410325" y="3665283"/>
            <a:ext cx="993228" cy="2501463"/>
          </a:xfrm>
          <a:prstGeom prst="rect">
            <a:avLst/>
          </a:prstGeom>
          <a:noFill/>
          <a:extLst>
            <a:ext uri="{909E8E84-426E-40DD-AFC4-6F175D3DCCD1}">
              <a14:hiddenFill xmlns="" xmlns:a14="http://schemas.microsoft.com/office/drawing/2010/main">
                <a:solidFill>
                  <a:srgbClr val="FFFFFF"/>
                </a:solidFill>
              </a14:hiddenFill>
            </a:ext>
          </a:extLst>
        </p:spPr>
      </p:pic>
      <p:pic>
        <p:nvPicPr>
          <p:cNvPr id="6162" name="Picture 18" descr="C:\Users\sahni\Pictures\b2000_1r.pn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6410325" y="3649785"/>
            <a:ext cx="993228" cy="2501463"/>
          </a:xfrm>
          <a:prstGeom prst="rect">
            <a:avLst/>
          </a:prstGeom>
          <a:noFill/>
          <a:extLst>
            <a:ext uri="{909E8E84-426E-40DD-AFC4-6F175D3DCCD1}">
              <a14:hiddenFill xmlns="" xmlns:a14="http://schemas.microsoft.com/office/drawing/2010/main">
                <a:solidFill>
                  <a:srgbClr val="FFFFFF"/>
                </a:solidFill>
              </a14:hiddenFill>
            </a:ext>
          </a:extLst>
        </p:spPr>
      </p:pic>
      <p:pic>
        <p:nvPicPr>
          <p:cNvPr id="6163" name="Picture 19" descr="C:\Users\sahni\Pictures\b2000_2o.png"/>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7891955" y="3742408"/>
            <a:ext cx="1066800" cy="2354318"/>
          </a:xfrm>
          <a:prstGeom prst="rect">
            <a:avLst/>
          </a:prstGeom>
          <a:noFill/>
          <a:extLst>
            <a:ext uri="{909E8E84-426E-40DD-AFC4-6F175D3DCCD1}">
              <a14:hiddenFill xmlns="" xmlns:a14="http://schemas.microsoft.com/office/drawing/2010/main">
                <a:solidFill>
                  <a:srgbClr val="FFFFFF"/>
                </a:solidFill>
              </a14:hiddenFill>
            </a:ext>
          </a:extLst>
        </p:spPr>
      </p:pic>
      <p:pic>
        <p:nvPicPr>
          <p:cNvPr id="6164" name="Picture 20" descr="C:\Users\sahni\Pictures\b2000_2r.png"/>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7874690" y="3742408"/>
            <a:ext cx="1062387" cy="2344578"/>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Content Placeholder 2"/>
          <p:cNvSpPr txBox="1">
            <a:spLocks/>
          </p:cNvSpPr>
          <p:nvPr/>
        </p:nvSpPr>
        <p:spPr bwMode="auto">
          <a:xfrm>
            <a:off x="381000" y="3657600"/>
            <a:ext cx="85344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t>The results show that windowing operation helps in</a:t>
            </a:r>
          </a:p>
          <a:p>
            <a:pPr lvl="1"/>
            <a:r>
              <a:rPr lang="en-US" dirty="0" smtClean="0"/>
              <a:t>Reducing false positives.</a:t>
            </a:r>
          </a:p>
          <a:p>
            <a:pPr lvl="1"/>
            <a:r>
              <a:rPr lang="en-US" dirty="0" smtClean="0"/>
              <a:t>Capturing true extent of the lesions.</a:t>
            </a:r>
          </a:p>
        </p:txBody>
      </p:sp>
      <p:sp>
        <p:nvSpPr>
          <p:cNvPr id="17" name="TextBox 16"/>
          <p:cNvSpPr txBox="1"/>
          <p:nvPr/>
        </p:nvSpPr>
        <p:spPr>
          <a:xfrm>
            <a:off x="533400" y="6353180"/>
            <a:ext cx="8329612" cy="492443"/>
          </a:xfrm>
          <a:prstGeom prst="rect">
            <a:avLst/>
          </a:prstGeom>
          <a:noFill/>
        </p:spPr>
        <p:txBody>
          <a:bodyPr wrap="square" rtlCol="0">
            <a:spAutoFit/>
          </a:bodyPr>
          <a:lstStyle/>
          <a:p>
            <a:r>
              <a:rPr lang="en-US" dirty="0"/>
              <a:t> </a:t>
            </a:r>
            <a:r>
              <a:rPr lang="en-US" dirty="0" smtClean="0"/>
              <a:t>     </a:t>
            </a:r>
            <a:r>
              <a:rPr lang="en-US" sz="2600" dirty="0" smtClean="0"/>
              <a:t>  True-Positive                False-Positive             False-Negative</a:t>
            </a:r>
            <a:endParaRPr lang="en-IN" sz="2600" dirty="0"/>
          </a:p>
        </p:txBody>
      </p:sp>
      <p:sp>
        <p:nvSpPr>
          <p:cNvPr id="18" name="Rectangle 17"/>
          <p:cNvSpPr/>
          <p:nvPr/>
        </p:nvSpPr>
        <p:spPr bwMode="auto">
          <a:xfrm>
            <a:off x="533402" y="6410330"/>
            <a:ext cx="380998" cy="369332"/>
          </a:xfrm>
          <a:prstGeom prst="rect">
            <a:avLst/>
          </a:prstGeom>
          <a:solidFill>
            <a:srgbClr val="0109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19" name="Rectangle 18"/>
          <p:cNvSpPr/>
          <p:nvPr/>
        </p:nvSpPr>
        <p:spPr bwMode="auto">
          <a:xfrm>
            <a:off x="3505200" y="6412468"/>
            <a:ext cx="380998" cy="36933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0" name="Rectangle 19"/>
          <p:cNvSpPr/>
          <p:nvPr/>
        </p:nvSpPr>
        <p:spPr bwMode="auto">
          <a:xfrm>
            <a:off x="6324600" y="6412468"/>
            <a:ext cx="380998" cy="369332"/>
          </a:xfrm>
          <a:prstGeom prst="rect">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rgbClr val="00CC00"/>
              </a:solidFill>
              <a:effectLst/>
              <a:latin typeface="Times"/>
            </a:endParaRPr>
          </a:p>
        </p:txBody>
      </p:sp>
      <p:sp>
        <p:nvSpPr>
          <p:cNvPr id="21" name="TextBox 20"/>
          <p:cNvSpPr txBox="1"/>
          <p:nvPr/>
        </p:nvSpPr>
        <p:spPr>
          <a:xfrm>
            <a:off x="228600" y="5791200"/>
            <a:ext cx="3038475" cy="461665"/>
          </a:xfrm>
          <a:prstGeom prst="rect">
            <a:avLst/>
          </a:prstGeom>
          <a:noFill/>
        </p:spPr>
        <p:txBody>
          <a:bodyPr wrap="square" rtlCol="0">
            <a:spAutoFit/>
          </a:bodyPr>
          <a:lstStyle/>
          <a:p>
            <a:pPr algn="ctr"/>
            <a:r>
              <a:rPr lang="en-US" sz="2400" b="1" dirty="0" smtClean="0">
                <a:solidFill>
                  <a:schemeClr val="bg1"/>
                </a:solidFill>
              </a:rPr>
              <a:t>B1000 Original</a:t>
            </a:r>
            <a:endParaRPr lang="en-IN" sz="2400" b="1" dirty="0">
              <a:solidFill>
                <a:schemeClr val="bg1"/>
              </a:solidFill>
            </a:endParaRPr>
          </a:p>
        </p:txBody>
      </p:sp>
      <p:sp>
        <p:nvSpPr>
          <p:cNvPr id="24" name="TextBox 23"/>
          <p:cNvSpPr txBox="1"/>
          <p:nvPr/>
        </p:nvSpPr>
        <p:spPr>
          <a:xfrm>
            <a:off x="3133725" y="5791200"/>
            <a:ext cx="3038475" cy="461665"/>
          </a:xfrm>
          <a:prstGeom prst="rect">
            <a:avLst/>
          </a:prstGeom>
          <a:noFill/>
        </p:spPr>
        <p:txBody>
          <a:bodyPr wrap="square" rtlCol="0">
            <a:spAutoFit/>
          </a:bodyPr>
          <a:lstStyle/>
          <a:p>
            <a:pPr algn="ctr"/>
            <a:r>
              <a:rPr lang="en-US" sz="2400" b="1" dirty="0" smtClean="0">
                <a:solidFill>
                  <a:schemeClr val="bg1"/>
                </a:solidFill>
              </a:rPr>
              <a:t>B1000 Windowed</a:t>
            </a:r>
            <a:endParaRPr lang="en-IN" sz="2400" b="1" dirty="0">
              <a:solidFill>
                <a:schemeClr val="bg1"/>
              </a:solidFill>
            </a:endParaRPr>
          </a:p>
        </p:txBody>
      </p:sp>
      <p:sp>
        <p:nvSpPr>
          <p:cNvPr id="25" name="TextBox 24"/>
          <p:cNvSpPr txBox="1"/>
          <p:nvPr/>
        </p:nvSpPr>
        <p:spPr>
          <a:xfrm>
            <a:off x="228600" y="5786735"/>
            <a:ext cx="3038475" cy="461665"/>
          </a:xfrm>
          <a:prstGeom prst="rect">
            <a:avLst/>
          </a:prstGeom>
          <a:noFill/>
        </p:spPr>
        <p:txBody>
          <a:bodyPr wrap="square" rtlCol="0">
            <a:spAutoFit/>
          </a:bodyPr>
          <a:lstStyle/>
          <a:p>
            <a:pPr algn="ctr"/>
            <a:r>
              <a:rPr lang="en-US" sz="2400" b="1" dirty="0" smtClean="0">
                <a:solidFill>
                  <a:schemeClr val="bg1"/>
                </a:solidFill>
              </a:rPr>
              <a:t>B2000 Original</a:t>
            </a:r>
            <a:endParaRPr lang="en-IN" sz="2400" b="1" dirty="0">
              <a:solidFill>
                <a:schemeClr val="bg1"/>
              </a:solidFill>
            </a:endParaRPr>
          </a:p>
        </p:txBody>
      </p:sp>
      <p:sp>
        <p:nvSpPr>
          <p:cNvPr id="26" name="TextBox 25"/>
          <p:cNvSpPr txBox="1"/>
          <p:nvPr/>
        </p:nvSpPr>
        <p:spPr>
          <a:xfrm>
            <a:off x="3139966" y="5782270"/>
            <a:ext cx="3038475" cy="461665"/>
          </a:xfrm>
          <a:prstGeom prst="rect">
            <a:avLst/>
          </a:prstGeom>
          <a:noFill/>
        </p:spPr>
        <p:txBody>
          <a:bodyPr wrap="square" rtlCol="0">
            <a:spAutoFit/>
          </a:bodyPr>
          <a:lstStyle/>
          <a:p>
            <a:pPr algn="ctr"/>
            <a:r>
              <a:rPr lang="en-US" sz="2400" b="1" dirty="0" smtClean="0">
                <a:solidFill>
                  <a:schemeClr val="bg1"/>
                </a:solidFill>
              </a:rPr>
              <a:t>B2000 Windowed</a:t>
            </a:r>
            <a:endParaRPr lang="en-IN" sz="2400" b="1" dirty="0">
              <a:solidFill>
                <a:schemeClr val="bg1"/>
              </a:solidFill>
            </a:endParaRPr>
          </a:p>
        </p:txBody>
      </p:sp>
      <p:sp>
        <p:nvSpPr>
          <p:cNvPr id="27" name="TextBox 26"/>
          <p:cNvSpPr txBox="1"/>
          <p:nvPr/>
        </p:nvSpPr>
        <p:spPr>
          <a:xfrm>
            <a:off x="6181725" y="3200400"/>
            <a:ext cx="3038475" cy="461665"/>
          </a:xfrm>
          <a:prstGeom prst="rect">
            <a:avLst/>
          </a:prstGeom>
          <a:noFill/>
        </p:spPr>
        <p:txBody>
          <a:bodyPr wrap="square" rtlCol="0">
            <a:spAutoFit/>
          </a:bodyPr>
          <a:lstStyle/>
          <a:p>
            <a:pPr algn="ctr"/>
            <a:r>
              <a:rPr lang="en-US" sz="2400" b="1" dirty="0" smtClean="0"/>
              <a:t>B1000 Original</a:t>
            </a:r>
            <a:endParaRPr lang="en-IN" sz="2400" b="1" dirty="0"/>
          </a:p>
        </p:txBody>
      </p:sp>
      <p:sp>
        <p:nvSpPr>
          <p:cNvPr id="28" name="TextBox 27"/>
          <p:cNvSpPr txBox="1"/>
          <p:nvPr/>
        </p:nvSpPr>
        <p:spPr>
          <a:xfrm>
            <a:off x="6365657" y="3195935"/>
            <a:ext cx="3038475" cy="461665"/>
          </a:xfrm>
          <a:prstGeom prst="rect">
            <a:avLst/>
          </a:prstGeom>
          <a:noFill/>
        </p:spPr>
        <p:txBody>
          <a:bodyPr wrap="square" rtlCol="0">
            <a:spAutoFit/>
          </a:bodyPr>
          <a:lstStyle/>
          <a:p>
            <a:pPr algn="ctr"/>
            <a:r>
              <a:rPr lang="en-US" sz="2400" b="1" dirty="0" smtClean="0"/>
              <a:t>B1000 Windowed</a:t>
            </a:r>
            <a:endParaRPr lang="en-IN" sz="2400" b="1" dirty="0"/>
          </a:p>
        </p:txBody>
      </p:sp>
      <p:sp>
        <p:nvSpPr>
          <p:cNvPr id="29" name="TextBox 28"/>
          <p:cNvSpPr txBox="1"/>
          <p:nvPr/>
        </p:nvSpPr>
        <p:spPr>
          <a:xfrm>
            <a:off x="6187966" y="3195140"/>
            <a:ext cx="3038475" cy="461665"/>
          </a:xfrm>
          <a:prstGeom prst="rect">
            <a:avLst/>
          </a:prstGeom>
          <a:noFill/>
        </p:spPr>
        <p:txBody>
          <a:bodyPr wrap="square" rtlCol="0">
            <a:spAutoFit/>
          </a:bodyPr>
          <a:lstStyle/>
          <a:p>
            <a:pPr algn="ctr"/>
            <a:r>
              <a:rPr lang="en-US" sz="2400" b="1" dirty="0" smtClean="0"/>
              <a:t>B2000 Original</a:t>
            </a:r>
            <a:endParaRPr lang="en-IN" sz="2400" b="1" dirty="0"/>
          </a:p>
        </p:txBody>
      </p:sp>
      <p:sp>
        <p:nvSpPr>
          <p:cNvPr id="30" name="TextBox 29"/>
          <p:cNvSpPr txBox="1"/>
          <p:nvPr/>
        </p:nvSpPr>
        <p:spPr>
          <a:xfrm>
            <a:off x="6378793" y="3187264"/>
            <a:ext cx="3038475" cy="461665"/>
          </a:xfrm>
          <a:prstGeom prst="rect">
            <a:avLst/>
          </a:prstGeom>
          <a:noFill/>
        </p:spPr>
        <p:txBody>
          <a:bodyPr wrap="square" rtlCol="0">
            <a:spAutoFit/>
          </a:bodyPr>
          <a:lstStyle/>
          <a:p>
            <a:pPr algn="ctr"/>
            <a:r>
              <a:rPr lang="en-US" sz="2400" b="1" dirty="0" smtClean="0"/>
              <a:t>B2000 Windowed</a:t>
            </a:r>
            <a:endParaRPr lang="en-IN" sz="2400" b="1" dirty="0"/>
          </a:p>
        </p:txBody>
      </p:sp>
    </p:spTree>
    <p:extLst>
      <p:ext uri="{BB962C8B-B14F-4D97-AF65-F5344CB8AC3E}">
        <p14:creationId xmlns="" xmlns:p14="http://schemas.microsoft.com/office/powerpoint/2010/main" val="334444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1000"/>
                                        <p:tgtEl>
                                          <p:spTgt spid="6148"/>
                                        </p:tgtEl>
                                      </p:cBhvr>
                                    </p:animEffect>
                                  </p:childTnLst>
                                </p:cTn>
                              </p:par>
                              <p:par>
                                <p:cTn id="18" presetID="10" presetClass="entr" presetSubtype="0" fill="hold" grpId="3"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6156"/>
                                        </p:tgtEl>
                                        <p:attrNameLst>
                                          <p:attrName>style.visibility</p:attrName>
                                        </p:attrNameLst>
                                      </p:cBhvr>
                                      <p:to>
                                        <p:strVal val="visible"/>
                                      </p:to>
                                    </p:set>
                                    <p:animEffect transition="in" filter="fade">
                                      <p:cBhvr>
                                        <p:cTn id="26" dur="1000"/>
                                        <p:tgtEl>
                                          <p:spTgt spid="6156"/>
                                        </p:tgtEl>
                                      </p:cBhvr>
                                    </p:animEffect>
                                  </p:childTnLst>
                                </p:cTn>
                              </p:par>
                              <p:par>
                                <p:cTn id="27" presetID="10" presetClass="entr" presetSubtype="0" fill="hold" nodeType="withEffect">
                                  <p:stCondLst>
                                    <p:cond delay="0"/>
                                  </p:stCondLst>
                                  <p:childTnLst>
                                    <p:set>
                                      <p:cBhvr>
                                        <p:cTn id="28" dur="1" fill="hold">
                                          <p:stCondLst>
                                            <p:cond delay="0"/>
                                          </p:stCondLst>
                                        </p:cTn>
                                        <p:tgtEl>
                                          <p:spTgt spid="6158"/>
                                        </p:tgtEl>
                                        <p:attrNameLst>
                                          <p:attrName>style.visibility</p:attrName>
                                        </p:attrNameLst>
                                      </p:cBhvr>
                                      <p:to>
                                        <p:strVal val="visible"/>
                                      </p:to>
                                    </p:set>
                                    <p:animEffect transition="in" filter="fade">
                                      <p:cBhvr>
                                        <p:cTn id="29" dur="1000"/>
                                        <p:tgtEl>
                                          <p:spTgt spid="615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51"/>
                                        </p:tgtEl>
                                        <p:attrNameLst>
                                          <p:attrName>style.visibility</p:attrName>
                                        </p:attrNameLst>
                                      </p:cBhvr>
                                      <p:to>
                                        <p:strVal val="visible"/>
                                      </p:to>
                                    </p:set>
                                    <p:animEffect transition="in" filter="fade">
                                      <p:cBhvr>
                                        <p:cTn id="47" dur="1000"/>
                                        <p:tgtEl>
                                          <p:spTgt spid="6151"/>
                                        </p:tgtEl>
                                      </p:cBhvr>
                                    </p:animEffect>
                                  </p:childTnLst>
                                </p:cTn>
                              </p:par>
                              <p:par>
                                <p:cTn id="48" presetID="10" presetClass="exit" presetSubtype="0" fill="hold" grpId="4" nodeType="withEffect">
                                  <p:stCondLst>
                                    <p:cond delay="0"/>
                                  </p:stCondLst>
                                  <p:childTnLst>
                                    <p:animEffect transition="out" filter="fade">
                                      <p:cBhvr>
                                        <p:cTn id="49" dur="1000"/>
                                        <p:tgtEl>
                                          <p:spTgt spid="27"/>
                                        </p:tgtEl>
                                      </p:cBhvr>
                                    </p:animEffect>
                                    <p:set>
                                      <p:cBhvr>
                                        <p:cTn id="50" dur="1" fill="hold">
                                          <p:stCondLst>
                                            <p:cond delay="999"/>
                                          </p:stCondLst>
                                        </p:cTn>
                                        <p:tgtEl>
                                          <p:spTgt spid="27"/>
                                        </p:tgtEl>
                                        <p:attrNameLst>
                                          <p:attrName>style.visibility</p:attrName>
                                        </p:attrNameLst>
                                      </p:cBhvr>
                                      <p:to>
                                        <p:strVal val="hidden"/>
                                      </p:to>
                                    </p:set>
                                  </p:childTnLst>
                                </p:cTn>
                              </p:par>
                              <p:par>
                                <p:cTn id="51" presetID="10" presetClass="entr" presetSubtype="0" fill="hold" grpId="5"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6157"/>
                                        </p:tgtEl>
                                        <p:attrNameLst>
                                          <p:attrName>style.visibility</p:attrName>
                                        </p:attrNameLst>
                                      </p:cBhvr>
                                      <p:to>
                                        <p:strVal val="visible"/>
                                      </p:to>
                                    </p:set>
                                    <p:animEffect transition="in" filter="fade">
                                      <p:cBhvr>
                                        <p:cTn id="59" dur="1000"/>
                                        <p:tgtEl>
                                          <p:spTgt spid="6157"/>
                                        </p:tgtEl>
                                      </p:cBhvr>
                                    </p:animEffect>
                                  </p:childTnLst>
                                </p:cTn>
                              </p:par>
                              <p:par>
                                <p:cTn id="60" presetID="10" presetClass="entr" presetSubtype="0" fill="hold" nodeType="withEffect">
                                  <p:stCondLst>
                                    <p:cond delay="0"/>
                                  </p:stCondLst>
                                  <p:childTnLst>
                                    <p:set>
                                      <p:cBhvr>
                                        <p:cTn id="61" dur="1" fill="hold">
                                          <p:stCondLst>
                                            <p:cond delay="0"/>
                                          </p:stCondLst>
                                        </p:cTn>
                                        <p:tgtEl>
                                          <p:spTgt spid="6159"/>
                                        </p:tgtEl>
                                        <p:attrNameLst>
                                          <p:attrName>style.visibility</p:attrName>
                                        </p:attrNameLst>
                                      </p:cBhvr>
                                      <p:to>
                                        <p:strVal val="visible"/>
                                      </p:to>
                                    </p:set>
                                    <p:animEffect transition="in" filter="fade">
                                      <p:cBhvr>
                                        <p:cTn id="62" dur="1000"/>
                                        <p:tgtEl>
                                          <p:spTgt spid="61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6151"/>
                                        </p:tgtEl>
                                      </p:cBhvr>
                                    </p:animEffect>
                                    <p:set>
                                      <p:cBhvr>
                                        <p:cTn id="67" dur="1" fill="hold">
                                          <p:stCondLst>
                                            <p:cond delay="999"/>
                                          </p:stCondLst>
                                        </p:cTn>
                                        <p:tgtEl>
                                          <p:spTgt spid="6151"/>
                                        </p:tgtEl>
                                        <p:attrNameLst>
                                          <p:attrName>style.visibility</p:attrName>
                                        </p:attrNameLst>
                                      </p:cBhvr>
                                      <p:to>
                                        <p:strVal val="hidden"/>
                                      </p:to>
                                    </p:set>
                                  </p:childTnLst>
                                </p:cTn>
                              </p:par>
                              <p:par>
                                <p:cTn id="68" presetID="10" presetClass="exit" presetSubtype="0" fill="hold" grpId="2" nodeType="withEffect">
                                  <p:stCondLst>
                                    <p:cond delay="0"/>
                                  </p:stCondLst>
                                  <p:childTnLst>
                                    <p:animEffect transition="out" filter="fade">
                                      <p:cBhvr>
                                        <p:cTn id="69" dur="1000"/>
                                        <p:tgtEl>
                                          <p:spTgt spid="24"/>
                                        </p:tgtEl>
                                      </p:cBhvr>
                                    </p:animEffect>
                                    <p:set>
                                      <p:cBhvr>
                                        <p:cTn id="70" dur="1" fill="hold">
                                          <p:stCondLst>
                                            <p:cond delay="999"/>
                                          </p:stCondLst>
                                        </p:cTn>
                                        <p:tgtEl>
                                          <p:spTgt spid="24"/>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1000"/>
                                        <p:tgtEl>
                                          <p:spTgt spid="21"/>
                                        </p:tgtEl>
                                      </p:cBhvr>
                                    </p:animEffect>
                                    <p:set>
                                      <p:cBhvr>
                                        <p:cTn id="73" dur="1" fill="hold">
                                          <p:stCondLst>
                                            <p:cond delay="999"/>
                                          </p:stCondLst>
                                        </p:cTn>
                                        <p:tgtEl>
                                          <p:spTgt spid="21"/>
                                        </p:tgtEl>
                                        <p:attrNameLst>
                                          <p:attrName>style.visibility</p:attrName>
                                        </p:attrNameLst>
                                      </p:cBhvr>
                                      <p:to>
                                        <p:strVal val="hidden"/>
                                      </p:to>
                                    </p:set>
                                  </p:childTnLst>
                                </p:cTn>
                              </p:par>
                              <p:par>
                                <p:cTn id="74" presetID="10" presetClass="exit" presetSubtype="0" fill="hold" grpId="6" nodeType="withEffect">
                                  <p:stCondLst>
                                    <p:cond delay="0"/>
                                  </p:stCondLst>
                                  <p:childTnLst>
                                    <p:animEffect transition="out" filter="fade">
                                      <p:cBhvr>
                                        <p:cTn id="75" dur="1000"/>
                                        <p:tgtEl>
                                          <p:spTgt spid="28"/>
                                        </p:tgtEl>
                                      </p:cBhvr>
                                    </p:animEffect>
                                    <p:set>
                                      <p:cBhvr>
                                        <p:cTn id="76" dur="1" fill="hold">
                                          <p:stCondLst>
                                            <p:cond delay="999"/>
                                          </p:stCondLst>
                                        </p:cTn>
                                        <p:tgtEl>
                                          <p:spTgt spid="28"/>
                                        </p:tgtEl>
                                        <p:attrNameLst>
                                          <p:attrName>style.visibility</p:attrName>
                                        </p:attrNameLst>
                                      </p:cBhvr>
                                      <p:to>
                                        <p:strVal val="hidden"/>
                                      </p:to>
                                    </p:set>
                                  </p:childTnLst>
                                </p:cTn>
                              </p:par>
                              <p:par>
                                <p:cTn id="77" presetID="10" presetClass="entr" presetSubtype="0" fill="hold" grpId="5"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childTnLst>
                                </p:cTn>
                              </p:par>
                              <p:par>
                                <p:cTn id="83" presetID="10" presetClass="entr" presetSubtype="0" fill="hold" nodeType="withEffect">
                                  <p:stCondLst>
                                    <p:cond delay="0"/>
                                  </p:stCondLst>
                                  <p:childTnLst>
                                    <p:set>
                                      <p:cBhvr>
                                        <p:cTn id="84" dur="1" fill="hold">
                                          <p:stCondLst>
                                            <p:cond delay="0"/>
                                          </p:stCondLst>
                                        </p:cTn>
                                        <p:tgtEl>
                                          <p:spTgt spid="6150"/>
                                        </p:tgtEl>
                                        <p:attrNameLst>
                                          <p:attrName>style.visibility</p:attrName>
                                        </p:attrNameLst>
                                      </p:cBhvr>
                                      <p:to>
                                        <p:strVal val="visible"/>
                                      </p:to>
                                    </p:set>
                                    <p:animEffect transition="in" filter="fade">
                                      <p:cBhvr>
                                        <p:cTn id="85" dur="1000"/>
                                        <p:tgtEl>
                                          <p:spTgt spid="6150"/>
                                        </p:tgtEl>
                                      </p:cBhvr>
                                    </p:animEffect>
                                  </p:childTnLst>
                                </p:cTn>
                              </p:par>
                              <p:par>
                                <p:cTn id="86" presetID="10" presetClass="entr" presetSubtype="0" fill="hold" nodeType="withEffect">
                                  <p:stCondLst>
                                    <p:cond delay="0"/>
                                  </p:stCondLst>
                                  <p:childTnLst>
                                    <p:set>
                                      <p:cBhvr>
                                        <p:cTn id="87" dur="1" fill="hold">
                                          <p:stCondLst>
                                            <p:cond delay="0"/>
                                          </p:stCondLst>
                                        </p:cTn>
                                        <p:tgtEl>
                                          <p:spTgt spid="6163"/>
                                        </p:tgtEl>
                                        <p:attrNameLst>
                                          <p:attrName>style.visibility</p:attrName>
                                        </p:attrNameLst>
                                      </p:cBhvr>
                                      <p:to>
                                        <p:strVal val="visible"/>
                                      </p:to>
                                    </p:set>
                                    <p:animEffect transition="in" filter="fade">
                                      <p:cBhvr>
                                        <p:cTn id="88" dur="1000"/>
                                        <p:tgtEl>
                                          <p:spTgt spid="6163"/>
                                        </p:tgtEl>
                                      </p:cBhvr>
                                    </p:animEffect>
                                  </p:childTnLst>
                                </p:cTn>
                              </p:par>
                              <p:par>
                                <p:cTn id="89" presetID="10" presetClass="entr" presetSubtype="0" fill="hold" nodeType="withEffect">
                                  <p:stCondLst>
                                    <p:cond delay="0"/>
                                  </p:stCondLst>
                                  <p:childTnLst>
                                    <p:set>
                                      <p:cBhvr>
                                        <p:cTn id="90" dur="1" fill="hold">
                                          <p:stCondLst>
                                            <p:cond delay="0"/>
                                          </p:stCondLst>
                                        </p:cTn>
                                        <p:tgtEl>
                                          <p:spTgt spid="6161"/>
                                        </p:tgtEl>
                                        <p:attrNameLst>
                                          <p:attrName>style.visibility</p:attrName>
                                        </p:attrNameLst>
                                      </p:cBhvr>
                                      <p:to>
                                        <p:strVal val="visible"/>
                                      </p:to>
                                    </p:set>
                                    <p:animEffect transition="in" filter="fade">
                                      <p:cBhvr>
                                        <p:cTn id="91" dur="1000"/>
                                        <p:tgtEl>
                                          <p:spTgt spid="616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149"/>
                                        </p:tgtEl>
                                        <p:attrNameLst>
                                          <p:attrName>style.visibility</p:attrName>
                                        </p:attrNameLst>
                                      </p:cBhvr>
                                      <p:to>
                                        <p:strVal val="visible"/>
                                      </p:to>
                                    </p:set>
                                    <p:animEffect transition="in" filter="fade">
                                      <p:cBhvr>
                                        <p:cTn id="96" dur="1000"/>
                                        <p:tgtEl>
                                          <p:spTgt spid="6149"/>
                                        </p:tgtEl>
                                      </p:cBhvr>
                                    </p:animEffect>
                                  </p:childTnLst>
                                </p:cTn>
                              </p:par>
                              <p:par>
                                <p:cTn id="97" presetID="10" presetClass="exit" presetSubtype="0" fill="hold" grpId="6" nodeType="withEffect">
                                  <p:stCondLst>
                                    <p:cond delay="0"/>
                                  </p:stCondLst>
                                  <p:childTnLst>
                                    <p:animEffect transition="out" filter="fade">
                                      <p:cBhvr>
                                        <p:cTn id="98" dur="1000"/>
                                        <p:tgtEl>
                                          <p:spTgt spid="29"/>
                                        </p:tgtEl>
                                      </p:cBhvr>
                                    </p:animEffect>
                                    <p:set>
                                      <p:cBhvr>
                                        <p:cTn id="99" dur="1" fill="hold">
                                          <p:stCondLst>
                                            <p:cond delay="999"/>
                                          </p:stCondLst>
                                        </p:cTn>
                                        <p:tgtEl>
                                          <p:spTgt spid="29"/>
                                        </p:tgtEl>
                                        <p:attrNameLst>
                                          <p:attrName>style.visibility</p:attrName>
                                        </p:attrNameLst>
                                      </p:cBhvr>
                                      <p:to>
                                        <p:strVal val="hidden"/>
                                      </p:to>
                                    </p:set>
                                  </p:childTnLst>
                                </p:cTn>
                              </p:par>
                              <p:par>
                                <p:cTn id="100" presetID="10" presetClass="entr" presetSubtype="0" fill="hold" grpId="7"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fade">
                                      <p:cBhvr>
                                        <p:cTn id="102" dur="1000"/>
                                        <p:tgtEl>
                                          <p:spTgt spid="30"/>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fade">
                                      <p:cBhvr>
                                        <p:cTn id="105" dur="1000"/>
                                        <p:tgtEl>
                                          <p:spTgt spid="26"/>
                                        </p:tgtEl>
                                      </p:cBhvr>
                                    </p:animEffect>
                                  </p:childTnLst>
                                </p:cTn>
                              </p:par>
                              <p:par>
                                <p:cTn id="106" presetID="10" presetClass="entr" presetSubtype="0" fill="hold" nodeType="withEffect">
                                  <p:stCondLst>
                                    <p:cond delay="0"/>
                                  </p:stCondLst>
                                  <p:childTnLst>
                                    <p:set>
                                      <p:cBhvr>
                                        <p:cTn id="107" dur="1" fill="hold">
                                          <p:stCondLst>
                                            <p:cond delay="0"/>
                                          </p:stCondLst>
                                        </p:cTn>
                                        <p:tgtEl>
                                          <p:spTgt spid="6164"/>
                                        </p:tgtEl>
                                        <p:attrNameLst>
                                          <p:attrName>style.visibility</p:attrName>
                                        </p:attrNameLst>
                                      </p:cBhvr>
                                      <p:to>
                                        <p:strVal val="visible"/>
                                      </p:to>
                                    </p:set>
                                    <p:animEffect transition="in" filter="fade">
                                      <p:cBhvr>
                                        <p:cTn id="108" dur="1000"/>
                                        <p:tgtEl>
                                          <p:spTgt spid="6164"/>
                                        </p:tgtEl>
                                      </p:cBhvr>
                                    </p:animEffect>
                                  </p:childTnLst>
                                </p:cTn>
                              </p:par>
                              <p:par>
                                <p:cTn id="109" presetID="10" presetClass="entr" presetSubtype="0" fill="hold" nodeType="withEffect">
                                  <p:stCondLst>
                                    <p:cond delay="0"/>
                                  </p:stCondLst>
                                  <p:childTnLst>
                                    <p:set>
                                      <p:cBhvr>
                                        <p:cTn id="110" dur="1" fill="hold">
                                          <p:stCondLst>
                                            <p:cond delay="0"/>
                                          </p:stCondLst>
                                        </p:cTn>
                                        <p:tgtEl>
                                          <p:spTgt spid="6162"/>
                                        </p:tgtEl>
                                        <p:attrNameLst>
                                          <p:attrName>style.visibility</p:attrName>
                                        </p:attrNameLst>
                                      </p:cBhvr>
                                      <p:to>
                                        <p:strVal val="visible"/>
                                      </p:to>
                                    </p:set>
                                    <p:animEffect transition="in" filter="fade">
                                      <p:cBhvr>
                                        <p:cTn id="111" dur="1000"/>
                                        <p:tgtEl>
                                          <p:spTgt spid="616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1000"/>
                                        <p:tgtEl>
                                          <p:spTgt spid="6148"/>
                                        </p:tgtEl>
                                      </p:cBhvr>
                                    </p:animEffect>
                                    <p:set>
                                      <p:cBhvr>
                                        <p:cTn id="116" dur="1" fill="hold">
                                          <p:stCondLst>
                                            <p:cond delay="999"/>
                                          </p:stCondLst>
                                        </p:cTn>
                                        <p:tgtEl>
                                          <p:spTgt spid="6148"/>
                                        </p:tgtEl>
                                        <p:attrNameLst>
                                          <p:attrName>style.visibility</p:attrName>
                                        </p:attrNameLst>
                                      </p:cBhvr>
                                      <p:to>
                                        <p:strVal val="hidden"/>
                                      </p:to>
                                    </p:set>
                                  </p:childTnLst>
                                </p:cTn>
                              </p:par>
                              <p:par>
                                <p:cTn id="117" presetID="10" presetClass="exit" presetSubtype="0" fill="hold" grpId="2" nodeType="withEffect">
                                  <p:stCondLst>
                                    <p:cond delay="0"/>
                                  </p:stCondLst>
                                  <p:childTnLst>
                                    <p:animEffect transition="out" filter="fade">
                                      <p:cBhvr>
                                        <p:cTn id="118" dur="1000"/>
                                        <p:tgtEl>
                                          <p:spTgt spid="26"/>
                                        </p:tgtEl>
                                      </p:cBhvr>
                                    </p:animEffect>
                                    <p:set>
                                      <p:cBhvr>
                                        <p:cTn id="119" dur="1" fill="hold">
                                          <p:stCondLst>
                                            <p:cond delay="999"/>
                                          </p:stCondLst>
                                        </p:cTn>
                                        <p:tgtEl>
                                          <p:spTgt spid="26"/>
                                        </p:tgtEl>
                                        <p:attrNameLst>
                                          <p:attrName>style.visibility</p:attrName>
                                        </p:attrNameLst>
                                      </p:cBhvr>
                                      <p:to>
                                        <p:strVal val="hidden"/>
                                      </p:to>
                                    </p:set>
                                  </p:childTnLst>
                                </p:cTn>
                              </p:par>
                              <p:par>
                                <p:cTn id="120" presetID="10" presetClass="exit" presetSubtype="0" fill="hold" grpId="8" nodeType="withEffect">
                                  <p:stCondLst>
                                    <p:cond delay="0"/>
                                  </p:stCondLst>
                                  <p:childTnLst>
                                    <p:animEffect transition="out" filter="fade">
                                      <p:cBhvr>
                                        <p:cTn id="121" dur="1000"/>
                                        <p:tgtEl>
                                          <p:spTgt spid="30"/>
                                        </p:tgtEl>
                                      </p:cBhvr>
                                    </p:animEffect>
                                    <p:set>
                                      <p:cBhvr>
                                        <p:cTn id="122" dur="1" fill="hold">
                                          <p:stCondLst>
                                            <p:cond delay="999"/>
                                          </p:stCondLst>
                                        </p:cTn>
                                        <p:tgtEl>
                                          <p:spTgt spid="30"/>
                                        </p:tgtEl>
                                        <p:attrNameLst>
                                          <p:attrName>style.visibility</p:attrName>
                                        </p:attrNameLst>
                                      </p:cBhvr>
                                      <p:to>
                                        <p:strVal val="hidden"/>
                                      </p:to>
                                    </p:set>
                                  </p:childTnLst>
                                </p:cTn>
                              </p:par>
                              <p:par>
                                <p:cTn id="123" presetID="10" presetClass="exit" presetSubtype="0" fill="hold" grpId="2" nodeType="withEffect">
                                  <p:stCondLst>
                                    <p:cond delay="0"/>
                                  </p:stCondLst>
                                  <p:childTnLst>
                                    <p:animEffect transition="out" filter="fade">
                                      <p:cBhvr>
                                        <p:cTn id="124" dur="1000"/>
                                        <p:tgtEl>
                                          <p:spTgt spid="25"/>
                                        </p:tgtEl>
                                      </p:cBhvr>
                                    </p:animEffect>
                                    <p:set>
                                      <p:cBhvr>
                                        <p:cTn id="125" dur="1" fill="hold">
                                          <p:stCondLst>
                                            <p:cond delay="999"/>
                                          </p:stCondLst>
                                        </p:cTn>
                                        <p:tgtEl>
                                          <p:spTgt spid="25"/>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1000"/>
                                        <p:tgtEl>
                                          <p:spTgt spid="6156"/>
                                        </p:tgtEl>
                                      </p:cBhvr>
                                    </p:animEffect>
                                    <p:set>
                                      <p:cBhvr>
                                        <p:cTn id="128" dur="1" fill="hold">
                                          <p:stCondLst>
                                            <p:cond delay="999"/>
                                          </p:stCondLst>
                                        </p:cTn>
                                        <p:tgtEl>
                                          <p:spTgt spid="615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1000"/>
                                        <p:tgtEl>
                                          <p:spTgt spid="6158"/>
                                        </p:tgtEl>
                                      </p:cBhvr>
                                    </p:animEffect>
                                    <p:set>
                                      <p:cBhvr>
                                        <p:cTn id="131" dur="1" fill="hold">
                                          <p:stCondLst>
                                            <p:cond delay="999"/>
                                          </p:stCondLst>
                                        </p:cTn>
                                        <p:tgtEl>
                                          <p:spTgt spid="6158"/>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1000"/>
                                        <p:tgtEl>
                                          <p:spTgt spid="6151"/>
                                        </p:tgtEl>
                                      </p:cBhvr>
                                    </p:animEffect>
                                    <p:set>
                                      <p:cBhvr>
                                        <p:cTn id="134" dur="1" fill="hold">
                                          <p:stCondLst>
                                            <p:cond delay="999"/>
                                          </p:stCondLst>
                                        </p:cTn>
                                        <p:tgtEl>
                                          <p:spTgt spid="615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1000"/>
                                        <p:tgtEl>
                                          <p:spTgt spid="6157"/>
                                        </p:tgtEl>
                                      </p:cBhvr>
                                    </p:animEffect>
                                    <p:set>
                                      <p:cBhvr>
                                        <p:cTn id="137" dur="1" fill="hold">
                                          <p:stCondLst>
                                            <p:cond delay="999"/>
                                          </p:stCondLst>
                                        </p:cTn>
                                        <p:tgtEl>
                                          <p:spTgt spid="615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1000"/>
                                        <p:tgtEl>
                                          <p:spTgt spid="6159"/>
                                        </p:tgtEl>
                                      </p:cBhvr>
                                    </p:animEffect>
                                    <p:set>
                                      <p:cBhvr>
                                        <p:cTn id="140" dur="1" fill="hold">
                                          <p:stCondLst>
                                            <p:cond delay="999"/>
                                          </p:stCondLst>
                                        </p:cTn>
                                        <p:tgtEl>
                                          <p:spTgt spid="6159"/>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1000"/>
                                        <p:tgtEl>
                                          <p:spTgt spid="6150"/>
                                        </p:tgtEl>
                                      </p:cBhvr>
                                    </p:animEffect>
                                    <p:set>
                                      <p:cBhvr>
                                        <p:cTn id="143" dur="1" fill="hold">
                                          <p:stCondLst>
                                            <p:cond delay="999"/>
                                          </p:stCondLst>
                                        </p:cTn>
                                        <p:tgtEl>
                                          <p:spTgt spid="6150"/>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1000"/>
                                        <p:tgtEl>
                                          <p:spTgt spid="6163"/>
                                        </p:tgtEl>
                                      </p:cBhvr>
                                    </p:animEffect>
                                    <p:set>
                                      <p:cBhvr>
                                        <p:cTn id="146" dur="1" fill="hold">
                                          <p:stCondLst>
                                            <p:cond delay="999"/>
                                          </p:stCondLst>
                                        </p:cTn>
                                        <p:tgtEl>
                                          <p:spTgt spid="6163"/>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1000"/>
                                        <p:tgtEl>
                                          <p:spTgt spid="6161"/>
                                        </p:tgtEl>
                                      </p:cBhvr>
                                    </p:animEffect>
                                    <p:set>
                                      <p:cBhvr>
                                        <p:cTn id="149" dur="1" fill="hold">
                                          <p:stCondLst>
                                            <p:cond delay="999"/>
                                          </p:stCondLst>
                                        </p:cTn>
                                        <p:tgtEl>
                                          <p:spTgt spid="6161"/>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1000"/>
                                        <p:tgtEl>
                                          <p:spTgt spid="6149"/>
                                        </p:tgtEl>
                                      </p:cBhvr>
                                    </p:animEffect>
                                    <p:set>
                                      <p:cBhvr>
                                        <p:cTn id="152" dur="1" fill="hold">
                                          <p:stCondLst>
                                            <p:cond delay="999"/>
                                          </p:stCondLst>
                                        </p:cTn>
                                        <p:tgtEl>
                                          <p:spTgt spid="6149"/>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1000"/>
                                        <p:tgtEl>
                                          <p:spTgt spid="6164"/>
                                        </p:tgtEl>
                                      </p:cBhvr>
                                    </p:animEffect>
                                    <p:set>
                                      <p:cBhvr>
                                        <p:cTn id="155" dur="1" fill="hold">
                                          <p:stCondLst>
                                            <p:cond delay="999"/>
                                          </p:stCondLst>
                                        </p:cTn>
                                        <p:tgtEl>
                                          <p:spTgt spid="6164"/>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1000"/>
                                        <p:tgtEl>
                                          <p:spTgt spid="6162"/>
                                        </p:tgtEl>
                                      </p:cBhvr>
                                    </p:animEffect>
                                    <p:set>
                                      <p:cBhvr>
                                        <p:cTn id="158" dur="1" fill="hold">
                                          <p:stCondLst>
                                            <p:cond delay="999"/>
                                          </p:stCondLst>
                                        </p:cTn>
                                        <p:tgtEl>
                                          <p:spTgt spid="6162"/>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1000"/>
                                        <p:tgtEl>
                                          <p:spTgt spid="20"/>
                                        </p:tgtEl>
                                      </p:cBhvr>
                                    </p:animEffect>
                                    <p:set>
                                      <p:cBhvr>
                                        <p:cTn id="161" dur="1" fill="hold">
                                          <p:stCondLst>
                                            <p:cond delay="999"/>
                                          </p:stCondLst>
                                        </p:cTn>
                                        <p:tgtEl>
                                          <p:spTgt spid="20"/>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1000"/>
                                        <p:tgtEl>
                                          <p:spTgt spid="19"/>
                                        </p:tgtEl>
                                      </p:cBhvr>
                                    </p:animEffect>
                                    <p:set>
                                      <p:cBhvr>
                                        <p:cTn id="164" dur="1" fill="hold">
                                          <p:stCondLst>
                                            <p:cond delay="999"/>
                                          </p:stCondLst>
                                        </p:cTn>
                                        <p:tgtEl>
                                          <p:spTgt spid="19"/>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1000"/>
                                        <p:tgtEl>
                                          <p:spTgt spid="18"/>
                                        </p:tgtEl>
                                      </p:cBhvr>
                                    </p:animEffect>
                                    <p:set>
                                      <p:cBhvr>
                                        <p:cTn id="167" dur="1" fill="hold">
                                          <p:stCondLst>
                                            <p:cond delay="999"/>
                                          </p:stCondLst>
                                        </p:cTn>
                                        <p:tgtEl>
                                          <p:spTgt spid="18"/>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1000"/>
                                        <p:tgtEl>
                                          <p:spTgt spid="17"/>
                                        </p:tgtEl>
                                      </p:cBhvr>
                                    </p:animEffect>
                                    <p:set>
                                      <p:cBhvr>
                                        <p:cTn id="170" dur="1" fill="hold">
                                          <p:stCondLst>
                                            <p:cond delay="999"/>
                                          </p:stCondLst>
                                        </p:cTn>
                                        <p:tgtEl>
                                          <p:spTgt spid="17"/>
                                        </p:tgtEl>
                                        <p:attrNameLst>
                                          <p:attrName>style.visibility</p:attrName>
                                        </p:attrNameLst>
                                      </p:cBhvr>
                                      <p:to>
                                        <p:strVal val="hidden"/>
                                      </p:to>
                                    </p:set>
                                  </p:childTnLst>
                                </p:cTn>
                              </p:par>
                              <p:par>
                                <p:cTn id="171" presetID="10" presetClass="entr" presetSubtype="0" fill="hold" grpId="0" nodeType="withEffect">
                                  <p:stCondLst>
                                    <p:cond delay="0"/>
                                  </p:stCondLst>
                                  <p:childTnLst>
                                    <p:set>
                                      <p:cBhvr>
                                        <p:cTn id="172" dur="1" fill="hold">
                                          <p:stCondLst>
                                            <p:cond delay="0"/>
                                          </p:stCondLst>
                                        </p:cTn>
                                        <p:tgtEl>
                                          <p:spTgt spid="23">
                                            <p:txEl>
                                              <p:pRg st="0" end="0"/>
                                            </p:txEl>
                                          </p:spTgt>
                                        </p:tgtEl>
                                        <p:attrNameLst>
                                          <p:attrName>style.visibility</p:attrName>
                                        </p:attrNameLst>
                                      </p:cBhvr>
                                      <p:to>
                                        <p:strVal val="visible"/>
                                      </p:to>
                                    </p:set>
                                    <p:animEffect transition="in" filter="fade">
                                      <p:cBhvr>
                                        <p:cTn id="173" dur="1000"/>
                                        <p:tgtEl>
                                          <p:spTgt spid="23">
                                            <p:txEl>
                                              <p:pRg st="0" end="0"/>
                                            </p:txEl>
                                          </p:spTgt>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3">
                                            <p:txEl>
                                              <p:pRg st="1" end="1"/>
                                            </p:txEl>
                                          </p:spTgt>
                                        </p:tgtEl>
                                        <p:attrNameLst>
                                          <p:attrName>style.visibility</p:attrName>
                                        </p:attrNameLst>
                                      </p:cBhvr>
                                      <p:to>
                                        <p:strVal val="visible"/>
                                      </p:to>
                                    </p:set>
                                    <p:animEffect transition="in" filter="fade">
                                      <p:cBhvr>
                                        <p:cTn id="176" dur="1000"/>
                                        <p:tgtEl>
                                          <p:spTgt spid="23">
                                            <p:txEl>
                                              <p:pRg st="1" end="1"/>
                                            </p:txEl>
                                          </p:spTgt>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3">
                                            <p:txEl>
                                              <p:pRg st="2" end="2"/>
                                            </p:txEl>
                                          </p:spTgt>
                                        </p:tgtEl>
                                        <p:attrNameLst>
                                          <p:attrName>style.visibility</p:attrName>
                                        </p:attrNameLst>
                                      </p:cBhvr>
                                      <p:to>
                                        <p:strVal val="visible"/>
                                      </p:to>
                                    </p:set>
                                    <p:animEffect transition="in" filter="fade">
                                      <p:cBhvr>
                                        <p:cTn id="179" dur="1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uiExpand="1" build="p"/>
      <p:bldP spid="17" grpId="0"/>
      <p:bldP spid="17" grpId="1"/>
      <p:bldP spid="18" grpId="0" animBg="1"/>
      <p:bldP spid="18" grpId="1" animBg="1"/>
      <p:bldP spid="19" grpId="0" animBg="1"/>
      <p:bldP spid="19" grpId="1" animBg="1"/>
      <p:bldP spid="20" grpId="0" animBg="1"/>
      <p:bldP spid="20" grpId="1" animBg="1"/>
      <p:bldP spid="21" grpId="1"/>
      <p:bldP spid="21" grpId="2"/>
      <p:bldP spid="24" grpId="1"/>
      <p:bldP spid="24" grpId="2"/>
      <p:bldP spid="25" grpId="1"/>
      <p:bldP spid="25" grpId="2"/>
      <p:bldP spid="26" grpId="1"/>
      <p:bldP spid="26" grpId="2"/>
      <p:bldP spid="27" grpId="3"/>
      <p:bldP spid="27" grpId="4"/>
      <p:bldP spid="28" grpId="5"/>
      <p:bldP spid="28" grpId="6"/>
      <p:bldP spid="29" grpId="5"/>
      <p:bldP spid="29" grpId="6"/>
      <p:bldP spid="30" grpId="7"/>
      <p:bldP spid="30" grpId="8"/>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 Study</a:t>
            </a:r>
            <a:endParaRPr lang="en-IN" dirty="0"/>
          </a:p>
        </p:txBody>
      </p:sp>
      <p:sp>
        <p:nvSpPr>
          <p:cNvPr id="3" name="Content Placeholder 2"/>
          <p:cNvSpPr>
            <a:spLocks noGrp="1"/>
          </p:cNvSpPr>
          <p:nvPr>
            <p:ph sz="quarter" idx="13"/>
          </p:nvPr>
        </p:nvSpPr>
        <p:spPr/>
        <p:txBody>
          <a:bodyPr>
            <a:noAutofit/>
          </a:bodyPr>
          <a:lstStyle/>
          <a:p>
            <a:r>
              <a:rPr lang="en-US" sz="2250" dirty="0" smtClean="0"/>
              <a:t>Conducted to validate results from radiologist’s point of view.</a:t>
            </a:r>
          </a:p>
          <a:p>
            <a:r>
              <a:rPr lang="en-US" sz="2250" dirty="0" smtClean="0"/>
              <a:t>Objective</a:t>
            </a:r>
          </a:p>
          <a:p>
            <a:pPr lvl="1"/>
            <a:r>
              <a:rPr lang="en-US" sz="2000" dirty="0" smtClean="0"/>
              <a:t>Note response time in classifying presented DWI slice as normal or abnormal.</a:t>
            </a:r>
          </a:p>
          <a:p>
            <a:pPr lvl="1"/>
            <a:r>
              <a:rPr lang="en-US" sz="2000" dirty="0" smtClean="0"/>
              <a:t>Note number of lesions in the  presented DWI slice.</a:t>
            </a:r>
          </a:p>
          <a:p>
            <a:r>
              <a:rPr lang="en-US" sz="2250" dirty="0" smtClean="0"/>
              <a:t>Stimuli</a:t>
            </a:r>
          </a:p>
          <a:p>
            <a:pPr lvl="1"/>
            <a:r>
              <a:rPr lang="en-US" sz="2000" dirty="0" smtClean="0"/>
              <a:t>64 slices consisting of windowed and non-windowed data from two scanners with two b-values consisting of different sized lesions.</a:t>
            </a:r>
          </a:p>
          <a:p>
            <a:r>
              <a:rPr lang="en-US" sz="2250" dirty="0" smtClean="0"/>
              <a:t>Participants</a:t>
            </a:r>
          </a:p>
          <a:p>
            <a:pPr lvl="1"/>
            <a:r>
              <a:rPr lang="en-US" sz="2000" dirty="0" smtClean="0"/>
              <a:t>8 radiologists from CARE hospital, Hyderabad with mean </a:t>
            </a:r>
            <a:r>
              <a:rPr lang="en-US" sz="2000" dirty="0" smtClean="0"/>
              <a:t>experience</a:t>
            </a:r>
            <a:r>
              <a:rPr lang="en-US" sz="2000" dirty="0" smtClean="0"/>
              <a:t> </a:t>
            </a:r>
            <a:r>
              <a:rPr lang="en-US" sz="2000" dirty="0" smtClean="0"/>
              <a:t>of 9.82 </a:t>
            </a:r>
            <a:r>
              <a:rPr lang="en-IN" sz="2000" dirty="0"/>
              <a:t>±</a:t>
            </a:r>
            <a:r>
              <a:rPr lang="en-US" sz="2000" dirty="0" smtClean="0"/>
              <a:t> 9.97 years. (max = 29 years, min = </a:t>
            </a:r>
            <a:r>
              <a:rPr lang="en-US" sz="2000" dirty="0" smtClean="0"/>
              <a:t>0.6 years</a:t>
            </a:r>
            <a:r>
              <a:rPr lang="en-US" sz="2000" dirty="0" smtClean="0"/>
              <a:t>)</a:t>
            </a:r>
          </a:p>
        </p:txBody>
      </p:sp>
      <p:sp>
        <p:nvSpPr>
          <p:cNvPr id="4" name="Content Placeholder 2"/>
          <p:cNvSpPr txBox="1">
            <a:spLocks/>
          </p:cNvSpPr>
          <p:nvPr/>
        </p:nvSpPr>
        <p:spPr bwMode="auto">
          <a:xfrm>
            <a:off x="381000" y="1371600"/>
            <a:ext cx="85344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250" dirty="0"/>
              <a:t>Method</a:t>
            </a:r>
          </a:p>
          <a:p>
            <a:pPr lvl="1"/>
            <a:r>
              <a:rPr lang="en-US" sz="2000" dirty="0"/>
              <a:t>Radiologists were randomly presented with the stimuli and the </a:t>
            </a:r>
            <a:r>
              <a:rPr lang="en-US" sz="2000" dirty="0" smtClean="0"/>
              <a:t>responses were noted.</a:t>
            </a:r>
            <a:endParaRPr lang="en-US" sz="2250" dirty="0" smtClean="0"/>
          </a:p>
          <a:p>
            <a:endParaRPr lang="en-US" sz="2250" dirty="0" smtClean="0"/>
          </a:p>
          <a:p>
            <a:r>
              <a:rPr lang="en-US" sz="2250" dirty="0" smtClean="0"/>
              <a:t>Environment</a:t>
            </a:r>
            <a:endParaRPr lang="en-US" sz="2250" dirty="0"/>
          </a:p>
          <a:p>
            <a:pPr lvl="1"/>
            <a:r>
              <a:rPr lang="en-IN" sz="2000" dirty="0"/>
              <a:t>The experiment was set up in the hospital environment on the monitor regularly used by the radiologists for analysing patient data in order to avoid introducing bias in the </a:t>
            </a:r>
            <a:r>
              <a:rPr lang="en-IN" sz="2000" dirty="0" smtClean="0"/>
              <a:t>obtained results </a:t>
            </a:r>
            <a:r>
              <a:rPr lang="en-IN" sz="2000" dirty="0"/>
              <a:t>due to different monitor settings (resolution, contrast, brightness settings</a:t>
            </a:r>
            <a:r>
              <a:rPr lang="en-IN" sz="2000" dirty="0" smtClean="0"/>
              <a:t>).</a:t>
            </a:r>
            <a:endParaRPr lang="en-IN" sz="2250" dirty="0" smtClean="0"/>
          </a:p>
        </p:txBody>
      </p:sp>
      <p:pic>
        <p:nvPicPr>
          <p:cNvPr id="22530" name="Picture 2" descr="I:\Lab System\D\My Work\Papers &amp; Work\Papers\ICMIT 2013\stimuli-catgry.png"/>
          <p:cNvPicPr>
            <a:picLocks noChangeAspect="1" noChangeArrowheads="1"/>
          </p:cNvPicPr>
          <p:nvPr/>
        </p:nvPicPr>
        <p:blipFill>
          <a:blip r:embed="rId2" cstate="print"/>
          <a:srcRect/>
          <a:stretch>
            <a:fillRect/>
          </a:stretch>
        </p:blipFill>
        <p:spPr bwMode="auto">
          <a:xfrm>
            <a:off x="0" y="4457871"/>
            <a:ext cx="9144000" cy="1790529"/>
          </a:xfrm>
          <a:prstGeom prst="rect">
            <a:avLst/>
          </a:prstGeom>
          <a:noFill/>
        </p:spPr>
      </p:pic>
    </p:spTree>
    <p:extLst>
      <p:ext uri="{BB962C8B-B14F-4D97-AF65-F5344CB8AC3E}">
        <p14:creationId xmlns="" xmlns:p14="http://schemas.microsoft.com/office/powerpoint/2010/main" val="8607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2530"/>
                                        </p:tgtEl>
                                        <p:attrNameLst>
                                          <p:attrName>style.visibility</p:attrName>
                                        </p:attrNameLst>
                                      </p:cBhvr>
                                      <p:to>
                                        <p:strVal val="visible"/>
                                      </p:to>
                                    </p:set>
                                    <p:animEffect transition="in" filter="fade">
                                      <p:cBhvr>
                                        <p:cTn id="29" dur="1000"/>
                                        <p:tgtEl>
                                          <p:spTgt spid="225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xit" presetSubtype="0" fill="hold" nodeType="withEffect">
                                  <p:stCondLst>
                                    <p:cond delay="0"/>
                                  </p:stCondLst>
                                  <p:childTnLst>
                                    <p:animEffect transition="out" filter="fade">
                                      <p:cBhvr>
                                        <p:cTn id="36" dur="1000"/>
                                        <p:tgtEl>
                                          <p:spTgt spid="22530"/>
                                        </p:tgtEl>
                                      </p:cBhvr>
                                    </p:animEffect>
                                    <p:set>
                                      <p:cBhvr>
                                        <p:cTn id="37" dur="1" fill="hold">
                                          <p:stCondLst>
                                            <p:cond delay="999"/>
                                          </p:stCondLst>
                                        </p:cTn>
                                        <p:tgtEl>
                                          <p:spTgt spid="22530"/>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
                                            <p:txEl>
                                              <p:pRg st="0" end="0"/>
                                            </p:txEl>
                                          </p:spTgt>
                                        </p:tgtEl>
                                      </p:cBhvr>
                                    </p:animEffect>
                                    <p:set>
                                      <p:cBhvr>
                                        <p:cTn id="45" dur="1" fill="hold">
                                          <p:stCondLst>
                                            <p:cond delay="499"/>
                                          </p:stCondLst>
                                        </p:cTn>
                                        <p:tgtEl>
                                          <p:spTgt spid="3">
                                            <p:txEl>
                                              <p:pRg st="0" end="0"/>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
                                            <p:txEl>
                                              <p:pRg st="1" end="1"/>
                                            </p:txEl>
                                          </p:spTgt>
                                        </p:tgtEl>
                                      </p:cBhvr>
                                    </p:animEffect>
                                    <p:set>
                                      <p:cBhvr>
                                        <p:cTn id="48" dur="1" fill="hold">
                                          <p:stCondLst>
                                            <p:cond delay="499"/>
                                          </p:stCondLst>
                                        </p:cTn>
                                        <p:tgtEl>
                                          <p:spTgt spid="3">
                                            <p:txEl>
                                              <p:pRg st="1" end="1"/>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
                                            <p:txEl>
                                              <p:pRg st="2" end="2"/>
                                            </p:txEl>
                                          </p:spTgt>
                                        </p:tgtEl>
                                      </p:cBhvr>
                                    </p:animEffect>
                                    <p:set>
                                      <p:cBhvr>
                                        <p:cTn id="51" dur="1" fill="hold">
                                          <p:stCondLst>
                                            <p:cond delay="499"/>
                                          </p:stCondLst>
                                        </p:cTn>
                                        <p:tgtEl>
                                          <p:spTgt spid="3">
                                            <p:txEl>
                                              <p:pRg st="2" end="2"/>
                                            </p:txEl>
                                          </p:spTgt>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
                                            <p:txEl>
                                              <p:pRg st="3" end="3"/>
                                            </p:txEl>
                                          </p:spTgt>
                                        </p:tgtEl>
                                      </p:cBhvr>
                                    </p:animEffect>
                                    <p:set>
                                      <p:cBhvr>
                                        <p:cTn id="54" dur="1" fill="hold">
                                          <p:stCondLst>
                                            <p:cond delay="499"/>
                                          </p:stCondLst>
                                        </p:cTn>
                                        <p:tgtEl>
                                          <p:spTgt spid="3">
                                            <p:txEl>
                                              <p:pRg st="3" end="3"/>
                                            </p:txEl>
                                          </p:spTgt>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
                                            <p:txEl>
                                              <p:pRg st="4" end="4"/>
                                            </p:txEl>
                                          </p:spTgt>
                                        </p:tgtEl>
                                      </p:cBhvr>
                                    </p:animEffect>
                                    <p:set>
                                      <p:cBhvr>
                                        <p:cTn id="57" dur="1" fill="hold">
                                          <p:stCondLst>
                                            <p:cond delay="499"/>
                                          </p:stCondLst>
                                        </p:cTn>
                                        <p:tgtEl>
                                          <p:spTgt spid="3">
                                            <p:txEl>
                                              <p:pRg st="4" end="4"/>
                                            </p:txEl>
                                          </p:spTgt>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
                                            <p:txEl>
                                              <p:pRg st="5" end="5"/>
                                            </p:txEl>
                                          </p:spTgt>
                                        </p:tgtEl>
                                      </p:cBhvr>
                                    </p:animEffect>
                                    <p:set>
                                      <p:cBhvr>
                                        <p:cTn id="60" dur="1" fill="hold">
                                          <p:stCondLst>
                                            <p:cond delay="499"/>
                                          </p:stCondLst>
                                        </p:cTn>
                                        <p:tgtEl>
                                          <p:spTgt spid="3">
                                            <p:txEl>
                                              <p:pRg st="5" end="5"/>
                                            </p:txEl>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
                                            <p:txEl>
                                              <p:pRg st="6" end="6"/>
                                            </p:txEl>
                                          </p:spTgt>
                                        </p:tgtEl>
                                      </p:cBhvr>
                                    </p:animEffect>
                                    <p:set>
                                      <p:cBhvr>
                                        <p:cTn id="63" dur="1" fill="hold">
                                          <p:stCondLst>
                                            <p:cond delay="499"/>
                                          </p:stCondLst>
                                        </p:cTn>
                                        <p:tgtEl>
                                          <p:spTgt spid="3">
                                            <p:txEl>
                                              <p:pRg st="6" end="6"/>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
                                            <p:txEl>
                                              <p:pRg st="7" end="7"/>
                                            </p:txEl>
                                          </p:spTgt>
                                        </p:tgtEl>
                                      </p:cBhvr>
                                    </p:animEffect>
                                    <p:set>
                                      <p:cBhvr>
                                        <p:cTn id="66" dur="1" fill="hold">
                                          <p:stCondLst>
                                            <p:cond delay="499"/>
                                          </p:stCondLst>
                                        </p:cTn>
                                        <p:tgtEl>
                                          <p:spTgt spid="3">
                                            <p:txEl>
                                              <p:pRg st="7" end="7"/>
                                            </p:txEl>
                                          </p:spTgt>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Effect transition="in" filter="fade">
                                      <p:cBhvr>
                                        <p:cTn id="69" dur="500"/>
                                        <p:tgtEl>
                                          <p:spTgt spid="4">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animEffect transition="in" filter="fade">
                                      <p:cBhvr>
                                        <p:cTn id="72" dur="500"/>
                                        <p:tgtEl>
                                          <p:spTgt spid="4">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500"/>
                                        <p:tgtEl>
                                          <p:spTgt spid="4">
                                            <p:txEl>
                                              <p:pRg st="3" end="3"/>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Effect transition="in" filter="fade">
                                      <p:cBhvr>
                                        <p:cTn id="8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t-Test</a:t>
            </a:r>
            <a:endParaRPr lang="en-IN" dirty="0"/>
          </a:p>
        </p:txBody>
      </p:sp>
      <p:sp>
        <p:nvSpPr>
          <p:cNvPr id="3" name="Content Placeholder 2"/>
          <p:cNvSpPr>
            <a:spLocks noGrp="1"/>
          </p:cNvSpPr>
          <p:nvPr>
            <p:ph sz="quarter" idx="13"/>
          </p:nvPr>
        </p:nvSpPr>
        <p:spPr>
          <a:xfrm>
            <a:off x="381000" y="6066743"/>
            <a:ext cx="8534400" cy="867457"/>
          </a:xfrm>
        </p:spPr>
        <p:txBody>
          <a:bodyPr>
            <a:normAutofit/>
          </a:bodyPr>
          <a:lstStyle/>
          <a:p>
            <a:r>
              <a:rPr lang="en-IN" sz="2000" dirty="0"/>
              <a:t>The mean response times were reduced by </a:t>
            </a:r>
            <a:r>
              <a:rPr lang="en-IN" sz="2000" i="1" dirty="0"/>
              <a:t>14.17%</a:t>
            </a:r>
            <a:r>
              <a:rPr lang="en-IN" sz="2000" dirty="0"/>
              <a:t> &amp; </a:t>
            </a:r>
            <a:r>
              <a:rPr lang="en-IN" sz="2000" i="1" dirty="0" smtClean="0"/>
              <a:t>12.04%</a:t>
            </a:r>
            <a:r>
              <a:rPr lang="en-IN" sz="2000" dirty="0" smtClean="0"/>
              <a:t> for </a:t>
            </a:r>
            <a:r>
              <a:rPr lang="en-IN" sz="2000" dirty="0"/>
              <a:t>Experts and Learners </a:t>
            </a:r>
            <a:r>
              <a:rPr lang="en-IN" sz="2000" dirty="0" smtClean="0"/>
              <a:t>respectively.</a:t>
            </a:r>
            <a:endParaRPr lang="en-IN" sz="2000" dirty="0"/>
          </a:p>
        </p:txBody>
      </p:sp>
      <p:pic>
        <p:nvPicPr>
          <p:cNvPr id="23554" name="Picture 2" descr="C:\Users\andypacer007\Desktop\table1.PNG"/>
          <p:cNvPicPr>
            <a:picLocks noChangeAspect="1" noChangeArrowheads="1"/>
          </p:cNvPicPr>
          <p:nvPr/>
        </p:nvPicPr>
        <p:blipFill>
          <a:blip r:embed="rId3"/>
          <a:srcRect/>
          <a:stretch>
            <a:fillRect/>
          </a:stretch>
        </p:blipFill>
        <p:spPr bwMode="auto">
          <a:xfrm>
            <a:off x="834528" y="2286000"/>
            <a:ext cx="7623672" cy="3722156"/>
          </a:xfrm>
          <a:prstGeom prst="rect">
            <a:avLst/>
          </a:prstGeom>
          <a:noFill/>
        </p:spPr>
      </p:pic>
      <p:sp>
        <p:nvSpPr>
          <p:cNvPr id="7" name="Content Placeholder 2"/>
          <p:cNvSpPr txBox="1">
            <a:spLocks/>
          </p:cNvSpPr>
          <p:nvPr/>
        </p:nvSpPr>
        <p:spPr bwMode="auto">
          <a:xfrm>
            <a:off x="457200" y="1371600"/>
            <a:ext cx="8534400" cy="10198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indent="-342900" eaLnBrk="0" fontAlgn="base" hangingPunct="0">
              <a:spcBef>
                <a:spcPct val="20000"/>
              </a:spcBef>
              <a:spcAft>
                <a:spcPct val="0"/>
              </a:spcAft>
              <a:buFontTx/>
              <a:buChar char="•"/>
            </a:pPr>
            <a:r>
              <a:rPr kumimoji="0" lang="en-IN" sz="2000" b="0" i="0" u="none" strike="noStrike" kern="0" cap="none" spc="0" normalizeH="0" baseline="0" noProof="0" dirty="0" smtClean="0">
                <a:ln>
                  <a:noFill/>
                </a:ln>
                <a:solidFill>
                  <a:srgbClr val="262673"/>
                </a:solidFill>
                <a:effectLst/>
                <a:uLnTx/>
                <a:uFillTx/>
                <a:latin typeface="+mn-lt"/>
                <a:ea typeface="+mn-ea"/>
                <a:cs typeface="+mn-cs"/>
              </a:rPr>
              <a:t>Statistical</a:t>
            </a:r>
            <a:r>
              <a:rPr kumimoji="0" lang="en-IN" sz="2000" b="0" i="0" u="none" strike="noStrike" kern="0" cap="none" spc="0" normalizeH="0" noProof="0" dirty="0" smtClean="0">
                <a:ln>
                  <a:noFill/>
                </a:ln>
                <a:solidFill>
                  <a:srgbClr val="262673"/>
                </a:solidFill>
                <a:effectLst/>
                <a:uLnTx/>
                <a:uFillTx/>
                <a:latin typeface="+mn-lt"/>
                <a:ea typeface="+mn-ea"/>
                <a:cs typeface="+mn-cs"/>
              </a:rPr>
              <a:t> hypothesis testing is done using t-test which calculates the </a:t>
            </a:r>
            <a:r>
              <a:rPr lang="en-IN" sz="2000" i="1" kern="0" dirty="0" smtClean="0">
                <a:solidFill>
                  <a:srgbClr val="262673"/>
                </a:solidFill>
              </a:rPr>
              <a:t>p-value.</a:t>
            </a:r>
          </a:p>
          <a:p>
            <a:pPr marL="342900" indent="-342900" eaLnBrk="0" fontAlgn="base" hangingPunct="0">
              <a:spcBef>
                <a:spcPct val="20000"/>
              </a:spcBef>
              <a:spcAft>
                <a:spcPct val="0"/>
              </a:spcAft>
              <a:buFontTx/>
              <a:buChar char="•"/>
            </a:pPr>
            <a:r>
              <a:rPr kumimoji="0" lang="en-IN" sz="2000" b="0" u="none" strike="noStrike" kern="0" cap="none" spc="0" normalizeH="0" noProof="0" dirty="0" smtClean="0">
                <a:ln>
                  <a:noFill/>
                </a:ln>
                <a:solidFill>
                  <a:srgbClr val="262673"/>
                </a:solidFill>
                <a:effectLst/>
                <a:uLnTx/>
                <a:uFillTx/>
                <a:latin typeface="+mn-lt"/>
                <a:ea typeface="+mn-ea"/>
                <a:cs typeface="+mn-cs"/>
              </a:rPr>
              <a:t>p &lt; 0.05 is considered to be statistically significant. (RT = Response Time)</a:t>
            </a:r>
          </a:p>
          <a:p>
            <a:pPr marL="342900" indent="-342900" eaLnBrk="0" fontAlgn="base" hangingPunct="0">
              <a:spcBef>
                <a:spcPct val="20000"/>
              </a:spcBef>
              <a:spcAft>
                <a:spcPct val="0"/>
              </a:spcAft>
              <a:buFontTx/>
              <a:buChar char="•"/>
            </a:pPr>
            <a:endParaRPr lang="en-IN" sz="2000" dirty="0" smtClean="0"/>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IN" sz="2000" b="0" i="0" u="none" strike="noStrike" kern="0" cap="none" spc="0" normalizeH="0" baseline="0" noProof="0" dirty="0">
              <a:ln>
                <a:noFill/>
              </a:ln>
              <a:solidFill>
                <a:srgbClr val="262673"/>
              </a:solidFill>
              <a:effectLst/>
              <a:uLnTx/>
              <a:uFillTx/>
              <a:latin typeface="+mn-lt"/>
              <a:ea typeface="+mn-ea"/>
              <a:cs typeface="+mn-cs"/>
            </a:endParaRPr>
          </a:p>
        </p:txBody>
      </p:sp>
    </p:spTree>
    <p:extLst>
      <p:ext uri="{BB962C8B-B14F-4D97-AF65-F5344CB8AC3E}">
        <p14:creationId xmlns="" xmlns:p14="http://schemas.microsoft.com/office/powerpoint/2010/main" val="16906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Size-based Analysis</a:t>
            </a:r>
            <a:endParaRPr lang="en-IN" dirty="0"/>
          </a:p>
        </p:txBody>
      </p:sp>
      <p:sp>
        <p:nvSpPr>
          <p:cNvPr id="3" name="Content Placeholder 2"/>
          <p:cNvSpPr>
            <a:spLocks noGrp="1"/>
          </p:cNvSpPr>
          <p:nvPr>
            <p:ph sz="quarter" idx="13"/>
          </p:nvPr>
        </p:nvSpPr>
        <p:spPr>
          <a:xfrm>
            <a:off x="381000" y="5181600"/>
            <a:ext cx="8534400" cy="1524000"/>
          </a:xfrm>
        </p:spPr>
        <p:txBody>
          <a:bodyPr>
            <a:normAutofit fontScale="92500" lnSpcReduction="20000"/>
          </a:bodyPr>
          <a:lstStyle/>
          <a:p>
            <a:r>
              <a:rPr lang="en-IN" sz="2000" dirty="0" smtClean="0"/>
              <a:t>The (-) sign indicates a reduction while a (+) sign indicates an increase.</a:t>
            </a:r>
          </a:p>
          <a:p>
            <a:r>
              <a:rPr lang="en-IN" sz="2000" dirty="0" smtClean="0"/>
              <a:t>Windowing helps </a:t>
            </a:r>
            <a:r>
              <a:rPr lang="en-IN" sz="2000" i="1" dirty="0" smtClean="0"/>
              <a:t>Learners</a:t>
            </a:r>
            <a:r>
              <a:rPr lang="en-IN" sz="2000" dirty="0" smtClean="0"/>
              <a:t> more with smaller lesions which is crucial from a diagnostic point of view.</a:t>
            </a:r>
          </a:p>
          <a:p>
            <a:r>
              <a:rPr lang="en-IN" sz="2000" dirty="0" smtClean="0"/>
              <a:t>Response time (RT) </a:t>
            </a:r>
            <a:r>
              <a:rPr lang="en-IN" sz="2000" dirty="0" smtClean="0"/>
              <a:t>is not</a:t>
            </a:r>
            <a:r>
              <a:rPr lang="en-IN" sz="2000" dirty="0" smtClean="0"/>
              <a:t> affected due to </a:t>
            </a:r>
            <a:r>
              <a:rPr lang="en-IN" sz="2000" dirty="0" smtClean="0"/>
              <a:t>lesion size for </a:t>
            </a:r>
            <a:r>
              <a:rPr lang="en-IN" sz="2000" i="1" dirty="0" smtClean="0"/>
              <a:t>Experts.</a:t>
            </a:r>
            <a:endParaRPr lang="en-IN" sz="2000" dirty="0" smtClean="0"/>
          </a:p>
          <a:p>
            <a:r>
              <a:rPr lang="en-US" sz="2000" dirty="0" smtClean="0"/>
              <a:t>Experts took marginally more time to analyze normal slices after windowing.</a:t>
            </a:r>
            <a:endParaRPr lang="en-IN" sz="2000" dirty="0" smtClean="0"/>
          </a:p>
          <a:p>
            <a:endParaRPr lang="en-IN" sz="2000" dirty="0"/>
          </a:p>
        </p:txBody>
      </p:sp>
      <p:pic>
        <p:nvPicPr>
          <p:cNvPr id="24578" name="Picture 2" descr="C:\Users\andypacer007\Desktop\table2.PNG"/>
          <p:cNvPicPr>
            <a:picLocks noChangeAspect="1" noChangeArrowheads="1"/>
          </p:cNvPicPr>
          <p:nvPr/>
        </p:nvPicPr>
        <p:blipFill>
          <a:blip r:embed="rId3"/>
          <a:srcRect/>
          <a:stretch>
            <a:fillRect/>
          </a:stretch>
        </p:blipFill>
        <p:spPr bwMode="auto">
          <a:xfrm>
            <a:off x="719963" y="1127002"/>
            <a:ext cx="7772400" cy="4095656"/>
          </a:xfrm>
          <a:prstGeom prst="rect">
            <a:avLst/>
          </a:prstGeom>
          <a:noFill/>
        </p:spPr>
      </p:pic>
    </p:spTree>
    <p:extLst>
      <p:ext uri="{BB962C8B-B14F-4D97-AF65-F5344CB8AC3E}">
        <p14:creationId xmlns="" xmlns:p14="http://schemas.microsoft.com/office/powerpoint/2010/main" val="16906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1295400"/>
            <a:ext cx="5715000" cy="5262979"/>
          </a:xfrm>
          <a:prstGeom prst="rect">
            <a:avLst/>
          </a:prstGeom>
          <a:noFill/>
        </p:spPr>
        <p:txBody>
          <a:bodyPr wrap="square">
            <a:spAutoFit/>
          </a:bodyPr>
          <a:lstStyle/>
          <a:p>
            <a:pPr>
              <a:defRPr/>
            </a:pPr>
            <a:r>
              <a:rPr lang="en-US" sz="2400" b="1" dirty="0" smtClean="0">
                <a:latin typeface="Corbel" pitchFamily="34" charset="0"/>
              </a:rPr>
              <a:t>Need</a:t>
            </a:r>
            <a:r>
              <a:rPr lang="en-US" sz="2400" b="1" dirty="0" smtClean="0">
                <a:solidFill>
                  <a:schemeClr val="tx1"/>
                </a:solidFill>
                <a:latin typeface="Corbel" pitchFamily="34" charset="0"/>
              </a:rPr>
              <a:t>:</a:t>
            </a:r>
            <a:endParaRPr lang="en-US" sz="2400" b="1" dirty="0">
              <a:solidFill>
                <a:schemeClr val="tx1"/>
              </a:solidFill>
              <a:latin typeface="Corbel" pitchFamily="34" charset="0"/>
            </a:endParaRPr>
          </a:p>
          <a:p>
            <a:pPr marL="342900" indent="-342900">
              <a:buFont typeface="Arial" pitchFamily="34" charset="0"/>
              <a:buChar char="•"/>
            </a:pPr>
            <a:r>
              <a:rPr lang="en-US" sz="2400" dirty="0"/>
              <a:t>The accurate location and size of the stroke helps clinicians to classify the stroke sub-type and plan for treatment</a:t>
            </a:r>
            <a:r>
              <a:rPr lang="en-US" sz="2400" dirty="0" smtClean="0"/>
              <a:t>.</a:t>
            </a:r>
          </a:p>
          <a:p>
            <a:endParaRPr lang="en-US" sz="2400" dirty="0"/>
          </a:p>
          <a:p>
            <a:pPr marL="342900" indent="-342900">
              <a:buFont typeface="Arial" pitchFamily="34" charset="0"/>
              <a:buChar char="•"/>
            </a:pPr>
            <a:r>
              <a:rPr lang="en-US" sz="2400" dirty="0"/>
              <a:t>Accurate stroke diagnosis helps in understanding the functional consequences and may predict the eventual outcome</a:t>
            </a:r>
            <a:r>
              <a:rPr lang="en-US" sz="2400" dirty="0" smtClean="0"/>
              <a:t>.</a:t>
            </a:r>
          </a:p>
          <a:p>
            <a:endParaRPr lang="en-US" sz="2400" dirty="0"/>
          </a:p>
          <a:p>
            <a:pPr marL="342900" indent="-342900">
              <a:buFont typeface="Wingdings" pitchFamily="2" charset="2"/>
              <a:buChar char="ü"/>
            </a:pPr>
            <a:r>
              <a:rPr lang="en-US" sz="2400" dirty="0">
                <a:solidFill>
                  <a:srgbClr val="008000"/>
                </a:solidFill>
              </a:rPr>
              <a:t>Hence, early detection and accurate segmentation of ischemic stroke </a:t>
            </a:r>
            <a:r>
              <a:rPr lang="en-IN" sz="2400" dirty="0">
                <a:solidFill>
                  <a:srgbClr val="008000"/>
                </a:solidFill>
              </a:rPr>
              <a:t>(regardless of size and location)</a:t>
            </a:r>
            <a:r>
              <a:rPr lang="en-US" sz="2400" dirty="0">
                <a:solidFill>
                  <a:srgbClr val="008000"/>
                </a:solidFill>
              </a:rPr>
              <a:t> is essential.</a:t>
            </a:r>
            <a:r>
              <a:rPr lang="en-US" sz="2400" dirty="0">
                <a:solidFill>
                  <a:srgbClr val="00CC00"/>
                </a:solidFill>
              </a:rPr>
              <a:t> </a:t>
            </a:r>
          </a:p>
        </p:txBody>
      </p:sp>
      <p:sp>
        <p:nvSpPr>
          <p:cNvPr id="2" name="Title 1"/>
          <p:cNvSpPr>
            <a:spLocks noGrp="1"/>
          </p:cNvSpPr>
          <p:nvPr>
            <p:ph type="title"/>
          </p:nvPr>
        </p:nvSpPr>
        <p:spPr/>
        <p:txBody>
          <a:bodyPr/>
          <a:lstStyle/>
          <a:p>
            <a:r>
              <a:rPr lang="en-US" dirty="0" smtClean="0"/>
              <a:t>What is Stroke?</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Stroke is a medical condition caused due to inadequate supply of blood (lack of oxygen) to the brain cells which damages them and may result in their death.</a:t>
            </a:r>
          </a:p>
          <a:p>
            <a:r>
              <a:rPr lang="en-US" dirty="0" smtClean="0"/>
              <a:t>Blood flow may be interrupted due to one of the following:</a:t>
            </a:r>
          </a:p>
          <a:p>
            <a:pPr marL="457200" lvl="1" indent="0">
              <a:buNone/>
            </a:pPr>
            <a:r>
              <a:rPr lang="en-US" dirty="0" smtClean="0"/>
              <a:t>(i) A clot in the blood vessel occludes the supply.</a:t>
            </a:r>
          </a:p>
          <a:p>
            <a:pPr marL="457200" lvl="1" indent="0">
              <a:buNone/>
            </a:pPr>
            <a:r>
              <a:rPr lang="en-US" dirty="0" smtClean="0"/>
              <a:t>(ii) A blood vessel rupture disturbs the supply.</a:t>
            </a:r>
          </a:p>
          <a:p>
            <a:r>
              <a:rPr lang="en-US" dirty="0" smtClean="0"/>
              <a:t>Stroke caused due to (i) is referred to as </a:t>
            </a:r>
            <a:r>
              <a:rPr lang="en-US" b="1" i="1" dirty="0" smtClean="0"/>
              <a:t>ischemic stroke</a:t>
            </a:r>
            <a:r>
              <a:rPr lang="en-US" dirty="0" smtClean="0"/>
              <a:t> and that due to (ii) is referred to as </a:t>
            </a:r>
            <a:r>
              <a:rPr lang="en-US" b="1" i="1" dirty="0" smtClean="0"/>
              <a:t>hemorrhagic stroke.</a:t>
            </a:r>
          </a:p>
          <a:p>
            <a:r>
              <a:rPr lang="en-US" b="1" i="1" dirty="0" smtClean="0">
                <a:solidFill>
                  <a:srgbClr val="CC0000"/>
                </a:solidFill>
              </a:rPr>
              <a:t>Ischemic Stroke </a:t>
            </a:r>
            <a:r>
              <a:rPr lang="en-US" dirty="0" smtClean="0">
                <a:solidFill>
                  <a:srgbClr val="CC0000"/>
                </a:solidFill>
              </a:rPr>
              <a:t>accounts for around 80% of all strokes!</a:t>
            </a:r>
            <a:endParaRPr lang="en-US" b="1" i="1" dirty="0" smtClean="0">
              <a:solidFill>
                <a:srgbClr val="CC0000"/>
              </a:solidFill>
            </a:endParaRPr>
          </a:p>
          <a:p>
            <a:endParaRPr lang="en-US" b="1" i="1" dirty="0"/>
          </a:p>
        </p:txBody>
      </p:sp>
      <p:sp>
        <p:nvSpPr>
          <p:cNvPr id="4" name="TextBox 5"/>
          <p:cNvSpPr txBox="1">
            <a:spLocks noChangeArrowheads="1"/>
          </p:cNvSpPr>
          <p:nvPr/>
        </p:nvSpPr>
        <p:spPr bwMode="auto">
          <a:xfrm>
            <a:off x="-838200" y="1290935"/>
            <a:ext cx="4953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bg1"/>
                </a:solidFill>
                <a:latin typeface="Corbel" pitchFamily="34" charset="0"/>
              </a:defRPr>
            </a:lvl1pPr>
            <a:lvl2pPr marL="742950" indent="-285750" eaLnBrk="0" hangingPunct="0">
              <a:defRPr>
                <a:solidFill>
                  <a:schemeClr val="bg1"/>
                </a:solidFill>
                <a:latin typeface="Corbel" pitchFamily="34" charset="0"/>
              </a:defRPr>
            </a:lvl2pPr>
            <a:lvl3pPr marL="1143000" indent="-228600" eaLnBrk="0" hangingPunct="0">
              <a:defRPr>
                <a:solidFill>
                  <a:schemeClr val="bg1"/>
                </a:solidFill>
                <a:latin typeface="Corbel" pitchFamily="34" charset="0"/>
              </a:defRPr>
            </a:lvl3pPr>
            <a:lvl4pPr marL="1600200" indent="-228600" eaLnBrk="0" hangingPunct="0">
              <a:defRPr>
                <a:solidFill>
                  <a:schemeClr val="bg1"/>
                </a:solidFill>
                <a:latin typeface="Corbel" pitchFamily="34" charset="0"/>
              </a:defRPr>
            </a:lvl4pPr>
            <a:lvl5pPr marL="2057400" indent="-228600" eaLnBrk="0" hangingPunct="0">
              <a:defRPr>
                <a:solidFill>
                  <a:schemeClr val="bg1"/>
                </a:solidFill>
                <a:latin typeface="Corbel" pitchFamily="34" charset="0"/>
              </a:defRPr>
            </a:lvl5pPr>
            <a:lvl6pPr marL="2514600" indent="-228600" defTabSz="449263" eaLnBrk="0" fontAlgn="base" hangingPunct="0">
              <a:spcBef>
                <a:spcPct val="0"/>
              </a:spcBef>
              <a:spcAft>
                <a:spcPct val="0"/>
              </a:spcAft>
              <a:defRPr>
                <a:solidFill>
                  <a:schemeClr val="bg1"/>
                </a:solidFill>
                <a:latin typeface="Corbel" pitchFamily="34" charset="0"/>
              </a:defRPr>
            </a:lvl6pPr>
            <a:lvl7pPr marL="2971800" indent="-228600" defTabSz="449263" eaLnBrk="0" fontAlgn="base" hangingPunct="0">
              <a:spcBef>
                <a:spcPct val="0"/>
              </a:spcBef>
              <a:spcAft>
                <a:spcPct val="0"/>
              </a:spcAft>
              <a:defRPr>
                <a:solidFill>
                  <a:schemeClr val="bg1"/>
                </a:solidFill>
                <a:latin typeface="Corbel" pitchFamily="34" charset="0"/>
              </a:defRPr>
            </a:lvl7pPr>
            <a:lvl8pPr marL="3429000" indent="-228600" defTabSz="449263" eaLnBrk="0" fontAlgn="base" hangingPunct="0">
              <a:spcBef>
                <a:spcPct val="0"/>
              </a:spcBef>
              <a:spcAft>
                <a:spcPct val="0"/>
              </a:spcAft>
              <a:defRPr>
                <a:solidFill>
                  <a:schemeClr val="bg1"/>
                </a:solidFill>
                <a:latin typeface="Corbel" pitchFamily="34" charset="0"/>
              </a:defRPr>
            </a:lvl8pPr>
            <a:lvl9pPr marL="3886200" indent="-228600" defTabSz="449263" eaLnBrk="0" fontAlgn="base" hangingPunct="0">
              <a:spcBef>
                <a:spcPct val="0"/>
              </a:spcBef>
              <a:spcAft>
                <a:spcPct val="0"/>
              </a:spcAft>
              <a:defRPr>
                <a:solidFill>
                  <a:schemeClr val="bg1"/>
                </a:solidFill>
                <a:latin typeface="Corbel" pitchFamily="34" charset="0"/>
              </a:defRPr>
            </a:lvl9pPr>
          </a:lstStyle>
          <a:p>
            <a:pPr algn="ctr" eaLnBrk="1" hangingPunct="1"/>
            <a:r>
              <a:rPr lang="en-US" sz="2400" b="1" dirty="0">
                <a:solidFill>
                  <a:schemeClr val="tx1"/>
                </a:solidFill>
              </a:rPr>
              <a:t>Imaging Modalities:</a:t>
            </a:r>
          </a:p>
        </p:txBody>
      </p:sp>
      <p:pic>
        <p:nvPicPr>
          <p:cNvPr id="5" name="Picture 4" descr="C:\Users\andypacer007\Pictures\dwi-stok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1" y="4191000"/>
            <a:ext cx="1637682"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D:\My Work\Papers &amp; Work\ThesisTemplateIIIT-H\LaTex\c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1" y="1685245"/>
            <a:ext cx="1637682" cy="20006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200400" y="1295400"/>
            <a:ext cx="5715000" cy="5262979"/>
          </a:xfrm>
          <a:prstGeom prst="rect">
            <a:avLst/>
          </a:prstGeom>
          <a:noFill/>
        </p:spPr>
        <p:txBody>
          <a:bodyPr wrap="square">
            <a:spAutoFit/>
          </a:bodyPr>
          <a:lstStyle/>
          <a:p>
            <a:pPr>
              <a:defRPr/>
            </a:pPr>
            <a:r>
              <a:rPr lang="en-US" sz="2400" b="1" dirty="0">
                <a:solidFill>
                  <a:schemeClr val="tx1"/>
                </a:solidFill>
                <a:latin typeface="Corbel" pitchFamily="34" charset="0"/>
              </a:rPr>
              <a:t>Challenges:</a:t>
            </a:r>
          </a:p>
          <a:p>
            <a:pPr marL="285750" indent="-285750">
              <a:buFont typeface="Arial" pitchFamily="34" charset="0"/>
              <a:buChar char="•"/>
              <a:defRPr/>
            </a:pPr>
            <a:r>
              <a:rPr lang="en-US" sz="2400" dirty="0">
                <a:solidFill>
                  <a:schemeClr val="tx1"/>
                </a:solidFill>
                <a:latin typeface="Corbel" pitchFamily="34" charset="0"/>
              </a:rPr>
              <a:t>Difficult to identify lesions without </a:t>
            </a:r>
            <a:r>
              <a:rPr lang="en-US" sz="2400" dirty="0" smtClean="0">
                <a:solidFill>
                  <a:schemeClr val="tx1"/>
                </a:solidFill>
                <a:latin typeface="Corbel" pitchFamily="34" charset="0"/>
              </a:rPr>
              <a:t>pre-processing the data.</a:t>
            </a:r>
          </a:p>
          <a:p>
            <a:pPr marL="285750" indent="-285750">
              <a:buFont typeface="Arial" pitchFamily="34" charset="0"/>
              <a:buChar char="•"/>
              <a:defRPr/>
            </a:pPr>
            <a:endParaRPr lang="en-US" sz="2400" dirty="0">
              <a:solidFill>
                <a:schemeClr val="tx1"/>
              </a:solidFill>
              <a:latin typeface="Corbel" pitchFamily="34" charset="0"/>
            </a:endParaRPr>
          </a:p>
          <a:p>
            <a:pPr marL="285750" indent="-285750">
              <a:buFont typeface="Arial" pitchFamily="34" charset="0"/>
              <a:buChar char="•"/>
              <a:defRPr/>
            </a:pPr>
            <a:r>
              <a:rPr lang="en-US" sz="2400" dirty="0">
                <a:solidFill>
                  <a:schemeClr val="tx1"/>
                </a:solidFill>
                <a:latin typeface="Corbel" pitchFamily="34" charset="0"/>
              </a:rPr>
              <a:t>Data inherently noisy and with low resolution</a:t>
            </a:r>
            <a:r>
              <a:rPr lang="en-US" sz="2400" dirty="0" smtClean="0">
                <a:solidFill>
                  <a:schemeClr val="tx1"/>
                </a:solidFill>
                <a:latin typeface="Corbel" pitchFamily="34" charset="0"/>
              </a:rPr>
              <a:t>.</a:t>
            </a:r>
          </a:p>
          <a:p>
            <a:pPr marL="285750" indent="-285750">
              <a:buFont typeface="Arial" pitchFamily="34" charset="0"/>
              <a:buChar char="•"/>
              <a:defRPr/>
            </a:pPr>
            <a:endParaRPr lang="en-US" sz="2400" dirty="0">
              <a:solidFill>
                <a:schemeClr val="tx1"/>
              </a:solidFill>
              <a:latin typeface="Corbel" pitchFamily="34" charset="0"/>
            </a:endParaRPr>
          </a:p>
          <a:p>
            <a:pPr marL="285750" indent="-285750">
              <a:buFont typeface="Arial" pitchFamily="34" charset="0"/>
              <a:buChar char="•"/>
              <a:defRPr/>
            </a:pPr>
            <a:r>
              <a:rPr lang="en-US" sz="2400" dirty="0">
                <a:solidFill>
                  <a:schemeClr val="tx1"/>
                </a:solidFill>
                <a:latin typeface="Corbel" pitchFamily="34" charset="0"/>
              </a:rPr>
              <a:t>Difficult to specify lesion boundaries accurately</a:t>
            </a:r>
            <a:r>
              <a:rPr lang="en-US" sz="2400" dirty="0" smtClean="0">
                <a:solidFill>
                  <a:schemeClr val="tx1"/>
                </a:solidFill>
                <a:latin typeface="Corbel" pitchFamily="34" charset="0"/>
              </a:rPr>
              <a:t>.</a:t>
            </a:r>
          </a:p>
          <a:p>
            <a:pPr marL="285750" indent="-285750">
              <a:buFont typeface="Arial" pitchFamily="34" charset="0"/>
              <a:buChar char="•"/>
              <a:defRPr/>
            </a:pPr>
            <a:endParaRPr lang="en-US" sz="2400" dirty="0">
              <a:solidFill>
                <a:schemeClr val="tx1"/>
              </a:solidFill>
              <a:latin typeface="Corbel" pitchFamily="34" charset="0"/>
            </a:endParaRPr>
          </a:p>
          <a:p>
            <a:pPr marL="285750" indent="-285750">
              <a:buFont typeface="Arial" pitchFamily="34" charset="0"/>
              <a:buChar char="•"/>
              <a:defRPr/>
            </a:pPr>
            <a:r>
              <a:rPr lang="en-US" sz="2400" dirty="0">
                <a:solidFill>
                  <a:schemeClr val="tx1"/>
                </a:solidFill>
                <a:latin typeface="Corbel" pitchFamily="34" charset="0"/>
              </a:rPr>
              <a:t>Segmentation of lesions difficult due to low resolution and noisy data</a:t>
            </a:r>
            <a:r>
              <a:rPr lang="en-US" sz="2400" dirty="0" smtClean="0">
                <a:solidFill>
                  <a:schemeClr val="tx1"/>
                </a:solidFill>
                <a:latin typeface="Corbel" pitchFamily="34" charset="0"/>
              </a:rPr>
              <a:t>.</a:t>
            </a:r>
          </a:p>
          <a:p>
            <a:pPr marL="285750" indent="-285750">
              <a:buFont typeface="Arial" pitchFamily="34" charset="0"/>
              <a:buChar char="•"/>
              <a:defRPr/>
            </a:pPr>
            <a:endParaRPr lang="en-US" sz="2400" dirty="0">
              <a:solidFill>
                <a:schemeClr val="tx1"/>
              </a:solidFill>
              <a:latin typeface="Corbel" pitchFamily="34" charset="0"/>
            </a:endParaRPr>
          </a:p>
          <a:p>
            <a:pPr marL="285750" indent="-285750">
              <a:buFont typeface="Arial" pitchFamily="34" charset="0"/>
              <a:buChar char="•"/>
              <a:defRPr/>
            </a:pPr>
            <a:r>
              <a:rPr lang="en-US" sz="2400" dirty="0">
                <a:solidFill>
                  <a:srgbClr val="CC0000"/>
                </a:solidFill>
                <a:latin typeface="Corbel" pitchFamily="34" charset="0"/>
              </a:rPr>
              <a:t>Window of recovery is small </a:t>
            </a:r>
            <a:r>
              <a:rPr lang="en-US" sz="2400" dirty="0" smtClean="0">
                <a:solidFill>
                  <a:srgbClr val="CC0000"/>
                </a:solidFill>
                <a:latin typeface="Corbel" pitchFamily="34" charset="0"/>
              </a:rPr>
              <a:t>(&lt; 6 </a:t>
            </a:r>
            <a:r>
              <a:rPr lang="en-US" sz="2400" dirty="0" err="1">
                <a:solidFill>
                  <a:srgbClr val="CC0000"/>
                </a:solidFill>
                <a:latin typeface="Corbel" pitchFamily="34" charset="0"/>
              </a:rPr>
              <a:t>hrs</a:t>
            </a:r>
            <a:r>
              <a:rPr lang="en-US" sz="2400" dirty="0">
                <a:solidFill>
                  <a:srgbClr val="CC0000"/>
                </a:solidFill>
                <a:latin typeface="Corbel" pitchFamily="34" charset="0"/>
              </a:rPr>
              <a:t>). </a:t>
            </a:r>
          </a:p>
        </p:txBody>
      </p:sp>
      <p:sp>
        <p:nvSpPr>
          <p:cNvPr id="8" name="TextBox 6"/>
          <p:cNvSpPr txBox="1">
            <a:spLocks noChangeArrowheads="1"/>
          </p:cNvSpPr>
          <p:nvPr/>
        </p:nvSpPr>
        <p:spPr bwMode="auto">
          <a:xfrm>
            <a:off x="1295400" y="3671248"/>
            <a:ext cx="609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1"/>
                </a:solidFill>
                <a:latin typeface="Corbel" pitchFamily="34" charset="0"/>
              </a:defRPr>
            </a:lvl1pPr>
            <a:lvl2pPr marL="742950" indent="-285750" eaLnBrk="0" hangingPunct="0">
              <a:defRPr>
                <a:solidFill>
                  <a:schemeClr val="bg1"/>
                </a:solidFill>
                <a:latin typeface="Corbel" pitchFamily="34" charset="0"/>
              </a:defRPr>
            </a:lvl2pPr>
            <a:lvl3pPr marL="1143000" indent="-228600" eaLnBrk="0" hangingPunct="0">
              <a:defRPr>
                <a:solidFill>
                  <a:schemeClr val="bg1"/>
                </a:solidFill>
                <a:latin typeface="Corbel" pitchFamily="34" charset="0"/>
              </a:defRPr>
            </a:lvl3pPr>
            <a:lvl4pPr marL="1600200" indent="-228600" eaLnBrk="0" hangingPunct="0">
              <a:defRPr>
                <a:solidFill>
                  <a:schemeClr val="bg1"/>
                </a:solidFill>
                <a:latin typeface="Corbel" pitchFamily="34" charset="0"/>
              </a:defRPr>
            </a:lvl4pPr>
            <a:lvl5pPr marL="2057400" indent="-228600" eaLnBrk="0" hangingPunct="0">
              <a:defRPr>
                <a:solidFill>
                  <a:schemeClr val="bg1"/>
                </a:solidFill>
                <a:latin typeface="Corbel" pitchFamily="34" charset="0"/>
              </a:defRPr>
            </a:lvl5pPr>
            <a:lvl6pPr marL="2514600" indent="-228600" defTabSz="449263" eaLnBrk="0" fontAlgn="base" hangingPunct="0">
              <a:spcBef>
                <a:spcPct val="0"/>
              </a:spcBef>
              <a:spcAft>
                <a:spcPct val="0"/>
              </a:spcAft>
              <a:defRPr>
                <a:solidFill>
                  <a:schemeClr val="bg1"/>
                </a:solidFill>
                <a:latin typeface="Corbel" pitchFamily="34" charset="0"/>
              </a:defRPr>
            </a:lvl6pPr>
            <a:lvl7pPr marL="2971800" indent="-228600" defTabSz="449263" eaLnBrk="0" fontAlgn="base" hangingPunct="0">
              <a:spcBef>
                <a:spcPct val="0"/>
              </a:spcBef>
              <a:spcAft>
                <a:spcPct val="0"/>
              </a:spcAft>
              <a:defRPr>
                <a:solidFill>
                  <a:schemeClr val="bg1"/>
                </a:solidFill>
                <a:latin typeface="Corbel" pitchFamily="34" charset="0"/>
              </a:defRPr>
            </a:lvl7pPr>
            <a:lvl8pPr marL="3429000" indent="-228600" defTabSz="449263" eaLnBrk="0" fontAlgn="base" hangingPunct="0">
              <a:spcBef>
                <a:spcPct val="0"/>
              </a:spcBef>
              <a:spcAft>
                <a:spcPct val="0"/>
              </a:spcAft>
              <a:defRPr>
                <a:solidFill>
                  <a:schemeClr val="bg1"/>
                </a:solidFill>
                <a:latin typeface="Corbel" pitchFamily="34" charset="0"/>
              </a:defRPr>
            </a:lvl8pPr>
            <a:lvl9pPr marL="3886200" indent="-228600" defTabSz="449263" eaLnBrk="0" fontAlgn="base" hangingPunct="0">
              <a:spcBef>
                <a:spcPct val="0"/>
              </a:spcBef>
              <a:spcAft>
                <a:spcPct val="0"/>
              </a:spcAft>
              <a:defRPr>
                <a:solidFill>
                  <a:schemeClr val="bg1"/>
                </a:solidFill>
                <a:latin typeface="Corbel" pitchFamily="34" charset="0"/>
              </a:defRPr>
            </a:lvl9pPr>
          </a:lstStyle>
          <a:p>
            <a:pPr eaLnBrk="1" hangingPunct="1"/>
            <a:r>
              <a:rPr lang="en-US" sz="2400" b="1" dirty="0">
                <a:solidFill>
                  <a:schemeClr val="tx1"/>
                </a:solidFill>
              </a:rPr>
              <a:t>CT</a:t>
            </a:r>
          </a:p>
        </p:txBody>
      </p:sp>
      <p:sp>
        <p:nvSpPr>
          <p:cNvPr id="9" name="TextBox 8"/>
          <p:cNvSpPr txBox="1">
            <a:spLocks noChangeArrowheads="1"/>
          </p:cNvSpPr>
          <p:nvPr/>
        </p:nvSpPr>
        <p:spPr bwMode="auto">
          <a:xfrm>
            <a:off x="1224888" y="6338248"/>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bg1"/>
                </a:solidFill>
                <a:latin typeface="Corbel" pitchFamily="34" charset="0"/>
              </a:defRPr>
            </a:lvl1pPr>
            <a:lvl2pPr marL="742950" indent="-285750" eaLnBrk="0" hangingPunct="0">
              <a:defRPr>
                <a:solidFill>
                  <a:schemeClr val="bg1"/>
                </a:solidFill>
                <a:latin typeface="Corbel" pitchFamily="34" charset="0"/>
              </a:defRPr>
            </a:lvl2pPr>
            <a:lvl3pPr marL="1143000" indent="-228600" eaLnBrk="0" hangingPunct="0">
              <a:defRPr>
                <a:solidFill>
                  <a:schemeClr val="bg1"/>
                </a:solidFill>
                <a:latin typeface="Corbel" pitchFamily="34" charset="0"/>
              </a:defRPr>
            </a:lvl3pPr>
            <a:lvl4pPr marL="1600200" indent="-228600" eaLnBrk="0" hangingPunct="0">
              <a:defRPr>
                <a:solidFill>
                  <a:schemeClr val="bg1"/>
                </a:solidFill>
                <a:latin typeface="Corbel" pitchFamily="34" charset="0"/>
              </a:defRPr>
            </a:lvl4pPr>
            <a:lvl5pPr marL="2057400" indent="-228600" eaLnBrk="0" hangingPunct="0">
              <a:defRPr>
                <a:solidFill>
                  <a:schemeClr val="bg1"/>
                </a:solidFill>
                <a:latin typeface="Corbel" pitchFamily="34" charset="0"/>
              </a:defRPr>
            </a:lvl5pPr>
            <a:lvl6pPr marL="2514600" indent="-228600" defTabSz="449263" eaLnBrk="0" fontAlgn="base" hangingPunct="0">
              <a:spcBef>
                <a:spcPct val="0"/>
              </a:spcBef>
              <a:spcAft>
                <a:spcPct val="0"/>
              </a:spcAft>
              <a:defRPr>
                <a:solidFill>
                  <a:schemeClr val="bg1"/>
                </a:solidFill>
                <a:latin typeface="Corbel" pitchFamily="34" charset="0"/>
              </a:defRPr>
            </a:lvl6pPr>
            <a:lvl7pPr marL="2971800" indent="-228600" defTabSz="449263" eaLnBrk="0" fontAlgn="base" hangingPunct="0">
              <a:spcBef>
                <a:spcPct val="0"/>
              </a:spcBef>
              <a:spcAft>
                <a:spcPct val="0"/>
              </a:spcAft>
              <a:defRPr>
                <a:solidFill>
                  <a:schemeClr val="bg1"/>
                </a:solidFill>
                <a:latin typeface="Corbel" pitchFamily="34" charset="0"/>
              </a:defRPr>
            </a:lvl7pPr>
            <a:lvl8pPr marL="3429000" indent="-228600" defTabSz="449263" eaLnBrk="0" fontAlgn="base" hangingPunct="0">
              <a:spcBef>
                <a:spcPct val="0"/>
              </a:spcBef>
              <a:spcAft>
                <a:spcPct val="0"/>
              </a:spcAft>
              <a:defRPr>
                <a:solidFill>
                  <a:schemeClr val="bg1"/>
                </a:solidFill>
                <a:latin typeface="Corbel" pitchFamily="34" charset="0"/>
              </a:defRPr>
            </a:lvl8pPr>
            <a:lvl9pPr marL="3886200" indent="-228600" defTabSz="449263" eaLnBrk="0" fontAlgn="base" hangingPunct="0">
              <a:spcBef>
                <a:spcPct val="0"/>
              </a:spcBef>
              <a:spcAft>
                <a:spcPct val="0"/>
              </a:spcAft>
              <a:defRPr>
                <a:solidFill>
                  <a:schemeClr val="bg1"/>
                </a:solidFill>
                <a:latin typeface="Corbel" pitchFamily="34" charset="0"/>
              </a:defRPr>
            </a:lvl9pPr>
          </a:lstStyle>
          <a:p>
            <a:pPr eaLnBrk="1" hangingPunct="1"/>
            <a:r>
              <a:rPr lang="en-US" sz="2400" b="1" dirty="0">
                <a:solidFill>
                  <a:schemeClr val="tx1"/>
                </a:solidFill>
              </a:rPr>
              <a:t>DWI</a:t>
            </a:r>
          </a:p>
        </p:txBody>
      </p:sp>
    </p:spTree>
    <p:extLst>
      <p:ext uri="{BB962C8B-B14F-4D97-AF65-F5344CB8AC3E}">
        <p14:creationId xmlns:p14="http://schemas.microsoft.com/office/powerpoint/2010/main" xmlns="" val="26072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3">
                                            <p:txEl>
                                              <p:pRg st="0" end="0"/>
                                            </p:txEl>
                                          </p:spTgt>
                                        </p:tgtEl>
                                      </p:cBhvr>
                                    </p:animEffect>
                                    <p:set>
                                      <p:cBhvr>
                                        <p:cTn id="33" dur="1" fill="hold">
                                          <p:stCondLst>
                                            <p:cond delay="499"/>
                                          </p:stCondLst>
                                        </p:cTn>
                                        <p:tgtEl>
                                          <p:spTgt spid="3">
                                            <p:txEl>
                                              <p:pRg st="0" end="0"/>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
                                            <p:txEl>
                                              <p:pRg st="1" end="1"/>
                                            </p:txEl>
                                          </p:spTgt>
                                        </p:tgtEl>
                                      </p:cBhvr>
                                    </p:animEffect>
                                    <p:set>
                                      <p:cBhvr>
                                        <p:cTn id="36" dur="1" fill="hold">
                                          <p:stCondLst>
                                            <p:cond delay="499"/>
                                          </p:stCondLst>
                                        </p:cTn>
                                        <p:tgtEl>
                                          <p:spTgt spid="3">
                                            <p:txEl>
                                              <p:pRg st="1" end="1"/>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
                                            <p:txEl>
                                              <p:pRg st="2" end="2"/>
                                            </p:txEl>
                                          </p:spTgt>
                                        </p:tgtEl>
                                      </p:cBhvr>
                                    </p:animEffect>
                                    <p:set>
                                      <p:cBhvr>
                                        <p:cTn id="39" dur="1" fill="hold">
                                          <p:stCondLst>
                                            <p:cond delay="499"/>
                                          </p:stCondLst>
                                        </p:cTn>
                                        <p:tgtEl>
                                          <p:spTgt spid="3">
                                            <p:txEl>
                                              <p:pRg st="2" end="2"/>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
                                            <p:txEl>
                                              <p:pRg st="3" end="3"/>
                                            </p:txEl>
                                          </p:spTgt>
                                        </p:tgtEl>
                                      </p:cBhvr>
                                    </p:animEffect>
                                    <p:set>
                                      <p:cBhvr>
                                        <p:cTn id="42" dur="1" fill="hold">
                                          <p:stCondLst>
                                            <p:cond delay="499"/>
                                          </p:stCondLst>
                                        </p:cTn>
                                        <p:tgtEl>
                                          <p:spTgt spid="3">
                                            <p:txEl>
                                              <p:pRg st="3" end="3"/>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
                                            <p:txEl>
                                              <p:pRg st="4" end="4"/>
                                            </p:txEl>
                                          </p:spTgt>
                                        </p:tgtEl>
                                      </p:cBhvr>
                                    </p:animEffect>
                                    <p:set>
                                      <p:cBhvr>
                                        <p:cTn id="45" dur="1" fill="hold">
                                          <p:stCondLst>
                                            <p:cond delay="499"/>
                                          </p:stCondLst>
                                        </p:cTn>
                                        <p:tgtEl>
                                          <p:spTgt spid="3">
                                            <p:txEl>
                                              <p:pRg st="4" end="4"/>
                                            </p:txEl>
                                          </p:spTgt>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3">
                                            <p:txEl>
                                              <p:pRg st="5" end="5"/>
                                            </p:txEl>
                                          </p:spTgt>
                                        </p:tgtEl>
                                      </p:cBhvr>
                                    </p:animEffect>
                                    <p:set>
                                      <p:cBhvr>
                                        <p:cTn id="48" dur="1" fill="hold">
                                          <p:stCondLst>
                                            <p:cond delay="499"/>
                                          </p:stCondLst>
                                        </p:cTn>
                                        <p:tgtEl>
                                          <p:spTgt spid="3">
                                            <p:txEl>
                                              <p:pRg st="5" end="5"/>
                                            </p:txEl>
                                          </p:spTgt>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10" presetClass="entr" presetSubtype="0" fill="hold" nodeType="withEffect">
                                  <p:stCondLst>
                                    <p:cond delay="0"/>
                                  </p:stCondLst>
                                  <p:childTnLst>
                                    <p:set>
                                      <p:cBhvr>
                                        <p:cTn id="71" dur="1" fill="hold">
                                          <p:stCondLst>
                                            <p:cond delay="0"/>
                                          </p:stCondLst>
                                        </p:cTn>
                                        <p:tgtEl>
                                          <p:spTgt spid="7">
                                            <p:txEl>
                                              <p:pRg st="0" end="0"/>
                                            </p:txEl>
                                          </p:spTgt>
                                        </p:tgtEl>
                                        <p:attrNameLst>
                                          <p:attrName>style.visibility</p:attrName>
                                        </p:attrNameLst>
                                      </p:cBhvr>
                                      <p:to>
                                        <p:strVal val="visible"/>
                                      </p:to>
                                    </p:set>
                                    <p:animEffect transition="in" filter="fade">
                                      <p:cBhvr>
                                        <p:cTn id="72" dur="500"/>
                                        <p:tgtEl>
                                          <p:spTgt spid="7">
                                            <p:txEl>
                                              <p:pRg st="0" end="0"/>
                                            </p:txEl>
                                          </p:spTgt>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7">
                                            <p:txEl>
                                              <p:pRg st="1" end="1"/>
                                            </p:txEl>
                                          </p:spTgt>
                                        </p:tgtEl>
                                        <p:attrNameLst>
                                          <p:attrName>style.visibility</p:attrName>
                                        </p:attrNameLst>
                                      </p:cBhvr>
                                      <p:to>
                                        <p:strVal val="visible"/>
                                      </p:to>
                                    </p:set>
                                    <p:animEffect transition="in" filter="fade">
                                      <p:cBhvr>
                                        <p:cTn id="76" dur="500"/>
                                        <p:tgtEl>
                                          <p:spTgt spid="7">
                                            <p:txEl>
                                              <p:pRg st="1" end="1"/>
                                            </p:txEl>
                                          </p:spTgt>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Effect transition="in" filter="fade">
                                      <p:cBhvr>
                                        <p:cTn id="80" dur="500"/>
                                        <p:tgtEl>
                                          <p:spTgt spid="7">
                                            <p:txEl>
                                              <p:pRg st="3" end="3"/>
                                            </p:txEl>
                                          </p:spTgt>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7">
                                            <p:txEl>
                                              <p:pRg st="5" end="5"/>
                                            </p:txEl>
                                          </p:spTgt>
                                        </p:tgtEl>
                                        <p:attrNameLst>
                                          <p:attrName>style.visibility</p:attrName>
                                        </p:attrNameLst>
                                      </p:cBhvr>
                                      <p:to>
                                        <p:strVal val="visible"/>
                                      </p:to>
                                    </p:set>
                                    <p:animEffect transition="in" filter="fade">
                                      <p:cBhvr>
                                        <p:cTn id="84" dur="500"/>
                                        <p:tgtEl>
                                          <p:spTgt spid="7">
                                            <p:txEl>
                                              <p:pRg st="5" end="5"/>
                                            </p:txEl>
                                          </p:spTgt>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7">
                                            <p:txEl>
                                              <p:pRg st="7" end="7"/>
                                            </p:txEl>
                                          </p:spTgt>
                                        </p:tgtEl>
                                        <p:attrNameLst>
                                          <p:attrName>style.visibility</p:attrName>
                                        </p:attrNameLst>
                                      </p:cBhvr>
                                      <p:to>
                                        <p:strVal val="visible"/>
                                      </p:to>
                                    </p:set>
                                    <p:animEffect transition="in" filter="fade">
                                      <p:cBhvr>
                                        <p:cTn id="88" dur="500"/>
                                        <p:tgtEl>
                                          <p:spTgt spid="7">
                                            <p:txEl>
                                              <p:pRg st="7" end="7"/>
                                            </p:txEl>
                                          </p:spTgt>
                                        </p:tgtEl>
                                      </p:cBhvr>
                                    </p:animEffect>
                                  </p:childTnLst>
                                </p:cTn>
                              </p:par>
                            </p:childTnLst>
                          </p:cTn>
                        </p:par>
                        <p:par>
                          <p:cTn id="89" fill="hold">
                            <p:stCondLst>
                              <p:cond delay="2500"/>
                            </p:stCondLst>
                            <p:childTnLst>
                              <p:par>
                                <p:cTn id="90" presetID="10" presetClass="entr" presetSubtype="0" fill="hold" nodeType="afterEffect">
                                  <p:stCondLst>
                                    <p:cond delay="0"/>
                                  </p:stCondLst>
                                  <p:childTnLst>
                                    <p:set>
                                      <p:cBhvr>
                                        <p:cTn id="91" dur="1" fill="hold">
                                          <p:stCondLst>
                                            <p:cond delay="0"/>
                                          </p:stCondLst>
                                        </p:cTn>
                                        <p:tgtEl>
                                          <p:spTgt spid="7">
                                            <p:txEl>
                                              <p:pRg st="9" end="9"/>
                                            </p:txEl>
                                          </p:spTgt>
                                        </p:tgtEl>
                                        <p:attrNameLst>
                                          <p:attrName>style.visibility</p:attrName>
                                        </p:attrNameLst>
                                      </p:cBhvr>
                                      <p:to>
                                        <p:strVal val="visible"/>
                                      </p:to>
                                    </p:set>
                                    <p:animEffect transition="in" filter="fade">
                                      <p:cBhvr>
                                        <p:cTn id="92" dur="500"/>
                                        <p:tgtEl>
                                          <p:spTgt spid="7">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7">
                                            <p:txEl>
                                              <p:pRg st="0" end="0"/>
                                            </p:txEl>
                                          </p:spTgt>
                                        </p:tgtEl>
                                      </p:cBhvr>
                                    </p:animEffect>
                                    <p:set>
                                      <p:cBhvr>
                                        <p:cTn id="97" dur="1" fill="hold">
                                          <p:stCondLst>
                                            <p:cond delay="499"/>
                                          </p:stCondLst>
                                        </p:cTn>
                                        <p:tgtEl>
                                          <p:spTgt spid="7">
                                            <p:txEl>
                                              <p:pRg st="0" end="0"/>
                                            </p:txEl>
                                          </p:spTgt>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7">
                                            <p:txEl>
                                              <p:pRg st="1" end="1"/>
                                            </p:txEl>
                                          </p:spTgt>
                                        </p:tgtEl>
                                      </p:cBhvr>
                                    </p:animEffect>
                                    <p:set>
                                      <p:cBhvr>
                                        <p:cTn id="100" dur="1" fill="hold">
                                          <p:stCondLst>
                                            <p:cond delay="499"/>
                                          </p:stCondLst>
                                        </p:cTn>
                                        <p:tgtEl>
                                          <p:spTgt spid="7">
                                            <p:txEl>
                                              <p:pRg st="1" end="1"/>
                                            </p:txEl>
                                          </p:spTgt>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7">
                                            <p:txEl>
                                              <p:pRg st="3" end="3"/>
                                            </p:txEl>
                                          </p:spTgt>
                                        </p:tgtEl>
                                      </p:cBhvr>
                                    </p:animEffect>
                                    <p:set>
                                      <p:cBhvr>
                                        <p:cTn id="103" dur="1" fill="hold">
                                          <p:stCondLst>
                                            <p:cond delay="499"/>
                                          </p:stCondLst>
                                        </p:cTn>
                                        <p:tgtEl>
                                          <p:spTgt spid="7">
                                            <p:txEl>
                                              <p:pRg st="3" end="3"/>
                                            </p:txEl>
                                          </p:spTgt>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7">
                                            <p:txEl>
                                              <p:pRg st="5" end="5"/>
                                            </p:txEl>
                                          </p:spTgt>
                                        </p:tgtEl>
                                      </p:cBhvr>
                                    </p:animEffect>
                                    <p:set>
                                      <p:cBhvr>
                                        <p:cTn id="106" dur="1" fill="hold">
                                          <p:stCondLst>
                                            <p:cond delay="499"/>
                                          </p:stCondLst>
                                        </p:cTn>
                                        <p:tgtEl>
                                          <p:spTgt spid="7">
                                            <p:txEl>
                                              <p:pRg st="5" end="5"/>
                                            </p:txEl>
                                          </p:spTgt>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7">
                                            <p:txEl>
                                              <p:pRg st="7" end="7"/>
                                            </p:txEl>
                                          </p:spTgt>
                                        </p:tgtEl>
                                      </p:cBhvr>
                                    </p:animEffect>
                                    <p:set>
                                      <p:cBhvr>
                                        <p:cTn id="109" dur="1" fill="hold">
                                          <p:stCondLst>
                                            <p:cond delay="499"/>
                                          </p:stCondLst>
                                        </p:cTn>
                                        <p:tgtEl>
                                          <p:spTgt spid="7">
                                            <p:txEl>
                                              <p:pRg st="7" end="7"/>
                                            </p:txEl>
                                          </p:spTgt>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7">
                                            <p:txEl>
                                              <p:pRg st="9" end="9"/>
                                            </p:txEl>
                                          </p:spTgt>
                                        </p:tgtEl>
                                      </p:cBhvr>
                                    </p:animEffect>
                                    <p:set>
                                      <p:cBhvr>
                                        <p:cTn id="112" dur="1" fill="hold">
                                          <p:stCondLst>
                                            <p:cond delay="499"/>
                                          </p:stCondLst>
                                        </p:cTn>
                                        <p:tgtEl>
                                          <p:spTgt spid="7">
                                            <p:txEl>
                                              <p:pRg st="9" end="9"/>
                                            </p:txEl>
                                          </p:spTgt>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par>
                                <p:cTn id="116" presetID="10" presetClass="entr" presetSubtype="0" fill="hold" nodeType="withEffect">
                                  <p:stCondLst>
                                    <p:cond delay="0"/>
                                  </p:stCondLst>
                                  <p:childTnLst>
                                    <p:set>
                                      <p:cBhvr>
                                        <p:cTn id="117" dur="1" fill="hold">
                                          <p:stCondLst>
                                            <p:cond delay="0"/>
                                          </p:stCondLst>
                                        </p:cTn>
                                        <p:tgtEl>
                                          <p:spTgt spid="10">
                                            <p:txEl>
                                              <p:pRg st="0" end="0"/>
                                            </p:txEl>
                                          </p:spTgt>
                                        </p:tgtEl>
                                        <p:attrNameLst>
                                          <p:attrName>style.visibility</p:attrName>
                                        </p:attrNameLst>
                                      </p:cBhvr>
                                      <p:to>
                                        <p:strVal val="visible"/>
                                      </p:to>
                                    </p:set>
                                    <p:animEffect transition="in" filter="fade">
                                      <p:cBhvr>
                                        <p:cTn id="118" dur="500"/>
                                        <p:tgtEl>
                                          <p:spTgt spid="10">
                                            <p:txEl>
                                              <p:pRg st="0" end="0"/>
                                            </p:txEl>
                                          </p:spTgt>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10">
                                            <p:txEl>
                                              <p:pRg st="1" end="1"/>
                                            </p:txEl>
                                          </p:spTgt>
                                        </p:tgtEl>
                                        <p:attrNameLst>
                                          <p:attrName>style.visibility</p:attrName>
                                        </p:attrNameLst>
                                      </p:cBhvr>
                                      <p:to>
                                        <p:strVal val="visible"/>
                                      </p:to>
                                    </p:set>
                                    <p:animEffect transition="in" filter="fade">
                                      <p:cBhvr>
                                        <p:cTn id="122" dur="500"/>
                                        <p:tgtEl>
                                          <p:spTgt spid="10">
                                            <p:txEl>
                                              <p:pRg st="1" end="1"/>
                                            </p:txEl>
                                          </p:spTgt>
                                        </p:tgtEl>
                                      </p:cBhvr>
                                    </p:animEffect>
                                  </p:childTnLst>
                                </p:cTn>
                              </p:par>
                            </p:childTnLst>
                          </p:cTn>
                        </p:par>
                        <p:par>
                          <p:cTn id="123" fill="hold">
                            <p:stCondLst>
                              <p:cond delay="1000"/>
                            </p:stCondLst>
                            <p:childTnLst>
                              <p:par>
                                <p:cTn id="124" presetID="10" presetClass="entr" presetSubtype="0" fill="hold" nodeType="afterEffect">
                                  <p:stCondLst>
                                    <p:cond delay="0"/>
                                  </p:stCondLst>
                                  <p:childTnLst>
                                    <p:set>
                                      <p:cBhvr>
                                        <p:cTn id="125" dur="1" fill="hold">
                                          <p:stCondLst>
                                            <p:cond delay="0"/>
                                          </p:stCondLst>
                                        </p:cTn>
                                        <p:tgtEl>
                                          <p:spTgt spid="10">
                                            <p:txEl>
                                              <p:pRg st="3" end="3"/>
                                            </p:txEl>
                                          </p:spTgt>
                                        </p:tgtEl>
                                        <p:attrNameLst>
                                          <p:attrName>style.visibility</p:attrName>
                                        </p:attrNameLst>
                                      </p:cBhvr>
                                      <p:to>
                                        <p:strVal val="visible"/>
                                      </p:to>
                                    </p:set>
                                    <p:animEffect transition="in" filter="fade">
                                      <p:cBhvr>
                                        <p:cTn id="126" dur="500"/>
                                        <p:tgtEl>
                                          <p:spTgt spid="10">
                                            <p:txEl>
                                              <p:pRg st="3" end="3"/>
                                            </p:txEl>
                                          </p:spTgt>
                                        </p:tgtEl>
                                      </p:cBhvr>
                                    </p:animEffect>
                                  </p:childTnLst>
                                </p:cTn>
                              </p:par>
                            </p:childTnLst>
                          </p:cTn>
                        </p:par>
                        <p:par>
                          <p:cTn id="127" fill="hold">
                            <p:stCondLst>
                              <p:cond delay="1500"/>
                            </p:stCondLst>
                            <p:childTnLst>
                              <p:par>
                                <p:cTn id="128" presetID="10" presetClass="entr" presetSubtype="0" fill="hold" nodeType="afterEffect">
                                  <p:stCondLst>
                                    <p:cond delay="0"/>
                                  </p:stCondLst>
                                  <p:childTnLst>
                                    <p:set>
                                      <p:cBhvr>
                                        <p:cTn id="129" dur="1" fill="hold">
                                          <p:stCondLst>
                                            <p:cond delay="0"/>
                                          </p:stCondLst>
                                        </p:cTn>
                                        <p:tgtEl>
                                          <p:spTgt spid="10">
                                            <p:txEl>
                                              <p:pRg st="5" end="5"/>
                                            </p:txEl>
                                          </p:spTgt>
                                        </p:tgtEl>
                                        <p:attrNameLst>
                                          <p:attrName>style.visibility</p:attrName>
                                        </p:attrNameLst>
                                      </p:cBhvr>
                                      <p:to>
                                        <p:strVal val="visible"/>
                                      </p:to>
                                    </p:set>
                                    <p:animEffect transition="in" filter="fade">
                                      <p:cBhvr>
                                        <p:cTn id="13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build="p"/>
      <p:bldP spid="3" grpId="1" build="p"/>
      <p:bldP spid="4" grpId="0"/>
      <p:bldP spid="7" grpId="0"/>
      <p:bldP spid="7" grpId="1" build="allAtOnce"/>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sz="quarter" idx="13"/>
          </p:nvPr>
        </p:nvSpPr>
        <p:spPr/>
        <p:txBody>
          <a:bodyPr>
            <a:noAutofit/>
          </a:bodyPr>
          <a:lstStyle/>
          <a:p>
            <a:r>
              <a:rPr lang="en-IN" sz="2400" dirty="0"/>
              <a:t>A novel automated windowing technique was presented for </a:t>
            </a:r>
            <a:r>
              <a:rPr lang="en-IN" sz="2400" dirty="0" smtClean="0"/>
              <a:t>diffusion </a:t>
            </a:r>
            <a:r>
              <a:rPr lang="en-IN" sz="2400" dirty="0"/>
              <a:t>weighted MRI. </a:t>
            </a:r>
            <a:endParaRPr lang="en-IN" sz="2400" dirty="0" smtClean="0"/>
          </a:p>
          <a:p>
            <a:r>
              <a:rPr lang="en-IN" sz="2400" dirty="0" smtClean="0"/>
              <a:t>The </a:t>
            </a:r>
            <a:r>
              <a:rPr lang="en-IN" sz="2400" dirty="0"/>
              <a:t>technique was shown to </a:t>
            </a:r>
            <a:r>
              <a:rPr lang="en-IN" sz="2400" dirty="0" smtClean="0"/>
              <a:t>signiﬁcantly improve </a:t>
            </a:r>
            <a:r>
              <a:rPr lang="en-IN" sz="2400" dirty="0"/>
              <a:t>the contrast of ischemic stroke lesions present in the </a:t>
            </a:r>
            <a:r>
              <a:rPr lang="en-IN" sz="2400" dirty="0" smtClean="0"/>
              <a:t>DWI scan</a:t>
            </a:r>
            <a:r>
              <a:rPr lang="en-IN" sz="2400" dirty="0"/>
              <a:t>. </a:t>
            </a:r>
            <a:endParaRPr lang="en-IN" sz="2400" dirty="0" smtClean="0"/>
          </a:p>
          <a:p>
            <a:r>
              <a:rPr lang="en-IN" sz="2400" dirty="0" smtClean="0"/>
              <a:t>The </a:t>
            </a:r>
            <a:r>
              <a:rPr lang="en-IN" sz="2400" dirty="0"/>
              <a:t>proposed method is effective for different b-valued </a:t>
            </a:r>
            <a:r>
              <a:rPr lang="en-IN" sz="2400" dirty="0" smtClean="0"/>
              <a:t>DWI scans </a:t>
            </a:r>
            <a:r>
              <a:rPr lang="en-IN" sz="2400" dirty="0"/>
              <a:t>(b1000 and b2000) and robust to data acquired from </a:t>
            </a:r>
            <a:r>
              <a:rPr lang="en-IN" sz="2400" dirty="0" smtClean="0"/>
              <a:t>different </a:t>
            </a:r>
            <a:r>
              <a:rPr lang="en-IN" sz="2400" dirty="0"/>
              <a:t>scanners with different acquisition processes. </a:t>
            </a:r>
            <a:endParaRPr lang="en-IN" sz="2400" dirty="0" smtClean="0"/>
          </a:p>
          <a:p>
            <a:r>
              <a:rPr lang="en-IN" sz="2400" dirty="0" smtClean="0"/>
              <a:t>Improvement </a:t>
            </a:r>
            <a:r>
              <a:rPr lang="en-IN" sz="2400" dirty="0"/>
              <a:t>in the lesion deﬁnition </a:t>
            </a:r>
            <a:r>
              <a:rPr lang="en-IN" sz="2400" dirty="0" smtClean="0"/>
              <a:t>suggests the </a:t>
            </a:r>
            <a:r>
              <a:rPr lang="en-IN" sz="2400" dirty="0"/>
              <a:t>effectiveness of the approach as </a:t>
            </a:r>
            <a:r>
              <a:rPr lang="en-IN" sz="2400" dirty="0" smtClean="0"/>
              <a:t>pre-processing step for contrast enhancement.</a:t>
            </a:r>
          </a:p>
          <a:p>
            <a:r>
              <a:rPr lang="en-IN" sz="2400" dirty="0" smtClean="0"/>
              <a:t>The perception study </a:t>
            </a:r>
            <a:r>
              <a:rPr lang="en-IN" sz="2400" dirty="0"/>
              <a:t>performed with expert radiologists and detailed analysis </a:t>
            </a:r>
            <a:r>
              <a:rPr lang="en-IN" sz="2400" dirty="0" smtClean="0"/>
              <a:t>of the </a:t>
            </a:r>
            <a:r>
              <a:rPr lang="en-IN" sz="2400" dirty="0"/>
              <a:t>results indicates the effectiveness of the algorithm for </a:t>
            </a:r>
            <a:r>
              <a:rPr lang="en-IN" sz="2400" dirty="0" smtClean="0"/>
              <a:t>clinical usage </a:t>
            </a:r>
            <a:r>
              <a:rPr lang="en-IN" sz="2400" dirty="0"/>
              <a:t>from the radiologist’s point of view</a:t>
            </a:r>
            <a:r>
              <a:rPr lang="en-IN" sz="2400" dirty="0" smtClean="0"/>
              <a:t>.</a:t>
            </a:r>
            <a:endParaRPr lang="en-IN" sz="2400" dirty="0"/>
          </a:p>
        </p:txBody>
      </p:sp>
    </p:spTree>
    <p:extLst>
      <p:ext uri="{BB962C8B-B14F-4D97-AF65-F5344CB8AC3E}">
        <p14:creationId xmlns="" xmlns:p14="http://schemas.microsoft.com/office/powerpoint/2010/main" val="10614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8077200" cy="1470025"/>
          </a:xfrm>
        </p:spPr>
        <p:txBody>
          <a:bodyPr/>
          <a:lstStyle/>
          <a:p>
            <a:r>
              <a:rPr lang="en-US" dirty="0" smtClean="0"/>
              <a:t>Stroke Detection and Segmentation From </a:t>
            </a:r>
            <a:r>
              <a:rPr lang="en-US" dirty="0"/>
              <a:t>Brain DWI S</a:t>
            </a:r>
            <a:r>
              <a:rPr lang="en-US" dirty="0" smtClean="0"/>
              <a:t>cans With Multiple b-Values.</a:t>
            </a:r>
            <a:endParaRPr lang="en-US" dirty="0"/>
          </a:p>
        </p:txBody>
      </p:sp>
      <p:sp>
        <p:nvSpPr>
          <p:cNvPr id="4" name="Subtitle 2"/>
          <p:cNvSpPr txBox="1">
            <a:spLocks/>
          </p:cNvSpPr>
          <p:nvPr/>
        </p:nvSpPr>
        <p:spPr bwMode="auto">
          <a:xfrm>
            <a:off x="304800" y="6248400"/>
            <a:ext cx="89154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None/>
              <a:defRPr sz="28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000">
                <a:solidFill>
                  <a:schemeClr val="tx1">
                    <a:tint val="75000"/>
                  </a:schemeClr>
                </a:solidFill>
                <a:latin typeface="+mn-lt"/>
              </a:defRPr>
            </a:lvl4pPr>
            <a:lvl5pPr marL="1828800" indent="0" algn="ctr" rtl="0" eaLnBrk="0" fontAlgn="base" hangingPunct="0">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sz="2000">
                <a:solidFill>
                  <a:schemeClr val="tx1">
                    <a:tint val="75000"/>
                  </a:schemeClr>
                </a:solidFill>
                <a:latin typeface="+mn-lt"/>
              </a:defRPr>
            </a:lvl6pPr>
            <a:lvl7pPr marL="2743200" indent="0" algn="ctr" rtl="0" eaLnBrk="1" fontAlgn="base" hangingPunct="1">
              <a:spcBef>
                <a:spcPct val="20000"/>
              </a:spcBef>
              <a:spcAft>
                <a:spcPct val="0"/>
              </a:spcAft>
              <a:buNone/>
              <a:defRPr sz="2000">
                <a:solidFill>
                  <a:schemeClr val="tx1">
                    <a:tint val="75000"/>
                  </a:schemeClr>
                </a:solidFill>
                <a:latin typeface="+mn-lt"/>
              </a:defRPr>
            </a:lvl7pPr>
            <a:lvl8pPr marL="3200400" indent="0" algn="ctr" rtl="0" eaLnBrk="1" fontAlgn="base" hangingPunct="1">
              <a:spcBef>
                <a:spcPct val="20000"/>
              </a:spcBef>
              <a:spcAft>
                <a:spcPct val="0"/>
              </a:spcAft>
              <a:buNone/>
              <a:defRPr sz="2000">
                <a:solidFill>
                  <a:schemeClr val="tx1">
                    <a:tint val="75000"/>
                  </a:schemeClr>
                </a:solidFill>
                <a:latin typeface="+mn-lt"/>
              </a:defRPr>
            </a:lvl8pPr>
            <a:lvl9pPr marL="3657600" indent="0" algn="ctr" rtl="0" eaLnBrk="1" fontAlgn="base" hangingPunct="1">
              <a:spcBef>
                <a:spcPct val="20000"/>
              </a:spcBef>
              <a:spcAft>
                <a:spcPct val="0"/>
              </a:spcAft>
              <a:buNone/>
              <a:defRPr sz="2000">
                <a:solidFill>
                  <a:schemeClr val="tx1">
                    <a:tint val="75000"/>
                  </a:schemeClr>
                </a:solidFill>
                <a:latin typeface="+mn-lt"/>
              </a:defRPr>
            </a:lvl9pPr>
          </a:lstStyle>
          <a:p>
            <a:pPr algn="l"/>
            <a:r>
              <a:rPr lang="en-US" sz="2000" dirty="0" err="1" smtClean="0">
                <a:solidFill>
                  <a:schemeClr val="tx1"/>
                </a:solidFill>
              </a:rPr>
              <a:t>Mujumdar</a:t>
            </a:r>
            <a:r>
              <a:rPr lang="en-US" sz="2000" dirty="0" smtClean="0">
                <a:solidFill>
                  <a:schemeClr val="tx1"/>
                </a:solidFill>
              </a:rPr>
              <a:t> et. al. </a:t>
            </a:r>
            <a:r>
              <a:rPr lang="en-US" sz="2000" i="1" dirty="0" smtClean="0">
                <a:solidFill>
                  <a:schemeClr val="tx1"/>
                </a:solidFill>
              </a:rPr>
              <a:t>ICPR, 2012, Japan.</a:t>
            </a:r>
            <a:endParaRPr lang="en-US" sz="2000" i="1" dirty="0">
              <a:solidFill>
                <a:schemeClr val="tx1"/>
              </a:solidFill>
            </a:endParaRPr>
          </a:p>
        </p:txBody>
      </p:sp>
    </p:spTree>
    <p:extLst>
      <p:ext uri="{BB962C8B-B14F-4D97-AF65-F5344CB8AC3E}">
        <p14:creationId xmlns:p14="http://schemas.microsoft.com/office/powerpoint/2010/main" xmlns="" val="2186427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IN" dirty="0"/>
          </a:p>
        </p:txBody>
      </p:sp>
      <p:sp>
        <p:nvSpPr>
          <p:cNvPr id="3" name="Content Placeholder 2"/>
          <p:cNvSpPr>
            <a:spLocks noGrp="1"/>
          </p:cNvSpPr>
          <p:nvPr>
            <p:ph sz="quarter" idx="13"/>
          </p:nvPr>
        </p:nvSpPr>
        <p:spPr/>
        <p:txBody>
          <a:bodyPr>
            <a:normAutofit lnSpcReduction="10000"/>
          </a:bodyPr>
          <a:lstStyle/>
          <a:p>
            <a:r>
              <a:rPr lang="en-US" dirty="0" smtClean="0"/>
              <a:t>Broad classification of methods</a:t>
            </a:r>
          </a:p>
          <a:p>
            <a:pPr lvl="1"/>
            <a:r>
              <a:rPr lang="en-US" dirty="0" smtClean="0"/>
              <a:t>Manual</a:t>
            </a:r>
          </a:p>
          <a:p>
            <a:pPr lvl="2"/>
            <a:r>
              <a:rPr lang="en-US" dirty="0" smtClean="0"/>
              <a:t>May provide accurate results but are labor intensive and operator dependent.</a:t>
            </a:r>
          </a:p>
          <a:p>
            <a:pPr lvl="2"/>
            <a:endParaRPr lang="en-IN" dirty="0" smtClean="0"/>
          </a:p>
          <a:p>
            <a:pPr lvl="1"/>
            <a:r>
              <a:rPr lang="en-US" dirty="0" smtClean="0"/>
              <a:t>Semi-automated</a:t>
            </a:r>
          </a:p>
          <a:p>
            <a:pPr lvl="2"/>
            <a:r>
              <a:rPr lang="en-IN" dirty="0" smtClean="0"/>
              <a:t>Rely </a:t>
            </a:r>
            <a:r>
              <a:rPr lang="en-IN" dirty="0"/>
              <a:t>on operator intervention </a:t>
            </a:r>
            <a:r>
              <a:rPr lang="en-IN" dirty="0" smtClean="0"/>
              <a:t>in tuning </a:t>
            </a:r>
            <a:r>
              <a:rPr lang="en-IN" dirty="0"/>
              <a:t>the algorithm parameters or to initialize the algorithm</a:t>
            </a:r>
            <a:r>
              <a:rPr lang="en-IN" dirty="0" smtClean="0"/>
              <a:t>.</a:t>
            </a:r>
          </a:p>
          <a:p>
            <a:pPr lvl="2"/>
            <a:endParaRPr lang="en-US" dirty="0" smtClean="0"/>
          </a:p>
          <a:p>
            <a:pPr lvl="1"/>
            <a:r>
              <a:rPr lang="en-US" dirty="0" smtClean="0"/>
              <a:t>Automated</a:t>
            </a:r>
          </a:p>
          <a:p>
            <a:pPr lvl="2"/>
            <a:r>
              <a:rPr lang="en-US" dirty="0" smtClean="0"/>
              <a:t>Generally fail to capture small-sized lesions in the data.</a:t>
            </a:r>
          </a:p>
          <a:p>
            <a:endParaRPr lang="en-US" dirty="0">
              <a:solidFill>
                <a:srgbClr val="FF0000"/>
              </a:solidFill>
            </a:endParaRPr>
          </a:p>
          <a:p>
            <a:pPr lvl="1"/>
            <a:endParaRPr lang="en-US" dirty="0"/>
          </a:p>
          <a:p>
            <a:pPr lvl="1"/>
            <a:endParaRPr lang="en-US" dirty="0" smtClean="0"/>
          </a:p>
        </p:txBody>
      </p:sp>
      <p:sp>
        <p:nvSpPr>
          <p:cNvPr id="4" name="Content Placeholder 2"/>
          <p:cNvSpPr txBox="1">
            <a:spLocks/>
          </p:cNvSpPr>
          <p:nvPr/>
        </p:nvSpPr>
        <p:spPr bwMode="auto">
          <a:xfrm>
            <a:off x="304800" y="6400800"/>
            <a:ext cx="8793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N" sz="2000" dirty="0" smtClean="0"/>
              <a:t>- J.D</a:t>
            </a:r>
            <a:r>
              <a:rPr lang="en-IN" sz="2000" dirty="0"/>
              <a:t>. Eastwood et </a:t>
            </a:r>
            <a:r>
              <a:rPr lang="en-IN" sz="2000" dirty="0" smtClean="0"/>
              <a:t>al. </a:t>
            </a:r>
            <a:r>
              <a:rPr lang="en-IN" sz="2000" i="1" dirty="0" smtClean="0"/>
              <a:t>AJNR, </a:t>
            </a:r>
            <a:r>
              <a:rPr lang="en-IN" sz="2000" i="1" dirty="0"/>
              <a:t>2003.</a:t>
            </a:r>
            <a:endParaRPr lang="en-US" sz="2000" i="1" dirty="0" smtClean="0"/>
          </a:p>
        </p:txBody>
      </p:sp>
      <p:sp>
        <p:nvSpPr>
          <p:cNvPr id="7" name="Content Placeholder 2"/>
          <p:cNvSpPr txBox="1">
            <a:spLocks/>
          </p:cNvSpPr>
          <p:nvPr/>
        </p:nvSpPr>
        <p:spPr bwMode="auto">
          <a:xfrm>
            <a:off x="304800" y="6400800"/>
            <a:ext cx="8793000" cy="383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N" sz="2000" dirty="0"/>
              <a:t>- KN </a:t>
            </a:r>
            <a:r>
              <a:rPr lang="en-IN" sz="2000" dirty="0" err="1"/>
              <a:t>Bhanu</a:t>
            </a:r>
            <a:r>
              <a:rPr lang="en-IN" sz="2000" dirty="0"/>
              <a:t> </a:t>
            </a:r>
            <a:r>
              <a:rPr lang="en-IN" sz="2000" dirty="0" err="1"/>
              <a:t>Prakash</a:t>
            </a:r>
            <a:r>
              <a:rPr lang="en-IN" sz="2000" dirty="0"/>
              <a:t> et al</a:t>
            </a:r>
            <a:r>
              <a:rPr lang="en-IN" sz="2000" dirty="0" smtClean="0"/>
              <a:t>. </a:t>
            </a:r>
            <a:r>
              <a:rPr lang="en-IN" sz="2000" i="1" dirty="0" smtClean="0"/>
              <a:t>CARS</a:t>
            </a:r>
            <a:r>
              <a:rPr lang="en-IN" sz="2000" i="1" dirty="0"/>
              <a:t>, </a:t>
            </a:r>
            <a:r>
              <a:rPr lang="en-IN" sz="2000" i="1" dirty="0" smtClean="0"/>
              <a:t>2008</a:t>
            </a:r>
            <a:r>
              <a:rPr lang="en-IN" sz="2000" i="1" dirty="0"/>
              <a:t>.</a:t>
            </a:r>
            <a:endParaRPr lang="en-US" sz="2000" i="1" dirty="0" smtClean="0"/>
          </a:p>
        </p:txBody>
      </p:sp>
      <p:sp>
        <p:nvSpPr>
          <p:cNvPr id="8" name="Content Placeholder 2"/>
          <p:cNvSpPr txBox="1">
            <a:spLocks/>
          </p:cNvSpPr>
          <p:nvPr/>
        </p:nvSpPr>
        <p:spPr bwMode="auto">
          <a:xfrm>
            <a:off x="304800" y="6400800"/>
            <a:ext cx="8793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N" sz="2000" dirty="0" smtClean="0"/>
              <a:t>- B</a:t>
            </a:r>
            <a:r>
              <a:rPr lang="en-IN" sz="2000" dirty="0"/>
              <a:t>. Stein et al</a:t>
            </a:r>
            <a:r>
              <a:rPr lang="en-IN" sz="2000" dirty="0" smtClean="0"/>
              <a:t>. </a:t>
            </a:r>
            <a:r>
              <a:rPr lang="en-IN" sz="2000" i="1" dirty="0" smtClean="0"/>
              <a:t>MICCAI, </a:t>
            </a:r>
            <a:r>
              <a:rPr lang="en-IN" sz="2000" i="1" dirty="0"/>
              <a:t>2001.</a:t>
            </a:r>
            <a:endParaRPr lang="en-US" sz="2000" i="1" dirty="0" smtClean="0"/>
          </a:p>
        </p:txBody>
      </p:sp>
    </p:spTree>
    <p:extLst>
      <p:ext uri="{BB962C8B-B14F-4D97-AF65-F5344CB8AC3E}">
        <p14:creationId xmlns:p14="http://schemas.microsoft.com/office/powerpoint/2010/main" xmlns="" val="10400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7" grpId="0"/>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04800" y="6422408"/>
            <a:ext cx="8793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N" sz="2000" dirty="0"/>
              <a:t>- M.C. Delano and Y. Cao, </a:t>
            </a:r>
            <a:r>
              <a:rPr lang="en-IN" sz="2000" dirty="0" smtClean="0"/>
              <a:t>NIC, 2002</a:t>
            </a:r>
            <a:r>
              <a:rPr lang="en-IN" sz="2000" dirty="0"/>
              <a:t>.</a:t>
            </a:r>
            <a:endParaRPr lang="en-US" sz="2000" dirty="0" smtClean="0"/>
          </a:p>
        </p:txBody>
      </p:sp>
      <p:sp>
        <p:nvSpPr>
          <p:cNvPr id="2" name="Title 1"/>
          <p:cNvSpPr>
            <a:spLocks noGrp="1"/>
          </p:cNvSpPr>
          <p:nvPr>
            <p:ph type="title"/>
          </p:nvPr>
        </p:nvSpPr>
        <p:spPr/>
        <p:txBody>
          <a:bodyPr>
            <a:normAutofit/>
          </a:bodyPr>
          <a:lstStyle/>
          <a:p>
            <a:r>
              <a:rPr lang="en-US" dirty="0" smtClean="0"/>
              <a:t>Imaging with High b-Value</a:t>
            </a:r>
            <a:endParaRPr lang="en-IN" dirty="0"/>
          </a:p>
        </p:txBody>
      </p:sp>
      <p:sp>
        <p:nvSpPr>
          <p:cNvPr id="3" name="Content Placeholder 2"/>
          <p:cNvSpPr>
            <a:spLocks noGrp="1"/>
          </p:cNvSpPr>
          <p:nvPr>
            <p:ph sz="quarter" idx="13"/>
          </p:nvPr>
        </p:nvSpPr>
        <p:spPr>
          <a:xfrm>
            <a:off x="381000" y="1371600"/>
            <a:ext cx="8534400" cy="2777698"/>
          </a:xfrm>
        </p:spPr>
        <p:txBody>
          <a:bodyPr>
            <a:normAutofit fontScale="62500" lnSpcReduction="20000"/>
          </a:bodyPr>
          <a:lstStyle/>
          <a:p>
            <a:r>
              <a:rPr lang="en-US" dirty="0" smtClean="0"/>
              <a:t>b-Value</a:t>
            </a:r>
          </a:p>
          <a:p>
            <a:pPr lvl="1"/>
            <a:r>
              <a:rPr lang="en-IN" dirty="0" smtClean="0"/>
              <a:t>Determines </a:t>
            </a:r>
            <a:r>
              <a:rPr lang="en-IN" dirty="0"/>
              <a:t>the strength and duration of the diffusion </a:t>
            </a:r>
            <a:r>
              <a:rPr lang="en-IN" dirty="0" smtClean="0"/>
              <a:t>gradients </a:t>
            </a:r>
            <a:r>
              <a:rPr lang="en-IN" i="1" dirty="0" smtClean="0"/>
              <a:t>(the diffusion sensitivity)</a:t>
            </a:r>
            <a:r>
              <a:rPr lang="en-IN" dirty="0" smtClean="0"/>
              <a:t> </a:t>
            </a:r>
            <a:r>
              <a:rPr lang="en-IN" dirty="0"/>
              <a:t>during </a:t>
            </a:r>
            <a:r>
              <a:rPr lang="en-IN" dirty="0" smtClean="0"/>
              <a:t>DWI acquisition</a:t>
            </a:r>
            <a:r>
              <a:rPr lang="en-IN" dirty="0" smtClean="0"/>
              <a:t>.</a:t>
            </a:r>
            <a:endParaRPr lang="en-US" dirty="0" smtClean="0"/>
          </a:p>
          <a:p>
            <a:r>
              <a:rPr lang="en-US" dirty="0" smtClean="0"/>
              <a:t>Advantages of high b-value</a:t>
            </a:r>
          </a:p>
          <a:p>
            <a:pPr lvl="1"/>
            <a:r>
              <a:rPr lang="en-IN" dirty="0" smtClean="0"/>
              <a:t>The attenuation of </a:t>
            </a:r>
            <a:r>
              <a:rPr lang="en-IN" dirty="0"/>
              <a:t>the healthy tissue is higher relative to the lesions which </a:t>
            </a:r>
            <a:r>
              <a:rPr lang="en-IN" dirty="0" smtClean="0"/>
              <a:t>gives rise </a:t>
            </a:r>
            <a:r>
              <a:rPr lang="en-IN" dirty="0"/>
              <a:t>to improved lesion </a:t>
            </a:r>
            <a:r>
              <a:rPr lang="en-IN" dirty="0" err="1"/>
              <a:t>conspicuity</a:t>
            </a:r>
            <a:r>
              <a:rPr lang="en-IN" dirty="0" smtClean="0"/>
              <a:t>.</a:t>
            </a:r>
          </a:p>
          <a:p>
            <a:r>
              <a:rPr lang="en-US" dirty="0" smtClean="0"/>
              <a:t>Disadvantages of high b-value</a:t>
            </a:r>
          </a:p>
          <a:p>
            <a:pPr lvl="1"/>
            <a:r>
              <a:rPr lang="en-IN" dirty="0" smtClean="0"/>
              <a:t>The </a:t>
            </a:r>
            <a:r>
              <a:rPr lang="en-IN" dirty="0"/>
              <a:t>TE </a:t>
            </a:r>
            <a:r>
              <a:rPr lang="en-IN" dirty="0" smtClean="0"/>
              <a:t>increases </a:t>
            </a:r>
            <a:r>
              <a:rPr lang="en-IN" dirty="0"/>
              <a:t>and thus the SNR of the </a:t>
            </a:r>
            <a:r>
              <a:rPr lang="en-IN" dirty="0" smtClean="0"/>
              <a:t>resulting </a:t>
            </a:r>
            <a:r>
              <a:rPr lang="en-IN" dirty="0"/>
              <a:t>scan is compromised</a:t>
            </a:r>
            <a:r>
              <a:rPr lang="en-IN" dirty="0" smtClean="0"/>
              <a:t>.</a:t>
            </a:r>
          </a:p>
          <a:p>
            <a:pPr lvl="1"/>
            <a:r>
              <a:rPr lang="en-IN" dirty="0" smtClean="0"/>
              <a:t>Accentuated </a:t>
            </a:r>
            <a:r>
              <a:rPr lang="en-IN" dirty="0"/>
              <a:t>anisotropic </a:t>
            </a:r>
            <a:r>
              <a:rPr lang="en-IN" dirty="0" smtClean="0"/>
              <a:t>effects </a:t>
            </a:r>
            <a:r>
              <a:rPr lang="en-IN" dirty="0"/>
              <a:t>in regions where white matter tracts are </a:t>
            </a:r>
            <a:r>
              <a:rPr lang="en-IN" dirty="0" smtClean="0"/>
              <a:t>prominent.</a:t>
            </a:r>
          </a:p>
          <a:p>
            <a:pPr lvl="1"/>
            <a:endParaRPr lang="en-IN" dirty="0" smtClean="0"/>
          </a:p>
        </p:txBody>
      </p:sp>
      <p:sp>
        <p:nvSpPr>
          <p:cNvPr id="4" name="Content Placeholder 2"/>
          <p:cNvSpPr txBox="1">
            <a:spLocks/>
          </p:cNvSpPr>
          <p:nvPr/>
        </p:nvSpPr>
        <p:spPr bwMode="auto">
          <a:xfrm>
            <a:off x="308850" y="6400800"/>
            <a:ext cx="87930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N" sz="2000" dirty="0"/>
              <a:t>- H.J. Kim et al</a:t>
            </a:r>
            <a:r>
              <a:rPr lang="en-IN" sz="2000" dirty="0" smtClean="0"/>
              <a:t>. AJNR</a:t>
            </a:r>
            <a:r>
              <a:rPr lang="en-IN" sz="2000" dirty="0"/>
              <a:t>, </a:t>
            </a:r>
            <a:r>
              <a:rPr lang="en-IN" sz="2000" dirty="0" smtClean="0"/>
              <a:t>2005.</a:t>
            </a:r>
            <a:endParaRPr lang="en-US" sz="2000" dirty="0" smtClean="0"/>
          </a:p>
        </p:txBody>
      </p:sp>
      <p:pic>
        <p:nvPicPr>
          <p:cNvPr id="6" name="Picture 4" descr="D:\My Work\Papers &amp; Work\Ischemic Lesion Segmentation in MRI\Journal\DWI_b1000_lesio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9750" y="3796352"/>
            <a:ext cx="243840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D:\My Work\Papers &amp; Work\Ischemic Lesion Segmentation in MRI\Journal\DWI_b2000_lesion.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0" y="3796352"/>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3105150" y="4956412"/>
            <a:ext cx="251045" cy="2251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91400" y="4941741"/>
            <a:ext cx="251045" cy="2477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D:\My Work\Papers &amp; Work\Ischemic Lesion Segmentation in MRI\Journal\les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6800" y="4154322"/>
            <a:ext cx="1276350" cy="1276350"/>
          </a:xfrm>
          <a:prstGeom prst="rect">
            <a:avLst/>
          </a:prstGeom>
          <a:noFill/>
          <a:ln w="31750">
            <a:solidFill>
              <a:srgbClr val="FF0000"/>
            </a:solidFill>
            <a:prstDash val="dash"/>
          </a:ln>
          <a:extLst>
            <a:ext uri="{909E8E84-426E-40DD-AFC4-6F175D3DCCD1}">
              <a14:hiddenFill xmlns:a14="http://schemas.microsoft.com/office/drawing/2010/main" xmlns="">
                <a:solidFill>
                  <a:srgbClr val="FFFFFF"/>
                </a:solidFill>
              </a14:hiddenFill>
            </a:ext>
          </a:extLst>
        </p:spPr>
      </p:pic>
      <p:pic>
        <p:nvPicPr>
          <p:cNvPr id="11" name="Picture 7" descr="D:\My Work\Papers &amp; Work\Ischemic Lesion Segmentation in MRI\Journal\les2.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53050" y="4114800"/>
            <a:ext cx="1276350" cy="1276350"/>
          </a:xfrm>
          <a:prstGeom prst="rect">
            <a:avLst/>
          </a:prstGeom>
          <a:noFill/>
          <a:ln w="31750">
            <a:solidFill>
              <a:srgbClr val="FF0000"/>
            </a:solidFill>
            <a:prstDash val="dash"/>
          </a:ln>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91189" y="5453702"/>
            <a:ext cx="2123602" cy="646331"/>
          </a:xfrm>
          <a:prstGeom prst="rect">
            <a:avLst/>
          </a:prstGeom>
          <a:noFill/>
        </p:spPr>
        <p:txBody>
          <a:bodyPr wrap="square" rtlCol="0">
            <a:spAutoFit/>
          </a:bodyPr>
          <a:lstStyle/>
          <a:p>
            <a:pPr algn="ctr"/>
            <a:r>
              <a:rPr lang="en-US" b="1" dirty="0" smtClean="0">
                <a:solidFill>
                  <a:srgbClr val="FF0000"/>
                </a:solidFill>
              </a:rPr>
              <a:t>Zoomed Sub-Image</a:t>
            </a:r>
          </a:p>
          <a:p>
            <a:pPr algn="ctr"/>
            <a:r>
              <a:rPr lang="en-US" b="1" dirty="0" smtClean="0">
                <a:solidFill>
                  <a:srgbClr val="FF0000"/>
                </a:solidFill>
              </a:rPr>
              <a:t>Of Lesion</a:t>
            </a:r>
            <a:endParaRPr lang="en-US" b="1" dirty="0">
              <a:solidFill>
                <a:srgbClr val="FF0000"/>
              </a:solidFill>
            </a:endParaRPr>
          </a:p>
        </p:txBody>
      </p:sp>
      <p:sp>
        <p:nvSpPr>
          <p:cNvPr id="13" name="TextBox 12"/>
          <p:cNvSpPr txBox="1"/>
          <p:nvPr/>
        </p:nvSpPr>
        <p:spPr>
          <a:xfrm>
            <a:off x="4860580" y="5410200"/>
            <a:ext cx="2356812" cy="646331"/>
          </a:xfrm>
          <a:prstGeom prst="rect">
            <a:avLst/>
          </a:prstGeom>
          <a:noFill/>
        </p:spPr>
        <p:txBody>
          <a:bodyPr wrap="square" rtlCol="0">
            <a:spAutoFit/>
          </a:bodyPr>
          <a:lstStyle/>
          <a:p>
            <a:pPr algn="ctr"/>
            <a:r>
              <a:rPr lang="en-US" b="1" dirty="0" smtClean="0">
                <a:solidFill>
                  <a:srgbClr val="FF0000"/>
                </a:solidFill>
              </a:rPr>
              <a:t>Zoomed Sub-Image</a:t>
            </a:r>
          </a:p>
          <a:p>
            <a:pPr algn="ctr"/>
            <a:r>
              <a:rPr lang="en-US" b="1" dirty="0" smtClean="0">
                <a:solidFill>
                  <a:srgbClr val="FF0000"/>
                </a:solidFill>
              </a:rPr>
              <a:t>Of Lesion</a:t>
            </a:r>
            <a:endParaRPr lang="en-US" b="1" dirty="0">
              <a:solidFill>
                <a:srgbClr val="FF0000"/>
              </a:solidFill>
            </a:endParaRPr>
          </a:p>
        </p:txBody>
      </p:sp>
      <p:sp>
        <p:nvSpPr>
          <p:cNvPr id="14" name="TextBox 13"/>
          <p:cNvSpPr txBox="1"/>
          <p:nvPr/>
        </p:nvSpPr>
        <p:spPr>
          <a:xfrm>
            <a:off x="7189678" y="5192777"/>
            <a:ext cx="887522" cy="646331"/>
          </a:xfrm>
          <a:prstGeom prst="rect">
            <a:avLst/>
          </a:prstGeom>
          <a:noFill/>
        </p:spPr>
        <p:txBody>
          <a:bodyPr wrap="square" rtlCol="0">
            <a:spAutoFit/>
          </a:bodyPr>
          <a:lstStyle/>
          <a:p>
            <a:r>
              <a:rPr lang="en-US" b="1" dirty="0" smtClean="0">
                <a:solidFill>
                  <a:srgbClr val="FF0000"/>
                </a:solidFill>
              </a:rPr>
              <a:t>Stroke Lesion</a:t>
            </a:r>
            <a:endParaRPr lang="en-US" b="1" dirty="0">
              <a:solidFill>
                <a:srgbClr val="FF0000"/>
              </a:solidFill>
            </a:endParaRPr>
          </a:p>
        </p:txBody>
      </p:sp>
      <p:sp>
        <p:nvSpPr>
          <p:cNvPr id="15" name="TextBox 14"/>
          <p:cNvSpPr txBox="1"/>
          <p:nvPr/>
        </p:nvSpPr>
        <p:spPr>
          <a:xfrm>
            <a:off x="2876550" y="5244152"/>
            <a:ext cx="857250" cy="646331"/>
          </a:xfrm>
          <a:prstGeom prst="rect">
            <a:avLst/>
          </a:prstGeom>
          <a:noFill/>
        </p:spPr>
        <p:txBody>
          <a:bodyPr wrap="square" rtlCol="0">
            <a:spAutoFit/>
          </a:bodyPr>
          <a:lstStyle/>
          <a:p>
            <a:r>
              <a:rPr lang="en-US" b="1" dirty="0" smtClean="0">
                <a:solidFill>
                  <a:srgbClr val="FF0000"/>
                </a:solidFill>
              </a:rPr>
              <a:t>Stroke Lesion</a:t>
            </a:r>
            <a:endParaRPr lang="en-US" b="1" dirty="0">
              <a:solidFill>
                <a:srgbClr val="FF0000"/>
              </a:solidFill>
            </a:endParaRPr>
          </a:p>
        </p:txBody>
      </p:sp>
      <p:sp>
        <p:nvSpPr>
          <p:cNvPr id="16" name="Left Arrow 15"/>
          <p:cNvSpPr/>
          <p:nvPr/>
        </p:nvSpPr>
        <p:spPr>
          <a:xfrm>
            <a:off x="2809403" y="4973776"/>
            <a:ext cx="267645" cy="195008"/>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7100248" y="4971626"/>
            <a:ext cx="267645" cy="195008"/>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C:\Mujju\Papers &amp; Work\Ischemic Lesion Segmentation in MRI\Journal\DWI_b1000.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98176" y="3881796"/>
            <a:ext cx="2261548" cy="2261548"/>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Mujju\Papers &amp; Work\Ischemic Lesion Segmentation in MRI\Journal\DWI_b2000.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84426" y="3884778"/>
            <a:ext cx="2261548" cy="226154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1898176" y="3352800"/>
            <a:ext cx="2261548" cy="461665"/>
          </a:xfrm>
          <a:prstGeom prst="rect">
            <a:avLst/>
          </a:prstGeom>
          <a:noFill/>
        </p:spPr>
        <p:txBody>
          <a:bodyPr wrap="square" rtlCol="0">
            <a:spAutoFit/>
          </a:bodyPr>
          <a:lstStyle/>
          <a:p>
            <a:pPr algn="ctr"/>
            <a:r>
              <a:rPr lang="en-US" sz="2400" b="1" dirty="0" smtClean="0"/>
              <a:t>B1000</a:t>
            </a:r>
            <a:endParaRPr lang="en-US" sz="2400" b="1" dirty="0"/>
          </a:p>
        </p:txBody>
      </p:sp>
      <p:sp>
        <p:nvSpPr>
          <p:cNvPr id="21" name="TextBox 20"/>
          <p:cNvSpPr txBox="1"/>
          <p:nvPr/>
        </p:nvSpPr>
        <p:spPr>
          <a:xfrm>
            <a:off x="6196652" y="3352800"/>
            <a:ext cx="2261548" cy="461665"/>
          </a:xfrm>
          <a:prstGeom prst="rect">
            <a:avLst/>
          </a:prstGeom>
          <a:noFill/>
        </p:spPr>
        <p:txBody>
          <a:bodyPr wrap="square" rtlCol="0">
            <a:spAutoFit/>
          </a:bodyPr>
          <a:lstStyle/>
          <a:p>
            <a:pPr algn="ctr"/>
            <a:r>
              <a:rPr lang="en-US" sz="2400" b="1" dirty="0" smtClean="0"/>
              <a:t>B2000</a:t>
            </a:r>
            <a:endParaRPr lang="en-US" sz="2400" b="1" dirty="0"/>
          </a:p>
        </p:txBody>
      </p:sp>
      <p:sp>
        <p:nvSpPr>
          <p:cNvPr id="22" name="TextBox 21"/>
          <p:cNvSpPr txBox="1"/>
          <p:nvPr/>
        </p:nvSpPr>
        <p:spPr>
          <a:xfrm>
            <a:off x="1905000" y="3352800"/>
            <a:ext cx="2261548" cy="461665"/>
          </a:xfrm>
          <a:prstGeom prst="rect">
            <a:avLst/>
          </a:prstGeom>
          <a:noFill/>
        </p:spPr>
        <p:txBody>
          <a:bodyPr wrap="square" rtlCol="0">
            <a:spAutoFit/>
          </a:bodyPr>
          <a:lstStyle/>
          <a:p>
            <a:pPr algn="ctr"/>
            <a:r>
              <a:rPr lang="en-US" sz="2400" b="1" dirty="0" smtClean="0"/>
              <a:t>B1000</a:t>
            </a:r>
            <a:endParaRPr lang="en-US" sz="2400" b="1" dirty="0"/>
          </a:p>
        </p:txBody>
      </p:sp>
      <p:sp>
        <p:nvSpPr>
          <p:cNvPr id="23" name="TextBox 22"/>
          <p:cNvSpPr txBox="1"/>
          <p:nvPr/>
        </p:nvSpPr>
        <p:spPr>
          <a:xfrm>
            <a:off x="6203476" y="3352800"/>
            <a:ext cx="2261548" cy="461665"/>
          </a:xfrm>
          <a:prstGeom prst="rect">
            <a:avLst/>
          </a:prstGeom>
          <a:noFill/>
        </p:spPr>
        <p:txBody>
          <a:bodyPr wrap="square" rtlCol="0">
            <a:spAutoFit/>
          </a:bodyPr>
          <a:lstStyle/>
          <a:p>
            <a:pPr algn="ctr"/>
            <a:r>
              <a:rPr lang="en-US" sz="2400" b="1" dirty="0" smtClean="0"/>
              <a:t>B2000</a:t>
            </a:r>
            <a:endParaRPr lang="en-US" sz="2400" b="1" dirty="0"/>
          </a:p>
        </p:txBody>
      </p:sp>
    </p:spTree>
    <p:extLst>
      <p:ext uri="{BB962C8B-B14F-4D97-AF65-F5344CB8AC3E}">
        <p14:creationId xmlns:p14="http://schemas.microsoft.com/office/powerpoint/2010/main" xmlns="" val="3796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1.38889E-6 2.59259E-6 L -0.16372 -0.04977 " pathEditMode="relative" rAng="0" ptsTypes="AA">
                                      <p:cBhvr>
                                        <p:cTn id="51" dur="2000" fill="hold"/>
                                        <p:tgtEl>
                                          <p:spTgt spid="9"/>
                                        </p:tgtEl>
                                        <p:attrNameLst>
                                          <p:attrName>ppt_x</p:attrName>
                                          <p:attrName>ppt_y</p:attrName>
                                        </p:attrNameLst>
                                      </p:cBhvr>
                                      <p:rCtr x="-8194" y="-2500"/>
                                    </p:animMotion>
                                  </p:childTnLst>
                                </p:cTn>
                              </p:par>
                              <p:par>
                                <p:cTn id="52" presetID="42" presetClass="path" presetSubtype="0" accel="50000" decel="50000" fill="hold" grpId="0" nodeType="withEffect">
                                  <p:stCondLst>
                                    <p:cond delay="0"/>
                                  </p:stCondLst>
                                  <p:childTnLst>
                                    <p:animMotion origin="layout" path="M 1.38889E-6 -3.7037E-7 L -0.16163 -0.03912 " pathEditMode="relative" rAng="0" ptsTypes="AA">
                                      <p:cBhvr>
                                        <p:cTn id="53" dur="2000" fill="hold"/>
                                        <p:tgtEl>
                                          <p:spTgt spid="8"/>
                                        </p:tgtEl>
                                        <p:attrNameLst>
                                          <p:attrName>ppt_x</p:attrName>
                                          <p:attrName>ppt_y</p:attrName>
                                        </p:attrNameLst>
                                      </p:cBhvr>
                                      <p:rCtr x="-8090" y="-1968"/>
                                    </p:animMotion>
                                  </p:childTnLst>
                                </p:cTn>
                              </p:par>
                            </p:childTnLst>
                          </p:cTn>
                        </p:par>
                        <p:par>
                          <p:cTn id="54" fill="hold">
                            <p:stCondLst>
                              <p:cond delay="2000"/>
                            </p:stCondLst>
                            <p:childTnLst>
                              <p:par>
                                <p:cTn id="55" presetID="1" presetClass="entr" presetSubtype="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par>
                          <p:cTn id="57" fill="hold">
                            <p:stCondLst>
                              <p:cond delay="2000"/>
                            </p:stCondLst>
                            <p:childTnLst>
                              <p:par>
                                <p:cTn id="58" presetID="1"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500"/>
                                        <p:tgtEl>
                                          <p:spTgt spid="9"/>
                                        </p:tgtEl>
                                      </p:cBhvr>
                                    </p:animEffect>
                                    <p:set>
                                      <p:cBhvr>
                                        <p:cTn id="79" dur="1" fill="hold">
                                          <p:stCondLst>
                                            <p:cond delay="499"/>
                                          </p:stCondLst>
                                        </p:cTn>
                                        <p:tgtEl>
                                          <p:spTgt spid="9"/>
                                        </p:tgtEl>
                                        <p:attrNameLst>
                                          <p:attrName>style.visibility</p:attrName>
                                        </p:attrNameLst>
                                      </p:cBhvr>
                                      <p:to>
                                        <p:strVal val="hidden"/>
                                      </p:to>
                                    </p:set>
                                  </p:childTnLst>
                                </p:cTn>
                              </p:par>
                              <p:par>
                                <p:cTn id="80" presetID="10" presetClass="exit" presetSubtype="0" fill="hold" grpId="2"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4"/>
                                        </p:tgtEl>
                                      </p:cBhvr>
                                    </p:animEffect>
                                    <p:set>
                                      <p:cBhvr>
                                        <p:cTn id="88" dur="1" fill="hold">
                                          <p:stCondLst>
                                            <p:cond delay="499"/>
                                          </p:stCondLst>
                                        </p:cTn>
                                        <p:tgtEl>
                                          <p:spTgt spid="14"/>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0"/>
                                        </p:tgtEl>
                                      </p:cBhvr>
                                    </p:animEffect>
                                    <p:set>
                                      <p:cBhvr>
                                        <p:cTn id="91" dur="1" fill="hold">
                                          <p:stCondLst>
                                            <p:cond delay="499"/>
                                          </p:stCondLst>
                                        </p:cTn>
                                        <p:tgtEl>
                                          <p:spTgt spid="1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17"/>
                                        </p:tgtEl>
                                      </p:cBhvr>
                                    </p:animEffect>
                                    <p:set>
                                      <p:cBhvr>
                                        <p:cTn id="106" dur="1" fill="hold">
                                          <p:stCondLst>
                                            <p:cond delay="499"/>
                                          </p:stCondLst>
                                        </p:cTn>
                                        <p:tgtEl>
                                          <p:spTgt spid="17"/>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21"/>
                                        </p:tgtEl>
                                      </p:cBhvr>
                                    </p:animEffect>
                                    <p:set>
                                      <p:cBhvr>
                                        <p:cTn id="112" dur="1" fill="hold">
                                          <p:stCondLst>
                                            <p:cond delay="499"/>
                                          </p:stCondLst>
                                        </p:cTn>
                                        <p:tgtEl>
                                          <p:spTgt spid="21"/>
                                        </p:tgtEl>
                                        <p:attrNameLst>
                                          <p:attrName>style.visibility</p:attrName>
                                        </p:attrNameLst>
                                      </p:cBhvr>
                                      <p:to>
                                        <p:strVal val="hidden"/>
                                      </p:to>
                                    </p:set>
                                  </p:childTnLst>
                                </p:cTn>
                              </p:par>
                              <p:par>
                                <p:cTn id="113" presetID="10" presetClass="entr" presetSubtype="0" fill="hold" grpId="0" nodeType="withEffect">
                                  <p:stCondLst>
                                    <p:cond delay="0"/>
                                  </p:stCondLst>
                                  <p:childTnLst>
                                    <p:set>
                                      <p:cBhvr>
                                        <p:cTn id="114" dur="1" fill="hold">
                                          <p:stCondLst>
                                            <p:cond delay="0"/>
                                          </p:stCondLst>
                                        </p:cTn>
                                        <p:tgtEl>
                                          <p:spTgt spid="3">
                                            <p:txEl>
                                              <p:pRg st="4" end="4"/>
                                            </p:txEl>
                                          </p:spTgt>
                                        </p:tgtEl>
                                        <p:attrNameLst>
                                          <p:attrName>style.visibility</p:attrName>
                                        </p:attrNameLst>
                                      </p:cBhvr>
                                      <p:to>
                                        <p:strVal val="visible"/>
                                      </p:to>
                                    </p:set>
                                    <p:animEffect transition="in" filter="fade">
                                      <p:cBhvr>
                                        <p:cTn id="115" dur="500"/>
                                        <p:tgtEl>
                                          <p:spTgt spid="3">
                                            <p:txEl>
                                              <p:pRg st="4" end="4"/>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
                                            <p:txEl>
                                              <p:pRg st="5" end="5"/>
                                            </p:txEl>
                                          </p:spTgt>
                                        </p:tgtEl>
                                        <p:attrNameLst>
                                          <p:attrName>style.visibility</p:attrName>
                                        </p:attrNameLst>
                                      </p:cBhvr>
                                      <p:to>
                                        <p:strVal val="visible"/>
                                      </p:to>
                                    </p:set>
                                    <p:animEffect transition="in" filter="fade">
                                      <p:cBhvr>
                                        <p:cTn id="118" dur="500"/>
                                        <p:tgtEl>
                                          <p:spTgt spid="3">
                                            <p:txEl>
                                              <p:pRg st="5" end="5"/>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fade">
                                      <p:cBhvr>
                                        <p:cTn id="121" dur="500"/>
                                        <p:tgtEl>
                                          <p:spTgt spid="3">
                                            <p:txEl>
                                              <p:pRg st="6" end="6"/>
                                            </p:txEl>
                                          </p:spTgt>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fade">
                                      <p:cBhvr>
                                        <p:cTn id="124" dur="500"/>
                                        <p:tgtEl>
                                          <p:spTgt spid="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fade">
                                      <p:cBhvr>
                                        <p:cTn id="129" dur="500"/>
                                        <p:tgtEl>
                                          <p:spTgt spid="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fade">
                                      <p:cBhvr>
                                        <p:cTn id="132" dur="500"/>
                                        <p:tgtEl>
                                          <p:spTgt spid="23"/>
                                        </p:tgtEl>
                                      </p:cBhvr>
                                    </p:animEffect>
                                  </p:childTnLst>
                                </p:cTn>
                              </p:par>
                              <p:par>
                                <p:cTn id="133" presetID="10" presetClass="entr" presetSubtype="0" fill="hold" nodeType="withEffect">
                                  <p:stCondLst>
                                    <p:cond delay="0"/>
                                  </p:stCondLst>
                                  <p:childTnLst>
                                    <p:set>
                                      <p:cBhvr>
                                        <p:cTn id="134" dur="1" fill="hold">
                                          <p:stCondLst>
                                            <p:cond delay="0"/>
                                          </p:stCondLst>
                                        </p:cTn>
                                        <p:tgtEl>
                                          <p:spTgt spid="12290"/>
                                        </p:tgtEl>
                                        <p:attrNameLst>
                                          <p:attrName>style.visibility</p:attrName>
                                        </p:attrNameLst>
                                      </p:cBhvr>
                                      <p:to>
                                        <p:strVal val="visible"/>
                                      </p:to>
                                    </p:set>
                                    <p:animEffect transition="in" filter="fade">
                                      <p:cBhvr>
                                        <p:cTn id="135" dur="500"/>
                                        <p:tgtEl>
                                          <p:spTgt spid="12290"/>
                                        </p:tgtEl>
                                      </p:cBhvr>
                                    </p:animEffect>
                                  </p:childTnLst>
                                </p:cTn>
                              </p:par>
                              <p:par>
                                <p:cTn id="136" presetID="10" presetClass="entr" presetSubtype="0" fill="hold" nodeType="withEffect">
                                  <p:stCondLst>
                                    <p:cond delay="0"/>
                                  </p:stCondLst>
                                  <p:childTnLst>
                                    <p:set>
                                      <p:cBhvr>
                                        <p:cTn id="137" dur="1" fill="hold">
                                          <p:stCondLst>
                                            <p:cond delay="0"/>
                                          </p:stCondLst>
                                        </p:cTn>
                                        <p:tgtEl>
                                          <p:spTgt spid="12291"/>
                                        </p:tgtEl>
                                        <p:attrNameLst>
                                          <p:attrName>style.visibility</p:attrName>
                                        </p:attrNameLst>
                                      </p:cBhvr>
                                      <p:to>
                                        <p:strVal val="visible"/>
                                      </p:to>
                                    </p:set>
                                    <p:animEffect transition="in" filter="fade">
                                      <p:cBhvr>
                                        <p:cTn id="138" dur="500"/>
                                        <p:tgtEl>
                                          <p:spTgt spid="12291"/>
                                        </p:tgtEl>
                                      </p:cBhvr>
                                    </p:animEffect>
                                  </p:childTnLst>
                                </p:cTn>
                              </p:par>
                              <p:par>
                                <p:cTn id="139" presetID="10" presetClass="exit" presetSubtype="0" fill="hold" nodeType="withEffect">
                                  <p:stCondLst>
                                    <p:cond delay="0"/>
                                  </p:stCondLst>
                                  <p:childTnLst>
                                    <p:animEffect transition="out" filter="fade">
                                      <p:cBhvr>
                                        <p:cTn id="140" dur="500"/>
                                        <p:tgtEl>
                                          <p:spTgt spid="3">
                                            <p:txEl>
                                              <p:pRg st="5" end="5"/>
                                            </p:txEl>
                                          </p:spTgt>
                                        </p:tgtEl>
                                      </p:cBhvr>
                                    </p:animEffect>
                                    <p:set>
                                      <p:cBhvr>
                                        <p:cTn id="141" dur="1" fill="hold">
                                          <p:stCondLst>
                                            <p:cond delay="499"/>
                                          </p:stCondLst>
                                        </p:cTn>
                                        <p:tgtEl>
                                          <p:spTgt spid="3">
                                            <p:txEl>
                                              <p:pRg st="5" end="5"/>
                                            </p:txEl>
                                          </p:spTgt>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3">
                                            <p:txEl>
                                              <p:pRg st="6" end="6"/>
                                            </p:txEl>
                                          </p:spTgt>
                                        </p:tgtEl>
                                      </p:cBhvr>
                                    </p:animEffect>
                                    <p:set>
                                      <p:cBhvr>
                                        <p:cTn id="144"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4" grpId="0"/>
      <p:bldP spid="4" grpId="1"/>
      <p:bldP spid="8" grpId="0" animBg="1"/>
      <p:bldP spid="8" grpId="1" animBg="1"/>
      <p:bldP spid="8" grpId="2" animBg="1"/>
      <p:bldP spid="9" grpId="0" animBg="1"/>
      <p:bldP spid="9" grpId="1" animBg="1"/>
      <p:bldP spid="9" grpId="2" animBg="1"/>
      <p:bldP spid="12" grpId="0"/>
      <p:bldP spid="12" grpId="1"/>
      <p:bldP spid="13" grpId="0"/>
      <p:bldP spid="13" grpId="1"/>
      <p:bldP spid="14" grpId="0"/>
      <p:bldP spid="14" grpId="1"/>
      <p:bldP spid="15" grpId="0"/>
      <p:bldP spid="15" grpId="1"/>
      <p:bldP spid="16" grpId="0" animBg="1"/>
      <p:bldP spid="17" grpId="0" animBg="1"/>
      <p:bldP spid="18" grpId="0"/>
      <p:bldP spid="18" grpId="1"/>
      <p:bldP spid="21" grpId="0"/>
      <p:bldP spid="21" grpId="1"/>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a:t>
            </a:r>
            <a:endParaRPr lang="en-IN" dirty="0"/>
          </a:p>
        </p:txBody>
      </p:sp>
      <p:sp>
        <p:nvSpPr>
          <p:cNvPr id="3" name="Content Placeholder 2"/>
          <p:cNvSpPr>
            <a:spLocks noGrp="1"/>
          </p:cNvSpPr>
          <p:nvPr>
            <p:ph sz="quarter" idx="13"/>
          </p:nvPr>
        </p:nvSpPr>
        <p:spPr/>
        <p:txBody>
          <a:bodyPr>
            <a:normAutofit fontScale="92500" lnSpcReduction="20000"/>
          </a:bodyPr>
          <a:lstStyle/>
          <a:p>
            <a:r>
              <a:rPr lang="en-IN" dirty="0" smtClean="0"/>
              <a:t>The b2000 </a:t>
            </a:r>
            <a:r>
              <a:rPr lang="en-IN" dirty="0"/>
              <a:t>data with high sensitivity for stroke is </a:t>
            </a:r>
            <a:r>
              <a:rPr lang="en-IN" dirty="0" smtClean="0"/>
              <a:t>suitable </a:t>
            </a:r>
            <a:r>
              <a:rPr lang="en-IN" dirty="0"/>
              <a:t>for ﬁnding candidate </a:t>
            </a:r>
            <a:r>
              <a:rPr lang="en-IN" dirty="0" smtClean="0"/>
              <a:t>locations</a:t>
            </a:r>
          </a:p>
          <a:p>
            <a:pPr lvl="1"/>
            <a:r>
              <a:rPr lang="en-IN" dirty="0" smtClean="0"/>
              <a:t>Will </a:t>
            </a:r>
            <a:r>
              <a:rPr lang="en-IN" dirty="0"/>
              <a:t>have </a:t>
            </a:r>
            <a:r>
              <a:rPr lang="en-IN" dirty="0" smtClean="0"/>
              <a:t>high number </a:t>
            </a:r>
            <a:r>
              <a:rPr lang="en-IN" dirty="0"/>
              <a:t>of false positive locations (FP) due to </a:t>
            </a:r>
            <a:r>
              <a:rPr lang="en-IN" dirty="0" smtClean="0"/>
              <a:t>anisotropy effects.</a:t>
            </a:r>
          </a:p>
          <a:p>
            <a:endParaRPr lang="en-US" dirty="0" smtClean="0"/>
          </a:p>
          <a:p>
            <a:r>
              <a:rPr lang="en-IN" dirty="0"/>
              <a:t>The b1000 </a:t>
            </a:r>
            <a:r>
              <a:rPr lang="en-IN" dirty="0" smtClean="0"/>
              <a:t>data </a:t>
            </a:r>
            <a:r>
              <a:rPr lang="en-IN" i="1" dirty="0" smtClean="0"/>
              <a:t>(with </a:t>
            </a:r>
            <a:r>
              <a:rPr lang="en-IN" i="1" dirty="0"/>
              <a:t>low anisotropy </a:t>
            </a:r>
            <a:r>
              <a:rPr lang="en-IN" i="1" dirty="0" smtClean="0"/>
              <a:t>effects</a:t>
            </a:r>
            <a:r>
              <a:rPr lang="en-IN" i="1" dirty="0"/>
              <a:t>)</a:t>
            </a:r>
            <a:r>
              <a:rPr lang="en-IN" dirty="0"/>
              <a:t> and the ADC </a:t>
            </a:r>
            <a:r>
              <a:rPr lang="en-IN" i="1" dirty="0"/>
              <a:t>(</a:t>
            </a:r>
            <a:r>
              <a:rPr lang="en-IN" i="1" dirty="0" smtClean="0"/>
              <a:t>impervious </a:t>
            </a:r>
            <a:r>
              <a:rPr lang="en-IN" i="1" dirty="0"/>
              <a:t>to shine-through </a:t>
            </a:r>
            <a:r>
              <a:rPr lang="en-IN" i="1" dirty="0" err="1" smtClean="0"/>
              <a:t>artifacts</a:t>
            </a:r>
            <a:r>
              <a:rPr lang="en-IN" i="1" dirty="0" smtClean="0"/>
              <a:t>)</a:t>
            </a:r>
            <a:r>
              <a:rPr lang="en-IN" dirty="0" smtClean="0"/>
              <a:t> are </a:t>
            </a:r>
            <a:r>
              <a:rPr lang="en-IN" dirty="0"/>
              <a:t>appropriate to help </a:t>
            </a:r>
            <a:r>
              <a:rPr lang="en-IN" dirty="0" smtClean="0"/>
              <a:t>reject the </a:t>
            </a:r>
            <a:r>
              <a:rPr lang="en-IN" dirty="0"/>
              <a:t>FPs</a:t>
            </a:r>
            <a:r>
              <a:rPr lang="en-IN" dirty="0" smtClean="0"/>
              <a:t>.</a:t>
            </a:r>
          </a:p>
          <a:p>
            <a:endParaRPr lang="en-US" dirty="0"/>
          </a:p>
          <a:p>
            <a:r>
              <a:rPr lang="en-US" dirty="0" smtClean="0"/>
              <a:t>Segmentation is performed on the obtained lesion candidates.</a:t>
            </a:r>
            <a:endParaRPr lang="en-IN" dirty="0"/>
          </a:p>
        </p:txBody>
      </p:sp>
    </p:spTree>
    <p:extLst>
      <p:ext uri="{BB962C8B-B14F-4D97-AF65-F5344CB8AC3E}">
        <p14:creationId xmlns:p14="http://schemas.microsoft.com/office/powerpoint/2010/main" xmlns="" val="1726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Pipeline</a:t>
            </a:r>
            <a:endParaRPr lang="en-US" dirty="0"/>
          </a:p>
        </p:txBody>
      </p:sp>
      <p:pic>
        <p:nvPicPr>
          <p:cNvPr id="48" name="Picture 2" descr="D:\My Work\Papers &amp; Work\Ischemic Lesion Segmentation in MRI\Journal\image_00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05796" y="3764204"/>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49" name="Picture 3" descr="D:\My Work\Papers &amp; Work\Ischemic Lesion Segmentation in MRI\Journal\image_00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6236" y="1369954"/>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0" name="Picture 4" descr="D:\My Work\Papers &amp; Work\Ischemic Lesion Segmentation in MRI\Journal\image_00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25732" y="1370778"/>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1" name="Picture 5" descr="D:\My Work\Papers &amp; Work\Ischemic Lesion Segmentation in MRI\Journal\image_00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25732" y="3764204"/>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2" name="Picture 6" descr="D:\My Work\Papers &amp; Work\Ischemic Lesion Segmentation in MRI\Journal\image_0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05796" y="1357083"/>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3" name="Picture 52" descr="D:\My Work\Papers &amp; Work\Ischemic Lesion Segmentation in MRI\Journal\image_006.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7318" y="1369783"/>
            <a:ext cx="1325276" cy="1325277"/>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4" name="Picture 8" descr="D:\My Work\Papers &amp; Work\Ischemic Lesion Segmentation in MRI\Journal\image_006.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9230" y="1441289"/>
            <a:ext cx="1325276" cy="1325277"/>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5" name="Picture 8" descr="D:\My Work\Papers &amp; Work\Ischemic Lesion Segmentation in MRI\Journal\image_006.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5734" y="1539098"/>
            <a:ext cx="1325276" cy="1325277"/>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6" name="Picture 2" descr="D:\My Work\Papers &amp; Work\Ischemic Lesion Segmentation in MRI\Journal\image_00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15948" y="3841681"/>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7" name="Picture 3" descr="D:\My Work\Papers &amp; Work\Ischemic Lesion Segmentation in MRI\Journal\image_00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6388" y="1447431"/>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8" name="Picture 4" descr="D:\My Work\Papers &amp; Work\Ischemic Lesion Segmentation in MRI\Journal\image_00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5884" y="1448255"/>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59" name="Picture 5" descr="D:\My Work\Papers &amp; Work\Ischemic Lesion Segmentation in MRI\Journal\image_00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35884" y="3841681"/>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60" name="Picture 6" descr="D:\My Work\Papers &amp; Work\Ischemic Lesion Segmentation in MRI\Journal\image_0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15948" y="1434560"/>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61" name="Picture 2" descr="D:\My Work\Papers &amp; Work\Ischemic Lesion Segmentation in MRI\Journal\image_00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88286" y="3932524"/>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62" name="Picture 3" descr="D:\My Work\Papers &amp; Work\Ischemic Lesion Segmentation in MRI\Journal\image_00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8726" y="1538274"/>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63" name="Picture 4" descr="D:\My Work\Papers &amp; Work\Ischemic Lesion Segmentation in MRI\Journal\image_00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8222" y="1539098"/>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64" name="Picture 5" descr="D:\My Work\Papers &amp; Work\Ischemic Lesion Segmentation in MRI\Journal\image_00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08222" y="3932524"/>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65" name="Picture 6" descr="D:\My Work\Papers &amp; Work\Ischemic Lesion Segmentation in MRI\Journal\image_007.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88286" y="1525403"/>
            <a:ext cx="1325276" cy="1325276"/>
          </a:xfrm>
          <a:prstGeom prst="rect">
            <a:avLst/>
          </a:prstGeom>
          <a:noFill/>
          <a:effectLst>
            <a:outerShdw blurRad="50800" dist="38100" dir="2700000" sx="95000" sy="95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66" name="TextBox 65"/>
          <p:cNvSpPr txBox="1"/>
          <p:nvPr/>
        </p:nvSpPr>
        <p:spPr>
          <a:xfrm>
            <a:off x="580192" y="2835896"/>
            <a:ext cx="1435084" cy="364504"/>
          </a:xfrm>
          <a:prstGeom prst="rect">
            <a:avLst/>
          </a:prstGeom>
          <a:noFill/>
        </p:spPr>
        <p:txBody>
          <a:bodyPr wrap="square" rtlCol="0">
            <a:spAutoFit/>
          </a:bodyPr>
          <a:lstStyle/>
          <a:p>
            <a:pPr algn="ctr"/>
            <a:r>
              <a:rPr lang="en-US" sz="1400" b="1" dirty="0" smtClean="0"/>
              <a:t>DWI Volume</a:t>
            </a:r>
            <a:endParaRPr lang="en-US" sz="1400" b="1" dirty="0"/>
          </a:p>
        </p:txBody>
      </p:sp>
      <p:sp>
        <p:nvSpPr>
          <p:cNvPr id="67" name="TextBox 66"/>
          <p:cNvSpPr txBox="1"/>
          <p:nvPr/>
        </p:nvSpPr>
        <p:spPr>
          <a:xfrm>
            <a:off x="2793445" y="2809348"/>
            <a:ext cx="1748660" cy="619652"/>
          </a:xfrm>
          <a:prstGeom prst="rect">
            <a:avLst/>
          </a:prstGeom>
          <a:noFill/>
        </p:spPr>
        <p:txBody>
          <a:bodyPr wrap="square" rtlCol="0">
            <a:spAutoFit/>
          </a:bodyPr>
          <a:lstStyle/>
          <a:p>
            <a:pPr algn="ctr"/>
            <a:r>
              <a:rPr lang="en-US" sz="1400" b="1" dirty="0" smtClean="0"/>
              <a:t>Obtain Lesion Candidates</a:t>
            </a:r>
          </a:p>
        </p:txBody>
      </p:sp>
      <p:sp>
        <p:nvSpPr>
          <p:cNvPr id="68" name="Right Arrow 67"/>
          <p:cNvSpPr/>
          <p:nvPr/>
        </p:nvSpPr>
        <p:spPr>
          <a:xfrm>
            <a:off x="2202469" y="2038724"/>
            <a:ext cx="644227" cy="1281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2711699" y="5185563"/>
            <a:ext cx="1748660" cy="619652"/>
          </a:xfrm>
          <a:prstGeom prst="rect">
            <a:avLst/>
          </a:prstGeom>
          <a:noFill/>
        </p:spPr>
        <p:txBody>
          <a:bodyPr wrap="square" rtlCol="0">
            <a:spAutoFit/>
          </a:bodyPr>
          <a:lstStyle/>
          <a:p>
            <a:pPr algn="ctr"/>
            <a:r>
              <a:rPr lang="en-US" sz="1400" b="1" dirty="0" smtClean="0"/>
              <a:t>Candidate Refinement </a:t>
            </a:r>
          </a:p>
        </p:txBody>
      </p:sp>
      <p:sp>
        <p:nvSpPr>
          <p:cNvPr id="70" name="Rounded Rectangle 69"/>
          <p:cNvSpPr/>
          <p:nvPr/>
        </p:nvSpPr>
        <p:spPr>
          <a:xfrm>
            <a:off x="5162206" y="3821552"/>
            <a:ext cx="1437173" cy="13950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Obtain Window Parameters </a:t>
            </a:r>
            <a:endParaRPr lang="en-US" sz="1400" b="1" dirty="0"/>
          </a:p>
        </p:txBody>
      </p:sp>
      <p:sp>
        <p:nvSpPr>
          <p:cNvPr id="71" name="TextBox 70"/>
          <p:cNvSpPr txBox="1"/>
          <p:nvPr/>
        </p:nvSpPr>
        <p:spPr>
          <a:xfrm>
            <a:off x="4861108" y="2807256"/>
            <a:ext cx="1996892" cy="619652"/>
          </a:xfrm>
          <a:prstGeom prst="rect">
            <a:avLst/>
          </a:prstGeom>
          <a:noFill/>
        </p:spPr>
        <p:txBody>
          <a:bodyPr wrap="square" rtlCol="0">
            <a:spAutoFit/>
          </a:bodyPr>
          <a:lstStyle/>
          <a:p>
            <a:pPr algn="ctr"/>
            <a:r>
              <a:rPr lang="en-US" sz="1400" b="1" dirty="0" smtClean="0"/>
              <a:t>Obtain </a:t>
            </a:r>
          </a:p>
          <a:p>
            <a:pPr algn="ctr"/>
            <a:r>
              <a:rPr lang="en-US" sz="1400" b="1" dirty="0" smtClean="0"/>
              <a:t>Windowed Result</a:t>
            </a:r>
          </a:p>
        </p:txBody>
      </p:sp>
      <p:sp>
        <p:nvSpPr>
          <p:cNvPr id="72" name="Right Arrow 71"/>
          <p:cNvSpPr/>
          <p:nvPr/>
        </p:nvSpPr>
        <p:spPr>
          <a:xfrm>
            <a:off x="4474821" y="4443865"/>
            <a:ext cx="644227" cy="1281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154952" y="2807256"/>
            <a:ext cx="1836648" cy="619652"/>
          </a:xfrm>
          <a:prstGeom prst="rect">
            <a:avLst/>
          </a:prstGeom>
          <a:noFill/>
        </p:spPr>
        <p:txBody>
          <a:bodyPr wrap="square" rtlCol="0">
            <a:spAutoFit/>
          </a:bodyPr>
          <a:lstStyle/>
          <a:p>
            <a:pPr algn="ctr"/>
            <a:r>
              <a:rPr lang="en-US" sz="1400" b="1" dirty="0" smtClean="0"/>
              <a:t>Level Set Based Segmentation </a:t>
            </a:r>
          </a:p>
        </p:txBody>
      </p:sp>
      <p:sp>
        <p:nvSpPr>
          <p:cNvPr id="74" name="TextBox 73"/>
          <p:cNvSpPr txBox="1"/>
          <p:nvPr/>
        </p:nvSpPr>
        <p:spPr>
          <a:xfrm>
            <a:off x="6999190" y="5181600"/>
            <a:ext cx="2144810" cy="619652"/>
          </a:xfrm>
          <a:prstGeom prst="rect">
            <a:avLst/>
          </a:prstGeom>
          <a:noFill/>
        </p:spPr>
        <p:txBody>
          <a:bodyPr wrap="square" rtlCol="0">
            <a:spAutoFit/>
          </a:bodyPr>
          <a:lstStyle/>
          <a:p>
            <a:pPr algn="ctr"/>
            <a:r>
              <a:rPr lang="en-US" sz="1400" b="1" dirty="0" smtClean="0"/>
              <a:t>Obtain Segmentation Results </a:t>
            </a:r>
          </a:p>
        </p:txBody>
      </p:sp>
      <p:sp>
        <p:nvSpPr>
          <p:cNvPr id="75" name="Rectangle 74"/>
          <p:cNvSpPr/>
          <p:nvPr/>
        </p:nvSpPr>
        <p:spPr>
          <a:xfrm>
            <a:off x="2609565" y="1219200"/>
            <a:ext cx="2038635" cy="4596020"/>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800600" y="1205232"/>
            <a:ext cx="2038635" cy="4596020"/>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029165" y="1205232"/>
            <a:ext cx="2038635" cy="4596020"/>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2590800" y="5790018"/>
            <a:ext cx="2059021" cy="765454"/>
          </a:xfrm>
          <a:prstGeom prst="rect">
            <a:avLst/>
          </a:prstGeom>
          <a:noFill/>
        </p:spPr>
        <p:txBody>
          <a:bodyPr wrap="square" rtlCol="0">
            <a:spAutoFit/>
          </a:bodyPr>
          <a:lstStyle/>
          <a:p>
            <a:pPr algn="ctr"/>
            <a:r>
              <a:rPr lang="en-US" b="1" u="sng" dirty="0" smtClean="0"/>
              <a:t>Stage 1</a:t>
            </a:r>
            <a:r>
              <a:rPr lang="en-US" b="1" dirty="0" smtClean="0"/>
              <a:t>: Lesion Detection</a:t>
            </a:r>
            <a:endParaRPr lang="en-US" b="1" dirty="0"/>
          </a:p>
        </p:txBody>
      </p:sp>
      <p:sp>
        <p:nvSpPr>
          <p:cNvPr id="79" name="TextBox 78"/>
          <p:cNvSpPr txBox="1"/>
          <p:nvPr/>
        </p:nvSpPr>
        <p:spPr>
          <a:xfrm>
            <a:off x="4798979" y="5790018"/>
            <a:ext cx="2059021" cy="765454"/>
          </a:xfrm>
          <a:prstGeom prst="rect">
            <a:avLst/>
          </a:prstGeom>
          <a:noFill/>
        </p:spPr>
        <p:txBody>
          <a:bodyPr wrap="square" rtlCol="0">
            <a:spAutoFit/>
          </a:bodyPr>
          <a:lstStyle/>
          <a:p>
            <a:pPr algn="ctr"/>
            <a:r>
              <a:rPr lang="en-US" b="1" u="sng" dirty="0" smtClean="0"/>
              <a:t>Stage 2</a:t>
            </a:r>
            <a:r>
              <a:rPr lang="en-US" b="1" dirty="0" smtClean="0"/>
              <a:t>: Data Pre-processing</a:t>
            </a:r>
            <a:endParaRPr lang="en-US" b="1" dirty="0"/>
          </a:p>
        </p:txBody>
      </p:sp>
      <p:sp>
        <p:nvSpPr>
          <p:cNvPr id="80" name="TextBox 79"/>
          <p:cNvSpPr txBox="1"/>
          <p:nvPr/>
        </p:nvSpPr>
        <p:spPr>
          <a:xfrm>
            <a:off x="7008779" y="5790018"/>
            <a:ext cx="2059021" cy="765454"/>
          </a:xfrm>
          <a:prstGeom prst="rect">
            <a:avLst/>
          </a:prstGeom>
          <a:noFill/>
        </p:spPr>
        <p:txBody>
          <a:bodyPr wrap="square" rtlCol="0">
            <a:spAutoFit/>
          </a:bodyPr>
          <a:lstStyle/>
          <a:p>
            <a:pPr algn="ctr"/>
            <a:r>
              <a:rPr lang="en-US" b="1" u="sng" dirty="0" smtClean="0"/>
              <a:t>Stage 3</a:t>
            </a:r>
            <a:r>
              <a:rPr lang="en-US" b="1" dirty="0" smtClean="0"/>
              <a:t>: Lesion Segmentation</a:t>
            </a:r>
            <a:endParaRPr lang="en-US" b="1" dirty="0"/>
          </a:p>
        </p:txBody>
      </p:sp>
      <p:graphicFrame>
        <p:nvGraphicFramePr>
          <p:cNvPr id="81" name="Table 80"/>
          <p:cNvGraphicFramePr>
            <a:graphicFrameLocks noGrp="1"/>
          </p:cNvGraphicFramePr>
          <p:nvPr>
            <p:extLst>
              <p:ext uri="{D42A27DB-BD31-4B8C-83A1-F6EECF244321}">
                <p14:modId xmlns:p14="http://schemas.microsoft.com/office/powerpoint/2010/main" xmlns="" val="4044117219"/>
              </p:ext>
            </p:extLst>
          </p:nvPr>
        </p:nvGraphicFramePr>
        <p:xfrm>
          <a:off x="228846" y="3810000"/>
          <a:ext cx="2251451" cy="1828800"/>
        </p:xfrm>
        <a:graphic>
          <a:graphicData uri="http://schemas.openxmlformats.org/drawingml/2006/table">
            <a:tbl>
              <a:tblPr firstRow="1" bandRow="1">
                <a:tableStyleId>{2D5ABB26-0587-4C30-8999-92F81FD0307C}</a:tableStyleId>
              </a:tblPr>
              <a:tblGrid>
                <a:gridCol w="628975"/>
                <a:gridCol w="1622476"/>
              </a:tblGrid>
              <a:tr h="290835">
                <a:tc>
                  <a:txBody>
                    <a:bodyPr/>
                    <a:lstStyle/>
                    <a:p>
                      <a:r>
                        <a:rPr lang="en-US" sz="1600" b="1" dirty="0" smtClean="0">
                          <a:solidFill>
                            <a:schemeClr val="tx1"/>
                          </a:solidFill>
                        </a:rPr>
                        <a:t>Type</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solidFill>
                            <a:schemeClr val="tx1"/>
                          </a:solidFill>
                        </a:rPr>
                        <a:t>Data</a:t>
                      </a:r>
                      <a:r>
                        <a:rPr lang="en-US" sz="1600" b="1" baseline="0" dirty="0" smtClean="0">
                          <a:solidFill>
                            <a:schemeClr val="tx1"/>
                          </a:solidFill>
                        </a:rPr>
                        <a:t> Used</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0835">
                <a:tc>
                  <a:txBody>
                    <a:bodyPr/>
                    <a:lstStyle/>
                    <a:p>
                      <a:r>
                        <a:rPr lang="en-US" sz="1600" b="1" dirty="0" smtClean="0"/>
                        <a:t>(A)</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t>ADC + B1000 + B2000 Data</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0835">
                <a:tc>
                  <a:txBody>
                    <a:bodyPr/>
                    <a:lstStyle/>
                    <a:p>
                      <a:r>
                        <a:rPr lang="en-US" sz="1600" b="1" dirty="0" smtClean="0"/>
                        <a:t>(B)</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t>B2000 Data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0835">
                <a:tc>
                  <a:txBody>
                    <a:bodyPr/>
                    <a:lstStyle/>
                    <a:p>
                      <a:r>
                        <a:rPr lang="en-US" sz="1600" b="1" dirty="0" smtClean="0"/>
                        <a:t>(C)</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smtClean="0"/>
                        <a:t>ADC + B2000 Data</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2" name="Right Arrow 81"/>
          <p:cNvSpPr/>
          <p:nvPr/>
        </p:nvSpPr>
        <p:spPr>
          <a:xfrm>
            <a:off x="6635717" y="2045337"/>
            <a:ext cx="644227" cy="1281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249678" y="1679882"/>
            <a:ext cx="569722" cy="473854"/>
          </a:xfrm>
          <a:prstGeom prst="rect">
            <a:avLst/>
          </a:prstGeom>
          <a:noFill/>
        </p:spPr>
        <p:txBody>
          <a:bodyPr wrap="square" rtlCol="0">
            <a:spAutoFit/>
          </a:bodyPr>
          <a:lstStyle/>
          <a:p>
            <a:r>
              <a:rPr lang="en-US" sz="2000" b="1" dirty="0" smtClean="0"/>
              <a:t>(B)</a:t>
            </a:r>
            <a:endParaRPr lang="en-US" sz="2000" b="1" dirty="0"/>
          </a:p>
        </p:txBody>
      </p:sp>
      <p:sp>
        <p:nvSpPr>
          <p:cNvPr id="84" name="TextBox 83"/>
          <p:cNvSpPr txBox="1"/>
          <p:nvPr/>
        </p:nvSpPr>
        <p:spPr>
          <a:xfrm>
            <a:off x="3649542" y="3286654"/>
            <a:ext cx="709123" cy="473854"/>
          </a:xfrm>
          <a:prstGeom prst="rect">
            <a:avLst/>
          </a:prstGeom>
          <a:noFill/>
        </p:spPr>
        <p:txBody>
          <a:bodyPr wrap="square" rtlCol="0">
            <a:spAutoFit/>
          </a:bodyPr>
          <a:lstStyle/>
          <a:p>
            <a:r>
              <a:rPr lang="en-US" sz="2000" b="1" dirty="0" smtClean="0"/>
              <a:t>(A)</a:t>
            </a:r>
            <a:endParaRPr lang="en-US" sz="2000" b="1" dirty="0"/>
          </a:p>
        </p:txBody>
      </p:sp>
      <p:sp>
        <p:nvSpPr>
          <p:cNvPr id="85" name="TextBox 84"/>
          <p:cNvSpPr txBox="1"/>
          <p:nvPr/>
        </p:nvSpPr>
        <p:spPr>
          <a:xfrm>
            <a:off x="4508382" y="4107052"/>
            <a:ext cx="569722" cy="473854"/>
          </a:xfrm>
          <a:prstGeom prst="rect">
            <a:avLst/>
          </a:prstGeom>
          <a:noFill/>
        </p:spPr>
        <p:txBody>
          <a:bodyPr wrap="square" rtlCol="0">
            <a:spAutoFit/>
          </a:bodyPr>
          <a:lstStyle/>
          <a:p>
            <a:r>
              <a:rPr lang="en-US" sz="2000" b="1" dirty="0" smtClean="0"/>
              <a:t>(B)</a:t>
            </a:r>
            <a:endParaRPr lang="en-US" sz="2000" b="1" dirty="0"/>
          </a:p>
        </p:txBody>
      </p:sp>
      <p:sp>
        <p:nvSpPr>
          <p:cNvPr id="86" name="TextBox 85"/>
          <p:cNvSpPr txBox="1"/>
          <p:nvPr/>
        </p:nvSpPr>
        <p:spPr>
          <a:xfrm>
            <a:off x="5817597" y="3286654"/>
            <a:ext cx="569722" cy="473854"/>
          </a:xfrm>
          <a:prstGeom prst="rect">
            <a:avLst/>
          </a:prstGeom>
          <a:noFill/>
        </p:spPr>
        <p:txBody>
          <a:bodyPr wrap="square" rtlCol="0">
            <a:spAutoFit/>
          </a:bodyPr>
          <a:lstStyle/>
          <a:p>
            <a:r>
              <a:rPr lang="en-US" sz="2000" b="1" dirty="0" smtClean="0"/>
              <a:t>(B)</a:t>
            </a:r>
            <a:endParaRPr lang="en-US" sz="2000" b="1" dirty="0"/>
          </a:p>
        </p:txBody>
      </p:sp>
      <p:sp>
        <p:nvSpPr>
          <p:cNvPr id="87" name="TextBox 86"/>
          <p:cNvSpPr txBox="1"/>
          <p:nvPr/>
        </p:nvSpPr>
        <p:spPr>
          <a:xfrm>
            <a:off x="6704534" y="1713636"/>
            <a:ext cx="569722" cy="400110"/>
          </a:xfrm>
          <a:prstGeom prst="rect">
            <a:avLst/>
          </a:prstGeom>
          <a:noFill/>
        </p:spPr>
        <p:txBody>
          <a:bodyPr wrap="square" rtlCol="0">
            <a:spAutoFit/>
          </a:bodyPr>
          <a:lstStyle/>
          <a:p>
            <a:r>
              <a:rPr lang="en-US" sz="2000" b="1" dirty="0" smtClean="0"/>
              <a:t>(C)</a:t>
            </a:r>
            <a:endParaRPr lang="en-US" sz="2000" b="1" dirty="0"/>
          </a:p>
        </p:txBody>
      </p:sp>
      <p:sp>
        <p:nvSpPr>
          <p:cNvPr id="88" name="TextBox 87"/>
          <p:cNvSpPr txBox="1"/>
          <p:nvPr/>
        </p:nvSpPr>
        <p:spPr>
          <a:xfrm>
            <a:off x="7612742" y="3313950"/>
            <a:ext cx="569722" cy="473854"/>
          </a:xfrm>
          <a:prstGeom prst="rect">
            <a:avLst/>
          </a:prstGeom>
          <a:noFill/>
        </p:spPr>
        <p:txBody>
          <a:bodyPr wrap="square" rtlCol="0">
            <a:spAutoFit/>
          </a:bodyPr>
          <a:lstStyle/>
          <a:p>
            <a:r>
              <a:rPr lang="en-US" sz="2000" b="1" dirty="0" smtClean="0"/>
              <a:t>(C)</a:t>
            </a:r>
            <a:endParaRPr lang="en-US" sz="2000" b="1" dirty="0"/>
          </a:p>
        </p:txBody>
      </p:sp>
      <p:sp>
        <p:nvSpPr>
          <p:cNvPr id="89" name="Down Arrow 88"/>
          <p:cNvSpPr/>
          <p:nvPr/>
        </p:nvSpPr>
        <p:spPr>
          <a:xfrm>
            <a:off x="3550398" y="3317197"/>
            <a:ext cx="187205" cy="4084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wn Arrow 89"/>
          <p:cNvSpPr/>
          <p:nvPr/>
        </p:nvSpPr>
        <p:spPr>
          <a:xfrm>
            <a:off x="8021891" y="3321526"/>
            <a:ext cx="187205" cy="40843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Up Arrow 90"/>
          <p:cNvSpPr/>
          <p:nvPr/>
        </p:nvSpPr>
        <p:spPr>
          <a:xfrm>
            <a:off x="5714832" y="3305473"/>
            <a:ext cx="195318" cy="40496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9460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0"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500"/>
                                        <p:tgtEl>
                                          <p:spTgt spid="8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500"/>
                                        <p:tgtEl>
                                          <p:spTgt spid="7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500"/>
                                        <p:tgtEl>
                                          <p:spTgt spid="8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fade">
                                      <p:cBhvr>
                                        <p:cTn id="83" dur="500"/>
                                        <p:tgtEl>
                                          <p:spTgt spid="9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fade">
                                      <p:cBhvr>
                                        <p:cTn id="86" dur="500"/>
                                        <p:tgtEl>
                                          <p:spTgt spid="8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500"/>
                                        <p:tgtEl>
                                          <p:spTgt spid="71"/>
                                        </p:tgtEl>
                                      </p:cBhvr>
                                    </p:animEffect>
                                  </p:childTnLst>
                                </p:cTn>
                              </p:par>
                              <p:par>
                                <p:cTn id="90" presetID="10" presetClass="entr" presetSubtype="0" fill="hold"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10"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par>
                                <p:cTn id="96" presetID="10" presetClass="entr" presetSubtype="0" fill="hold"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500"/>
                                        <p:tgtEl>
                                          <p:spTgt spid="7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fade">
                                      <p:cBhvr>
                                        <p:cTn id="106" dur="500"/>
                                        <p:tgtEl>
                                          <p:spTgt spid="7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fade">
                                      <p:cBhvr>
                                        <p:cTn id="111" dur="500"/>
                                        <p:tgtEl>
                                          <p:spTgt spid="8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2"/>
                                        </p:tgtEl>
                                        <p:attrNameLst>
                                          <p:attrName>style.visibility</p:attrName>
                                        </p:attrNameLst>
                                      </p:cBhvr>
                                      <p:to>
                                        <p:strVal val="visible"/>
                                      </p:to>
                                    </p:set>
                                    <p:animEffect transition="in" filter="fade">
                                      <p:cBhvr>
                                        <p:cTn id="114" dur="500"/>
                                        <p:tgtEl>
                                          <p:spTgt spid="82"/>
                                        </p:tgtEl>
                                      </p:cBhvr>
                                    </p:animEffect>
                                  </p:childTnLst>
                                </p:cTn>
                              </p:par>
                              <p:par>
                                <p:cTn id="115" presetID="10" presetClass="entr" presetSubtype="0" fill="hold" nodeType="with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500"/>
                                        <p:tgtEl>
                                          <p:spTgt spid="65"/>
                                        </p:tgtEl>
                                      </p:cBhvr>
                                    </p:animEffect>
                                  </p:childTnLst>
                                </p:cTn>
                              </p:par>
                              <p:par>
                                <p:cTn id="118" presetID="10" presetClass="entr" presetSubtype="0" fill="hold" nodeType="with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500"/>
                                        <p:tgtEl>
                                          <p:spTgt spid="60"/>
                                        </p:tgtEl>
                                      </p:cBhvr>
                                    </p:animEffect>
                                  </p:childTnLst>
                                </p:cTn>
                              </p:par>
                              <p:par>
                                <p:cTn id="121" presetID="10" presetClass="entr" presetSubtype="0" fill="hold"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500"/>
                                        <p:tgtEl>
                                          <p:spTgt spid="5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500"/>
                                        <p:tgtEl>
                                          <p:spTgt spid="73"/>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90"/>
                                        </p:tgtEl>
                                        <p:attrNameLst>
                                          <p:attrName>style.visibility</p:attrName>
                                        </p:attrNameLst>
                                      </p:cBhvr>
                                      <p:to>
                                        <p:strVal val="visible"/>
                                      </p:to>
                                    </p:set>
                                    <p:animEffect transition="in" filter="fade">
                                      <p:cBhvr>
                                        <p:cTn id="131" dur="500"/>
                                        <p:tgtEl>
                                          <p:spTgt spid="90"/>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8"/>
                                        </p:tgtEl>
                                        <p:attrNameLst>
                                          <p:attrName>style.visibility</p:attrName>
                                        </p:attrNameLst>
                                      </p:cBhvr>
                                      <p:to>
                                        <p:strVal val="visible"/>
                                      </p:to>
                                    </p:set>
                                    <p:animEffect transition="in" filter="fade">
                                      <p:cBhvr>
                                        <p:cTn id="134" dur="500"/>
                                        <p:tgtEl>
                                          <p:spTgt spid="88"/>
                                        </p:tgtEl>
                                      </p:cBhvr>
                                    </p:animEffect>
                                  </p:childTnLst>
                                </p:cTn>
                              </p:par>
                              <p:par>
                                <p:cTn id="135" presetID="10" presetClass="entr" presetSubtype="0" fill="hold" nodeType="with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fade">
                                      <p:cBhvr>
                                        <p:cTn id="137" dur="500"/>
                                        <p:tgtEl>
                                          <p:spTgt spid="61"/>
                                        </p:tgtEl>
                                      </p:cBhvr>
                                    </p:animEffect>
                                  </p:childTnLst>
                                </p:cTn>
                              </p:par>
                              <p:par>
                                <p:cTn id="138" presetID="10" presetClass="entr" presetSubtype="0" fill="hold"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500"/>
                                        <p:tgtEl>
                                          <p:spTgt spid="56"/>
                                        </p:tgtEl>
                                      </p:cBhvr>
                                    </p:animEffect>
                                  </p:childTnLst>
                                </p:cTn>
                              </p:par>
                              <p:par>
                                <p:cTn id="141" presetID="10" presetClass="entr" presetSubtype="0" fill="hold" nodeType="with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fade">
                                      <p:cBhvr>
                                        <p:cTn id="143" dur="500"/>
                                        <p:tgtEl>
                                          <p:spTgt spid="4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4"/>
                                        </p:tgtEl>
                                        <p:attrNameLst>
                                          <p:attrName>style.visibility</p:attrName>
                                        </p:attrNameLst>
                                      </p:cBhvr>
                                      <p:to>
                                        <p:strVal val="visible"/>
                                      </p:to>
                                    </p:set>
                                    <p:animEffect transition="in" filter="fade">
                                      <p:cBhvr>
                                        <p:cTn id="146" dur="500"/>
                                        <p:tgtEl>
                                          <p:spTgt spid="74"/>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77"/>
                                        </p:tgtEl>
                                        <p:attrNameLst>
                                          <p:attrName>style.visibility</p:attrName>
                                        </p:attrNameLst>
                                      </p:cBhvr>
                                      <p:to>
                                        <p:strVal val="visible"/>
                                      </p:to>
                                    </p:set>
                                    <p:animEffect transition="in" filter="fade">
                                      <p:cBhvr>
                                        <p:cTn id="151" dur="500"/>
                                        <p:tgtEl>
                                          <p:spTgt spid="77"/>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fade">
                                      <p:cBhvr>
                                        <p:cTn id="15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animBg="1"/>
      <p:bldP spid="69" grpId="0"/>
      <p:bldP spid="70" grpId="0" animBg="1"/>
      <p:bldP spid="71" grpId="0"/>
      <p:bldP spid="72" grpId="0" animBg="1"/>
      <p:bldP spid="73" grpId="0"/>
      <p:bldP spid="74" grpId="0"/>
      <p:bldP spid="75" grpId="0" animBg="1"/>
      <p:bldP spid="76" grpId="0" animBg="1"/>
      <p:bldP spid="77" grpId="0" animBg="1"/>
      <p:bldP spid="78" grpId="0"/>
      <p:bldP spid="79" grpId="0"/>
      <p:bldP spid="80" grpId="0"/>
      <p:bldP spid="82" grpId="0" animBg="1"/>
      <p:bldP spid="83" grpId="0"/>
      <p:bldP spid="84" grpId="0"/>
      <p:bldP spid="85" grpId="0"/>
      <p:bldP spid="86" grpId="0"/>
      <p:bldP spid="87" grpId="0"/>
      <p:bldP spid="88" grpId="0"/>
      <p:bldP spid="89" grpId="0" animBg="1"/>
      <p:bldP spid="90" grpId="0" animBg="1"/>
      <p:bldP spid="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Description</a:t>
            </a:r>
            <a:endParaRPr lang="en-IN" dirty="0"/>
          </a:p>
        </p:txBody>
      </p:sp>
      <p:sp>
        <p:nvSpPr>
          <p:cNvPr id="3" name="Content Placeholder 2"/>
          <p:cNvSpPr>
            <a:spLocks noGrp="1"/>
          </p:cNvSpPr>
          <p:nvPr>
            <p:ph sz="quarter" idx="13"/>
          </p:nvPr>
        </p:nvSpPr>
        <p:spPr/>
        <p:txBody>
          <a:bodyPr/>
          <a:lstStyle/>
          <a:p>
            <a:endParaRPr lang="en-IN" dirty="0"/>
          </a:p>
        </p:txBody>
      </p:sp>
      <p:pic>
        <p:nvPicPr>
          <p:cNvPr id="15362" name="Picture 2" descr="C:\Users\sahni\Pictures\tab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8358" y="1447800"/>
            <a:ext cx="8409892"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097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Results</a:t>
            </a:r>
            <a:endParaRPr lang="en-IN" dirty="0"/>
          </a:p>
        </p:txBody>
      </p:sp>
      <p:pic>
        <p:nvPicPr>
          <p:cNvPr id="16386" name="Picture 2" descr="C:\Mujju\Papers &amp; Work\Ischemic Lesion Segmentation in MRI\ICPR 2012\n_res_c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0274" y="1371601"/>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87" name="Picture 3" descr="C:\Mujju\Papers &amp; Work\Ischemic Lesion Segmentation in MRI\ICPR 2012\n_res_c2.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0276" y="4672654"/>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descr="C:\Mujju\Papers &amp; Work\Ischemic Lesion Segmentation in MRI\ICPR 2012\n_res_c3.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4672655"/>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89" name="Picture 5" descr="C:\Mujju\Papers &amp; Work\Ischemic Lesion Segmentation in MRI\ICPR 2012\n_res_c4.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3401" y="3009904"/>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0" name="Picture 6" descr="C:\Mujju\Papers &amp; Work\Ischemic Lesion Segmentation in MRI\ICPR 2012\n_res_c5.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3402" y="1371600"/>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2" name="Picture 8" descr="C:\Mujju\Papers &amp; Work\Ischemic Lesion Segmentation in MRI\ICPR 2012\n_res_c7.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00275" y="3009904"/>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4" name="Picture 10" descr="C:\Mujju\Papers &amp; Work\Ischemic Lesion Segmentation in MRI\ICPR 2012\n_res_k2.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867151" y="4672656"/>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5" name="Picture 11" descr="C:\Mujju\Papers &amp; Work\Ischemic Lesion Segmentation in MRI\ICPR 2012\n_res_k3.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867152" y="3009902"/>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6" name="Picture 12" descr="C:\Mujju\Papers &amp; Work\Ischemic Lesion Segmentation in MRI\ICPR 2012\n_res_k4.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867152" y="1371601"/>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7" name="Picture 13" descr="C:\Mujju\Papers &amp; Work\Ischemic Lesion Segmentation in MRI\ICPR 2012\n_res_k5.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528154" y="1371601"/>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8" name="Picture 14" descr="C:\Mujju\Papers &amp; Work\Ischemic Lesion Segmentation in MRI\ICPR 2012\n_res_k6.PN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528155" y="3009903"/>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399" name="Picture 15" descr="C:\Mujju\Papers &amp; Work\Ischemic Lesion Segmentation in MRI\ICPR 2012\n_res_k7.PN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7185503" y="1371601"/>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400" name="Picture 16" descr="C:\Mujju\Papers &amp; Work\Ischemic Lesion Segmentation in MRI\ICPR 2012\n_res_k8.PNG"/>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528156" y="4672657"/>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401" name="Picture 17" descr="C:\Mujju\Papers &amp; Work\Ischemic Lesion Segmentation in MRI\ICPR 2012\n_res_k9.PNG"/>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7185504" y="3009904"/>
            <a:ext cx="1666875"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16402" name="Picture 18" descr="C:\Mujju\Papers &amp; Work\Ischemic Lesion Segmentation in MRI\ICPR 2012\n_res_k10.PNG"/>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7171217" y="4672657"/>
            <a:ext cx="1666875" cy="16668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33400" y="6353180"/>
            <a:ext cx="8329612" cy="492443"/>
          </a:xfrm>
          <a:prstGeom prst="rect">
            <a:avLst/>
          </a:prstGeom>
          <a:noFill/>
        </p:spPr>
        <p:txBody>
          <a:bodyPr wrap="square" rtlCol="0">
            <a:spAutoFit/>
          </a:bodyPr>
          <a:lstStyle/>
          <a:p>
            <a:r>
              <a:rPr lang="en-US" dirty="0"/>
              <a:t> </a:t>
            </a:r>
            <a:r>
              <a:rPr lang="en-US" dirty="0" smtClean="0"/>
              <a:t>     </a:t>
            </a:r>
            <a:r>
              <a:rPr lang="en-US" sz="2600" dirty="0" smtClean="0"/>
              <a:t>  True-Positive                False-Positive             False-Negative</a:t>
            </a:r>
            <a:endParaRPr lang="en-IN" sz="2600" dirty="0"/>
          </a:p>
        </p:txBody>
      </p:sp>
      <p:sp>
        <p:nvSpPr>
          <p:cNvPr id="5" name="Rectangle 4"/>
          <p:cNvSpPr/>
          <p:nvPr/>
        </p:nvSpPr>
        <p:spPr bwMode="auto">
          <a:xfrm>
            <a:off x="533402" y="6410330"/>
            <a:ext cx="380998" cy="369332"/>
          </a:xfrm>
          <a:prstGeom prst="rect">
            <a:avLst/>
          </a:prstGeom>
          <a:solidFill>
            <a:srgbClr val="0109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3" name="Rectangle 22"/>
          <p:cNvSpPr/>
          <p:nvPr/>
        </p:nvSpPr>
        <p:spPr bwMode="auto">
          <a:xfrm>
            <a:off x="3505200" y="6412468"/>
            <a:ext cx="380998" cy="36933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4" name="Rectangle 23"/>
          <p:cNvSpPr/>
          <p:nvPr/>
        </p:nvSpPr>
        <p:spPr bwMode="auto">
          <a:xfrm>
            <a:off x="6324600" y="6412468"/>
            <a:ext cx="380998" cy="369332"/>
          </a:xfrm>
          <a:prstGeom prst="rect">
            <a:avLst/>
          </a:prstGeom>
          <a:solidFill>
            <a:srgbClr val="00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rgbClr val="00CC00"/>
              </a:solidFill>
              <a:effectLst/>
              <a:latin typeface="Times"/>
            </a:endParaRPr>
          </a:p>
        </p:txBody>
      </p:sp>
    </p:spTree>
    <p:extLst>
      <p:ext uri="{BB962C8B-B14F-4D97-AF65-F5344CB8AC3E}">
        <p14:creationId xmlns:p14="http://schemas.microsoft.com/office/powerpoint/2010/main" xmlns="" val="400033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200"/>
                                        <p:tgtEl>
                                          <p:spTgt spid="16390"/>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fade">
                                      <p:cBhvr>
                                        <p:cTn id="11" dur="200"/>
                                        <p:tgtEl>
                                          <p:spTgt spid="16386"/>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16396"/>
                                        </p:tgtEl>
                                        <p:attrNameLst>
                                          <p:attrName>style.visibility</p:attrName>
                                        </p:attrNameLst>
                                      </p:cBhvr>
                                      <p:to>
                                        <p:strVal val="visible"/>
                                      </p:to>
                                    </p:set>
                                    <p:animEffect transition="in" filter="fade">
                                      <p:cBhvr>
                                        <p:cTn id="15" dur="200"/>
                                        <p:tgtEl>
                                          <p:spTgt spid="16396"/>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16397"/>
                                        </p:tgtEl>
                                        <p:attrNameLst>
                                          <p:attrName>style.visibility</p:attrName>
                                        </p:attrNameLst>
                                      </p:cBhvr>
                                      <p:to>
                                        <p:strVal val="visible"/>
                                      </p:to>
                                    </p:set>
                                    <p:animEffect transition="in" filter="fade">
                                      <p:cBhvr>
                                        <p:cTn id="19" dur="200"/>
                                        <p:tgtEl>
                                          <p:spTgt spid="16397"/>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16399"/>
                                        </p:tgtEl>
                                        <p:attrNameLst>
                                          <p:attrName>style.visibility</p:attrName>
                                        </p:attrNameLst>
                                      </p:cBhvr>
                                      <p:to>
                                        <p:strVal val="visible"/>
                                      </p:to>
                                    </p:set>
                                    <p:animEffect transition="in" filter="fade">
                                      <p:cBhvr>
                                        <p:cTn id="23" dur="200"/>
                                        <p:tgtEl>
                                          <p:spTgt spid="1639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fade">
                                      <p:cBhvr>
                                        <p:cTn id="27" dur="200"/>
                                        <p:tgtEl>
                                          <p:spTgt spid="16389"/>
                                        </p:tgtEl>
                                      </p:cBhvr>
                                    </p:animEffect>
                                  </p:childTnLst>
                                </p:cTn>
                              </p:par>
                            </p:childTnLst>
                          </p:cTn>
                        </p:par>
                        <p:par>
                          <p:cTn id="28" fill="hold">
                            <p:stCondLst>
                              <p:cond delay="1200"/>
                            </p:stCondLst>
                            <p:childTnLst>
                              <p:par>
                                <p:cTn id="29" presetID="10" presetClass="entr" presetSubtype="0" fill="hold" nodeType="afterEffect">
                                  <p:stCondLst>
                                    <p:cond delay="0"/>
                                  </p:stCondLst>
                                  <p:childTnLst>
                                    <p:set>
                                      <p:cBhvr>
                                        <p:cTn id="30" dur="1" fill="hold">
                                          <p:stCondLst>
                                            <p:cond delay="0"/>
                                          </p:stCondLst>
                                        </p:cTn>
                                        <p:tgtEl>
                                          <p:spTgt spid="16392"/>
                                        </p:tgtEl>
                                        <p:attrNameLst>
                                          <p:attrName>style.visibility</p:attrName>
                                        </p:attrNameLst>
                                      </p:cBhvr>
                                      <p:to>
                                        <p:strVal val="visible"/>
                                      </p:to>
                                    </p:set>
                                    <p:animEffect transition="in" filter="fade">
                                      <p:cBhvr>
                                        <p:cTn id="31" dur="200"/>
                                        <p:tgtEl>
                                          <p:spTgt spid="16392"/>
                                        </p:tgtEl>
                                      </p:cBhvr>
                                    </p:animEffect>
                                  </p:childTnLst>
                                </p:cTn>
                              </p:par>
                            </p:childTnLst>
                          </p:cTn>
                        </p:par>
                        <p:par>
                          <p:cTn id="32" fill="hold">
                            <p:stCondLst>
                              <p:cond delay="1400"/>
                            </p:stCondLst>
                            <p:childTnLst>
                              <p:par>
                                <p:cTn id="33" presetID="10" presetClass="entr" presetSubtype="0" fill="hold" nodeType="afterEffect">
                                  <p:stCondLst>
                                    <p:cond delay="0"/>
                                  </p:stCondLst>
                                  <p:childTnLst>
                                    <p:set>
                                      <p:cBhvr>
                                        <p:cTn id="34" dur="1" fill="hold">
                                          <p:stCondLst>
                                            <p:cond delay="0"/>
                                          </p:stCondLst>
                                        </p:cTn>
                                        <p:tgtEl>
                                          <p:spTgt spid="16395"/>
                                        </p:tgtEl>
                                        <p:attrNameLst>
                                          <p:attrName>style.visibility</p:attrName>
                                        </p:attrNameLst>
                                      </p:cBhvr>
                                      <p:to>
                                        <p:strVal val="visible"/>
                                      </p:to>
                                    </p:set>
                                    <p:animEffect transition="in" filter="fade">
                                      <p:cBhvr>
                                        <p:cTn id="35" dur="200"/>
                                        <p:tgtEl>
                                          <p:spTgt spid="16395"/>
                                        </p:tgtEl>
                                      </p:cBhvr>
                                    </p:animEffect>
                                  </p:childTnLst>
                                </p:cTn>
                              </p:par>
                            </p:childTnLst>
                          </p:cTn>
                        </p:par>
                        <p:par>
                          <p:cTn id="36" fill="hold">
                            <p:stCondLst>
                              <p:cond delay="1600"/>
                            </p:stCondLst>
                            <p:childTnLst>
                              <p:par>
                                <p:cTn id="37" presetID="10" presetClass="entr" presetSubtype="0" fill="hold" nodeType="afterEffect">
                                  <p:stCondLst>
                                    <p:cond delay="0"/>
                                  </p:stCondLst>
                                  <p:childTnLst>
                                    <p:set>
                                      <p:cBhvr>
                                        <p:cTn id="38" dur="1" fill="hold">
                                          <p:stCondLst>
                                            <p:cond delay="0"/>
                                          </p:stCondLst>
                                        </p:cTn>
                                        <p:tgtEl>
                                          <p:spTgt spid="16398"/>
                                        </p:tgtEl>
                                        <p:attrNameLst>
                                          <p:attrName>style.visibility</p:attrName>
                                        </p:attrNameLst>
                                      </p:cBhvr>
                                      <p:to>
                                        <p:strVal val="visible"/>
                                      </p:to>
                                    </p:set>
                                    <p:animEffect transition="in" filter="fade">
                                      <p:cBhvr>
                                        <p:cTn id="39" dur="200"/>
                                        <p:tgtEl>
                                          <p:spTgt spid="16398"/>
                                        </p:tgtEl>
                                      </p:cBhvr>
                                    </p:animEffect>
                                  </p:childTnLst>
                                </p:cTn>
                              </p:par>
                            </p:childTnLst>
                          </p:cTn>
                        </p:par>
                        <p:par>
                          <p:cTn id="40" fill="hold">
                            <p:stCondLst>
                              <p:cond delay="1800"/>
                            </p:stCondLst>
                            <p:childTnLst>
                              <p:par>
                                <p:cTn id="41" presetID="10" presetClass="entr" presetSubtype="0" fill="hold" nodeType="afterEffect">
                                  <p:stCondLst>
                                    <p:cond delay="0"/>
                                  </p:stCondLst>
                                  <p:childTnLst>
                                    <p:set>
                                      <p:cBhvr>
                                        <p:cTn id="42" dur="1" fill="hold">
                                          <p:stCondLst>
                                            <p:cond delay="0"/>
                                          </p:stCondLst>
                                        </p:cTn>
                                        <p:tgtEl>
                                          <p:spTgt spid="16401"/>
                                        </p:tgtEl>
                                        <p:attrNameLst>
                                          <p:attrName>style.visibility</p:attrName>
                                        </p:attrNameLst>
                                      </p:cBhvr>
                                      <p:to>
                                        <p:strVal val="visible"/>
                                      </p:to>
                                    </p:set>
                                    <p:animEffect transition="in" filter="fade">
                                      <p:cBhvr>
                                        <p:cTn id="43" dur="200"/>
                                        <p:tgtEl>
                                          <p:spTgt spid="16401"/>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6388"/>
                                        </p:tgtEl>
                                        <p:attrNameLst>
                                          <p:attrName>style.visibility</p:attrName>
                                        </p:attrNameLst>
                                      </p:cBhvr>
                                      <p:to>
                                        <p:strVal val="visible"/>
                                      </p:to>
                                    </p:set>
                                    <p:animEffect transition="in" filter="fade">
                                      <p:cBhvr>
                                        <p:cTn id="47" dur="200"/>
                                        <p:tgtEl>
                                          <p:spTgt spid="16388"/>
                                        </p:tgtEl>
                                      </p:cBhvr>
                                    </p:animEffect>
                                  </p:childTnLst>
                                </p:cTn>
                              </p:par>
                            </p:childTnLst>
                          </p:cTn>
                        </p:par>
                        <p:par>
                          <p:cTn id="48" fill="hold">
                            <p:stCondLst>
                              <p:cond delay="2200"/>
                            </p:stCondLst>
                            <p:childTnLst>
                              <p:par>
                                <p:cTn id="49" presetID="10" presetClass="entr" presetSubtype="0" fill="hold" nodeType="afterEffect">
                                  <p:stCondLst>
                                    <p:cond delay="0"/>
                                  </p:stCondLst>
                                  <p:childTnLst>
                                    <p:set>
                                      <p:cBhvr>
                                        <p:cTn id="50" dur="1" fill="hold">
                                          <p:stCondLst>
                                            <p:cond delay="0"/>
                                          </p:stCondLst>
                                        </p:cTn>
                                        <p:tgtEl>
                                          <p:spTgt spid="16387"/>
                                        </p:tgtEl>
                                        <p:attrNameLst>
                                          <p:attrName>style.visibility</p:attrName>
                                        </p:attrNameLst>
                                      </p:cBhvr>
                                      <p:to>
                                        <p:strVal val="visible"/>
                                      </p:to>
                                    </p:set>
                                    <p:animEffect transition="in" filter="fade">
                                      <p:cBhvr>
                                        <p:cTn id="51" dur="200"/>
                                        <p:tgtEl>
                                          <p:spTgt spid="16387"/>
                                        </p:tgtEl>
                                      </p:cBhvr>
                                    </p:animEffect>
                                  </p:childTnLst>
                                </p:cTn>
                              </p:par>
                            </p:childTnLst>
                          </p:cTn>
                        </p:par>
                        <p:par>
                          <p:cTn id="52" fill="hold">
                            <p:stCondLst>
                              <p:cond delay="2400"/>
                            </p:stCondLst>
                            <p:childTnLst>
                              <p:par>
                                <p:cTn id="53" presetID="10" presetClass="entr" presetSubtype="0" fill="hold" nodeType="afterEffect">
                                  <p:stCondLst>
                                    <p:cond delay="0"/>
                                  </p:stCondLst>
                                  <p:childTnLst>
                                    <p:set>
                                      <p:cBhvr>
                                        <p:cTn id="54" dur="1" fill="hold">
                                          <p:stCondLst>
                                            <p:cond delay="0"/>
                                          </p:stCondLst>
                                        </p:cTn>
                                        <p:tgtEl>
                                          <p:spTgt spid="16394"/>
                                        </p:tgtEl>
                                        <p:attrNameLst>
                                          <p:attrName>style.visibility</p:attrName>
                                        </p:attrNameLst>
                                      </p:cBhvr>
                                      <p:to>
                                        <p:strVal val="visible"/>
                                      </p:to>
                                    </p:set>
                                    <p:animEffect transition="in" filter="fade">
                                      <p:cBhvr>
                                        <p:cTn id="55" dur="200"/>
                                        <p:tgtEl>
                                          <p:spTgt spid="16394"/>
                                        </p:tgtEl>
                                      </p:cBhvr>
                                    </p:animEffect>
                                  </p:childTnLst>
                                </p:cTn>
                              </p:par>
                            </p:childTnLst>
                          </p:cTn>
                        </p:par>
                        <p:par>
                          <p:cTn id="56" fill="hold">
                            <p:stCondLst>
                              <p:cond delay="2600"/>
                            </p:stCondLst>
                            <p:childTnLst>
                              <p:par>
                                <p:cTn id="57" presetID="10" presetClass="entr" presetSubtype="0" fill="hold" nodeType="afterEffect">
                                  <p:stCondLst>
                                    <p:cond delay="0"/>
                                  </p:stCondLst>
                                  <p:childTnLst>
                                    <p:set>
                                      <p:cBhvr>
                                        <p:cTn id="58" dur="1" fill="hold">
                                          <p:stCondLst>
                                            <p:cond delay="0"/>
                                          </p:stCondLst>
                                        </p:cTn>
                                        <p:tgtEl>
                                          <p:spTgt spid="16400"/>
                                        </p:tgtEl>
                                        <p:attrNameLst>
                                          <p:attrName>style.visibility</p:attrName>
                                        </p:attrNameLst>
                                      </p:cBhvr>
                                      <p:to>
                                        <p:strVal val="visible"/>
                                      </p:to>
                                    </p:set>
                                    <p:animEffect transition="in" filter="fade">
                                      <p:cBhvr>
                                        <p:cTn id="59" dur="200"/>
                                        <p:tgtEl>
                                          <p:spTgt spid="16400"/>
                                        </p:tgtEl>
                                      </p:cBhvr>
                                    </p:animEffect>
                                  </p:childTnLst>
                                </p:cTn>
                              </p:par>
                            </p:childTnLst>
                          </p:cTn>
                        </p:par>
                        <p:par>
                          <p:cTn id="60" fill="hold">
                            <p:stCondLst>
                              <p:cond delay="2800"/>
                            </p:stCondLst>
                            <p:childTnLst>
                              <p:par>
                                <p:cTn id="61" presetID="10" presetClass="entr" presetSubtype="0" fill="hold" nodeType="afterEffect">
                                  <p:stCondLst>
                                    <p:cond delay="0"/>
                                  </p:stCondLst>
                                  <p:childTnLst>
                                    <p:set>
                                      <p:cBhvr>
                                        <p:cTn id="62" dur="1" fill="hold">
                                          <p:stCondLst>
                                            <p:cond delay="0"/>
                                          </p:stCondLst>
                                        </p:cTn>
                                        <p:tgtEl>
                                          <p:spTgt spid="16402"/>
                                        </p:tgtEl>
                                        <p:attrNameLst>
                                          <p:attrName>style.visibility</p:attrName>
                                        </p:attrNameLst>
                                      </p:cBhvr>
                                      <p:to>
                                        <p:strVal val="visible"/>
                                      </p:to>
                                    </p:set>
                                    <p:animEffect transition="in" filter="fade">
                                      <p:cBhvr>
                                        <p:cTn id="63" dur="200"/>
                                        <p:tgtEl>
                                          <p:spTgt spid="16402"/>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
                                        <p:tgtEl>
                                          <p:spTgt spid="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200"/>
                                        <p:tgtEl>
                                          <p:spTgt spid="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00"/>
                                        <p:tgtEl>
                                          <p:spTgt spid="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2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IN" dirty="0"/>
          </a:p>
        </p:txBody>
      </p:sp>
      <p:sp>
        <p:nvSpPr>
          <p:cNvPr id="3" name="Content Placeholder 2"/>
          <p:cNvSpPr>
            <a:spLocks noGrp="1"/>
          </p:cNvSpPr>
          <p:nvPr>
            <p:ph sz="quarter" idx="13"/>
          </p:nvPr>
        </p:nvSpPr>
        <p:spPr>
          <a:xfrm>
            <a:off x="381000" y="4355380"/>
            <a:ext cx="8534400" cy="2655020"/>
          </a:xfrm>
        </p:spPr>
        <p:txBody>
          <a:bodyPr>
            <a:normAutofit fontScale="70000" lnSpcReduction="20000"/>
          </a:bodyPr>
          <a:lstStyle/>
          <a:p>
            <a:r>
              <a:rPr lang="en-IN" dirty="0" smtClean="0"/>
              <a:t>Our </a:t>
            </a:r>
            <a:r>
              <a:rPr lang="en-IN" dirty="0"/>
              <a:t>dataset contained 324 large-sized lesions and 286 </a:t>
            </a:r>
            <a:r>
              <a:rPr lang="en-IN" dirty="0" smtClean="0"/>
              <a:t>small-sized </a:t>
            </a:r>
            <a:r>
              <a:rPr lang="en-IN" dirty="0"/>
              <a:t>lesions. </a:t>
            </a:r>
            <a:endParaRPr lang="en-IN" dirty="0" smtClean="0"/>
          </a:p>
          <a:p>
            <a:r>
              <a:rPr lang="en-IN" dirty="0" smtClean="0"/>
              <a:t>High </a:t>
            </a:r>
            <a:r>
              <a:rPr lang="en-IN" dirty="0"/>
              <a:t>median values of </a:t>
            </a:r>
            <a:r>
              <a:rPr lang="en-IN" dirty="0" smtClean="0"/>
              <a:t>SN, SP </a:t>
            </a:r>
            <a:r>
              <a:rPr lang="en-IN" dirty="0"/>
              <a:t>and DC with corresponding low CV values indicate that </a:t>
            </a:r>
            <a:r>
              <a:rPr lang="en-IN" dirty="0" smtClean="0"/>
              <a:t>the segmentation </a:t>
            </a:r>
            <a:r>
              <a:rPr lang="en-IN" dirty="0"/>
              <a:t>algorithm is robust to size and shape variations </a:t>
            </a:r>
            <a:r>
              <a:rPr lang="en-IN" dirty="0" smtClean="0"/>
              <a:t>in lesions.</a:t>
            </a:r>
          </a:p>
          <a:p>
            <a:r>
              <a:rPr lang="en-IN" dirty="0"/>
              <a:t>The datasets were acquired from two </a:t>
            </a:r>
            <a:r>
              <a:rPr lang="en-IN" dirty="0" smtClean="0"/>
              <a:t>different scanners with different acquisition </a:t>
            </a:r>
            <a:r>
              <a:rPr lang="en-IN" dirty="0"/>
              <a:t>protocols and the </a:t>
            </a:r>
            <a:r>
              <a:rPr lang="en-IN" dirty="0" smtClean="0"/>
              <a:t>algorithm appears to be </a:t>
            </a:r>
            <a:r>
              <a:rPr lang="en-IN" dirty="0"/>
              <a:t>robust to these factors.</a:t>
            </a:r>
          </a:p>
        </p:txBody>
      </p:sp>
      <p:pic>
        <p:nvPicPr>
          <p:cNvPr id="18434" name="Picture 2" descr="C:\Users\sahni\Pictures\tab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219200"/>
            <a:ext cx="8534400" cy="31361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05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&amp; Analysis of Results</a:t>
            </a:r>
            <a:endParaRPr lang="en-IN" dirty="0"/>
          </a:p>
        </p:txBody>
      </p:sp>
      <p:sp>
        <p:nvSpPr>
          <p:cNvPr id="3" name="Content Placeholder 2"/>
          <p:cNvSpPr>
            <a:spLocks noGrp="1"/>
          </p:cNvSpPr>
          <p:nvPr>
            <p:ph sz="quarter" idx="13"/>
          </p:nvPr>
        </p:nvSpPr>
        <p:spPr>
          <a:xfrm>
            <a:off x="381000" y="1371600"/>
            <a:ext cx="8534400" cy="1752600"/>
          </a:xfrm>
        </p:spPr>
        <p:txBody>
          <a:bodyPr>
            <a:normAutofit fontScale="62500" lnSpcReduction="20000"/>
          </a:bodyPr>
          <a:lstStyle/>
          <a:p>
            <a:r>
              <a:rPr lang="en-IN" b="1" u="sng" dirty="0" smtClean="0"/>
              <a:t>Experiment 1:</a:t>
            </a:r>
            <a:r>
              <a:rPr lang="en-IN" dirty="0" smtClean="0"/>
              <a:t> Effectiveness of </a:t>
            </a:r>
            <a:r>
              <a:rPr lang="en-IN" dirty="0"/>
              <a:t>the b2000 data in the detection stage</a:t>
            </a:r>
            <a:r>
              <a:rPr lang="en-IN" dirty="0" smtClean="0"/>
              <a:t>.</a:t>
            </a:r>
          </a:p>
          <a:p>
            <a:r>
              <a:rPr lang="en-IN" dirty="0"/>
              <a:t>Detection of smallest early ischemic </a:t>
            </a:r>
            <a:r>
              <a:rPr lang="en-IN" dirty="0" smtClean="0"/>
              <a:t>changes, </a:t>
            </a:r>
            <a:r>
              <a:rPr lang="en-IN" dirty="0"/>
              <a:t>proven to be better in b2000 </a:t>
            </a:r>
            <a:r>
              <a:rPr lang="en-IN" dirty="0" smtClean="0"/>
              <a:t>over b1000.</a:t>
            </a:r>
          </a:p>
          <a:p>
            <a:r>
              <a:rPr lang="en-IN" dirty="0"/>
              <a:t>To validate this hypothesis for the collected data, </a:t>
            </a:r>
            <a:r>
              <a:rPr lang="en-IN" dirty="0" smtClean="0"/>
              <a:t>the sensitivity </a:t>
            </a:r>
            <a:r>
              <a:rPr lang="en-IN" dirty="0"/>
              <a:t>vs. speciﬁcity curves were generated for </a:t>
            </a:r>
            <a:r>
              <a:rPr lang="en-IN" dirty="0" smtClean="0"/>
              <a:t>detection of </a:t>
            </a:r>
            <a:r>
              <a:rPr lang="en-IN" dirty="0"/>
              <a:t>small lesions ( </a:t>
            </a:r>
            <a:r>
              <a:rPr lang="en-IN" dirty="0" smtClean="0"/>
              <a:t>&lt;1</a:t>
            </a:r>
            <a:r>
              <a:rPr lang="en-IN" dirty="0"/>
              <a:t>% image </a:t>
            </a:r>
            <a:r>
              <a:rPr lang="en-IN" dirty="0" smtClean="0"/>
              <a:t>size) </a:t>
            </a:r>
            <a:r>
              <a:rPr lang="en-IN" dirty="0"/>
              <a:t>by varying the </a:t>
            </a:r>
            <a:r>
              <a:rPr lang="en-IN" dirty="0" smtClean="0"/>
              <a:t>knee-point.</a:t>
            </a:r>
            <a:endParaRPr lang="en-IN" dirty="0"/>
          </a:p>
        </p:txBody>
      </p:sp>
      <p:pic>
        <p:nvPicPr>
          <p:cNvPr id="19458" name="Picture 2" descr="C:\Users\sahni\Pictures\plot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3068210"/>
            <a:ext cx="5887915" cy="310399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bwMode="auto">
          <a:xfrm>
            <a:off x="308850" y="6400800"/>
            <a:ext cx="8793000"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N" sz="2000" dirty="0"/>
              <a:t>- H.J. Kim et al</a:t>
            </a:r>
            <a:r>
              <a:rPr lang="en-IN" sz="2000" dirty="0" smtClean="0"/>
              <a:t>. AJNR</a:t>
            </a:r>
            <a:r>
              <a:rPr lang="en-IN" sz="2000" dirty="0"/>
              <a:t>, </a:t>
            </a:r>
            <a:r>
              <a:rPr lang="en-IN" sz="2000" dirty="0" smtClean="0"/>
              <a:t>2005.</a:t>
            </a:r>
            <a:endParaRPr lang="en-US" sz="2000" dirty="0" smtClean="0"/>
          </a:p>
        </p:txBody>
      </p:sp>
    </p:spTree>
    <p:extLst>
      <p:ext uri="{BB962C8B-B14F-4D97-AF65-F5344CB8AC3E}">
        <p14:creationId xmlns:p14="http://schemas.microsoft.com/office/powerpoint/2010/main" xmlns="" val="294110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458"/>
                                        </p:tgtEl>
                                        <p:attrNameLst>
                                          <p:attrName>style.visibility</p:attrName>
                                        </p:attrNameLst>
                                      </p:cBhvr>
                                      <p:to>
                                        <p:strVal val="visible"/>
                                      </p:to>
                                    </p:set>
                                    <p:animEffect transition="in" filter="fade">
                                      <p:cBhvr>
                                        <p:cTn id="25"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1470025"/>
          </a:xfrm>
        </p:spPr>
        <p:txBody>
          <a:bodyPr/>
          <a:lstStyle/>
          <a:p>
            <a:r>
              <a:rPr lang="en-US" dirty="0" smtClean="0"/>
              <a:t>Auto-Windowing of Ischemic Stroke Lesions in Brain DWI </a:t>
            </a:r>
            <a:endParaRPr lang="en-US" dirty="0"/>
          </a:p>
        </p:txBody>
      </p:sp>
      <p:sp>
        <p:nvSpPr>
          <p:cNvPr id="3" name="Subtitle 2"/>
          <p:cNvSpPr txBox="1">
            <a:spLocks/>
          </p:cNvSpPr>
          <p:nvPr/>
        </p:nvSpPr>
        <p:spPr bwMode="auto">
          <a:xfrm>
            <a:off x="304800" y="6324600"/>
            <a:ext cx="89154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None/>
              <a:defRPr sz="28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000">
                <a:solidFill>
                  <a:schemeClr val="tx1">
                    <a:tint val="75000"/>
                  </a:schemeClr>
                </a:solidFill>
                <a:latin typeface="+mn-lt"/>
              </a:defRPr>
            </a:lvl4pPr>
            <a:lvl5pPr marL="1828800" indent="0" algn="ctr" rtl="0" eaLnBrk="0" fontAlgn="base" hangingPunct="0">
              <a:spcBef>
                <a:spcPct val="20000"/>
              </a:spcBef>
              <a:spcAft>
                <a:spcPct val="0"/>
              </a:spcAft>
              <a:buNone/>
              <a:defRPr sz="2000">
                <a:solidFill>
                  <a:schemeClr val="tx1">
                    <a:tint val="75000"/>
                  </a:schemeClr>
                </a:solidFill>
                <a:latin typeface="+mn-lt"/>
              </a:defRPr>
            </a:lvl5pPr>
            <a:lvl6pPr marL="2286000" indent="0" algn="ctr" rtl="0" eaLnBrk="1" fontAlgn="base" hangingPunct="1">
              <a:spcBef>
                <a:spcPct val="20000"/>
              </a:spcBef>
              <a:spcAft>
                <a:spcPct val="0"/>
              </a:spcAft>
              <a:buNone/>
              <a:defRPr sz="2000">
                <a:solidFill>
                  <a:schemeClr val="tx1">
                    <a:tint val="75000"/>
                  </a:schemeClr>
                </a:solidFill>
                <a:latin typeface="+mn-lt"/>
              </a:defRPr>
            </a:lvl6pPr>
            <a:lvl7pPr marL="2743200" indent="0" algn="ctr" rtl="0" eaLnBrk="1" fontAlgn="base" hangingPunct="1">
              <a:spcBef>
                <a:spcPct val="20000"/>
              </a:spcBef>
              <a:spcAft>
                <a:spcPct val="0"/>
              </a:spcAft>
              <a:buNone/>
              <a:defRPr sz="2000">
                <a:solidFill>
                  <a:schemeClr val="tx1">
                    <a:tint val="75000"/>
                  </a:schemeClr>
                </a:solidFill>
                <a:latin typeface="+mn-lt"/>
              </a:defRPr>
            </a:lvl7pPr>
            <a:lvl8pPr marL="3200400" indent="0" algn="ctr" rtl="0" eaLnBrk="1" fontAlgn="base" hangingPunct="1">
              <a:spcBef>
                <a:spcPct val="20000"/>
              </a:spcBef>
              <a:spcAft>
                <a:spcPct val="0"/>
              </a:spcAft>
              <a:buNone/>
              <a:defRPr sz="2000">
                <a:solidFill>
                  <a:schemeClr val="tx1">
                    <a:tint val="75000"/>
                  </a:schemeClr>
                </a:solidFill>
                <a:latin typeface="+mn-lt"/>
              </a:defRPr>
            </a:lvl8pPr>
            <a:lvl9pPr marL="3657600" indent="0" algn="ctr" rtl="0" eaLnBrk="1" fontAlgn="base" hangingPunct="1">
              <a:spcBef>
                <a:spcPct val="20000"/>
              </a:spcBef>
              <a:spcAft>
                <a:spcPct val="0"/>
              </a:spcAft>
              <a:buNone/>
              <a:defRPr sz="2000">
                <a:solidFill>
                  <a:schemeClr val="tx1">
                    <a:tint val="75000"/>
                  </a:schemeClr>
                </a:solidFill>
                <a:latin typeface="+mn-lt"/>
              </a:defRPr>
            </a:lvl9pPr>
          </a:lstStyle>
          <a:p>
            <a:pPr algn="l"/>
            <a:r>
              <a:rPr lang="en-US" sz="2000" dirty="0" err="1" smtClean="0">
                <a:solidFill>
                  <a:schemeClr val="tx1"/>
                </a:solidFill>
              </a:rPr>
              <a:t>Mujumdar</a:t>
            </a:r>
            <a:r>
              <a:rPr lang="en-US" sz="2000" dirty="0" smtClean="0">
                <a:solidFill>
                  <a:schemeClr val="tx1"/>
                </a:solidFill>
              </a:rPr>
              <a:t> et. al. </a:t>
            </a:r>
            <a:r>
              <a:rPr lang="en-US" sz="2000" i="1" dirty="0" smtClean="0">
                <a:solidFill>
                  <a:schemeClr val="tx1"/>
                </a:solidFill>
              </a:rPr>
              <a:t>ICMIT, 2013, IIT-KGP, India.</a:t>
            </a:r>
            <a:endParaRPr lang="en-US" sz="2000" i="1" dirty="0">
              <a:solidFill>
                <a:schemeClr val="tx1"/>
              </a:solidFill>
            </a:endParaRPr>
          </a:p>
        </p:txBody>
      </p:sp>
    </p:spTree>
    <p:extLst>
      <p:ext uri="{BB962C8B-B14F-4D97-AF65-F5344CB8AC3E}">
        <p14:creationId xmlns="" xmlns:p14="http://schemas.microsoft.com/office/powerpoint/2010/main" val="1152187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Experiments &amp; Analysis of Results</a:t>
            </a:r>
            <a:endParaRPr lang="en-IN" dirty="0"/>
          </a:p>
        </p:txBody>
      </p:sp>
      <p:sp>
        <p:nvSpPr>
          <p:cNvPr id="3" name="Content Placeholder 2"/>
          <p:cNvSpPr>
            <a:spLocks noGrp="1"/>
          </p:cNvSpPr>
          <p:nvPr>
            <p:ph sz="quarter" idx="13"/>
          </p:nvPr>
        </p:nvSpPr>
        <p:spPr/>
        <p:txBody>
          <a:bodyPr>
            <a:normAutofit fontScale="77500" lnSpcReduction="20000"/>
          </a:bodyPr>
          <a:lstStyle/>
          <a:p>
            <a:r>
              <a:rPr lang="en-IN" b="1" u="sng" dirty="0" smtClean="0"/>
              <a:t>Experiment </a:t>
            </a:r>
            <a:r>
              <a:rPr lang="en-IN" dirty="0" smtClean="0"/>
              <a:t>2: The </a:t>
            </a:r>
            <a:r>
              <a:rPr lang="en-IN" dirty="0"/>
              <a:t>experiment </a:t>
            </a:r>
            <a:r>
              <a:rPr lang="en-IN" dirty="0" smtClean="0"/>
              <a:t>aimed </a:t>
            </a:r>
            <a:r>
              <a:rPr lang="en-IN" dirty="0"/>
              <a:t>to study the degree of </a:t>
            </a:r>
            <a:r>
              <a:rPr lang="en-IN" dirty="0" smtClean="0"/>
              <a:t>improvement </a:t>
            </a:r>
            <a:r>
              <a:rPr lang="en-IN" dirty="0"/>
              <a:t>in the segmentation accuracy (at the boundaries) due </a:t>
            </a:r>
            <a:r>
              <a:rPr lang="en-IN" dirty="0" smtClean="0"/>
              <a:t>to b2000 </a:t>
            </a:r>
            <a:r>
              <a:rPr lang="en-IN" dirty="0"/>
              <a:t>data. </a:t>
            </a:r>
            <a:endParaRPr lang="en-IN" dirty="0" smtClean="0"/>
          </a:p>
          <a:p>
            <a:endParaRPr lang="en-IN" dirty="0" smtClean="0"/>
          </a:p>
          <a:p>
            <a:r>
              <a:rPr lang="en-IN" dirty="0" smtClean="0"/>
              <a:t>The </a:t>
            </a:r>
            <a:r>
              <a:rPr lang="en-IN" dirty="0"/>
              <a:t>segmentation was performed on b1000 </a:t>
            </a:r>
            <a:r>
              <a:rPr lang="en-IN" dirty="0" smtClean="0"/>
              <a:t>and b2000 </a:t>
            </a:r>
            <a:r>
              <a:rPr lang="en-IN" dirty="0"/>
              <a:t>data separately, for only true lesion locations (</a:t>
            </a:r>
            <a:r>
              <a:rPr lang="en-IN" dirty="0" smtClean="0"/>
              <a:t>found from </a:t>
            </a:r>
            <a:r>
              <a:rPr lang="en-IN" dirty="0"/>
              <a:t>GT), for all the volumes. </a:t>
            </a:r>
            <a:endParaRPr lang="en-IN" dirty="0" smtClean="0"/>
          </a:p>
          <a:p>
            <a:endParaRPr lang="en-IN" dirty="0" smtClean="0"/>
          </a:p>
          <a:p>
            <a:r>
              <a:rPr lang="en-IN" dirty="0" smtClean="0"/>
              <a:t>The </a:t>
            </a:r>
            <a:r>
              <a:rPr lang="en-IN" dirty="0"/>
              <a:t>median DC values for </a:t>
            </a:r>
            <a:r>
              <a:rPr lang="en-IN" dirty="0" smtClean="0"/>
              <a:t>the segmentation </a:t>
            </a:r>
            <a:r>
              <a:rPr lang="en-IN" dirty="0"/>
              <a:t>results were 0.68 and 0.83 for b1000 and </a:t>
            </a:r>
            <a:r>
              <a:rPr lang="en-IN" dirty="0" smtClean="0"/>
              <a:t>b2000 data </a:t>
            </a:r>
            <a:r>
              <a:rPr lang="en-IN" dirty="0"/>
              <a:t>respectively. </a:t>
            </a:r>
            <a:endParaRPr lang="en-IN" dirty="0" smtClean="0"/>
          </a:p>
          <a:p>
            <a:endParaRPr lang="en-IN" dirty="0" smtClean="0"/>
          </a:p>
          <a:p>
            <a:r>
              <a:rPr lang="en-IN" dirty="0" smtClean="0"/>
              <a:t>An </a:t>
            </a:r>
            <a:r>
              <a:rPr lang="en-IN" dirty="0"/>
              <a:t>improvement of 22.06% in the </a:t>
            </a:r>
            <a:r>
              <a:rPr lang="en-IN" dirty="0" smtClean="0"/>
              <a:t>segmentation </a:t>
            </a:r>
            <a:r>
              <a:rPr lang="en-IN" dirty="0"/>
              <a:t>accuracy was observed on b2000 data.</a:t>
            </a:r>
          </a:p>
        </p:txBody>
      </p:sp>
    </p:spTree>
    <p:extLst>
      <p:ext uri="{BB962C8B-B14F-4D97-AF65-F5344CB8AC3E}">
        <p14:creationId xmlns:p14="http://schemas.microsoft.com/office/powerpoint/2010/main" xmlns="" val="47532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descr="D:\My Work\Papers &amp; Work\Ischemic Lesion Segmentation in MRI\ICPR 2012\roc_analysis.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8452" y="1766247"/>
            <a:ext cx="7086636" cy="4186332"/>
          </a:xfrm>
          <a:prstGeom prst="rect">
            <a:avLst/>
          </a:prstGeom>
          <a:noFill/>
          <a:extLst>
            <a:ext uri="{909E8E84-426E-40DD-AFC4-6F175D3DCCD1}">
              <a14:hiddenFill xmlns:a14="http://schemas.microsoft.com/office/drawing/2010/main" xmlns="">
                <a:solidFill>
                  <a:srgbClr val="FFFFFF"/>
                </a:solidFill>
              </a14:hiddenFill>
            </a:ext>
          </a:extLst>
        </p:spPr>
      </p:pic>
      <p:pic>
        <p:nvPicPr>
          <p:cNvPr id="9228" name="Picture 12" descr="D:\My Work\Papers &amp; Work\Ischemic Lesion Segmentation in MRI\ICPR 2012\roc_analysis_larg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54478" y="1757270"/>
            <a:ext cx="7086634" cy="4186331"/>
          </a:xfrm>
          <a:prstGeom prst="rect">
            <a:avLst/>
          </a:prstGeom>
          <a:noFill/>
          <a:extLst>
            <a:ext uri="{909E8E84-426E-40DD-AFC4-6F175D3DCCD1}">
              <a14:hiddenFill xmlns:a14="http://schemas.microsoft.com/office/drawing/2010/main" xmlns="">
                <a:solidFill>
                  <a:srgbClr val="FFFFFF"/>
                </a:solidFill>
              </a14:hiddenFill>
            </a:ext>
          </a:extLst>
        </p:spPr>
      </p:pic>
      <p:pic>
        <p:nvPicPr>
          <p:cNvPr id="9229" name="Picture 13" descr="D:\My Work\Papers &amp; Work\Ischemic Lesion Segmentation in MRI\ICPR 2012\roc_analysis_small.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57983" y="1828962"/>
            <a:ext cx="7086634" cy="418633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quarter" idx="13"/>
          </p:nvPr>
        </p:nvSpPr>
        <p:spPr>
          <a:xfrm>
            <a:off x="381000" y="1371599"/>
            <a:ext cx="8534400" cy="4454947"/>
          </a:xfrm>
        </p:spPr>
        <p:txBody>
          <a:bodyPr>
            <a:normAutofit fontScale="77500" lnSpcReduction="20000"/>
          </a:bodyPr>
          <a:lstStyle/>
          <a:p>
            <a:r>
              <a:rPr lang="en-US" dirty="0"/>
              <a:t>The performance evaluation aimed at a differential </a:t>
            </a:r>
            <a:r>
              <a:rPr lang="en-US" dirty="0" smtClean="0"/>
              <a:t>analysis with </a:t>
            </a:r>
            <a:r>
              <a:rPr lang="en-US" dirty="0"/>
              <a:t>respect to size of the lesions, comparing the </a:t>
            </a:r>
            <a:r>
              <a:rPr lang="en-US" dirty="0" smtClean="0"/>
              <a:t>ROC plots </a:t>
            </a:r>
            <a:r>
              <a:rPr lang="en-US" dirty="0"/>
              <a:t>between 4 </a:t>
            </a:r>
            <a:r>
              <a:rPr lang="en-US" dirty="0" smtClean="0"/>
              <a:t>methods</a:t>
            </a:r>
          </a:p>
          <a:p>
            <a:pPr marL="1028700" lvl="1" indent="-571500">
              <a:buFont typeface="+mj-lt"/>
              <a:buAutoNum type="romanLcPeriod"/>
            </a:pPr>
            <a:r>
              <a:rPr lang="en-IN" dirty="0" smtClean="0"/>
              <a:t>Method </a:t>
            </a:r>
            <a:r>
              <a:rPr lang="en-IN" dirty="0"/>
              <a:t>described in </a:t>
            </a:r>
            <a:r>
              <a:rPr lang="en-IN" dirty="0" smtClean="0"/>
              <a:t>*.</a:t>
            </a:r>
          </a:p>
          <a:p>
            <a:pPr marL="1028700" lvl="1" indent="-571500">
              <a:buFont typeface="+mj-lt"/>
              <a:buAutoNum type="romanLcPeriod"/>
            </a:pPr>
            <a:r>
              <a:rPr lang="en-IN" dirty="0" smtClean="0"/>
              <a:t>Segmentation </a:t>
            </a:r>
            <a:r>
              <a:rPr lang="en-IN" dirty="0"/>
              <a:t>on lesion candidates obtained on </a:t>
            </a:r>
            <a:r>
              <a:rPr lang="en-IN" dirty="0" smtClean="0"/>
              <a:t>b1000.</a:t>
            </a:r>
          </a:p>
          <a:p>
            <a:pPr marL="1028700" lvl="1" indent="-571500">
              <a:buFont typeface="+mj-lt"/>
              <a:buAutoNum type="romanLcPeriod"/>
            </a:pPr>
            <a:r>
              <a:rPr lang="en-IN" dirty="0" smtClean="0"/>
              <a:t>Segmentation </a:t>
            </a:r>
            <a:r>
              <a:rPr lang="en-IN" dirty="0"/>
              <a:t>on lesion candidates obtained on </a:t>
            </a:r>
            <a:r>
              <a:rPr lang="en-IN" dirty="0" smtClean="0"/>
              <a:t>b2000.</a:t>
            </a:r>
          </a:p>
          <a:p>
            <a:pPr marL="1028700" lvl="1" indent="-571500">
              <a:buFont typeface="+mj-lt"/>
              <a:buAutoNum type="romanLcPeriod"/>
            </a:pPr>
            <a:r>
              <a:rPr lang="en-IN" dirty="0" smtClean="0"/>
              <a:t>Segmentation </a:t>
            </a:r>
            <a:r>
              <a:rPr lang="en-IN" dirty="0"/>
              <a:t>on lesion candidates </a:t>
            </a:r>
            <a:r>
              <a:rPr lang="en-IN" dirty="0" smtClean="0"/>
              <a:t>obtained utilizing </a:t>
            </a:r>
            <a:r>
              <a:rPr lang="en-IN" dirty="0"/>
              <a:t>b1000, b2000 </a:t>
            </a:r>
            <a:r>
              <a:rPr lang="en-IN" dirty="0" smtClean="0"/>
              <a:t>&amp; ADC </a:t>
            </a:r>
            <a:r>
              <a:rPr lang="en-IN" dirty="0"/>
              <a:t>(our method</a:t>
            </a:r>
            <a:r>
              <a:rPr lang="en-IN" dirty="0" smtClean="0"/>
              <a:t>).</a:t>
            </a:r>
          </a:p>
          <a:p>
            <a:pPr marL="628650" indent="-571500"/>
            <a:r>
              <a:rPr lang="en-US" dirty="0"/>
              <a:t>Based on the lesion size, </a:t>
            </a:r>
            <a:r>
              <a:rPr lang="en-US" dirty="0" smtClean="0"/>
              <a:t>the </a:t>
            </a:r>
            <a:r>
              <a:rPr lang="en-US" dirty="0"/>
              <a:t>ROC plots were generated for the </a:t>
            </a:r>
            <a:r>
              <a:rPr lang="en-US" dirty="0" smtClean="0"/>
              <a:t>following cases </a:t>
            </a:r>
          </a:p>
          <a:p>
            <a:pPr marL="1028700" lvl="1" indent="-571500"/>
            <a:r>
              <a:rPr lang="en-US" dirty="0" smtClean="0"/>
              <a:t>segmentation </a:t>
            </a:r>
            <a:r>
              <a:rPr lang="en-US" dirty="0"/>
              <a:t>of small-sized (&lt;1% of image </a:t>
            </a:r>
            <a:r>
              <a:rPr lang="en-US" dirty="0" smtClean="0"/>
              <a:t>size) lesions.</a:t>
            </a:r>
          </a:p>
          <a:p>
            <a:pPr marL="1028700" lvl="1" indent="-571500"/>
            <a:r>
              <a:rPr lang="en-US" dirty="0" smtClean="0"/>
              <a:t>segmentation </a:t>
            </a:r>
            <a:r>
              <a:rPr lang="en-US" dirty="0"/>
              <a:t>of large-sized (&gt;1% of image </a:t>
            </a:r>
            <a:r>
              <a:rPr lang="en-US" dirty="0" smtClean="0"/>
              <a:t>size) lesions.</a:t>
            </a:r>
          </a:p>
          <a:p>
            <a:pPr marL="1028700" lvl="1" indent="-571500"/>
            <a:r>
              <a:rPr lang="en-US" dirty="0" smtClean="0"/>
              <a:t>segmentation </a:t>
            </a:r>
            <a:r>
              <a:rPr lang="en-US" dirty="0"/>
              <a:t>of all the lesions in the data.</a:t>
            </a:r>
            <a:endParaRPr lang="en-IN" dirty="0"/>
          </a:p>
        </p:txBody>
      </p:sp>
      <p:pic>
        <p:nvPicPr>
          <p:cNvPr id="9220" name="Picture 4" descr="D:\My Work\Papers &amp; Work\Ischemic Lesion Segmentation in MRI\ICPR 2012\roc_tab.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17005" y="5266482"/>
            <a:ext cx="1219184" cy="848595"/>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D:\My Work\Papers &amp; Work\Ischemic Lesion Segmentation in MRI\ICPR 2012\roc_all_tab.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403647" y="4714604"/>
            <a:ext cx="5651301" cy="1399369"/>
          </a:xfrm>
          <a:prstGeom prst="rect">
            <a:avLst/>
          </a:prstGeom>
          <a:noFill/>
          <a:extLst>
            <a:ext uri="{909E8E84-426E-40DD-AFC4-6F175D3DCCD1}">
              <a14:hiddenFill xmlns:a14="http://schemas.microsoft.com/office/drawing/2010/main" xmlns="">
                <a:solidFill>
                  <a:srgbClr val="FFFFFF"/>
                </a:solidFill>
              </a14:hiddenFill>
            </a:ext>
          </a:extLst>
        </p:spPr>
      </p:pic>
      <p:pic>
        <p:nvPicPr>
          <p:cNvPr id="9225" name="Picture 9" descr="D:\My Work\Papers &amp; Work\Ischemic Lesion Segmentation in MRI\ICPR 2012\roc_large_tab.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09525" y="3113907"/>
            <a:ext cx="5645918" cy="1393988"/>
          </a:xfrm>
          <a:prstGeom prst="rect">
            <a:avLst/>
          </a:prstGeom>
          <a:noFill/>
          <a:extLst>
            <a:ext uri="{909E8E84-426E-40DD-AFC4-6F175D3DCCD1}">
              <a14:hiddenFill xmlns:a14="http://schemas.microsoft.com/office/drawing/2010/main" xmlns="">
                <a:solidFill>
                  <a:srgbClr val="FFFFFF"/>
                </a:solidFill>
              </a14:hiddenFill>
            </a:ext>
          </a:extLst>
        </p:spPr>
      </p:pic>
      <p:pic>
        <p:nvPicPr>
          <p:cNvPr id="9226" name="Picture 10" descr="D:\My Work\Papers &amp; Work\Ischemic Lesion Segmentation in MRI\ICPR 2012\roc_small_tab.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415405" y="1494372"/>
            <a:ext cx="5640535" cy="1393988"/>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D:\My Work\Papers &amp; Work\Ischemic Lesion Segmentation in MRI\ICPR 2012\roc_tab.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00368" y="2048026"/>
            <a:ext cx="1219184" cy="84859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D:\My Work\Papers &amp; Work\Ischemic Lesion Segmentation in MRI\ICPR 2012\roc_tab.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08688" y="3653165"/>
            <a:ext cx="1219184" cy="8485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fontScale="90000"/>
          </a:bodyPr>
          <a:lstStyle/>
          <a:p>
            <a:r>
              <a:rPr lang="en-IN" dirty="0"/>
              <a:t>Performance Evaluation of Proposed Framework</a:t>
            </a:r>
          </a:p>
        </p:txBody>
      </p:sp>
      <p:sp>
        <p:nvSpPr>
          <p:cNvPr id="5" name="TextBox 4"/>
          <p:cNvSpPr txBox="1"/>
          <p:nvPr/>
        </p:nvSpPr>
        <p:spPr>
          <a:xfrm>
            <a:off x="3429000" y="1492239"/>
            <a:ext cx="2997162" cy="461665"/>
          </a:xfrm>
          <a:prstGeom prst="rect">
            <a:avLst/>
          </a:prstGeom>
          <a:noFill/>
        </p:spPr>
        <p:txBody>
          <a:bodyPr wrap="square" rtlCol="0">
            <a:spAutoFit/>
          </a:bodyPr>
          <a:lstStyle/>
          <a:p>
            <a:pPr algn="ctr"/>
            <a:r>
              <a:rPr lang="en-US" sz="2400" b="1" dirty="0" smtClean="0">
                <a:cs typeface="Lucida Sans Unicode" pitchFamily="34" charset="0"/>
              </a:rPr>
              <a:t>Small-Sized Lesions</a:t>
            </a:r>
            <a:endParaRPr lang="en-US" sz="2400" b="1" dirty="0">
              <a:cs typeface="Lucida Sans Unicode" pitchFamily="34" charset="0"/>
            </a:endParaRPr>
          </a:p>
        </p:txBody>
      </p:sp>
      <p:sp>
        <p:nvSpPr>
          <p:cNvPr id="22" name="TextBox 21"/>
          <p:cNvSpPr txBox="1"/>
          <p:nvPr/>
        </p:nvSpPr>
        <p:spPr>
          <a:xfrm>
            <a:off x="3415352" y="1496704"/>
            <a:ext cx="2997162" cy="461665"/>
          </a:xfrm>
          <a:prstGeom prst="rect">
            <a:avLst/>
          </a:prstGeom>
          <a:noFill/>
        </p:spPr>
        <p:txBody>
          <a:bodyPr wrap="square" rtlCol="0">
            <a:spAutoFit/>
          </a:bodyPr>
          <a:lstStyle/>
          <a:p>
            <a:pPr algn="ctr"/>
            <a:r>
              <a:rPr lang="en-US" sz="2400" b="1" dirty="0" smtClean="0">
                <a:cs typeface="Lucida Sans Unicode" pitchFamily="34" charset="0"/>
              </a:rPr>
              <a:t>Large-Sized Lesions</a:t>
            </a:r>
            <a:endParaRPr lang="en-US" sz="2400" b="1" dirty="0">
              <a:cs typeface="Lucida Sans Unicode" pitchFamily="34" charset="0"/>
            </a:endParaRPr>
          </a:p>
        </p:txBody>
      </p:sp>
      <p:sp>
        <p:nvSpPr>
          <p:cNvPr id="23" name="TextBox 22"/>
          <p:cNvSpPr txBox="1"/>
          <p:nvPr/>
        </p:nvSpPr>
        <p:spPr>
          <a:xfrm>
            <a:off x="3505200" y="1496704"/>
            <a:ext cx="2997162" cy="461665"/>
          </a:xfrm>
          <a:prstGeom prst="rect">
            <a:avLst/>
          </a:prstGeom>
          <a:noFill/>
        </p:spPr>
        <p:txBody>
          <a:bodyPr wrap="square" rtlCol="0">
            <a:spAutoFit/>
          </a:bodyPr>
          <a:lstStyle/>
          <a:p>
            <a:pPr algn="ctr"/>
            <a:r>
              <a:rPr lang="en-US" sz="2400" b="1" dirty="0" smtClean="0">
                <a:cs typeface="Lucida Sans Unicode" pitchFamily="34" charset="0"/>
              </a:rPr>
              <a:t>All Lesions</a:t>
            </a:r>
            <a:endParaRPr lang="en-US" sz="2400" b="1" dirty="0">
              <a:cs typeface="Lucida Sans Unicode" pitchFamily="34" charset="0"/>
            </a:endParaRPr>
          </a:p>
        </p:txBody>
      </p:sp>
      <p:sp>
        <p:nvSpPr>
          <p:cNvPr id="6" name="TextBox 5"/>
          <p:cNvSpPr txBox="1"/>
          <p:nvPr/>
        </p:nvSpPr>
        <p:spPr>
          <a:xfrm>
            <a:off x="1693037" y="6305490"/>
            <a:ext cx="6231763" cy="461665"/>
          </a:xfrm>
          <a:prstGeom prst="rect">
            <a:avLst/>
          </a:prstGeom>
          <a:noFill/>
          <a:scene3d>
            <a:camera prst="orthographicFront">
              <a:rot lat="0" lon="0" rev="0"/>
            </a:camera>
            <a:lightRig rig="threePt" dir="t"/>
          </a:scene3d>
        </p:spPr>
        <p:txBody>
          <a:bodyPr wrap="square" rtlCol="0">
            <a:spAutoFit/>
          </a:bodyPr>
          <a:lstStyle/>
          <a:p>
            <a:r>
              <a:rPr lang="en-US" sz="2400" b="1" dirty="0" smtClean="0"/>
              <a:t>Sensitivity values correspond to 95% Specificity.</a:t>
            </a:r>
            <a:endParaRPr lang="en-US" sz="2400" b="1" dirty="0"/>
          </a:p>
        </p:txBody>
      </p:sp>
      <p:sp>
        <p:nvSpPr>
          <p:cNvPr id="7" name="Rectangle 6"/>
          <p:cNvSpPr/>
          <p:nvPr/>
        </p:nvSpPr>
        <p:spPr bwMode="auto">
          <a:xfrm>
            <a:off x="7680276" y="2002155"/>
            <a:ext cx="1297697" cy="896371"/>
          </a:xfrm>
          <a:prstGeom prst="rect">
            <a:avLst/>
          </a:prstGeom>
          <a:noFill/>
          <a:ln w="3492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9" name="Rectangle 18"/>
          <p:cNvSpPr/>
          <p:nvPr/>
        </p:nvSpPr>
        <p:spPr bwMode="auto">
          <a:xfrm>
            <a:off x="7719549" y="3612847"/>
            <a:ext cx="1297697" cy="896371"/>
          </a:xfrm>
          <a:prstGeom prst="rect">
            <a:avLst/>
          </a:prstGeom>
          <a:noFill/>
          <a:ln w="3492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0" name="Rectangle 19"/>
          <p:cNvSpPr/>
          <p:nvPr/>
        </p:nvSpPr>
        <p:spPr bwMode="auto">
          <a:xfrm>
            <a:off x="7686565" y="5213047"/>
            <a:ext cx="1297697" cy="896371"/>
          </a:xfrm>
          <a:prstGeom prst="rect">
            <a:avLst/>
          </a:prstGeom>
          <a:noFill/>
          <a:ln w="3492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4" name="Content Placeholder 2"/>
          <p:cNvSpPr txBox="1">
            <a:spLocks/>
          </p:cNvSpPr>
          <p:nvPr/>
        </p:nvSpPr>
        <p:spPr bwMode="auto">
          <a:xfrm>
            <a:off x="304800" y="6400800"/>
            <a:ext cx="8793000" cy="383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IN" sz="2000" dirty="0"/>
              <a:t>- KN </a:t>
            </a:r>
            <a:r>
              <a:rPr lang="en-IN" sz="2000" dirty="0" err="1"/>
              <a:t>Bhanu</a:t>
            </a:r>
            <a:r>
              <a:rPr lang="en-IN" sz="2000" dirty="0"/>
              <a:t> </a:t>
            </a:r>
            <a:r>
              <a:rPr lang="en-IN" sz="2000" dirty="0" err="1"/>
              <a:t>Prakash</a:t>
            </a:r>
            <a:r>
              <a:rPr lang="en-IN" sz="2000" dirty="0"/>
              <a:t> et al</a:t>
            </a:r>
            <a:r>
              <a:rPr lang="en-IN" sz="2000" dirty="0" smtClean="0"/>
              <a:t>. </a:t>
            </a:r>
            <a:r>
              <a:rPr lang="en-IN" sz="2000" i="1" dirty="0" smtClean="0"/>
              <a:t>CARS</a:t>
            </a:r>
            <a:r>
              <a:rPr lang="en-IN" sz="2000" i="1" dirty="0"/>
              <a:t>, </a:t>
            </a:r>
            <a:r>
              <a:rPr lang="en-IN" sz="2000" i="1" dirty="0" smtClean="0"/>
              <a:t>2008</a:t>
            </a:r>
            <a:r>
              <a:rPr lang="en-IN" sz="2000" i="1" dirty="0"/>
              <a:t>.</a:t>
            </a:r>
            <a:endParaRPr lang="en-US" sz="2000" i="1" dirty="0" smtClean="0"/>
          </a:p>
        </p:txBody>
      </p:sp>
      <p:pic>
        <p:nvPicPr>
          <p:cNvPr id="9219" name="Picture 3" descr="D:\My Work\Papers &amp; Work\Ischemic Lesion Segmentation in MRI\ICPR 2012\legend.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726" y="3030288"/>
            <a:ext cx="2150472" cy="20614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55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
                                            <p:txEl>
                                              <p:pRg st="1" end="1"/>
                                            </p:txEl>
                                          </p:spTgt>
                                        </p:tgtEl>
                                      </p:cBhvr>
                                    </p:animEffect>
                                    <p:set>
                                      <p:cBhvr>
                                        <p:cTn id="44" dur="1" fill="hold">
                                          <p:stCondLst>
                                            <p:cond delay="499"/>
                                          </p:stCondLst>
                                        </p:cTn>
                                        <p:tgtEl>
                                          <p:spTgt spid="3">
                                            <p:txEl>
                                              <p:pRg st="1" end="1"/>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
                                            <p:txEl>
                                              <p:pRg st="2" end="2"/>
                                            </p:txEl>
                                          </p:spTgt>
                                        </p:tgtEl>
                                      </p:cBhvr>
                                    </p:animEffect>
                                    <p:set>
                                      <p:cBhvr>
                                        <p:cTn id="47" dur="1" fill="hold">
                                          <p:stCondLst>
                                            <p:cond delay="499"/>
                                          </p:stCondLst>
                                        </p:cTn>
                                        <p:tgtEl>
                                          <p:spTgt spid="3">
                                            <p:txEl>
                                              <p:pRg st="2" end="2"/>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
                                            <p:txEl>
                                              <p:pRg st="3" end="3"/>
                                            </p:txEl>
                                          </p:spTgt>
                                        </p:tgtEl>
                                      </p:cBhvr>
                                    </p:animEffect>
                                    <p:set>
                                      <p:cBhvr>
                                        <p:cTn id="50" dur="1" fill="hold">
                                          <p:stCondLst>
                                            <p:cond delay="499"/>
                                          </p:stCondLst>
                                        </p:cTn>
                                        <p:tgtEl>
                                          <p:spTgt spid="3">
                                            <p:txEl>
                                              <p:pRg st="3" end="3"/>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
                                            <p:txEl>
                                              <p:pRg st="4" end="4"/>
                                            </p:txEl>
                                          </p:spTgt>
                                        </p:tgtEl>
                                      </p:cBhvr>
                                    </p:animEffect>
                                    <p:set>
                                      <p:cBhvr>
                                        <p:cTn id="53" dur="1" fill="hold">
                                          <p:stCondLst>
                                            <p:cond delay="499"/>
                                          </p:stCondLst>
                                        </p:cTn>
                                        <p:tgtEl>
                                          <p:spTgt spid="3">
                                            <p:txEl>
                                              <p:pRg st="4" end="4"/>
                                            </p:txEl>
                                          </p:spTgt>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
                                            <p:txEl>
                                              <p:pRg st="5" end="5"/>
                                            </p:txEl>
                                          </p:spTgt>
                                        </p:tgtEl>
                                      </p:cBhvr>
                                    </p:animEffect>
                                    <p:set>
                                      <p:cBhvr>
                                        <p:cTn id="56" dur="1" fill="hold">
                                          <p:stCondLst>
                                            <p:cond delay="499"/>
                                          </p:stCondLst>
                                        </p:cTn>
                                        <p:tgtEl>
                                          <p:spTgt spid="3">
                                            <p:txEl>
                                              <p:pRg st="5" end="5"/>
                                            </p:txEl>
                                          </p:spTgt>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
                                            <p:txEl>
                                              <p:pRg st="6" end="6"/>
                                            </p:txEl>
                                          </p:spTgt>
                                        </p:tgtEl>
                                      </p:cBhvr>
                                    </p:animEffect>
                                    <p:set>
                                      <p:cBhvr>
                                        <p:cTn id="59" dur="1" fill="hold">
                                          <p:stCondLst>
                                            <p:cond delay="499"/>
                                          </p:stCondLst>
                                        </p:cTn>
                                        <p:tgtEl>
                                          <p:spTgt spid="3">
                                            <p:txEl>
                                              <p:pRg st="6" end="6"/>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
                                            <p:txEl>
                                              <p:pRg st="7" end="7"/>
                                            </p:txEl>
                                          </p:spTgt>
                                        </p:tgtEl>
                                      </p:cBhvr>
                                    </p:animEffect>
                                    <p:set>
                                      <p:cBhvr>
                                        <p:cTn id="62" dur="1" fill="hold">
                                          <p:stCondLst>
                                            <p:cond delay="499"/>
                                          </p:stCondLst>
                                        </p:cTn>
                                        <p:tgtEl>
                                          <p:spTgt spid="3">
                                            <p:txEl>
                                              <p:pRg st="7" end="7"/>
                                            </p:txEl>
                                          </p:spTgt>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
                                            <p:txEl>
                                              <p:pRg st="8" end="8"/>
                                            </p:txEl>
                                          </p:spTgt>
                                        </p:tgtEl>
                                      </p:cBhvr>
                                    </p:animEffect>
                                    <p:set>
                                      <p:cBhvr>
                                        <p:cTn id="65" dur="1" fill="hold">
                                          <p:stCondLst>
                                            <p:cond delay="499"/>
                                          </p:stCondLst>
                                        </p:cTn>
                                        <p:tgtEl>
                                          <p:spTgt spid="3">
                                            <p:txEl>
                                              <p:pRg st="8" end="8"/>
                                            </p:txEl>
                                          </p:spTgt>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9229"/>
                                        </p:tgtEl>
                                        <p:attrNameLst>
                                          <p:attrName>style.visibility</p:attrName>
                                        </p:attrNameLst>
                                      </p:cBhvr>
                                      <p:to>
                                        <p:strVal val="visible"/>
                                      </p:to>
                                    </p:set>
                                    <p:animEffect transition="in" filter="fade">
                                      <p:cBhvr>
                                        <p:cTn id="68" dur="500"/>
                                        <p:tgtEl>
                                          <p:spTgt spid="92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9229"/>
                                        </p:tgtEl>
                                      </p:cBhvr>
                                    </p:animEffect>
                                    <p:set>
                                      <p:cBhvr>
                                        <p:cTn id="76" dur="1" fill="hold">
                                          <p:stCondLst>
                                            <p:cond delay="499"/>
                                          </p:stCondLst>
                                        </p:cTn>
                                        <p:tgtEl>
                                          <p:spTgt spid="922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9228"/>
                                        </p:tgtEl>
                                        <p:attrNameLst>
                                          <p:attrName>style.visibility</p:attrName>
                                        </p:attrNameLst>
                                      </p:cBhvr>
                                      <p:to>
                                        <p:strVal val="visible"/>
                                      </p:to>
                                    </p:set>
                                    <p:animEffect transition="in" filter="fade">
                                      <p:cBhvr>
                                        <p:cTn id="82" dur="500"/>
                                        <p:tgtEl>
                                          <p:spTgt spid="922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9228"/>
                                        </p:tgtEl>
                                      </p:cBhvr>
                                    </p:animEffect>
                                    <p:set>
                                      <p:cBhvr>
                                        <p:cTn id="90" dur="1" fill="hold">
                                          <p:stCondLst>
                                            <p:cond delay="499"/>
                                          </p:stCondLst>
                                        </p:cTn>
                                        <p:tgtEl>
                                          <p:spTgt spid="9228"/>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2"/>
                                        </p:tgtEl>
                                      </p:cBhvr>
                                    </p:animEffect>
                                    <p:set>
                                      <p:cBhvr>
                                        <p:cTn id="93" dur="1" fill="hold">
                                          <p:stCondLst>
                                            <p:cond delay="499"/>
                                          </p:stCondLst>
                                        </p:cTn>
                                        <p:tgtEl>
                                          <p:spTgt spid="22"/>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par>
                                <p:cTn id="97" presetID="10" presetClass="entr" presetSubtype="0" fill="hold" nodeType="withEffect">
                                  <p:stCondLst>
                                    <p:cond delay="0"/>
                                  </p:stCondLst>
                                  <p:childTnLst>
                                    <p:set>
                                      <p:cBhvr>
                                        <p:cTn id="98" dur="1" fill="hold">
                                          <p:stCondLst>
                                            <p:cond delay="0"/>
                                          </p:stCondLst>
                                        </p:cTn>
                                        <p:tgtEl>
                                          <p:spTgt spid="9227"/>
                                        </p:tgtEl>
                                        <p:attrNameLst>
                                          <p:attrName>style.visibility</p:attrName>
                                        </p:attrNameLst>
                                      </p:cBhvr>
                                      <p:to>
                                        <p:strVal val="visible"/>
                                      </p:to>
                                    </p:set>
                                    <p:animEffect transition="in" filter="fade">
                                      <p:cBhvr>
                                        <p:cTn id="99" dur="500"/>
                                        <p:tgtEl>
                                          <p:spTgt spid="922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9227"/>
                                        </p:tgtEl>
                                      </p:cBhvr>
                                    </p:animEffect>
                                    <p:set>
                                      <p:cBhvr>
                                        <p:cTn id="104" dur="1" fill="hold">
                                          <p:stCondLst>
                                            <p:cond delay="499"/>
                                          </p:stCondLst>
                                        </p:cTn>
                                        <p:tgtEl>
                                          <p:spTgt spid="9227"/>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par>
                                <p:cTn id="111" presetID="10" presetClass="entr" presetSubtype="0"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500"/>
                                        <p:tgtEl>
                                          <p:spTgt spid="16"/>
                                        </p:tgtEl>
                                      </p:cBhvr>
                                    </p:animEffect>
                                  </p:childTnLst>
                                </p:cTn>
                              </p:par>
                              <p:par>
                                <p:cTn id="114" presetID="10" presetClass="entr" presetSubtype="0" fill="hold" nodeType="withEffect">
                                  <p:stCondLst>
                                    <p:cond delay="0"/>
                                  </p:stCondLst>
                                  <p:childTnLst>
                                    <p:set>
                                      <p:cBhvr>
                                        <p:cTn id="115" dur="1" fill="hold">
                                          <p:stCondLst>
                                            <p:cond delay="0"/>
                                          </p:stCondLst>
                                        </p:cTn>
                                        <p:tgtEl>
                                          <p:spTgt spid="9226"/>
                                        </p:tgtEl>
                                        <p:attrNameLst>
                                          <p:attrName>style.visibility</p:attrName>
                                        </p:attrNameLst>
                                      </p:cBhvr>
                                      <p:to>
                                        <p:strVal val="visible"/>
                                      </p:to>
                                    </p:set>
                                    <p:animEffect transition="in" filter="fade">
                                      <p:cBhvr>
                                        <p:cTn id="116" dur="500"/>
                                        <p:tgtEl>
                                          <p:spTgt spid="9226"/>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fade">
                                      <p:cBhvr>
                                        <p:cTn id="120" dur="500"/>
                                        <p:tgtEl>
                                          <p:spTgt spid="17"/>
                                        </p:tgtEl>
                                      </p:cBhvr>
                                    </p:animEffect>
                                  </p:childTnLst>
                                </p:cTn>
                              </p:par>
                              <p:par>
                                <p:cTn id="121" presetID="10" presetClass="entr" presetSubtype="0" fill="hold" nodeType="withEffect">
                                  <p:stCondLst>
                                    <p:cond delay="0"/>
                                  </p:stCondLst>
                                  <p:childTnLst>
                                    <p:set>
                                      <p:cBhvr>
                                        <p:cTn id="122" dur="1" fill="hold">
                                          <p:stCondLst>
                                            <p:cond delay="0"/>
                                          </p:stCondLst>
                                        </p:cTn>
                                        <p:tgtEl>
                                          <p:spTgt spid="9225"/>
                                        </p:tgtEl>
                                        <p:attrNameLst>
                                          <p:attrName>style.visibility</p:attrName>
                                        </p:attrNameLst>
                                      </p:cBhvr>
                                      <p:to>
                                        <p:strVal val="visible"/>
                                      </p:to>
                                    </p:set>
                                    <p:animEffect transition="in" filter="fade">
                                      <p:cBhvr>
                                        <p:cTn id="123" dur="500"/>
                                        <p:tgtEl>
                                          <p:spTgt spid="9225"/>
                                        </p:tgtEl>
                                      </p:cBhvr>
                                    </p:animEffect>
                                  </p:childTnLst>
                                </p:cTn>
                              </p:par>
                            </p:childTnLst>
                          </p:cTn>
                        </p:par>
                        <p:par>
                          <p:cTn id="124" fill="hold">
                            <p:stCondLst>
                              <p:cond delay="1000"/>
                            </p:stCondLst>
                            <p:childTnLst>
                              <p:par>
                                <p:cTn id="125" presetID="10" presetClass="entr" presetSubtype="0" fill="hold" nodeType="afterEffect">
                                  <p:stCondLst>
                                    <p:cond delay="0"/>
                                  </p:stCondLst>
                                  <p:childTnLst>
                                    <p:set>
                                      <p:cBhvr>
                                        <p:cTn id="126" dur="1" fill="hold">
                                          <p:stCondLst>
                                            <p:cond delay="0"/>
                                          </p:stCondLst>
                                        </p:cTn>
                                        <p:tgtEl>
                                          <p:spTgt spid="9220"/>
                                        </p:tgtEl>
                                        <p:attrNameLst>
                                          <p:attrName>style.visibility</p:attrName>
                                        </p:attrNameLst>
                                      </p:cBhvr>
                                      <p:to>
                                        <p:strVal val="visible"/>
                                      </p:to>
                                    </p:set>
                                    <p:animEffect transition="in" filter="fade">
                                      <p:cBhvr>
                                        <p:cTn id="127" dur="500"/>
                                        <p:tgtEl>
                                          <p:spTgt spid="9220"/>
                                        </p:tgtEl>
                                      </p:cBhvr>
                                    </p:animEffect>
                                  </p:childTnLst>
                                </p:cTn>
                              </p:par>
                              <p:par>
                                <p:cTn id="128" presetID="10" presetClass="entr" presetSubtype="0" fill="hold" nodeType="withEffect">
                                  <p:stCondLst>
                                    <p:cond delay="0"/>
                                  </p:stCondLst>
                                  <p:childTnLst>
                                    <p:set>
                                      <p:cBhvr>
                                        <p:cTn id="129" dur="1" fill="hold">
                                          <p:stCondLst>
                                            <p:cond delay="0"/>
                                          </p:stCondLst>
                                        </p:cTn>
                                        <p:tgtEl>
                                          <p:spTgt spid="9224"/>
                                        </p:tgtEl>
                                        <p:attrNameLst>
                                          <p:attrName>style.visibility</p:attrName>
                                        </p:attrNameLst>
                                      </p:cBhvr>
                                      <p:to>
                                        <p:strVal val="visible"/>
                                      </p:to>
                                    </p:set>
                                    <p:animEffect transition="in" filter="fade">
                                      <p:cBhvr>
                                        <p:cTn id="130" dur="500"/>
                                        <p:tgtEl>
                                          <p:spTgt spid="9224"/>
                                        </p:tgtEl>
                                      </p:cBhvr>
                                    </p:animEffect>
                                  </p:childTnLst>
                                </p:cTn>
                              </p:par>
                            </p:childTnLst>
                          </p:cTn>
                        </p:par>
                        <p:par>
                          <p:cTn id="131" fill="hold">
                            <p:stCondLst>
                              <p:cond delay="1500"/>
                            </p:stCondLst>
                            <p:childTnLst>
                              <p:par>
                                <p:cTn id="132" presetID="10" presetClass="entr" presetSubtype="0" fill="hold" nodeType="afterEffect">
                                  <p:stCondLst>
                                    <p:cond delay="0"/>
                                  </p:stCondLst>
                                  <p:childTnLst>
                                    <p:set>
                                      <p:cBhvr>
                                        <p:cTn id="133" dur="1" fill="hold">
                                          <p:stCondLst>
                                            <p:cond delay="0"/>
                                          </p:stCondLst>
                                        </p:cTn>
                                        <p:tgtEl>
                                          <p:spTgt spid="9219"/>
                                        </p:tgtEl>
                                        <p:attrNameLst>
                                          <p:attrName>style.visibility</p:attrName>
                                        </p:attrNameLst>
                                      </p:cBhvr>
                                      <p:to>
                                        <p:strVal val="visible"/>
                                      </p:to>
                                    </p:set>
                                    <p:animEffect transition="in" filter="fade">
                                      <p:cBhvr>
                                        <p:cTn id="134" dur="500"/>
                                        <p:tgtEl>
                                          <p:spTgt spid="921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fade">
                                      <p:cBhvr>
                                        <p:cTn id="137" dur="500"/>
                                        <p:tgtEl>
                                          <p:spTgt spid="6"/>
                                        </p:tgtEl>
                                      </p:cBhvr>
                                    </p:animEffect>
                                  </p:childTnLst>
                                </p:cTn>
                              </p:par>
                            </p:childTnLst>
                          </p:cTn>
                        </p:par>
                        <p:par>
                          <p:cTn id="138" fill="hold">
                            <p:stCondLst>
                              <p:cond delay="2000"/>
                            </p:stCondLst>
                            <p:childTnLst>
                              <p:par>
                                <p:cTn id="139" presetID="10" presetClass="entr" presetSubtype="0" fill="hold" grpId="0" nodeType="after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fade">
                                      <p:cBhvr>
                                        <p:cTn id="141" dur="500"/>
                                        <p:tgtEl>
                                          <p:spTgt spid="7"/>
                                        </p:tgtEl>
                                      </p:cBhvr>
                                    </p:animEffect>
                                  </p:childTnLst>
                                </p:cTn>
                              </p:par>
                            </p:childTnLst>
                          </p:cTn>
                        </p:par>
                        <p:par>
                          <p:cTn id="142" fill="hold">
                            <p:stCondLst>
                              <p:cond delay="2500"/>
                            </p:stCondLst>
                            <p:childTnLst>
                              <p:par>
                                <p:cTn id="143" presetID="10" presetClass="entr" presetSubtype="0" fill="hold" grpId="0" nodeType="after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fade">
                                      <p:cBhvr>
                                        <p:cTn id="145" dur="500"/>
                                        <p:tgtEl>
                                          <p:spTgt spid="19"/>
                                        </p:tgtEl>
                                      </p:cBhvr>
                                    </p:animEffect>
                                  </p:childTnLst>
                                </p:cTn>
                              </p:par>
                            </p:childTnLst>
                          </p:cTn>
                        </p:par>
                        <p:par>
                          <p:cTn id="146" fill="hold">
                            <p:stCondLst>
                              <p:cond delay="3000"/>
                            </p:stCondLst>
                            <p:childTnLst>
                              <p:par>
                                <p:cTn id="147" presetID="10" presetClass="entr" presetSubtype="0" fill="hold" grpId="0" nodeType="afterEffect">
                                  <p:stCondLst>
                                    <p:cond delay="0"/>
                                  </p:stCondLst>
                                  <p:childTnLst>
                                    <p:set>
                                      <p:cBhvr>
                                        <p:cTn id="148" dur="1" fill="hold">
                                          <p:stCondLst>
                                            <p:cond delay="0"/>
                                          </p:stCondLst>
                                        </p:cTn>
                                        <p:tgtEl>
                                          <p:spTgt spid="20"/>
                                        </p:tgtEl>
                                        <p:attrNameLst>
                                          <p:attrName>style.visibility</p:attrName>
                                        </p:attrNameLst>
                                      </p:cBhvr>
                                      <p:to>
                                        <p:strVal val="visible"/>
                                      </p:to>
                                    </p:set>
                                    <p:animEffect transition="in" filter="fade">
                                      <p:cBhvr>
                                        <p:cTn id="1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22" grpId="0"/>
      <p:bldP spid="22" grpId="1"/>
      <p:bldP spid="23" grpId="0"/>
      <p:bldP spid="23" grpId="1"/>
      <p:bldP spid="6" grpId="0"/>
      <p:bldP spid="7" grpId="0" animBg="1"/>
      <p:bldP spid="19" grpId="0" animBg="1"/>
      <p:bldP spid="20" grpId="0" animBg="1"/>
      <p:bldP spid="24" grpId="0"/>
      <p:bldP spid="2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Qualitative </a:t>
            </a:r>
            <a:r>
              <a:rPr lang="en-IN" dirty="0" smtClean="0"/>
              <a:t>Analysis of </a:t>
            </a:r>
            <a:r>
              <a:rPr lang="en-IN" dirty="0"/>
              <a:t>Detection and Segmentation </a:t>
            </a:r>
            <a:r>
              <a:rPr lang="en-IN" dirty="0" smtClean="0"/>
              <a:t>Results</a:t>
            </a:r>
            <a:endParaRPr lang="en-IN" dirty="0"/>
          </a:p>
        </p:txBody>
      </p:sp>
      <p:pic>
        <p:nvPicPr>
          <p:cNvPr id="23557" name="Picture 5" descr="C:\Users\sahni\Pictures\b1000.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57612" y="1371600"/>
            <a:ext cx="2762250" cy="2762250"/>
          </a:xfrm>
          <a:prstGeom prst="rect">
            <a:avLst/>
          </a:prstGeom>
          <a:noFill/>
          <a:extLst>
            <a:ext uri="{909E8E84-426E-40DD-AFC4-6F175D3DCCD1}">
              <a14:hiddenFill xmlns:a14="http://schemas.microsoft.com/office/drawing/2010/main" xmlns="">
                <a:solidFill>
                  <a:srgbClr val="FFFFFF"/>
                </a:solidFill>
              </a14:hiddenFill>
            </a:ext>
          </a:extLst>
        </p:spPr>
      </p:pic>
      <p:pic>
        <p:nvPicPr>
          <p:cNvPr id="23558" name="Picture 6" descr="C:\Users\sahni\Pictures\b2000.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5362" y="1371600"/>
            <a:ext cx="2762250" cy="276225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6" descr="C:\Users\sahni\Pictures\b2000.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5362" y="4038600"/>
            <a:ext cx="2762250" cy="276225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C:\Users\sahni\Pictures\b2000.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57612" y="4038600"/>
            <a:ext cx="2762250" cy="27622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7"/>
          <p:cNvSpPr/>
          <p:nvPr/>
        </p:nvSpPr>
        <p:spPr bwMode="auto">
          <a:xfrm>
            <a:off x="1908281" y="2709856"/>
            <a:ext cx="269663" cy="276238"/>
          </a:xfrm>
          <a:prstGeom prst="ellipse">
            <a:avLst/>
          </a:prstGeom>
          <a:noFill/>
          <a:ln w="412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19" name="Oval 18"/>
          <p:cNvSpPr/>
          <p:nvPr/>
        </p:nvSpPr>
        <p:spPr bwMode="auto">
          <a:xfrm>
            <a:off x="2000085" y="2999862"/>
            <a:ext cx="194695" cy="199444"/>
          </a:xfrm>
          <a:prstGeom prst="ellipse">
            <a:avLst/>
          </a:prstGeom>
          <a:noFill/>
          <a:ln w="412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0" name="Oval 19"/>
          <p:cNvSpPr/>
          <p:nvPr/>
        </p:nvSpPr>
        <p:spPr bwMode="auto">
          <a:xfrm>
            <a:off x="1676851" y="3086897"/>
            <a:ext cx="269663" cy="276238"/>
          </a:xfrm>
          <a:prstGeom prst="ellipse">
            <a:avLst/>
          </a:prstGeom>
          <a:noFill/>
          <a:ln w="412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1" name="Oval 20"/>
          <p:cNvSpPr/>
          <p:nvPr/>
        </p:nvSpPr>
        <p:spPr bwMode="auto">
          <a:xfrm>
            <a:off x="1777760" y="3220247"/>
            <a:ext cx="269663" cy="276238"/>
          </a:xfrm>
          <a:prstGeom prst="ellipse">
            <a:avLst/>
          </a:prstGeom>
          <a:noFill/>
          <a:ln w="412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2" name="Oval 21"/>
          <p:cNvSpPr/>
          <p:nvPr/>
        </p:nvSpPr>
        <p:spPr bwMode="auto">
          <a:xfrm>
            <a:off x="1930160" y="3315497"/>
            <a:ext cx="269663" cy="276238"/>
          </a:xfrm>
          <a:prstGeom prst="ellipse">
            <a:avLst/>
          </a:prstGeom>
          <a:noFill/>
          <a:ln w="412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13" name="Rectangle 12"/>
          <p:cNvSpPr/>
          <p:nvPr/>
        </p:nvSpPr>
        <p:spPr bwMode="auto">
          <a:xfrm>
            <a:off x="5341920" y="398492"/>
            <a:ext cx="1660561" cy="422216"/>
          </a:xfrm>
          <a:prstGeom prst="rect">
            <a:avLst/>
          </a:prstGeom>
          <a:noFill/>
          <a:ln w="508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8" name="Oval 27"/>
          <p:cNvSpPr/>
          <p:nvPr/>
        </p:nvSpPr>
        <p:spPr bwMode="auto">
          <a:xfrm>
            <a:off x="4666220" y="2699521"/>
            <a:ext cx="269663" cy="276238"/>
          </a:xfrm>
          <a:prstGeom prst="ellipse">
            <a:avLst/>
          </a:prstGeom>
          <a:noFill/>
          <a:ln w="4127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29" name="Oval 28"/>
          <p:cNvSpPr/>
          <p:nvPr/>
        </p:nvSpPr>
        <p:spPr bwMode="auto">
          <a:xfrm>
            <a:off x="4758024" y="2989527"/>
            <a:ext cx="194695" cy="199444"/>
          </a:xfrm>
          <a:prstGeom prst="ellipse">
            <a:avLst/>
          </a:prstGeom>
          <a:noFill/>
          <a:ln w="4127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0" name="Oval 29"/>
          <p:cNvSpPr/>
          <p:nvPr/>
        </p:nvSpPr>
        <p:spPr bwMode="auto">
          <a:xfrm>
            <a:off x="4434790" y="3076562"/>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1" name="Oval 30"/>
          <p:cNvSpPr/>
          <p:nvPr/>
        </p:nvSpPr>
        <p:spPr bwMode="auto">
          <a:xfrm>
            <a:off x="4535699" y="3209912"/>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2" name="Oval 31"/>
          <p:cNvSpPr/>
          <p:nvPr/>
        </p:nvSpPr>
        <p:spPr bwMode="auto">
          <a:xfrm>
            <a:off x="4688099" y="3305162"/>
            <a:ext cx="269663" cy="276238"/>
          </a:xfrm>
          <a:prstGeom prst="ellipse">
            <a:avLst/>
          </a:prstGeom>
          <a:noFill/>
          <a:ln w="4127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3" name="Oval 32"/>
          <p:cNvSpPr/>
          <p:nvPr/>
        </p:nvSpPr>
        <p:spPr bwMode="auto">
          <a:xfrm>
            <a:off x="1903970" y="5366521"/>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4" name="Oval 33"/>
          <p:cNvSpPr/>
          <p:nvPr/>
        </p:nvSpPr>
        <p:spPr bwMode="auto">
          <a:xfrm>
            <a:off x="1995774" y="5656527"/>
            <a:ext cx="194695" cy="199444"/>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5" name="Oval 34"/>
          <p:cNvSpPr/>
          <p:nvPr/>
        </p:nvSpPr>
        <p:spPr bwMode="auto">
          <a:xfrm>
            <a:off x="1672540" y="5743562"/>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6" name="Oval 35"/>
          <p:cNvSpPr/>
          <p:nvPr/>
        </p:nvSpPr>
        <p:spPr bwMode="auto">
          <a:xfrm>
            <a:off x="1773449" y="5876912"/>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7" name="Oval 36"/>
          <p:cNvSpPr/>
          <p:nvPr/>
        </p:nvSpPr>
        <p:spPr bwMode="auto">
          <a:xfrm>
            <a:off x="1925849" y="5972162"/>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8" name="Oval 37"/>
          <p:cNvSpPr/>
          <p:nvPr/>
        </p:nvSpPr>
        <p:spPr bwMode="auto">
          <a:xfrm>
            <a:off x="4666220" y="5366521"/>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39" name="Oval 38"/>
          <p:cNvSpPr/>
          <p:nvPr/>
        </p:nvSpPr>
        <p:spPr bwMode="auto">
          <a:xfrm>
            <a:off x="4758024" y="5656527"/>
            <a:ext cx="194695" cy="199444"/>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40" name="Oval 39"/>
          <p:cNvSpPr/>
          <p:nvPr/>
        </p:nvSpPr>
        <p:spPr bwMode="auto">
          <a:xfrm>
            <a:off x="4434790" y="5743562"/>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41" name="Oval 40"/>
          <p:cNvSpPr/>
          <p:nvPr/>
        </p:nvSpPr>
        <p:spPr bwMode="auto">
          <a:xfrm>
            <a:off x="4535699" y="5876912"/>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42" name="Oval 41"/>
          <p:cNvSpPr/>
          <p:nvPr/>
        </p:nvSpPr>
        <p:spPr bwMode="auto">
          <a:xfrm>
            <a:off x="4688099" y="5972162"/>
            <a:ext cx="269663" cy="276238"/>
          </a:xfrm>
          <a:prstGeom prst="ellipse">
            <a:avLst/>
          </a:prstGeom>
          <a:noFill/>
          <a:ln w="412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43" name="Oval 42"/>
          <p:cNvSpPr/>
          <p:nvPr/>
        </p:nvSpPr>
        <p:spPr bwMode="auto">
          <a:xfrm>
            <a:off x="2534217" y="5458406"/>
            <a:ext cx="194695" cy="199444"/>
          </a:xfrm>
          <a:prstGeom prst="ellips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44" name="TextBox 43"/>
          <p:cNvSpPr txBox="1"/>
          <p:nvPr/>
        </p:nvSpPr>
        <p:spPr>
          <a:xfrm>
            <a:off x="6519862" y="1430685"/>
            <a:ext cx="2624138" cy="1292662"/>
          </a:xfrm>
          <a:prstGeom prst="rect">
            <a:avLst/>
          </a:prstGeom>
          <a:noFill/>
        </p:spPr>
        <p:txBody>
          <a:bodyPr wrap="square" rtlCol="0">
            <a:spAutoFit/>
          </a:bodyPr>
          <a:lstStyle/>
          <a:p>
            <a:r>
              <a:rPr lang="en-US" sz="2600" dirty="0"/>
              <a:t> </a:t>
            </a:r>
            <a:r>
              <a:rPr lang="en-US" sz="2600" dirty="0" smtClean="0"/>
              <a:t>     True-Positive</a:t>
            </a:r>
          </a:p>
          <a:p>
            <a:r>
              <a:rPr lang="en-US" sz="2600" dirty="0" smtClean="0"/>
              <a:t>      False-Positive</a:t>
            </a:r>
          </a:p>
          <a:p>
            <a:r>
              <a:rPr lang="en-US" sz="2600" dirty="0" smtClean="0"/>
              <a:t>      False-Negative</a:t>
            </a:r>
            <a:endParaRPr lang="en-IN" sz="2600" dirty="0"/>
          </a:p>
        </p:txBody>
      </p:sp>
      <p:sp>
        <p:nvSpPr>
          <p:cNvPr id="45" name="Rectangle 44"/>
          <p:cNvSpPr/>
          <p:nvPr/>
        </p:nvSpPr>
        <p:spPr bwMode="auto">
          <a:xfrm>
            <a:off x="6628474" y="1545147"/>
            <a:ext cx="314875" cy="305233"/>
          </a:xfrm>
          <a:prstGeom prst="rect">
            <a:avLst/>
          </a:prstGeom>
          <a:solidFill>
            <a:srgbClr val="0109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pic>
        <p:nvPicPr>
          <p:cNvPr id="23567" name="Picture 15" descr="C:\Users\sahni\Pictures\segintegrated.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7599" y="3926700"/>
            <a:ext cx="2874149" cy="2874149"/>
          </a:xfrm>
          <a:prstGeom prst="rect">
            <a:avLst/>
          </a:prstGeom>
          <a:noFill/>
          <a:extLst>
            <a:ext uri="{909E8E84-426E-40DD-AFC4-6F175D3DCCD1}">
              <a14:hiddenFill xmlns:a14="http://schemas.microsoft.com/office/drawing/2010/main" xmlns="">
                <a:solidFill>
                  <a:srgbClr val="FFFFFF"/>
                </a:solidFill>
              </a14:hiddenFill>
            </a:ext>
          </a:extLst>
        </p:spPr>
      </p:pic>
      <p:pic>
        <p:nvPicPr>
          <p:cNvPr id="23568" name="Picture 16" descr="C:\Users\sahni\Pictures\seg1000.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38550" y="1371600"/>
            <a:ext cx="2874149" cy="2874149"/>
          </a:xfrm>
          <a:prstGeom prst="rect">
            <a:avLst/>
          </a:prstGeom>
          <a:noFill/>
          <a:extLst>
            <a:ext uri="{909E8E84-426E-40DD-AFC4-6F175D3DCCD1}">
              <a14:hiddenFill xmlns:a14="http://schemas.microsoft.com/office/drawing/2010/main" xmlns="">
                <a:solidFill>
                  <a:srgbClr val="FFFFFF"/>
                </a:solidFill>
              </a14:hiddenFill>
            </a:ext>
          </a:extLst>
        </p:spPr>
      </p:pic>
      <p:pic>
        <p:nvPicPr>
          <p:cNvPr id="23570" name="Picture 18" descr="C:\Users\sahni\Pictures\segbhanu.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85081" y="1390650"/>
            <a:ext cx="2874149" cy="2874149"/>
          </a:xfrm>
          <a:prstGeom prst="rect">
            <a:avLst/>
          </a:prstGeom>
          <a:noFill/>
          <a:extLst>
            <a:ext uri="{909E8E84-426E-40DD-AFC4-6F175D3DCCD1}">
              <a14:hiddenFill xmlns:a14="http://schemas.microsoft.com/office/drawing/2010/main" xmlns="">
                <a:solidFill>
                  <a:srgbClr val="FFFFFF"/>
                </a:solidFill>
              </a14:hiddenFill>
            </a:ext>
          </a:extLst>
        </p:spPr>
      </p:pic>
      <p:pic>
        <p:nvPicPr>
          <p:cNvPr id="23569" name="Picture 17" descr="C:\Users\sahni\Pictures\seg2000.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985081" y="3926701"/>
            <a:ext cx="2874149" cy="2874149"/>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Rectangle 45"/>
          <p:cNvSpPr/>
          <p:nvPr/>
        </p:nvSpPr>
        <p:spPr bwMode="auto">
          <a:xfrm>
            <a:off x="6628474" y="1924399"/>
            <a:ext cx="314875" cy="30523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47" name="Rectangle 46"/>
          <p:cNvSpPr/>
          <p:nvPr/>
        </p:nvSpPr>
        <p:spPr bwMode="auto">
          <a:xfrm>
            <a:off x="6628474" y="2366798"/>
            <a:ext cx="314875" cy="30523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48" name="Rectangle 47"/>
          <p:cNvSpPr/>
          <p:nvPr/>
        </p:nvSpPr>
        <p:spPr bwMode="auto">
          <a:xfrm>
            <a:off x="2693459" y="873184"/>
            <a:ext cx="2369642" cy="422216"/>
          </a:xfrm>
          <a:prstGeom prst="rect">
            <a:avLst/>
          </a:prstGeom>
          <a:noFill/>
          <a:ln w="508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a:endParaRPr>
          </a:p>
        </p:txBody>
      </p:sp>
      <p:sp>
        <p:nvSpPr>
          <p:cNvPr id="6" name="TextBox 5"/>
          <p:cNvSpPr txBox="1"/>
          <p:nvPr/>
        </p:nvSpPr>
        <p:spPr>
          <a:xfrm>
            <a:off x="857250" y="1430685"/>
            <a:ext cx="3038475" cy="419695"/>
          </a:xfrm>
          <a:prstGeom prst="rect">
            <a:avLst/>
          </a:prstGeom>
          <a:noFill/>
        </p:spPr>
        <p:txBody>
          <a:bodyPr wrap="square" rtlCol="0">
            <a:spAutoFit/>
          </a:bodyPr>
          <a:lstStyle/>
          <a:p>
            <a:pPr algn="ctr"/>
            <a:r>
              <a:rPr lang="en-US" sz="2400" b="1" dirty="0" smtClean="0">
                <a:solidFill>
                  <a:srgbClr val="FFC000"/>
                </a:solidFill>
              </a:rPr>
              <a:t>Ground Truth</a:t>
            </a:r>
            <a:endParaRPr lang="en-IN" sz="2400" b="1" dirty="0">
              <a:solidFill>
                <a:srgbClr val="FFC000"/>
              </a:solidFill>
            </a:endParaRPr>
          </a:p>
        </p:txBody>
      </p:sp>
      <p:sp>
        <p:nvSpPr>
          <p:cNvPr id="14" name="TextBox 13"/>
          <p:cNvSpPr txBox="1"/>
          <p:nvPr/>
        </p:nvSpPr>
        <p:spPr>
          <a:xfrm>
            <a:off x="3619500" y="1430685"/>
            <a:ext cx="3038475" cy="419695"/>
          </a:xfrm>
          <a:prstGeom prst="rect">
            <a:avLst/>
          </a:prstGeom>
          <a:noFill/>
        </p:spPr>
        <p:txBody>
          <a:bodyPr wrap="square" rtlCol="0">
            <a:spAutoFit/>
          </a:bodyPr>
          <a:lstStyle/>
          <a:p>
            <a:pPr algn="ctr"/>
            <a:r>
              <a:rPr lang="en-US" sz="2400" b="1" dirty="0" smtClean="0">
                <a:solidFill>
                  <a:srgbClr val="FFC000"/>
                </a:solidFill>
              </a:rPr>
              <a:t>b1000</a:t>
            </a:r>
            <a:endParaRPr lang="en-IN" sz="2400" b="1" dirty="0">
              <a:solidFill>
                <a:srgbClr val="FFC000"/>
              </a:solidFill>
            </a:endParaRPr>
          </a:p>
        </p:txBody>
      </p:sp>
      <p:sp>
        <p:nvSpPr>
          <p:cNvPr id="15" name="TextBox 14"/>
          <p:cNvSpPr txBox="1"/>
          <p:nvPr/>
        </p:nvSpPr>
        <p:spPr>
          <a:xfrm>
            <a:off x="838200" y="4131320"/>
            <a:ext cx="3038475" cy="461665"/>
          </a:xfrm>
          <a:prstGeom prst="rect">
            <a:avLst/>
          </a:prstGeom>
          <a:noFill/>
        </p:spPr>
        <p:txBody>
          <a:bodyPr wrap="square" rtlCol="0">
            <a:spAutoFit/>
          </a:bodyPr>
          <a:lstStyle/>
          <a:p>
            <a:pPr algn="ctr"/>
            <a:r>
              <a:rPr lang="en-US" sz="2400" b="1" dirty="0" smtClean="0">
                <a:solidFill>
                  <a:srgbClr val="FFC000"/>
                </a:solidFill>
              </a:rPr>
              <a:t>b2000</a:t>
            </a:r>
            <a:endParaRPr lang="en-IN" sz="2400" b="1" dirty="0">
              <a:solidFill>
                <a:srgbClr val="FFC000"/>
              </a:solidFill>
            </a:endParaRPr>
          </a:p>
        </p:txBody>
      </p:sp>
      <p:sp>
        <p:nvSpPr>
          <p:cNvPr id="16" name="TextBox 15"/>
          <p:cNvSpPr txBox="1"/>
          <p:nvPr/>
        </p:nvSpPr>
        <p:spPr>
          <a:xfrm>
            <a:off x="3600450" y="4131320"/>
            <a:ext cx="3038475" cy="461665"/>
          </a:xfrm>
          <a:prstGeom prst="rect">
            <a:avLst/>
          </a:prstGeom>
          <a:noFill/>
        </p:spPr>
        <p:txBody>
          <a:bodyPr wrap="square" rtlCol="0">
            <a:spAutoFit/>
          </a:bodyPr>
          <a:lstStyle/>
          <a:p>
            <a:pPr algn="ctr"/>
            <a:r>
              <a:rPr lang="en-US" sz="2400" b="1" dirty="0" smtClean="0">
                <a:solidFill>
                  <a:srgbClr val="FFC000"/>
                </a:solidFill>
              </a:rPr>
              <a:t>Integrated</a:t>
            </a:r>
            <a:endParaRPr lang="en-IN" sz="2400" b="1" dirty="0">
              <a:solidFill>
                <a:srgbClr val="FFC000"/>
              </a:solidFill>
            </a:endParaRPr>
          </a:p>
        </p:txBody>
      </p:sp>
      <p:cxnSp>
        <p:nvCxnSpPr>
          <p:cNvPr id="18" name="Straight Connector 17"/>
          <p:cNvCxnSpPr/>
          <p:nvPr/>
        </p:nvCxnSpPr>
        <p:spPr bwMode="auto">
          <a:xfrm>
            <a:off x="995362" y="3926700"/>
            <a:ext cx="2863868" cy="0"/>
          </a:xfrm>
          <a:prstGeom prst="line">
            <a:avLst/>
          </a:prstGeom>
          <a:solidFill>
            <a:schemeClr val="accent1"/>
          </a:solidFill>
          <a:ln w="63500" cap="flat" cmpd="sng" algn="ctr">
            <a:solidFill>
              <a:schemeClr val="tx1"/>
            </a:solidFill>
            <a:prstDash val="solid"/>
            <a:round/>
            <a:headEnd type="none" w="med" len="med"/>
            <a:tailEnd type="none" w="med" len="med"/>
          </a:ln>
          <a:effectLst/>
        </p:spPr>
      </p:cxnSp>
      <p:sp>
        <p:nvSpPr>
          <p:cNvPr id="63" name="TextBox 62"/>
          <p:cNvSpPr txBox="1"/>
          <p:nvPr/>
        </p:nvSpPr>
        <p:spPr>
          <a:xfrm>
            <a:off x="6519862" y="3657600"/>
            <a:ext cx="2624138" cy="2492990"/>
          </a:xfrm>
          <a:prstGeom prst="rect">
            <a:avLst/>
          </a:prstGeom>
          <a:noFill/>
        </p:spPr>
        <p:txBody>
          <a:bodyPr wrap="square" rtlCol="0">
            <a:spAutoFit/>
          </a:bodyPr>
          <a:lstStyle/>
          <a:p>
            <a:r>
              <a:rPr lang="en-IN" sz="2600" dirty="0" smtClean="0"/>
              <a:t>The </a:t>
            </a:r>
            <a:r>
              <a:rPr lang="en-IN" sz="2600" dirty="0"/>
              <a:t>accuracy of the segmented results is </a:t>
            </a:r>
            <a:r>
              <a:rPr lang="en-IN" sz="2600" dirty="0" smtClean="0"/>
              <a:t>directly </a:t>
            </a:r>
            <a:r>
              <a:rPr lang="en-IN" sz="2600" dirty="0"/>
              <a:t>dependent on the accuracy of the detection results.</a:t>
            </a:r>
            <a:endParaRPr lang="en-US" sz="2600" dirty="0" smtClean="0"/>
          </a:p>
        </p:txBody>
      </p:sp>
    </p:spTree>
    <p:extLst>
      <p:ext uri="{BB962C8B-B14F-4D97-AF65-F5344CB8AC3E}">
        <p14:creationId xmlns:p14="http://schemas.microsoft.com/office/powerpoint/2010/main" xmlns="" val="325592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500"/>
                                        <p:tgtEl>
                                          <p:spTgt spid="235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557"/>
                                        </p:tgtEl>
                                        <p:attrNameLst>
                                          <p:attrName>style.visibility</p:attrName>
                                        </p:attrNameLst>
                                      </p:cBhvr>
                                      <p:to>
                                        <p:strVal val="visible"/>
                                      </p:to>
                                    </p:set>
                                    <p:animEffect transition="in" filter="fade">
                                      <p:cBhvr>
                                        <p:cTn id="14" dur="500"/>
                                        <p:tgtEl>
                                          <p:spTgt spid="2355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childTnLst>
                          </p:cTn>
                        </p:par>
                        <p:par>
                          <p:cTn id="99" fill="hold">
                            <p:stCondLst>
                              <p:cond delay="1000"/>
                            </p:stCondLst>
                            <p:childTnLst>
                              <p:par>
                                <p:cTn id="100" presetID="10" presetClass="entr" presetSubtype="0"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childTnLst>
                          </p:cTn>
                        </p:par>
                        <p:par>
                          <p:cTn id="107" fill="hold">
                            <p:stCondLst>
                              <p:cond delay="2000"/>
                            </p:stCondLst>
                            <p:childTnLst>
                              <p:par>
                                <p:cTn id="108" presetID="10" presetClass="entr" presetSubtype="0" fill="hold" grpId="0" nodeType="after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childTnLst>
                          </p:cTn>
                        </p:par>
                        <p:par>
                          <p:cTn id="125" fill="hold">
                            <p:stCondLst>
                              <p:cond delay="1000"/>
                            </p:stCondLst>
                            <p:childTnLst>
                              <p:par>
                                <p:cTn id="126" presetID="10" presetClass="entr" presetSubtype="0"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childTnLst>
                          </p:cTn>
                        </p:par>
                        <p:par>
                          <p:cTn id="129" fill="hold">
                            <p:stCondLst>
                              <p:cond delay="1500"/>
                            </p:stCondLst>
                            <p:childTnLst>
                              <p:par>
                                <p:cTn id="130" presetID="10" presetClass="entr" presetSubtype="0" fill="hold" grpId="0" nodeType="after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fade">
                                      <p:cBhvr>
                                        <p:cTn id="132" dur="500"/>
                                        <p:tgtEl>
                                          <p:spTgt spid="41"/>
                                        </p:tgtEl>
                                      </p:cBhvr>
                                    </p:animEffect>
                                  </p:childTnLst>
                                </p:cTn>
                              </p:par>
                            </p:childTnLst>
                          </p:cTn>
                        </p:par>
                        <p:par>
                          <p:cTn id="133" fill="hold">
                            <p:stCondLst>
                              <p:cond delay="2000"/>
                            </p:stCondLst>
                            <p:childTnLst>
                              <p:par>
                                <p:cTn id="134" presetID="10" presetClass="entr" presetSubtype="0" fill="hold" grpId="0" nodeType="after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fade">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13"/>
                                        </p:tgtEl>
                                      </p:cBhvr>
                                    </p:animEffect>
                                    <p:set>
                                      <p:cBhvr>
                                        <p:cTn id="141" dur="1" fill="hold">
                                          <p:stCondLst>
                                            <p:cond delay="499"/>
                                          </p:stCondLst>
                                        </p:cTn>
                                        <p:tgtEl>
                                          <p:spTgt spid="13"/>
                                        </p:tgtEl>
                                        <p:attrNameLst>
                                          <p:attrName>style.visibility</p:attrName>
                                        </p:attrNameLst>
                                      </p:cBhvr>
                                      <p:to>
                                        <p:strVal val="hidden"/>
                                      </p:to>
                                    </p:set>
                                  </p:childTnLst>
                                </p:cTn>
                              </p:par>
                              <p:par>
                                <p:cTn id="142" presetID="10" presetClass="entr" presetSubtype="0"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fade">
                                      <p:cBhvr>
                                        <p:cTn id="144" dur="500"/>
                                        <p:tgtEl>
                                          <p:spTgt spid="48"/>
                                        </p:tgtEl>
                                      </p:cBhvr>
                                    </p:animEffect>
                                  </p:childTnLst>
                                </p:cTn>
                              </p:par>
                            </p:childTnLst>
                          </p:cTn>
                        </p:par>
                        <p:par>
                          <p:cTn id="145" fill="hold">
                            <p:stCondLst>
                              <p:cond delay="500"/>
                            </p:stCondLst>
                            <p:childTnLst>
                              <p:par>
                                <p:cTn id="146" presetID="10" presetClass="entr" presetSubtype="0" fill="hold" nodeType="afterEffect">
                                  <p:stCondLst>
                                    <p:cond delay="0"/>
                                  </p:stCondLst>
                                  <p:childTnLst>
                                    <p:set>
                                      <p:cBhvr>
                                        <p:cTn id="147" dur="1" fill="hold">
                                          <p:stCondLst>
                                            <p:cond delay="0"/>
                                          </p:stCondLst>
                                        </p:cTn>
                                        <p:tgtEl>
                                          <p:spTgt spid="18"/>
                                        </p:tgtEl>
                                        <p:attrNameLst>
                                          <p:attrName>style.visibility</p:attrName>
                                        </p:attrNameLst>
                                      </p:cBhvr>
                                      <p:to>
                                        <p:strVal val="visible"/>
                                      </p:to>
                                    </p:set>
                                    <p:animEffect transition="in" filter="fade">
                                      <p:cBhvr>
                                        <p:cTn id="148" dur="500"/>
                                        <p:tgtEl>
                                          <p:spTgt spid="18"/>
                                        </p:tgtEl>
                                      </p:cBhvr>
                                    </p:animEffect>
                                  </p:childTnLst>
                                </p:cTn>
                              </p:par>
                            </p:childTnLst>
                          </p:cTn>
                        </p:par>
                        <p:par>
                          <p:cTn id="149" fill="hold">
                            <p:stCondLst>
                              <p:cond delay="1000"/>
                            </p:stCondLst>
                            <p:childTnLst>
                              <p:par>
                                <p:cTn id="150" presetID="10" presetClass="entr" presetSubtype="0" fill="hold" nodeType="afterEffect">
                                  <p:stCondLst>
                                    <p:cond delay="0"/>
                                  </p:stCondLst>
                                  <p:childTnLst>
                                    <p:set>
                                      <p:cBhvr>
                                        <p:cTn id="151" dur="1" fill="hold">
                                          <p:stCondLst>
                                            <p:cond delay="0"/>
                                          </p:stCondLst>
                                        </p:cTn>
                                        <p:tgtEl>
                                          <p:spTgt spid="23570"/>
                                        </p:tgtEl>
                                        <p:attrNameLst>
                                          <p:attrName>style.visibility</p:attrName>
                                        </p:attrNameLst>
                                      </p:cBhvr>
                                      <p:to>
                                        <p:strVal val="visible"/>
                                      </p:to>
                                    </p:set>
                                    <p:animEffect transition="in" filter="fade">
                                      <p:cBhvr>
                                        <p:cTn id="152" dur="500"/>
                                        <p:tgtEl>
                                          <p:spTgt spid="23570"/>
                                        </p:tgtEl>
                                      </p:cBhvr>
                                    </p:animEffect>
                                  </p:childTnLst>
                                </p:cTn>
                              </p:par>
                            </p:childTnLst>
                          </p:cTn>
                        </p:par>
                        <p:par>
                          <p:cTn id="153" fill="hold">
                            <p:stCondLst>
                              <p:cond delay="1500"/>
                            </p:stCondLst>
                            <p:childTnLst>
                              <p:par>
                                <p:cTn id="154" presetID="10" presetClass="entr" presetSubtype="0" fill="hold" nodeType="afterEffect">
                                  <p:stCondLst>
                                    <p:cond delay="0"/>
                                  </p:stCondLst>
                                  <p:childTnLst>
                                    <p:set>
                                      <p:cBhvr>
                                        <p:cTn id="155" dur="1" fill="hold">
                                          <p:stCondLst>
                                            <p:cond delay="0"/>
                                          </p:stCondLst>
                                        </p:cTn>
                                        <p:tgtEl>
                                          <p:spTgt spid="23568"/>
                                        </p:tgtEl>
                                        <p:attrNameLst>
                                          <p:attrName>style.visibility</p:attrName>
                                        </p:attrNameLst>
                                      </p:cBhvr>
                                      <p:to>
                                        <p:strVal val="visible"/>
                                      </p:to>
                                    </p:set>
                                    <p:animEffect transition="in" filter="fade">
                                      <p:cBhvr>
                                        <p:cTn id="156" dur="500"/>
                                        <p:tgtEl>
                                          <p:spTgt spid="23568"/>
                                        </p:tgtEl>
                                      </p:cBhvr>
                                    </p:animEffect>
                                  </p:childTnLst>
                                </p:cTn>
                              </p:par>
                            </p:childTnLst>
                          </p:cTn>
                        </p:par>
                        <p:par>
                          <p:cTn id="157" fill="hold">
                            <p:stCondLst>
                              <p:cond delay="2000"/>
                            </p:stCondLst>
                            <p:childTnLst>
                              <p:par>
                                <p:cTn id="158" presetID="10" presetClass="entr" presetSubtype="0" fill="hold" nodeType="afterEffect">
                                  <p:stCondLst>
                                    <p:cond delay="0"/>
                                  </p:stCondLst>
                                  <p:childTnLst>
                                    <p:set>
                                      <p:cBhvr>
                                        <p:cTn id="159" dur="1" fill="hold">
                                          <p:stCondLst>
                                            <p:cond delay="0"/>
                                          </p:stCondLst>
                                        </p:cTn>
                                        <p:tgtEl>
                                          <p:spTgt spid="23569"/>
                                        </p:tgtEl>
                                        <p:attrNameLst>
                                          <p:attrName>style.visibility</p:attrName>
                                        </p:attrNameLst>
                                      </p:cBhvr>
                                      <p:to>
                                        <p:strVal val="visible"/>
                                      </p:to>
                                    </p:set>
                                    <p:animEffect transition="in" filter="fade">
                                      <p:cBhvr>
                                        <p:cTn id="160" dur="500"/>
                                        <p:tgtEl>
                                          <p:spTgt spid="23569"/>
                                        </p:tgtEl>
                                      </p:cBhvr>
                                    </p:animEffect>
                                  </p:childTnLst>
                                </p:cTn>
                              </p:par>
                            </p:childTnLst>
                          </p:cTn>
                        </p:par>
                        <p:par>
                          <p:cTn id="161" fill="hold">
                            <p:stCondLst>
                              <p:cond delay="2500"/>
                            </p:stCondLst>
                            <p:childTnLst>
                              <p:par>
                                <p:cTn id="162" presetID="10" presetClass="entr" presetSubtype="0" fill="hold" nodeType="afterEffect">
                                  <p:stCondLst>
                                    <p:cond delay="0"/>
                                  </p:stCondLst>
                                  <p:childTnLst>
                                    <p:set>
                                      <p:cBhvr>
                                        <p:cTn id="163" dur="1" fill="hold">
                                          <p:stCondLst>
                                            <p:cond delay="0"/>
                                          </p:stCondLst>
                                        </p:cTn>
                                        <p:tgtEl>
                                          <p:spTgt spid="23567"/>
                                        </p:tgtEl>
                                        <p:attrNameLst>
                                          <p:attrName>style.visibility</p:attrName>
                                        </p:attrNameLst>
                                      </p:cBhvr>
                                      <p:to>
                                        <p:strVal val="visible"/>
                                      </p:to>
                                    </p:set>
                                    <p:animEffect transition="in" filter="fade">
                                      <p:cBhvr>
                                        <p:cTn id="164" dur="500"/>
                                        <p:tgtEl>
                                          <p:spTgt spid="23567"/>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in" filter="fade">
                                      <p:cBhvr>
                                        <p:cTn id="16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21" grpId="0" animBg="1"/>
      <p:bldP spid="22" grpId="0" animBg="1"/>
      <p:bldP spid="13" grpId="0" animBg="1"/>
      <p:bldP spid="13" grpId="1"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animBg="1"/>
      <p:bldP spid="46" grpId="0" animBg="1"/>
      <p:bldP spid="47" grpId="0" animBg="1"/>
      <p:bldP spid="48" grpId="0" animBg="1"/>
      <p:bldP spid="6" grpId="0"/>
      <p:bldP spid="14" grpId="0"/>
      <p:bldP spid="15" grpId="0"/>
      <p:bldP spid="16" grpId="0"/>
      <p:bldP spid="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IN" dirty="0"/>
          </a:p>
        </p:txBody>
      </p:sp>
      <p:sp>
        <p:nvSpPr>
          <p:cNvPr id="3" name="Content Placeholder 2"/>
          <p:cNvSpPr>
            <a:spLocks noGrp="1"/>
          </p:cNvSpPr>
          <p:nvPr>
            <p:ph sz="quarter" idx="13"/>
          </p:nvPr>
        </p:nvSpPr>
        <p:spPr>
          <a:xfrm>
            <a:off x="381000" y="1371600"/>
            <a:ext cx="8534400" cy="5334000"/>
          </a:xfrm>
        </p:spPr>
        <p:txBody>
          <a:bodyPr>
            <a:normAutofit fontScale="70000" lnSpcReduction="20000"/>
          </a:bodyPr>
          <a:lstStyle/>
          <a:p>
            <a:r>
              <a:rPr lang="en-IN" dirty="0" smtClean="0"/>
              <a:t>Novel </a:t>
            </a:r>
            <a:r>
              <a:rPr lang="en-IN" dirty="0"/>
              <a:t>technique </a:t>
            </a:r>
            <a:r>
              <a:rPr lang="en-IN" dirty="0" smtClean="0"/>
              <a:t>is proposed.</a:t>
            </a:r>
          </a:p>
          <a:p>
            <a:pPr lvl="1"/>
            <a:r>
              <a:rPr lang="en-IN" dirty="0" smtClean="0"/>
              <a:t>Utilizes </a:t>
            </a:r>
            <a:r>
              <a:rPr lang="en-IN" dirty="0"/>
              <a:t>multiple b-values (b1000 &amp; b2000) and </a:t>
            </a:r>
            <a:r>
              <a:rPr lang="en-IN" dirty="0" smtClean="0"/>
              <a:t>the ADC maps.</a:t>
            </a:r>
          </a:p>
          <a:p>
            <a:pPr lvl="1"/>
            <a:r>
              <a:rPr lang="en-IN" dirty="0" smtClean="0"/>
              <a:t>Adapts to data acquired from multiple scanners with different acquisition processes.</a:t>
            </a:r>
          </a:p>
          <a:p>
            <a:pPr lvl="1"/>
            <a:r>
              <a:rPr lang="en-IN" dirty="0" smtClean="0"/>
              <a:t>Automated.</a:t>
            </a:r>
          </a:p>
          <a:p>
            <a:pPr marL="0" indent="0">
              <a:buNone/>
            </a:pPr>
            <a:endParaRPr lang="en-IN" dirty="0" smtClean="0"/>
          </a:p>
          <a:p>
            <a:r>
              <a:rPr lang="en-IN" dirty="0" smtClean="0"/>
              <a:t>Experiments and analysis validate the superiority of the method in detection and segmentation.</a:t>
            </a:r>
          </a:p>
          <a:p>
            <a:pPr lvl="1"/>
            <a:r>
              <a:rPr lang="en-IN" dirty="0" smtClean="0"/>
              <a:t>Signifies role of b2000 data.</a:t>
            </a:r>
          </a:p>
          <a:p>
            <a:pPr lvl="1"/>
            <a:r>
              <a:rPr lang="en-IN" dirty="0" smtClean="0"/>
              <a:t>Superiority over methods utilizing only b1000 data.</a:t>
            </a:r>
          </a:p>
          <a:p>
            <a:endParaRPr lang="en-IN" dirty="0" smtClean="0"/>
          </a:p>
          <a:p>
            <a:r>
              <a:rPr lang="en-IN" dirty="0" smtClean="0"/>
              <a:t>Limitation.</a:t>
            </a:r>
          </a:p>
          <a:p>
            <a:pPr lvl="1"/>
            <a:r>
              <a:rPr lang="en-IN" dirty="0" smtClean="0"/>
              <a:t>Computationally expensive framework due to additional data processing.</a:t>
            </a:r>
          </a:p>
          <a:p>
            <a:endParaRPr lang="en-IN" dirty="0"/>
          </a:p>
          <a:p>
            <a:r>
              <a:rPr lang="en-US" dirty="0" smtClean="0"/>
              <a:t>The performance of the system outweighs the computational burden.</a:t>
            </a:r>
            <a:endParaRPr lang="en-IN" dirty="0" smtClean="0"/>
          </a:p>
        </p:txBody>
      </p:sp>
    </p:spTree>
    <p:extLst>
      <p:ext uri="{BB962C8B-B14F-4D97-AF65-F5344CB8AC3E}">
        <p14:creationId xmlns:p14="http://schemas.microsoft.com/office/powerpoint/2010/main" xmlns="" val="15959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IN" dirty="0"/>
          </a:p>
        </p:txBody>
      </p:sp>
      <p:pic>
        <p:nvPicPr>
          <p:cNvPr id="4" name="Picture 2" descr="http://smallbiztrends.com/wp-content/uploads/2010/01/question-thing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19425" y="2209800"/>
            <a:ext cx="3305175" cy="3295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5391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9975"/>
            <a:ext cx="7772400" cy="1470025"/>
          </a:xfrm>
        </p:spPr>
        <p:txBody>
          <a:bodyPr/>
          <a:lstStyle/>
          <a:p>
            <a:r>
              <a:rPr lang="en-US" dirty="0" smtClean="0"/>
              <a:t>Thank You</a:t>
            </a:r>
            <a:endParaRPr lang="en-US" dirty="0"/>
          </a:p>
        </p:txBody>
      </p:sp>
    </p:spTree>
    <p:extLst>
      <p:ext uri="{BB962C8B-B14F-4D97-AF65-F5344CB8AC3E}">
        <p14:creationId xmlns:p14="http://schemas.microsoft.com/office/powerpoint/2010/main" xmlns="" val="811456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Windowing</a:t>
            </a:r>
            <a:endParaRPr lang="en-US" dirty="0"/>
          </a:p>
        </p:txBody>
      </p:sp>
      <p:sp>
        <p:nvSpPr>
          <p:cNvPr id="3" name="Content Placeholder 2"/>
          <p:cNvSpPr>
            <a:spLocks noGrp="1"/>
          </p:cNvSpPr>
          <p:nvPr>
            <p:ph sz="quarter" idx="13"/>
          </p:nvPr>
        </p:nvSpPr>
        <p:spPr>
          <a:xfrm>
            <a:off x="381000" y="1371600"/>
            <a:ext cx="8534400" cy="5257800"/>
          </a:xfrm>
        </p:spPr>
        <p:txBody>
          <a:bodyPr>
            <a:noAutofit/>
          </a:bodyPr>
          <a:lstStyle/>
          <a:p>
            <a:r>
              <a:rPr lang="en-US" sz="2200" dirty="0" smtClean="0"/>
              <a:t>DWI acquisition is done using the standard Echo Planar Imaging (EPI) Technique.</a:t>
            </a:r>
          </a:p>
          <a:p>
            <a:r>
              <a:rPr lang="en-US" sz="2200" dirty="0"/>
              <a:t>EPI induces a trade-off between </a:t>
            </a:r>
            <a:r>
              <a:rPr lang="en-US" sz="2200" dirty="0" smtClean="0"/>
              <a:t>signal-to-noise ratio </a:t>
            </a:r>
            <a:r>
              <a:rPr lang="en-US" sz="2200" dirty="0"/>
              <a:t>(SNR), time of acquisition and resolution of the acquired </a:t>
            </a:r>
            <a:r>
              <a:rPr lang="en-US" sz="2200" dirty="0" smtClean="0"/>
              <a:t>image</a:t>
            </a:r>
            <a:r>
              <a:rPr lang="en-US" sz="2200" dirty="0"/>
              <a:t>. </a:t>
            </a:r>
            <a:endParaRPr lang="en-US" sz="2200" dirty="0" smtClean="0"/>
          </a:p>
          <a:p>
            <a:r>
              <a:rPr lang="en-US" sz="2200" dirty="0" smtClean="0"/>
              <a:t>Since the time of acquisition is significantly less (&lt;1 min), EPI </a:t>
            </a:r>
            <a:r>
              <a:rPr lang="en-US" sz="2200" dirty="0"/>
              <a:t>compromises the resolution as well as </a:t>
            </a:r>
            <a:r>
              <a:rPr lang="en-US" sz="2200" dirty="0" smtClean="0"/>
              <a:t>the SNR </a:t>
            </a:r>
            <a:r>
              <a:rPr lang="en-US" sz="2200" dirty="0"/>
              <a:t>of </a:t>
            </a:r>
            <a:r>
              <a:rPr lang="en-US" sz="2200" dirty="0" smtClean="0"/>
              <a:t>acquired DWI scans.</a:t>
            </a:r>
          </a:p>
          <a:p>
            <a:r>
              <a:rPr lang="en-US" sz="2200" dirty="0" smtClean="0"/>
              <a:t>A linear transform for contrast enhancement is desired which preserves the relative contrast among the tissues.</a:t>
            </a:r>
          </a:p>
          <a:p>
            <a:r>
              <a:rPr lang="en-US" sz="2200" dirty="0" smtClean="0"/>
              <a:t>The wide dynamic range (12-16 bit data) poses a problem for image analysis tasks such as segmentation which operate on lesion contrast since subtle intensity changes may get lost.</a:t>
            </a:r>
          </a:p>
          <a:p>
            <a:pPr>
              <a:buFont typeface="Wingdings" pitchFamily="2" charset="2"/>
              <a:buChar char="ü"/>
            </a:pPr>
            <a:r>
              <a:rPr lang="en-US" sz="2200" dirty="0" smtClean="0">
                <a:solidFill>
                  <a:srgbClr val="00B050"/>
                </a:solidFill>
              </a:rPr>
              <a:t>A solution is to perform windowing for contrast enhancement of the stroke lesions.</a:t>
            </a:r>
          </a:p>
          <a:p>
            <a:pPr marL="0" indent="0">
              <a:buNone/>
            </a:pPr>
            <a:endParaRPr lang="en-US" sz="2200" dirty="0"/>
          </a:p>
        </p:txBody>
      </p:sp>
    </p:spTree>
    <p:extLst>
      <p:ext uri="{BB962C8B-B14F-4D97-AF65-F5344CB8AC3E}">
        <p14:creationId xmlns="" xmlns:p14="http://schemas.microsoft.com/office/powerpoint/2010/main" val="404878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Pipeline</a:t>
            </a:r>
            <a:endParaRPr lang="en-US" dirty="0"/>
          </a:p>
        </p:txBody>
      </p:sp>
      <p:sp>
        <p:nvSpPr>
          <p:cNvPr id="3" name="Content Placeholder 2"/>
          <p:cNvSpPr>
            <a:spLocks noGrp="1"/>
          </p:cNvSpPr>
          <p:nvPr>
            <p:ph sz="quarter" idx="13"/>
          </p:nvPr>
        </p:nvSpPr>
        <p:spPr>
          <a:xfrm>
            <a:off x="381000" y="1371600"/>
            <a:ext cx="8534400" cy="1981200"/>
          </a:xfrm>
        </p:spPr>
        <p:txBody>
          <a:bodyPr>
            <a:noAutofit/>
          </a:bodyPr>
          <a:lstStyle/>
          <a:p>
            <a:r>
              <a:rPr lang="en-US" sz="2400" dirty="0" smtClean="0"/>
              <a:t>Obtain Candidate Lesions</a:t>
            </a:r>
          </a:p>
          <a:p>
            <a:r>
              <a:rPr lang="en-US" sz="2400" dirty="0" smtClean="0"/>
              <a:t>Obtain Lesion Masks</a:t>
            </a:r>
          </a:p>
          <a:p>
            <a:r>
              <a:rPr lang="en-US" sz="2400" dirty="0" smtClean="0"/>
              <a:t>Generation of CNR Plots</a:t>
            </a:r>
          </a:p>
          <a:p>
            <a:r>
              <a:rPr lang="en-US" sz="2400" dirty="0" smtClean="0"/>
              <a:t>Estimate Window Parameters</a:t>
            </a:r>
          </a:p>
          <a:p>
            <a:endParaRPr lang="en-US" sz="2400" dirty="0" smtClean="0"/>
          </a:p>
        </p:txBody>
      </p:sp>
      <p:graphicFrame>
        <p:nvGraphicFramePr>
          <p:cNvPr id="4" name="Content Placeholder 3"/>
          <p:cNvGraphicFramePr>
            <a:graphicFrameLocks/>
          </p:cNvGraphicFramePr>
          <p:nvPr>
            <p:extLst>
              <p:ext uri="{D42A27DB-BD31-4B8C-83A1-F6EECF244321}">
                <p14:modId xmlns="" xmlns:p14="http://schemas.microsoft.com/office/powerpoint/2010/main" val="1735326967"/>
              </p:ext>
            </p:extLst>
          </p:nvPr>
        </p:nvGraphicFramePr>
        <p:xfrm>
          <a:off x="457200" y="3246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bwMode="auto">
          <a:xfrm>
            <a:off x="802944" y="5533032"/>
            <a:ext cx="7543800"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851848" y="5527344"/>
            <a:ext cx="2403687"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849057" y="5527344"/>
            <a:ext cx="3988464"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851983" y="5521656"/>
            <a:ext cx="5556093"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11265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3EF48F8E-2E92-4570-9FD1-1C310F495CFC}"/>
                                            </p:graphicEl>
                                          </p:spTgt>
                                        </p:tgtEl>
                                        <p:attrNameLst>
                                          <p:attrName>style.visibility</p:attrName>
                                        </p:attrNameLst>
                                      </p:cBhvr>
                                      <p:to>
                                        <p:strVal val="visible"/>
                                      </p:to>
                                    </p:set>
                                    <p:animEffect transition="in" filter="fade">
                                      <p:cBhvr>
                                        <p:cTn id="10" dur="500"/>
                                        <p:tgtEl>
                                          <p:spTgt spid="4">
                                            <p:graphicEl>
                                              <a:dgm id="{3EF48F8E-2E92-4570-9FD1-1C310F495CF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12BC5ACE-641B-4A79-806A-8E1ACF62EB37}"/>
                                            </p:graphicEl>
                                          </p:spTgt>
                                        </p:tgtEl>
                                        <p:attrNameLst>
                                          <p:attrName>style.visibility</p:attrName>
                                        </p:attrNameLst>
                                      </p:cBhvr>
                                      <p:to>
                                        <p:strVal val="visible"/>
                                      </p:to>
                                    </p:set>
                                    <p:animEffect transition="in" filter="fade">
                                      <p:cBhvr>
                                        <p:cTn id="13" dur="500"/>
                                        <p:tgtEl>
                                          <p:spTgt spid="4">
                                            <p:graphicEl>
                                              <a:dgm id="{12BC5ACE-641B-4A79-806A-8E1ACF62EB37}"/>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43A218DA-989A-4766-A5D6-35E74037DAA0}"/>
                                            </p:graphicEl>
                                          </p:spTgt>
                                        </p:tgtEl>
                                        <p:attrNameLst>
                                          <p:attrName>style.visibility</p:attrName>
                                        </p:attrNameLst>
                                      </p:cBhvr>
                                      <p:to>
                                        <p:strVal val="visible"/>
                                      </p:to>
                                    </p:set>
                                    <p:animEffect transition="in" filter="fade">
                                      <p:cBhvr>
                                        <p:cTn id="16" dur="500"/>
                                        <p:tgtEl>
                                          <p:spTgt spid="4">
                                            <p:graphicEl>
                                              <a:dgm id="{43A218DA-989A-4766-A5D6-35E74037DAA0}"/>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B4AB8177-FD58-41F7-ADD6-1724F87D0997}"/>
                                            </p:graphicEl>
                                          </p:spTgt>
                                        </p:tgtEl>
                                        <p:attrNameLst>
                                          <p:attrName>style.visibility</p:attrName>
                                        </p:attrNameLst>
                                      </p:cBhvr>
                                      <p:to>
                                        <p:strVal val="visible"/>
                                      </p:to>
                                    </p:set>
                                    <p:animEffect transition="in" filter="fade">
                                      <p:cBhvr>
                                        <p:cTn id="19" dur="500"/>
                                        <p:tgtEl>
                                          <p:spTgt spid="4">
                                            <p:graphicEl>
                                              <a:dgm id="{B4AB8177-FD58-41F7-ADD6-1724F87D0997}"/>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1FCB4ECB-C40E-43B3-9E8F-B56D7F62FE6B}"/>
                                            </p:graphicEl>
                                          </p:spTgt>
                                        </p:tgtEl>
                                        <p:attrNameLst>
                                          <p:attrName>style.visibility</p:attrName>
                                        </p:attrNameLst>
                                      </p:cBhvr>
                                      <p:to>
                                        <p:strVal val="visible"/>
                                      </p:to>
                                    </p:set>
                                    <p:animEffect transition="in" filter="fade">
                                      <p:cBhvr>
                                        <p:cTn id="22" dur="500"/>
                                        <p:tgtEl>
                                          <p:spTgt spid="4">
                                            <p:graphicEl>
                                              <a:dgm id="{1FCB4ECB-C40E-43B3-9E8F-B56D7F62FE6B}"/>
                                            </p:graphic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2D83EB71-D6CD-4A96-8F1F-5055FCA65970}"/>
                                            </p:graphicEl>
                                          </p:spTgt>
                                        </p:tgtEl>
                                        <p:attrNameLst>
                                          <p:attrName>style.visibility</p:attrName>
                                        </p:attrNameLst>
                                      </p:cBhvr>
                                      <p:to>
                                        <p:strVal val="visible"/>
                                      </p:to>
                                    </p:set>
                                    <p:animEffect transition="in" filter="fade">
                                      <p:cBhvr>
                                        <p:cTn id="35" dur="500"/>
                                        <p:tgtEl>
                                          <p:spTgt spid="4">
                                            <p:graphicEl>
                                              <a:dgm id="{2D83EB71-D6CD-4A96-8F1F-5055FCA65970}"/>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F007C99B-0C6E-424F-9524-BD5A1301D284}"/>
                                            </p:graphicEl>
                                          </p:spTgt>
                                        </p:tgtEl>
                                        <p:attrNameLst>
                                          <p:attrName>style.visibility</p:attrName>
                                        </p:attrNameLst>
                                      </p:cBhvr>
                                      <p:to>
                                        <p:strVal val="visible"/>
                                      </p:to>
                                    </p:set>
                                    <p:animEffect transition="in" filter="fade">
                                      <p:cBhvr>
                                        <p:cTn id="38" dur="500"/>
                                        <p:tgtEl>
                                          <p:spTgt spid="4">
                                            <p:graphicEl>
                                              <a:dgm id="{F007C99B-0C6E-424F-9524-BD5A1301D284}"/>
                                            </p:graphic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500"/>
                                        <p:tgtEl>
                                          <p:spTgt spid="3">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9716587C-5769-4390-AD66-37645630EE3C}"/>
                                            </p:graphicEl>
                                          </p:spTgt>
                                        </p:tgtEl>
                                        <p:attrNameLst>
                                          <p:attrName>style.visibility</p:attrName>
                                        </p:attrNameLst>
                                      </p:cBhvr>
                                      <p:to>
                                        <p:strVal val="visible"/>
                                      </p:to>
                                    </p:set>
                                    <p:animEffect transition="in" filter="fade">
                                      <p:cBhvr>
                                        <p:cTn id="52" dur="500"/>
                                        <p:tgtEl>
                                          <p:spTgt spid="4">
                                            <p:graphicEl>
                                              <a:dgm id="{9716587C-5769-4390-AD66-37645630EE3C}"/>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8F490B9B-6DA1-450F-88D0-670FC64E842D}"/>
                                            </p:graphicEl>
                                          </p:spTgt>
                                        </p:tgtEl>
                                        <p:attrNameLst>
                                          <p:attrName>style.visibility</p:attrName>
                                        </p:attrNameLst>
                                      </p:cBhvr>
                                      <p:to>
                                        <p:strVal val="visible"/>
                                      </p:to>
                                    </p:set>
                                    <p:animEffect transition="in" filter="fade">
                                      <p:cBhvr>
                                        <p:cTn id="55" dur="500"/>
                                        <p:tgtEl>
                                          <p:spTgt spid="4">
                                            <p:graphicEl>
                                              <a:dgm id="{8F490B9B-6DA1-450F-88D0-670FC64E842D}"/>
                                            </p:graphic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fade">
                                      <p:cBhvr>
                                        <p:cTn id="66" dur="500"/>
                                        <p:tgtEl>
                                          <p:spTgt spid="3">
                                            <p:txEl>
                                              <p:pRg st="3" end="3"/>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graphicEl>
                                              <a:dgm id="{94A4D4FD-1362-4F0E-889B-4FE57A660730}"/>
                                            </p:graphicEl>
                                          </p:spTgt>
                                        </p:tgtEl>
                                        <p:attrNameLst>
                                          <p:attrName>style.visibility</p:attrName>
                                        </p:attrNameLst>
                                      </p:cBhvr>
                                      <p:to>
                                        <p:strVal val="visible"/>
                                      </p:to>
                                    </p:set>
                                    <p:animEffect transition="in" filter="fade">
                                      <p:cBhvr>
                                        <p:cTn id="69" dur="500"/>
                                        <p:tgtEl>
                                          <p:spTgt spid="4">
                                            <p:graphicEl>
                                              <a:dgm id="{94A4D4FD-1362-4F0E-889B-4FE57A660730}"/>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
                                            <p:graphicEl>
                                              <a:dgm id="{1A9DDE4A-970F-4C2D-B6F6-8460555C23CE}"/>
                                            </p:graphicEl>
                                          </p:spTgt>
                                        </p:tgtEl>
                                        <p:attrNameLst>
                                          <p:attrName>style.visibility</p:attrName>
                                        </p:attrNameLst>
                                      </p:cBhvr>
                                      <p:to>
                                        <p:strVal val="visible"/>
                                      </p:to>
                                    </p:set>
                                    <p:animEffect transition="in" filter="fade">
                                      <p:cBhvr>
                                        <p:cTn id="72" dur="500"/>
                                        <p:tgtEl>
                                          <p:spTgt spid="4">
                                            <p:graphicEl>
                                              <a:dgm id="{1A9DDE4A-970F-4C2D-B6F6-8460555C23CE}"/>
                                            </p:graphic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1371600"/>
            <a:ext cx="8534400" cy="5334000"/>
          </a:xfrm>
        </p:spPr>
        <p:txBody>
          <a:bodyPr>
            <a:normAutofit/>
          </a:bodyPr>
          <a:lstStyle/>
          <a:p>
            <a:r>
              <a:rPr lang="en-US" sz="2400" dirty="0" smtClean="0"/>
              <a:t>We start with the following observations</a:t>
            </a:r>
          </a:p>
          <a:p>
            <a:pPr lvl="1"/>
            <a:r>
              <a:rPr lang="en-US" sz="2000" dirty="0" smtClean="0"/>
              <a:t>Stroke volume &lt;&lt; brain volume</a:t>
            </a:r>
          </a:p>
          <a:p>
            <a:pPr lvl="1"/>
            <a:r>
              <a:rPr lang="en-US" sz="2000" dirty="0" smtClean="0"/>
              <a:t>Infarct Appears brighter than the brain tissue</a:t>
            </a:r>
          </a:p>
          <a:p>
            <a:r>
              <a:rPr lang="en-US" sz="2400" dirty="0" smtClean="0"/>
              <a:t>Pixels belonging to lesions will give rise to short peaks at the higher end of volume histogram.</a:t>
            </a:r>
          </a:p>
          <a:p>
            <a:r>
              <a:rPr lang="en-US" sz="2400" dirty="0" smtClean="0"/>
              <a:t>The data is </a:t>
            </a:r>
            <a:r>
              <a:rPr lang="en-US" sz="2400" dirty="0" err="1" smtClean="0"/>
              <a:t>thresholded</a:t>
            </a:r>
            <a:r>
              <a:rPr lang="en-US" sz="2400" dirty="0" smtClean="0"/>
              <a:t> at the knee-point and pixels with intensities greater than the threshold are retained.</a:t>
            </a:r>
          </a:p>
          <a:p>
            <a:r>
              <a:rPr lang="en-US" sz="2400" dirty="0" smtClean="0"/>
              <a:t>A connected component analysis gives the candidate lesions.</a:t>
            </a:r>
          </a:p>
          <a:p>
            <a:r>
              <a:rPr lang="en-US" sz="2400" dirty="0" smtClean="0"/>
              <a:t>Components with size less than 5% of the image dimension are ignored.</a:t>
            </a:r>
          </a:p>
          <a:p>
            <a:endParaRPr lang="en-US" sz="2400" dirty="0"/>
          </a:p>
        </p:txBody>
      </p:sp>
      <p:pic>
        <p:nvPicPr>
          <p:cNvPr id="1027" name="Picture 3" descr="D:\My Work\Papers &amp; Work\Ischemic Lesion Segmentation in MRI\Journal\vhist.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52600" y="3505200"/>
            <a:ext cx="6215635" cy="29718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Obtain Candidate Lesions</a:t>
            </a:r>
            <a:endParaRPr lang="en-US" dirty="0"/>
          </a:p>
        </p:txBody>
      </p:sp>
      <p:sp>
        <p:nvSpPr>
          <p:cNvPr id="4" name="Down Arrow 3"/>
          <p:cNvSpPr/>
          <p:nvPr/>
        </p:nvSpPr>
        <p:spPr bwMode="auto">
          <a:xfrm>
            <a:off x="6172200" y="4038600"/>
            <a:ext cx="304800" cy="9144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5" name="TextBox 4"/>
          <p:cNvSpPr txBox="1"/>
          <p:nvPr/>
        </p:nvSpPr>
        <p:spPr>
          <a:xfrm>
            <a:off x="4343400" y="6367046"/>
            <a:ext cx="1219200" cy="338554"/>
          </a:xfrm>
          <a:prstGeom prst="rect">
            <a:avLst/>
          </a:prstGeom>
          <a:noFill/>
        </p:spPr>
        <p:txBody>
          <a:bodyPr wrap="square" rtlCol="0">
            <a:spAutoFit/>
          </a:bodyPr>
          <a:lstStyle/>
          <a:p>
            <a:r>
              <a:rPr lang="en-US" sz="1600" b="1" dirty="0" smtClean="0"/>
              <a:t>Knee-Point</a:t>
            </a:r>
            <a:endParaRPr lang="en-US" sz="1600" b="1" dirty="0"/>
          </a:p>
        </p:txBody>
      </p:sp>
    </p:spTree>
    <p:extLst>
      <p:ext uri="{BB962C8B-B14F-4D97-AF65-F5344CB8AC3E}">
        <p14:creationId xmlns="" xmlns:p14="http://schemas.microsoft.com/office/powerpoint/2010/main" val="23874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7"/>
                                        </p:tgtEl>
                                      </p:cBhvr>
                                    </p:animEffect>
                                    <p:set>
                                      <p:cBhvr>
                                        <p:cTn id="32" dur="1" fill="hold">
                                          <p:stCondLst>
                                            <p:cond delay="499"/>
                                          </p:stCondLst>
                                        </p:cTn>
                                        <p:tgtEl>
                                          <p:spTgt spid="102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 Lesion Masks</a:t>
            </a:r>
            <a:endParaRPr lang="en-US" dirty="0"/>
          </a:p>
        </p:txBody>
      </p:sp>
      <p:sp>
        <p:nvSpPr>
          <p:cNvPr id="3" name="Content Placeholder 2"/>
          <p:cNvSpPr>
            <a:spLocks noGrp="1"/>
          </p:cNvSpPr>
          <p:nvPr>
            <p:ph sz="quarter" idx="13"/>
          </p:nvPr>
        </p:nvSpPr>
        <p:spPr/>
        <p:txBody>
          <a:bodyPr>
            <a:normAutofit/>
          </a:bodyPr>
          <a:lstStyle/>
          <a:p>
            <a:r>
              <a:rPr lang="en-US" sz="2400" dirty="0" smtClean="0"/>
              <a:t>For the given set of candidate lesions the lesion masks are obtained.</a:t>
            </a:r>
          </a:p>
          <a:p>
            <a:endParaRPr lang="en-US" sz="2400" dirty="0" smtClean="0"/>
          </a:p>
          <a:p>
            <a:r>
              <a:rPr lang="en-US" sz="2400" dirty="0" smtClean="0"/>
              <a:t>A bounding box around the lesion with a 3 pixel margin is considered as the lesion mask.</a:t>
            </a:r>
            <a:endParaRPr lang="en-US" sz="2400" dirty="0"/>
          </a:p>
        </p:txBody>
      </p:sp>
      <p:pic>
        <p:nvPicPr>
          <p:cNvPr id="2050" name="Picture 2" descr="C:\Users\andypacer007\Pictures\segcan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0" y="3733800"/>
            <a:ext cx="2819400" cy="2819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ndypacer007\Pictures\segmask.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34352" y="3733800"/>
            <a:ext cx="2819400" cy="281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31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fade">
                                      <p:cBhvr>
                                        <p:cTn id="1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7" name="Picture 15" descr="D:\My Work\Papers &amp; Work\Ischemic Lesion Segmentation in MRI\ISBI 2012\plt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57800" y="3704745"/>
            <a:ext cx="3590466" cy="2743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Generate CNR Plot</a:t>
            </a:r>
            <a:endParaRPr lang="en-US" dirty="0"/>
          </a:p>
        </p:txBody>
      </p:sp>
      <p:sp>
        <p:nvSpPr>
          <p:cNvPr id="3" name="Content Placeholder 2"/>
          <p:cNvSpPr>
            <a:spLocks noGrp="1"/>
          </p:cNvSpPr>
          <p:nvPr>
            <p:ph sz="quarter" idx="13"/>
          </p:nvPr>
        </p:nvSpPr>
        <p:spPr>
          <a:xfrm>
            <a:off x="381000" y="1371600"/>
            <a:ext cx="8534400" cy="3657600"/>
          </a:xfrm>
        </p:spPr>
        <p:txBody>
          <a:bodyPr/>
          <a:lstStyle/>
          <a:p>
            <a:r>
              <a:rPr lang="en-US" sz="2800" dirty="0" smtClean="0"/>
              <a:t>Contrast to noise ratio (CNR) is defined as, </a:t>
            </a:r>
          </a:p>
          <a:p>
            <a:pPr lvl="1"/>
            <a:endParaRPr lang="en-US" sz="2400" i="1" dirty="0" smtClean="0"/>
          </a:p>
          <a:p>
            <a:pPr lvl="1"/>
            <a:endParaRPr lang="en-US" sz="2400" i="1" dirty="0"/>
          </a:p>
          <a:p>
            <a:pPr lvl="1"/>
            <a:endParaRPr lang="en-US" sz="2400" i="1" dirty="0" smtClean="0"/>
          </a:p>
          <a:p>
            <a:pPr lvl="1"/>
            <a:r>
              <a:rPr lang="en-US" sz="2400" i="1" dirty="0" smtClean="0"/>
              <a:t>m</a:t>
            </a:r>
            <a:r>
              <a:rPr lang="en-US" sz="2400" i="1" baseline="-25000" dirty="0" smtClean="0"/>
              <a:t>c</a:t>
            </a:r>
            <a:r>
              <a:rPr lang="en-US" sz="2400" i="1" dirty="0" smtClean="0"/>
              <a:t> </a:t>
            </a:r>
            <a:r>
              <a:rPr lang="en-US" sz="2400" i="1" dirty="0"/>
              <a:t>= mean of the </a:t>
            </a:r>
            <a:r>
              <a:rPr lang="en-US" sz="2400" i="1" dirty="0" smtClean="0"/>
              <a:t>core</a:t>
            </a:r>
          </a:p>
          <a:p>
            <a:pPr lvl="1"/>
            <a:r>
              <a:rPr lang="en-US" sz="2400" i="1" dirty="0" err="1"/>
              <a:t>σ</a:t>
            </a:r>
            <a:r>
              <a:rPr lang="en-US" sz="2400" i="1" baseline="-25000" dirty="0" err="1"/>
              <a:t>c</a:t>
            </a:r>
            <a:r>
              <a:rPr lang="en-US" sz="2400" i="1" dirty="0"/>
              <a:t> = </a:t>
            </a:r>
            <a:r>
              <a:rPr lang="en-US" sz="2400" i="1" dirty="0" err="1"/>
              <a:t>std</a:t>
            </a:r>
            <a:r>
              <a:rPr lang="en-US" sz="2400" i="1" dirty="0"/>
              <a:t> of the </a:t>
            </a:r>
            <a:r>
              <a:rPr lang="en-US" sz="2400" i="1" dirty="0" smtClean="0"/>
              <a:t>core</a:t>
            </a:r>
          </a:p>
          <a:p>
            <a:pPr lvl="1"/>
            <a:r>
              <a:rPr lang="en-US" sz="2400" i="1" dirty="0" err="1" smtClean="0"/>
              <a:t>m</a:t>
            </a:r>
            <a:r>
              <a:rPr lang="en-US" sz="2400" i="1" baseline="-25000" dirty="0" err="1" smtClean="0"/>
              <a:t>b</a:t>
            </a:r>
            <a:r>
              <a:rPr lang="en-US" sz="2400" i="1" dirty="0" smtClean="0"/>
              <a:t> </a:t>
            </a:r>
            <a:r>
              <a:rPr lang="en-US" sz="2400" i="1" dirty="0"/>
              <a:t>= mean of the </a:t>
            </a:r>
            <a:r>
              <a:rPr lang="en-US" sz="2400" i="1" dirty="0" smtClean="0"/>
              <a:t>background</a:t>
            </a:r>
            <a:endParaRPr lang="en-US" sz="2400" dirty="0" smtClean="0"/>
          </a:p>
          <a:p>
            <a:pPr lvl="1"/>
            <a:r>
              <a:rPr lang="en-US" sz="2400" i="1" dirty="0" err="1" smtClean="0"/>
              <a:t>σ</a:t>
            </a:r>
            <a:r>
              <a:rPr lang="en-US" sz="2400" i="1" baseline="-25000" dirty="0" err="1" smtClean="0"/>
              <a:t>b</a:t>
            </a:r>
            <a:r>
              <a:rPr lang="en-US" sz="2400" i="1" dirty="0" smtClean="0"/>
              <a:t> </a:t>
            </a:r>
            <a:r>
              <a:rPr lang="en-US" sz="2400" i="1" dirty="0"/>
              <a:t>= </a:t>
            </a:r>
            <a:r>
              <a:rPr lang="en-US" sz="2400" i="1" dirty="0" err="1" smtClean="0"/>
              <a:t>std</a:t>
            </a:r>
            <a:r>
              <a:rPr lang="en-US" sz="2400" i="1" dirty="0" smtClean="0"/>
              <a:t> of the background</a:t>
            </a:r>
          </a:p>
          <a:p>
            <a:endParaRPr lang="en-US" dirty="0"/>
          </a:p>
          <a:p>
            <a:pPr lvl="1"/>
            <a:endParaRPr lang="en-US" dirty="0" smtClean="0"/>
          </a:p>
          <a:p>
            <a:endParaRPr lang="en-US" dirty="0" smtClean="0"/>
          </a:p>
          <a:p>
            <a:endParaRPr lang="en-US" dirty="0"/>
          </a:p>
        </p:txBody>
      </p:sp>
      <p:graphicFrame>
        <p:nvGraphicFramePr>
          <p:cNvPr id="5" name="Object 4"/>
          <p:cNvGraphicFramePr>
            <a:graphicFrameLocks noChangeAspect="1"/>
          </p:cNvGraphicFramePr>
          <p:nvPr>
            <p:extLst>
              <p:ext uri="{D42A27DB-BD31-4B8C-83A1-F6EECF244321}">
                <p14:modId xmlns="" xmlns:p14="http://schemas.microsoft.com/office/powerpoint/2010/main" val="2434362292"/>
              </p:ext>
            </p:extLst>
          </p:nvPr>
        </p:nvGraphicFramePr>
        <p:xfrm>
          <a:off x="2602230" y="1962150"/>
          <a:ext cx="2655570" cy="926362"/>
        </p:xfrm>
        <a:graphic>
          <a:graphicData uri="http://schemas.openxmlformats.org/presentationml/2006/ole">
            <p:oleObj spid="_x0000_s3138" name="Equation" r:id="rId5" imgW="1346200" imgH="469900" progId="Equation.3">
              <p:embed/>
            </p:oleObj>
          </a:graphicData>
        </a:graphic>
      </p:graphicFrame>
      <p:pic>
        <p:nvPicPr>
          <p:cNvPr id="3079" name="Picture 7" descr="C:\Users\andypacer007\Pictures\segmask.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096000" y="1828800"/>
            <a:ext cx="2438400" cy="2438400"/>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C:\Users\andypacer007\Pictures\seglesnbox.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70115" y="3607735"/>
            <a:ext cx="164346" cy="19402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C:\Users\andypacer007\Pictures\seglesnbox.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570502" y="4540568"/>
            <a:ext cx="1963002" cy="2317432"/>
          </a:xfrm>
          <a:prstGeom prst="rect">
            <a:avLst/>
          </a:prstGeom>
          <a:noFill/>
          <a:extLst>
            <a:ext uri="{909E8E84-426E-40DD-AFC4-6F175D3DCCD1}">
              <a14:hiddenFill xmlns="" xmlns:a14="http://schemas.microsoft.com/office/drawing/2010/main">
                <a:solidFill>
                  <a:srgbClr val="FFFFFF"/>
                </a:solidFill>
              </a14:hiddenFill>
            </a:ext>
          </a:extLst>
        </p:spPr>
      </p:pic>
      <p:pic>
        <p:nvPicPr>
          <p:cNvPr id="3082" name="Picture 10" descr="C:\Users\andypacer007\Pictures\seglesncore.pn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70502" y="4551941"/>
            <a:ext cx="1963002" cy="2317433"/>
          </a:xfrm>
          <a:prstGeom prst="rect">
            <a:avLst/>
          </a:prstGeom>
          <a:noFill/>
          <a:extLst>
            <a:ext uri="{909E8E84-426E-40DD-AFC4-6F175D3DCCD1}">
              <a14:hiddenFill xmlns="" xmlns:a14="http://schemas.microsoft.com/office/drawing/2010/main">
                <a:solidFill>
                  <a:srgbClr val="FFFFFF"/>
                </a:solidFill>
              </a14:hiddenFill>
            </a:ext>
          </a:extLst>
        </p:spPr>
      </p:pic>
      <p:pic>
        <p:nvPicPr>
          <p:cNvPr id="3085" name="Picture 13" descr="D:\My Work\Papers &amp; Work\Ischemic Lesion Segmentation in MRI\ISBI 2012\plt1.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85800" y="3704745"/>
            <a:ext cx="3830128" cy="27432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57200" y="5334000"/>
            <a:ext cx="4648200" cy="923330"/>
          </a:xfrm>
          <a:prstGeom prst="rect">
            <a:avLst/>
          </a:prstGeom>
          <a:noFill/>
        </p:spPr>
        <p:txBody>
          <a:bodyPr wrap="square" rtlCol="0">
            <a:spAutoFit/>
          </a:bodyPr>
          <a:lstStyle/>
          <a:p>
            <a:r>
              <a:rPr lang="en-US" dirty="0" smtClean="0"/>
              <a:t>The </a:t>
            </a:r>
            <a:r>
              <a:rPr lang="en-US" b="1" dirty="0" smtClean="0"/>
              <a:t>normal brain tissue</a:t>
            </a:r>
            <a:r>
              <a:rPr lang="en-US" dirty="0" smtClean="0"/>
              <a:t> in the bounding box is considered as the background. The </a:t>
            </a:r>
            <a:r>
              <a:rPr lang="en-US" b="1" dirty="0"/>
              <a:t>normal brain </a:t>
            </a:r>
            <a:r>
              <a:rPr lang="en-US" b="1" dirty="0" smtClean="0"/>
              <a:t>tissue</a:t>
            </a:r>
            <a:r>
              <a:rPr lang="en-US" dirty="0" smtClean="0"/>
              <a:t> is estimated from the ADC maps.</a:t>
            </a:r>
            <a:endParaRPr lang="en-US" b="1" dirty="0"/>
          </a:p>
        </p:txBody>
      </p:sp>
      <p:sp>
        <p:nvSpPr>
          <p:cNvPr id="15" name="Content Placeholder 2"/>
          <p:cNvSpPr txBox="1">
            <a:spLocks/>
          </p:cNvSpPr>
          <p:nvPr/>
        </p:nvSpPr>
        <p:spPr bwMode="auto">
          <a:xfrm>
            <a:off x="373040" y="1336344"/>
            <a:ext cx="85344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262673"/>
                </a:solidFill>
                <a:latin typeface="+mn-lt"/>
                <a:ea typeface="+mn-ea"/>
                <a:cs typeface="+mn-cs"/>
              </a:defRPr>
            </a:lvl1pPr>
            <a:lvl2pPr marL="742950" indent="-285750" algn="l" rtl="0" eaLnBrk="0" fontAlgn="base" hangingPunct="0">
              <a:spcBef>
                <a:spcPct val="20000"/>
              </a:spcBef>
              <a:spcAft>
                <a:spcPct val="0"/>
              </a:spcAft>
              <a:buChar char="–"/>
              <a:defRPr sz="2800">
                <a:solidFill>
                  <a:srgbClr val="4597A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t>Two plots are generated for a given volume data</a:t>
            </a:r>
          </a:p>
          <a:p>
            <a:pPr lvl="1"/>
            <a:r>
              <a:rPr lang="en-US" i="1" dirty="0" smtClean="0"/>
              <a:t>CNR(</a:t>
            </a:r>
            <a:r>
              <a:rPr lang="en-US" i="1" dirty="0" err="1" smtClean="0"/>
              <a:t>l,w</a:t>
            </a:r>
            <a:r>
              <a:rPr lang="en-US" i="1" dirty="0" smtClean="0"/>
              <a:t>)</a:t>
            </a:r>
          </a:p>
          <a:p>
            <a:pPr lvl="1"/>
            <a:r>
              <a:rPr lang="en-US" i="1" dirty="0" smtClean="0"/>
              <a:t> max(CNR(w))</a:t>
            </a:r>
          </a:p>
        </p:txBody>
      </p:sp>
      <p:pic>
        <p:nvPicPr>
          <p:cNvPr id="3083" name="Picture 11" descr="C:\Users\andypacer007\Pictures\seglesnbkgd.png"/>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6570502" y="4561039"/>
            <a:ext cx="1963002" cy="231743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6" name="Straight Connector 15"/>
          <p:cNvCxnSpPr/>
          <p:nvPr/>
        </p:nvCxnSpPr>
        <p:spPr bwMode="auto">
          <a:xfrm rot="10800000" flipV="1">
            <a:off x="6629400" y="3810000"/>
            <a:ext cx="838200" cy="685800"/>
          </a:xfrm>
          <a:prstGeom prst="line">
            <a:avLst/>
          </a:prstGeom>
          <a:solidFill>
            <a:schemeClr val="accent1"/>
          </a:solidFill>
          <a:ln w="19050" cap="flat" cmpd="sng" algn="ctr">
            <a:solidFill>
              <a:schemeClr val="accent2">
                <a:lumMod val="75000"/>
              </a:schemeClr>
            </a:solidFill>
            <a:prstDash val="lgDash"/>
            <a:round/>
            <a:headEnd type="none" w="med" len="med"/>
            <a:tailEnd type="none" w="med" len="med"/>
          </a:ln>
          <a:effectLst/>
        </p:spPr>
      </p:cxnSp>
      <p:cxnSp>
        <p:nvCxnSpPr>
          <p:cNvPr id="18" name="Straight Connector 17"/>
          <p:cNvCxnSpPr/>
          <p:nvPr/>
        </p:nvCxnSpPr>
        <p:spPr bwMode="auto">
          <a:xfrm>
            <a:off x="7696200" y="3810000"/>
            <a:ext cx="762000" cy="685800"/>
          </a:xfrm>
          <a:prstGeom prst="line">
            <a:avLst/>
          </a:prstGeom>
          <a:solidFill>
            <a:schemeClr val="accent1"/>
          </a:solidFill>
          <a:ln w="19050" cap="flat" cmpd="sng" algn="ctr">
            <a:solidFill>
              <a:schemeClr val="accent2">
                <a:lumMod val="75000"/>
              </a:schemeClr>
            </a:solidFill>
            <a:prstDash val="lgDash"/>
            <a:round/>
            <a:headEnd type="none" w="med" len="med"/>
            <a:tailEnd type="none" w="med" len="med"/>
          </a:ln>
          <a:effectLst/>
        </p:spPr>
      </p:cxnSp>
    </p:spTree>
    <p:extLst>
      <p:ext uri="{BB962C8B-B14F-4D97-AF65-F5344CB8AC3E}">
        <p14:creationId xmlns="" xmlns:p14="http://schemas.microsoft.com/office/powerpoint/2010/main" val="765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fade">
                                      <p:cBhvr>
                                        <p:cTn id="15" dur="500"/>
                                        <p:tgtEl>
                                          <p:spTgt spid="3079"/>
                                        </p:tgtEl>
                                      </p:cBhvr>
                                    </p:animEffect>
                                  </p:childTnLst>
                                </p:cTn>
                              </p:par>
                              <p:par>
                                <p:cTn id="16" presetID="10" presetClass="entr" presetSubtype="0"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fade">
                                      <p:cBhvr>
                                        <p:cTn id="18" dur="500"/>
                                        <p:tgtEl>
                                          <p:spTgt spid="3080"/>
                                        </p:tgtEl>
                                      </p:cBhvr>
                                    </p:animEffect>
                                  </p:childTnLst>
                                </p:cTn>
                              </p:par>
                            </p:childTnLst>
                          </p:cTn>
                        </p:par>
                        <p:par>
                          <p:cTn id="19" fill="hold">
                            <p:stCondLst>
                              <p:cond delay="500"/>
                            </p:stCondLst>
                            <p:childTnLst>
                              <p:par>
                                <p:cTn id="20" presetID="42" presetClass="path" presetSubtype="0" accel="50000" decel="50000" fill="hold" nodeType="afterEffect">
                                  <p:stCondLst>
                                    <p:cond delay="0"/>
                                  </p:stCondLst>
                                  <p:childTnLst>
                                    <p:animMotion origin="layout" path="M 0 0 L 0 0.25 E" pathEditMode="relative" ptsTypes="">
                                      <p:cBhvr>
                                        <p:cTn id="21" dur="2000" fill="hold"/>
                                        <p:tgtEl>
                                          <p:spTgt spid="3080"/>
                                        </p:tgtEl>
                                        <p:attrNameLst>
                                          <p:attrName>ppt_x</p:attrName>
                                          <p:attrName>ppt_y</p:attrName>
                                        </p:attrNameLst>
                                      </p:cBhvr>
                                    </p:animMotion>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082"/>
                                        </p:tgtEl>
                                        <p:attrNameLst>
                                          <p:attrName>style.visibility</p:attrName>
                                        </p:attrNameLst>
                                      </p:cBhvr>
                                      <p:to>
                                        <p:strVal val="visible"/>
                                      </p:to>
                                    </p:set>
                                    <p:animEffect transition="in" filter="fade">
                                      <p:cBhvr>
                                        <p:cTn id="41" dur="500"/>
                                        <p:tgtEl>
                                          <p:spTgt spid="308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083"/>
                                        </p:tgtEl>
                                        <p:attrNameLst>
                                          <p:attrName>style.visibility</p:attrName>
                                        </p:attrNameLst>
                                      </p:cBhvr>
                                      <p:to>
                                        <p:strVal val="visible"/>
                                      </p:to>
                                    </p:set>
                                    <p:animEffect transition="in" filter="fade">
                                      <p:cBhvr>
                                        <p:cTn id="49" dur="500"/>
                                        <p:tgtEl>
                                          <p:spTgt spid="308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
                                            <p:txEl>
                                              <p:pRg st="0" end="0"/>
                                            </p:txEl>
                                          </p:spTgt>
                                        </p:tgtEl>
                                      </p:cBhvr>
                                    </p:animEffect>
                                    <p:set>
                                      <p:cBhvr>
                                        <p:cTn id="60" dur="1" fill="hold">
                                          <p:stCondLst>
                                            <p:cond delay="499"/>
                                          </p:stCondLst>
                                        </p:cTn>
                                        <p:tgtEl>
                                          <p:spTgt spid="3">
                                            <p:txEl>
                                              <p:pRg st="0" end="0"/>
                                            </p:txEl>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
                                            <p:txEl>
                                              <p:pRg st="4" end="4"/>
                                            </p:txEl>
                                          </p:spTgt>
                                        </p:tgtEl>
                                      </p:cBhvr>
                                    </p:animEffect>
                                    <p:set>
                                      <p:cBhvr>
                                        <p:cTn id="63" dur="1" fill="hold">
                                          <p:stCondLst>
                                            <p:cond delay="499"/>
                                          </p:stCondLst>
                                        </p:cTn>
                                        <p:tgtEl>
                                          <p:spTgt spid="3">
                                            <p:txEl>
                                              <p:pRg st="4" end="4"/>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3">
                                            <p:txEl>
                                              <p:pRg st="5" end="5"/>
                                            </p:txEl>
                                          </p:spTgt>
                                        </p:tgtEl>
                                      </p:cBhvr>
                                    </p:animEffect>
                                    <p:set>
                                      <p:cBhvr>
                                        <p:cTn id="66" dur="1" fill="hold">
                                          <p:stCondLst>
                                            <p:cond delay="499"/>
                                          </p:stCondLst>
                                        </p:cTn>
                                        <p:tgtEl>
                                          <p:spTgt spid="3">
                                            <p:txEl>
                                              <p:pRg st="5" end="5"/>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3">
                                            <p:txEl>
                                              <p:pRg st="6" end="6"/>
                                            </p:txEl>
                                          </p:spTgt>
                                        </p:tgtEl>
                                      </p:cBhvr>
                                    </p:animEffect>
                                    <p:set>
                                      <p:cBhvr>
                                        <p:cTn id="69" dur="1" fill="hold">
                                          <p:stCondLst>
                                            <p:cond delay="499"/>
                                          </p:stCondLst>
                                        </p:cTn>
                                        <p:tgtEl>
                                          <p:spTgt spid="3">
                                            <p:txEl>
                                              <p:pRg st="6" end="6"/>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3">
                                            <p:txEl>
                                              <p:pRg st="7" end="7"/>
                                            </p:txEl>
                                          </p:spTgt>
                                        </p:tgtEl>
                                      </p:cBhvr>
                                    </p:animEffect>
                                    <p:set>
                                      <p:cBhvr>
                                        <p:cTn id="72" dur="1" fill="hold">
                                          <p:stCondLst>
                                            <p:cond delay="499"/>
                                          </p:stCondLst>
                                        </p:cTn>
                                        <p:tgtEl>
                                          <p:spTgt spid="3">
                                            <p:txEl>
                                              <p:pRg st="7" end="7"/>
                                            </p:txEl>
                                          </p:spTgt>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079"/>
                                        </p:tgtEl>
                                      </p:cBhvr>
                                    </p:animEffect>
                                    <p:set>
                                      <p:cBhvr>
                                        <p:cTn id="78" dur="1" fill="hold">
                                          <p:stCondLst>
                                            <p:cond delay="499"/>
                                          </p:stCondLst>
                                        </p:cTn>
                                        <p:tgtEl>
                                          <p:spTgt spid="307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080"/>
                                        </p:tgtEl>
                                      </p:cBhvr>
                                    </p:animEffect>
                                    <p:set>
                                      <p:cBhvr>
                                        <p:cTn id="81" dur="1" fill="hold">
                                          <p:stCondLst>
                                            <p:cond delay="499"/>
                                          </p:stCondLst>
                                        </p:cTn>
                                        <p:tgtEl>
                                          <p:spTgt spid="308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082"/>
                                        </p:tgtEl>
                                      </p:cBhvr>
                                    </p:animEffect>
                                    <p:set>
                                      <p:cBhvr>
                                        <p:cTn id="87" dur="1" fill="hold">
                                          <p:stCondLst>
                                            <p:cond delay="499"/>
                                          </p:stCondLst>
                                        </p:cTn>
                                        <p:tgtEl>
                                          <p:spTgt spid="308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083"/>
                                        </p:tgtEl>
                                      </p:cBhvr>
                                    </p:animEffect>
                                    <p:set>
                                      <p:cBhvr>
                                        <p:cTn id="90" dur="1" fill="hold">
                                          <p:stCondLst>
                                            <p:cond delay="499"/>
                                          </p:stCondLst>
                                        </p:cTn>
                                        <p:tgtEl>
                                          <p:spTgt spid="308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1000"/>
                                        <p:tgtEl>
                                          <p:spTgt spid="16"/>
                                        </p:tgtEl>
                                      </p:cBhvr>
                                    </p:animEffect>
                                    <p:set>
                                      <p:cBhvr>
                                        <p:cTn id="96" dur="1" fill="hold">
                                          <p:stCondLst>
                                            <p:cond delay="999"/>
                                          </p:stCondLst>
                                        </p:cTn>
                                        <p:tgtEl>
                                          <p:spTgt spid="16"/>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1000"/>
                                        <p:tgtEl>
                                          <p:spTgt spid="18"/>
                                        </p:tgtEl>
                                      </p:cBhvr>
                                    </p:animEffect>
                                    <p:set>
                                      <p:cBhvr>
                                        <p:cTn id="99" dur="1" fill="hold">
                                          <p:stCondLst>
                                            <p:cond delay="999"/>
                                          </p:stCondLst>
                                        </p:cTn>
                                        <p:tgtEl>
                                          <p:spTgt spid="18"/>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3085"/>
                                        </p:tgtEl>
                                        <p:attrNameLst>
                                          <p:attrName>style.visibility</p:attrName>
                                        </p:attrNameLst>
                                      </p:cBhvr>
                                      <p:to>
                                        <p:strVal val="visible"/>
                                      </p:to>
                                    </p:set>
                                    <p:animEffect transition="in" filter="fade">
                                      <p:cBhvr>
                                        <p:cTn id="102" dur="500"/>
                                        <p:tgtEl>
                                          <p:spTgt spid="3085"/>
                                        </p:tgtEl>
                                      </p:cBhvr>
                                    </p:animEffect>
                                  </p:childTnLst>
                                </p:cTn>
                              </p:par>
                              <p:par>
                                <p:cTn id="103" presetID="10" presetClass="entr" presetSubtype="0" fill="hold" nodeType="withEffect">
                                  <p:stCondLst>
                                    <p:cond delay="0"/>
                                  </p:stCondLst>
                                  <p:childTnLst>
                                    <p:set>
                                      <p:cBhvr>
                                        <p:cTn id="104" dur="1" fill="hold">
                                          <p:stCondLst>
                                            <p:cond delay="0"/>
                                          </p:stCondLst>
                                        </p:cTn>
                                        <p:tgtEl>
                                          <p:spTgt spid="3087"/>
                                        </p:tgtEl>
                                        <p:attrNameLst>
                                          <p:attrName>style.visibility</p:attrName>
                                        </p:attrNameLst>
                                      </p:cBhvr>
                                      <p:to>
                                        <p:strVal val="visible"/>
                                      </p:to>
                                    </p:set>
                                    <p:animEffect transition="in" filter="fade">
                                      <p:cBhvr>
                                        <p:cTn id="105" dur="500"/>
                                        <p:tgtEl>
                                          <p:spTgt spid="308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7" grpId="0"/>
      <p:bldP spid="7" grpId="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Window Parameters</a:t>
            </a:r>
            <a:endParaRPr lang="en-US" dirty="0"/>
          </a:p>
        </p:txBody>
      </p:sp>
      <p:sp>
        <p:nvSpPr>
          <p:cNvPr id="3" name="Content Placeholder 2"/>
          <p:cNvSpPr>
            <a:spLocks noGrp="1"/>
          </p:cNvSpPr>
          <p:nvPr>
            <p:ph sz="quarter" idx="13"/>
          </p:nvPr>
        </p:nvSpPr>
        <p:spPr>
          <a:xfrm>
            <a:off x="381000" y="1371600"/>
            <a:ext cx="8534400" cy="2362200"/>
          </a:xfrm>
        </p:spPr>
        <p:txBody>
          <a:bodyPr>
            <a:normAutofit fontScale="70000" lnSpcReduction="20000"/>
          </a:bodyPr>
          <a:lstStyle/>
          <a:p>
            <a:r>
              <a:rPr lang="en-US" dirty="0" smtClean="0"/>
              <a:t>The desired optimum level (</a:t>
            </a:r>
            <a:r>
              <a:rPr lang="en-US" i="1" dirty="0" smtClean="0"/>
              <a:t>l</a:t>
            </a:r>
            <a:r>
              <a:rPr lang="en-US" i="1" baseline="-25000" dirty="0" smtClean="0"/>
              <a:t>o</a:t>
            </a:r>
            <a:r>
              <a:rPr lang="en-US" dirty="0" smtClean="0"/>
              <a:t>) is found from </a:t>
            </a:r>
            <a:r>
              <a:rPr lang="en-US" i="1" dirty="0" smtClean="0"/>
              <a:t>CNR(</a:t>
            </a:r>
            <a:r>
              <a:rPr lang="en-US" i="1" dirty="0" err="1" smtClean="0"/>
              <a:t>l,w</a:t>
            </a:r>
            <a:r>
              <a:rPr lang="en-US" i="1" dirty="0" smtClean="0"/>
              <a:t>)</a:t>
            </a:r>
            <a:r>
              <a:rPr lang="en-US" dirty="0" smtClean="0"/>
              <a:t> and is taken to be the value of </a:t>
            </a:r>
            <a:r>
              <a:rPr lang="en-US" i="1" dirty="0" smtClean="0"/>
              <a:t>l </a:t>
            </a:r>
            <a:r>
              <a:rPr lang="en-US" dirty="0" smtClean="0"/>
              <a:t>corresponding to the </a:t>
            </a:r>
            <a:r>
              <a:rPr lang="en-US" b="1" dirty="0" smtClean="0"/>
              <a:t>highest CNR value</a:t>
            </a:r>
            <a:r>
              <a:rPr lang="en-US" dirty="0" smtClean="0"/>
              <a:t>.</a:t>
            </a:r>
          </a:p>
          <a:p>
            <a:r>
              <a:rPr lang="en-US" dirty="0" smtClean="0"/>
              <a:t>The desired optimum width (</a:t>
            </a:r>
            <a:r>
              <a:rPr lang="en-US" i="1" dirty="0" err="1" smtClean="0"/>
              <a:t>w</a:t>
            </a:r>
            <a:r>
              <a:rPr lang="en-US" i="1" baseline="-25000" dirty="0" err="1" smtClean="0"/>
              <a:t>o</a:t>
            </a:r>
            <a:r>
              <a:rPr lang="en-US" dirty="0" smtClean="0"/>
              <a:t>) is chosen such that the </a:t>
            </a:r>
            <a:r>
              <a:rPr lang="en-US" b="1" dirty="0" smtClean="0"/>
              <a:t>variation</a:t>
            </a:r>
            <a:r>
              <a:rPr lang="en-US" dirty="0" smtClean="0"/>
              <a:t> in </a:t>
            </a:r>
            <a:r>
              <a:rPr lang="en-US" i="1" dirty="0" smtClean="0"/>
              <a:t>max{CNR(w)}</a:t>
            </a:r>
            <a:r>
              <a:rPr lang="en-US" dirty="0" smtClean="0"/>
              <a:t> is below a </a:t>
            </a:r>
            <a:r>
              <a:rPr lang="en-US" b="1" dirty="0" smtClean="0"/>
              <a:t>threshold</a:t>
            </a:r>
            <a:r>
              <a:rPr lang="en-US" dirty="0" smtClean="0"/>
              <a:t>.</a:t>
            </a:r>
          </a:p>
          <a:p>
            <a:r>
              <a:rPr lang="en-US" dirty="0" smtClean="0"/>
              <a:t>The choice of the optimum window level (</a:t>
            </a:r>
            <a:r>
              <a:rPr lang="en-US" i="1" dirty="0" smtClean="0"/>
              <a:t>l</a:t>
            </a:r>
            <a:r>
              <a:rPr lang="en-US" i="1" baseline="-25000" dirty="0" smtClean="0"/>
              <a:t>o</a:t>
            </a:r>
            <a:r>
              <a:rPr lang="en-US" dirty="0" smtClean="0"/>
              <a:t>) is intuitive.</a:t>
            </a:r>
          </a:p>
          <a:p>
            <a:r>
              <a:rPr lang="en-US" dirty="0" smtClean="0"/>
              <a:t>The choice of the optimum width (</a:t>
            </a:r>
            <a:r>
              <a:rPr lang="en-US" i="1" dirty="0" err="1" smtClean="0"/>
              <a:t>w</a:t>
            </a:r>
            <a:r>
              <a:rPr lang="en-US" i="1" baseline="-25000" dirty="0" err="1" smtClean="0"/>
              <a:t>o</a:t>
            </a:r>
            <a:r>
              <a:rPr lang="en-US" dirty="0" smtClean="0"/>
              <a:t>) is the width value, above which the contrast of the lesions </a:t>
            </a:r>
            <a:r>
              <a:rPr lang="en-US" b="1" dirty="0" smtClean="0"/>
              <a:t>is not affected</a:t>
            </a:r>
            <a:r>
              <a:rPr lang="en-US" dirty="0" smtClean="0"/>
              <a:t> significantly.</a:t>
            </a:r>
            <a:endParaRPr lang="en-US" dirty="0"/>
          </a:p>
        </p:txBody>
      </p:sp>
      <p:pic>
        <p:nvPicPr>
          <p:cNvPr id="4" name="Picture 13" descr="D:\My Work\Papers &amp; Work\Ischemic Lesion Segmentation in MRI\ISBI 2012\plt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3704745"/>
            <a:ext cx="3830128" cy="27432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5" descr="D:\My Work\Papers &amp; Work\Ischemic Lesion Segmentation in MRI\ISBI 2012\plt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57800" y="3704745"/>
            <a:ext cx="3590466" cy="274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612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vit_temp">
  <a:themeElements>
    <a:clrScheme name="new_c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new_c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cv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cv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cv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cv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cv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cvi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cv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cv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cv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cv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cv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14519</TotalTime>
  <Words>2747</Words>
  <Application>Microsoft Office PowerPoint</Application>
  <PresentationFormat>On-screen Show (4:3)</PresentationFormat>
  <Paragraphs>309</Paragraphs>
  <Slides>35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cvit_temp</vt:lpstr>
      <vt:lpstr>Equation</vt:lpstr>
      <vt:lpstr>Detection and Segmentation of Stroke Lesions from Diffusion Weighted MRI of the Brain</vt:lpstr>
      <vt:lpstr>What is Stroke?</vt:lpstr>
      <vt:lpstr>Auto-Windowing of Ischemic Stroke Lesions in Brain DWI </vt:lpstr>
      <vt:lpstr>Need for Windowing</vt:lpstr>
      <vt:lpstr>Processing Pipeline</vt:lpstr>
      <vt:lpstr>Obtain Candidate Lesions</vt:lpstr>
      <vt:lpstr>Obtain Lesion Masks</vt:lpstr>
      <vt:lpstr>Generate CNR Plot</vt:lpstr>
      <vt:lpstr>Estimate Window Parameters</vt:lpstr>
      <vt:lpstr>Data description</vt:lpstr>
      <vt:lpstr>Qualitative Results</vt:lpstr>
      <vt:lpstr>Quantitative Assessment</vt:lpstr>
      <vt:lpstr>Mirror Region of Interest Analysis</vt:lpstr>
      <vt:lpstr>Contrast Improvement Ratio Analysis</vt:lpstr>
      <vt:lpstr>Results</vt:lpstr>
      <vt:lpstr>Improvement in Lesion Definition</vt:lpstr>
      <vt:lpstr>Perception Study</vt:lpstr>
      <vt:lpstr>Results of t-Test</vt:lpstr>
      <vt:lpstr>Size-based Analysis</vt:lpstr>
      <vt:lpstr>Conclusion</vt:lpstr>
      <vt:lpstr>Stroke Detection and Segmentation From Brain DWI Scans With Multiple b-Values.</vt:lpstr>
      <vt:lpstr>Related Work</vt:lpstr>
      <vt:lpstr>Imaging with High b-Value</vt:lpstr>
      <vt:lpstr>Concept</vt:lpstr>
      <vt:lpstr>Processing Pipeline</vt:lpstr>
      <vt:lpstr>Data Description</vt:lpstr>
      <vt:lpstr>Qualitative Results</vt:lpstr>
      <vt:lpstr>Descriptive Statistics</vt:lpstr>
      <vt:lpstr>Experiments &amp; Analysis of Results</vt:lpstr>
      <vt:lpstr>Experiments &amp; Analysis of Results</vt:lpstr>
      <vt:lpstr>Performance Evaluation of Proposed Framework</vt:lpstr>
      <vt:lpstr>Qualitative Analysis of Detection and Segmentation Results</vt:lpstr>
      <vt:lpstr>Conclusions</vt:lpstr>
      <vt:lpstr>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 Analysis_239</dc:title>
  <dc:creator>BALA</dc:creator>
  <cp:lastModifiedBy>admin</cp:lastModifiedBy>
  <cp:revision>1451</cp:revision>
  <dcterms:created xsi:type="dcterms:W3CDTF">2012-08-21T12:00:10Z</dcterms:created>
  <dcterms:modified xsi:type="dcterms:W3CDTF">2013-07-21T18:02:07Z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Stroke Analysis_239</vt:lpwstr>
  </property>
  <property fmtid="{D5CDD505-2E9C-101B-9397-08002B2CF9AE}" pid="3" name="SlideDescription">
    <vt:lpwstr/>
  </property>
</Properties>
</file>