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256" r:id="rId2"/>
    <p:sldId id="315" r:id="rId3"/>
    <p:sldId id="257" r:id="rId4"/>
    <p:sldId id="369" r:id="rId5"/>
    <p:sldId id="258" r:id="rId6"/>
    <p:sldId id="262" r:id="rId7"/>
    <p:sldId id="368" r:id="rId8"/>
    <p:sldId id="370" r:id="rId9"/>
    <p:sldId id="267" r:id="rId10"/>
    <p:sldId id="397" r:id="rId11"/>
    <p:sldId id="268" r:id="rId12"/>
    <p:sldId id="274" r:id="rId13"/>
    <p:sldId id="379" r:id="rId14"/>
    <p:sldId id="269" r:id="rId15"/>
    <p:sldId id="381" r:id="rId16"/>
    <p:sldId id="272" r:id="rId17"/>
    <p:sldId id="271" r:id="rId18"/>
    <p:sldId id="273" r:id="rId19"/>
    <p:sldId id="382" r:id="rId20"/>
    <p:sldId id="387" r:id="rId21"/>
    <p:sldId id="276" r:id="rId22"/>
    <p:sldId id="380" r:id="rId23"/>
    <p:sldId id="317" r:id="rId24"/>
    <p:sldId id="318" r:id="rId25"/>
    <p:sldId id="386" r:id="rId26"/>
    <p:sldId id="403" r:id="rId27"/>
    <p:sldId id="406" r:id="rId28"/>
    <p:sldId id="321" r:id="rId29"/>
    <p:sldId id="277" r:id="rId30"/>
    <p:sldId id="278" r:id="rId31"/>
    <p:sldId id="279" r:id="rId32"/>
    <p:sldId id="281" r:id="rId33"/>
    <p:sldId id="285" r:id="rId34"/>
    <p:sldId id="287" r:id="rId35"/>
    <p:sldId id="399" r:id="rId36"/>
    <p:sldId id="374" r:id="rId37"/>
    <p:sldId id="378" r:id="rId38"/>
    <p:sldId id="377" r:id="rId39"/>
    <p:sldId id="376" r:id="rId40"/>
    <p:sldId id="401" r:id="rId41"/>
    <p:sldId id="348" r:id="rId42"/>
    <p:sldId id="350" r:id="rId43"/>
    <p:sldId id="290" r:id="rId44"/>
    <p:sldId id="349" r:id="rId45"/>
    <p:sldId id="400" r:id="rId46"/>
    <p:sldId id="351" r:id="rId47"/>
    <p:sldId id="354" r:id="rId48"/>
    <p:sldId id="357" r:id="rId49"/>
    <p:sldId id="352" r:id="rId50"/>
    <p:sldId id="355" r:id="rId51"/>
    <p:sldId id="353" r:id="rId52"/>
    <p:sldId id="356" r:id="rId53"/>
    <p:sldId id="358" r:id="rId54"/>
    <p:sldId id="359" r:id="rId55"/>
    <p:sldId id="360" r:id="rId56"/>
    <p:sldId id="361" r:id="rId57"/>
    <p:sldId id="291" r:id="rId58"/>
    <p:sldId id="404" r:id="rId59"/>
    <p:sldId id="407" r:id="rId60"/>
    <p:sldId id="292" r:id="rId61"/>
    <p:sldId id="323" r:id="rId62"/>
    <p:sldId id="324" r:id="rId63"/>
    <p:sldId id="347" r:id="rId64"/>
    <p:sldId id="325" r:id="rId65"/>
    <p:sldId id="326" r:id="rId66"/>
    <p:sldId id="328" r:id="rId67"/>
    <p:sldId id="329" r:id="rId68"/>
    <p:sldId id="334" r:id="rId69"/>
    <p:sldId id="335" r:id="rId70"/>
    <p:sldId id="336" r:id="rId71"/>
    <p:sldId id="338" r:id="rId72"/>
    <p:sldId id="339" r:id="rId73"/>
    <p:sldId id="340" r:id="rId74"/>
    <p:sldId id="396" r:id="rId75"/>
    <p:sldId id="342" r:id="rId76"/>
    <p:sldId id="395" r:id="rId77"/>
    <p:sldId id="393" r:id="rId78"/>
    <p:sldId id="390" r:id="rId79"/>
    <p:sldId id="417" r:id="rId80"/>
    <p:sldId id="405" r:id="rId81"/>
    <p:sldId id="391" r:id="rId82"/>
    <p:sldId id="416" r:id="rId83"/>
    <p:sldId id="385" r:id="rId84"/>
    <p:sldId id="408" r:id="rId85"/>
    <p:sldId id="409" r:id="rId86"/>
    <p:sldId id="410" r:id="rId87"/>
    <p:sldId id="411" r:id="rId88"/>
    <p:sldId id="412" r:id="rId89"/>
    <p:sldId id="413" r:id="rId90"/>
    <p:sldId id="414" r:id="rId91"/>
    <p:sldId id="415" r:id="rId92"/>
    <p:sldId id="327" r:id="rId93"/>
    <p:sldId id="337"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D0EAEC"/>
    <a:srgbClr val="D3EBED"/>
    <a:srgbClr val="7B190F"/>
    <a:srgbClr val="780B00"/>
    <a:srgbClr val="B40000"/>
    <a:srgbClr val="58863E"/>
    <a:srgbClr val="D9EDEF"/>
    <a:srgbClr val="C9E7E9"/>
    <a:srgbClr val="FF6565"/>
    <a:srgbClr val="F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70" autoAdjust="0"/>
    <p:restoredTop sz="86634" autoAdjust="0"/>
  </p:normalViewPr>
  <p:slideViewPr>
    <p:cSldViewPr>
      <p:cViewPr>
        <p:scale>
          <a:sx n="75" d="100"/>
          <a:sy n="75" d="100"/>
        </p:scale>
        <p:origin x="-348" y="-7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Top-1</c:v>
                </c:pt>
              </c:strCache>
            </c:strRef>
          </c:tx>
          <c:spPr>
            <a:gradFill>
              <a:gsLst>
                <a:gs pos="0">
                  <a:srgbClr val="D6B19C"/>
                </a:gs>
                <a:gs pos="30000">
                  <a:srgbClr val="D49E6C"/>
                </a:gs>
                <a:gs pos="70000">
                  <a:srgbClr val="A65528"/>
                </a:gs>
                <a:gs pos="100000">
                  <a:srgbClr val="663012"/>
                </a:gs>
              </a:gsLst>
              <a:lin ang="5400000" scaled="0"/>
            </a:gradFill>
          </c:spPr>
          <c:cat>
            <c:strRef>
              <c:f>Sheet1!$A$2:$A$7</c:f>
              <c:strCache>
                <c:ptCount val="6"/>
                <c:pt idx="0">
                  <c:v>Hindi</c:v>
                </c:pt>
                <c:pt idx="1">
                  <c:v>Roman</c:v>
                </c:pt>
                <c:pt idx="2">
                  <c:v>Cyrillic</c:v>
                </c:pt>
                <c:pt idx="3">
                  <c:v>Arabic</c:v>
                </c:pt>
                <c:pt idx="4">
                  <c:v>Hebrew</c:v>
                </c:pt>
                <c:pt idx="5">
                  <c:v>Chinese</c:v>
                </c:pt>
              </c:strCache>
            </c:strRef>
          </c:cat>
          <c:val>
            <c:numRef>
              <c:f>Sheet1!$B$2:$B$7</c:f>
              <c:numCache>
                <c:formatCode>General</c:formatCode>
                <c:ptCount val="6"/>
                <c:pt idx="0">
                  <c:v>87</c:v>
                </c:pt>
                <c:pt idx="1">
                  <c:v>83</c:v>
                </c:pt>
                <c:pt idx="2">
                  <c:v>80</c:v>
                </c:pt>
                <c:pt idx="3">
                  <c:v>85</c:v>
                </c:pt>
                <c:pt idx="4">
                  <c:v>90</c:v>
                </c:pt>
                <c:pt idx="5">
                  <c:v>50</c:v>
                </c:pt>
              </c:numCache>
            </c:numRef>
          </c:val>
        </c:ser>
        <c:ser>
          <c:idx val="1"/>
          <c:order val="1"/>
          <c:tx>
            <c:strRef>
              <c:f>Sheet1!$C$1</c:f>
              <c:strCache>
                <c:ptCount val="1"/>
                <c:pt idx="0">
                  <c:v>Top-2</c:v>
                </c:pt>
              </c:strCache>
            </c:strRef>
          </c:tx>
          <c:cat>
            <c:strRef>
              <c:f>Sheet1!$A$2:$A$7</c:f>
              <c:strCache>
                <c:ptCount val="6"/>
                <c:pt idx="0">
                  <c:v>Hindi</c:v>
                </c:pt>
                <c:pt idx="1">
                  <c:v>Roman</c:v>
                </c:pt>
                <c:pt idx="2">
                  <c:v>Cyrillic</c:v>
                </c:pt>
                <c:pt idx="3">
                  <c:v>Arabic</c:v>
                </c:pt>
                <c:pt idx="4">
                  <c:v>Hebrew</c:v>
                </c:pt>
                <c:pt idx="5">
                  <c:v>Chinese</c:v>
                </c:pt>
              </c:strCache>
            </c:strRef>
          </c:cat>
          <c:val>
            <c:numRef>
              <c:f>Sheet1!$C$2:$C$7</c:f>
              <c:numCache>
                <c:formatCode>General</c:formatCode>
                <c:ptCount val="6"/>
                <c:pt idx="0">
                  <c:v>100</c:v>
                </c:pt>
                <c:pt idx="1">
                  <c:v>88</c:v>
                </c:pt>
                <c:pt idx="2">
                  <c:v>100</c:v>
                </c:pt>
                <c:pt idx="3">
                  <c:v>97</c:v>
                </c:pt>
                <c:pt idx="4">
                  <c:v>100</c:v>
                </c:pt>
                <c:pt idx="5">
                  <c:v>70</c:v>
                </c:pt>
              </c:numCache>
            </c:numRef>
          </c:val>
        </c:ser>
        <c:shape val="cylinder"/>
        <c:axId val="55776768"/>
        <c:axId val="55778304"/>
        <c:axId val="0"/>
      </c:bar3DChart>
      <c:catAx>
        <c:axId val="55776768"/>
        <c:scaling>
          <c:orientation val="minMax"/>
        </c:scaling>
        <c:axPos val="b"/>
        <c:tickLblPos val="nextTo"/>
        <c:crossAx val="55778304"/>
        <c:crosses val="autoZero"/>
        <c:auto val="1"/>
        <c:lblAlgn val="ctr"/>
        <c:lblOffset val="100"/>
      </c:catAx>
      <c:valAx>
        <c:axId val="55778304"/>
        <c:scaling>
          <c:orientation val="minMax"/>
        </c:scaling>
        <c:axPos val="l"/>
        <c:majorGridlines/>
        <c:numFmt formatCode="General" sourceLinked="1"/>
        <c:tickLblPos val="nextTo"/>
        <c:crossAx val="55776768"/>
        <c:crosses val="autoZero"/>
        <c:crossBetween val="between"/>
        <c:majorUnit val="20"/>
      </c:valAx>
    </c:plotArea>
    <c:legend>
      <c:legendPos val="r"/>
      <c:layout/>
    </c:legend>
    <c:plotVisOnly val="1"/>
  </c:chart>
  <c:spPr>
    <a:ln>
      <a:solidFill>
        <a:srgbClr val="000000"/>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6"/>
  <c:chart>
    <c:autoTitleDeleted val="1"/>
    <c:plotArea>
      <c:layout>
        <c:manualLayout>
          <c:layoutTarget val="inner"/>
          <c:xMode val="edge"/>
          <c:yMode val="edge"/>
          <c:x val="0.10736465441819788"/>
          <c:y val="4.0116279069767474E-2"/>
          <c:w val="0.87956162080863487"/>
          <c:h val="0.80751822688830566"/>
        </c:manualLayout>
      </c:layout>
      <c:lineChart>
        <c:grouping val="standard"/>
        <c:ser>
          <c:idx val="0"/>
          <c:order val="0"/>
          <c:tx>
            <c:strRef>
              <c:f>Sheet1!$B$1</c:f>
              <c:strCache>
                <c:ptCount val="1"/>
                <c:pt idx="0">
                  <c:v>Series 1</c:v>
                </c:pt>
              </c:strCache>
            </c:strRef>
          </c:tx>
          <c:cat>
            <c:numRef>
              <c:f>Sheet1!$A$2:$A$10</c:f>
              <c:numCache>
                <c:formatCode>General</c:formatCode>
                <c:ptCount val="9"/>
                <c:pt idx="0">
                  <c:v>2</c:v>
                </c:pt>
                <c:pt idx="1">
                  <c:v>3</c:v>
                </c:pt>
                <c:pt idx="2">
                  <c:v>4</c:v>
                </c:pt>
                <c:pt idx="3">
                  <c:v>5</c:v>
                </c:pt>
                <c:pt idx="4">
                  <c:v>6</c:v>
                </c:pt>
                <c:pt idx="5">
                  <c:v>7</c:v>
                </c:pt>
                <c:pt idx="6">
                  <c:v>8</c:v>
                </c:pt>
                <c:pt idx="7">
                  <c:v>9</c:v>
                </c:pt>
                <c:pt idx="8">
                  <c:v>10</c:v>
                </c:pt>
              </c:numCache>
            </c:numRef>
          </c:cat>
          <c:val>
            <c:numRef>
              <c:f>Sheet1!$B$2:$B$10</c:f>
              <c:numCache>
                <c:formatCode>General</c:formatCode>
                <c:ptCount val="9"/>
                <c:pt idx="0">
                  <c:v>100</c:v>
                </c:pt>
                <c:pt idx="1">
                  <c:v>99.8</c:v>
                </c:pt>
                <c:pt idx="2">
                  <c:v>99.6</c:v>
                </c:pt>
                <c:pt idx="3">
                  <c:v>97</c:v>
                </c:pt>
                <c:pt idx="4">
                  <c:v>98.3</c:v>
                </c:pt>
                <c:pt idx="5">
                  <c:v>98.3</c:v>
                </c:pt>
                <c:pt idx="6">
                  <c:v>97</c:v>
                </c:pt>
                <c:pt idx="7">
                  <c:v>92</c:v>
                </c:pt>
                <c:pt idx="8">
                  <c:v>87</c:v>
                </c:pt>
              </c:numCache>
            </c:numRef>
          </c:val>
        </c:ser>
        <c:marker val="1"/>
        <c:axId val="57605120"/>
        <c:axId val="58181888"/>
      </c:lineChart>
      <c:catAx>
        <c:axId val="57605120"/>
        <c:scaling>
          <c:orientation val="minMax"/>
        </c:scaling>
        <c:axPos val="b"/>
        <c:numFmt formatCode="General" sourceLinked="1"/>
        <c:tickLblPos val="nextTo"/>
        <c:crossAx val="58181888"/>
        <c:crosses val="autoZero"/>
        <c:auto val="1"/>
        <c:lblAlgn val="ctr"/>
        <c:lblOffset val="100"/>
      </c:catAx>
      <c:valAx>
        <c:axId val="58181888"/>
        <c:scaling>
          <c:orientation val="minMax"/>
          <c:max val="100"/>
          <c:min val="0"/>
        </c:scaling>
        <c:axPos val="l"/>
        <c:numFmt formatCode="General" sourceLinked="1"/>
        <c:tickLblPos val="nextTo"/>
        <c:spPr>
          <a:noFill/>
          <a:ln w="9525">
            <a:solidFill>
              <a:srgbClr val="000000"/>
            </a:solidFill>
          </a:ln>
        </c:spPr>
        <c:crossAx val="57605120"/>
        <c:crosses val="autoZero"/>
        <c:crossBetween val="between"/>
        <c:majorUnit val="20"/>
      </c:valAx>
    </c:plotArea>
    <c:plotVisOnly val="1"/>
  </c:chart>
  <c:spPr>
    <a:noFill/>
    <a:ln w="15875" cmpd="dbl">
      <a:noFill/>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0E23D-21B3-4E1E-ABE7-37C3414B8009}" type="datetimeFigureOut">
              <a:rPr lang="en-US" smtClean="0"/>
              <a:pPr/>
              <a:t>2/22/2008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E563B7-6CB1-47BA-AB71-DC38F73CE9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going into more technical details</a:t>
            </a:r>
            <a:r>
              <a:rPr lang="en-US" baseline="0" dirty="0" smtClean="0"/>
              <a:t> lets look at different aspects of handwriting. Handwritten documents can be captured in two different modes. </a:t>
            </a:r>
          </a:p>
          <a:p>
            <a:r>
              <a:rPr lang="en-US" baseline="0" dirty="0" smtClean="0"/>
              <a:t>Using Scanner and using pen input devices called offline and online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collection is major hurdle in case of online handwriting. As special devices are needed to capture handwriting. Thus process become sequential since the number of devices can not be high.</a:t>
            </a:r>
          </a:p>
          <a:p>
            <a:endParaRPr lang="en-US" baseline="0" dirty="0" smtClean="0"/>
          </a:p>
          <a:p>
            <a:r>
              <a:rPr lang="en-US" baseline="0" dirty="0" smtClean="0"/>
              <a:t>At the same time, people are reluctant to writing as they use more and more computers these days. </a:t>
            </a:r>
          </a:p>
          <a:p>
            <a:r>
              <a:rPr lang="en-US" baseline="0" dirty="0" smtClean="0"/>
              <a:t>Also no standard databases are available with writer information. </a:t>
            </a:r>
          </a:p>
          <a:p>
            <a:endParaRPr lang="en-US" dirty="0" smtClean="0"/>
          </a:p>
          <a:p>
            <a:r>
              <a:rPr lang="en-US" dirty="0" smtClean="0"/>
              <a:t>Also</a:t>
            </a:r>
            <a:r>
              <a:rPr lang="en-US" baseline="0" dirty="0" smtClean="0"/>
              <a:t> the quality of devices are not </a:t>
            </a:r>
            <a:r>
              <a:rPr lang="en-US" baseline="0" dirty="0" err="1" smtClean="0"/>
              <a:t>upto</a:t>
            </a:r>
            <a:r>
              <a:rPr lang="en-US" baseline="0" dirty="0" smtClean="0"/>
              <a:t> the mark. Sometime they capture stroke those are even not present. This wastes lots  of collected data. </a:t>
            </a:r>
          </a:p>
          <a:p>
            <a:endParaRPr lang="en-US" baseline="0" dirty="0" smtClean="0"/>
          </a:p>
          <a:p>
            <a:r>
              <a:rPr lang="en-US" baseline="0" dirty="0" smtClean="0"/>
              <a:t>Even after that annotation of data is the problem. As automatic systems are not available, automatic annotation can not be done. Automatic annotation and segmentation are the research fields itself.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Presently</a:t>
            </a:r>
            <a:r>
              <a:rPr lang="en-US" baseline="0" dirty="0" smtClean="0"/>
              <a:t> Handwriting identification  is usually done manually as no state of art system is presently known to us. During manual identification context dependent information such as origin and type, paper condition can be modeled, that is difficult to model mathematically.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Theme of my</a:t>
            </a:r>
            <a:r>
              <a:rPr lang="en-US" baseline="0" dirty="0" smtClean="0"/>
              <a:t> thesis work is to identify most consistent features from handwriting of the individual that can be used efficiently to discriminate writers from each other. </a:t>
            </a:r>
          </a:p>
          <a:p>
            <a:r>
              <a:rPr lang="en-US" baseline="0" dirty="0" smtClean="0"/>
              <a:t>At the same time major challenges are in learning this discrimination power effectively. We proposed algorithm for three basic problems in handwriting identification.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started working on the problem of Text independent writer identification. We proposed script independent algorithms for identification and extraction of consistent features of individual handwriting style which are further used to identify writers.  </a:t>
            </a:r>
          </a:p>
          <a:p>
            <a:endParaRPr lang="en-US" baseline="0" dirty="0" smtClean="0"/>
          </a:p>
          <a:p>
            <a:r>
              <a:rPr lang="en-US" baseline="0" dirty="0" smtClean="0"/>
              <a:t>In case of text-dependent verification, major hurdle is to identify the text specific to the writers.  We design the framework such that writer specific information can be used efficiently to make the system robust to forgery. </a:t>
            </a:r>
          </a:p>
          <a:p>
            <a:endParaRPr lang="en-US" baseline="0" dirty="0" smtClean="0"/>
          </a:p>
          <a:p>
            <a:r>
              <a:rPr lang="en-US" baseline="0" dirty="0" smtClean="0"/>
              <a:t>In case of forensic document examination, we look forward to problem of repudiation in handwritten documents.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case of text independent writer identification, system is not aware of the text being written. That is system doesn’t know individual characters or words. System is just presented with non-annotated sequence of strokes. </a:t>
            </a:r>
          </a:p>
          <a:p>
            <a:endParaRPr lang="en-US" baseline="0" dirty="0" smtClean="0"/>
          </a:p>
          <a:p>
            <a:r>
              <a:rPr lang="en-US" baseline="0" dirty="0" smtClean="0"/>
              <a:t>The major challenges in case of text independent systems is to identify writer-consistency and then to use this consistency for discrimination.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seen from the diagram, we want to extract consistent loops from the documents. However, even after extraction the major problem is that similar loops should be compared with each other to make out differences in the documents This is not the problem when we underline text is known. As we can always compare similar groups for comparison.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proceeding into detailed technical details, I would like to introduce some </a:t>
            </a:r>
            <a:r>
              <a:rPr lang="en-US" baseline="0" dirty="0" err="1" smtClean="0"/>
              <a:t>theoritical</a:t>
            </a:r>
            <a:r>
              <a:rPr lang="en-US" baseline="0" dirty="0" smtClean="0"/>
              <a:t> and empirical findings. According to handwriting modeling papers, handwriting is the combination of forces those are consistent within writer and changes from writer to writer. </a:t>
            </a:r>
          </a:p>
          <a:p>
            <a:endParaRPr lang="en-US" baseline="0" dirty="0" smtClean="0"/>
          </a:p>
          <a:p>
            <a:r>
              <a:rPr lang="en-US" baseline="0" dirty="0" smtClean="0"/>
              <a:t>Also as we can access velocity information from online handwriting data, we found out that relative velocity of stroke remains the constant, even when absolute velocity is changing. </a:t>
            </a:r>
          </a:p>
          <a:p>
            <a:endParaRPr lang="en-US" baseline="0" dirty="0" smtClean="0"/>
          </a:p>
          <a:p>
            <a:r>
              <a:rPr lang="en-US" baseline="0" dirty="0" smtClean="0"/>
              <a:t>On the right hand side, stroke and velocity profile is shown. Colored points on the stroke represents the local minimum and maximum velocity points respectively.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47A9FD6-44F3-4021-9E83-87E461F7162F}" type="slidenum">
              <a:rPr lang="en-GB"/>
              <a:pPr/>
              <a:t>29</a:t>
            </a:fld>
            <a:endParaRPr lang="en-GB"/>
          </a:p>
        </p:txBody>
      </p:sp>
      <p:sp>
        <p:nvSpPr>
          <p:cNvPr id="747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always found ourselves fascinated by different handwriting styles of people. However, we never thought of handwriting as the process.</a:t>
            </a:r>
          </a:p>
          <a:p>
            <a:endParaRPr lang="en-US" baseline="0" dirty="0" smtClean="0"/>
          </a:p>
          <a:p>
            <a:r>
              <a:rPr lang="en-US" baseline="0" dirty="0" smtClean="0"/>
              <a:t>In technical terms, handwriting is graphical representation of thoughts using some predefined symbols. Handwriting is most common means of communication even with the advent of other fast communication systems such as internet and computers. </a:t>
            </a:r>
          </a:p>
          <a:p>
            <a:endParaRPr lang="en-US" baseline="0" dirty="0" smtClean="0"/>
          </a:p>
          <a:p>
            <a:r>
              <a:rPr lang="en-US" baseline="0" dirty="0" smtClean="0"/>
              <a:t>Handwriting is acquired through years to practice that become habits. Handwriting involve training of almost 27 bones and 40 muscles over a long period of time. Handwriting is a neuromuscular process as hand muscles are activated by brain.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 never thought of handwriting generation as an complex process. Its look so simple to me. After starting working in the field of automatic handwriting analysis for last 3 years, I could understand the complexity of generation process. </a:t>
            </a:r>
          </a:p>
          <a:p>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69FF0D-EC71-4839-9723-C99586A9A0D3}" type="slidenum">
              <a:rPr lang="en-GB"/>
              <a:pPr/>
              <a:t>30</a:t>
            </a:fld>
            <a:endParaRPr lang="en-GB"/>
          </a:p>
        </p:txBody>
      </p:sp>
      <p:sp>
        <p:nvSpPr>
          <p:cNvPr id="757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Text-independent</a:t>
            </a:r>
            <a:r>
              <a:rPr lang="en-US" baseline="0" dirty="0" smtClean="0"/>
              <a:t> system is the most desirable systems however, the applicability of text-independent is still under doubt due to need for large amount of data. </a:t>
            </a:r>
          </a:p>
          <a:p>
            <a:r>
              <a:rPr lang="en-US" baseline="0" dirty="0" smtClean="0"/>
              <a:t>On the other had text-dependent framework are more accurate with limited amount of data available as similar text comparison can be made easily. </a:t>
            </a:r>
          </a:p>
          <a:p>
            <a:endParaRPr lang="en-US" baseline="0" dirty="0" smtClean="0"/>
          </a:p>
          <a:p>
            <a:r>
              <a:rPr lang="en-US" baseline="0" dirty="0" smtClean="0"/>
              <a:t>However the problem of forgery limits the applicability of the systems. Problem of forgery in these system is due to fixed predefined text that is usually known in advance.</a:t>
            </a:r>
          </a:p>
          <a:p>
            <a:endParaRPr lang="en-US" baseline="0" dirty="0" smtClean="0"/>
          </a:p>
          <a:p>
            <a:r>
              <a:rPr lang="en-US" baseline="0" dirty="0" smtClean="0"/>
              <a:t>At the same time, in case of text-dependent systems, authentication text is not used. Currently random text is used for the systems.</a:t>
            </a:r>
          </a:p>
          <a:p>
            <a:endParaRPr lang="en-US" baseline="0" dirty="0" smtClean="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2C18AE-B954-456E-B487-693B688BFFB0}" type="slidenum">
              <a:rPr lang="en-GB"/>
              <a:pPr/>
              <a:t>31</a:t>
            </a:fld>
            <a:endParaRPr lang="en-GB"/>
          </a:p>
        </p:txBody>
      </p:sp>
      <p:sp>
        <p:nvSpPr>
          <p:cNvPr id="768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Signature identification is a</a:t>
            </a:r>
            <a:r>
              <a:rPr lang="en-US" baseline="0" dirty="0" smtClean="0"/>
              <a:t> specific instance of text-dependent systems. However, in case of signature too, variations are high as signature need not be readable. However, words have to be reasonably readable.</a:t>
            </a:r>
          </a:p>
          <a:p>
            <a:endParaRPr lang="en-US" baseline="0" dirty="0" smtClean="0"/>
          </a:p>
          <a:p>
            <a:r>
              <a:rPr lang="en-US" baseline="0" dirty="0" smtClean="0"/>
              <a:t>Text dependent systems are simpler as compared to independent systems in the term that comparison can be made easily between similar items. However, this is not that easy as its looks. As writers are writing same words essentially so degree of variations are less. </a:t>
            </a:r>
          </a:p>
          <a:p>
            <a:endParaRPr lang="en-US" baseline="0" dirty="0" smtClean="0"/>
          </a:p>
          <a:p>
            <a:r>
              <a:rPr lang="en-US" baseline="0" dirty="0" smtClean="0"/>
              <a:t>Thus the major challenge in case of text-dependent systems is to search for a feature space such that within and between writer distances are </a:t>
            </a:r>
            <a:r>
              <a:rPr lang="en-US" baseline="0" dirty="0" err="1" smtClean="0"/>
              <a:t>discriminable</a:t>
            </a:r>
            <a:r>
              <a:rPr lang="en-US" baseline="0" dirty="0" smtClean="0"/>
              <a:t>. </a:t>
            </a:r>
          </a:p>
          <a:p>
            <a:endParaRPr lang="en-US" baseline="0" dirty="0" smtClean="0"/>
          </a:p>
          <a:p>
            <a:r>
              <a:rPr lang="en-US" dirty="0" smtClean="0"/>
              <a:t>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5A1EB3-B578-4FE7-B090-04BD607C5585}" type="slidenum">
              <a:rPr lang="en-GB"/>
              <a:pPr/>
              <a:t>32</a:t>
            </a:fld>
            <a:endParaRPr lang="en-GB"/>
          </a:p>
        </p:txBody>
      </p:sp>
      <p:sp>
        <p:nvSpPr>
          <p:cNvPr id="7884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According</a:t>
            </a:r>
            <a:r>
              <a:rPr lang="en-US" baseline="0" dirty="0" smtClean="0"/>
              <a:t> to Handwriting experts, discriminating power of primitives vary for individuals. Primitives here means essentially </a:t>
            </a:r>
            <a:r>
              <a:rPr lang="en-US" baseline="0" dirty="0" err="1" smtClean="0"/>
              <a:t>subcharacters</a:t>
            </a:r>
            <a:r>
              <a:rPr lang="en-US" baseline="0" dirty="0" smtClean="0"/>
              <a:t>, characters, or words, parts of handwriting that do posses </a:t>
            </a:r>
            <a:r>
              <a:rPr lang="en-US" baseline="0" dirty="0" err="1" smtClean="0"/>
              <a:t>individualiy</a:t>
            </a:r>
            <a:r>
              <a:rPr lang="en-US" baseline="0" dirty="0" smtClean="0"/>
              <a:t> information. </a:t>
            </a:r>
          </a:p>
          <a:p>
            <a:endParaRPr lang="en-US" baseline="0" dirty="0" smtClean="0"/>
          </a:p>
          <a:p>
            <a:r>
              <a:rPr lang="en-US" baseline="0" dirty="0" smtClean="0"/>
              <a:t>Based on this finding, we set system specifications:</a:t>
            </a:r>
          </a:p>
          <a:p>
            <a:r>
              <a:rPr lang="en-US" baseline="0" dirty="0" smtClean="0"/>
              <a:t>First we need to find out discriminating text for the writer, that is the text that can discriminate say me from other writers. </a:t>
            </a:r>
          </a:p>
          <a:p>
            <a:r>
              <a:rPr lang="en-US" baseline="0" dirty="0" smtClean="0"/>
              <a:t>At the same time as fixed text have the problem of forgery, text should also be varied across multiple authentication.</a:t>
            </a:r>
          </a:p>
          <a:p>
            <a:r>
              <a:rPr lang="en-US" baseline="0" dirty="0" smtClean="0"/>
              <a:t>i.e. multiple text for multiple authentication but should be discriminating for writer.</a:t>
            </a:r>
          </a:p>
          <a:p>
            <a:endParaRPr lang="en-US" baseline="0" dirty="0" smtClean="0"/>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E6869D-A8CE-48C6-975A-5A4F9CDAB660}" type="slidenum">
              <a:rPr lang="en-GB"/>
              <a:pPr/>
              <a:t>33</a:t>
            </a:fld>
            <a:endParaRPr lang="en-GB"/>
          </a:p>
        </p:txBody>
      </p:sp>
      <p:sp>
        <p:nvSpPr>
          <p:cNvPr id="829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Boosting as</a:t>
            </a:r>
            <a:r>
              <a:rPr lang="en-US" baseline="0" dirty="0" smtClean="0"/>
              <a:t> we have previously mentioned is a classifier combination method</a:t>
            </a:r>
          </a:p>
          <a:p>
            <a:endParaRPr lang="en-US" baseline="0" dirty="0" smtClean="0"/>
          </a:p>
          <a:p>
            <a:r>
              <a:rPr lang="en-US" baseline="0" dirty="0" smtClean="0"/>
              <a:t>Boosting have different mechanism of assignment weights to classifiers, and at each stage selects classifiers based on</a:t>
            </a:r>
          </a:p>
          <a:p>
            <a:r>
              <a:rPr lang="en-US" baseline="0" dirty="0" smtClean="0"/>
              <a:t>Previously selected classifiers. </a:t>
            </a:r>
          </a:p>
          <a:p>
            <a:endParaRPr lang="en-US" baseline="0"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B5D6CD-958C-4F14-9B74-7A89A53ABE3B}" type="slidenum">
              <a:rPr lang="en-GB"/>
              <a:pPr/>
              <a:t>34</a:t>
            </a:fld>
            <a:endParaRPr lang="en-GB"/>
          </a:p>
        </p:txBody>
      </p:sp>
      <p:sp>
        <p:nvSpPr>
          <p:cNvPr id="849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Verification </a:t>
            </a:r>
            <a:r>
              <a:rPr lang="en-US" dirty="0" err="1" smtClean="0"/>
              <a:t>prob</a:t>
            </a:r>
            <a:r>
              <a:rPr lang="en-US" dirty="0" smtClean="0"/>
              <a:t> is</a:t>
            </a:r>
            <a:r>
              <a:rPr lang="en-US" baseline="0" dirty="0" smtClean="0"/>
              <a:t> posed as two class problem of +</a:t>
            </a:r>
            <a:r>
              <a:rPr lang="en-US" baseline="0" dirty="0" err="1" smtClean="0"/>
              <a:t>ve</a:t>
            </a:r>
            <a:r>
              <a:rPr lang="en-US" baseline="0" dirty="0" smtClean="0"/>
              <a:t> VS –</a:t>
            </a:r>
            <a:r>
              <a:rPr lang="en-US" baseline="0" dirty="0" err="1" smtClean="0"/>
              <a:t>ve</a:t>
            </a:r>
            <a:r>
              <a:rPr lang="en-US" baseline="0" dirty="0" smtClean="0"/>
              <a:t> samples… all samples from the writer to be verified is +</a:t>
            </a:r>
            <a:r>
              <a:rPr lang="en-US" baseline="0" dirty="0" err="1" smtClean="0"/>
              <a:t>ve</a:t>
            </a:r>
            <a:r>
              <a:rPr lang="en-US" baseline="0" dirty="0" smtClean="0"/>
              <a:t> and others as –</a:t>
            </a:r>
            <a:r>
              <a:rPr lang="en-US" baseline="0" dirty="0" err="1" smtClean="0"/>
              <a:t>ve</a:t>
            </a:r>
            <a:r>
              <a:rPr lang="en-US" baseline="0" dirty="0" smtClean="0"/>
              <a:t>.</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we have 6 writers in the database and we need to generate text specific to the writer-1 </a:t>
            </a:r>
          </a:p>
          <a:p>
            <a:r>
              <a:rPr lang="en-US" baseline="0" dirty="0" smtClean="0"/>
              <a:t>Initially  each writer is equally weighted… We select three classifiers one by one… </a:t>
            </a:r>
          </a:p>
          <a:p>
            <a:r>
              <a:rPr lang="en-US" baseline="0" dirty="0" smtClean="0"/>
              <a:t>After each stage we change the weights as shown in the Table… </a:t>
            </a:r>
          </a:p>
          <a:p>
            <a:r>
              <a:rPr lang="en-US" baseline="0" dirty="0" smtClean="0"/>
              <a:t>Now as seen from the figure   we can now select writer -1 </a:t>
            </a:r>
            <a:r>
              <a:rPr lang="en-US" baseline="0" dirty="0" err="1" smtClean="0"/>
              <a:t>anr</a:t>
            </a:r>
            <a:r>
              <a:rPr lang="en-US" baseline="0" dirty="0" smtClean="0"/>
              <a:t> write4 as they are quite discriminating from the writer-1</a:t>
            </a:r>
          </a:p>
          <a:p>
            <a:endParaRPr lang="en-US" baseline="0" dirty="0" smtClean="0"/>
          </a:p>
          <a:p>
            <a:r>
              <a:rPr lang="en-US" baseline="0" dirty="0" smtClean="0"/>
              <a:t>Now for the next stage we can select another set of classifiers/characters and can again reject some writers based on their</a:t>
            </a:r>
          </a:p>
          <a:p>
            <a:r>
              <a:rPr lang="en-US" baseline="0" dirty="0" smtClean="0"/>
              <a:t>Discrimination…</a:t>
            </a:r>
          </a:p>
          <a:p>
            <a:endParaRPr lang="en-US" baseline="0" dirty="0" smtClean="0"/>
          </a:p>
          <a:p>
            <a:r>
              <a:rPr lang="en-US" baseline="0" dirty="0" smtClean="0"/>
              <a:t>This way we remain with only one writer i.e. all the writers are quite </a:t>
            </a:r>
            <a:r>
              <a:rPr lang="en-US" baseline="0" dirty="0" err="1" smtClean="0"/>
              <a:t>discriminatig</a:t>
            </a:r>
            <a:r>
              <a:rPr lang="en-US" baseline="0" dirty="0" smtClean="0"/>
              <a:t> using this text… </a:t>
            </a:r>
          </a:p>
          <a:p>
            <a:endParaRPr lang="en-US" baseline="0" dirty="0" smtClean="0"/>
          </a:p>
          <a:p>
            <a:r>
              <a:rPr lang="en-US" baseline="0" dirty="0" smtClean="0"/>
              <a:t>Now in order to vary text…. We have introduced randomness.. Each classifier might be </a:t>
            </a:r>
            <a:r>
              <a:rPr lang="en-US" baseline="0" dirty="0" err="1" smtClean="0"/>
              <a:t>reejected</a:t>
            </a:r>
            <a:r>
              <a:rPr lang="en-US" baseline="0" dirty="0" smtClean="0"/>
              <a:t> at any stage…</a:t>
            </a:r>
          </a:p>
          <a:p>
            <a:r>
              <a:rPr lang="en-US" baseline="0" dirty="0" smtClean="0"/>
              <a:t>Boosting based framework will itself select classifiers based on text selected….</a:t>
            </a:r>
          </a:p>
          <a:p>
            <a:endParaRPr lang="en-US" baseline="0" dirty="0" smtClean="0"/>
          </a:p>
        </p:txBody>
      </p:sp>
      <p:sp>
        <p:nvSpPr>
          <p:cNvPr id="4" name="Slide Number Placeholder 3"/>
          <p:cNvSpPr>
            <a:spLocks noGrp="1"/>
          </p:cNvSpPr>
          <p:nvPr>
            <p:ph type="sldNum" sz="quarter" idx="10"/>
          </p:nvPr>
        </p:nvSpPr>
        <p:spPr/>
        <p:txBody>
          <a:bodyPr/>
          <a:lstStyle/>
          <a:p>
            <a:fld id="{17E563B7-6CB1-47BA-AB71-DC38F73CE984}"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diagram shown the effect of boosting</a:t>
            </a:r>
            <a:r>
              <a:rPr lang="en-US" baseline="0" dirty="0" smtClean="0"/>
              <a:t> as number of stages increases…As number of stages increases margin between +</a:t>
            </a:r>
            <a:r>
              <a:rPr lang="en-US" baseline="0" dirty="0" err="1" smtClean="0"/>
              <a:t>ve</a:t>
            </a:r>
            <a:r>
              <a:rPr lang="en-US" baseline="0" dirty="0" smtClean="0"/>
              <a:t> and –</a:t>
            </a:r>
            <a:r>
              <a:rPr lang="en-US" baseline="0" dirty="0" err="1" smtClean="0"/>
              <a:t>ve</a:t>
            </a:r>
            <a:r>
              <a:rPr lang="en-US" baseline="0" dirty="0" smtClean="0"/>
              <a:t> samples go increasing…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E563B7-6CB1-47BA-AB71-DC38F73CE984}"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B9EA8A-31B2-48FD-8459-A61620A1D345}" type="slidenum">
              <a:rPr lang="en-GB"/>
              <a:pPr/>
              <a:t>43</a:t>
            </a:fld>
            <a:endParaRPr lang="en-GB"/>
          </a:p>
        </p:txBody>
      </p:sp>
      <p:sp>
        <p:nvSpPr>
          <p:cNvPr id="8806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E563B7-6CB1-47BA-AB71-DC38F73CE984}"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Complexity</a:t>
            </a:r>
            <a:r>
              <a:rPr lang="en-US" baseline="0" dirty="0" smtClean="0"/>
              <a:t> of handwriting generation and years of habituation makes handwriting individualistic i.e. unique for each person. So each handwritten document essentially is contains the information about its writer. </a:t>
            </a:r>
          </a:p>
          <a:p>
            <a:endParaRPr lang="en-US" baseline="0" dirty="0" smtClean="0"/>
          </a:p>
          <a:p>
            <a:r>
              <a:rPr lang="en-US" baseline="0" dirty="0" smtClean="0"/>
              <a:t>In the thesis we will look at those consistent elements of handwriting, called handwriting identification.</a:t>
            </a:r>
          </a:p>
          <a:p>
            <a:r>
              <a:rPr lang="en-US" baseline="0" dirty="0" smtClean="0"/>
              <a:t>In short, Handwriting identification is the process of </a:t>
            </a:r>
            <a:r>
              <a:rPr lang="en-US" baseline="0" dirty="0" err="1" smtClean="0"/>
              <a:t>identying</a:t>
            </a:r>
            <a:r>
              <a:rPr lang="en-US" baseline="0" dirty="0" smtClean="0"/>
              <a:t> writer of the given document that is carried out using previously captured handwriting from the writers.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E563B7-6CB1-47BA-AB71-DC38F73CE984}" type="slidenum">
              <a:rPr lang="en-US" smtClean="0"/>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6FD2BD2-AC3B-4C20-B5D6-33B62FD19A5F}" type="slidenum">
              <a:rPr lang="en-GB"/>
              <a:pPr/>
              <a:t>57</a:t>
            </a:fld>
            <a:endParaRPr lang="en-GB"/>
          </a:p>
        </p:txBody>
      </p:sp>
      <p:sp>
        <p:nvSpPr>
          <p:cNvPr id="890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EF1315-C2E0-4898-A310-6F75A2A0960A}" type="slidenum">
              <a:rPr lang="en-GB"/>
              <a:pPr/>
              <a:t>60</a:t>
            </a:fld>
            <a:endParaRPr lang="en-GB" dirty="0"/>
          </a:p>
        </p:txBody>
      </p:sp>
      <p:sp>
        <p:nvSpPr>
          <p:cNvPr id="901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AA32FB9-DB39-496F-A182-4B3E1BCA8791}" type="slidenum">
              <a:rPr lang="en-US" smtClean="0"/>
              <a:pPr/>
              <a:t>65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Show Diagram of Normal and Repudiated words.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82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our specification, we proposed</a:t>
            </a:r>
            <a:r>
              <a:rPr lang="en-US" baseline="0" dirty="0" smtClean="0"/>
              <a:t> a novel framework for writer verification. </a:t>
            </a:r>
          </a:p>
          <a:p>
            <a:r>
              <a:rPr lang="en-US" baseline="0" dirty="0" smtClean="0"/>
              <a:t>We will have text-generation phase, that will generate variable text based on writer ID. Whenever </a:t>
            </a:r>
          </a:p>
          <a:p>
            <a:r>
              <a:rPr lang="en-US" baseline="0" dirty="0" smtClean="0"/>
              <a:t>Writer will try to authenticate, text-generation phase will generate text and ask the writer to write the same.</a:t>
            </a:r>
          </a:p>
          <a:p>
            <a:endParaRPr lang="en-US" baseline="0" dirty="0" smtClean="0"/>
          </a:p>
          <a:p>
            <a:r>
              <a:rPr lang="en-US" baseline="0" dirty="0" smtClean="0"/>
              <a:t>As seen from the diagram, we have pool of features and Writer ID. System will generate characters based on the ID and ask the user to write.</a:t>
            </a:r>
          </a:p>
          <a:p>
            <a:r>
              <a:rPr lang="en-US" baseline="0" dirty="0" smtClean="0"/>
              <a:t>However now the major problem is to do text-dependent comparison.</a:t>
            </a:r>
          </a:p>
          <a:p>
            <a:endParaRPr lang="en-US" baseline="0" dirty="0" smtClean="0"/>
          </a:p>
          <a:p>
            <a:r>
              <a:rPr lang="en-US" baseline="0" dirty="0" smtClean="0"/>
              <a:t>As system might not have same set of words available. This is done using text synthesis, that will generate data specific to the user. After that</a:t>
            </a:r>
          </a:p>
          <a:p>
            <a:r>
              <a:rPr lang="en-US" baseline="0" dirty="0" smtClean="0"/>
              <a:t>Text dependent comparisons are done using character segmentations as shown in the figure.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84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85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F7A2EA-78D3-4718-9A18-BF32A934F153}" type="slidenum">
              <a:rPr lang="en-GB"/>
              <a:pPr/>
              <a:t>86</a:t>
            </a:fld>
            <a:endParaRPr lang="en-GB"/>
          </a:p>
        </p:txBody>
      </p:sp>
      <p:sp>
        <p:nvSpPr>
          <p:cNvPr id="808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Now the basic question is how to generate text. </a:t>
            </a:r>
          </a:p>
          <a:p>
            <a:r>
              <a:rPr lang="en-US" dirty="0" smtClean="0"/>
              <a:t>Basically</a:t>
            </a:r>
            <a:r>
              <a:rPr lang="en-US" baseline="0" dirty="0" smtClean="0"/>
              <a:t> we have a large list of primitives say characters, and their discriminating power vary for pair of writers. So we essentially need to find out set of weights for primitives so that writer is well discriminate from others. </a:t>
            </a:r>
          </a:p>
          <a:p>
            <a:endParaRPr lang="en-US" baseline="0" dirty="0" smtClean="0"/>
          </a:p>
          <a:p>
            <a:r>
              <a:rPr lang="en-US" baseline="0" dirty="0" smtClean="0"/>
              <a:t>This is essentially feature selection framework. Static feature selection achieve optimum set of weights </a:t>
            </a:r>
          </a:p>
          <a:p>
            <a:r>
              <a:rPr lang="en-US" baseline="0" dirty="0" smtClean="0"/>
              <a:t>However our goal is to generate text variation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D9F302-9F50-46FF-BBB0-F2DEAA0A3D4C}" type="slidenum">
              <a:rPr lang="en-GB"/>
              <a:pPr/>
              <a:t>87</a:t>
            </a:fld>
            <a:endParaRPr lang="en-GB"/>
          </a:p>
        </p:txBody>
      </p:sp>
      <p:sp>
        <p:nvSpPr>
          <p:cNvPr id="819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Also</a:t>
            </a:r>
            <a:r>
              <a:rPr lang="en-US" baseline="0" dirty="0" smtClean="0"/>
              <a:t> in case of handwriting, we can have different set of weights for primitives that can discriminate writer. So we need some method that can search in this space for different set of </a:t>
            </a:r>
            <a:r>
              <a:rPr lang="en-US" baseline="0" dirty="0" err="1" smtClean="0"/>
              <a:t>primtives</a:t>
            </a:r>
            <a:r>
              <a:rPr lang="en-US" baseline="0" dirty="0" smtClean="0"/>
              <a:t>. </a:t>
            </a:r>
          </a:p>
          <a:p>
            <a:r>
              <a:rPr lang="en-US" baseline="0" dirty="0" smtClean="0"/>
              <a:t>For the purpose we are using a classifier combination method as feature selection i.e. boosting..</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72C0B93-7D4A-4274-BC39-C3143265AE01}" type="slidenum">
              <a:rPr lang="en-GB"/>
              <a:pPr/>
              <a:t>88</a:t>
            </a:fld>
            <a:endParaRPr lang="en-GB"/>
          </a:p>
        </p:txBody>
      </p:sp>
      <p:sp>
        <p:nvSpPr>
          <p:cNvPr id="839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r>
              <a:rPr lang="en-US" dirty="0" smtClean="0"/>
              <a:t>Lets have a quick look at boosting</a:t>
            </a:r>
            <a:r>
              <a:rPr lang="en-US" baseline="0" dirty="0" smtClean="0"/>
              <a:t> algorithm… </a:t>
            </a:r>
          </a:p>
          <a:p>
            <a:r>
              <a:rPr lang="en-US" baseline="0" dirty="0" smtClean="0"/>
              <a:t>Given a set of labeled training samples for two class problem….</a:t>
            </a:r>
          </a:p>
          <a:p>
            <a:r>
              <a:rPr lang="en-US" baseline="0" dirty="0" smtClean="0"/>
              <a:t>Each training samples are given equal weights… </a:t>
            </a:r>
          </a:p>
          <a:p>
            <a:endParaRPr lang="en-US" baseline="0" dirty="0" smtClean="0"/>
          </a:p>
          <a:p>
            <a:r>
              <a:rPr lang="en-US" baseline="0" dirty="0" smtClean="0"/>
              <a:t>At each stage boosting select weak classifier based on this set of weights…i.e.</a:t>
            </a:r>
          </a:p>
          <a:p>
            <a:r>
              <a:rPr lang="en-US" baseline="0" dirty="0" smtClean="0"/>
              <a:t>In order to make error of misclassification minimum….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I have mentioned previously, years of habituation makes handwriting of individual consistent. It can be </a:t>
            </a:r>
            <a:r>
              <a:rPr lang="en-US" baseline="0" dirty="0" err="1" smtClean="0"/>
              <a:t>analysed</a:t>
            </a:r>
            <a:r>
              <a:rPr lang="en-US" baseline="0" dirty="0" smtClean="0"/>
              <a:t> from the diagram also that word “of” is written many times and the writer is quite consistent in his approach. </a:t>
            </a:r>
          </a:p>
          <a:p>
            <a:endParaRPr lang="en-US" baseline="0" dirty="0" smtClean="0"/>
          </a:p>
          <a:p>
            <a:r>
              <a:rPr lang="en-US" baseline="0" dirty="0" smtClean="0"/>
              <a:t>However, now the question arise whether there are difference across writers. Answer is yes. As it is now visible that same word “of” is written differently by two writers. </a:t>
            </a:r>
          </a:p>
          <a:p>
            <a:endParaRPr lang="en-US" baseline="0" dirty="0" smtClean="0"/>
          </a:p>
          <a:p>
            <a:r>
              <a:rPr lang="en-US" baseline="0" dirty="0" smtClean="0"/>
              <a:t>We can conclude that handwriting identification is possible due to</a:t>
            </a:r>
          </a:p>
          <a:p>
            <a:pPr marL="228600" indent="-228600">
              <a:buAutoNum type="arabicParenR"/>
            </a:pPr>
            <a:r>
              <a:rPr lang="en-US" baseline="0" dirty="0" smtClean="0"/>
              <a:t>Within writer consistency and, </a:t>
            </a:r>
          </a:p>
          <a:p>
            <a:pPr marL="228600" indent="-228600">
              <a:buAutoNum type="arabicParenR"/>
            </a:pPr>
            <a:r>
              <a:rPr lang="en-US" baseline="0" dirty="0" smtClean="0"/>
              <a:t>Between writer differences</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each</a:t>
            </a:r>
            <a:r>
              <a:rPr lang="en-US" baseline="0" dirty="0" smtClean="0"/>
              <a:t> stages weights of training samples are rearranged… such that</a:t>
            </a:r>
          </a:p>
          <a:p>
            <a:r>
              <a:rPr lang="en-US" baseline="0" dirty="0" smtClean="0"/>
              <a:t>Accurately classifier samples get less weight than non accurate samples.</a:t>
            </a:r>
          </a:p>
          <a:p>
            <a:endParaRPr lang="en-US" baseline="0" dirty="0" smtClean="0"/>
          </a:p>
          <a:p>
            <a:r>
              <a:rPr lang="en-US" baseline="0" dirty="0" smtClean="0"/>
              <a:t>So that next classifier is selected based on hard samples…. </a:t>
            </a:r>
          </a:p>
          <a:p>
            <a:r>
              <a:rPr lang="en-US" baseline="0" dirty="0" smtClean="0"/>
              <a:t>Finally all classifiers are combined with </a:t>
            </a:r>
            <a:r>
              <a:rPr lang="en-US" baseline="0" dirty="0" err="1" smtClean="0"/>
              <a:t>preassigned</a:t>
            </a:r>
            <a:r>
              <a:rPr lang="en-US" baseline="0" dirty="0" smtClean="0"/>
              <a:t> </a:t>
            </a:r>
            <a:r>
              <a:rPr lang="en-US" baseline="0" dirty="0" err="1" smtClean="0"/>
              <a:t>weightage</a:t>
            </a:r>
            <a:r>
              <a:rPr lang="en-US" baseline="0" dirty="0" smtClean="0"/>
              <a:t> calculated based on error of classification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89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E0C11F9-DAC8-4110-9C9C-8F362130A702}" type="slidenum">
              <a:rPr lang="en-GB"/>
              <a:pPr/>
              <a:t>90</a:t>
            </a:fld>
            <a:endParaRPr lang="en-GB"/>
          </a:p>
        </p:txBody>
      </p:sp>
      <p:sp>
        <p:nvSpPr>
          <p:cNvPr id="870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686360" y="4342534"/>
            <a:ext cx="5486681" cy="4033693"/>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we have 6 writers in the database and we need to generate text specific to the writer-1 </a:t>
            </a:r>
          </a:p>
          <a:p>
            <a:r>
              <a:rPr lang="en-US" baseline="0" dirty="0" smtClean="0"/>
              <a:t>Initially  each writer is equally weighted… We select three classifiers one by one… </a:t>
            </a:r>
          </a:p>
          <a:p>
            <a:r>
              <a:rPr lang="en-US" baseline="0" dirty="0" smtClean="0"/>
              <a:t>After each stage we change the weights as shown in the Table… </a:t>
            </a:r>
          </a:p>
          <a:p>
            <a:r>
              <a:rPr lang="en-US" baseline="0" dirty="0" smtClean="0"/>
              <a:t>Now as seen from the figure   we can now select writer -1 </a:t>
            </a:r>
            <a:r>
              <a:rPr lang="en-US" baseline="0" dirty="0" err="1" smtClean="0"/>
              <a:t>anr</a:t>
            </a:r>
            <a:r>
              <a:rPr lang="en-US" baseline="0" dirty="0" smtClean="0"/>
              <a:t> write4 as they are quite discriminating from the writer-1</a:t>
            </a:r>
          </a:p>
          <a:p>
            <a:endParaRPr lang="en-US" baseline="0" dirty="0" smtClean="0"/>
          </a:p>
          <a:p>
            <a:r>
              <a:rPr lang="en-US" baseline="0" dirty="0" smtClean="0"/>
              <a:t>Now for the next stage we can select another set of classifiers/characters and can again reject some writers based on their</a:t>
            </a:r>
          </a:p>
          <a:p>
            <a:r>
              <a:rPr lang="en-US" baseline="0" dirty="0" smtClean="0"/>
              <a:t>Discrimination…</a:t>
            </a:r>
          </a:p>
          <a:p>
            <a:endParaRPr lang="en-US" baseline="0" dirty="0" smtClean="0"/>
          </a:p>
          <a:p>
            <a:r>
              <a:rPr lang="en-US" baseline="0" dirty="0" smtClean="0"/>
              <a:t>This way we remain with only one writer i.e. all the writers are quite </a:t>
            </a:r>
            <a:r>
              <a:rPr lang="en-US" baseline="0" dirty="0" err="1" smtClean="0"/>
              <a:t>discriminatig</a:t>
            </a:r>
            <a:r>
              <a:rPr lang="en-US" baseline="0" dirty="0" smtClean="0"/>
              <a:t> using this text… </a:t>
            </a:r>
          </a:p>
          <a:p>
            <a:endParaRPr lang="en-US" baseline="0" dirty="0" smtClean="0"/>
          </a:p>
          <a:p>
            <a:r>
              <a:rPr lang="en-US" baseline="0" dirty="0" smtClean="0"/>
              <a:t>Now in order to vary text…. We have introduced randomness.. Each classifier might be </a:t>
            </a:r>
            <a:r>
              <a:rPr lang="en-US" baseline="0" dirty="0" err="1" smtClean="0"/>
              <a:t>reejected</a:t>
            </a:r>
            <a:r>
              <a:rPr lang="en-US" baseline="0" dirty="0" smtClean="0"/>
              <a:t> at any stage…</a:t>
            </a:r>
          </a:p>
          <a:p>
            <a:r>
              <a:rPr lang="en-US" baseline="0" dirty="0" smtClean="0"/>
              <a:t>Boosting based framework will itself select classifiers based on text selected….</a:t>
            </a:r>
          </a:p>
          <a:p>
            <a:endParaRPr lang="en-US" baseline="0" dirty="0" smtClean="0"/>
          </a:p>
        </p:txBody>
      </p:sp>
      <p:sp>
        <p:nvSpPr>
          <p:cNvPr id="4" name="Slide Number Placeholder 3"/>
          <p:cNvSpPr>
            <a:spLocks noGrp="1"/>
          </p:cNvSpPr>
          <p:nvPr>
            <p:ph type="sldNum" sz="quarter" idx="10"/>
          </p:nvPr>
        </p:nvSpPr>
        <p:spPr/>
        <p:txBody>
          <a:bodyPr/>
          <a:lstStyle/>
          <a:p>
            <a:fld id="{17E563B7-6CB1-47BA-AB71-DC38F73CE984}" type="slidenum">
              <a:rPr lang="en-US" smtClean="0"/>
              <a:pPr/>
              <a:t>91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75A7EDE-3491-475E-BC6A-0A7ECA844EE5}" type="slidenum">
              <a:rPr lang="en-US" smtClean="0"/>
              <a:pPr/>
              <a:t>92</a:t>
            </a:fld>
            <a:endParaRPr lang="en-US" smtClean="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a:ln/>
        </p:spPr>
        <p:txBody>
          <a:bodyPr/>
          <a:lstStyle/>
          <a:p>
            <a:pPr eaLnBrk="1" hangingPunct="1">
              <a:spcBef>
                <a:spcPct val="0"/>
              </a:spcBef>
            </a:pPr>
            <a:r>
              <a:rPr lang="en-US" smtClean="0"/>
              <a:t>In this slide we want to convey the message showing feature space in Normal Handwriting and as well as repudiated Handwriting. We want to show that, repudiated words make system nearly unsolvable. We can’t draw a line between two classes. Classes are more merged now. Within Writer Variance has been increased, which in turn effects the Between Variance. Also With the diagram write some lines… Like High Within Variance. Also effects between Variance. Modeling if difficult now as also less data is available in Forensic Documents. So need some specialized method to solve this. </a:t>
            </a:r>
          </a:p>
        </p:txBody>
      </p:sp>
      <p:sp>
        <p:nvSpPr>
          <p:cNvPr id="3482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49E907-9223-4FFC-83D2-BBE0044D70CA}" type="slidenum">
              <a:rPr lang="en-US" sz="1200"/>
              <a:pPr algn="r"/>
              <a:t>92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always found </a:t>
            </a:r>
            <a:r>
              <a:rPr lang="en-US" baseline="0" dirty="0" err="1" smtClean="0"/>
              <a:t>ourself</a:t>
            </a:r>
            <a:r>
              <a:rPr lang="en-US" baseline="0" dirty="0" smtClean="0"/>
              <a:t> confused between two term,  that is Handwriting recognition and handwriting identification. </a:t>
            </a:r>
          </a:p>
          <a:p>
            <a:r>
              <a:rPr lang="en-US" baseline="0" dirty="0" smtClean="0"/>
              <a:t>Handwriting recognition is the process to automatically understand the underline text written by any of the writers.</a:t>
            </a:r>
          </a:p>
          <a:p>
            <a:r>
              <a:rPr lang="en-US" baseline="0" dirty="0" smtClean="0"/>
              <a:t>However, identification is the study to determine writer of the given document. </a:t>
            </a:r>
          </a:p>
          <a:p>
            <a:endParaRPr lang="en-US" baseline="0" dirty="0" smtClean="0"/>
          </a:p>
          <a:p>
            <a:r>
              <a:rPr lang="en-US" baseline="0" dirty="0" smtClean="0"/>
              <a:t>Both terms looks quite similar however, it is quite different. As in case of recognition, the major goal is to suppress the variations due to </a:t>
            </a:r>
            <a:r>
              <a:rPr lang="en-US" baseline="0" dirty="0" err="1" smtClean="0"/>
              <a:t>variuos</a:t>
            </a:r>
            <a:r>
              <a:rPr lang="en-US" baseline="0" dirty="0" smtClean="0"/>
              <a:t> handwriting styles. Character “A” should be </a:t>
            </a:r>
            <a:r>
              <a:rPr lang="en-US" baseline="0" dirty="0" err="1" smtClean="0"/>
              <a:t>recognizsed</a:t>
            </a:r>
            <a:r>
              <a:rPr lang="en-US" baseline="0" dirty="0" smtClean="0"/>
              <a:t> as characters “A” </a:t>
            </a:r>
            <a:r>
              <a:rPr lang="en-US" baseline="0" dirty="0" err="1" smtClean="0"/>
              <a:t>inspite</a:t>
            </a:r>
            <a:r>
              <a:rPr lang="en-US" baseline="0" dirty="0" smtClean="0"/>
              <a:t> It is written by any writer. </a:t>
            </a:r>
          </a:p>
          <a:p>
            <a:endParaRPr lang="en-US" baseline="0" dirty="0" smtClean="0"/>
          </a:p>
          <a:p>
            <a:r>
              <a:rPr lang="en-US" baseline="0" dirty="0" smtClean="0"/>
              <a:t>However, in case of identification, we try to enhance </a:t>
            </a:r>
            <a:r>
              <a:rPr lang="en-US" baseline="0" dirty="0" err="1" smtClean="0"/>
              <a:t>tha</a:t>
            </a:r>
            <a:r>
              <a:rPr lang="en-US" baseline="0" dirty="0" smtClean="0"/>
              <a:t> variations due to different handwriting style. We look for discrimination between writers. </a:t>
            </a:r>
          </a:p>
          <a:p>
            <a:endParaRPr lang="en-US" baseline="0" dirty="0" smtClean="0"/>
          </a:p>
          <a:p>
            <a:r>
              <a:rPr lang="en-US" baseline="0" dirty="0" smtClean="0"/>
              <a:t>So both are opposite facets of coin. </a:t>
            </a:r>
          </a:p>
        </p:txBody>
      </p:sp>
      <p:sp>
        <p:nvSpPr>
          <p:cNvPr id="4" name="Slide Number Placeholder 3"/>
          <p:cNvSpPr>
            <a:spLocks noGrp="1"/>
          </p:cNvSpPr>
          <p:nvPr>
            <p:ph type="sldNum" sz="quarter" idx="10"/>
          </p:nvPr>
        </p:nvSpPr>
        <p:spPr/>
        <p:txBody>
          <a:bodyPr/>
          <a:lstStyle/>
          <a:p>
            <a:fld id="{17E563B7-6CB1-47BA-AB71-DC38F73CE9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Seeing</a:t>
            </a:r>
            <a:r>
              <a:rPr lang="en-US" baseline="0" dirty="0" smtClean="0"/>
              <a:t> the technical perspective, </a:t>
            </a:r>
            <a:r>
              <a:rPr lang="en-US" dirty="0" smtClean="0"/>
              <a:t>Handwriting</a:t>
            </a:r>
            <a:r>
              <a:rPr lang="en-US" baseline="0" dirty="0" smtClean="0"/>
              <a:t> Identification process can itself be divided into different categories based on the applications and available information:</a:t>
            </a:r>
          </a:p>
          <a:p>
            <a:r>
              <a:rPr lang="en-US" baseline="0" dirty="0" smtClean="0"/>
              <a:t>Writer Identification, Verification and the problems of forensic document analysis</a:t>
            </a:r>
          </a:p>
          <a:p>
            <a:endParaRPr lang="en-US" baseline="0" dirty="0" smtClean="0"/>
          </a:p>
        </p:txBody>
      </p:sp>
      <p:sp>
        <p:nvSpPr>
          <p:cNvPr id="4" name="Slide Number Placeholder 3"/>
          <p:cNvSpPr>
            <a:spLocks noGrp="1"/>
          </p:cNvSpPr>
          <p:nvPr>
            <p:ph type="sldNum" sz="quarter" idx="10"/>
          </p:nvPr>
        </p:nvSpPr>
        <p:spPr/>
        <p:txBody>
          <a:bodyPr/>
          <a:lstStyle/>
          <a:p>
            <a:fld id="{17E563B7-6CB1-47BA-AB71-DC38F73CE9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a:t>
            </a:r>
            <a:r>
              <a:rPr lang="en-US" baseline="0" dirty="0" smtClean="0"/>
              <a:t>r identification is the process to identify writer of the questioned document from a pool of writers as the reference database. Identification process of termed as is 1:N matching as Questioned document is compared with all the documents in the reference database and return the result based on final matching scores from all documents. </a:t>
            </a:r>
          </a:p>
          <a:p>
            <a:endParaRPr lang="en-US" baseline="0" dirty="0" smtClean="0"/>
          </a:p>
        </p:txBody>
      </p:sp>
      <p:sp>
        <p:nvSpPr>
          <p:cNvPr id="4" name="Slide Number Placeholder 3"/>
          <p:cNvSpPr>
            <a:spLocks noGrp="1"/>
          </p:cNvSpPr>
          <p:nvPr>
            <p:ph type="sldNum" sz="quarter" idx="10"/>
          </p:nvPr>
        </p:nvSpPr>
        <p:spPr/>
        <p:txBody>
          <a:bodyPr/>
          <a:lstStyle/>
          <a:p>
            <a:fld id="{17E563B7-6CB1-47BA-AB71-DC38F73CE9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case of verification,</a:t>
            </a:r>
            <a:r>
              <a:rPr lang="en-US" baseline="0" dirty="0" smtClean="0"/>
              <a:t> Questioned document is associated with claimed identity and questioned document is compared only with the reference document of claimed identity. </a:t>
            </a:r>
          </a:p>
          <a:p>
            <a:endParaRPr lang="en-US" baseline="0" dirty="0" smtClean="0"/>
          </a:p>
          <a:p>
            <a:r>
              <a:rPr lang="en-US" baseline="0" dirty="0" smtClean="0"/>
              <a:t>Distance between documents is compared with threshold. Threshold is calculated from reference database from within and between distance distributions. </a:t>
            </a:r>
          </a:p>
        </p:txBody>
      </p:sp>
      <p:sp>
        <p:nvSpPr>
          <p:cNvPr id="4" name="Slide Number Placeholder 3"/>
          <p:cNvSpPr>
            <a:spLocks noGrp="1"/>
          </p:cNvSpPr>
          <p:nvPr>
            <p:ph type="sldNum" sz="quarter" idx="10"/>
          </p:nvPr>
        </p:nvSpPr>
        <p:spPr/>
        <p:txBody>
          <a:bodyPr/>
          <a:lstStyle/>
          <a:p>
            <a:fld id="{17E563B7-6CB1-47BA-AB71-DC38F73CE98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Handwriting</a:t>
            </a:r>
            <a:r>
              <a:rPr lang="en-US" baseline="0" dirty="0" smtClean="0"/>
              <a:t> identification pose different challenges such as </a:t>
            </a:r>
          </a:p>
          <a:p>
            <a:r>
              <a:rPr lang="en-US" baseline="0" dirty="0" smtClean="0"/>
              <a:t>High within writer variations: Handwriting is always affected by mood variation and many other aspects such as pen, paper, environment etc. So handwriting is quite different than other biometrics such as finger prints, face etc where there is no changes as such. Thus creating high within writer variations. </a:t>
            </a:r>
          </a:p>
          <a:p>
            <a:endParaRPr lang="en-US" baseline="0" dirty="0" smtClean="0"/>
          </a:p>
          <a:p>
            <a:r>
              <a:rPr lang="en-US" baseline="0" dirty="0" smtClean="0"/>
              <a:t>At the same time, writers are essentially writing the same thing and trying to make it readable. This creates low between writer variations. </a:t>
            </a:r>
            <a:endParaRPr lang="en-US" dirty="0"/>
          </a:p>
        </p:txBody>
      </p:sp>
      <p:sp>
        <p:nvSpPr>
          <p:cNvPr id="4" name="Slide Number Placeholder 3"/>
          <p:cNvSpPr>
            <a:spLocks noGrp="1"/>
          </p:cNvSpPr>
          <p:nvPr>
            <p:ph type="sldNum" sz="quarter" idx="10"/>
          </p:nvPr>
        </p:nvSpPr>
        <p:spPr/>
        <p:txBody>
          <a:bodyPr/>
          <a:lstStyle/>
          <a:p>
            <a:fld id="{17E563B7-6CB1-47BA-AB71-DC38F73CE98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7924800" y="152400"/>
            <a:ext cx="1076325" cy="762000"/>
          </a:xfrm>
          <a:prstGeom prst="rect">
            <a:avLst/>
          </a:prstGeom>
          <a:noFill/>
          <a:ln w="9525">
            <a:noFill/>
            <a:miter lim="800000"/>
            <a:headEnd/>
            <a:tailEnd/>
          </a:ln>
        </p:spPr>
      </p:pic>
      <p:pic>
        <p:nvPicPr>
          <p:cNvPr id="5" name="Picture 8" descr="9"/>
          <p:cNvPicPr>
            <a:picLocks noChangeAspect="1" noChangeArrowheads="1"/>
          </p:cNvPicPr>
          <p:nvPr/>
        </p:nvPicPr>
        <p:blipFill>
          <a:blip r:embed="rId3"/>
          <a:srcRect/>
          <a:stretch>
            <a:fillRect/>
          </a:stretch>
        </p:blipFill>
        <p:spPr bwMode="auto">
          <a:xfrm>
            <a:off x="152400" y="152400"/>
            <a:ext cx="685800" cy="685800"/>
          </a:xfrm>
          <a:prstGeom prst="rect">
            <a:avLst/>
          </a:prstGeom>
          <a:noFill/>
          <a:ln w="9525">
            <a:noFill/>
            <a:miter lim="800000"/>
            <a:headEnd/>
            <a:tailEnd/>
          </a:ln>
        </p:spPr>
      </p:pic>
      <p:sp>
        <p:nvSpPr>
          <p:cNvPr id="6" name="Line 9"/>
          <p:cNvSpPr>
            <a:spLocks noChangeShapeType="1"/>
          </p:cNvSpPr>
          <p:nvPr/>
        </p:nvSpPr>
        <p:spPr bwMode="auto">
          <a:xfrm>
            <a:off x="914400" y="228600"/>
            <a:ext cx="6858000" cy="0"/>
          </a:xfrm>
          <a:prstGeom prst="line">
            <a:avLst/>
          </a:prstGeom>
          <a:noFill/>
          <a:ln w="9525">
            <a:solidFill>
              <a:schemeClr val="tx1"/>
            </a:solidFill>
            <a:round/>
            <a:headEnd/>
            <a:tailEnd/>
          </a:ln>
          <a:effectLst/>
        </p:spPr>
        <p:txBody>
          <a:bodyPr/>
          <a:lstStyle/>
          <a:p>
            <a:pPr>
              <a:defRPr/>
            </a:pPr>
            <a:endParaRPr lang="en-US"/>
          </a:p>
        </p:txBody>
      </p:sp>
      <p:sp>
        <p:nvSpPr>
          <p:cNvPr id="7" name="Line 10"/>
          <p:cNvSpPr>
            <a:spLocks noChangeShapeType="1"/>
          </p:cNvSpPr>
          <p:nvPr/>
        </p:nvSpPr>
        <p:spPr bwMode="auto">
          <a:xfrm>
            <a:off x="914400" y="304800"/>
            <a:ext cx="5334000" cy="0"/>
          </a:xfrm>
          <a:prstGeom prst="line">
            <a:avLst/>
          </a:prstGeom>
          <a:noFill/>
          <a:ln w="9525">
            <a:solidFill>
              <a:schemeClr val="tx1"/>
            </a:solidFill>
            <a:round/>
            <a:headEnd/>
            <a:tailEnd/>
          </a:ln>
          <a:effectLst/>
        </p:spPr>
        <p:txBody>
          <a:bodyPr/>
          <a:lstStyle/>
          <a:p>
            <a:pPr>
              <a:defRPr/>
            </a:pPr>
            <a:endParaRPr lang="en-US"/>
          </a:p>
        </p:txBody>
      </p:sp>
      <p:sp>
        <p:nvSpPr>
          <p:cNvPr id="8" name="Line 11"/>
          <p:cNvSpPr>
            <a:spLocks noChangeShapeType="1"/>
          </p:cNvSpPr>
          <p:nvPr/>
        </p:nvSpPr>
        <p:spPr bwMode="auto">
          <a:xfrm>
            <a:off x="914400" y="381000"/>
            <a:ext cx="3581400" cy="0"/>
          </a:xfrm>
          <a:prstGeom prst="line">
            <a:avLst/>
          </a:prstGeom>
          <a:noFill/>
          <a:ln w="9525">
            <a:solidFill>
              <a:schemeClr val="tx1"/>
            </a:solidFill>
            <a:round/>
            <a:headEnd/>
            <a:tailEnd/>
          </a:ln>
          <a:effectLst/>
        </p:spPr>
        <p:txBody>
          <a:bodyPr/>
          <a:lstStyle/>
          <a:p>
            <a:pPr>
              <a:defRPr/>
            </a:pPr>
            <a:endParaRPr lang="en-US"/>
          </a:p>
        </p:txBody>
      </p:sp>
      <p:sp>
        <p:nvSpPr>
          <p:cNvPr id="9" name="Line 12"/>
          <p:cNvSpPr>
            <a:spLocks noChangeShapeType="1"/>
          </p:cNvSpPr>
          <p:nvPr/>
        </p:nvSpPr>
        <p:spPr bwMode="auto">
          <a:xfrm>
            <a:off x="228600" y="914400"/>
            <a:ext cx="0" cy="5715000"/>
          </a:xfrm>
          <a:prstGeom prst="line">
            <a:avLst/>
          </a:prstGeom>
          <a:noFill/>
          <a:ln w="9525">
            <a:solidFill>
              <a:schemeClr val="tx1"/>
            </a:solidFill>
            <a:round/>
            <a:headEnd/>
            <a:tailEnd/>
          </a:ln>
          <a:effectLst/>
        </p:spPr>
        <p:txBody>
          <a:bodyPr/>
          <a:lstStyle/>
          <a:p>
            <a:pPr>
              <a:defRPr/>
            </a:pPr>
            <a:endParaRPr lang="en-US"/>
          </a:p>
        </p:txBody>
      </p:sp>
      <p:sp>
        <p:nvSpPr>
          <p:cNvPr id="10" name="Line 13"/>
          <p:cNvSpPr>
            <a:spLocks noChangeShapeType="1"/>
          </p:cNvSpPr>
          <p:nvPr/>
        </p:nvSpPr>
        <p:spPr bwMode="auto">
          <a:xfrm>
            <a:off x="304800" y="914400"/>
            <a:ext cx="0" cy="4343400"/>
          </a:xfrm>
          <a:prstGeom prst="line">
            <a:avLst/>
          </a:prstGeom>
          <a:noFill/>
          <a:ln w="9525">
            <a:solidFill>
              <a:schemeClr val="tx1"/>
            </a:solidFill>
            <a:round/>
            <a:headEnd/>
            <a:tailEnd/>
          </a:ln>
          <a:effectLst/>
        </p:spPr>
        <p:txBody>
          <a:bodyPr/>
          <a:lstStyle/>
          <a:p>
            <a:pPr>
              <a:defRPr/>
            </a:pPr>
            <a:endParaRPr lang="en-US"/>
          </a:p>
        </p:txBody>
      </p:sp>
      <p:sp>
        <p:nvSpPr>
          <p:cNvPr id="11" name="Line 14"/>
          <p:cNvSpPr>
            <a:spLocks noChangeShapeType="1"/>
          </p:cNvSpPr>
          <p:nvPr/>
        </p:nvSpPr>
        <p:spPr bwMode="auto">
          <a:xfrm>
            <a:off x="381000" y="914400"/>
            <a:ext cx="0" cy="2895600"/>
          </a:xfrm>
          <a:prstGeom prst="line">
            <a:avLst/>
          </a:prstGeom>
          <a:noFill/>
          <a:ln w="9525">
            <a:solidFill>
              <a:schemeClr val="tx1"/>
            </a:solidFill>
            <a:round/>
            <a:headEnd/>
            <a:tailEnd/>
          </a:ln>
          <a:effectLst/>
        </p:spPr>
        <p:txBody>
          <a:bodyPr/>
          <a:lstStyle/>
          <a:p>
            <a:pPr>
              <a:defRPr/>
            </a:pPr>
            <a:endParaRPr lang="en-US"/>
          </a:p>
        </p:txBody>
      </p:sp>
      <p:sp>
        <p:nvSpPr>
          <p:cNvPr id="12" name="Line 15"/>
          <p:cNvSpPr>
            <a:spLocks noChangeShapeType="1"/>
          </p:cNvSpPr>
          <p:nvPr/>
        </p:nvSpPr>
        <p:spPr bwMode="auto">
          <a:xfrm>
            <a:off x="7391400" y="6705600"/>
            <a:ext cx="1600200" cy="0"/>
          </a:xfrm>
          <a:prstGeom prst="line">
            <a:avLst/>
          </a:prstGeom>
          <a:noFill/>
          <a:ln w="9525">
            <a:solidFill>
              <a:schemeClr val="tx1"/>
            </a:solidFill>
            <a:round/>
            <a:headEnd/>
            <a:tailEnd/>
          </a:ln>
          <a:effectLst/>
        </p:spPr>
        <p:txBody>
          <a:bodyPr/>
          <a:lstStyle/>
          <a:p>
            <a:pPr>
              <a:defRPr/>
            </a:pPr>
            <a:endParaRPr lang="en-US"/>
          </a:p>
        </p:txBody>
      </p:sp>
      <p:sp>
        <p:nvSpPr>
          <p:cNvPr id="13" name="Line 16"/>
          <p:cNvSpPr>
            <a:spLocks noChangeShapeType="1"/>
          </p:cNvSpPr>
          <p:nvPr/>
        </p:nvSpPr>
        <p:spPr bwMode="auto">
          <a:xfrm>
            <a:off x="8991600" y="5334000"/>
            <a:ext cx="0" cy="1371600"/>
          </a:xfrm>
          <a:prstGeom prst="line">
            <a:avLst/>
          </a:prstGeom>
          <a:noFill/>
          <a:ln w="9525">
            <a:solidFill>
              <a:schemeClr val="tx1"/>
            </a:solidFill>
            <a:round/>
            <a:headEnd/>
            <a:tailEnd/>
          </a:ln>
          <a:effectLst/>
        </p:spPr>
        <p:txBody>
          <a:bodyPr/>
          <a:lstStyle/>
          <a:p>
            <a:pPr>
              <a:defRPr/>
            </a:pPr>
            <a:endParaRPr lang="en-US"/>
          </a:p>
        </p:txBody>
      </p:sp>
      <p:sp>
        <p:nvSpPr>
          <p:cNvPr id="14" name="Line 17"/>
          <p:cNvSpPr>
            <a:spLocks noChangeShapeType="1"/>
          </p:cNvSpPr>
          <p:nvPr/>
        </p:nvSpPr>
        <p:spPr bwMode="auto">
          <a:xfrm>
            <a:off x="7696200" y="6629400"/>
            <a:ext cx="1219200" cy="0"/>
          </a:xfrm>
          <a:prstGeom prst="line">
            <a:avLst/>
          </a:prstGeom>
          <a:noFill/>
          <a:ln w="9525">
            <a:solidFill>
              <a:schemeClr val="tx1"/>
            </a:solidFill>
            <a:round/>
            <a:headEnd/>
            <a:tailEnd/>
          </a:ln>
          <a:effectLst/>
        </p:spPr>
        <p:txBody>
          <a:bodyPr/>
          <a:lstStyle/>
          <a:p>
            <a:pPr>
              <a:defRPr/>
            </a:pPr>
            <a:endParaRPr lang="en-US"/>
          </a:p>
        </p:txBody>
      </p:sp>
      <p:sp>
        <p:nvSpPr>
          <p:cNvPr id="15" name="Line 18"/>
          <p:cNvSpPr>
            <a:spLocks noChangeShapeType="1"/>
          </p:cNvSpPr>
          <p:nvPr/>
        </p:nvSpPr>
        <p:spPr bwMode="auto">
          <a:xfrm>
            <a:off x="8915400" y="5562600"/>
            <a:ext cx="0" cy="1066800"/>
          </a:xfrm>
          <a:prstGeom prst="line">
            <a:avLst/>
          </a:prstGeom>
          <a:noFill/>
          <a:ln w="9525">
            <a:solidFill>
              <a:schemeClr val="tx1"/>
            </a:solidFill>
            <a:round/>
            <a:headEnd/>
            <a:tailEnd/>
          </a:ln>
          <a:effectLst/>
        </p:spPr>
        <p:txBody>
          <a:bodyPr/>
          <a:lstStyle/>
          <a:p>
            <a:pPr>
              <a:defRPr/>
            </a:pPr>
            <a:endParaRPr lang="en-US"/>
          </a:p>
        </p:txBody>
      </p:sp>
      <p:sp>
        <p:nvSpPr>
          <p:cNvPr id="16" name="Line 19"/>
          <p:cNvSpPr>
            <a:spLocks noChangeShapeType="1"/>
          </p:cNvSpPr>
          <p:nvPr/>
        </p:nvSpPr>
        <p:spPr bwMode="auto">
          <a:xfrm>
            <a:off x="8001000" y="6553200"/>
            <a:ext cx="838200" cy="0"/>
          </a:xfrm>
          <a:prstGeom prst="line">
            <a:avLst/>
          </a:prstGeom>
          <a:noFill/>
          <a:ln w="9525">
            <a:solidFill>
              <a:schemeClr val="tx1"/>
            </a:solidFill>
            <a:round/>
            <a:headEnd/>
            <a:tailEnd/>
          </a:ln>
          <a:effectLst/>
        </p:spPr>
        <p:txBody>
          <a:bodyPr/>
          <a:lstStyle/>
          <a:p>
            <a:pPr>
              <a:defRPr/>
            </a:pPr>
            <a:endParaRPr lang="en-US"/>
          </a:p>
        </p:txBody>
      </p:sp>
      <p:sp>
        <p:nvSpPr>
          <p:cNvPr id="17" name="Line 20"/>
          <p:cNvSpPr>
            <a:spLocks noChangeShapeType="1"/>
          </p:cNvSpPr>
          <p:nvPr/>
        </p:nvSpPr>
        <p:spPr bwMode="auto">
          <a:xfrm>
            <a:off x="8839200" y="5791200"/>
            <a:ext cx="0" cy="762000"/>
          </a:xfrm>
          <a:prstGeom prst="line">
            <a:avLst/>
          </a:prstGeom>
          <a:noFill/>
          <a:ln w="9525">
            <a:solidFill>
              <a:schemeClr val="tx1"/>
            </a:solidFill>
            <a:round/>
            <a:headEnd/>
            <a:tailEnd/>
          </a:ln>
          <a:effectLst/>
        </p:spPr>
        <p:txBody>
          <a:bodyPr/>
          <a:lstStyle/>
          <a:p>
            <a:pPr>
              <a:defRPr/>
            </a:pPr>
            <a:endParaRPr lang="en-US"/>
          </a:p>
        </p:txBody>
      </p:sp>
      <p:sp>
        <p:nvSpPr>
          <p:cNvPr id="18" name="Text Box 21"/>
          <p:cNvSpPr txBox="1">
            <a:spLocks noChangeArrowheads="1"/>
          </p:cNvSpPr>
          <p:nvPr/>
        </p:nvSpPr>
        <p:spPr bwMode="auto">
          <a:xfrm rot="16200000">
            <a:off x="-311943" y="6331743"/>
            <a:ext cx="838200" cy="214313"/>
          </a:xfrm>
          <a:prstGeom prst="rect">
            <a:avLst/>
          </a:prstGeom>
          <a:noFill/>
          <a:ln w="9525">
            <a:noFill/>
            <a:miter lim="800000"/>
            <a:headEnd/>
            <a:tailEnd/>
          </a:ln>
          <a:effectLst/>
        </p:spPr>
        <p:txBody>
          <a:bodyPr>
            <a:spAutoFit/>
          </a:bodyPr>
          <a:lstStyle/>
          <a:p>
            <a:pPr eaLnBrk="0" hangingPunct="0">
              <a:spcBef>
                <a:spcPct val="50000"/>
              </a:spcBef>
              <a:defRPr/>
            </a:pPr>
            <a:r>
              <a:rPr lang="en-US" sz="800">
                <a:solidFill>
                  <a:schemeClr val="bg2"/>
                </a:solidFill>
                <a:latin typeface="Times"/>
              </a:rPr>
              <a:t>IIIT Hyderabad</a:t>
            </a:r>
          </a:p>
        </p:txBody>
      </p:sp>
      <p:sp>
        <p:nvSpPr>
          <p:cNvPr id="6146" name="Rectangle 2"/>
          <p:cNvSpPr>
            <a:spLocks noGrp="1" noChangeArrowheads="1"/>
          </p:cNvSpPr>
          <p:nvPr>
            <p:ph type="ctrTitle"/>
          </p:nvPr>
        </p:nvSpPr>
        <p:spPr>
          <a:xfrm>
            <a:off x="685800" y="1981200"/>
            <a:ext cx="7772400" cy="1143000"/>
          </a:xfrm>
        </p:spPr>
        <p:txBody>
          <a:bodyPr/>
          <a:lstStyle>
            <a:lvl1pPr>
              <a:defRPr>
                <a:solidFill>
                  <a:srgbClr val="7B190F"/>
                </a:solidFill>
              </a:defRPr>
            </a:lvl1pPr>
          </a:lstStyle>
          <a:p>
            <a:endParaRPr lang="en-US" dirty="0"/>
          </a:p>
        </p:txBody>
      </p:sp>
      <p:sp>
        <p:nvSpPr>
          <p:cNvPr id="6147" name="Rectangle 3"/>
          <p:cNvSpPr>
            <a:spLocks noGrp="1" noChangeArrowheads="1"/>
          </p:cNvSpPr>
          <p:nvPr>
            <p:ph type="subTitle" idx="1"/>
          </p:nvPr>
        </p:nvSpPr>
        <p:spPr>
          <a:xfrm>
            <a:off x="1371600" y="3581400"/>
            <a:ext cx="6400800" cy="1752600"/>
          </a:xfrm>
        </p:spPr>
        <p:txBody>
          <a:bodyPr/>
          <a:lstStyle>
            <a:lvl1pPr marL="0" indent="0" algn="ctr">
              <a:buFontTx/>
              <a:buNone/>
              <a:defRPr/>
            </a:lvl1pPr>
          </a:lstStyle>
          <a:p>
            <a:endParaRPr lang="en-US"/>
          </a:p>
        </p:txBody>
      </p:sp>
      <p:sp>
        <p:nvSpPr>
          <p:cNvPr id="19" name="Rectangle 4"/>
          <p:cNvSpPr>
            <a:spLocks noGrp="1" noChangeArrowheads="1"/>
          </p:cNvSpPr>
          <p:nvPr>
            <p:ph type="dt" sz="half" idx="10"/>
          </p:nvPr>
        </p:nvSpPr>
        <p:spPr>
          <a:xfrm>
            <a:off x="685800" y="5867400"/>
            <a:ext cx="1905000" cy="457200"/>
          </a:xfrm>
        </p:spPr>
        <p:txBody>
          <a:bodyPr/>
          <a:lstStyle>
            <a:lvl1pPr>
              <a:defRPr>
                <a:latin typeface="Times"/>
              </a:defRPr>
            </a:lvl1pPr>
          </a:lstStyle>
          <a:p>
            <a:pPr>
              <a:defRPr/>
            </a:pPr>
            <a:fld id="{4AB48E7D-1534-4266-8735-81F112F0B3E4}" type="datetime1">
              <a:rPr lang="en-US" smtClean="0"/>
              <a:t>2/22/2008</a:t>
            </a:fld>
            <a:endParaRPr lang="en-US"/>
          </a:p>
        </p:txBody>
      </p:sp>
      <p:sp>
        <p:nvSpPr>
          <p:cNvPr id="20" name="Rectangle 5"/>
          <p:cNvSpPr>
            <a:spLocks noGrp="1" noChangeArrowheads="1"/>
          </p:cNvSpPr>
          <p:nvPr>
            <p:ph type="ftr" sz="quarter" idx="11"/>
          </p:nvPr>
        </p:nvSpPr>
        <p:spPr>
          <a:xfrm>
            <a:off x="3124200" y="5867400"/>
            <a:ext cx="2895600" cy="457200"/>
          </a:xfrm>
        </p:spPr>
        <p:txBody>
          <a:bodyPr/>
          <a:lstStyle>
            <a:lvl1pPr>
              <a:defRPr>
                <a:latin typeface="Times"/>
              </a:defRPr>
            </a:lvl1pPr>
          </a:lstStyle>
          <a:p>
            <a:pPr>
              <a:defRPr/>
            </a:pPr>
            <a:r>
              <a:rPr lang="en-US" smtClean="0"/>
              <a:t>Sachin Gupta</a:t>
            </a:r>
            <a:endParaRPr lang="en-US"/>
          </a:p>
        </p:txBody>
      </p:sp>
      <p:sp>
        <p:nvSpPr>
          <p:cNvPr id="21" name="Rectangle 6"/>
          <p:cNvSpPr>
            <a:spLocks noGrp="1" noChangeArrowheads="1"/>
          </p:cNvSpPr>
          <p:nvPr>
            <p:ph type="sldNum" sz="quarter" idx="12"/>
          </p:nvPr>
        </p:nvSpPr>
        <p:spPr>
          <a:xfrm>
            <a:off x="6553200" y="5867400"/>
            <a:ext cx="1905000" cy="457200"/>
          </a:xfrm>
        </p:spPr>
        <p:txBody>
          <a:bodyPr/>
          <a:lstStyle>
            <a:lvl1pPr>
              <a:defRPr>
                <a:latin typeface="Times"/>
              </a:defRPr>
            </a:lvl1pPr>
          </a:lstStyle>
          <a:p>
            <a:pPr>
              <a:defRPr/>
            </a:pPr>
            <a:fld id="{C884B063-5F5C-48E0-9864-B0640A7042E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05A1607-C7B8-4BA0-A4A9-8CC1C1AC72A3}" type="datetime1">
              <a:rPr lang="en-US" smtClean="0"/>
              <a:t>2/22/2008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33529-E593-4A31-84E4-AE664D0C0B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80D3B32-B405-4B01-B45F-0D1A7DFFE36C}" type="datetime1">
              <a:rPr lang="en-US" smtClean="0"/>
              <a:t>2/22/2008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931B4-D52B-4931-BAA3-79FBFDE3E7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7B190F"/>
                </a:solidFill>
                <a:latin typeface="Lucida Handwriting"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828800"/>
            <a:ext cx="7772400" cy="4114800"/>
          </a:xfrm>
        </p:spPr>
        <p:txBody>
          <a:bodyPr/>
          <a:lstStyle>
            <a:lvl1pPr>
              <a:buFont typeface="Wingdings" pitchFamily="2" charset="2"/>
              <a:buChar char="Ø"/>
              <a:defRPr/>
            </a:lvl1pPr>
            <a:lvl2pPr>
              <a:buFont typeface="Arial" pitchFamily="34" charset="0"/>
              <a:buChar char="•"/>
              <a:defRPr sz="2000"/>
            </a:lvl2pPr>
            <a:lvl3pPr>
              <a:buFont typeface="Wingdings" pitchFamily="2" charset="2"/>
              <a:buChar char="ü"/>
              <a:defRPr sz="1800"/>
            </a:lvl3pPr>
            <a:lvl4pPr>
              <a:defRPr sz="18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069A8938-F005-4250-A235-BB37C99D22EE}" type="datetime1">
              <a:rPr lang="en-US" smtClean="0"/>
              <a:t>2/22/2008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F4DFE-FA8C-42EE-919A-79FD1D743A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solidFill>
                  <a:srgbClr val="7B190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AC9DA8-BBD5-4154-B414-0708F0EAD9F7}" type="datetime1">
              <a:rPr lang="en-US" smtClean="0"/>
              <a:t>2/22/2008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DAEAB-8A74-4867-827A-F0E3F9E5406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749E940-6B3A-4F04-A4A1-82A7B6DEEE4F}" type="datetime1">
              <a:rPr lang="en-US" smtClean="0"/>
              <a:t>2/22/2008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D1C886-45C8-4865-BFAD-16636BD74F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B6E9D52-CE7E-4AAD-87F7-C9ED388DE5E1}" type="datetime1">
              <a:rPr lang="en-US" smtClean="0"/>
              <a:t>2/22/2008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B3BAC2-59AE-4007-AB60-914CFA2D033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8F9461B9-23EE-492F-93CA-5305D145027A}" type="datetime1">
              <a:rPr lang="en-US" smtClean="0"/>
              <a:t>2/22/2008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6D084C-203B-476E-8CB1-3F1EF57AF15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ABF90D-A90E-4CE3-86E6-8A811499455E}" type="datetime1">
              <a:rPr lang="en-US" smtClean="0"/>
              <a:t>2/22/2008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14B951-00E1-4917-89CB-8BB4A6FACA6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8AAC42-5648-4029-B3BB-3BDCADB0663A}" type="datetime1">
              <a:rPr lang="en-US" smtClean="0"/>
              <a:t>2/22/2008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49AD0E-43A1-43AF-BC99-33B1F53A36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3930DE-0685-4A1C-A7E6-0C0052DF9E5A}" type="datetime1">
              <a:rPr lang="en-US" smtClean="0"/>
              <a:t>2/22/2008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Sachin Gupta</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A8401-F788-4C2B-8A32-9866829C33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6000"/>
            <a:duotone>
              <a:prstClr val="black"/>
              <a:schemeClr val="accent1">
                <a:tint val="45000"/>
                <a:satMod val="400000"/>
              </a:schemeClr>
            </a:duotone>
            <a:lum/>
          </a:blip>
          <a:srcRect/>
          <a:stretch>
            <a:fillRect t="-8000" b="-8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fld id="{942A5301-7557-403C-96E1-0E68A909E6CA}" type="datetime1">
              <a:rPr lang="en-US" smtClean="0"/>
              <a:t>2/22/2008</a:t>
            </a:fld>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r>
              <a:rPr lang="en-US" smtClean="0"/>
              <a:t>Sachin Gupta</a:t>
            </a: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CE718CF7-F392-45E8-BF3A-82D326F091E0}" type="slidenum">
              <a:rPr lang="en-US"/>
              <a:pPr>
                <a:defRPr/>
              </a:pPr>
              <a:t>‹#›</a:t>
            </a:fld>
            <a:endParaRPr lang="en-US"/>
          </a:p>
        </p:txBody>
      </p:sp>
      <p:pic>
        <p:nvPicPr>
          <p:cNvPr id="1031" name="Picture 7"/>
          <p:cNvPicPr>
            <a:picLocks noChangeAspect="1" noChangeArrowheads="1"/>
          </p:cNvPicPr>
          <p:nvPr/>
        </p:nvPicPr>
        <p:blipFill>
          <a:blip r:embed="rId14"/>
          <a:srcRect/>
          <a:stretch>
            <a:fillRect/>
          </a:stretch>
        </p:blipFill>
        <p:spPr bwMode="auto">
          <a:xfrm>
            <a:off x="7924800" y="152400"/>
            <a:ext cx="1076325" cy="762000"/>
          </a:xfrm>
          <a:prstGeom prst="rect">
            <a:avLst/>
          </a:prstGeom>
          <a:noFill/>
          <a:ln w="9525">
            <a:noFill/>
            <a:miter lim="800000"/>
            <a:headEnd/>
            <a:tailEnd/>
          </a:ln>
        </p:spPr>
      </p:pic>
      <p:pic>
        <p:nvPicPr>
          <p:cNvPr id="1032" name="Picture 8" descr="9"/>
          <p:cNvPicPr>
            <a:picLocks noChangeAspect="1" noChangeArrowheads="1"/>
          </p:cNvPicPr>
          <p:nvPr/>
        </p:nvPicPr>
        <p:blipFill>
          <a:blip r:embed="rId15"/>
          <a:srcRect/>
          <a:stretch>
            <a:fillRect/>
          </a:stretch>
        </p:blipFill>
        <p:spPr bwMode="auto">
          <a:xfrm>
            <a:off x="152400" y="152400"/>
            <a:ext cx="685800" cy="685800"/>
          </a:xfrm>
          <a:prstGeom prst="rect">
            <a:avLst/>
          </a:prstGeom>
          <a:noFill/>
          <a:ln w="9525">
            <a:noFill/>
            <a:miter lim="800000"/>
            <a:headEnd/>
            <a:tailEnd/>
          </a:ln>
        </p:spPr>
      </p:pic>
      <p:sp>
        <p:nvSpPr>
          <p:cNvPr id="5129" name="Line 9"/>
          <p:cNvSpPr>
            <a:spLocks noChangeShapeType="1"/>
          </p:cNvSpPr>
          <p:nvPr/>
        </p:nvSpPr>
        <p:spPr bwMode="auto">
          <a:xfrm>
            <a:off x="914400" y="228600"/>
            <a:ext cx="6858000" cy="0"/>
          </a:xfrm>
          <a:prstGeom prst="line">
            <a:avLst/>
          </a:prstGeom>
          <a:noFill/>
          <a:ln w="9525">
            <a:solidFill>
              <a:schemeClr val="tx1"/>
            </a:solidFill>
            <a:round/>
            <a:headEnd/>
            <a:tailEnd/>
          </a:ln>
          <a:effectLst/>
        </p:spPr>
        <p:txBody>
          <a:bodyPr/>
          <a:lstStyle/>
          <a:p>
            <a:pPr>
              <a:defRPr/>
            </a:pPr>
            <a:endParaRPr lang="en-US"/>
          </a:p>
        </p:txBody>
      </p:sp>
      <p:sp>
        <p:nvSpPr>
          <p:cNvPr id="5130" name="Line 10"/>
          <p:cNvSpPr>
            <a:spLocks noChangeShapeType="1"/>
          </p:cNvSpPr>
          <p:nvPr/>
        </p:nvSpPr>
        <p:spPr bwMode="auto">
          <a:xfrm>
            <a:off x="914400" y="304800"/>
            <a:ext cx="5334000" cy="0"/>
          </a:xfrm>
          <a:prstGeom prst="line">
            <a:avLst/>
          </a:prstGeom>
          <a:noFill/>
          <a:ln w="9525">
            <a:solidFill>
              <a:schemeClr val="tx1"/>
            </a:solidFill>
            <a:round/>
            <a:headEnd/>
            <a:tailEnd/>
          </a:ln>
          <a:effectLst/>
        </p:spPr>
        <p:txBody>
          <a:bodyPr/>
          <a:lstStyle/>
          <a:p>
            <a:pPr>
              <a:defRPr/>
            </a:pPr>
            <a:endParaRPr lang="en-US"/>
          </a:p>
        </p:txBody>
      </p:sp>
      <p:sp>
        <p:nvSpPr>
          <p:cNvPr id="5131" name="Line 11"/>
          <p:cNvSpPr>
            <a:spLocks noChangeShapeType="1"/>
          </p:cNvSpPr>
          <p:nvPr/>
        </p:nvSpPr>
        <p:spPr bwMode="auto">
          <a:xfrm>
            <a:off x="914400" y="381000"/>
            <a:ext cx="3581400" cy="0"/>
          </a:xfrm>
          <a:prstGeom prst="line">
            <a:avLst/>
          </a:prstGeom>
          <a:noFill/>
          <a:ln w="9525">
            <a:solidFill>
              <a:schemeClr val="tx1"/>
            </a:solidFill>
            <a:round/>
            <a:headEnd/>
            <a:tailEnd/>
          </a:ln>
          <a:effectLst/>
        </p:spPr>
        <p:txBody>
          <a:bodyPr/>
          <a:lstStyle/>
          <a:p>
            <a:pPr>
              <a:defRPr/>
            </a:pPr>
            <a:endParaRPr lang="en-US"/>
          </a:p>
        </p:txBody>
      </p:sp>
      <p:sp>
        <p:nvSpPr>
          <p:cNvPr id="5132" name="Line 12"/>
          <p:cNvSpPr>
            <a:spLocks noChangeShapeType="1"/>
          </p:cNvSpPr>
          <p:nvPr/>
        </p:nvSpPr>
        <p:spPr bwMode="auto">
          <a:xfrm>
            <a:off x="228600" y="914400"/>
            <a:ext cx="0" cy="5715000"/>
          </a:xfrm>
          <a:prstGeom prst="line">
            <a:avLst/>
          </a:prstGeom>
          <a:noFill/>
          <a:ln w="9525">
            <a:solidFill>
              <a:schemeClr val="tx1"/>
            </a:solidFill>
            <a:round/>
            <a:headEnd/>
            <a:tailEnd/>
          </a:ln>
          <a:effectLst/>
        </p:spPr>
        <p:txBody>
          <a:bodyPr/>
          <a:lstStyle/>
          <a:p>
            <a:pPr>
              <a:defRPr/>
            </a:pPr>
            <a:endParaRPr lang="en-US"/>
          </a:p>
        </p:txBody>
      </p:sp>
      <p:sp>
        <p:nvSpPr>
          <p:cNvPr id="5133" name="Text Box 13"/>
          <p:cNvSpPr txBox="1">
            <a:spLocks noChangeArrowheads="1"/>
          </p:cNvSpPr>
          <p:nvPr/>
        </p:nvSpPr>
        <p:spPr bwMode="auto">
          <a:xfrm rot="16200000">
            <a:off x="-311943" y="6331743"/>
            <a:ext cx="838200" cy="214313"/>
          </a:xfrm>
          <a:prstGeom prst="rect">
            <a:avLst/>
          </a:prstGeom>
          <a:noFill/>
          <a:ln w="9525">
            <a:noFill/>
            <a:miter lim="800000"/>
            <a:headEnd/>
            <a:tailEnd/>
          </a:ln>
          <a:effectLst/>
        </p:spPr>
        <p:txBody>
          <a:bodyPr>
            <a:spAutoFit/>
          </a:bodyPr>
          <a:lstStyle/>
          <a:p>
            <a:pPr eaLnBrk="0" hangingPunct="0">
              <a:spcBef>
                <a:spcPct val="50000"/>
              </a:spcBef>
              <a:defRPr/>
            </a:pPr>
            <a:r>
              <a:rPr lang="en-US" sz="800">
                <a:solidFill>
                  <a:schemeClr val="bg2"/>
                </a:solidFill>
                <a:latin typeface="Times New Roman" pitchFamily="18" charset="0"/>
              </a:rPr>
              <a:t>IIIT Hyderabad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600">
          <a:solidFill>
            <a:srgbClr val="780B00"/>
          </a:solidFill>
          <a:latin typeface="Lucida Calligraphy" pitchFamily="66" charset="0"/>
          <a:ea typeface="+mj-ea"/>
          <a:cs typeface="+mj-cs"/>
        </a:defRPr>
      </a:lvl1pPr>
      <a:lvl2pPr algn="ctr" rtl="0" eaLnBrk="0" fontAlgn="base" hangingPunct="0">
        <a:spcBef>
          <a:spcPct val="0"/>
        </a:spcBef>
        <a:spcAft>
          <a:spcPct val="0"/>
        </a:spcAft>
        <a:defRPr sz="3600">
          <a:solidFill>
            <a:schemeClr val="tx2"/>
          </a:solidFill>
          <a:latin typeface="Times New Roman" pitchFamily="18" charset="0"/>
          <a:cs typeface="Arial" charset="0"/>
        </a:defRPr>
      </a:lvl2pPr>
      <a:lvl3pPr algn="ctr" rtl="0" eaLnBrk="0" fontAlgn="base" hangingPunct="0">
        <a:spcBef>
          <a:spcPct val="0"/>
        </a:spcBef>
        <a:spcAft>
          <a:spcPct val="0"/>
        </a:spcAft>
        <a:defRPr sz="3600">
          <a:solidFill>
            <a:schemeClr val="tx2"/>
          </a:solidFill>
          <a:latin typeface="Times New Roman" pitchFamily="18" charset="0"/>
          <a:cs typeface="Arial" charset="0"/>
        </a:defRPr>
      </a:lvl3pPr>
      <a:lvl4pPr algn="ctr" rtl="0" eaLnBrk="0" fontAlgn="base" hangingPunct="0">
        <a:spcBef>
          <a:spcPct val="0"/>
        </a:spcBef>
        <a:spcAft>
          <a:spcPct val="0"/>
        </a:spcAft>
        <a:defRPr sz="3600">
          <a:solidFill>
            <a:schemeClr val="tx2"/>
          </a:solidFill>
          <a:latin typeface="Times New Roman" pitchFamily="18" charset="0"/>
          <a:cs typeface="Arial" charset="0"/>
        </a:defRPr>
      </a:lvl4pPr>
      <a:lvl5pPr algn="ctr" rtl="0" eaLnBrk="0" fontAlgn="base" hangingPunct="0">
        <a:spcBef>
          <a:spcPct val="0"/>
        </a:spcBef>
        <a:spcAft>
          <a:spcPct val="0"/>
        </a:spcAft>
        <a:defRPr sz="36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4.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74.jpeg"/><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8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00200"/>
          </a:xfrm>
        </p:spPr>
        <p:txBody>
          <a:bodyPr>
            <a:scene3d>
              <a:camera prst="orthographicFront"/>
              <a:lightRig rig="flood" dir="t"/>
            </a:scene3d>
            <a:sp3d prstMaterial="metal"/>
          </a:bodyPr>
          <a:lstStyle/>
          <a:p>
            <a:r>
              <a:rPr lang="en-GB" sz="3200" b="1" dirty="0" smtClean="0">
                <a:ln w="12700">
                  <a:solidFill>
                    <a:schemeClr val="tx2">
                      <a:satMod val="155000"/>
                    </a:schemeClr>
                  </a:solidFill>
                  <a:prstDash val="solid"/>
                </a:ln>
                <a:solidFill>
                  <a:srgbClr val="C00000"/>
                </a:solidFill>
                <a:effectLst>
                  <a:outerShdw algn="tl" rotWithShape="0">
                    <a:srgbClr val="000000">
                      <a:alpha val="37000"/>
                    </a:srgbClr>
                  </a:outerShdw>
                </a:effectLst>
              </a:rPr>
              <a:t>Writer  Identification  and  Verification </a:t>
            </a:r>
            <a:br>
              <a:rPr lang="en-GB" sz="3200" b="1" dirty="0" smtClean="0">
                <a:ln w="12700">
                  <a:solidFill>
                    <a:schemeClr val="tx2">
                      <a:satMod val="155000"/>
                    </a:schemeClr>
                  </a:solidFill>
                  <a:prstDash val="solid"/>
                </a:ln>
                <a:solidFill>
                  <a:srgbClr val="C00000"/>
                </a:solidFill>
                <a:effectLst>
                  <a:outerShdw algn="tl" rotWithShape="0">
                    <a:srgbClr val="000000">
                      <a:alpha val="37000"/>
                    </a:srgbClr>
                  </a:outerShdw>
                </a:effectLst>
              </a:rPr>
            </a:br>
            <a:r>
              <a:rPr lang="en-GB" sz="3200" b="1" dirty="0" smtClean="0">
                <a:ln w="12700">
                  <a:solidFill>
                    <a:schemeClr val="tx2">
                      <a:satMod val="155000"/>
                    </a:schemeClr>
                  </a:solidFill>
                  <a:prstDash val="solid"/>
                </a:ln>
                <a:solidFill>
                  <a:srgbClr val="C00000"/>
                </a:solidFill>
                <a:effectLst>
                  <a:outerShdw algn="tl" rotWithShape="0">
                    <a:srgbClr val="000000">
                      <a:alpha val="37000"/>
                    </a:srgbClr>
                  </a:outerShdw>
                </a:effectLst>
              </a:rPr>
              <a:t>for  online  Handwriting</a:t>
            </a:r>
            <a:endParaRPr lang="en-US" sz="3200" b="1" dirty="0">
              <a:ln w="12700">
                <a:solidFill>
                  <a:schemeClr val="tx2">
                    <a:satMod val="155000"/>
                  </a:schemeClr>
                </a:solidFill>
                <a:prstDash val="solid"/>
              </a:ln>
              <a:solidFill>
                <a:srgbClr val="C00000"/>
              </a:solidFill>
              <a:effectLst>
                <a:outerShdw algn="tl" rotWithShape="0">
                  <a:srgbClr val="000000">
                    <a:alpha val="37000"/>
                  </a:srgbClr>
                </a:outerShdw>
              </a:effectLst>
            </a:endParaRPr>
          </a:p>
        </p:txBody>
      </p:sp>
      <p:sp>
        <p:nvSpPr>
          <p:cNvPr id="3" name="Subtitle 2"/>
          <p:cNvSpPr>
            <a:spLocks noGrp="1"/>
          </p:cNvSpPr>
          <p:nvPr>
            <p:ph type="subTitle" idx="1"/>
          </p:nvPr>
        </p:nvSpPr>
        <p:spPr>
          <a:xfrm>
            <a:off x="1371600" y="3581400"/>
            <a:ext cx="6477000" cy="2362200"/>
          </a:xfrm>
        </p:spPr>
        <p:txBody>
          <a:bodyPr/>
          <a:lstStyle/>
          <a:p>
            <a:r>
              <a:rPr lang="en-US" sz="2400" b="1" dirty="0" smtClean="0">
                <a:ln w="12700">
                  <a:solidFill>
                    <a:schemeClr val="tx2">
                      <a:satMod val="155000"/>
                    </a:schemeClr>
                  </a:solidFill>
                  <a:prstDash val="solid"/>
                </a:ln>
                <a:solidFill>
                  <a:schemeClr val="bg2">
                    <a:tint val="85000"/>
                    <a:satMod val="155000"/>
                  </a:schemeClr>
                </a:solidFill>
                <a:effectLst>
                  <a:outerShdw algn="tl" rotWithShape="0">
                    <a:srgbClr val="000000">
                      <a:alpha val="49000"/>
                    </a:srgbClr>
                  </a:outerShdw>
                </a:effectLst>
                <a:latin typeface="Castellar" pitchFamily="18" charset="0"/>
              </a:rPr>
              <a:t>Sachin Gupta</a:t>
            </a:r>
          </a:p>
          <a:p>
            <a:r>
              <a:rPr lang="en-US" sz="1400" dirty="0" smtClean="0"/>
              <a:t>(sachin_g@students.iiit.ac.in)</a:t>
            </a:r>
          </a:p>
          <a:p>
            <a:endParaRPr lang="en-US" dirty="0" smtClean="0"/>
          </a:p>
          <a:p>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stellar" pitchFamily="18" charset="0"/>
            </a:endParaRPr>
          </a:p>
          <a:p>
            <a:r>
              <a:rPr lang="en-US" sz="1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stellar" pitchFamily="18" charset="0"/>
              </a:rPr>
              <a:t>Advisor </a:t>
            </a:r>
          </a:p>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stellar" pitchFamily="18" charset="0"/>
              </a:rPr>
              <a:t>Dr. Anoop M. Namboodiri</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stellar"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Line and Paragraph Level</a:t>
            </a:r>
            <a:endParaRPr lang="en-US" sz="4000" dirty="0"/>
          </a:p>
        </p:txBody>
      </p:sp>
      <p:pic>
        <p:nvPicPr>
          <p:cNvPr id="4" name="Picture 3" descr="doc1.bmp"/>
          <p:cNvPicPr>
            <a:picLocks noChangeAspect="1"/>
          </p:cNvPicPr>
          <p:nvPr/>
        </p:nvPicPr>
        <p:blipFill>
          <a:blip r:embed="rId2"/>
          <a:stretch>
            <a:fillRect/>
          </a:stretch>
        </p:blipFill>
        <p:spPr>
          <a:xfrm>
            <a:off x="4724400" y="1601701"/>
            <a:ext cx="4191000" cy="4418099"/>
          </a:xfrm>
          <a:prstGeom prst="rect">
            <a:avLst/>
          </a:prstGeom>
          <a:noFill/>
          <a:ln>
            <a:solidFill>
              <a:schemeClr val="tx1"/>
            </a:solidFill>
          </a:ln>
        </p:spPr>
      </p:pic>
      <p:pic>
        <p:nvPicPr>
          <p:cNvPr id="7" name="Picture 6" descr="doc3.bmp"/>
          <p:cNvPicPr>
            <a:picLocks noChangeAspect="1"/>
          </p:cNvPicPr>
          <p:nvPr/>
        </p:nvPicPr>
        <p:blipFill>
          <a:blip r:embed="rId3"/>
          <a:stretch>
            <a:fillRect/>
          </a:stretch>
        </p:blipFill>
        <p:spPr>
          <a:xfrm>
            <a:off x="304799" y="1610333"/>
            <a:ext cx="4243655" cy="4409467"/>
          </a:xfrm>
          <a:prstGeom prst="rect">
            <a:avLst/>
          </a:prstGeom>
          <a:ln>
            <a:solidFill>
              <a:schemeClr val="tx1"/>
            </a:solidFill>
          </a:ln>
        </p:spPr>
      </p:pic>
      <p:cxnSp>
        <p:nvCxnSpPr>
          <p:cNvPr id="9" name="Straight Connector 8"/>
          <p:cNvCxnSpPr/>
          <p:nvPr/>
        </p:nvCxnSpPr>
        <p:spPr>
          <a:xfrm>
            <a:off x="4724400" y="1981200"/>
            <a:ext cx="4191000"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2132012"/>
            <a:ext cx="4038600" cy="153988"/>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562100" y="3848100"/>
            <a:ext cx="42672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 y="1981200"/>
            <a:ext cx="4191000" cy="1588"/>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781300" y="3771900"/>
            <a:ext cx="43434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52600" y="1295400"/>
            <a:ext cx="965905" cy="369332"/>
          </a:xfrm>
          <a:prstGeom prst="rect">
            <a:avLst/>
          </a:prstGeom>
          <a:noFill/>
        </p:spPr>
        <p:txBody>
          <a:bodyPr wrap="none" rtlCol="0">
            <a:spAutoFit/>
          </a:bodyPr>
          <a:lstStyle/>
          <a:p>
            <a:r>
              <a:rPr lang="en-US" dirty="0" smtClean="0"/>
              <a:t>Writer-1</a:t>
            </a:r>
            <a:endParaRPr lang="en-US" dirty="0"/>
          </a:p>
        </p:txBody>
      </p:sp>
      <p:sp>
        <p:nvSpPr>
          <p:cNvPr id="24" name="TextBox 23"/>
          <p:cNvSpPr txBox="1"/>
          <p:nvPr/>
        </p:nvSpPr>
        <p:spPr>
          <a:xfrm>
            <a:off x="6425495" y="1295400"/>
            <a:ext cx="965905" cy="369332"/>
          </a:xfrm>
          <a:prstGeom prst="rect">
            <a:avLst/>
          </a:prstGeom>
          <a:noFill/>
        </p:spPr>
        <p:txBody>
          <a:bodyPr wrap="none" rtlCol="0">
            <a:spAutoFit/>
          </a:bodyPr>
          <a:lstStyle/>
          <a:p>
            <a:r>
              <a:rPr lang="en-US" dirty="0" smtClean="0"/>
              <a:t>Writer-2</a:t>
            </a:r>
            <a:endParaRPr lang="en-US" dirty="0"/>
          </a:p>
        </p:txBody>
      </p:sp>
      <p:sp>
        <p:nvSpPr>
          <p:cNvPr id="27" name="TextBox 26"/>
          <p:cNvSpPr txBox="1"/>
          <p:nvPr/>
        </p:nvSpPr>
        <p:spPr>
          <a:xfrm>
            <a:off x="3489826" y="6096000"/>
            <a:ext cx="2377574" cy="646331"/>
          </a:xfrm>
          <a:prstGeom prst="rect">
            <a:avLst/>
          </a:prstGeom>
          <a:solidFill>
            <a:schemeClr val="accent1"/>
          </a:solidFill>
        </p:spPr>
        <p:txBody>
          <a:bodyPr wrap="square" rtlCol="0">
            <a:spAutoFit/>
          </a:bodyPr>
          <a:lstStyle/>
          <a:p>
            <a:r>
              <a:rPr lang="en-US" dirty="0" smtClean="0"/>
              <a:t>Slant and Slope of lines</a:t>
            </a:r>
          </a:p>
          <a:p>
            <a:r>
              <a:rPr lang="en-US" dirty="0" smtClean="0"/>
              <a:t>Parallelism of Lines</a:t>
            </a:r>
            <a:endParaRPr lang="en-US" dirty="0"/>
          </a:p>
        </p:txBody>
      </p:sp>
      <p:sp>
        <p:nvSpPr>
          <p:cNvPr id="28" name="TextBox 27"/>
          <p:cNvSpPr txBox="1"/>
          <p:nvPr/>
        </p:nvSpPr>
        <p:spPr>
          <a:xfrm>
            <a:off x="2667000" y="6248400"/>
            <a:ext cx="4434974" cy="369332"/>
          </a:xfrm>
          <a:prstGeom prst="rect">
            <a:avLst/>
          </a:prstGeom>
          <a:solidFill>
            <a:schemeClr val="accent1"/>
          </a:solidFill>
        </p:spPr>
        <p:txBody>
          <a:bodyPr wrap="square" rtlCol="0">
            <a:spAutoFit/>
          </a:bodyPr>
          <a:lstStyle/>
          <a:p>
            <a:r>
              <a:rPr lang="en-US" dirty="0" smtClean="0"/>
              <a:t>Word Spacing – number of words in a line</a:t>
            </a:r>
            <a:endParaRPr lang="en-US" dirty="0"/>
          </a:p>
        </p:txBody>
      </p:sp>
      <p:sp>
        <p:nvSpPr>
          <p:cNvPr id="29" name="TextBox 28"/>
          <p:cNvSpPr txBox="1"/>
          <p:nvPr/>
        </p:nvSpPr>
        <p:spPr>
          <a:xfrm>
            <a:off x="3352800" y="6248400"/>
            <a:ext cx="2286000" cy="369332"/>
          </a:xfrm>
          <a:prstGeom prst="rect">
            <a:avLst/>
          </a:prstGeom>
          <a:solidFill>
            <a:schemeClr val="accent1"/>
          </a:solidFill>
        </p:spPr>
        <p:txBody>
          <a:bodyPr wrap="square" rtlCol="0">
            <a:spAutoFit/>
          </a:bodyPr>
          <a:lstStyle/>
          <a:p>
            <a:r>
              <a:rPr lang="en-US" dirty="0" smtClean="0"/>
              <a:t>Uniformity of Margins</a:t>
            </a:r>
            <a:endParaRPr lang="en-US" dirty="0"/>
          </a:p>
        </p:txBody>
      </p:sp>
      <p:sp>
        <p:nvSpPr>
          <p:cNvPr id="30" name="TextBox 29"/>
          <p:cNvSpPr txBox="1"/>
          <p:nvPr/>
        </p:nvSpPr>
        <p:spPr>
          <a:xfrm>
            <a:off x="3505200" y="6400800"/>
            <a:ext cx="1981200" cy="369332"/>
          </a:xfrm>
          <a:prstGeom prst="rect">
            <a:avLst/>
          </a:prstGeom>
          <a:solidFill>
            <a:schemeClr val="accent1"/>
          </a:solidFill>
        </p:spPr>
        <p:txBody>
          <a:bodyPr wrap="square" rtlCol="0">
            <a:spAutoFit/>
          </a:bodyPr>
          <a:lstStyle/>
          <a:p>
            <a:pPr algn="ctr"/>
            <a:r>
              <a:rPr lang="en-US" dirty="0" smtClean="0"/>
              <a:t>Overall Texture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1+ppt_w/2"/>
                                          </p:val>
                                        </p:tav>
                                      </p:tavLst>
                                    </p:anim>
                                    <p:anim calcmode="lin" valueType="num">
                                      <p:cBhvr additive="base">
                                        <p:cTn id="25" dur="500"/>
                                        <p:tgtEl>
                                          <p:spTgt spid="12"/>
                                        </p:tgtEl>
                                        <p:attrNameLst>
                                          <p:attrName>ppt_y</p:attrName>
                                        </p:attrNameLst>
                                      </p:cBhvr>
                                      <p:tavLst>
                                        <p:tav tm="0">
                                          <p:val>
                                            <p:strVal val="ppt_y"/>
                                          </p:val>
                                        </p:tav>
                                        <p:tav tm="100000">
                                          <p:val>
                                            <p:strVal val="ppt_y"/>
                                          </p:val>
                                        </p:tav>
                                      </p:tavLst>
                                    </p:anim>
                                    <p:set>
                                      <p:cBhvr>
                                        <p:cTn id="26" dur="1" fill="hold">
                                          <p:stCondLst>
                                            <p:cond delay="499"/>
                                          </p:stCondLst>
                                        </p:cTn>
                                        <p:tgtEl>
                                          <p:spTgt spid="12"/>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1+ppt_w/2"/>
                                          </p:val>
                                        </p:tav>
                                      </p:tavLst>
                                    </p:anim>
                                    <p:anim calcmode="lin" valueType="num">
                                      <p:cBhvr additive="base">
                                        <p:cTn id="29" dur="500"/>
                                        <p:tgtEl>
                                          <p:spTgt spid="9"/>
                                        </p:tgtEl>
                                        <p:attrNameLst>
                                          <p:attrName>ppt_y</p:attrName>
                                        </p:attrNameLst>
                                      </p:cBhvr>
                                      <p:tavLst>
                                        <p:tav tm="0">
                                          <p:val>
                                            <p:strVal val="ppt_y"/>
                                          </p:val>
                                        </p:tav>
                                        <p:tav tm="100000">
                                          <p:val>
                                            <p:strVal val="ppt_y"/>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7"/>
                                        </p:tgtEl>
                                        <p:attrNameLst>
                                          <p:attrName>ppt_x</p:attrName>
                                        </p:attrNameLst>
                                      </p:cBhvr>
                                      <p:tavLst>
                                        <p:tav tm="0">
                                          <p:val>
                                            <p:strVal val="ppt_x"/>
                                          </p:val>
                                        </p:tav>
                                        <p:tav tm="100000">
                                          <p:val>
                                            <p:strVal val="ppt_x"/>
                                          </p:val>
                                        </p:tav>
                                      </p:tavLst>
                                    </p:anim>
                                    <p:anim calcmode="lin" valueType="num">
                                      <p:cBhvr additive="base">
                                        <p:cTn id="33" dur="500"/>
                                        <p:tgtEl>
                                          <p:spTgt spid="27"/>
                                        </p:tgtEl>
                                        <p:attrNameLst>
                                          <p:attrName>ppt_y</p:attrName>
                                        </p:attrNameLst>
                                      </p:cBhvr>
                                      <p:tavLst>
                                        <p:tav tm="0">
                                          <p:val>
                                            <p:strVal val="ppt_y"/>
                                          </p:val>
                                        </p:tav>
                                        <p:tav tm="100000">
                                          <p:val>
                                            <p:strVal val="1+ppt_h/2"/>
                                          </p:val>
                                        </p:tav>
                                      </p:tavLst>
                                    </p:anim>
                                    <p:set>
                                      <p:cBhvr>
                                        <p:cTn id="34" dur="1" fill="hold">
                                          <p:stCondLst>
                                            <p:cond delay="499"/>
                                          </p:stCondLst>
                                        </p:cTn>
                                        <p:tgtEl>
                                          <p:spTgt spid="27"/>
                                        </p:tgtEl>
                                        <p:attrNameLst>
                                          <p:attrName>style.visibility</p:attrName>
                                        </p:attrNameLst>
                                      </p:cBhvr>
                                      <p:to>
                                        <p:strVal val="hidden"/>
                                      </p:to>
                                    </p:set>
                                  </p:childTnLst>
                                </p:cTn>
                              </p:par>
                              <p:par>
                                <p:cTn id="35" presetID="2" presetClass="exit" presetSubtype="2" fill="hold" nodeType="withEffect">
                                  <p:stCondLst>
                                    <p:cond delay="0"/>
                                  </p:stCondLst>
                                  <p:childTnLst>
                                    <p:anim calcmode="lin" valueType="num">
                                      <p:cBhvr additive="base">
                                        <p:cTn id="36" dur="500"/>
                                        <p:tgtEl>
                                          <p:spTgt spid="18"/>
                                        </p:tgtEl>
                                        <p:attrNameLst>
                                          <p:attrName>ppt_x</p:attrName>
                                        </p:attrNameLst>
                                      </p:cBhvr>
                                      <p:tavLst>
                                        <p:tav tm="0">
                                          <p:val>
                                            <p:strVal val="ppt_x"/>
                                          </p:val>
                                        </p:tav>
                                        <p:tav tm="100000">
                                          <p:val>
                                            <p:strVal val="1+ppt_w/2"/>
                                          </p:val>
                                        </p:tav>
                                      </p:tavLst>
                                    </p:anim>
                                    <p:anim calcmode="lin" valueType="num">
                                      <p:cBhvr additive="base">
                                        <p:cTn id="37" dur="500"/>
                                        <p:tgtEl>
                                          <p:spTgt spid="18"/>
                                        </p:tgtEl>
                                        <p:attrNameLst>
                                          <p:attrName>ppt_y</p:attrName>
                                        </p:attrNameLst>
                                      </p:cBhvr>
                                      <p:tavLst>
                                        <p:tav tm="0">
                                          <p:val>
                                            <p:strVal val="ppt_y"/>
                                          </p:val>
                                        </p:tav>
                                        <p:tav tm="100000">
                                          <p:val>
                                            <p:strVal val="ppt_y"/>
                                          </p:val>
                                        </p:tav>
                                      </p:tavLst>
                                    </p:anim>
                                    <p:set>
                                      <p:cBhvr>
                                        <p:cTn id="38" dur="1" fill="hold">
                                          <p:stCondLst>
                                            <p:cond delay="499"/>
                                          </p:stCondLst>
                                        </p:cTn>
                                        <p:tgtEl>
                                          <p:spTgt spid="18"/>
                                        </p:tgtEl>
                                        <p:attrNameLst>
                                          <p:attrName>style.visibility</p:attrName>
                                        </p:attrNameLst>
                                      </p:cBhvr>
                                      <p:to>
                                        <p:strVal val="hidden"/>
                                      </p:to>
                                    </p:set>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28"/>
                                        </p:tgtEl>
                                        <p:attrNameLst>
                                          <p:attrName>ppt_x</p:attrName>
                                        </p:attrNameLst>
                                      </p:cBhvr>
                                      <p:tavLst>
                                        <p:tav tm="0">
                                          <p:val>
                                            <p:strVal val="ppt_x"/>
                                          </p:val>
                                        </p:tav>
                                        <p:tav tm="100000">
                                          <p:val>
                                            <p:strVal val="ppt_x"/>
                                          </p:val>
                                        </p:tav>
                                      </p:tavLst>
                                    </p:anim>
                                    <p:anim calcmode="lin" valueType="num">
                                      <p:cBhvr additive="base">
                                        <p:cTn id="47" dur="500"/>
                                        <p:tgtEl>
                                          <p:spTgt spid="28"/>
                                        </p:tgtEl>
                                        <p:attrNameLst>
                                          <p:attrName>ppt_y</p:attrName>
                                        </p:attrNameLst>
                                      </p:cBhvr>
                                      <p:tavLst>
                                        <p:tav tm="0">
                                          <p:val>
                                            <p:strVal val="ppt_y"/>
                                          </p:val>
                                        </p:tav>
                                        <p:tav tm="100000">
                                          <p:val>
                                            <p:strVal val="1+ppt_h/2"/>
                                          </p:val>
                                        </p:tav>
                                      </p:tavLst>
                                    </p:anim>
                                    <p:set>
                                      <p:cBhvr>
                                        <p:cTn id="48" dur="1" fill="hold">
                                          <p:stCondLst>
                                            <p:cond delay="499"/>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29"/>
                                        </p:tgtEl>
                                        <p:attrNameLst>
                                          <p:attrName>ppt_x</p:attrName>
                                        </p:attrNameLst>
                                      </p:cBhvr>
                                      <p:tavLst>
                                        <p:tav tm="0">
                                          <p:val>
                                            <p:strVal val="ppt_x"/>
                                          </p:val>
                                        </p:tav>
                                        <p:tav tm="100000">
                                          <p:val>
                                            <p:strVal val="ppt_x"/>
                                          </p:val>
                                        </p:tav>
                                      </p:tavLst>
                                    </p:anim>
                                    <p:anim calcmode="lin" valueType="num">
                                      <p:cBhvr additive="base">
                                        <p:cTn id="67" dur="500"/>
                                        <p:tgtEl>
                                          <p:spTgt spid="29"/>
                                        </p:tgtEl>
                                        <p:attrNameLst>
                                          <p:attrName>ppt_y</p:attrName>
                                        </p:attrNameLst>
                                      </p:cBhvr>
                                      <p:tavLst>
                                        <p:tav tm="0">
                                          <p:val>
                                            <p:strVal val="ppt_y"/>
                                          </p:val>
                                        </p:tav>
                                        <p:tav tm="100000">
                                          <p:val>
                                            <p:strVal val="1+ppt_h/2"/>
                                          </p:val>
                                        </p:tav>
                                      </p:tavLst>
                                    </p:anim>
                                    <p:set>
                                      <p:cBhvr>
                                        <p:cTn id="68" dur="1" fill="hold">
                                          <p:stCondLst>
                                            <p:cond delay="499"/>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0"/>
                                        </p:tgtEl>
                                        <p:attrNameLst>
                                          <p:attrName>ppt_x</p:attrName>
                                        </p:attrNameLst>
                                      </p:cBhvr>
                                      <p:tavLst>
                                        <p:tav tm="0">
                                          <p:val>
                                            <p:strVal val="ppt_x"/>
                                          </p:val>
                                        </p:tav>
                                        <p:tav tm="100000">
                                          <p:val>
                                            <p:strVal val="ppt_x"/>
                                          </p:val>
                                        </p:tav>
                                      </p:tavLst>
                                    </p:anim>
                                    <p:anim calcmode="lin" valueType="num">
                                      <p:cBhvr additive="base">
                                        <p:cTn id="79" dur="500"/>
                                        <p:tgtEl>
                                          <p:spTgt spid="30"/>
                                        </p:tgtEl>
                                        <p:attrNameLst>
                                          <p:attrName>ppt_y</p:attrName>
                                        </p:attrNameLst>
                                      </p:cBhvr>
                                      <p:tavLst>
                                        <p:tav tm="0">
                                          <p:val>
                                            <p:strVal val="ppt_y"/>
                                          </p:val>
                                        </p:tav>
                                        <p:tav tm="100000">
                                          <p:val>
                                            <p:strVal val="1+ppt_h/2"/>
                                          </p:val>
                                        </p:tav>
                                      </p:tavLst>
                                    </p:anim>
                                    <p:set>
                                      <p:cBhvr>
                                        <p:cTn id="8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4" name="Rectangle 2"/>
          <p:cNvSpPr>
            <a:spLocks noGrp="1" noChangeArrowheads="1"/>
          </p:cNvSpPr>
          <p:nvPr>
            <p:ph idx="1"/>
          </p:nvPr>
        </p:nvSpPr>
        <p:spPr>
          <a:xfrm>
            <a:off x="685800" y="1524000"/>
            <a:ext cx="7772400" cy="4114800"/>
          </a:xfrm>
          <a:ln/>
        </p:spPr>
        <p:txBody>
          <a:bodyPr/>
          <a:lstStyle/>
          <a:p>
            <a:pPr marL="0" inden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 </a:t>
            </a:r>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High within writer variations</a:t>
            </a:r>
          </a:p>
          <a:p>
            <a:pPr marL="400050" lvl="1"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 Due </a:t>
            </a:r>
            <a:r>
              <a:rPr lang="en-GB" dirty="0"/>
              <a:t>to mood dependent nature of </a:t>
            </a:r>
            <a:r>
              <a:rPr lang="en-GB" dirty="0" smtClean="0"/>
              <a:t>handwriting</a:t>
            </a:r>
          </a:p>
          <a:p>
            <a:pPr marL="400050" lvl="1"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 No </a:t>
            </a:r>
            <a:r>
              <a:rPr lang="en-GB" dirty="0"/>
              <a:t>two piece of handwriting by any individual </a:t>
            </a:r>
            <a:r>
              <a:rPr lang="en-GB" dirty="0" smtClean="0"/>
              <a:t>are same </a:t>
            </a:r>
          </a:p>
          <a:p>
            <a:pPr marL="400050" lvl="1"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smtClean="0"/>
          </a:p>
          <a:p>
            <a:pPr marL="400050" lvl="1"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smtClean="0"/>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Low between writer variations</a:t>
            </a:r>
          </a:p>
          <a:p>
            <a:pPr marL="400050" lvl="1"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 Handwriting must be readable  </a:t>
            </a:r>
          </a:p>
          <a:p>
            <a:pPr marL="400050" lvl="1"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 Degree of variations </a:t>
            </a:r>
            <a:r>
              <a:rPr lang="en-GB" dirty="0"/>
              <a:t>are low</a:t>
            </a:r>
          </a:p>
          <a:p>
            <a:pPr marL="0" lvl="2" inden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heckerboard(across)">
                                      <p:cBhvr>
                                        <p:cTn id="10" dur="500"/>
                                        <p:tgtEl>
                                          <p:spTgt spid="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checkerboard(across)">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checkerboard(across)">
                                      <p:cBhvr>
                                        <p:cTn id="18" dur="500"/>
                                        <p:tgtEl>
                                          <p:spTgt spid="4">
                                            <p:txEl>
                                              <p:pRg st="6" end="6"/>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checkerboard(across)">
                                      <p:cBhvr>
                                        <p:cTn id="21" dur="500"/>
                                        <p:tgtEl>
                                          <p:spTgt spid="4">
                                            <p:txEl>
                                              <p:pRg st="7" end="7"/>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checkerboard(across)">
                                      <p:cBhvr>
                                        <p:cTn id="2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Vs Offline</a:t>
            </a:r>
            <a:endParaRPr lang="en-US" dirty="0"/>
          </a:p>
        </p:txBody>
      </p:sp>
      <p:sp>
        <p:nvSpPr>
          <p:cNvPr id="3" name="Content Placeholder 2"/>
          <p:cNvSpPr>
            <a:spLocks noGrp="1"/>
          </p:cNvSpPr>
          <p:nvPr>
            <p:ph idx="1"/>
          </p:nvPr>
        </p:nvSpPr>
        <p:spPr/>
        <p:txBody>
          <a:bodyPr/>
          <a:lstStyle/>
          <a:p>
            <a:r>
              <a:rPr lang="en-US" dirty="0" smtClean="0"/>
              <a:t>Offline</a:t>
            </a:r>
          </a:p>
          <a:p>
            <a:pPr lvl="1"/>
            <a:r>
              <a:rPr lang="en-US" dirty="0" smtClean="0"/>
              <a:t>Matrix of integers</a:t>
            </a:r>
          </a:p>
          <a:p>
            <a:pPr lvl="1"/>
            <a:r>
              <a:rPr lang="en-US" dirty="0" smtClean="0"/>
              <a:t>Only shape and size information is available</a:t>
            </a:r>
          </a:p>
          <a:p>
            <a:pPr lvl="1"/>
            <a:r>
              <a:rPr lang="en-US" dirty="0" smtClean="0"/>
              <a:t>Temporal information about how stroke is drawn is lost</a:t>
            </a:r>
          </a:p>
          <a:p>
            <a:endParaRPr lang="en-US" dirty="0" smtClean="0"/>
          </a:p>
          <a:p>
            <a:r>
              <a:rPr lang="en-US" dirty="0" smtClean="0"/>
              <a:t>Online</a:t>
            </a:r>
          </a:p>
          <a:p>
            <a:pPr lvl="1"/>
            <a:r>
              <a:rPr lang="en-US" dirty="0" smtClean="0"/>
              <a:t>Sequence of X-Y coordinates, Pen up-down events</a:t>
            </a:r>
          </a:p>
          <a:p>
            <a:pPr lvl="1"/>
            <a:r>
              <a:rPr lang="en-US" dirty="0" smtClean="0"/>
              <a:t>Shape and size information is available</a:t>
            </a:r>
          </a:p>
          <a:p>
            <a:pPr lvl="1"/>
            <a:r>
              <a:rPr lang="en-US" dirty="0" smtClean="0"/>
              <a:t>Sequencing of points and strokes is available</a:t>
            </a:r>
          </a:p>
          <a:p>
            <a:pPr lvl="1"/>
            <a:endParaRPr lang="en-US" dirty="0" smtClean="0"/>
          </a:p>
        </p:txBody>
      </p:sp>
      <p:sp>
        <p:nvSpPr>
          <p:cNvPr id="4" name="Oval 3"/>
          <p:cNvSpPr/>
          <p:nvPr/>
        </p:nvSpPr>
        <p:spPr>
          <a:xfrm>
            <a:off x="8793481" y="4373881"/>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8610600" y="4373881"/>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8458200" y="4343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8305800" y="4343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8229600" y="4343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077200" y="4343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001000" y="4343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7924800" y="4343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7848600" y="4373881"/>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7772400" y="44196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7696200" y="44958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7848600" y="46482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8001000" y="48006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8260081" y="49530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8488681" y="5105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8641081" y="52578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8686800" y="5440681"/>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8686800" y="5669281"/>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8534400" y="5867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8382000" y="59436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8229600" y="59436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8001000" y="58674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7772400" y="5745481"/>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7543800" y="56388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a:off x="8382000" y="50292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p:nvSpPr>
        <p:spPr>
          <a:xfrm>
            <a:off x="8153400" y="48768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7772400" y="4602481"/>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p:cNvSpPr/>
          <p:nvPr/>
        </p:nvSpPr>
        <p:spPr>
          <a:xfrm>
            <a:off x="8610600" y="5791200"/>
            <a:ext cx="45719" cy="45719"/>
          </a:xfrm>
          <a:prstGeom prst="ellipse">
            <a:avLst/>
          </a:prstGeom>
          <a:solidFill>
            <a:srgbClr val="FF0000"/>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7467600" y="4267200"/>
            <a:ext cx="1447800" cy="18288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7391400" y="1676400"/>
            <a:ext cx="1447800" cy="1828800"/>
            <a:chOff x="7391400" y="1676400"/>
            <a:chExt cx="1447800" cy="1828800"/>
          </a:xfrm>
        </p:grpSpPr>
        <p:sp>
          <p:nvSpPr>
            <p:cNvPr id="34" name="Rectangle 33"/>
            <p:cNvSpPr/>
            <p:nvPr/>
          </p:nvSpPr>
          <p:spPr>
            <a:xfrm>
              <a:off x="7391400" y="1676400"/>
              <a:ext cx="1447800" cy="1828800"/>
            </a:xfrm>
            <a:prstGeom prst="rect">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32"/>
            <p:cNvSpPr/>
            <p:nvPr/>
          </p:nvSpPr>
          <p:spPr>
            <a:xfrm>
              <a:off x="7467600" y="1752600"/>
              <a:ext cx="1295400" cy="1693333"/>
            </a:xfrm>
            <a:custGeom>
              <a:avLst/>
              <a:gdLst>
                <a:gd name="connsiteX0" fmla="*/ 1295400 w 1295400"/>
                <a:gd name="connsiteY0" fmla="*/ 50800 h 1693333"/>
                <a:gd name="connsiteX1" fmla="*/ 469900 w 1295400"/>
                <a:gd name="connsiteY1" fmla="*/ 25400 h 1693333"/>
                <a:gd name="connsiteX2" fmla="*/ 215900 w 1295400"/>
                <a:gd name="connsiteY2" fmla="*/ 203200 h 1693333"/>
                <a:gd name="connsiteX3" fmla="*/ 406400 w 1295400"/>
                <a:gd name="connsiteY3" fmla="*/ 368300 h 1693333"/>
                <a:gd name="connsiteX4" fmla="*/ 939800 w 1295400"/>
                <a:gd name="connsiteY4" fmla="*/ 762000 h 1693333"/>
                <a:gd name="connsiteX5" fmla="*/ 1206500 w 1295400"/>
                <a:gd name="connsiteY5" fmla="*/ 1003300 h 1693333"/>
                <a:gd name="connsiteX6" fmla="*/ 1193800 w 1295400"/>
                <a:gd name="connsiteY6" fmla="*/ 1409700 h 1693333"/>
                <a:gd name="connsiteX7" fmla="*/ 863600 w 1295400"/>
                <a:gd name="connsiteY7" fmla="*/ 1638300 h 1693333"/>
                <a:gd name="connsiteX8" fmla="*/ 736600 w 1295400"/>
                <a:gd name="connsiteY8" fmla="*/ 1638300 h 1693333"/>
                <a:gd name="connsiteX9" fmla="*/ 0 w 1295400"/>
                <a:gd name="connsiteY9" fmla="*/ 1308100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0" h="1693333">
                  <a:moveTo>
                    <a:pt x="1295400" y="50800"/>
                  </a:moveTo>
                  <a:cubicBezTo>
                    <a:pt x="972608" y="25400"/>
                    <a:pt x="649817" y="0"/>
                    <a:pt x="469900" y="25400"/>
                  </a:cubicBezTo>
                  <a:cubicBezTo>
                    <a:pt x="289983" y="50800"/>
                    <a:pt x="226483" y="146050"/>
                    <a:pt x="215900" y="203200"/>
                  </a:cubicBezTo>
                  <a:cubicBezTo>
                    <a:pt x="205317" y="260350"/>
                    <a:pt x="285750" y="275167"/>
                    <a:pt x="406400" y="368300"/>
                  </a:cubicBezTo>
                  <a:cubicBezTo>
                    <a:pt x="527050" y="461433"/>
                    <a:pt x="806450" y="656167"/>
                    <a:pt x="939800" y="762000"/>
                  </a:cubicBezTo>
                  <a:cubicBezTo>
                    <a:pt x="1073150" y="867833"/>
                    <a:pt x="1164167" y="895350"/>
                    <a:pt x="1206500" y="1003300"/>
                  </a:cubicBezTo>
                  <a:cubicBezTo>
                    <a:pt x="1248833" y="1111250"/>
                    <a:pt x="1250950" y="1303867"/>
                    <a:pt x="1193800" y="1409700"/>
                  </a:cubicBezTo>
                  <a:cubicBezTo>
                    <a:pt x="1136650" y="1515533"/>
                    <a:pt x="939800" y="1600200"/>
                    <a:pt x="863600" y="1638300"/>
                  </a:cubicBezTo>
                  <a:cubicBezTo>
                    <a:pt x="787400" y="1676400"/>
                    <a:pt x="880533" y="1693333"/>
                    <a:pt x="736600" y="1638300"/>
                  </a:cubicBezTo>
                  <a:cubicBezTo>
                    <a:pt x="592667" y="1583267"/>
                    <a:pt x="122767" y="1367367"/>
                    <a:pt x="0" y="1308100"/>
                  </a:cubicBez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
                                        <p:tgtEl>
                                          <p:spTgt spid="4"/>
                                        </p:tgtEl>
                                      </p:cBhvr>
                                    </p:animEffect>
                                  </p:childTnLst>
                                </p:cTn>
                              </p:par>
                            </p:childTnLst>
                          </p:cTn>
                        </p:par>
                        <p:par>
                          <p:cTn id="13" fill="hold">
                            <p:stCondLst>
                              <p:cond delay="100"/>
                            </p:stCondLst>
                            <p:childTnLst>
                              <p:par>
                                <p:cTn id="14" presetID="5"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100"/>
                                        <p:tgtEl>
                                          <p:spTgt spid="5"/>
                                        </p:tgtEl>
                                      </p:cBhvr>
                                    </p:animEffect>
                                  </p:childTnLst>
                                </p:cTn>
                              </p:par>
                            </p:childTnLst>
                          </p:cTn>
                        </p:par>
                        <p:par>
                          <p:cTn id="17" fill="hold">
                            <p:stCondLst>
                              <p:cond delay="200"/>
                            </p:stCondLst>
                            <p:childTnLst>
                              <p:par>
                                <p:cTn id="18" presetID="5"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100"/>
                                        <p:tgtEl>
                                          <p:spTgt spid="6"/>
                                        </p:tgtEl>
                                      </p:cBhvr>
                                    </p:animEffect>
                                  </p:childTnLst>
                                </p:cTn>
                              </p:par>
                            </p:childTnLst>
                          </p:cTn>
                        </p:par>
                        <p:par>
                          <p:cTn id="21" fill="hold">
                            <p:stCondLst>
                              <p:cond delay="300"/>
                            </p:stCondLst>
                            <p:childTnLst>
                              <p:par>
                                <p:cTn id="22" presetID="5"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100"/>
                                        <p:tgtEl>
                                          <p:spTgt spid="7"/>
                                        </p:tgtEl>
                                      </p:cBhvr>
                                    </p:animEffect>
                                  </p:childTnLst>
                                </p:cTn>
                              </p:par>
                            </p:childTnLst>
                          </p:cTn>
                        </p:par>
                        <p:par>
                          <p:cTn id="25" fill="hold">
                            <p:stCondLst>
                              <p:cond delay="400"/>
                            </p:stCondLst>
                            <p:childTnLst>
                              <p:par>
                                <p:cTn id="26" presetID="5"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100"/>
                                        <p:tgtEl>
                                          <p:spTgt spid="8"/>
                                        </p:tgtEl>
                                      </p:cBhvr>
                                    </p:animEffect>
                                  </p:childTnLst>
                                </p:cTn>
                              </p:par>
                            </p:childTnLst>
                          </p:cTn>
                        </p:par>
                        <p:par>
                          <p:cTn id="29" fill="hold">
                            <p:stCondLst>
                              <p:cond delay="500"/>
                            </p:stCondLst>
                            <p:childTnLst>
                              <p:par>
                                <p:cTn id="30" presetID="5"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100"/>
                                        <p:tgtEl>
                                          <p:spTgt spid="9"/>
                                        </p:tgtEl>
                                      </p:cBhvr>
                                    </p:animEffect>
                                  </p:childTnLst>
                                </p:cTn>
                              </p:par>
                            </p:childTnLst>
                          </p:cTn>
                        </p:par>
                        <p:par>
                          <p:cTn id="33" fill="hold">
                            <p:stCondLst>
                              <p:cond delay="600"/>
                            </p:stCondLst>
                            <p:childTnLst>
                              <p:par>
                                <p:cTn id="34" presetID="5" presetClass="entr" presetSubtype="1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100"/>
                                        <p:tgtEl>
                                          <p:spTgt spid="10"/>
                                        </p:tgtEl>
                                      </p:cBhvr>
                                    </p:animEffect>
                                  </p:childTnLst>
                                </p:cTn>
                              </p:par>
                            </p:childTnLst>
                          </p:cTn>
                        </p:par>
                        <p:par>
                          <p:cTn id="37" fill="hold">
                            <p:stCondLst>
                              <p:cond delay="700"/>
                            </p:stCondLst>
                            <p:childTnLst>
                              <p:par>
                                <p:cTn id="38" presetID="5" presetClass="entr" presetSubtype="1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100"/>
                                        <p:tgtEl>
                                          <p:spTgt spid="11"/>
                                        </p:tgtEl>
                                      </p:cBhvr>
                                    </p:animEffect>
                                  </p:childTnLst>
                                </p:cTn>
                              </p:par>
                            </p:childTnLst>
                          </p:cTn>
                        </p:par>
                        <p:par>
                          <p:cTn id="41" fill="hold">
                            <p:stCondLst>
                              <p:cond delay="800"/>
                            </p:stCondLst>
                            <p:childTnLst>
                              <p:par>
                                <p:cTn id="42" presetID="5" presetClass="entr" presetSubtype="1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100"/>
                                        <p:tgtEl>
                                          <p:spTgt spid="12"/>
                                        </p:tgtEl>
                                      </p:cBhvr>
                                    </p:animEffect>
                                  </p:childTnLst>
                                </p:cTn>
                              </p:par>
                            </p:childTnLst>
                          </p:cTn>
                        </p:par>
                        <p:par>
                          <p:cTn id="45" fill="hold">
                            <p:stCondLst>
                              <p:cond delay="900"/>
                            </p:stCondLst>
                            <p:childTnLst>
                              <p:par>
                                <p:cTn id="46" presetID="5" presetClass="entr" presetSubtype="1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100"/>
                                        <p:tgtEl>
                                          <p:spTgt spid="13"/>
                                        </p:tgtEl>
                                      </p:cBhvr>
                                    </p:animEffect>
                                  </p:childTnLst>
                                </p:cTn>
                              </p:par>
                            </p:childTnLst>
                          </p:cTn>
                        </p:par>
                        <p:par>
                          <p:cTn id="49" fill="hold">
                            <p:stCondLst>
                              <p:cond delay="1000"/>
                            </p:stCondLst>
                            <p:childTnLst>
                              <p:par>
                                <p:cTn id="50" presetID="5" presetClass="entr" presetSubtype="1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100"/>
                                        <p:tgtEl>
                                          <p:spTgt spid="14"/>
                                        </p:tgtEl>
                                      </p:cBhvr>
                                    </p:animEffect>
                                  </p:childTnLst>
                                </p:cTn>
                              </p:par>
                            </p:childTnLst>
                          </p:cTn>
                        </p:par>
                        <p:par>
                          <p:cTn id="53" fill="hold">
                            <p:stCondLst>
                              <p:cond delay="1100"/>
                            </p:stCondLst>
                            <p:childTnLst>
                              <p:par>
                                <p:cTn id="54" presetID="5" presetClass="entr" presetSubtype="1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heckerboard(across)">
                                      <p:cBhvr>
                                        <p:cTn id="56" dur="100"/>
                                        <p:tgtEl>
                                          <p:spTgt spid="30"/>
                                        </p:tgtEl>
                                      </p:cBhvr>
                                    </p:animEffect>
                                  </p:childTnLst>
                                </p:cTn>
                              </p:par>
                            </p:childTnLst>
                          </p:cTn>
                        </p:par>
                        <p:par>
                          <p:cTn id="57" fill="hold">
                            <p:stCondLst>
                              <p:cond delay="1200"/>
                            </p:stCondLst>
                            <p:childTnLst>
                              <p:par>
                                <p:cTn id="58" presetID="5" presetClass="entr" presetSubtype="10"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100"/>
                                        <p:tgtEl>
                                          <p:spTgt spid="15"/>
                                        </p:tgtEl>
                                      </p:cBhvr>
                                    </p:animEffect>
                                  </p:childTnLst>
                                </p:cTn>
                              </p:par>
                            </p:childTnLst>
                          </p:cTn>
                        </p:par>
                        <p:par>
                          <p:cTn id="61" fill="hold">
                            <p:stCondLst>
                              <p:cond delay="1300"/>
                            </p:stCondLst>
                            <p:childTnLst>
                              <p:par>
                                <p:cTn id="62" presetID="5" presetClass="entr" presetSubtype="1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heckerboard(across)">
                                      <p:cBhvr>
                                        <p:cTn id="64" dur="100"/>
                                        <p:tgtEl>
                                          <p:spTgt spid="16"/>
                                        </p:tgtEl>
                                      </p:cBhvr>
                                    </p:animEffect>
                                  </p:childTnLst>
                                </p:cTn>
                              </p:par>
                            </p:childTnLst>
                          </p:cTn>
                        </p:par>
                        <p:par>
                          <p:cTn id="65" fill="hold">
                            <p:stCondLst>
                              <p:cond delay="1400"/>
                            </p:stCondLst>
                            <p:childTnLst>
                              <p:par>
                                <p:cTn id="66" presetID="5" presetClass="entr" presetSubtype="1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checkerboard(across)">
                                      <p:cBhvr>
                                        <p:cTn id="68" dur="100"/>
                                        <p:tgtEl>
                                          <p:spTgt spid="29"/>
                                        </p:tgtEl>
                                      </p:cBhvr>
                                    </p:animEffect>
                                  </p:childTnLst>
                                </p:cTn>
                              </p:par>
                            </p:childTnLst>
                          </p:cTn>
                        </p:par>
                        <p:par>
                          <p:cTn id="69" fill="hold">
                            <p:stCondLst>
                              <p:cond delay="1500"/>
                            </p:stCondLst>
                            <p:childTnLst>
                              <p:par>
                                <p:cTn id="70" presetID="5" presetClass="entr" presetSubtype="1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checkerboard(across)">
                                      <p:cBhvr>
                                        <p:cTn id="72" dur="100"/>
                                        <p:tgtEl>
                                          <p:spTgt spid="17"/>
                                        </p:tgtEl>
                                      </p:cBhvr>
                                    </p:animEffect>
                                  </p:childTnLst>
                                </p:cTn>
                              </p:par>
                            </p:childTnLst>
                          </p:cTn>
                        </p:par>
                        <p:par>
                          <p:cTn id="73" fill="hold">
                            <p:stCondLst>
                              <p:cond delay="1600"/>
                            </p:stCondLst>
                            <p:childTnLst>
                              <p:par>
                                <p:cTn id="74" presetID="5" presetClass="entr" presetSubtype="5"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checkerboard(down)">
                                      <p:cBhvr>
                                        <p:cTn id="76" dur="100"/>
                                        <p:tgtEl>
                                          <p:spTgt spid="28"/>
                                        </p:tgtEl>
                                      </p:cBhvr>
                                    </p:animEffect>
                                  </p:childTnLst>
                                </p:cTn>
                              </p:par>
                            </p:childTnLst>
                          </p:cTn>
                        </p:par>
                        <p:par>
                          <p:cTn id="77" fill="hold">
                            <p:stCondLst>
                              <p:cond delay="1700"/>
                            </p:stCondLst>
                            <p:childTnLst>
                              <p:par>
                                <p:cTn id="78" presetID="5" presetClass="entr" presetSubtype="10"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checkerboard(across)">
                                      <p:cBhvr>
                                        <p:cTn id="80" dur="100"/>
                                        <p:tgtEl>
                                          <p:spTgt spid="18"/>
                                        </p:tgtEl>
                                      </p:cBhvr>
                                    </p:animEffect>
                                  </p:childTnLst>
                                </p:cTn>
                              </p:par>
                            </p:childTnLst>
                          </p:cTn>
                        </p:par>
                        <p:par>
                          <p:cTn id="81" fill="hold">
                            <p:stCondLst>
                              <p:cond delay="1800"/>
                            </p:stCondLst>
                            <p:childTnLst>
                              <p:par>
                                <p:cTn id="82" presetID="5" presetClass="entr" presetSubtype="1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checkerboard(across)">
                                      <p:cBhvr>
                                        <p:cTn id="84" dur="100"/>
                                        <p:tgtEl>
                                          <p:spTgt spid="19"/>
                                        </p:tgtEl>
                                      </p:cBhvr>
                                    </p:animEffect>
                                  </p:childTnLst>
                                </p:cTn>
                              </p:par>
                            </p:childTnLst>
                          </p:cTn>
                        </p:par>
                        <p:par>
                          <p:cTn id="85" fill="hold">
                            <p:stCondLst>
                              <p:cond delay="1900"/>
                            </p:stCondLst>
                            <p:childTnLst>
                              <p:par>
                                <p:cTn id="86" presetID="5" presetClass="entr" presetSubtype="10"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checkerboard(across)">
                                      <p:cBhvr>
                                        <p:cTn id="88" dur="100"/>
                                        <p:tgtEl>
                                          <p:spTgt spid="20"/>
                                        </p:tgtEl>
                                      </p:cBhvr>
                                    </p:animEffect>
                                  </p:childTnLst>
                                </p:cTn>
                              </p:par>
                            </p:childTnLst>
                          </p:cTn>
                        </p:par>
                        <p:par>
                          <p:cTn id="89" fill="hold">
                            <p:stCondLst>
                              <p:cond delay="2000"/>
                            </p:stCondLst>
                            <p:childTnLst>
                              <p:par>
                                <p:cTn id="90" presetID="5" presetClass="entr" presetSubtype="10"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checkerboard(across)">
                                      <p:cBhvr>
                                        <p:cTn id="92" dur="100"/>
                                        <p:tgtEl>
                                          <p:spTgt spid="21"/>
                                        </p:tgtEl>
                                      </p:cBhvr>
                                    </p:animEffect>
                                  </p:childTnLst>
                                </p:cTn>
                              </p:par>
                            </p:childTnLst>
                          </p:cTn>
                        </p:par>
                        <p:par>
                          <p:cTn id="93" fill="hold">
                            <p:stCondLst>
                              <p:cond delay="2100"/>
                            </p:stCondLst>
                            <p:childTnLst>
                              <p:par>
                                <p:cTn id="94" presetID="5" presetClass="entr" presetSubtype="1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checkerboard(across)">
                                      <p:cBhvr>
                                        <p:cTn id="96" dur="100"/>
                                        <p:tgtEl>
                                          <p:spTgt spid="31"/>
                                        </p:tgtEl>
                                      </p:cBhvr>
                                    </p:animEffect>
                                  </p:childTnLst>
                                </p:cTn>
                              </p:par>
                            </p:childTnLst>
                          </p:cTn>
                        </p:par>
                        <p:par>
                          <p:cTn id="97" fill="hold">
                            <p:stCondLst>
                              <p:cond delay="2200"/>
                            </p:stCondLst>
                            <p:childTnLst>
                              <p:par>
                                <p:cTn id="98" presetID="5" presetClass="entr" presetSubtype="10" fill="hold"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checkerboard(across)">
                                      <p:cBhvr>
                                        <p:cTn id="100" dur="100"/>
                                        <p:tgtEl>
                                          <p:spTgt spid="22"/>
                                        </p:tgtEl>
                                      </p:cBhvr>
                                    </p:animEffect>
                                  </p:childTnLst>
                                </p:cTn>
                              </p:par>
                            </p:childTnLst>
                          </p:cTn>
                        </p:par>
                        <p:par>
                          <p:cTn id="101" fill="hold">
                            <p:stCondLst>
                              <p:cond delay="2300"/>
                            </p:stCondLst>
                            <p:childTnLst>
                              <p:par>
                                <p:cTn id="102" presetID="5" presetClass="entr" presetSubtype="10" fill="hold"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checkerboard(across)">
                                      <p:cBhvr>
                                        <p:cTn id="104" dur="100"/>
                                        <p:tgtEl>
                                          <p:spTgt spid="23"/>
                                        </p:tgtEl>
                                      </p:cBhvr>
                                    </p:animEffect>
                                  </p:childTnLst>
                                </p:cTn>
                              </p:par>
                            </p:childTnLst>
                          </p:cTn>
                        </p:par>
                        <p:par>
                          <p:cTn id="105" fill="hold">
                            <p:stCondLst>
                              <p:cond delay="2400"/>
                            </p:stCondLst>
                            <p:childTnLst>
                              <p:par>
                                <p:cTn id="106" presetID="5" presetClass="entr" presetSubtype="1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checkerboard(across)">
                                      <p:cBhvr>
                                        <p:cTn id="108" dur="100"/>
                                        <p:tgtEl>
                                          <p:spTgt spid="24"/>
                                        </p:tgtEl>
                                      </p:cBhvr>
                                    </p:animEffect>
                                  </p:childTnLst>
                                </p:cTn>
                              </p:par>
                            </p:childTnLst>
                          </p:cTn>
                        </p:par>
                        <p:par>
                          <p:cTn id="109" fill="hold">
                            <p:stCondLst>
                              <p:cond delay="2500"/>
                            </p:stCondLst>
                            <p:childTnLst>
                              <p:par>
                                <p:cTn id="110" presetID="5" presetClass="entr" presetSubtype="10"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checkerboard(across)">
                                      <p:cBhvr>
                                        <p:cTn id="112" dur="100"/>
                                        <p:tgtEl>
                                          <p:spTgt spid="25"/>
                                        </p:tgtEl>
                                      </p:cBhvr>
                                    </p:animEffect>
                                  </p:childTnLst>
                                </p:cTn>
                              </p:par>
                            </p:childTnLst>
                          </p:cTn>
                        </p:par>
                        <p:par>
                          <p:cTn id="113" fill="hold">
                            <p:stCondLst>
                              <p:cond delay="2600"/>
                            </p:stCondLst>
                            <p:childTnLst>
                              <p:par>
                                <p:cTn id="114" presetID="5" presetClass="entr" presetSubtype="10" fill="hold"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checkerboard(across)">
                                      <p:cBhvr>
                                        <p:cTn id="116" dur="100"/>
                                        <p:tgtEl>
                                          <p:spTgt spid="26"/>
                                        </p:tgtEl>
                                      </p:cBhvr>
                                    </p:animEffect>
                                  </p:childTnLst>
                                </p:cTn>
                              </p:par>
                            </p:childTnLst>
                          </p:cTn>
                        </p:par>
                        <p:par>
                          <p:cTn id="117" fill="hold">
                            <p:stCondLst>
                              <p:cond delay="2700"/>
                            </p:stCondLst>
                            <p:childTnLst>
                              <p:par>
                                <p:cTn id="118" presetID="5" presetClass="entr" presetSubtype="10" fill="hold"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checkerboard(across)">
                                      <p:cBhvr>
                                        <p:cTn id="120" dur="100"/>
                                        <p:tgtEl>
                                          <p:spTgt spid="27"/>
                                        </p:tgtEl>
                                      </p:cBhvr>
                                    </p:animEffect>
                                  </p:childTnLst>
                                </p:cTn>
                              </p:par>
                            </p:childTnLst>
                          </p:cTn>
                        </p:par>
                        <p:par>
                          <p:cTn id="121" fill="hold">
                            <p:stCondLst>
                              <p:cond delay="2800"/>
                            </p:stCondLst>
                            <p:childTnLst>
                              <p:par>
                                <p:cTn id="122" presetID="3" presetClass="entr" presetSubtype="10"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blinds(horizontal)">
                                      <p:cBhvr>
                                        <p:cTn id="1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and Annotation</a:t>
            </a:r>
            <a:endParaRPr lang="en-US" dirty="0"/>
          </a:p>
        </p:txBody>
      </p:sp>
      <p:sp>
        <p:nvSpPr>
          <p:cNvPr id="3" name="Content Placeholder 2"/>
          <p:cNvSpPr>
            <a:spLocks noGrp="1"/>
          </p:cNvSpPr>
          <p:nvPr>
            <p:ph idx="1"/>
          </p:nvPr>
        </p:nvSpPr>
        <p:spPr>
          <a:xfrm>
            <a:off x="685800" y="1676400"/>
            <a:ext cx="7772400" cy="4876800"/>
          </a:xfrm>
        </p:spPr>
        <p:txBody>
          <a:bodyPr/>
          <a:lstStyle/>
          <a:p>
            <a:r>
              <a:rPr lang="en-US" dirty="0" smtClean="0"/>
              <a:t>Major Hurdle</a:t>
            </a:r>
          </a:p>
          <a:p>
            <a:pPr lvl="1"/>
            <a:r>
              <a:rPr lang="en-US" dirty="0" smtClean="0"/>
              <a:t>Sequential process: Devices needed for online handwriting</a:t>
            </a:r>
          </a:p>
          <a:p>
            <a:pPr lvl="1"/>
            <a:r>
              <a:rPr lang="en-US" dirty="0" smtClean="0"/>
              <a:t>People are reluctant to writing</a:t>
            </a:r>
          </a:p>
          <a:p>
            <a:pPr lvl="1"/>
            <a:r>
              <a:rPr lang="en-US" dirty="0" smtClean="0"/>
              <a:t>Standard databases are not available</a:t>
            </a:r>
          </a:p>
          <a:p>
            <a:r>
              <a:rPr lang="en-US" dirty="0" smtClean="0"/>
              <a:t>Online handwriting collection devices are not accurate</a:t>
            </a:r>
          </a:p>
          <a:p>
            <a:r>
              <a:rPr lang="en-US" dirty="0" smtClean="0"/>
              <a:t>Automatic </a:t>
            </a:r>
            <a:r>
              <a:rPr lang="en-US" dirty="0" smtClean="0"/>
              <a:t>segmentation and annotation</a:t>
            </a:r>
          </a:p>
          <a:p>
            <a:pPr lvl="1"/>
            <a:r>
              <a:rPr lang="en-US" dirty="0" smtClean="0"/>
              <a:t>Research </a:t>
            </a:r>
            <a:r>
              <a:rPr lang="en-US" dirty="0" smtClean="0"/>
              <a:t>problem</a:t>
            </a:r>
          </a:p>
          <a:p>
            <a:pPr lvl="1"/>
            <a:endParaRPr lang="en-US" dirty="0" smtClean="0"/>
          </a:p>
          <a:p>
            <a:r>
              <a:rPr lang="en-US" dirty="0" smtClean="0"/>
              <a:t>Data collection</a:t>
            </a:r>
          </a:p>
          <a:p>
            <a:pPr lvl="1"/>
            <a:r>
              <a:rPr lang="en-US" dirty="0" smtClean="0"/>
              <a:t>600 pages of data from around 50 writers in various scripts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heckerboard(across)">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heckerboard(across)">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Art</a:t>
            </a:r>
            <a:endParaRPr lang="en-US" dirty="0"/>
          </a:p>
        </p:txBody>
      </p:sp>
      <p:sp>
        <p:nvSpPr>
          <p:cNvPr id="3" name="Content Placeholder 2"/>
          <p:cNvSpPr>
            <a:spLocks noGrp="1"/>
          </p:cNvSpPr>
          <p:nvPr>
            <p:ph idx="1"/>
          </p:nvPr>
        </p:nvSpPr>
        <p:spPr/>
        <p:txBody>
          <a:bodyPr/>
          <a:lstStyle/>
          <a:p>
            <a:r>
              <a:rPr lang="en-US" dirty="0" smtClean="0"/>
              <a:t>Done by handwriting experts</a:t>
            </a:r>
          </a:p>
          <a:p>
            <a:pPr lvl="1"/>
            <a:r>
              <a:rPr lang="en-US" dirty="0" smtClean="0"/>
              <a:t>Mostly manually</a:t>
            </a:r>
          </a:p>
          <a:p>
            <a:pPr lvl="1"/>
            <a:r>
              <a:rPr lang="en-US" dirty="0" smtClean="0"/>
              <a:t>State of art systems are not available</a:t>
            </a:r>
          </a:p>
          <a:p>
            <a:endParaRPr lang="en-US" dirty="0" smtClean="0"/>
          </a:p>
          <a:p>
            <a:r>
              <a:rPr lang="en-US" dirty="0" smtClean="0"/>
              <a:t>Using </a:t>
            </a:r>
          </a:p>
          <a:p>
            <a:pPr lvl="1"/>
            <a:r>
              <a:rPr lang="en-US" dirty="0" smtClean="0"/>
              <a:t>Context dependent information such as origin, type and condition of the documents</a:t>
            </a:r>
          </a:p>
          <a:p>
            <a:pPr lvl="1"/>
            <a:r>
              <a:rPr lang="en-US" dirty="0" smtClean="0"/>
              <a:t>Difficult to model mathematically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Content Placeholder 2"/>
          <p:cNvSpPr>
            <a:spLocks noGrp="1"/>
          </p:cNvSpPr>
          <p:nvPr>
            <p:ph idx="1"/>
          </p:nvPr>
        </p:nvSpPr>
        <p:spPr/>
        <p:txBody>
          <a:bodyPr/>
          <a:lstStyle/>
          <a:p>
            <a:r>
              <a:rPr lang="en-US" dirty="0" smtClean="0"/>
              <a:t>Identifying consistent features automatically</a:t>
            </a:r>
          </a:p>
          <a:p>
            <a:pPr lvl="1"/>
            <a:r>
              <a:rPr lang="en-US" dirty="0" smtClean="0"/>
              <a:t>To discriminate between writers</a:t>
            </a:r>
          </a:p>
          <a:p>
            <a:pPr lvl="1"/>
            <a:endParaRPr lang="en-US" dirty="0" smtClean="0"/>
          </a:p>
          <a:p>
            <a:r>
              <a:rPr lang="en-US" dirty="0" smtClean="0"/>
              <a:t>Usability of discriminating features</a:t>
            </a:r>
          </a:p>
          <a:p>
            <a:pPr lvl="1"/>
            <a:r>
              <a:rPr lang="en-US" dirty="0" smtClean="0"/>
              <a:t>Preserve discrimination</a:t>
            </a:r>
          </a:p>
          <a:p>
            <a:pPr lvl="1"/>
            <a:endParaRPr lang="en-US" dirty="0" smtClean="0"/>
          </a:p>
          <a:p>
            <a:pPr lvl="1">
              <a:buNone/>
            </a:pP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Contributions</a:t>
            </a:r>
            <a:endParaRPr lang="en-US" dirty="0"/>
          </a:p>
        </p:txBody>
      </p:sp>
      <p:sp>
        <p:nvSpPr>
          <p:cNvPr id="4" name="Rectangle 2"/>
          <p:cNvSpPr>
            <a:spLocks noGrp="1" noChangeArrowheads="1"/>
          </p:cNvSpPr>
          <p:nvPr>
            <p:ph idx="1"/>
          </p:nvPr>
        </p:nvSpPr>
        <p:spPr>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t>Text-independent writer </a:t>
            </a:r>
            <a:r>
              <a:rPr lang="en-GB" dirty="0" smtClean="0"/>
              <a:t>identification</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Designing codebook of writers</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Automatically identifying and extracting discriminating features</a:t>
            </a:r>
          </a:p>
          <a:p>
            <a:pPr lvl="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t>Text-dependent writer </a:t>
            </a:r>
            <a:r>
              <a:rPr lang="en-GB" dirty="0" smtClean="0"/>
              <a:t>verification</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Writer-specific text generation</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Robust to forgery</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dirty="0"/>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Forensic document examination</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smtClean="0"/>
              <a:t>Repudiation </a:t>
            </a:r>
            <a:r>
              <a:rPr lang="en-GB" dirty="0"/>
              <a:t>detection in handwritten </a:t>
            </a:r>
            <a:r>
              <a:rPr lang="en-GB" dirty="0" smtClean="0"/>
              <a:t>documents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checkerboard(across)">
                                      <p:cBhvr>
                                        <p:cTn id="18" dur="500"/>
                                        <p:tgtEl>
                                          <p:spTgt spid="4">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checkerboard(across)">
                                      <p:cBhvr>
                                        <p:cTn id="21" dur="500"/>
                                        <p:tgtEl>
                                          <p:spTgt spid="4">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checkerboard(across)">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checkerboard(across)">
                                      <p:cBhvr>
                                        <p:cTn id="29" dur="500"/>
                                        <p:tgtEl>
                                          <p:spTgt spid="4">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checkerboard(across)">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143000"/>
          </a:xfrm>
        </p:spPr>
        <p:txBody>
          <a:bodyPr/>
          <a:lstStyle/>
          <a:p>
            <a:r>
              <a:rPr lang="en-US" dirty="0" smtClean="0"/>
              <a:t>Text-independent </a:t>
            </a:r>
            <a:br>
              <a:rPr lang="en-US" dirty="0" smtClean="0"/>
            </a:br>
            <a:r>
              <a:rPr lang="en-US" dirty="0" smtClean="0"/>
              <a:t>writer identification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Text-independent ? </a:t>
            </a:r>
            <a:endParaRPr lang="en-US" dirty="0"/>
          </a:p>
        </p:txBody>
      </p:sp>
      <p:sp>
        <p:nvSpPr>
          <p:cNvPr id="3" name="Content Placeholder 2"/>
          <p:cNvSpPr>
            <a:spLocks noGrp="1"/>
          </p:cNvSpPr>
          <p:nvPr>
            <p:ph idx="1"/>
          </p:nvPr>
        </p:nvSpPr>
        <p:spPr/>
        <p:txBody>
          <a:bodyPr/>
          <a:lstStyle/>
          <a:p>
            <a:r>
              <a:rPr lang="en-US" dirty="0" smtClean="0"/>
              <a:t>Underline text is not known</a:t>
            </a:r>
          </a:p>
          <a:p>
            <a:pPr lvl="1"/>
            <a:r>
              <a:rPr lang="en-US" dirty="0" smtClean="0"/>
              <a:t>Data is not annotated</a:t>
            </a:r>
          </a:p>
          <a:p>
            <a:pPr lvl="1"/>
            <a:r>
              <a:rPr lang="en-US" dirty="0" smtClean="0"/>
              <a:t>Given: Sequence of strokes and x-y coordinate values</a:t>
            </a:r>
          </a:p>
          <a:p>
            <a:pPr lvl="1"/>
            <a:endParaRPr lang="en-US" dirty="0" smtClean="0"/>
          </a:p>
          <a:p>
            <a:r>
              <a:rPr lang="en-US" dirty="0" smtClean="0"/>
              <a:t> Challenges of text-independent </a:t>
            </a:r>
          </a:p>
          <a:p>
            <a:pPr lvl="1"/>
            <a:r>
              <a:rPr lang="en-US" dirty="0" smtClean="0"/>
              <a:t>Extract consistent curves (features) from documents</a:t>
            </a:r>
          </a:p>
          <a:p>
            <a:pPr lvl="1"/>
            <a:r>
              <a:rPr lang="en-US" dirty="0" smtClean="0"/>
              <a:t>Compare similar features between two documents </a:t>
            </a:r>
          </a:p>
          <a:p>
            <a:pPr lvl="1"/>
            <a:r>
              <a:rPr lang="en-US" dirty="0" smtClean="0"/>
              <a:t>Design codebook of individual writers</a:t>
            </a:r>
          </a:p>
          <a:p>
            <a:pPr>
              <a:buNone/>
            </a:pPr>
            <a:r>
              <a:rPr lang="en-US" dirty="0" smtClean="0"/>
              <a:t> </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4" name="Text Placeholder 2"/>
          <p:cNvSpPr txBox="1">
            <a:spLocks/>
          </p:cNvSpPr>
          <p:nvPr/>
        </p:nvSpPr>
        <p:spPr bwMode="auto">
          <a:xfrm>
            <a:off x="457200" y="1143000"/>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600" b="0" i="0" u="none" strike="noStrike" kern="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rPr>
              <a:t>X</a:t>
            </a:r>
            <a:endParaRPr kumimoji="0" lang="en-US" sz="3600" b="0" i="0" u="none" strike="noStrike" kern="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endParaRPr>
          </a:p>
        </p:txBody>
      </p:sp>
      <p:sp>
        <p:nvSpPr>
          <p:cNvPr id="5" name="Text Placeholder 4"/>
          <p:cNvSpPr txBox="1">
            <a:spLocks/>
          </p:cNvSpPr>
          <p:nvPr/>
        </p:nvSpPr>
        <p:spPr>
          <a:xfrm>
            <a:off x="4648200" y="1143000"/>
            <a:ext cx="4041775" cy="639762"/>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600" b="0" i="0" u="none" strike="noStrike" kern="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rPr>
              <a:t>Y</a:t>
            </a:r>
            <a:endParaRPr kumimoji="0" lang="en-US" sz="3600" b="0" i="0" u="none" strike="noStrike" kern="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endParaRPr>
          </a:p>
        </p:txBody>
      </p:sp>
      <p:pic>
        <p:nvPicPr>
          <p:cNvPr id="6" name="Picture 5" descr="doc1.bmp"/>
          <p:cNvPicPr>
            <a:picLocks noChangeAspect="1"/>
          </p:cNvPicPr>
          <p:nvPr/>
        </p:nvPicPr>
        <p:blipFill>
          <a:blip r:embed="rId3"/>
          <a:stretch>
            <a:fillRect/>
          </a:stretch>
        </p:blipFill>
        <p:spPr>
          <a:xfrm>
            <a:off x="304800" y="1752600"/>
            <a:ext cx="4114800" cy="4876800"/>
          </a:xfrm>
          <a:prstGeom prst="rect">
            <a:avLst/>
          </a:prstGeom>
          <a:ln w="12700">
            <a:solidFill>
              <a:schemeClr val="tx1"/>
            </a:solidFill>
          </a:ln>
        </p:spPr>
      </p:pic>
      <p:pic>
        <p:nvPicPr>
          <p:cNvPr id="9" name="Picture 8" descr="Mayank-1.bmp"/>
          <p:cNvPicPr>
            <a:picLocks noChangeAspect="1"/>
          </p:cNvPicPr>
          <p:nvPr/>
        </p:nvPicPr>
        <p:blipFill>
          <a:blip r:embed="rId4"/>
          <a:stretch>
            <a:fillRect/>
          </a:stretch>
        </p:blipFill>
        <p:spPr>
          <a:xfrm>
            <a:off x="4967118" y="1752600"/>
            <a:ext cx="4024482" cy="4876800"/>
          </a:xfrm>
          <a:prstGeom prst="rect">
            <a:avLst/>
          </a:prstGeom>
          <a:ln>
            <a:solidFill>
              <a:schemeClr val="accent6">
                <a:lumMod val="75000"/>
              </a:schemeClr>
            </a:solidFill>
          </a:ln>
        </p:spPr>
      </p:pic>
      <p:sp>
        <p:nvSpPr>
          <p:cNvPr id="14" name="Oval 13"/>
          <p:cNvSpPr/>
          <p:nvPr/>
        </p:nvSpPr>
        <p:spPr>
          <a:xfrm>
            <a:off x="2895600" y="3276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4038600" y="3276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2362200" y="47244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457200" y="5181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1828800" y="37338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457200" y="61722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3352800" y="54102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7239000" y="24384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6477000" y="33528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5486400" y="3657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5486400" y="39624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6858000" y="54102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6705600" y="60198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a:off x="8458200" y="41910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Handwriting</a:t>
            </a:r>
            <a:endParaRPr lang="en-US" sz="4800" dirty="0"/>
          </a:p>
        </p:txBody>
      </p:sp>
      <p:sp>
        <p:nvSpPr>
          <p:cNvPr id="3" name="Content Placeholder 2"/>
          <p:cNvSpPr>
            <a:spLocks noGrp="1"/>
          </p:cNvSpPr>
          <p:nvPr>
            <p:ph idx="1"/>
          </p:nvPr>
        </p:nvSpPr>
        <p:spPr>
          <a:xfrm>
            <a:off x="685800" y="1447800"/>
            <a:ext cx="7772400" cy="4572000"/>
          </a:xfrm>
        </p:spPr>
        <p:txBody>
          <a:bodyPr/>
          <a:lstStyle/>
          <a:p>
            <a:r>
              <a:rPr lang="en-US" dirty="0" smtClean="0"/>
              <a:t>Graphical representation of thoughts </a:t>
            </a:r>
          </a:p>
          <a:p>
            <a:pPr lvl="1"/>
            <a:r>
              <a:rPr lang="en-US" dirty="0" smtClean="0"/>
              <a:t>Using predefined symbols</a:t>
            </a:r>
          </a:p>
          <a:p>
            <a:pPr lvl="1"/>
            <a:r>
              <a:rPr lang="en-US" dirty="0" smtClean="0"/>
              <a:t>Still used frequently (e.g., note taking)</a:t>
            </a:r>
          </a:p>
          <a:p>
            <a:pPr lvl="1">
              <a:buNone/>
            </a:pPr>
            <a:endParaRPr lang="en-US" dirty="0" smtClean="0"/>
          </a:p>
          <a:p>
            <a:r>
              <a:rPr lang="en-US" dirty="0" smtClean="0"/>
              <a:t>An acquired skill</a:t>
            </a:r>
          </a:p>
          <a:p>
            <a:pPr lvl="1"/>
            <a:r>
              <a:rPr lang="en-US" dirty="0" smtClean="0"/>
              <a:t>Years of habituation and practice</a:t>
            </a:r>
          </a:p>
          <a:p>
            <a:pPr>
              <a:buNone/>
            </a:pPr>
            <a:endParaRPr lang="en-US" dirty="0" smtClean="0"/>
          </a:p>
          <a:p>
            <a:r>
              <a:rPr lang="en-US" dirty="0" smtClean="0"/>
              <a:t>Complex generation process</a:t>
            </a:r>
          </a:p>
          <a:p>
            <a:pPr lvl="1"/>
            <a:r>
              <a:rPr lang="en-US" dirty="0" smtClean="0"/>
              <a:t>Neuromuscular perceptual-motor task</a:t>
            </a:r>
          </a:p>
          <a:p>
            <a:pPr lvl="1"/>
            <a:r>
              <a:rPr lang="en-US" dirty="0" smtClean="0"/>
              <a:t>Hand contains some 27 bones and 40 muscles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26" dur="500"/>
                                        <p:tgtEl>
                                          <p:spTgt spid="3">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heckerboard(across)">
                                      <p:cBhvr>
                                        <p:cTn id="29" dur="500"/>
                                        <p:tgtEl>
                                          <p:spTgt spid="3">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Codebook  of  a  writer</a:t>
            </a:r>
            <a:endParaRPr lang="en-US" dirty="0"/>
          </a:p>
        </p:txBody>
      </p:sp>
      <p:grpSp>
        <p:nvGrpSpPr>
          <p:cNvPr id="4" name="Group 61"/>
          <p:cNvGrpSpPr>
            <a:grpSpLocks noGrp="1"/>
          </p:cNvGrpSpPr>
          <p:nvPr>
            <p:ph idx="1"/>
          </p:nvPr>
        </p:nvGrpSpPr>
        <p:grpSpPr bwMode="auto">
          <a:xfrm>
            <a:off x="838200" y="1828800"/>
            <a:ext cx="7772400" cy="4419600"/>
            <a:chOff x="3216" y="912"/>
            <a:chExt cx="2160" cy="1689"/>
          </a:xfrm>
        </p:grpSpPr>
        <p:sp>
          <p:nvSpPr>
            <p:cNvPr id="5" name="Rectangle 62"/>
            <p:cNvSpPr>
              <a:spLocks noChangeArrowheads="1"/>
            </p:cNvSpPr>
            <p:nvPr/>
          </p:nvSpPr>
          <p:spPr bwMode="auto">
            <a:xfrm>
              <a:off x="3216" y="912"/>
              <a:ext cx="2160" cy="14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6" name="Picture 63" descr="2"/>
            <p:cNvPicPr>
              <a:picLocks noChangeAspect="1" noChangeArrowheads="1"/>
            </p:cNvPicPr>
            <p:nvPr/>
          </p:nvPicPr>
          <p:blipFill>
            <a:blip r:embed="rId2"/>
            <a:srcRect/>
            <a:stretch>
              <a:fillRect/>
            </a:stretch>
          </p:blipFill>
          <p:spPr bwMode="auto">
            <a:xfrm>
              <a:off x="3264" y="959"/>
              <a:ext cx="2053" cy="1370"/>
            </a:xfrm>
            <a:prstGeom prst="rect">
              <a:avLst/>
            </a:prstGeom>
            <a:noFill/>
            <a:ln w="9525">
              <a:noFill/>
              <a:miter lim="800000"/>
              <a:headEnd/>
              <a:tailEnd/>
            </a:ln>
          </p:spPr>
        </p:pic>
        <p:sp>
          <p:nvSpPr>
            <p:cNvPr id="7" name="Text Box 64"/>
            <p:cNvSpPr txBox="1">
              <a:spLocks noChangeArrowheads="1"/>
            </p:cNvSpPr>
            <p:nvPr/>
          </p:nvSpPr>
          <p:spPr bwMode="auto">
            <a:xfrm>
              <a:off x="3459" y="2417"/>
              <a:ext cx="1727" cy="184"/>
            </a:xfrm>
            <a:prstGeom prst="rect">
              <a:avLst/>
            </a:prstGeom>
            <a:noFill/>
            <a:ln w="9525">
              <a:noFill/>
              <a:miter lim="800000"/>
              <a:headEnd/>
              <a:tailEnd/>
            </a:ln>
            <a:effectLst/>
          </p:spPr>
          <p:txBody>
            <a:bodyPr wrap="none">
              <a:spAutoFit/>
            </a:bodyPr>
            <a:lstStyle/>
            <a:p>
              <a:pPr algn="ctr"/>
              <a:r>
                <a:rPr lang="en-US" sz="2000" b="1" dirty="0"/>
                <a:t>Six different clusters </a:t>
              </a:r>
              <a:r>
                <a:rPr lang="en-US" sz="2000" b="1" dirty="0" smtClean="0"/>
                <a:t>extracted from </a:t>
              </a:r>
              <a:r>
                <a:rPr lang="en-US" sz="2000" b="1" dirty="0"/>
                <a:t>Devanagari script.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background</a:t>
            </a:r>
            <a:endParaRPr lang="en-US" dirty="0"/>
          </a:p>
        </p:txBody>
      </p:sp>
      <p:sp>
        <p:nvSpPr>
          <p:cNvPr id="3" name="Content Placeholder 2"/>
          <p:cNvSpPr>
            <a:spLocks noGrp="1"/>
          </p:cNvSpPr>
          <p:nvPr>
            <p:ph idx="1"/>
          </p:nvPr>
        </p:nvSpPr>
        <p:spPr>
          <a:xfrm>
            <a:off x="381000" y="1600200"/>
            <a:ext cx="5257800" cy="4876800"/>
          </a:xfrm>
        </p:spPr>
        <p:txBody>
          <a:bodyPr/>
          <a:lstStyle/>
          <a:p>
            <a:r>
              <a:rPr lang="en-US" dirty="0" smtClean="0"/>
              <a:t>Handwriting modeling studies</a:t>
            </a:r>
          </a:p>
          <a:p>
            <a:pPr lvl="1"/>
            <a:r>
              <a:rPr lang="en-US" dirty="0" smtClean="0"/>
              <a:t>Strokes is the combination of different forces</a:t>
            </a:r>
          </a:p>
          <a:p>
            <a:pPr lvl="1"/>
            <a:r>
              <a:rPr lang="en-US" dirty="0" smtClean="0"/>
              <a:t>Handwriting curves become consistent due to habituation</a:t>
            </a:r>
          </a:p>
          <a:p>
            <a:endParaRPr lang="en-US" dirty="0" smtClean="0"/>
          </a:p>
          <a:p>
            <a:r>
              <a:rPr lang="en-US" dirty="0" smtClean="0"/>
              <a:t>Relative velocity points of strokes are constant for same writer (</a:t>
            </a:r>
            <a:r>
              <a:rPr lang="en-US" sz="1800" dirty="0" smtClean="0"/>
              <a:t>Empirical results</a:t>
            </a:r>
            <a:r>
              <a:rPr lang="en-US" dirty="0" smtClean="0"/>
              <a:t>)</a:t>
            </a:r>
          </a:p>
          <a:p>
            <a:endParaRPr lang="en-US" dirty="0" smtClean="0"/>
          </a:p>
        </p:txBody>
      </p:sp>
      <p:grpSp>
        <p:nvGrpSpPr>
          <p:cNvPr id="4" name="Group 9"/>
          <p:cNvGrpSpPr>
            <a:grpSpLocks/>
          </p:cNvGrpSpPr>
          <p:nvPr/>
        </p:nvGrpSpPr>
        <p:grpSpPr bwMode="auto">
          <a:xfrm>
            <a:off x="6019800" y="4038600"/>
            <a:ext cx="2713038" cy="1905000"/>
            <a:chOff x="3456" y="2208"/>
            <a:chExt cx="1968" cy="1374"/>
          </a:xfrm>
        </p:grpSpPr>
        <p:grpSp>
          <p:nvGrpSpPr>
            <p:cNvPr id="5" name="Group 10"/>
            <p:cNvGrpSpPr>
              <a:grpSpLocks/>
            </p:cNvGrpSpPr>
            <p:nvPr/>
          </p:nvGrpSpPr>
          <p:grpSpPr bwMode="auto">
            <a:xfrm>
              <a:off x="3456" y="2208"/>
              <a:ext cx="1968" cy="1104"/>
              <a:chOff x="3504" y="2064"/>
              <a:chExt cx="1824" cy="960"/>
            </a:xfrm>
          </p:grpSpPr>
          <p:sp>
            <p:nvSpPr>
              <p:cNvPr id="7" name="Rectangle 11"/>
              <p:cNvSpPr>
                <a:spLocks noChangeArrowheads="1"/>
              </p:cNvSpPr>
              <p:nvPr/>
            </p:nvSpPr>
            <p:spPr bwMode="auto">
              <a:xfrm>
                <a:off x="3504" y="2064"/>
                <a:ext cx="1824"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8" name="Picture 12" descr="3"/>
              <p:cNvPicPr>
                <a:picLocks noChangeAspect="1" noChangeArrowheads="1"/>
              </p:cNvPicPr>
              <p:nvPr/>
            </p:nvPicPr>
            <p:blipFill>
              <a:blip r:embed="rId3"/>
              <a:srcRect/>
              <a:stretch>
                <a:fillRect/>
              </a:stretch>
            </p:blipFill>
            <p:spPr bwMode="auto">
              <a:xfrm>
                <a:off x="3552" y="2112"/>
                <a:ext cx="1728" cy="864"/>
              </a:xfrm>
              <a:prstGeom prst="rect">
                <a:avLst/>
              </a:prstGeom>
              <a:noFill/>
              <a:ln>
                <a:noFill/>
              </a:ln>
              <a:effectLst/>
            </p:spPr>
          </p:pic>
        </p:grpSp>
        <p:sp>
          <p:nvSpPr>
            <p:cNvPr id="6" name="Text Box 13"/>
            <p:cNvSpPr txBox="1">
              <a:spLocks noChangeArrowheads="1"/>
            </p:cNvSpPr>
            <p:nvPr/>
          </p:nvSpPr>
          <p:spPr bwMode="auto">
            <a:xfrm>
              <a:off x="3552" y="3311"/>
              <a:ext cx="1788" cy="271"/>
            </a:xfrm>
            <a:prstGeom prst="rect">
              <a:avLst/>
            </a:prstGeom>
            <a:noFill/>
            <a:ln w="9525">
              <a:noFill/>
              <a:miter lim="800000"/>
              <a:headEnd/>
              <a:tailEnd/>
            </a:ln>
            <a:effectLst/>
          </p:spPr>
          <p:txBody>
            <a:bodyPr wrap="none">
              <a:spAutoFit/>
            </a:bodyPr>
            <a:lstStyle/>
            <a:p>
              <a:r>
                <a:rPr lang="en-US" sz="1400"/>
                <a:t>Velocity Profile of above stroke</a:t>
              </a:r>
            </a:p>
          </p:txBody>
        </p:sp>
      </p:grpSp>
      <p:grpSp>
        <p:nvGrpSpPr>
          <p:cNvPr id="9" name="Group 14"/>
          <p:cNvGrpSpPr>
            <a:grpSpLocks/>
          </p:cNvGrpSpPr>
          <p:nvPr/>
        </p:nvGrpSpPr>
        <p:grpSpPr bwMode="auto">
          <a:xfrm>
            <a:off x="6019800" y="1447800"/>
            <a:ext cx="2743200" cy="2057400"/>
            <a:chOff x="3504" y="960"/>
            <a:chExt cx="1776" cy="1133"/>
          </a:xfrm>
        </p:grpSpPr>
        <p:sp>
          <p:nvSpPr>
            <p:cNvPr id="10" name="Text Box 15"/>
            <p:cNvSpPr txBox="1">
              <a:spLocks noChangeArrowheads="1"/>
            </p:cNvSpPr>
            <p:nvPr/>
          </p:nvSpPr>
          <p:spPr bwMode="auto">
            <a:xfrm>
              <a:off x="3696" y="1872"/>
              <a:ext cx="1563" cy="221"/>
            </a:xfrm>
            <a:prstGeom prst="rect">
              <a:avLst/>
            </a:prstGeom>
            <a:noFill/>
            <a:ln w="9525">
              <a:noFill/>
              <a:miter lim="800000"/>
              <a:headEnd/>
              <a:tailEnd/>
            </a:ln>
            <a:effectLst/>
          </p:spPr>
          <p:txBody>
            <a:bodyPr wrap="none">
              <a:spAutoFit/>
            </a:bodyPr>
            <a:lstStyle/>
            <a:p>
              <a:r>
                <a:rPr lang="en-US" sz="1400" dirty="0"/>
                <a:t>Stroke from Devanagari Script </a:t>
              </a:r>
            </a:p>
          </p:txBody>
        </p:sp>
        <p:grpSp>
          <p:nvGrpSpPr>
            <p:cNvPr id="11" name="Group 16"/>
            <p:cNvGrpSpPr>
              <a:grpSpLocks/>
            </p:cNvGrpSpPr>
            <p:nvPr/>
          </p:nvGrpSpPr>
          <p:grpSpPr bwMode="auto">
            <a:xfrm>
              <a:off x="3504" y="960"/>
              <a:ext cx="1776" cy="912"/>
              <a:chOff x="2832" y="1296"/>
              <a:chExt cx="1776" cy="912"/>
            </a:xfrm>
          </p:grpSpPr>
          <p:sp>
            <p:nvSpPr>
              <p:cNvPr id="12" name="Rectangle 17"/>
              <p:cNvSpPr>
                <a:spLocks noChangeArrowheads="1"/>
              </p:cNvSpPr>
              <p:nvPr/>
            </p:nvSpPr>
            <p:spPr bwMode="auto">
              <a:xfrm>
                <a:off x="2832" y="1296"/>
                <a:ext cx="1776" cy="9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Rectangle 18"/>
              <p:cNvSpPr>
                <a:spLocks noChangeArrowheads="1"/>
              </p:cNvSpPr>
              <p:nvPr/>
            </p:nvSpPr>
            <p:spPr bwMode="auto">
              <a:xfrm>
                <a:off x="2880" y="1392"/>
                <a:ext cx="1632" cy="72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4" name="Group 19"/>
              <p:cNvGrpSpPr>
                <a:grpSpLocks/>
              </p:cNvGrpSpPr>
              <p:nvPr/>
            </p:nvGrpSpPr>
            <p:grpSpPr bwMode="auto">
              <a:xfrm>
                <a:off x="2928" y="1488"/>
                <a:ext cx="1536" cy="528"/>
                <a:chOff x="2832" y="1968"/>
                <a:chExt cx="1536" cy="528"/>
              </a:xfrm>
            </p:grpSpPr>
            <p:sp>
              <p:nvSpPr>
                <p:cNvPr id="15" name="Freeform 20"/>
                <p:cNvSpPr>
                  <a:spLocks/>
                </p:cNvSpPr>
                <p:nvPr/>
              </p:nvSpPr>
              <p:spPr bwMode="auto">
                <a:xfrm>
                  <a:off x="2832" y="1968"/>
                  <a:ext cx="1536" cy="496"/>
                </a:xfrm>
                <a:custGeom>
                  <a:avLst/>
                  <a:gdLst/>
                  <a:ahLst/>
                  <a:cxnLst>
                    <a:cxn ang="0">
                      <a:pos x="0" y="16"/>
                    </a:cxn>
                    <a:cxn ang="0">
                      <a:pos x="336" y="496"/>
                    </a:cxn>
                    <a:cxn ang="0">
                      <a:pos x="1056" y="16"/>
                    </a:cxn>
                    <a:cxn ang="0">
                      <a:pos x="1536" y="400"/>
                    </a:cxn>
                  </a:cxnLst>
                  <a:rect l="0" t="0" r="r" b="b"/>
                  <a:pathLst>
                    <a:path w="1536" h="496">
                      <a:moveTo>
                        <a:pt x="0" y="16"/>
                      </a:moveTo>
                      <a:cubicBezTo>
                        <a:pt x="80" y="256"/>
                        <a:pt x="160" y="496"/>
                        <a:pt x="336" y="496"/>
                      </a:cubicBezTo>
                      <a:cubicBezTo>
                        <a:pt x="512" y="496"/>
                        <a:pt x="856" y="32"/>
                        <a:pt x="1056" y="16"/>
                      </a:cubicBezTo>
                      <a:cubicBezTo>
                        <a:pt x="1256" y="0"/>
                        <a:pt x="1396" y="200"/>
                        <a:pt x="1536" y="400"/>
                      </a:cubicBezTo>
                    </a:path>
                  </a:pathLst>
                </a:custGeom>
                <a:noFill/>
                <a:ln w="9525">
                  <a:solidFill>
                    <a:schemeClr val="tx1"/>
                  </a:solidFill>
                  <a:round/>
                  <a:headEnd/>
                  <a:tailEnd/>
                </a:ln>
                <a:effectLst/>
              </p:spPr>
              <p:txBody>
                <a:bodyPr/>
                <a:lstStyle/>
                <a:p>
                  <a:endParaRPr lang="en-US"/>
                </a:p>
              </p:txBody>
            </p:sp>
            <p:sp>
              <p:nvSpPr>
                <p:cNvPr id="16" name="Oval 21"/>
                <p:cNvSpPr>
                  <a:spLocks noChangeArrowheads="1"/>
                </p:cNvSpPr>
                <p:nvPr/>
              </p:nvSpPr>
              <p:spPr bwMode="auto">
                <a:xfrm>
                  <a:off x="2832" y="196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7" name="Oval 22"/>
                <p:cNvSpPr>
                  <a:spLocks noChangeArrowheads="1"/>
                </p:cNvSpPr>
                <p:nvPr/>
              </p:nvSpPr>
              <p:spPr bwMode="auto">
                <a:xfrm>
                  <a:off x="2928" y="2256"/>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8" name="Oval 23"/>
                <p:cNvSpPr>
                  <a:spLocks noChangeArrowheads="1"/>
                </p:cNvSpPr>
                <p:nvPr/>
              </p:nvSpPr>
              <p:spPr bwMode="auto">
                <a:xfrm>
                  <a:off x="3216" y="240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19" name="Oval 24"/>
                <p:cNvSpPr>
                  <a:spLocks noChangeArrowheads="1"/>
                </p:cNvSpPr>
                <p:nvPr/>
              </p:nvSpPr>
              <p:spPr bwMode="auto">
                <a:xfrm>
                  <a:off x="3792" y="196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0" name="Oval 25"/>
                <p:cNvSpPr>
                  <a:spLocks noChangeArrowheads="1"/>
                </p:cNvSpPr>
                <p:nvPr/>
              </p:nvSpPr>
              <p:spPr bwMode="auto">
                <a:xfrm>
                  <a:off x="4032" y="2016"/>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1" name="Oval 26"/>
                <p:cNvSpPr>
                  <a:spLocks noChangeArrowheads="1"/>
                </p:cNvSpPr>
                <p:nvPr/>
              </p:nvSpPr>
              <p:spPr bwMode="auto">
                <a:xfrm>
                  <a:off x="3024" y="240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2" name="Oval 27"/>
                <p:cNvSpPr>
                  <a:spLocks noChangeArrowheads="1"/>
                </p:cNvSpPr>
                <p:nvPr/>
              </p:nvSpPr>
              <p:spPr bwMode="auto">
                <a:xfrm>
                  <a:off x="4320" y="235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3" name="Oval 28"/>
                <p:cNvSpPr>
                  <a:spLocks noChangeArrowheads="1"/>
                </p:cNvSpPr>
                <p:nvPr/>
              </p:nvSpPr>
              <p:spPr bwMode="auto">
                <a:xfrm>
                  <a:off x="3504" y="2208"/>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 name="Oval 29"/>
                <p:cNvSpPr>
                  <a:spLocks noChangeArrowheads="1"/>
                </p:cNvSpPr>
                <p:nvPr/>
              </p:nvSpPr>
              <p:spPr bwMode="auto">
                <a:xfrm>
                  <a:off x="3120" y="2448"/>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 name="Oval 30"/>
                <p:cNvSpPr>
                  <a:spLocks noChangeArrowheads="1"/>
                </p:cNvSpPr>
                <p:nvPr/>
              </p:nvSpPr>
              <p:spPr bwMode="auto">
                <a:xfrm>
                  <a:off x="3888" y="1968"/>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6" name="Oval 31"/>
                <p:cNvSpPr>
                  <a:spLocks noChangeArrowheads="1"/>
                </p:cNvSpPr>
                <p:nvPr/>
              </p:nvSpPr>
              <p:spPr bwMode="auto">
                <a:xfrm>
                  <a:off x="4176" y="2112"/>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yank-2.bmp"/>
          <p:cNvPicPr>
            <a:picLocks noChangeAspect="1"/>
          </p:cNvPicPr>
          <p:nvPr/>
        </p:nvPicPr>
        <p:blipFill>
          <a:blip r:embed="rId4" cstate="print">
            <a:duotone>
              <a:schemeClr val="accent2">
                <a:shade val="45000"/>
                <a:satMod val="135000"/>
              </a:schemeClr>
              <a:prstClr val="white"/>
            </a:duotone>
          </a:blip>
          <a:stretch>
            <a:fillRect/>
          </a:stretch>
        </p:blipFill>
        <p:spPr>
          <a:xfrm>
            <a:off x="457200" y="2935069"/>
            <a:ext cx="1219200" cy="1622858"/>
          </a:xfrm>
          <a:prstGeom prst="rect">
            <a:avLst/>
          </a:prstGeom>
          <a:ln>
            <a:solidFill>
              <a:schemeClr val="tx1"/>
            </a:solidFill>
          </a:ln>
        </p:spPr>
      </p:pic>
      <p:sp>
        <p:nvSpPr>
          <p:cNvPr id="5" name="Rectangle 4"/>
          <p:cNvSpPr/>
          <p:nvPr/>
        </p:nvSpPr>
        <p:spPr>
          <a:xfrm>
            <a:off x="2590800" y="3392269"/>
            <a:ext cx="1524000" cy="6858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Classifier</a:t>
            </a:r>
            <a:endParaRPr lang="en-US" dirty="0">
              <a:solidFill>
                <a:schemeClr val="tx1"/>
              </a:solidFill>
            </a:endParaRPr>
          </a:p>
        </p:txBody>
      </p:sp>
      <p:sp>
        <p:nvSpPr>
          <p:cNvPr id="6" name="TextBox 5"/>
          <p:cNvSpPr txBox="1"/>
          <p:nvPr/>
        </p:nvSpPr>
        <p:spPr>
          <a:xfrm>
            <a:off x="2514600" y="4078069"/>
            <a:ext cx="1999266" cy="307777"/>
          </a:xfrm>
          <a:prstGeom prst="rect">
            <a:avLst/>
          </a:prstGeom>
          <a:noFill/>
        </p:spPr>
        <p:txBody>
          <a:bodyPr wrap="none" rtlCol="0">
            <a:spAutoFit/>
          </a:bodyPr>
          <a:lstStyle/>
          <a:p>
            <a:pPr algn="ctr"/>
            <a:r>
              <a:rPr lang="en-US" sz="1400" dirty="0" smtClean="0">
                <a:latin typeface="Lucida Handwriting" pitchFamily="66" charset="0"/>
              </a:rPr>
              <a:t>Soft Classification</a:t>
            </a:r>
            <a:endParaRPr lang="en-US" sz="1400" dirty="0">
              <a:latin typeface="Lucida Handwriting" pitchFamily="66" charset="0"/>
            </a:endParaRPr>
          </a:p>
        </p:txBody>
      </p:sp>
      <p:sp>
        <p:nvSpPr>
          <p:cNvPr id="7" name="Rectangle 6"/>
          <p:cNvSpPr/>
          <p:nvPr/>
        </p:nvSpPr>
        <p:spPr>
          <a:xfrm>
            <a:off x="5334000" y="2249269"/>
            <a:ext cx="609600" cy="533400"/>
          </a:xfrm>
          <a:prstGeom prst="rect">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NN</a:t>
            </a:r>
            <a:r>
              <a:rPr lang="en-US" sz="1400" baseline="-25000" dirty="0" smtClean="0">
                <a:solidFill>
                  <a:schemeClr val="tx1"/>
                </a:solidFill>
              </a:rPr>
              <a:t>1</a:t>
            </a:r>
            <a:endParaRPr lang="en-US" sz="1400" baseline="-25000" dirty="0">
              <a:solidFill>
                <a:schemeClr val="tx1"/>
              </a:solidFill>
            </a:endParaRPr>
          </a:p>
        </p:txBody>
      </p:sp>
      <p:sp>
        <p:nvSpPr>
          <p:cNvPr id="8" name="Rectangle 7"/>
          <p:cNvSpPr/>
          <p:nvPr/>
        </p:nvSpPr>
        <p:spPr>
          <a:xfrm>
            <a:off x="5334000" y="2935069"/>
            <a:ext cx="609600" cy="533400"/>
          </a:xfrm>
          <a:prstGeom prst="rect">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NN</a:t>
            </a:r>
            <a:r>
              <a:rPr lang="en-US" sz="1400" baseline="-25000" dirty="0" smtClean="0">
                <a:solidFill>
                  <a:schemeClr val="tx1"/>
                </a:solidFill>
              </a:rPr>
              <a:t>2</a:t>
            </a:r>
            <a:endParaRPr lang="en-US" sz="1400" baseline="-25000" dirty="0">
              <a:solidFill>
                <a:schemeClr val="tx1"/>
              </a:solidFill>
            </a:endParaRPr>
          </a:p>
        </p:txBody>
      </p:sp>
      <p:sp>
        <p:nvSpPr>
          <p:cNvPr id="9" name="Rectangle 8"/>
          <p:cNvSpPr/>
          <p:nvPr/>
        </p:nvSpPr>
        <p:spPr>
          <a:xfrm>
            <a:off x="5334000" y="3620869"/>
            <a:ext cx="609600" cy="533400"/>
          </a:xfrm>
          <a:prstGeom prst="rect">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NN</a:t>
            </a:r>
            <a:r>
              <a:rPr lang="en-US" sz="1400" baseline="-25000" dirty="0" smtClean="0">
                <a:solidFill>
                  <a:schemeClr val="tx1"/>
                </a:solidFill>
              </a:rPr>
              <a:t>3</a:t>
            </a:r>
            <a:endParaRPr lang="en-US" sz="1400" baseline="-25000" dirty="0">
              <a:solidFill>
                <a:schemeClr val="tx1"/>
              </a:solidFill>
            </a:endParaRPr>
          </a:p>
        </p:txBody>
      </p:sp>
      <p:sp>
        <p:nvSpPr>
          <p:cNvPr id="10" name="Rectangle 9"/>
          <p:cNvSpPr/>
          <p:nvPr/>
        </p:nvSpPr>
        <p:spPr>
          <a:xfrm>
            <a:off x="5334000" y="5068669"/>
            <a:ext cx="609600" cy="533400"/>
          </a:xfrm>
          <a:prstGeom prst="rect">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NN</a:t>
            </a:r>
            <a:r>
              <a:rPr lang="en-US" sz="1400" baseline="-25000" dirty="0" err="1" smtClean="0">
                <a:solidFill>
                  <a:schemeClr val="tx1"/>
                </a:solidFill>
              </a:rPr>
              <a:t>n</a:t>
            </a:r>
            <a:endParaRPr lang="en-US" sz="1400" baseline="-25000" dirty="0">
              <a:solidFill>
                <a:schemeClr val="tx1"/>
              </a:solidFill>
            </a:endParaRPr>
          </a:p>
        </p:txBody>
      </p:sp>
      <p:sp>
        <p:nvSpPr>
          <p:cNvPr id="11" name="TextBox 10"/>
          <p:cNvSpPr txBox="1"/>
          <p:nvPr/>
        </p:nvSpPr>
        <p:spPr>
          <a:xfrm rot="5400000">
            <a:off x="5319047" y="4397823"/>
            <a:ext cx="704039" cy="369332"/>
          </a:xfrm>
          <a:prstGeom prst="rect">
            <a:avLst/>
          </a:prstGeom>
          <a:noFill/>
        </p:spPr>
        <p:txBody>
          <a:bodyPr wrap="none" rtlCol="0">
            <a:spAutoFit/>
          </a:bodyPr>
          <a:lstStyle/>
          <a:p>
            <a:r>
              <a:rPr lang="en-US" dirty="0" smtClean="0"/>
              <a:t>…….</a:t>
            </a:r>
            <a:endParaRPr lang="en-US" dirty="0"/>
          </a:p>
        </p:txBody>
      </p:sp>
      <p:sp>
        <p:nvSpPr>
          <p:cNvPr id="13" name="Rectangle 12"/>
          <p:cNvSpPr/>
          <p:nvPr/>
        </p:nvSpPr>
        <p:spPr>
          <a:xfrm>
            <a:off x="7467600" y="3392269"/>
            <a:ext cx="1524000" cy="6858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Combined Result</a:t>
            </a:r>
            <a:endParaRPr lang="en-US" dirty="0">
              <a:solidFill>
                <a:schemeClr val="tx1"/>
              </a:solidFill>
            </a:endParaRPr>
          </a:p>
        </p:txBody>
      </p:sp>
      <p:sp>
        <p:nvSpPr>
          <p:cNvPr id="14" name="Rectangle 13"/>
          <p:cNvSpPr/>
          <p:nvPr/>
        </p:nvSpPr>
        <p:spPr>
          <a:xfrm>
            <a:off x="5181600" y="2096869"/>
            <a:ext cx="914400" cy="3657600"/>
          </a:xfrm>
          <a:prstGeom prst="rect">
            <a:avLst/>
          </a:prstGeom>
          <a:noFill/>
          <a:ln w="1905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5181600" y="5754469"/>
            <a:ext cx="989373" cy="523220"/>
          </a:xfrm>
          <a:prstGeom prst="rect">
            <a:avLst/>
          </a:prstGeom>
          <a:noFill/>
        </p:spPr>
        <p:txBody>
          <a:bodyPr wrap="none" rtlCol="0">
            <a:spAutoFit/>
          </a:bodyPr>
          <a:lstStyle/>
          <a:p>
            <a:r>
              <a:rPr lang="en-US" sz="1400" dirty="0" smtClean="0">
                <a:latin typeface="Lucida Handwriting" pitchFamily="66" charset="0"/>
              </a:rPr>
              <a:t>Classify </a:t>
            </a:r>
          </a:p>
          <a:p>
            <a:r>
              <a:rPr lang="en-US" sz="1400" dirty="0" smtClean="0">
                <a:latin typeface="Lucida Handwriting" pitchFamily="66" charset="0"/>
              </a:rPr>
              <a:t>Writers</a:t>
            </a:r>
            <a:endParaRPr lang="en-US" sz="1400" dirty="0">
              <a:latin typeface="Lucida Handwriting" pitchFamily="66" charset="0"/>
            </a:endParaRPr>
          </a:p>
        </p:txBody>
      </p:sp>
      <p:cxnSp>
        <p:nvCxnSpPr>
          <p:cNvPr id="17" name="Straight Arrow Connector 16"/>
          <p:cNvCxnSpPr>
            <a:stCxn id="4" idx="3"/>
            <a:endCxn id="5" idx="1"/>
          </p:cNvCxnSpPr>
          <p:nvPr/>
        </p:nvCxnSpPr>
        <p:spPr>
          <a:xfrm flipV="1">
            <a:off x="1676400" y="3735169"/>
            <a:ext cx="914400" cy="113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7" idx="1"/>
          </p:cNvCxnSpPr>
          <p:nvPr/>
        </p:nvCxnSpPr>
        <p:spPr>
          <a:xfrm flipV="1">
            <a:off x="4114800" y="2515969"/>
            <a:ext cx="12192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8" idx="1"/>
          </p:cNvCxnSpPr>
          <p:nvPr/>
        </p:nvCxnSpPr>
        <p:spPr>
          <a:xfrm flipV="1">
            <a:off x="4114800" y="3201769"/>
            <a:ext cx="1219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9" idx="1"/>
          </p:cNvCxnSpPr>
          <p:nvPr/>
        </p:nvCxnSpPr>
        <p:spPr>
          <a:xfrm>
            <a:off x="4114800" y="3735169"/>
            <a:ext cx="1219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a:endCxn id="10" idx="1"/>
          </p:cNvCxnSpPr>
          <p:nvPr/>
        </p:nvCxnSpPr>
        <p:spPr>
          <a:xfrm>
            <a:off x="4114800" y="3735169"/>
            <a:ext cx="1219200"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a:endCxn id="13" idx="1"/>
          </p:cNvCxnSpPr>
          <p:nvPr/>
        </p:nvCxnSpPr>
        <p:spPr>
          <a:xfrm>
            <a:off x="5943600" y="2515969"/>
            <a:ext cx="15240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3"/>
            <a:endCxn id="13" idx="1"/>
          </p:cNvCxnSpPr>
          <p:nvPr/>
        </p:nvCxnSpPr>
        <p:spPr>
          <a:xfrm>
            <a:off x="5943600" y="3201769"/>
            <a:ext cx="1524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a:endCxn id="13" idx="1"/>
          </p:cNvCxnSpPr>
          <p:nvPr/>
        </p:nvCxnSpPr>
        <p:spPr>
          <a:xfrm flipV="1">
            <a:off x="5943600" y="3735169"/>
            <a:ext cx="1524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3"/>
            <a:endCxn id="13" idx="1"/>
          </p:cNvCxnSpPr>
          <p:nvPr/>
        </p:nvCxnSpPr>
        <p:spPr>
          <a:xfrm flipV="1">
            <a:off x="5943600" y="3735169"/>
            <a:ext cx="1524000"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4" name="Object 43"/>
          <p:cNvGraphicFramePr>
            <a:graphicFrameLocks noChangeAspect="1"/>
          </p:cNvGraphicFramePr>
          <p:nvPr/>
        </p:nvGraphicFramePr>
        <p:xfrm>
          <a:off x="6527800" y="2782668"/>
          <a:ext cx="330200" cy="259443"/>
        </p:xfrm>
        <a:graphic>
          <a:graphicData uri="http://schemas.openxmlformats.org/presentationml/2006/ole">
            <p:oleObj spid="_x0000_s54274" name="Equation" r:id="rId5" imgW="177480" imgH="139680" progId="Equation.3">
              <p:embed/>
            </p:oleObj>
          </a:graphicData>
        </a:graphic>
      </p:graphicFrame>
      <p:graphicFrame>
        <p:nvGraphicFramePr>
          <p:cNvPr id="54275" name="Object 3"/>
          <p:cNvGraphicFramePr>
            <a:graphicFrameLocks noChangeAspect="1"/>
          </p:cNvGraphicFramePr>
          <p:nvPr/>
        </p:nvGraphicFramePr>
        <p:xfrm>
          <a:off x="6376988" y="3133507"/>
          <a:ext cx="377825" cy="258762"/>
        </p:xfrm>
        <a:graphic>
          <a:graphicData uri="http://schemas.openxmlformats.org/presentationml/2006/ole">
            <p:oleObj spid="_x0000_s54275" name="Equation" r:id="rId6" imgW="203040" imgH="139680" progId="Equation.3">
              <p:embed/>
            </p:oleObj>
          </a:graphicData>
        </a:graphic>
      </p:graphicFrame>
      <p:graphicFrame>
        <p:nvGraphicFramePr>
          <p:cNvPr id="54276" name="Object 4"/>
          <p:cNvGraphicFramePr>
            <a:graphicFrameLocks noChangeAspect="1"/>
          </p:cNvGraphicFramePr>
          <p:nvPr/>
        </p:nvGraphicFramePr>
        <p:xfrm>
          <a:off x="6335713" y="3590707"/>
          <a:ext cx="354012" cy="258762"/>
        </p:xfrm>
        <a:graphic>
          <a:graphicData uri="http://schemas.openxmlformats.org/presentationml/2006/ole">
            <p:oleObj spid="_x0000_s54276" name="Equation" r:id="rId7" imgW="190440" imgH="139680" progId="Equation.3">
              <p:embed/>
            </p:oleObj>
          </a:graphicData>
        </a:graphic>
      </p:graphicFrame>
      <p:graphicFrame>
        <p:nvGraphicFramePr>
          <p:cNvPr id="54277" name="Object 5"/>
          <p:cNvGraphicFramePr>
            <a:graphicFrameLocks noChangeAspect="1"/>
          </p:cNvGraphicFramePr>
          <p:nvPr/>
        </p:nvGraphicFramePr>
        <p:xfrm>
          <a:off x="6411913" y="4809907"/>
          <a:ext cx="330200" cy="258762"/>
        </p:xfrm>
        <a:graphic>
          <a:graphicData uri="http://schemas.openxmlformats.org/presentationml/2006/ole">
            <p:oleObj spid="_x0000_s54277" name="Equation" r:id="rId8" imgW="177480" imgH="139680" progId="Equation.3">
              <p:embed/>
            </p:oleObj>
          </a:graphicData>
        </a:graphic>
      </p:graphicFrame>
      <p:sp>
        <p:nvSpPr>
          <p:cNvPr id="48" name="Rectangle 6"/>
          <p:cNvSpPr>
            <a:spLocks noGrp="1" noChangeArrowheads="1"/>
          </p:cNvSpPr>
          <p:nvPr>
            <p:ph type="title"/>
          </p:nvPr>
        </p:nvSpPr>
        <p:spPr>
          <a:xfrm>
            <a:off x="685800" y="381000"/>
            <a:ext cx="7772400" cy="1143000"/>
          </a:xfrm>
        </p:spPr>
        <p:txBody>
          <a:bodyPr/>
          <a:lstStyle/>
          <a:p>
            <a:r>
              <a:rPr lang="en-US" dirty="0" smtClean="0"/>
              <a:t>Summarized framework</a:t>
            </a:r>
            <a:endParaRPr lang="en-US" dirty="0"/>
          </a:p>
        </p:txBody>
      </p:sp>
      <p:sp>
        <p:nvSpPr>
          <p:cNvPr id="28" name="TextBox 27"/>
          <p:cNvSpPr txBox="1"/>
          <p:nvPr/>
        </p:nvSpPr>
        <p:spPr>
          <a:xfrm>
            <a:off x="359270" y="4569023"/>
            <a:ext cx="1393330" cy="523220"/>
          </a:xfrm>
          <a:prstGeom prst="rect">
            <a:avLst/>
          </a:prstGeom>
          <a:noFill/>
        </p:spPr>
        <p:txBody>
          <a:bodyPr wrap="none" rtlCol="0">
            <a:spAutoFit/>
          </a:bodyPr>
          <a:lstStyle/>
          <a:p>
            <a:pPr algn="ctr"/>
            <a:r>
              <a:rPr lang="en-US" sz="1400" dirty="0" smtClean="0">
                <a:latin typeface="Lucida Handwriting" pitchFamily="66" charset="0"/>
              </a:rPr>
              <a:t>Questioned </a:t>
            </a:r>
          </a:p>
          <a:p>
            <a:pPr algn="ctr"/>
            <a:r>
              <a:rPr lang="en-US" sz="1400" dirty="0" smtClean="0">
                <a:latin typeface="Lucida Handwriting" pitchFamily="66" charset="0"/>
              </a:rPr>
              <a:t>document</a:t>
            </a:r>
            <a:endParaRPr lang="en-US" sz="1400" dirty="0">
              <a:latin typeface="Lucida Handwriting" pitchFamily="66" charset="0"/>
            </a:endParaRPr>
          </a:p>
        </p:txBody>
      </p:sp>
      <p:sp>
        <p:nvSpPr>
          <p:cNvPr id="31" name="Cloud Callout 30"/>
          <p:cNvSpPr/>
          <p:nvPr/>
        </p:nvSpPr>
        <p:spPr>
          <a:xfrm>
            <a:off x="1981200" y="1752600"/>
            <a:ext cx="2667000" cy="762000"/>
          </a:xfrm>
          <a:prstGeom prst="cloudCallout">
            <a:avLst>
              <a:gd name="adj1" fmla="val 621"/>
              <a:gd name="adj2" fmla="val 156946"/>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Cluster into different clusters</a:t>
            </a:r>
            <a:endParaRPr lang="en-US" dirty="0">
              <a:solidFill>
                <a:schemeClr val="tx1"/>
              </a:solidFill>
            </a:endParaRPr>
          </a:p>
        </p:txBody>
      </p:sp>
      <p:sp>
        <p:nvSpPr>
          <p:cNvPr id="32" name="Cloud Callout 31"/>
          <p:cNvSpPr/>
          <p:nvPr/>
        </p:nvSpPr>
        <p:spPr>
          <a:xfrm>
            <a:off x="6324600" y="1066800"/>
            <a:ext cx="2438400" cy="762000"/>
          </a:xfrm>
          <a:prstGeom prst="cloudCallout">
            <a:avLst>
              <a:gd name="adj1" fmla="val -55969"/>
              <a:gd name="adj2" fmla="val 68057"/>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Writer Classification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diamond(in)">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grpId="1" nodeType="clickEffect">
                                  <p:stCondLst>
                                    <p:cond delay="0"/>
                                  </p:stCondLst>
                                  <p:childTnLst>
                                    <p:animEffect transition="out" filter="diamond(in)">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Results</a:t>
            </a:r>
          </a:p>
        </p:txBody>
      </p:sp>
      <p:sp>
        <p:nvSpPr>
          <p:cNvPr id="204803" name="Rectangle 3"/>
          <p:cNvSpPr>
            <a:spLocks noGrp="1" noChangeArrowheads="1"/>
          </p:cNvSpPr>
          <p:nvPr>
            <p:ph type="body" idx="1"/>
          </p:nvPr>
        </p:nvSpPr>
        <p:spPr>
          <a:xfrm>
            <a:off x="381000" y="1447800"/>
            <a:ext cx="8458200" cy="4724400"/>
          </a:xfrm>
        </p:spPr>
        <p:txBody>
          <a:bodyPr/>
          <a:lstStyle/>
          <a:p>
            <a:r>
              <a:rPr lang="en-US" dirty="0"/>
              <a:t>Experimented with</a:t>
            </a:r>
          </a:p>
          <a:p>
            <a:pPr lvl="1"/>
            <a:r>
              <a:rPr lang="en-US" dirty="0"/>
              <a:t>Roman, Hindi, Cyrillic, Arabic and Hebrew</a:t>
            </a:r>
          </a:p>
          <a:p>
            <a:pPr>
              <a:spcBef>
                <a:spcPct val="70000"/>
              </a:spcBef>
            </a:pPr>
            <a:r>
              <a:rPr lang="en-US" dirty="0"/>
              <a:t> Training data</a:t>
            </a:r>
          </a:p>
          <a:p>
            <a:pPr lvl="1">
              <a:spcBef>
                <a:spcPct val="70000"/>
              </a:spcBef>
            </a:pPr>
            <a:r>
              <a:rPr lang="en-US" dirty="0"/>
              <a:t>Approx. 300-400 curves </a:t>
            </a:r>
            <a:r>
              <a:rPr lang="en-US" dirty="0" smtClean="0"/>
              <a:t>for </a:t>
            </a:r>
            <a:r>
              <a:rPr lang="en-US" dirty="0"/>
              <a:t>Roman </a:t>
            </a:r>
          </a:p>
          <a:p>
            <a:pPr lvl="1">
              <a:spcBef>
                <a:spcPct val="70000"/>
              </a:spcBef>
            </a:pPr>
            <a:r>
              <a:rPr lang="en-US" dirty="0"/>
              <a:t>Approx. 700-800 curves </a:t>
            </a:r>
            <a:r>
              <a:rPr lang="en-US" dirty="0" smtClean="0"/>
              <a:t>for </a:t>
            </a:r>
            <a:r>
              <a:rPr lang="en-US" dirty="0"/>
              <a:t>others</a:t>
            </a:r>
          </a:p>
          <a:p>
            <a:pPr>
              <a:spcBef>
                <a:spcPct val="70000"/>
              </a:spcBef>
            </a:pPr>
            <a:r>
              <a:rPr lang="en-US" dirty="0"/>
              <a:t>Test Data</a:t>
            </a:r>
          </a:p>
          <a:p>
            <a:pPr lvl="1">
              <a:spcBef>
                <a:spcPct val="70000"/>
              </a:spcBef>
            </a:pPr>
            <a:r>
              <a:rPr lang="en-US" dirty="0"/>
              <a:t>100 curves for </a:t>
            </a:r>
            <a:r>
              <a:rPr lang="en-US" dirty="0" smtClean="0"/>
              <a:t>Roman</a:t>
            </a:r>
            <a:endParaRPr lang="en-US" dirty="0"/>
          </a:p>
          <a:p>
            <a:pPr lvl="1">
              <a:spcBef>
                <a:spcPct val="70000"/>
              </a:spcBef>
            </a:pPr>
            <a:r>
              <a:rPr lang="en-US" i="1" dirty="0"/>
              <a:t>200-300 curves for others</a:t>
            </a:r>
          </a:p>
          <a:p>
            <a:pPr lvl="1">
              <a:spcBef>
                <a:spcPct val="70000"/>
              </a:spcBef>
              <a:buFont typeface="Wingdings" pitchFamily="2" charset="2"/>
              <a:buNone/>
            </a:pPr>
            <a:r>
              <a:rPr lang="en-US" sz="1400" i="1" dirty="0">
                <a:solidFill>
                  <a:srgbClr val="BCBCBC"/>
                </a:solidFill>
              </a:rPr>
              <a:t>Tables and graphs are on next page…..</a:t>
            </a:r>
          </a:p>
        </p:txBody>
      </p:sp>
    </p:spTree>
    <p:custDataLst>
      <p:tags r:id="rId1"/>
    </p:custDataLst>
  </p:cSld>
  <p:clrMapOvr>
    <a:masterClrMapping/>
  </p:clrMapOvr>
  <p:transition advTm="368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checkerboard(across)">
                                      <p:cBhvr>
                                        <p:cTn id="7" dur="500"/>
                                        <p:tgtEl>
                                          <p:spTgt spid="20480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4803">
                                            <p:txEl>
                                              <p:pRg st="1" end="1"/>
                                            </p:txEl>
                                          </p:spTgt>
                                        </p:tgtEl>
                                        <p:attrNameLst>
                                          <p:attrName>style.visibility</p:attrName>
                                        </p:attrNameLst>
                                      </p:cBhvr>
                                      <p:to>
                                        <p:strVal val="visible"/>
                                      </p:to>
                                    </p:set>
                                    <p:animEffect transition="in" filter="checkerboard(across)">
                                      <p:cBhvr>
                                        <p:cTn id="10" dur="500"/>
                                        <p:tgtEl>
                                          <p:spTgt spid="2048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204803">
                                            <p:txEl>
                                              <p:pRg st="2" end="2"/>
                                            </p:txEl>
                                          </p:spTgt>
                                        </p:tgtEl>
                                        <p:attrNameLst>
                                          <p:attrName>style.visibility</p:attrName>
                                        </p:attrNameLst>
                                      </p:cBhvr>
                                      <p:to>
                                        <p:strVal val="visible"/>
                                      </p:to>
                                    </p:set>
                                    <p:anim calcmode="lin" valueType="num">
                                      <p:cBhvr>
                                        <p:cTn id="15" dur="500" fill="hold"/>
                                        <p:tgtEl>
                                          <p:spTgt spid="204803">
                                            <p:txEl>
                                              <p:pRg st="2" end="2"/>
                                            </p:txEl>
                                          </p:spTgt>
                                        </p:tgtEl>
                                        <p:attrNameLst>
                                          <p:attrName>ppt_w</p:attrName>
                                        </p:attrNameLst>
                                      </p:cBhvr>
                                      <p:tavLst>
                                        <p:tav tm="0">
                                          <p:val>
                                            <p:strVal val="#ppt_w*0.05"/>
                                          </p:val>
                                        </p:tav>
                                        <p:tav tm="100000">
                                          <p:val>
                                            <p:strVal val="#ppt_w"/>
                                          </p:val>
                                        </p:tav>
                                      </p:tavLst>
                                    </p:anim>
                                    <p:anim calcmode="lin" valueType="num">
                                      <p:cBhvr>
                                        <p:cTn id="16" dur="500" fill="hold"/>
                                        <p:tgtEl>
                                          <p:spTgt spid="204803">
                                            <p:txEl>
                                              <p:pRg st="2" end="2"/>
                                            </p:txEl>
                                          </p:spTgt>
                                        </p:tgtEl>
                                        <p:attrNameLst>
                                          <p:attrName>ppt_h</p:attrName>
                                        </p:attrNameLst>
                                      </p:cBhvr>
                                      <p:tavLst>
                                        <p:tav tm="0">
                                          <p:val>
                                            <p:strVal val="#ppt_h"/>
                                          </p:val>
                                        </p:tav>
                                        <p:tav tm="100000">
                                          <p:val>
                                            <p:strVal val="#ppt_h"/>
                                          </p:val>
                                        </p:tav>
                                      </p:tavLst>
                                    </p:anim>
                                    <p:anim calcmode="lin" valueType="num">
                                      <p:cBhvr>
                                        <p:cTn id="17" dur="500" fill="hold"/>
                                        <p:tgtEl>
                                          <p:spTgt spid="204803">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204803">
                                            <p:txEl>
                                              <p:pRg st="2" end="2"/>
                                            </p:txEl>
                                          </p:spTgt>
                                        </p:tgtEl>
                                        <p:attrNameLst>
                                          <p:attrName>ppt_y</p:attrName>
                                        </p:attrNameLst>
                                      </p:cBhvr>
                                      <p:tavLst>
                                        <p:tav tm="0">
                                          <p:val>
                                            <p:strVal val="#ppt_y"/>
                                          </p:val>
                                        </p:tav>
                                        <p:tav tm="100000">
                                          <p:val>
                                            <p:strVal val="#ppt_y"/>
                                          </p:val>
                                        </p:tav>
                                      </p:tavLst>
                                    </p:anim>
                                    <p:animEffect transition="in" filter="fade">
                                      <p:cBhvr>
                                        <p:cTn id="19" dur="500"/>
                                        <p:tgtEl>
                                          <p:spTgt spid="204803">
                                            <p:txEl>
                                              <p:pRg st="2" end="2"/>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204803">
                                            <p:txEl>
                                              <p:pRg st="3" end="3"/>
                                            </p:txEl>
                                          </p:spTgt>
                                        </p:tgtEl>
                                        <p:attrNameLst>
                                          <p:attrName>style.visibility</p:attrName>
                                        </p:attrNameLst>
                                      </p:cBhvr>
                                      <p:to>
                                        <p:strVal val="visible"/>
                                      </p:to>
                                    </p:set>
                                    <p:anim calcmode="lin" valueType="num">
                                      <p:cBhvr>
                                        <p:cTn id="22" dur="500" fill="hold"/>
                                        <p:tgtEl>
                                          <p:spTgt spid="204803">
                                            <p:txEl>
                                              <p:pRg st="3" end="3"/>
                                            </p:txEl>
                                          </p:spTgt>
                                        </p:tgtEl>
                                        <p:attrNameLst>
                                          <p:attrName>ppt_w</p:attrName>
                                        </p:attrNameLst>
                                      </p:cBhvr>
                                      <p:tavLst>
                                        <p:tav tm="0">
                                          <p:val>
                                            <p:strVal val="#ppt_w*0.05"/>
                                          </p:val>
                                        </p:tav>
                                        <p:tav tm="100000">
                                          <p:val>
                                            <p:strVal val="#ppt_w"/>
                                          </p:val>
                                        </p:tav>
                                      </p:tavLst>
                                    </p:anim>
                                    <p:anim calcmode="lin" valueType="num">
                                      <p:cBhvr>
                                        <p:cTn id="23" dur="500" fill="hold"/>
                                        <p:tgtEl>
                                          <p:spTgt spid="204803">
                                            <p:txEl>
                                              <p:pRg st="3" end="3"/>
                                            </p:txEl>
                                          </p:spTgt>
                                        </p:tgtEl>
                                        <p:attrNameLst>
                                          <p:attrName>ppt_h</p:attrName>
                                        </p:attrNameLst>
                                      </p:cBhvr>
                                      <p:tavLst>
                                        <p:tav tm="0">
                                          <p:val>
                                            <p:strVal val="#ppt_h"/>
                                          </p:val>
                                        </p:tav>
                                        <p:tav tm="100000">
                                          <p:val>
                                            <p:strVal val="#ppt_h"/>
                                          </p:val>
                                        </p:tav>
                                      </p:tavLst>
                                    </p:anim>
                                    <p:anim calcmode="lin" valueType="num">
                                      <p:cBhvr>
                                        <p:cTn id="24" dur="500" fill="hold"/>
                                        <p:tgtEl>
                                          <p:spTgt spid="204803">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204803">
                                            <p:txEl>
                                              <p:pRg st="3" end="3"/>
                                            </p:txEl>
                                          </p:spTgt>
                                        </p:tgtEl>
                                        <p:attrNameLst>
                                          <p:attrName>ppt_y</p:attrName>
                                        </p:attrNameLst>
                                      </p:cBhvr>
                                      <p:tavLst>
                                        <p:tav tm="0">
                                          <p:val>
                                            <p:strVal val="#ppt_y"/>
                                          </p:val>
                                        </p:tav>
                                        <p:tav tm="100000">
                                          <p:val>
                                            <p:strVal val="#ppt_y"/>
                                          </p:val>
                                        </p:tav>
                                      </p:tavLst>
                                    </p:anim>
                                    <p:animEffect transition="in" filter="fade">
                                      <p:cBhvr>
                                        <p:cTn id="26" dur="500"/>
                                        <p:tgtEl>
                                          <p:spTgt spid="204803">
                                            <p:txEl>
                                              <p:pRg st="3" end="3"/>
                                            </p:txEl>
                                          </p:spTgt>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204803">
                                            <p:txEl>
                                              <p:pRg st="4" end="4"/>
                                            </p:txEl>
                                          </p:spTgt>
                                        </p:tgtEl>
                                        <p:attrNameLst>
                                          <p:attrName>style.visibility</p:attrName>
                                        </p:attrNameLst>
                                      </p:cBhvr>
                                      <p:to>
                                        <p:strVal val="visible"/>
                                      </p:to>
                                    </p:set>
                                    <p:anim calcmode="lin" valueType="num">
                                      <p:cBhvr>
                                        <p:cTn id="29" dur="500" fill="hold"/>
                                        <p:tgtEl>
                                          <p:spTgt spid="204803">
                                            <p:txEl>
                                              <p:pRg st="4" end="4"/>
                                            </p:txEl>
                                          </p:spTgt>
                                        </p:tgtEl>
                                        <p:attrNameLst>
                                          <p:attrName>ppt_w</p:attrName>
                                        </p:attrNameLst>
                                      </p:cBhvr>
                                      <p:tavLst>
                                        <p:tav tm="0">
                                          <p:val>
                                            <p:strVal val="#ppt_w*0.05"/>
                                          </p:val>
                                        </p:tav>
                                        <p:tav tm="100000">
                                          <p:val>
                                            <p:strVal val="#ppt_w"/>
                                          </p:val>
                                        </p:tav>
                                      </p:tavLst>
                                    </p:anim>
                                    <p:anim calcmode="lin" valueType="num">
                                      <p:cBhvr>
                                        <p:cTn id="30" dur="500" fill="hold"/>
                                        <p:tgtEl>
                                          <p:spTgt spid="204803">
                                            <p:txEl>
                                              <p:pRg st="4" end="4"/>
                                            </p:txEl>
                                          </p:spTgt>
                                        </p:tgtEl>
                                        <p:attrNameLst>
                                          <p:attrName>ppt_h</p:attrName>
                                        </p:attrNameLst>
                                      </p:cBhvr>
                                      <p:tavLst>
                                        <p:tav tm="0">
                                          <p:val>
                                            <p:strVal val="#ppt_h"/>
                                          </p:val>
                                        </p:tav>
                                        <p:tav tm="100000">
                                          <p:val>
                                            <p:strVal val="#ppt_h"/>
                                          </p:val>
                                        </p:tav>
                                      </p:tavLst>
                                    </p:anim>
                                    <p:anim calcmode="lin" valueType="num">
                                      <p:cBhvr>
                                        <p:cTn id="31" dur="500" fill="hold"/>
                                        <p:tgtEl>
                                          <p:spTgt spid="204803">
                                            <p:txEl>
                                              <p:pRg st="4" end="4"/>
                                            </p:txEl>
                                          </p:spTgt>
                                        </p:tgtEl>
                                        <p:attrNameLst>
                                          <p:attrName>ppt_x</p:attrName>
                                        </p:attrNameLst>
                                      </p:cBhvr>
                                      <p:tavLst>
                                        <p:tav tm="0">
                                          <p:val>
                                            <p:strVal val="#ppt_x-.2"/>
                                          </p:val>
                                        </p:tav>
                                        <p:tav tm="100000">
                                          <p:val>
                                            <p:strVal val="#ppt_x"/>
                                          </p:val>
                                        </p:tav>
                                      </p:tavLst>
                                    </p:anim>
                                    <p:anim calcmode="lin" valueType="num">
                                      <p:cBhvr>
                                        <p:cTn id="32" dur="500" fill="hold"/>
                                        <p:tgtEl>
                                          <p:spTgt spid="204803">
                                            <p:txEl>
                                              <p:pRg st="4" end="4"/>
                                            </p:txEl>
                                          </p:spTgt>
                                        </p:tgtEl>
                                        <p:attrNameLst>
                                          <p:attrName>ppt_y</p:attrName>
                                        </p:attrNameLst>
                                      </p:cBhvr>
                                      <p:tavLst>
                                        <p:tav tm="0">
                                          <p:val>
                                            <p:strVal val="#ppt_y"/>
                                          </p:val>
                                        </p:tav>
                                        <p:tav tm="100000">
                                          <p:val>
                                            <p:strVal val="#ppt_y"/>
                                          </p:val>
                                        </p:tav>
                                      </p:tavLst>
                                    </p:anim>
                                    <p:animEffect transition="in" filter="fade">
                                      <p:cBhvr>
                                        <p:cTn id="33" dur="500"/>
                                        <p:tgtEl>
                                          <p:spTgt spid="20480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4803">
                                            <p:txEl>
                                              <p:pRg st="5" end="5"/>
                                            </p:txEl>
                                          </p:spTgt>
                                        </p:tgtEl>
                                        <p:attrNameLst>
                                          <p:attrName>style.visibility</p:attrName>
                                        </p:attrNameLst>
                                      </p:cBhvr>
                                      <p:to>
                                        <p:strVal val="visible"/>
                                      </p:to>
                                    </p:set>
                                    <p:animEffect transition="in" filter="box(in)">
                                      <p:cBhvr>
                                        <p:cTn id="38" dur="500"/>
                                        <p:tgtEl>
                                          <p:spTgt spid="204803">
                                            <p:txEl>
                                              <p:pRg st="5" end="5"/>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04803">
                                            <p:txEl>
                                              <p:pRg st="6" end="6"/>
                                            </p:txEl>
                                          </p:spTgt>
                                        </p:tgtEl>
                                        <p:attrNameLst>
                                          <p:attrName>style.visibility</p:attrName>
                                        </p:attrNameLst>
                                      </p:cBhvr>
                                      <p:to>
                                        <p:strVal val="visible"/>
                                      </p:to>
                                    </p:set>
                                    <p:animEffect transition="in" filter="box(in)">
                                      <p:cBhvr>
                                        <p:cTn id="41" dur="500"/>
                                        <p:tgtEl>
                                          <p:spTgt spid="204803">
                                            <p:txEl>
                                              <p:pRg st="6" end="6"/>
                                            </p:txEl>
                                          </p:spTgt>
                                        </p:tgtEl>
                                      </p:cBhvr>
                                    </p:animEffect>
                                  </p:childTnLst>
                                </p:cTn>
                              </p:par>
                              <p:par>
                                <p:cTn id="42" presetID="4" presetClass="entr" presetSubtype="16" fill="hold" nodeType="withEffect">
                                  <p:stCondLst>
                                    <p:cond delay="0"/>
                                  </p:stCondLst>
                                  <p:childTnLst>
                                    <p:set>
                                      <p:cBhvr>
                                        <p:cTn id="43" dur="1" fill="hold">
                                          <p:stCondLst>
                                            <p:cond delay="0"/>
                                          </p:stCondLst>
                                        </p:cTn>
                                        <p:tgtEl>
                                          <p:spTgt spid="204803">
                                            <p:txEl>
                                              <p:pRg st="7" end="7"/>
                                            </p:txEl>
                                          </p:spTgt>
                                        </p:tgtEl>
                                        <p:attrNameLst>
                                          <p:attrName>style.visibility</p:attrName>
                                        </p:attrNameLst>
                                      </p:cBhvr>
                                      <p:to>
                                        <p:strVal val="visible"/>
                                      </p:to>
                                    </p:set>
                                    <p:animEffect transition="in" filter="box(in)">
                                      <p:cBhvr>
                                        <p:cTn id="44" dur="500"/>
                                        <p:tgtEl>
                                          <p:spTgt spid="204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Varying No of Curves</a:t>
            </a:r>
          </a:p>
        </p:txBody>
      </p:sp>
      <p:sp>
        <p:nvSpPr>
          <p:cNvPr id="160784" name="Rectangle 16"/>
          <p:cNvSpPr>
            <a:spLocks noGrp="1" noChangeArrowheads="1"/>
          </p:cNvSpPr>
          <p:nvPr>
            <p:ph type="body" idx="1"/>
          </p:nvPr>
        </p:nvSpPr>
        <p:spPr>
          <a:xfrm>
            <a:off x="531813" y="4800600"/>
            <a:ext cx="8231187" cy="914400"/>
          </a:xfrm>
        </p:spPr>
        <p:txBody>
          <a:bodyPr/>
          <a:lstStyle/>
          <a:p>
            <a:pPr>
              <a:lnSpc>
                <a:spcPct val="90000"/>
              </a:lnSpc>
            </a:pPr>
            <a:r>
              <a:rPr lang="en-US"/>
              <a:t>Accuracy increases with number of curves.</a:t>
            </a:r>
          </a:p>
          <a:p>
            <a:pPr>
              <a:lnSpc>
                <a:spcPct val="90000"/>
              </a:lnSpc>
            </a:pPr>
            <a:r>
              <a:rPr lang="en-US"/>
              <a:t>&gt;85% accuracy reached with 200 curves (10-12 words).</a:t>
            </a:r>
            <a:endParaRPr lang="en-US" sz="2800"/>
          </a:p>
        </p:txBody>
      </p:sp>
      <p:pic>
        <p:nvPicPr>
          <p:cNvPr id="160775" name="Picture 7" descr="graph"/>
          <p:cNvPicPr>
            <a:picLocks noGrp="1" noChangeAspect="1" noChangeArrowheads="1"/>
          </p:cNvPicPr>
          <p:nvPr>
            <p:ph sz="half" idx="4294967295"/>
          </p:nvPr>
        </p:nvPicPr>
        <p:blipFill>
          <a:blip r:embed="rId2"/>
          <a:srcRect/>
          <a:stretch>
            <a:fillRect/>
          </a:stretch>
        </p:blipFill>
        <p:spPr>
          <a:xfrm>
            <a:off x="1143000" y="1447800"/>
            <a:ext cx="6019800" cy="3109913"/>
          </a:xfrm>
          <a:noFill/>
          <a:ln/>
        </p:spPr>
      </p:pic>
      <p:sp>
        <p:nvSpPr>
          <p:cNvPr id="160785" name="AutoShape 17"/>
          <p:cNvSpPr>
            <a:spLocks noChangeArrowheads="1"/>
          </p:cNvSpPr>
          <p:nvPr/>
        </p:nvSpPr>
        <p:spPr bwMode="auto">
          <a:xfrm>
            <a:off x="5181600" y="595313"/>
            <a:ext cx="2514600" cy="838200"/>
          </a:xfrm>
          <a:prstGeom prst="cloudCallout">
            <a:avLst>
              <a:gd name="adj1" fmla="val -24370"/>
              <a:gd name="adj2" fmla="val 91097"/>
            </a:avLst>
          </a:prstGeom>
          <a:solidFill>
            <a:srgbClr val="000080"/>
          </a:solidFill>
          <a:ln w="9525">
            <a:solidFill>
              <a:schemeClr val="tx1"/>
            </a:solidFill>
            <a:round/>
            <a:headEnd/>
            <a:tailEnd/>
          </a:ln>
          <a:effectLst/>
        </p:spPr>
        <p:txBody>
          <a:bodyPr/>
          <a:lstStyle/>
          <a:p>
            <a:pPr algn="ctr"/>
            <a:r>
              <a:rPr lang="en-US" sz="2000">
                <a:solidFill>
                  <a:srgbClr val="FF0000"/>
                </a:solidFill>
              </a:rPr>
              <a:t>Accuracy with 12 words</a:t>
            </a:r>
          </a:p>
        </p:txBody>
      </p:sp>
      <p:sp>
        <p:nvSpPr>
          <p:cNvPr id="160786" name="Line 18"/>
          <p:cNvSpPr>
            <a:spLocks noChangeShapeType="1"/>
          </p:cNvSpPr>
          <p:nvPr/>
        </p:nvSpPr>
        <p:spPr bwMode="auto">
          <a:xfrm flipH="1">
            <a:off x="1676400" y="1814513"/>
            <a:ext cx="510540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advTm="4059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 Vs Accuracy</a:t>
            </a:r>
            <a:endParaRPr lang="en-US" dirty="0"/>
          </a:p>
        </p:txBody>
      </p:sp>
      <p:graphicFrame>
        <p:nvGraphicFramePr>
          <p:cNvPr id="4" name="Content Placeholder 3"/>
          <p:cNvGraphicFramePr>
            <a:graphicFrameLocks noGrp="1"/>
          </p:cNvGraphicFramePr>
          <p:nvPr>
            <p:ph idx="1"/>
          </p:nvPr>
        </p:nvGraphicFramePr>
        <p:xfrm>
          <a:off x="685800" y="1600200"/>
          <a:ext cx="77724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9"/>
          <p:cNvSpPr txBox="1">
            <a:spLocks noChangeArrowheads="1"/>
          </p:cNvSpPr>
          <p:nvPr/>
        </p:nvSpPr>
        <p:spPr bwMode="auto">
          <a:xfrm>
            <a:off x="457200" y="5715000"/>
            <a:ext cx="8382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~10 writers for all scripts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For Most Scripts Top-2 accuracy is nearly 100% except Chinese</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Confusion</a:t>
            </a:r>
            <a:r>
              <a:rPr kumimoji="0" lang="en-US" sz="2000" b="0" i="0" u="none" strike="noStrike" kern="0" cap="none" spc="0" normalizeH="0" noProof="0" dirty="0" smtClean="0">
                <a:ln>
                  <a:noFill/>
                </a:ln>
                <a:solidFill>
                  <a:schemeClr val="tx1"/>
                </a:solidFill>
                <a:effectLst/>
                <a:uLnTx/>
                <a:uFillTx/>
                <a:latin typeface="+mn-lt"/>
                <a:ea typeface="+mn-ea"/>
                <a:cs typeface="+mn-cs"/>
              </a:rPr>
              <a:t> between pairs of writers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8" name="Content Placeholder 3"/>
          <p:cNvSpPr>
            <a:spLocks noGrp="1"/>
          </p:cNvSpPr>
          <p:nvPr>
            <p:ph sz="half" idx="2"/>
          </p:nvPr>
        </p:nvSpPr>
        <p:spPr>
          <a:xfrm>
            <a:off x="4876800" y="1371600"/>
            <a:ext cx="4040188" cy="2286000"/>
          </a:xfrm>
          <a:solidFill>
            <a:srgbClr val="D9EDEF"/>
          </a:solidFill>
          <a:ln>
            <a:solidFill>
              <a:schemeClr val="tx1"/>
            </a:solidFill>
          </a:ln>
        </p:spPr>
        <p:txBody>
          <a:bodyPr/>
          <a:lstStyle/>
          <a:p>
            <a:r>
              <a:rPr lang="en-US" dirty="0" smtClean="0"/>
              <a:t>Line level features</a:t>
            </a:r>
          </a:p>
          <a:p>
            <a:pPr lvl="1"/>
            <a:r>
              <a:rPr lang="en-US" sz="1800" dirty="0" smtClean="0"/>
              <a:t>Word spacing</a:t>
            </a:r>
          </a:p>
          <a:p>
            <a:pPr lvl="1"/>
            <a:r>
              <a:rPr lang="en-US" sz="1800" dirty="0" smtClean="0"/>
              <a:t>Lower and Upper profile</a:t>
            </a:r>
          </a:p>
          <a:p>
            <a:pPr lvl="1"/>
            <a:r>
              <a:rPr lang="en-US" sz="1800" dirty="0" smtClean="0"/>
              <a:t>Fractal &amp; wavelet features </a:t>
            </a:r>
          </a:p>
          <a:p>
            <a:pPr lvl="1"/>
            <a:r>
              <a:rPr lang="en-US" sz="1800" dirty="0" smtClean="0"/>
              <a:t>Loops and Blobs</a:t>
            </a:r>
            <a:endParaRPr lang="en-US" sz="1800" dirty="0"/>
          </a:p>
        </p:txBody>
      </p:sp>
      <p:sp>
        <p:nvSpPr>
          <p:cNvPr id="9" name="Content Placeholder 3"/>
          <p:cNvSpPr>
            <a:spLocks noGrp="1"/>
          </p:cNvSpPr>
          <p:nvPr>
            <p:ph sz="half" idx="2"/>
          </p:nvPr>
        </p:nvSpPr>
        <p:spPr>
          <a:xfrm>
            <a:off x="457200" y="1371600"/>
            <a:ext cx="4343400" cy="5334000"/>
          </a:xfrm>
          <a:solidFill>
            <a:srgbClr val="D9EDEF"/>
          </a:solidFill>
          <a:ln>
            <a:solidFill>
              <a:schemeClr val="tx1"/>
            </a:solidFill>
          </a:ln>
        </p:spPr>
        <p:txBody>
          <a:bodyPr/>
          <a:lstStyle/>
          <a:p>
            <a:r>
              <a:rPr lang="en-US" dirty="0" smtClean="0"/>
              <a:t>Paragraph level features</a:t>
            </a:r>
          </a:p>
          <a:p>
            <a:pPr lvl="1"/>
            <a:r>
              <a:rPr lang="en-US" dirty="0" smtClean="0"/>
              <a:t>Image processing</a:t>
            </a:r>
          </a:p>
          <a:p>
            <a:pPr lvl="2"/>
            <a:r>
              <a:rPr lang="en-US" sz="1600" dirty="0" smtClean="0"/>
              <a:t>Grey scale histogram</a:t>
            </a:r>
          </a:p>
          <a:p>
            <a:pPr lvl="2"/>
            <a:r>
              <a:rPr lang="en-US" sz="1600" dirty="0" smtClean="0"/>
              <a:t>Run length coding</a:t>
            </a:r>
          </a:p>
          <a:p>
            <a:pPr lvl="2"/>
            <a:r>
              <a:rPr lang="en-US" sz="1600" dirty="0" smtClean="0"/>
              <a:t>Fractal image compression</a:t>
            </a:r>
          </a:p>
          <a:p>
            <a:pPr lvl="2"/>
            <a:endParaRPr lang="en-US" sz="1600" dirty="0" smtClean="0"/>
          </a:p>
          <a:p>
            <a:pPr lvl="1"/>
            <a:r>
              <a:rPr lang="en-US" dirty="0" smtClean="0"/>
              <a:t>Texture features</a:t>
            </a:r>
          </a:p>
          <a:p>
            <a:pPr lvl="2"/>
            <a:r>
              <a:rPr lang="en-US" sz="1600" dirty="0" smtClean="0"/>
              <a:t>Gabor filter, Wavelet</a:t>
            </a:r>
          </a:p>
          <a:p>
            <a:pPr lvl="2"/>
            <a:r>
              <a:rPr lang="en-US" sz="1600" dirty="0" smtClean="0"/>
              <a:t>Contour-let GGD</a:t>
            </a:r>
          </a:p>
          <a:p>
            <a:pPr lvl="2"/>
            <a:r>
              <a:rPr lang="en-US" sz="1600" dirty="0" smtClean="0"/>
              <a:t>Grey scale covariance matrix</a:t>
            </a:r>
          </a:p>
          <a:p>
            <a:pPr lvl="2"/>
            <a:endParaRPr lang="en-US" sz="1600" dirty="0" smtClean="0"/>
          </a:p>
          <a:p>
            <a:pPr lvl="1"/>
            <a:r>
              <a:rPr lang="en-US" dirty="0" smtClean="0"/>
              <a:t>Online features</a:t>
            </a:r>
          </a:p>
          <a:p>
            <a:pPr lvl="2"/>
            <a:r>
              <a:rPr lang="en-US" sz="1600" dirty="0" smtClean="0"/>
              <a:t>Pen pressure, velocity, azimuth</a:t>
            </a:r>
          </a:p>
          <a:p>
            <a:pPr lvl="2"/>
            <a:r>
              <a:rPr lang="en-US" sz="1600" dirty="0" smtClean="0"/>
              <a:t>Velocity of Bary center</a:t>
            </a:r>
          </a:p>
          <a:p>
            <a:pPr lvl="1"/>
            <a:r>
              <a:rPr lang="en-US" dirty="0" smtClean="0"/>
              <a:t>Codebook generation</a:t>
            </a:r>
          </a:p>
          <a:p>
            <a:pPr lvl="2"/>
            <a:r>
              <a:rPr lang="en-US" sz="1600" dirty="0" smtClean="0"/>
              <a:t>Using directional features</a:t>
            </a:r>
          </a:p>
          <a:p>
            <a:pPr lvl="2">
              <a:buNone/>
            </a:pPr>
            <a:endParaRPr lang="en-US" dirty="0" smtClean="0"/>
          </a:p>
          <a:p>
            <a:pPr lvl="1"/>
            <a:endParaRPr lang="en-US" dirty="0"/>
          </a:p>
        </p:txBody>
      </p:sp>
      <p:sp>
        <p:nvSpPr>
          <p:cNvPr id="10" name="Content Placeholder 3"/>
          <p:cNvSpPr>
            <a:spLocks noGrp="1"/>
          </p:cNvSpPr>
          <p:nvPr>
            <p:ph sz="half" idx="2"/>
          </p:nvPr>
        </p:nvSpPr>
        <p:spPr>
          <a:xfrm>
            <a:off x="4876800" y="3733800"/>
            <a:ext cx="4040188" cy="2971800"/>
          </a:xfrm>
          <a:solidFill>
            <a:schemeClr val="accent1">
              <a:lumMod val="90000"/>
            </a:schemeClr>
          </a:solidFill>
          <a:ln>
            <a:solidFill>
              <a:schemeClr val="tx1"/>
            </a:solidFill>
          </a:ln>
        </p:spPr>
        <p:txBody>
          <a:bodyPr/>
          <a:lstStyle/>
          <a:p>
            <a:r>
              <a:rPr lang="en-US" dirty="0" smtClean="0"/>
              <a:t>Our approach</a:t>
            </a:r>
          </a:p>
          <a:p>
            <a:pPr lvl="1"/>
            <a:r>
              <a:rPr lang="en-US" sz="1600" dirty="0" smtClean="0"/>
              <a:t>Code book design using </a:t>
            </a:r>
          </a:p>
          <a:p>
            <a:pPr lvl="1"/>
            <a:r>
              <a:rPr lang="en-US" sz="1600" dirty="0" smtClean="0"/>
              <a:t>Sub-character features </a:t>
            </a:r>
          </a:p>
          <a:p>
            <a:pPr lvl="1"/>
            <a:r>
              <a:rPr lang="en-US" sz="1600" dirty="0" smtClean="0"/>
              <a:t>Script independent framework</a:t>
            </a:r>
          </a:p>
          <a:p>
            <a:pPr lvl="1"/>
            <a:r>
              <a:rPr lang="en-US" sz="1600" dirty="0" smtClean="0"/>
              <a:t>Online handwriting data</a:t>
            </a:r>
          </a:p>
          <a:p>
            <a:pPr lvl="1"/>
            <a:r>
              <a:rPr lang="en-US" sz="1600" dirty="0" smtClean="0"/>
              <a:t>Identification with less amount of data</a:t>
            </a:r>
          </a:p>
          <a:p>
            <a:pPr lvl="1"/>
            <a:r>
              <a:rPr lang="en-US" sz="1600" dirty="0" smtClean="0"/>
              <a:t>Automatic Identification of consistent and discriminating features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comparison</a:t>
            </a:r>
            <a:endParaRPr lang="en-US" dirty="0"/>
          </a:p>
        </p:txBody>
      </p:sp>
      <p:sp>
        <p:nvSpPr>
          <p:cNvPr id="3" name="Content Placeholder 2"/>
          <p:cNvSpPr>
            <a:spLocks noGrp="1"/>
          </p:cNvSpPr>
          <p:nvPr>
            <p:ph idx="1"/>
          </p:nvPr>
        </p:nvSpPr>
        <p:spPr/>
        <p:txBody>
          <a:bodyPr/>
          <a:lstStyle/>
          <a:p>
            <a:r>
              <a:rPr lang="en-US" dirty="0" smtClean="0"/>
              <a:t>Schomaker et al[28]</a:t>
            </a:r>
          </a:p>
          <a:p>
            <a:pPr lvl="1"/>
            <a:r>
              <a:rPr lang="en-US" dirty="0" smtClean="0"/>
              <a:t>Combination of directional, texture and image processing features </a:t>
            </a:r>
          </a:p>
          <a:p>
            <a:pPr lvl="1"/>
            <a:r>
              <a:rPr lang="en-US" dirty="0" smtClean="0"/>
              <a:t>Identification: accuracy of 87% with 900 writers</a:t>
            </a:r>
          </a:p>
          <a:p>
            <a:pPr lvl="1"/>
            <a:r>
              <a:rPr lang="en-US" dirty="0" smtClean="0"/>
              <a:t>Verification: Equal error rate of  3%-8%</a:t>
            </a:r>
          </a:p>
          <a:p>
            <a:pPr lvl="1"/>
            <a:r>
              <a:rPr lang="en-US" dirty="0" smtClean="0"/>
              <a:t>Test Data size: 1 page of handwritten data</a:t>
            </a:r>
          </a:p>
          <a:p>
            <a:pPr lvl="1"/>
            <a:endParaRPr lang="en-US" dirty="0" smtClean="0"/>
          </a:p>
          <a:p>
            <a:r>
              <a:rPr lang="en-US" dirty="0" smtClean="0"/>
              <a:t>Our approach[5]</a:t>
            </a:r>
          </a:p>
          <a:p>
            <a:pPr lvl="1"/>
            <a:r>
              <a:rPr lang="en-US" dirty="0" smtClean="0"/>
              <a:t>Using shape based features</a:t>
            </a:r>
          </a:p>
          <a:p>
            <a:pPr lvl="1"/>
            <a:r>
              <a:rPr lang="en-US" dirty="0" smtClean="0"/>
              <a:t>Identification accuracy of ~85% with 15 writers</a:t>
            </a:r>
          </a:p>
          <a:p>
            <a:pPr lvl="1"/>
            <a:r>
              <a:rPr lang="en-US" dirty="0" smtClean="0"/>
              <a:t>Test data size: 12 words (1 line)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Analysis</a:t>
            </a:r>
          </a:p>
        </p:txBody>
      </p:sp>
      <p:sp>
        <p:nvSpPr>
          <p:cNvPr id="179203" name="Rectangle 3"/>
          <p:cNvSpPr>
            <a:spLocks noGrp="1" noChangeArrowheads="1"/>
          </p:cNvSpPr>
          <p:nvPr>
            <p:ph type="body" idx="1"/>
          </p:nvPr>
        </p:nvSpPr>
        <p:spPr/>
        <p:txBody>
          <a:bodyPr/>
          <a:lstStyle/>
          <a:p>
            <a:r>
              <a:rPr lang="en-US" dirty="0"/>
              <a:t>Shape and size based primitives </a:t>
            </a:r>
          </a:p>
          <a:p>
            <a:pPr lvl="1"/>
            <a:r>
              <a:rPr lang="en-US" dirty="0"/>
              <a:t>Obtain reasonable accuracy with simple algorithm.</a:t>
            </a:r>
          </a:p>
          <a:p>
            <a:pPr>
              <a:spcBef>
                <a:spcPct val="70000"/>
              </a:spcBef>
            </a:pPr>
            <a:r>
              <a:rPr lang="en-US" dirty="0"/>
              <a:t>Chinese </a:t>
            </a:r>
            <a:r>
              <a:rPr lang="en-US" dirty="0" smtClean="0"/>
              <a:t>script</a:t>
            </a:r>
            <a:endParaRPr lang="en-US" dirty="0"/>
          </a:p>
          <a:p>
            <a:pPr lvl="1"/>
            <a:r>
              <a:rPr lang="en-US" dirty="0"/>
              <a:t>Most of the strokes are straight line segment</a:t>
            </a:r>
          </a:p>
          <a:p>
            <a:pPr lvl="1"/>
            <a:r>
              <a:rPr lang="en-US" dirty="0"/>
              <a:t>Inter-stroke relations based features can be used</a:t>
            </a:r>
          </a:p>
          <a:p>
            <a:pPr>
              <a:spcBef>
                <a:spcPct val="70000"/>
              </a:spcBef>
            </a:pPr>
            <a:r>
              <a:rPr lang="en-US" dirty="0"/>
              <a:t>To increase accuracy</a:t>
            </a:r>
          </a:p>
          <a:p>
            <a:pPr lvl="1"/>
            <a:r>
              <a:rPr lang="en-US" dirty="0"/>
              <a:t>Robust clustering and classification algorithm</a:t>
            </a:r>
          </a:p>
          <a:p>
            <a:pPr lvl="1"/>
            <a:r>
              <a:rPr lang="en-US" dirty="0"/>
              <a:t>Fusion with high level like line and paragraph primitive  </a:t>
            </a:r>
          </a:p>
        </p:txBody>
      </p:sp>
    </p:spTree>
    <p:custDataLst>
      <p:tags r:id="rId1"/>
    </p:custDataLst>
  </p:cSld>
  <p:clrMapOvr>
    <a:masterClrMapping/>
  </p:clrMapOvr>
  <p:transition advTm="478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500"/>
                                        <p:tgtEl>
                                          <p:spTgt spid="1792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9203">
                                            <p:txEl>
                                              <p:pRg st="1" end="1"/>
                                            </p:txEl>
                                          </p:spTgt>
                                        </p:tgtEl>
                                        <p:attrNameLst>
                                          <p:attrName>style.visibility</p:attrName>
                                        </p:attrNameLst>
                                      </p:cBhvr>
                                      <p:to>
                                        <p:strVal val="visible"/>
                                      </p:to>
                                    </p:set>
                                    <p:animEffect transition="in" filter="fade">
                                      <p:cBhvr>
                                        <p:cTn id="10" dur="500"/>
                                        <p:tgtEl>
                                          <p:spTgt spid="1792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9203">
                                            <p:txEl>
                                              <p:pRg st="2" end="2"/>
                                            </p:txEl>
                                          </p:spTgt>
                                        </p:tgtEl>
                                        <p:attrNameLst>
                                          <p:attrName>style.visibility</p:attrName>
                                        </p:attrNameLst>
                                      </p:cBhvr>
                                      <p:to>
                                        <p:strVal val="visible"/>
                                      </p:to>
                                    </p:set>
                                    <p:animEffect transition="in" filter="fade">
                                      <p:cBhvr>
                                        <p:cTn id="15" dur="500"/>
                                        <p:tgtEl>
                                          <p:spTgt spid="1792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9203">
                                            <p:txEl>
                                              <p:pRg st="3" end="3"/>
                                            </p:txEl>
                                          </p:spTgt>
                                        </p:tgtEl>
                                        <p:attrNameLst>
                                          <p:attrName>style.visibility</p:attrName>
                                        </p:attrNameLst>
                                      </p:cBhvr>
                                      <p:to>
                                        <p:strVal val="visible"/>
                                      </p:to>
                                    </p:set>
                                    <p:animEffect transition="in" filter="fade">
                                      <p:cBhvr>
                                        <p:cTn id="18" dur="500"/>
                                        <p:tgtEl>
                                          <p:spTgt spid="1792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9203">
                                            <p:txEl>
                                              <p:pRg st="4" end="4"/>
                                            </p:txEl>
                                          </p:spTgt>
                                        </p:tgtEl>
                                        <p:attrNameLst>
                                          <p:attrName>style.visibility</p:attrName>
                                        </p:attrNameLst>
                                      </p:cBhvr>
                                      <p:to>
                                        <p:strVal val="visible"/>
                                      </p:to>
                                    </p:set>
                                    <p:animEffect transition="in" filter="fade">
                                      <p:cBhvr>
                                        <p:cTn id="21" dur="500"/>
                                        <p:tgtEl>
                                          <p:spTgt spid="1792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9203">
                                            <p:txEl>
                                              <p:pRg st="5" end="5"/>
                                            </p:txEl>
                                          </p:spTgt>
                                        </p:tgtEl>
                                        <p:attrNameLst>
                                          <p:attrName>style.visibility</p:attrName>
                                        </p:attrNameLst>
                                      </p:cBhvr>
                                      <p:to>
                                        <p:strVal val="visible"/>
                                      </p:to>
                                    </p:set>
                                    <p:animEffect transition="in" filter="fade">
                                      <p:cBhvr>
                                        <p:cTn id="26" dur="500"/>
                                        <p:tgtEl>
                                          <p:spTgt spid="17920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9203">
                                            <p:txEl>
                                              <p:pRg st="6" end="6"/>
                                            </p:txEl>
                                          </p:spTgt>
                                        </p:tgtEl>
                                        <p:attrNameLst>
                                          <p:attrName>style.visibility</p:attrName>
                                        </p:attrNameLst>
                                      </p:cBhvr>
                                      <p:to>
                                        <p:strVal val="visible"/>
                                      </p:to>
                                    </p:set>
                                    <p:animEffect transition="in" filter="fade">
                                      <p:cBhvr>
                                        <p:cTn id="29" dur="500"/>
                                        <p:tgtEl>
                                          <p:spTgt spid="17920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9203">
                                            <p:txEl>
                                              <p:pRg st="7" end="7"/>
                                            </p:txEl>
                                          </p:spTgt>
                                        </p:tgtEl>
                                        <p:attrNameLst>
                                          <p:attrName>style.visibility</p:attrName>
                                        </p:attrNameLst>
                                      </p:cBhvr>
                                      <p:to>
                                        <p:strVal val="visible"/>
                                      </p:to>
                                    </p:set>
                                    <p:animEffect transition="in" filter="fade">
                                      <p:cBhvr>
                                        <p:cTn id="32" dur="500"/>
                                        <p:tgtEl>
                                          <p:spTgt spid="179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2971800"/>
            <a:ext cx="822960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Text dependent writer Verification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Handwriting Identification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Handwritten documents have associated identity </a:t>
            </a:r>
          </a:p>
          <a:p>
            <a:endParaRPr lang="en-US" dirty="0" smtClean="0"/>
          </a:p>
          <a:p>
            <a:r>
              <a:rPr lang="en-US" dirty="0" smtClean="0"/>
              <a:t>Handwriting Identification</a:t>
            </a:r>
          </a:p>
          <a:p>
            <a:pPr lvl="1"/>
            <a:r>
              <a:rPr lang="en-US" dirty="0" smtClean="0"/>
              <a:t>Study of writership of the documents</a:t>
            </a:r>
          </a:p>
          <a:p>
            <a:pPr lvl="1"/>
            <a:r>
              <a:rPr lang="en-US" dirty="0" smtClean="0"/>
              <a:t>Comparison with reference handwritten documents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480" y="313954"/>
            <a:ext cx="8229600" cy="106427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Problem Statement</a:t>
            </a:r>
          </a:p>
        </p:txBody>
      </p:sp>
      <p:sp>
        <p:nvSpPr>
          <p:cNvPr id="20482" name="Rectangle 2"/>
          <p:cNvSpPr>
            <a:spLocks noGrp="1" noChangeArrowheads="1"/>
          </p:cNvSpPr>
          <p:nvPr>
            <p:ph idx="1"/>
          </p:nvPr>
        </p:nvSpPr>
        <p:spPr>
          <a:xfrm>
            <a:off x="456480" y="1604329"/>
            <a:ext cx="8229600" cy="4444307"/>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200" dirty="0"/>
              <a:t>Text-independent </a:t>
            </a:r>
            <a:r>
              <a:rPr lang="en-GB" sz="2200" dirty="0" smtClean="0"/>
              <a:t>systems</a:t>
            </a:r>
            <a:endParaRPr lang="en-GB" sz="2200"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Large amount of data </a:t>
            </a:r>
            <a:r>
              <a:rPr lang="en-GB" dirty="0" smtClean="0"/>
              <a:t>needed</a:t>
            </a: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200" dirty="0" smtClean="0"/>
              <a:t>Text-dependent </a:t>
            </a:r>
            <a:r>
              <a:rPr lang="en-GB" sz="2200" dirty="0"/>
              <a:t>framework</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Higher Accuracy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Small amount of data </a:t>
            </a:r>
            <a:r>
              <a:rPr lang="en-GB" dirty="0" smtClean="0"/>
              <a:t>needed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200"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200" dirty="0" smtClean="0"/>
              <a:t>Problems (Text-dependent systems)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Forgery (due to fixed text known in advance)</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Authentication </a:t>
            </a:r>
            <a:r>
              <a:rPr lang="en-GB" dirty="0"/>
              <a:t>text not known </a:t>
            </a:r>
            <a:r>
              <a:rPr lang="en-GB" dirty="0" smtClean="0"/>
              <a:t>(usually random text is used) </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6480" y="273629"/>
            <a:ext cx="8229600" cy="1146360"/>
          </a:xfrm>
          <a:ln/>
        </p:spPr>
        <p:txBody>
          <a:bodyPr/>
          <a:lstStyle/>
          <a:p>
            <a:r>
              <a:rPr lang="en-US" dirty="0" smtClean="0"/>
              <a:t>Signature Vs Text-dependent</a:t>
            </a:r>
            <a:endParaRPr lang="en-US" dirty="0"/>
          </a:p>
        </p:txBody>
      </p:sp>
      <p:sp>
        <p:nvSpPr>
          <p:cNvPr id="21506" name="Rectangle 2"/>
          <p:cNvSpPr>
            <a:spLocks noGrp="1" noChangeArrowheads="1"/>
          </p:cNvSpPr>
          <p:nvPr>
            <p:ph idx="1"/>
          </p:nvPr>
        </p:nvSpPr>
        <p:spPr>
          <a:xfrm>
            <a:off x="456480" y="1604329"/>
            <a:ext cx="8229600" cy="4526396"/>
          </a:xfrm>
          <a:ln/>
        </p:spPr>
        <p:txBody>
          <a:bodyPr/>
          <a:lstStyle/>
          <a:p>
            <a:r>
              <a:rPr lang="en-GB" dirty="0" smtClean="0"/>
              <a:t>Signature </a:t>
            </a:r>
            <a:r>
              <a:rPr lang="en-GB" dirty="0"/>
              <a:t>and Text-dependent handwriting</a:t>
            </a:r>
          </a:p>
          <a:p>
            <a:pPr lvl="2"/>
            <a:r>
              <a:rPr lang="en-GB" sz="2000" dirty="0"/>
              <a:t>Variations are unlimited, signature need not be readable</a:t>
            </a:r>
          </a:p>
          <a:p>
            <a:pPr lvl="2"/>
            <a:r>
              <a:rPr lang="en-GB" sz="2000" dirty="0" smtClean="0"/>
              <a:t>Writer consciously tries to write the same signature</a:t>
            </a:r>
          </a:p>
          <a:p>
            <a:pPr lvl="1"/>
            <a:endParaRPr lang="en-GB" dirty="0" smtClean="0"/>
          </a:p>
          <a:p>
            <a:r>
              <a:rPr lang="en-GB" dirty="0" smtClean="0"/>
              <a:t>Challenges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smtClean="0"/>
              <a:t>Discrimination between Within and Between writer variation has to be done </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smtClean="0"/>
              <a:t>Discriminating distance method have to find out</a:t>
            </a:r>
          </a:p>
          <a:p>
            <a:pPr lvl="1"/>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6480" y="273629"/>
            <a:ext cx="822960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System Specification</a:t>
            </a:r>
            <a:endParaRPr lang="en-GB" dirty="0"/>
          </a:p>
        </p:txBody>
      </p:sp>
      <p:sp>
        <p:nvSpPr>
          <p:cNvPr id="23554" name="Rectangle 2"/>
          <p:cNvSpPr>
            <a:spLocks noGrp="1" noChangeArrowheads="1"/>
          </p:cNvSpPr>
          <p:nvPr>
            <p:ph idx="1"/>
          </p:nvPr>
        </p:nvSpPr>
        <p:spPr>
          <a:xfrm>
            <a:off x="456480" y="1604328"/>
            <a:ext cx="8229600" cy="4796471"/>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Empirical finding</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Discriminating </a:t>
            </a:r>
            <a:r>
              <a:rPr lang="en-GB" dirty="0"/>
              <a:t>power of primitives vary </a:t>
            </a:r>
            <a:r>
              <a:rPr lang="en-GB" dirty="0" smtClean="0"/>
              <a:t>for individuals </a:t>
            </a:r>
            <a:endParaRPr lang="en-GB"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Primitives</a:t>
            </a:r>
            <a:r>
              <a:rPr lang="en-GB" dirty="0"/>
              <a:t>: sub-characters, characters, words, etc. </a:t>
            </a:r>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marL="0"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System Specifications</a:t>
            </a:r>
          </a:p>
          <a:p>
            <a:pPr marL="400050" lvl="1"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Writer – specific text</a:t>
            </a:r>
          </a:p>
          <a:p>
            <a:pPr marL="800100" lvl="2"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For higher accuracies </a:t>
            </a:r>
          </a:p>
          <a:p>
            <a:pPr marL="800100" lvl="2"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With limited amount of text</a:t>
            </a:r>
          </a:p>
          <a:p>
            <a:pPr marL="400050" lvl="1"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Varying text across multiple authentication</a:t>
            </a:r>
          </a:p>
          <a:p>
            <a:pPr marL="800100" lvl="2" indent="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Robust to forgery</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600"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4">
                                            <p:txEl>
                                              <p:pRg st="4" end="4"/>
                                            </p:txEl>
                                          </p:spTgt>
                                        </p:tgtEl>
                                        <p:attrNameLst>
                                          <p:attrName>style.visibility</p:attrName>
                                        </p:attrNameLst>
                                      </p:cBhvr>
                                      <p:to>
                                        <p:strVal val="visible"/>
                                      </p:to>
                                    </p:set>
                                    <p:animEffect transition="in" filter="checkerboard(across)">
                                      <p:cBhvr>
                                        <p:cTn id="7" dur="500"/>
                                        <p:tgtEl>
                                          <p:spTgt spid="2355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4">
                                            <p:txEl>
                                              <p:pRg st="5" end="5"/>
                                            </p:txEl>
                                          </p:spTgt>
                                        </p:tgtEl>
                                        <p:attrNameLst>
                                          <p:attrName>style.visibility</p:attrName>
                                        </p:attrNameLst>
                                      </p:cBhvr>
                                      <p:to>
                                        <p:strVal val="visible"/>
                                      </p:to>
                                    </p:set>
                                    <p:animEffect transition="in" filter="checkerboard(across)">
                                      <p:cBhvr>
                                        <p:cTn id="12" dur="500"/>
                                        <p:tgtEl>
                                          <p:spTgt spid="23554">
                                            <p:txEl>
                                              <p:pRg st="5" end="5"/>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3554">
                                            <p:txEl>
                                              <p:pRg st="6" end="6"/>
                                            </p:txEl>
                                          </p:spTgt>
                                        </p:tgtEl>
                                        <p:attrNameLst>
                                          <p:attrName>style.visibility</p:attrName>
                                        </p:attrNameLst>
                                      </p:cBhvr>
                                      <p:to>
                                        <p:strVal val="visible"/>
                                      </p:to>
                                    </p:set>
                                    <p:animEffect transition="in" filter="checkerboard(across)">
                                      <p:cBhvr>
                                        <p:cTn id="15" dur="500"/>
                                        <p:tgtEl>
                                          <p:spTgt spid="23554">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3554">
                                            <p:txEl>
                                              <p:pRg st="7" end="7"/>
                                            </p:txEl>
                                          </p:spTgt>
                                        </p:tgtEl>
                                        <p:attrNameLst>
                                          <p:attrName>style.visibility</p:attrName>
                                        </p:attrNameLst>
                                      </p:cBhvr>
                                      <p:to>
                                        <p:strVal val="visible"/>
                                      </p:to>
                                    </p:set>
                                    <p:animEffect transition="in" filter="checkerboard(across)">
                                      <p:cBhvr>
                                        <p:cTn id="18" dur="500"/>
                                        <p:tgtEl>
                                          <p:spTgt spid="23554">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3554">
                                            <p:txEl>
                                              <p:pRg st="8" end="8"/>
                                            </p:txEl>
                                          </p:spTgt>
                                        </p:tgtEl>
                                        <p:attrNameLst>
                                          <p:attrName>style.visibility</p:attrName>
                                        </p:attrNameLst>
                                      </p:cBhvr>
                                      <p:to>
                                        <p:strVal val="visible"/>
                                      </p:to>
                                    </p:set>
                                    <p:animEffect transition="in" filter="checkerboard(across)">
                                      <p:cBhvr>
                                        <p:cTn id="23" dur="500"/>
                                        <p:tgtEl>
                                          <p:spTgt spid="23554">
                                            <p:txEl>
                                              <p:pRg st="8" end="8"/>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3554">
                                            <p:txEl>
                                              <p:pRg st="9" end="9"/>
                                            </p:txEl>
                                          </p:spTgt>
                                        </p:tgtEl>
                                        <p:attrNameLst>
                                          <p:attrName>style.visibility</p:attrName>
                                        </p:attrNameLst>
                                      </p:cBhvr>
                                      <p:to>
                                        <p:strVal val="visible"/>
                                      </p:to>
                                    </p:set>
                                    <p:animEffect transition="in" filter="checkerboard(across)">
                                      <p:cBhvr>
                                        <p:cTn id="26" dur="500"/>
                                        <p:tgtEl>
                                          <p:spTgt spid="235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6480" y="273629"/>
            <a:ext cx="822960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Boosting?</a:t>
            </a:r>
            <a:endParaRPr lang="en-GB" dirty="0"/>
          </a:p>
        </p:txBody>
      </p:sp>
      <p:sp>
        <p:nvSpPr>
          <p:cNvPr id="27650" name="Rectangle 2"/>
          <p:cNvSpPr>
            <a:spLocks noGrp="1" noChangeArrowheads="1"/>
          </p:cNvSpPr>
          <p:nvPr>
            <p:ph idx="1"/>
          </p:nvPr>
        </p:nvSpPr>
        <p:spPr>
          <a:xfrm>
            <a:off x="456480" y="1604328"/>
            <a:ext cx="8229600" cy="4702094"/>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Classifier </a:t>
            </a:r>
            <a:r>
              <a:rPr lang="en-GB" dirty="0"/>
              <a:t>combination method</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Combines weak </a:t>
            </a:r>
            <a:r>
              <a:rPr lang="en-GB" dirty="0"/>
              <a:t>classifiers to generate a </a:t>
            </a:r>
            <a:r>
              <a:rPr lang="en-GB" dirty="0" smtClean="0"/>
              <a:t>accurate learning algorithm</a:t>
            </a:r>
            <a:endParaRPr lang="en-GB"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Greedy algorithm</a:t>
            </a: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Select weak classifiers on each stage</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based </a:t>
            </a:r>
            <a:r>
              <a:rPr lang="en-GB" dirty="0"/>
              <a:t>on previously selected </a:t>
            </a:r>
            <a:r>
              <a:rPr lang="en-GB" dirty="0" smtClean="0"/>
              <a:t>classifier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Maintains a distribution of weights over training samples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6480" y="273629"/>
            <a:ext cx="822960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Framework</a:t>
            </a:r>
            <a:endParaRPr lang="en-GB" dirty="0"/>
          </a:p>
        </p:txBody>
      </p:sp>
      <p:sp>
        <p:nvSpPr>
          <p:cNvPr id="29698" name="Rectangle 2"/>
          <p:cNvSpPr>
            <a:spLocks noGrp="1" noChangeArrowheads="1"/>
          </p:cNvSpPr>
          <p:nvPr>
            <p:ph idx="1"/>
          </p:nvPr>
        </p:nvSpPr>
        <p:spPr>
          <a:xfrm>
            <a:off x="456480" y="1604329"/>
            <a:ext cx="8229600" cy="4526396"/>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Verification as 2-class problem</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Positive samples Vs Negative samples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Given</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Set of writers and primitives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Table </a:t>
            </a:r>
            <a:r>
              <a:rPr lang="en-GB" dirty="0"/>
              <a:t>of discriminating </a:t>
            </a:r>
            <a:r>
              <a:rPr lang="en-GB" dirty="0" smtClean="0"/>
              <a:t>power</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Randomness is included at each stage</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Proportional to the Discriminating power of the classifier</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More Discriminating: more probable to be accepted</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Generation Process</a:t>
            </a:r>
            <a:endParaRPr lang="en-US" dirty="0"/>
          </a:p>
        </p:txBody>
      </p:sp>
      <p:sp>
        <p:nvSpPr>
          <p:cNvPr id="4" name="Rectangle 3"/>
          <p:cNvSpPr/>
          <p:nvPr/>
        </p:nvSpPr>
        <p:spPr>
          <a:xfrm>
            <a:off x="304800" y="3276600"/>
            <a:ext cx="2209800" cy="838200"/>
          </a:xfrm>
          <a:prstGeom prst="rect">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3048000" y="3276600"/>
            <a:ext cx="2209800" cy="838200"/>
          </a:xfrm>
          <a:prstGeom prst="rect">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91200" y="3276600"/>
            <a:ext cx="2209800" cy="838200"/>
          </a:xfrm>
          <a:prstGeom prst="rect">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 name="Straight Arrow Connector 40"/>
          <p:cNvCxnSpPr>
            <a:stCxn id="4" idx="3"/>
            <a:endCxn id="28" idx="1"/>
          </p:cNvCxnSpPr>
          <p:nvPr/>
        </p:nvCxnSpPr>
        <p:spPr>
          <a:xfrm>
            <a:off x="2514600" y="3695700"/>
            <a:ext cx="533400" cy="158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34" idx="1"/>
          </p:cNvCxnSpPr>
          <p:nvPr/>
        </p:nvCxnSpPr>
        <p:spPr>
          <a:xfrm>
            <a:off x="5257800" y="3695700"/>
            <a:ext cx="533400" cy="158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5" name="Picture 44" descr="c4.bmp"/>
          <p:cNvPicPr>
            <a:picLocks noChangeAspect="1"/>
          </p:cNvPicPr>
          <p:nvPr/>
        </p:nvPicPr>
        <p:blipFill>
          <a:blip r:embed="rId3"/>
          <a:stretch>
            <a:fillRect/>
          </a:stretch>
        </p:blipFill>
        <p:spPr>
          <a:xfrm>
            <a:off x="400105" y="3562390"/>
            <a:ext cx="438095" cy="323810"/>
          </a:xfrm>
          <a:prstGeom prst="rect">
            <a:avLst/>
          </a:prstGeom>
          <a:ln w="12700">
            <a:solidFill>
              <a:schemeClr val="tx1"/>
            </a:solidFill>
          </a:ln>
        </p:spPr>
      </p:pic>
      <p:pic>
        <p:nvPicPr>
          <p:cNvPr id="46" name="Picture 45" descr="c9.bmp"/>
          <p:cNvPicPr>
            <a:picLocks noChangeAspect="1"/>
          </p:cNvPicPr>
          <p:nvPr/>
        </p:nvPicPr>
        <p:blipFill>
          <a:blip r:embed="rId4"/>
          <a:stretch>
            <a:fillRect/>
          </a:stretch>
        </p:blipFill>
        <p:spPr>
          <a:xfrm>
            <a:off x="1143000" y="3581400"/>
            <a:ext cx="533400" cy="304800"/>
          </a:xfrm>
          <a:prstGeom prst="rect">
            <a:avLst/>
          </a:prstGeom>
          <a:ln>
            <a:solidFill>
              <a:schemeClr val="tx1"/>
            </a:solidFill>
          </a:ln>
        </p:spPr>
      </p:pic>
      <p:pic>
        <p:nvPicPr>
          <p:cNvPr id="48" name="Picture 47" descr="c12.bmp"/>
          <p:cNvPicPr>
            <a:picLocks noChangeAspect="1"/>
          </p:cNvPicPr>
          <p:nvPr/>
        </p:nvPicPr>
        <p:blipFill>
          <a:blip r:embed="rId5"/>
          <a:stretch>
            <a:fillRect/>
          </a:stretch>
        </p:blipFill>
        <p:spPr>
          <a:xfrm>
            <a:off x="1905000" y="3581400"/>
            <a:ext cx="409524" cy="276190"/>
          </a:xfrm>
          <a:prstGeom prst="rect">
            <a:avLst/>
          </a:prstGeom>
          <a:ln>
            <a:solidFill>
              <a:schemeClr val="tx1"/>
            </a:solidFill>
          </a:ln>
        </p:spPr>
      </p:pic>
      <p:pic>
        <p:nvPicPr>
          <p:cNvPr id="49" name="Picture 48" descr="c2.bmp"/>
          <p:cNvPicPr>
            <a:picLocks noChangeAspect="1"/>
          </p:cNvPicPr>
          <p:nvPr/>
        </p:nvPicPr>
        <p:blipFill>
          <a:blip r:embed="rId6"/>
          <a:stretch>
            <a:fillRect/>
          </a:stretch>
        </p:blipFill>
        <p:spPr>
          <a:xfrm>
            <a:off x="3200400" y="3505200"/>
            <a:ext cx="380952" cy="381000"/>
          </a:xfrm>
          <a:prstGeom prst="rect">
            <a:avLst/>
          </a:prstGeom>
          <a:ln>
            <a:solidFill>
              <a:schemeClr val="tx1"/>
            </a:solidFill>
          </a:ln>
        </p:spPr>
      </p:pic>
      <p:pic>
        <p:nvPicPr>
          <p:cNvPr id="50" name="Picture 49" descr="c6.bmp"/>
          <p:cNvPicPr>
            <a:picLocks noChangeAspect="1"/>
          </p:cNvPicPr>
          <p:nvPr/>
        </p:nvPicPr>
        <p:blipFill>
          <a:blip r:embed="rId7"/>
          <a:stretch>
            <a:fillRect/>
          </a:stretch>
        </p:blipFill>
        <p:spPr>
          <a:xfrm>
            <a:off x="3952914" y="3533810"/>
            <a:ext cx="314286" cy="352390"/>
          </a:xfrm>
          <a:prstGeom prst="rect">
            <a:avLst/>
          </a:prstGeom>
          <a:ln>
            <a:solidFill>
              <a:schemeClr val="tx1"/>
            </a:solidFill>
          </a:ln>
        </p:spPr>
      </p:pic>
      <p:pic>
        <p:nvPicPr>
          <p:cNvPr id="51" name="Picture 50" descr="c10.bmp"/>
          <p:cNvPicPr>
            <a:picLocks noChangeAspect="1"/>
          </p:cNvPicPr>
          <p:nvPr/>
        </p:nvPicPr>
        <p:blipFill>
          <a:blip r:embed="rId8"/>
          <a:stretch>
            <a:fillRect/>
          </a:stretch>
        </p:blipFill>
        <p:spPr>
          <a:xfrm>
            <a:off x="4572000" y="3543333"/>
            <a:ext cx="561905" cy="342867"/>
          </a:xfrm>
          <a:prstGeom prst="rect">
            <a:avLst/>
          </a:prstGeom>
          <a:ln>
            <a:solidFill>
              <a:schemeClr val="tx1"/>
            </a:solidFill>
          </a:ln>
        </p:spPr>
      </p:pic>
      <p:pic>
        <p:nvPicPr>
          <p:cNvPr id="52" name="Picture 51" descr="c8.bmp"/>
          <p:cNvPicPr>
            <a:picLocks noChangeAspect="1"/>
          </p:cNvPicPr>
          <p:nvPr/>
        </p:nvPicPr>
        <p:blipFill>
          <a:blip r:embed="rId9"/>
          <a:stretch>
            <a:fillRect/>
          </a:stretch>
        </p:blipFill>
        <p:spPr>
          <a:xfrm>
            <a:off x="7391400" y="3505200"/>
            <a:ext cx="304762" cy="319047"/>
          </a:xfrm>
          <a:prstGeom prst="rect">
            <a:avLst/>
          </a:prstGeom>
          <a:ln>
            <a:solidFill>
              <a:schemeClr val="tx1"/>
            </a:solidFill>
          </a:ln>
        </p:spPr>
      </p:pic>
      <p:pic>
        <p:nvPicPr>
          <p:cNvPr id="53" name="Picture 52" descr="c1.bmp"/>
          <p:cNvPicPr>
            <a:picLocks noChangeAspect="1"/>
          </p:cNvPicPr>
          <p:nvPr/>
        </p:nvPicPr>
        <p:blipFill>
          <a:blip r:embed="rId10"/>
          <a:stretch>
            <a:fillRect/>
          </a:stretch>
        </p:blipFill>
        <p:spPr>
          <a:xfrm>
            <a:off x="5943600" y="3505200"/>
            <a:ext cx="380952" cy="304800"/>
          </a:xfrm>
          <a:prstGeom prst="rect">
            <a:avLst/>
          </a:prstGeom>
          <a:ln>
            <a:solidFill>
              <a:schemeClr val="tx1"/>
            </a:solidFill>
          </a:ln>
        </p:spPr>
      </p:pic>
      <p:pic>
        <p:nvPicPr>
          <p:cNvPr id="54" name="Picture 53" descr="c5.bmp"/>
          <p:cNvPicPr>
            <a:picLocks noChangeAspect="1"/>
          </p:cNvPicPr>
          <p:nvPr/>
        </p:nvPicPr>
        <p:blipFill>
          <a:blip r:embed="rId11"/>
          <a:stretch>
            <a:fillRect/>
          </a:stretch>
        </p:blipFill>
        <p:spPr>
          <a:xfrm>
            <a:off x="6705600" y="3505200"/>
            <a:ext cx="380952" cy="295257"/>
          </a:xfrm>
          <a:prstGeom prst="rect">
            <a:avLst/>
          </a:prstGeom>
          <a:ln>
            <a:solidFill>
              <a:schemeClr val="tx1"/>
            </a:solidFill>
          </a:ln>
        </p:spPr>
      </p:pic>
      <p:grpSp>
        <p:nvGrpSpPr>
          <p:cNvPr id="121" name="Group 120"/>
          <p:cNvGrpSpPr/>
          <p:nvPr/>
        </p:nvGrpSpPr>
        <p:grpSpPr>
          <a:xfrm>
            <a:off x="533400" y="1447800"/>
            <a:ext cx="2057400" cy="1066800"/>
            <a:chOff x="3429000" y="1600200"/>
            <a:chExt cx="2057400" cy="1066800"/>
          </a:xfrm>
          <a:scene3d>
            <a:camera prst="perspectiveLeft"/>
            <a:lightRig rig="threePt" dir="t"/>
          </a:scene3d>
        </p:grpSpPr>
        <p:pic>
          <p:nvPicPr>
            <p:cNvPr id="78" name="Picture 77" descr="c1.bmp"/>
            <p:cNvPicPr>
              <a:picLocks noChangeAspect="1"/>
            </p:cNvPicPr>
            <p:nvPr/>
          </p:nvPicPr>
          <p:blipFill>
            <a:blip r:embed="rId10"/>
            <a:stretch>
              <a:fillRect/>
            </a:stretch>
          </p:blipFill>
          <p:spPr>
            <a:xfrm>
              <a:off x="3581400" y="2324124"/>
              <a:ext cx="380952" cy="190476"/>
            </a:xfrm>
            <a:prstGeom prst="rect">
              <a:avLst/>
            </a:prstGeom>
          </p:spPr>
        </p:pic>
        <p:pic>
          <p:nvPicPr>
            <p:cNvPr id="93" name="Picture 92" descr="c2.bmp"/>
            <p:cNvPicPr>
              <a:picLocks noChangeAspect="1"/>
            </p:cNvPicPr>
            <p:nvPr/>
          </p:nvPicPr>
          <p:blipFill>
            <a:blip r:embed="rId6"/>
            <a:stretch>
              <a:fillRect/>
            </a:stretch>
          </p:blipFill>
          <p:spPr>
            <a:xfrm>
              <a:off x="4572000" y="1666914"/>
              <a:ext cx="380952" cy="314286"/>
            </a:xfrm>
            <a:prstGeom prst="rect">
              <a:avLst/>
            </a:prstGeom>
          </p:spPr>
        </p:pic>
        <p:pic>
          <p:nvPicPr>
            <p:cNvPr id="95" name="Picture 94" descr="c3.bmp"/>
            <p:cNvPicPr>
              <a:picLocks noChangeAspect="1"/>
            </p:cNvPicPr>
            <p:nvPr/>
          </p:nvPicPr>
          <p:blipFill>
            <a:blip r:embed="rId12"/>
            <a:stretch>
              <a:fillRect/>
            </a:stretch>
          </p:blipFill>
          <p:spPr>
            <a:xfrm>
              <a:off x="4038600" y="1752600"/>
              <a:ext cx="390476" cy="171429"/>
            </a:xfrm>
            <a:prstGeom prst="rect">
              <a:avLst/>
            </a:prstGeom>
          </p:spPr>
        </p:pic>
        <p:pic>
          <p:nvPicPr>
            <p:cNvPr id="109" name="Picture 108" descr="c4.bmp"/>
            <p:cNvPicPr>
              <a:picLocks noChangeAspect="1"/>
            </p:cNvPicPr>
            <p:nvPr/>
          </p:nvPicPr>
          <p:blipFill>
            <a:blip r:embed="rId3"/>
            <a:stretch>
              <a:fillRect/>
            </a:stretch>
          </p:blipFill>
          <p:spPr>
            <a:xfrm>
              <a:off x="3505200" y="1638229"/>
              <a:ext cx="438095" cy="323810"/>
            </a:xfrm>
            <a:prstGeom prst="rect">
              <a:avLst/>
            </a:prstGeom>
          </p:spPr>
        </p:pic>
        <p:pic>
          <p:nvPicPr>
            <p:cNvPr id="110" name="Picture 109" descr="c5.bmp"/>
            <p:cNvPicPr>
              <a:picLocks noChangeAspect="1"/>
            </p:cNvPicPr>
            <p:nvPr/>
          </p:nvPicPr>
          <p:blipFill>
            <a:blip r:embed="rId11"/>
            <a:stretch>
              <a:fillRect/>
            </a:stretch>
          </p:blipFill>
          <p:spPr>
            <a:xfrm>
              <a:off x="4114800" y="1990743"/>
              <a:ext cx="380952" cy="142857"/>
            </a:xfrm>
            <a:prstGeom prst="rect">
              <a:avLst/>
            </a:prstGeom>
          </p:spPr>
        </p:pic>
        <p:pic>
          <p:nvPicPr>
            <p:cNvPr id="111" name="Picture 110" descr="c6.bmp"/>
            <p:cNvPicPr>
              <a:picLocks noChangeAspect="1"/>
            </p:cNvPicPr>
            <p:nvPr/>
          </p:nvPicPr>
          <p:blipFill>
            <a:blip r:embed="rId7"/>
            <a:stretch>
              <a:fillRect/>
            </a:stretch>
          </p:blipFill>
          <p:spPr>
            <a:xfrm>
              <a:off x="3581400" y="1962039"/>
              <a:ext cx="314286" cy="276190"/>
            </a:xfrm>
            <a:prstGeom prst="rect">
              <a:avLst/>
            </a:prstGeom>
          </p:spPr>
        </p:pic>
        <p:pic>
          <p:nvPicPr>
            <p:cNvPr id="112" name="Picture 111" descr="c7.bmp"/>
            <p:cNvPicPr>
              <a:picLocks noChangeAspect="1"/>
            </p:cNvPicPr>
            <p:nvPr/>
          </p:nvPicPr>
          <p:blipFill>
            <a:blip r:embed="rId13"/>
            <a:stretch>
              <a:fillRect/>
            </a:stretch>
          </p:blipFill>
          <p:spPr>
            <a:xfrm>
              <a:off x="4648200" y="1981200"/>
              <a:ext cx="295238" cy="276190"/>
            </a:xfrm>
            <a:prstGeom prst="rect">
              <a:avLst/>
            </a:prstGeom>
          </p:spPr>
        </p:pic>
        <p:pic>
          <p:nvPicPr>
            <p:cNvPr id="113" name="Picture 112" descr="c8.bmp"/>
            <p:cNvPicPr>
              <a:picLocks noChangeAspect="1"/>
            </p:cNvPicPr>
            <p:nvPr/>
          </p:nvPicPr>
          <p:blipFill>
            <a:blip r:embed="rId9"/>
            <a:stretch>
              <a:fillRect/>
            </a:stretch>
          </p:blipFill>
          <p:spPr>
            <a:xfrm>
              <a:off x="4114800" y="2309658"/>
              <a:ext cx="304762" cy="180952"/>
            </a:xfrm>
            <a:prstGeom prst="rect">
              <a:avLst/>
            </a:prstGeom>
          </p:spPr>
        </p:pic>
        <p:pic>
          <p:nvPicPr>
            <p:cNvPr id="114" name="Picture 113" descr="c9.bmp"/>
            <p:cNvPicPr>
              <a:picLocks noChangeAspect="1"/>
            </p:cNvPicPr>
            <p:nvPr/>
          </p:nvPicPr>
          <p:blipFill>
            <a:blip r:embed="rId4"/>
            <a:stretch>
              <a:fillRect/>
            </a:stretch>
          </p:blipFill>
          <p:spPr>
            <a:xfrm>
              <a:off x="5057819" y="1952648"/>
              <a:ext cx="352381" cy="180952"/>
            </a:xfrm>
            <a:prstGeom prst="rect">
              <a:avLst/>
            </a:prstGeom>
          </p:spPr>
        </p:pic>
        <p:pic>
          <p:nvPicPr>
            <p:cNvPr id="115" name="Picture 114" descr="c10.bmp"/>
            <p:cNvPicPr>
              <a:picLocks noChangeAspect="1"/>
            </p:cNvPicPr>
            <p:nvPr/>
          </p:nvPicPr>
          <p:blipFill>
            <a:blip r:embed="rId8"/>
            <a:stretch>
              <a:fillRect/>
            </a:stretch>
          </p:blipFill>
          <p:spPr>
            <a:xfrm>
              <a:off x="4495800" y="2324133"/>
              <a:ext cx="561905" cy="266667"/>
            </a:xfrm>
            <a:prstGeom prst="rect">
              <a:avLst/>
            </a:prstGeom>
          </p:spPr>
        </p:pic>
        <p:pic>
          <p:nvPicPr>
            <p:cNvPr id="116" name="Picture 115" descr="c11.bmp"/>
            <p:cNvPicPr>
              <a:picLocks noChangeAspect="1"/>
            </p:cNvPicPr>
            <p:nvPr/>
          </p:nvPicPr>
          <p:blipFill>
            <a:blip r:embed="rId14"/>
            <a:stretch>
              <a:fillRect/>
            </a:stretch>
          </p:blipFill>
          <p:spPr>
            <a:xfrm>
              <a:off x="4943524" y="2238410"/>
              <a:ext cx="390476" cy="276190"/>
            </a:xfrm>
            <a:prstGeom prst="rect">
              <a:avLst/>
            </a:prstGeom>
          </p:spPr>
        </p:pic>
        <p:pic>
          <p:nvPicPr>
            <p:cNvPr id="117" name="Picture 116" descr="c12.bmp"/>
            <p:cNvPicPr>
              <a:picLocks noChangeAspect="1"/>
            </p:cNvPicPr>
            <p:nvPr/>
          </p:nvPicPr>
          <p:blipFill>
            <a:blip r:embed="rId5"/>
            <a:stretch>
              <a:fillRect/>
            </a:stretch>
          </p:blipFill>
          <p:spPr>
            <a:xfrm>
              <a:off x="4924476" y="1676400"/>
              <a:ext cx="409524" cy="276190"/>
            </a:xfrm>
            <a:prstGeom prst="rect">
              <a:avLst/>
            </a:prstGeom>
          </p:spPr>
        </p:pic>
        <p:sp>
          <p:nvSpPr>
            <p:cNvPr id="120" name="Rectangle 119"/>
            <p:cNvSpPr/>
            <p:nvPr/>
          </p:nvSpPr>
          <p:spPr>
            <a:xfrm>
              <a:off x="3429000" y="1600200"/>
              <a:ext cx="2057400" cy="10668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2" name="TextBox 121"/>
          <p:cNvSpPr txBox="1"/>
          <p:nvPr/>
        </p:nvSpPr>
        <p:spPr>
          <a:xfrm>
            <a:off x="625083" y="2526268"/>
            <a:ext cx="1813317" cy="369332"/>
          </a:xfrm>
          <a:prstGeom prst="rect">
            <a:avLst/>
          </a:prstGeom>
          <a:noFill/>
        </p:spPr>
        <p:txBody>
          <a:bodyPr wrap="none" rtlCol="0">
            <a:spAutoFit/>
          </a:bodyPr>
          <a:lstStyle/>
          <a:p>
            <a:r>
              <a:rPr lang="en-US" dirty="0" smtClean="0"/>
              <a:t>Bag of Primitives</a:t>
            </a:r>
            <a:endParaRPr lang="en-US" dirty="0"/>
          </a:p>
        </p:txBody>
      </p:sp>
      <p:sp>
        <p:nvSpPr>
          <p:cNvPr id="126" name="TextBox 125"/>
          <p:cNvSpPr txBox="1"/>
          <p:nvPr/>
        </p:nvSpPr>
        <p:spPr>
          <a:xfrm>
            <a:off x="5867400" y="6336268"/>
            <a:ext cx="1530612" cy="369332"/>
          </a:xfrm>
          <a:prstGeom prst="rect">
            <a:avLst/>
          </a:prstGeom>
          <a:noFill/>
        </p:spPr>
        <p:txBody>
          <a:bodyPr wrap="none" rtlCol="0">
            <a:spAutoFit/>
          </a:bodyPr>
          <a:lstStyle/>
          <a:p>
            <a:r>
              <a:rPr lang="en-US" dirty="0" smtClean="0"/>
              <a:t>List of Writers</a:t>
            </a:r>
            <a:endParaRPr lang="en-US" dirty="0"/>
          </a:p>
        </p:txBody>
      </p:sp>
      <p:sp>
        <p:nvSpPr>
          <p:cNvPr id="127" name="Oval 126"/>
          <p:cNvSpPr/>
          <p:nvPr/>
        </p:nvSpPr>
        <p:spPr>
          <a:xfrm>
            <a:off x="5486400" y="4953000"/>
            <a:ext cx="685800" cy="609600"/>
          </a:xfrm>
          <a:prstGeom prst="ellipse">
            <a:avLst/>
          </a:prstGeom>
          <a:solidFill>
            <a:srgbClr val="FF6565"/>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W1</a:t>
            </a:r>
            <a:endParaRPr lang="en-US" sz="1400" dirty="0">
              <a:solidFill>
                <a:schemeClr val="tx1"/>
              </a:solidFill>
              <a:latin typeface="Arial" pitchFamily="34" charset="0"/>
              <a:cs typeface="Arial" pitchFamily="34" charset="0"/>
            </a:endParaRPr>
          </a:p>
        </p:txBody>
      </p:sp>
      <p:sp>
        <p:nvSpPr>
          <p:cNvPr id="128" name="Oval 127"/>
          <p:cNvSpPr/>
          <p:nvPr/>
        </p:nvSpPr>
        <p:spPr>
          <a:xfrm>
            <a:off x="6248400" y="4953000"/>
            <a:ext cx="685800" cy="609600"/>
          </a:xfrm>
          <a:prstGeom prst="ellipse">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W2</a:t>
            </a:r>
            <a:endParaRPr lang="en-US" sz="1400" dirty="0">
              <a:solidFill>
                <a:schemeClr val="tx1"/>
              </a:solidFill>
              <a:latin typeface="Arial" pitchFamily="34" charset="0"/>
              <a:cs typeface="Arial" pitchFamily="34" charset="0"/>
            </a:endParaRPr>
          </a:p>
        </p:txBody>
      </p:sp>
      <p:sp>
        <p:nvSpPr>
          <p:cNvPr id="129" name="Oval 128"/>
          <p:cNvSpPr/>
          <p:nvPr/>
        </p:nvSpPr>
        <p:spPr>
          <a:xfrm>
            <a:off x="7086600" y="4953000"/>
            <a:ext cx="685800" cy="609600"/>
          </a:xfrm>
          <a:prstGeom prst="ellipse">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W3</a:t>
            </a:r>
            <a:endParaRPr lang="en-US" sz="1400" dirty="0">
              <a:solidFill>
                <a:schemeClr val="tx1"/>
              </a:solidFill>
              <a:latin typeface="Arial" pitchFamily="34" charset="0"/>
              <a:cs typeface="Arial" pitchFamily="34" charset="0"/>
            </a:endParaRPr>
          </a:p>
        </p:txBody>
      </p:sp>
      <p:sp>
        <p:nvSpPr>
          <p:cNvPr id="130" name="Oval 129"/>
          <p:cNvSpPr/>
          <p:nvPr/>
        </p:nvSpPr>
        <p:spPr>
          <a:xfrm>
            <a:off x="5486400" y="5638800"/>
            <a:ext cx="685800" cy="609600"/>
          </a:xfrm>
          <a:prstGeom prst="ellipse">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W4</a:t>
            </a:r>
            <a:endParaRPr lang="en-US" sz="1400" dirty="0">
              <a:solidFill>
                <a:schemeClr val="tx1"/>
              </a:solidFill>
              <a:latin typeface="Arial" pitchFamily="34" charset="0"/>
              <a:cs typeface="Arial" pitchFamily="34" charset="0"/>
            </a:endParaRPr>
          </a:p>
        </p:txBody>
      </p:sp>
      <p:sp>
        <p:nvSpPr>
          <p:cNvPr id="131" name="Oval 130"/>
          <p:cNvSpPr/>
          <p:nvPr/>
        </p:nvSpPr>
        <p:spPr>
          <a:xfrm>
            <a:off x="6324600" y="5638800"/>
            <a:ext cx="685800" cy="609600"/>
          </a:xfrm>
          <a:prstGeom prst="ellipse">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W5</a:t>
            </a:r>
            <a:endParaRPr lang="en-US" sz="1400" dirty="0">
              <a:solidFill>
                <a:schemeClr val="tx1"/>
              </a:solidFill>
              <a:latin typeface="Arial" pitchFamily="34" charset="0"/>
              <a:cs typeface="Arial" pitchFamily="34" charset="0"/>
            </a:endParaRPr>
          </a:p>
        </p:txBody>
      </p:sp>
      <p:sp>
        <p:nvSpPr>
          <p:cNvPr id="132" name="Oval 131"/>
          <p:cNvSpPr/>
          <p:nvPr/>
        </p:nvSpPr>
        <p:spPr>
          <a:xfrm>
            <a:off x="7086600" y="5638800"/>
            <a:ext cx="685800" cy="609600"/>
          </a:xfrm>
          <a:prstGeom prst="ellipse">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W6</a:t>
            </a:r>
            <a:endParaRPr lang="en-US" sz="1400" dirty="0">
              <a:solidFill>
                <a:schemeClr val="tx1"/>
              </a:solidFill>
              <a:latin typeface="Arial" pitchFamily="34" charset="0"/>
              <a:cs typeface="Arial" pitchFamily="34" charset="0"/>
            </a:endParaRPr>
          </a:p>
        </p:txBody>
      </p:sp>
      <p:sp>
        <p:nvSpPr>
          <p:cNvPr id="133" name="Rectangle 132"/>
          <p:cNvSpPr/>
          <p:nvPr/>
        </p:nvSpPr>
        <p:spPr>
          <a:xfrm>
            <a:off x="5410200" y="4876800"/>
            <a:ext cx="2438400" cy="14478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Rectangle 150"/>
          <p:cNvSpPr/>
          <p:nvPr/>
        </p:nvSpPr>
        <p:spPr>
          <a:xfrm>
            <a:off x="8382000" y="2286000"/>
            <a:ext cx="228600" cy="41148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Rectangle 152"/>
          <p:cNvSpPr/>
          <p:nvPr/>
        </p:nvSpPr>
        <p:spPr>
          <a:xfrm>
            <a:off x="8382000" y="5715000"/>
            <a:ext cx="228600" cy="6858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Rectangle 153"/>
          <p:cNvSpPr/>
          <p:nvPr/>
        </p:nvSpPr>
        <p:spPr>
          <a:xfrm>
            <a:off x="8382000" y="5257800"/>
            <a:ext cx="228600" cy="11430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154"/>
          <p:cNvSpPr/>
          <p:nvPr/>
        </p:nvSpPr>
        <p:spPr>
          <a:xfrm>
            <a:off x="8382000" y="4800600"/>
            <a:ext cx="228600" cy="16002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a:off x="8382000" y="4038600"/>
            <a:ext cx="228600" cy="23622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156"/>
          <p:cNvSpPr/>
          <p:nvPr/>
        </p:nvSpPr>
        <p:spPr>
          <a:xfrm>
            <a:off x="8382000" y="3429000"/>
            <a:ext cx="228600" cy="30480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Rectangle 157"/>
          <p:cNvSpPr/>
          <p:nvPr/>
        </p:nvSpPr>
        <p:spPr>
          <a:xfrm>
            <a:off x="8382000" y="2895600"/>
            <a:ext cx="228600" cy="35814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159"/>
          <p:cNvSpPr/>
          <p:nvPr/>
        </p:nvSpPr>
        <p:spPr>
          <a:xfrm>
            <a:off x="8382000" y="2743200"/>
            <a:ext cx="228600" cy="37338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ectangle 160"/>
          <p:cNvSpPr/>
          <p:nvPr/>
        </p:nvSpPr>
        <p:spPr>
          <a:xfrm>
            <a:off x="8382000" y="2514600"/>
            <a:ext cx="228600" cy="39624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Rectangle 161"/>
          <p:cNvSpPr/>
          <p:nvPr/>
        </p:nvSpPr>
        <p:spPr>
          <a:xfrm>
            <a:off x="8382000" y="2362200"/>
            <a:ext cx="228600" cy="4114800"/>
          </a:xfrm>
          <a:prstGeom prst="rect">
            <a:avLst/>
          </a:prstGeom>
          <a:gradFill>
            <a:gsLst>
              <a:gs pos="0">
                <a:srgbClr val="000082"/>
              </a:gs>
              <a:gs pos="30000">
                <a:srgbClr val="66008F"/>
              </a:gs>
              <a:gs pos="64999">
                <a:srgbClr val="BA0066"/>
              </a:gs>
              <a:gs pos="89999">
                <a:srgbClr val="FF0000"/>
              </a:gs>
              <a:gs pos="100000">
                <a:srgbClr val="FF8200"/>
              </a:gs>
            </a:gsLst>
            <a:lin ang="162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p:cNvSpPr txBox="1"/>
          <p:nvPr/>
        </p:nvSpPr>
        <p:spPr>
          <a:xfrm>
            <a:off x="2667000" y="1371600"/>
            <a:ext cx="5181600" cy="1200329"/>
          </a:xfrm>
          <a:prstGeom prst="rect">
            <a:avLst/>
          </a:prstGeom>
          <a:noFill/>
          <a:ln>
            <a:solidFill>
              <a:schemeClr val="tx1"/>
            </a:solidFill>
          </a:ln>
        </p:spPr>
        <p:txBody>
          <a:bodyPr wrap="square" rtlCol="0">
            <a:spAutoFit/>
          </a:bodyPr>
          <a:lstStyle/>
          <a:p>
            <a:pPr>
              <a:buFont typeface="Wingdings" pitchFamily="2" charset="2"/>
              <a:buChar char="Ø"/>
            </a:pPr>
            <a:r>
              <a:rPr lang="en-US" dirty="0" smtClean="0"/>
              <a:t> Randomness is included at selection process.</a:t>
            </a:r>
          </a:p>
          <a:p>
            <a:pPr>
              <a:buFont typeface="Wingdings" pitchFamily="2" charset="2"/>
              <a:buChar char="Ø"/>
            </a:pPr>
            <a:endParaRPr lang="en-US" dirty="0" smtClean="0"/>
          </a:p>
          <a:p>
            <a:pPr>
              <a:buFont typeface="Wingdings" pitchFamily="2" charset="2"/>
              <a:buChar char="Ø"/>
            </a:pPr>
            <a:r>
              <a:rPr lang="en-US" dirty="0" smtClean="0"/>
              <a:t>Threshold selected Is biased: accepting the writer</a:t>
            </a:r>
          </a:p>
          <a:p>
            <a:pPr lvl="1">
              <a:buFont typeface="Arial" pitchFamily="34" charset="0"/>
              <a:buChar char="•"/>
            </a:pPr>
            <a:r>
              <a:rPr lang="en-US" dirty="0" smtClean="0"/>
              <a:t> </a:t>
            </a:r>
            <a:r>
              <a:rPr lang="en-US" sz="1400" dirty="0" smtClean="0"/>
              <a:t>For lower False Rejection Rates</a:t>
            </a:r>
            <a:endParaRPr lang="en-US" sz="1400" dirty="0"/>
          </a:p>
        </p:txBody>
      </p:sp>
      <p:sp>
        <p:nvSpPr>
          <p:cNvPr id="167" name="Line Callout 1 166"/>
          <p:cNvSpPr/>
          <p:nvPr/>
        </p:nvSpPr>
        <p:spPr>
          <a:xfrm>
            <a:off x="1295400" y="5486400"/>
            <a:ext cx="2057400" cy="990600"/>
          </a:xfrm>
          <a:prstGeom prst="borderCallout1">
            <a:avLst>
              <a:gd name="adj1" fmla="val -11203"/>
              <a:gd name="adj2" fmla="val 59419"/>
              <a:gd name="adj3" fmla="val -174679"/>
              <a:gd name="adj4" fmla="val 69478"/>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rgbClr val="000000"/>
                </a:solidFill>
              </a:rPr>
              <a:t>Fix Threshold and Reject Writers</a:t>
            </a:r>
          </a:p>
          <a:p>
            <a:pPr algn="ctr"/>
            <a:endParaRPr lang="en-US" dirty="0">
              <a:solidFill>
                <a:schemeClr val="tx1"/>
              </a:solidFill>
            </a:endParaRPr>
          </a:p>
        </p:txBody>
      </p:sp>
      <p:sp>
        <p:nvSpPr>
          <p:cNvPr id="170" name="Oval Callout 169"/>
          <p:cNvSpPr/>
          <p:nvPr/>
        </p:nvSpPr>
        <p:spPr>
          <a:xfrm>
            <a:off x="1219200" y="5562600"/>
            <a:ext cx="1981200" cy="609600"/>
          </a:xfrm>
          <a:prstGeom prst="wedgeEllipseCallout">
            <a:avLst>
              <a:gd name="adj1" fmla="val -74680"/>
              <a:gd name="adj2" fmla="val -322916"/>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 it or not?</a:t>
            </a:r>
            <a:endParaRPr lang="en-US" dirty="0">
              <a:solidFill>
                <a:schemeClr val="tx1"/>
              </a:solidFill>
            </a:endParaRPr>
          </a:p>
        </p:txBody>
      </p:sp>
      <p:cxnSp>
        <p:nvCxnSpPr>
          <p:cNvPr id="172" name="Straight Connector 171"/>
          <p:cNvCxnSpPr/>
          <p:nvPr/>
        </p:nvCxnSpPr>
        <p:spPr>
          <a:xfrm>
            <a:off x="304800" y="3048000"/>
            <a:ext cx="7772400" cy="1588"/>
          </a:xfrm>
          <a:prstGeom prst="line">
            <a:avLst/>
          </a:prstGeom>
          <a:ln w="2540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81000" y="4570412"/>
            <a:ext cx="7848600" cy="1588"/>
          </a:xfrm>
          <a:prstGeom prst="line">
            <a:avLst/>
          </a:prstGeom>
          <a:ln w="2540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7924800" y="6488668"/>
            <a:ext cx="1069524" cy="369332"/>
          </a:xfrm>
          <a:prstGeom prst="rect">
            <a:avLst/>
          </a:prstGeom>
          <a:noFill/>
        </p:spPr>
        <p:txBody>
          <a:bodyPr wrap="none" rtlCol="0">
            <a:spAutoFit/>
          </a:bodyPr>
          <a:lstStyle/>
          <a:p>
            <a:r>
              <a:rPr lang="en-US" dirty="0" smtClean="0"/>
              <a:t>Accuracy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checkerboard(across)">
                                      <p:cBhvr>
                                        <p:cTn id="7" dur="500"/>
                                        <p:tgtEl>
                                          <p:spTgt spid="122"/>
                                        </p:tgtEl>
                                      </p:cBhvr>
                                    </p:animEffect>
                                  </p:childTnLst>
                                </p:cTn>
                              </p:par>
                              <p:par>
                                <p:cTn id="8" presetID="5" presetClass="entr" presetSubtype="1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checkerboard(across)">
                                      <p:cBhvr>
                                        <p:cTn id="10" dur="500"/>
                                        <p:tgtEl>
                                          <p:spTgt spid="12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checkerboard(across)">
                                      <p:cBhvr>
                                        <p:cTn id="13" dur="500"/>
                                        <p:tgtEl>
                                          <p:spTgt spid="13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checkerboard(across)">
                                      <p:cBhvr>
                                        <p:cTn id="16" dur="500"/>
                                        <p:tgtEl>
                                          <p:spTgt spid="126"/>
                                        </p:tgtEl>
                                      </p:cBhvr>
                                    </p:animEffect>
                                  </p:childTnLst>
                                </p:cTn>
                              </p:par>
                              <p:par>
                                <p:cTn id="17" presetID="8" presetClass="entr" presetSubtype="16" fill="hold" nodeType="with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diamond(in)">
                                      <p:cBhvr>
                                        <p:cTn id="19" dur="500"/>
                                        <p:tgtEl>
                                          <p:spTgt spid="174"/>
                                        </p:tgtEl>
                                      </p:cBhvr>
                                    </p:animEffect>
                                  </p:childTnLst>
                                </p:cTn>
                              </p:par>
                              <p:par>
                                <p:cTn id="20" presetID="8" presetClass="entr" presetSubtype="16" fill="hold" nodeType="with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diamond(in)">
                                      <p:cBhvr>
                                        <p:cTn id="22" dur="500"/>
                                        <p:tgtEl>
                                          <p:spTgt spid="17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diamond(in)">
                                      <p:cBhvr>
                                        <p:cTn id="25" dur="500"/>
                                        <p:tgtEl>
                                          <p:spTgt spid="127"/>
                                        </p:tgtEl>
                                      </p:cBhvr>
                                    </p:animEffect>
                                  </p:childTnLst>
                                </p:cTn>
                              </p:par>
                              <p:par>
                                <p:cTn id="26" presetID="8" presetClass="entr" presetSubtype="16" fill="hold" grpId="1" nodeType="with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diamond(in)">
                                      <p:cBhvr>
                                        <p:cTn id="28" dur="500"/>
                                        <p:tgtEl>
                                          <p:spTgt spid="128"/>
                                        </p:tgtEl>
                                      </p:cBhvr>
                                    </p:animEffect>
                                  </p:childTnLst>
                                </p:cTn>
                              </p:par>
                              <p:par>
                                <p:cTn id="29" presetID="8" presetClass="entr" presetSubtype="16" fill="hold" grpId="1" nodeType="with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diamond(in)">
                                      <p:cBhvr>
                                        <p:cTn id="31" dur="500"/>
                                        <p:tgtEl>
                                          <p:spTgt spid="129"/>
                                        </p:tgtEl>
                                      </p:cBhvr>
                                    </p:animEffect>
                                  </p:childTnLst>
                                </p:cTn>
                              </p:par>
                              <p:par>
                                <p:cTn id="32" presetID="8" presetClass="entr" presetSubtype="16" fill="hold" grpId="1"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diamond(in)">
                                      <p:cBhvr>
                                        <p:cTn id="34" dur="500"/>
                                        <p:tgtEl>
                                          <p:spTgt spid="132"/>
                                        </p:tgtEl>
                                      </p:cBhvr>
                                    </p:animEffect>
                                  </p:childTnLst>
                                </p:cTn>
                              </p:par>
                              <p:par>
                                <p:cTn id="35" presetID="8" presetClass="entr" presetSubtype="16" fill="hold" grpId="1" nodeType="with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diamond(in)">
                                      <p:cBhvr>
                                        <p:cTn id="37" dur="500"/>
                                        <p:tgtEl>
                                          <p:spTgt spid="131"/>
                                        </p:tgtEl>
                                      </p:cBhvr>
                                    </p:animEffect>
                                  </p:childTnLst>
                                </p:cTn>
                              </p:par>
                              <p:par>
                                <p:cTn id="38" presetID="8" presetClass="entr" presetSubtype="16" fill="hold" grpId="1"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diamond(in)">
                                      <p:cBhvr>
                                        <p:cTn id="40" dur="500"/>
                                        <p:tgtEl>
                                          <p:spTgt spid="13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wipe(down)">
                                      <p:cBhvr>
                                        <p:cTn id="43" dur="500"/>
                                        <p:tgtEl>
                                          <p:spTgt spid="15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153"/>
                                        </p:tgtEl>
                                        <p:attrNameLst>
                                          <p:attrName>style.visibility</p:attrName>
                                        </p:attrNameLst>
                                      </p:cBhvr>
                                      <p:to>
                                        <p:strVal val="visible"/>
                                      </p:to>
                                    </p:set>
                                    <p:animEffect transition="in" filter="wipe(down)">
                                      <p:cBhvr>
                                        <p:cTn id="53" dur="500"/>
                                        <p:tgtEl>
                                          <p:spTgt spid="15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ppt_x"/>
                                          </p:val>
                                        </p:tav>
                                        <p:tav tm="100000">
                                          <p:val>
                                            <p:strVal val="#ppt_x"/>
                                          </p:val>
                                        </p:tav>
                                      </p:tavLst>
                                    </p:anim>
                                    <p:anim calcmode="lin" valueType="num">
                                      <p:cBhvr additive="base">
                                        <p:cTn id="59" dur="500" fill="hold"/>
                                        <p:tgtEl>
                                          <p:spTgt spid="46"/>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down)">
                                      <p:cBhvr>
                                        <p:cTn id="63" dur="500"/>
                                        <p:tgtEl>
                                          <p:spTgt spid="15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fill="hold"/>
                                        <p:tgtEl>
                                          <p:spTgt spid="48"/>
                                        </p:tgtEl>
                                        <p:attrNameLst>
                                          <p:attrName>ppt_x</p:attrName>
                                        </p:attrNameLst>
                                      </p:cBhvr>
                                      <p:tavLst>
                                        <p:tav tm="0">
                                          <p:val>
                                            <p:strVal val="#ppt_x"/>
                                          </p:val>
                                        </p:tav>
                                        <p:tav tm="100000">
                                          <p:val>
                                            <p:strVal val="#ppt_x"/>
                                          </p:val>
                                        </p:tav>
                                      </p:tavLst>
                                    </p:anim>
                                    <p:anim calcmode="lin" valueType="num">
                                      <p:cBhvr additive="base">
                                        <p:cTn id="69" dur="500" fill="hold"/>
                                        <p:tgtEl>
                                          <p:spTgt spid="48"/>
                                        </p:tgtEl>
                                        <p:attrNameLst>
                                          <p:attrName>ppt_y</p:attrName>
                                        </p:attrNameLst>
                                      </p:cBhvr>
                                      <p:tavLst>
                                        <p:tav tm="0">
                                          <p:val>
                                            <p:strVal val="0-#ppt_h/2"/>
                                          </p:val>
                                        </p:tav>
                                        <p:tav tm="100000">
                                          <p:val>
                                            <p:strVal val="#ppt_y"/>
                                          </p:val>
                                        </p:tav>
                                      </p:tavLst>
                                    </p:anim>
                                  </p:childTnLst>
                                </p:cTn>
                              </p:par>
                              <p:par>
                                <p:cTn id="70" presetID="22" presetClass="entr" presetSubtype="4" fill="hold" grpId="0" nodeType="with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down)">
                                      <p:cBhvr>
                                        <p:cTn id="72" dur="500"/>
                                        <p:tgtEl>
                                          <p:spTgt spid="155"/>
                                        </p:tgtEl>
                                      </p:cBhvr>
                                    </p:animEffect>
                                  </p:childTnLst>
                                </p:cTn>
                              </p:par>
                            </p:childTnLst>
                          </p:cTn>
                        </p:par>
                        <p:par>
                          <p:cTn id="73" fill="hold">
                            <p:stCondLst>
                              <p:cond delay="500"/>
                            </p:stCondLst>
                            <p:childTnLst>
                              <p:par>
                                <p:cTn id="74" presetID="5" presetClass="entr" presetSubtype="10"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checkerboard(across)">
                                      <p:cBhvr>
                                        <p:cTn id="76" dur="500"/>
                                        <p:tgtEl>
                                          <p:spTgt spid="4"/>
                                        </p:tgtEl>
                                      </p:cBhvr>
                                    </p:animEffect>
                                  </p:childTnLst>
                                </p:cTn>
                              </p:par>
                            </p:childTnLst>
                          </p:cTn>
                        </p:par>
                        <p:par>
                          <p:cTn id="77" fill="hold">
                            <p:stCondLst>
                              <p:cond delay="1000"/>
                            </p:stCondLst>
                            <p:childTnLst>
                              <p:par>
                                <p:cTn id="78" presetID="5" presetClass="entr" presetSubtype="10" fill="hold"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checkerboard(across)">
                                      <p:cBhvr>
                                        <p:cTn id="80" dur="500"/>
                                        <p:tgtEl>
                                          <p:spTgt spid="41"/>
                                        </p:tgtEl>
                                      </p:cBhvr>
                                    </p:animEffect>
                                  </p:childTnLst>
                                </p:cTn>
                              </p:par>
                            </p:childTnLst>
                          </p:cTn>
                        </p:par>
                        <p:par>
                          <p:cTn id="81" fill="hold">
                            <p:stCondLst>
                              <p:cond delay="1500"/>
                            </p:stCondLst>
                            <p:childTnLst>
                              <p:par>
                                <p:cTn id="82" presetID="5" presetClass="entr" presetSubtype="10" fill="hold" grpId="0"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checkerboard(across)">
                                      <p:cBhvr>
                                        <p:cTn id="84" dur="500"/>
                                        <p:tgtEl>
                                          <p:spTgt spid="167"/>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xit" presetSubtype="16" fill="hold" grpId="0" nodeType="clickEffect">
                                  <p:stCondLst>
                                    <p:cond delay="0"/>
                                  </p:stCondLst>
                                  <p:childTnLst>
                                    <p:animEffect transition="out" filter="diamond(in)">
                                      <p:cBhvr>
                                        <p:cTn id="88" dur="500"/>
                                        <p:tgtEl>
                                          <p:spTgt spid="129"/>
                                        </p:tgtEl>
                                      </p:cBhvr>
                                    </p:animEffect>
                                    <p:set>
                                      <p:cBhvr>
                                        <p:cTn id="89" dur="1" fill="hold">
                                          <p:stCondLst>
                                            <p:cond delay="499"/>
                                          </p:stCondLst>
                                        </p:cTn>
                                        <p:tgtEl>
                                          <p:spTgt spid="129"/>
                                        </p:tgtEl>
                                        <p:attrNameLst>
                                          <p:attrName>style.visibility</p:attrName>
                                        </p:attrNameLst>
                                      </p:cBhvr>
                                      <p:to>
                                        <p:strVal val="hidden"/>
                                      </p:to>
                                    </p:set>
                                  </p:childTnLst>
                                </p:cTn>
                              </p:par>
                              <p:par>
                                <p:cTn id="90" presetID="8" presetClass="exit" presetSubtype="16" fill="hold" grpId="0" nodeType="withEffect">
                                  <p:stCondLst>
                                    <p:cond delay="0"/>
                                  </p:stCondLst>
                                  <p:childTnLst>
                                    <p:animEffect transition="out" filter="diamond(in)">
                                      <p:cBhvr>
                                        <p:cTn id="91" dur="500"/>
                                        <p:tgtEl>
                                          <p:spTgt spid="131"/>
                                        </p:tgtEl>
                                      </p:cBhvr>
                                    </p:animEffect>
                                    <p:set>
                                      <p:cBhvr>
                                        <p:cTn id="92" dur="1" fill="hold">
                                          <p:stCondLst>
                                            <p:cond delay="499"/>
                                          </p:stCondLst>
                                        </p:cTn>
                                        <p:tgtEl>
                                          <p:spTgt spid="13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ppt_x"/>
                                          </p:val>
                                        </p:tav>
                                        <p:tav tm="100000">
                                          <p:val>
                                            <p:strVal val="#ppt_x"/>
                                          </p:val>
                                        </p:tav>
                                      </p:tavLst>
                                    </p:anim>
                                    <p:anim calcmode="lin" valueType="num">
                                      <p:cBhvr additive="base">
                                        <p:cTn id="98" dur="500" fill="hold"/>
                                        <p:tgtEl>
                                          <p:spTgt spid="49"/>
                                        </p:tgtEl>
                                        <p:attrNameLst>
                                          <p:attrName>ppt_y</p:attrName>
                                        </p:attrNameLst>
                                      </p:cBhvr>
                                      <p:tavLst>
                                        <p:tav tm="0">
                                          <p:val>
                                            <p:strVal val="0-#ppt_h/2"/>
                                          </p:val>
                                        </p:tav>
                                        <p:tav tm="100000">
                                          <p:val>
                                            <p:strVal val="#ppt_y"/>
                                          </p:val>
                                        </p:tav>
                                      </p:tavLst>
                                    </p:anim>
                                  </p:childTnLst>
                                </p:cTn>
                              </p:par>
                              <p:par>
                                <p:cTn id="99" presetID="22" presetClass="entr" presetSubtype="4" fill="hold" grpId="0" nodeType="withEffect">
                                  <p:stCondLst>
                                    <p:cond delay="0"/>
                                  </p:stCondLst>
                                  <p:childTnLst>
                                    <p:set>
                                      <p:cBhvr>
                                        <p:cTn id="100" dur="1" fill="hold">
                                          <p:stCondLst>
                                            <p:cond delay="0"/>
                                          </p:stCondLst>
                                        </p:cTn>
                                        <p:tgtEl>
                                          <p:spTgt spid="156"/>
                                        </p:tgtEl>
                                        <p:attrNameLst>
                                          <p:attrName>style.visibility</p:attrName>
                                        </p:attrNameLst>
                                      </p:cBhvr>
                                      <p:to>
                                        <p:strVal val="visible"/>
                                      </p:to>
                                    </p:set>
                                    <p:animEffect transition="in" filter="wipe(down)">
                                      <p:cBhvr>
                                        <p:cTn id="101" dur="500"/>
                                        <p:tgtEl>
                                          <p:spTgt spid="156"/>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1" fill="hold" nodeType="click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500" fill="hold"/>
                                        <p:tgtEl>
                                          <p:spTgt spid="50"/>
                                        </p:tgtEl>
                                        <p:attrNameLst>
                                          <p:attrName>ppt_x</p:attrName>
                                        </p:attrNameLst>
                                      </p:cBhvr>
                                      <p:tavLst>
                                        <p:tav tm="0">
                                          <p:val>
                                            <p:strVal val="#ppt_x"/>
                                          </p:val>
                                        </p:tav>
                                        <p:tav tm="100000">
                                          <p:val>
                                            <p:strVal val="#ppt_x"/>
                                          </p:val>
                                        </p:tav>
                                      </p:tavLst>
                                    </p:anim>
                                    <p:anim calcmode="lin" valueType="num">
                                      <p:cBhvr additive="base">
                                        <p:cTn id="107" dur="500" fill="hold"/>
                                        <p:tgtEl>
                                          <p:spTgt spid="50"/>
                                        </p:tgtEl>
                                        <p:attrNameLst>
                                          <p:attrName>ppt_y</p:attrName>
                                        </p:attrNameLst>
                                      </p:cBhvr>
                                      <p:tavLst>
                                        <p:tav tm="0">
                                          <p:val>
                                            <p:strVal val="0-#ppt_h/2"/>
                                          </p:val>
                                        </p:tav>
                                        <p:tav tm="100000">
                                          <p:val>
                                            <p:strVal val="#ppt_y"/>
                                          </p:val>
                                        </p:tav>
                                      </p:tavLst>
                                    </p:anim>
                                  </p:childTnLst>
                                </p:cTn>
                              </p:par>
                            </p:childTnLst>
                          </p:cTn>
                        </p:par>
                        <p:par>
                          <p:cTn id="108" fill="hold">
                            <p:stCondLst>
                              <p:cond delay="500"/>
                            </p:stCondLst>
                            <p:childTnLst>
                              <p:par>
                                <p:cTn id="109" presetID="22" presetClass="entr" presetSubtype="4" fill="hold" grpId="0" nodeType="afterEffect">
                                  <p:stCondLst>
                                    <p:cond delay="0"/>
                                  </p:stCondLst>
                                  <p:childTnLst>
                                    <p:set>
                                      <p:cBhvr>
                                        <p:cTn id="110" dur="1" fill="hold">
                                          <p:stCondLst>
                                            <p:cond delay="0"/>
                                          </p:stCondLst>
                                        </p:cTn>
                                        <p:tgtEl>
                                          <p:spTgt spid="157"/>
                                        </p:tgtEl>
                                        <p:attrNameLst>
                                          <p:attrName>style.visibility</p:attrName>
                                        </p:attrNameLst>
                                      </p:cBhvr>
                                      <p:to>
                                        <p:strVal val="visible"/>
                                      </p:to>
                                    </p:set>
                                    <p:animEffect transition="in" filter="wipe(down)">
                                      <p:cBhvr>
                                        <p:cTn id="111" dur="500"/>
                                        <p:tgtEl>
                                          <p:spTgt spid="157"/>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nodeType="clickEffect">
                                  <p:stCondLst>
                                    <p:cond delay="0"/>
                                  </p:stCondLst>
                                  <p:childTnLst>
                                    <p:set>
                                      <p:cBhvr>
                                        <p:cTn id="115" dur="1" fill="hold">
                                          <p:stCondLst>
                                            <p:cond delay="0"/>
                                          </p:stCondLst>
                                        </p:cTn>
                                        <p:tgtEl>
                                          <p:spTgt spid="51"/>
                                        </p:tgtEl>
                                        <p:attrNameLst>
                                          <p:attrName>style.visibility</p:attrName>
                                        </p:attrNameLst>
                                      </p:cBhvr>
                                      <p:to>
                                        <p:strVal val="visible"/>
                                      </p:to>
                                    </p:set>
                                    <p:anim calcmode="lin" valueType="num">
                                      <p:cBhvr additive="base">
                                        <p:cTn id="116" dur="500" fill="hold"/>
                                        <p:tgtEl>
                                          <p:spTgt spid="51"/>
                                        </p:tgtEl>
                                        <p:attrNameLst>
                                          <p:attrName>ppt_x</p:attrName>
                                        </p:attrNameLst>
                                      </p:cBhvr>
                                      <p:tavLst>
                                        <p:tav tm="0">
                                          <p:val>
                                            <p:strVal val="#ppt_x"/>
                                          </p:val>
                                        </p:tav>
                                        <p:tav tm="100000">
                                          <p:val>
                                            <p:strVal val="#ppt_x"/>
                                          </p:val>
                                        </p:tav>
                                      </p:tavLst>
                                    </p:anim>
                                    <p:anim calcmode="lin" valueType="num">
                                      <p:cBhvr additive="base">
                                        <p:cTn id="117" dur="500" fill="hold"/>
                                        <p:tgtEl>
                                          <p:spTgt spid="51"/>
                                        </p:tgtEl>
                                        <p:attrNameLst>
                                          <p:attrName>ppt_y</p:attrName>
                                        </p:attrNameLst>
                                      </p:cBhvr>
                                      <p:tavLst>
                                        <p:tav tm="0">
                                          <p:val>
                                            <p:strVal val="0-#ppt_h/2"/>
                                          </p:val>
                                        </p:tav>
                                        <p:tav tm="100000">
                                          <p:val>
                                            <p:strVal val="#ppt_y"/>
                                          </p:val>
                                        </p:tav>
                                      </p:tavLst>
                                    </p:anim>
                                  </p:childTnLst>
                                </p:cTn>
                              </p:par>
                            </p:childTnLst>
                          </p:cTn>
                        </p:par>
                        <p:par>
                          <p:cTn id="118" fill="hold">
                            <p:stCondLst>
                              <p:cond delay="500"/>
                            </p:stCondLst>
                            <p:childTnLst>
                              <p:par>
                                <p:cTn id="119" presetID="5" presetClass="entr" presetSubtype="1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checkerboard(across)">
                                      <p:cBhvr>
                                        <p:cTn id="121" dur="500"/>
                                        <p:tgtEl>
                                          <p:spTgt spid="28"/>
                                        </p:tgtEl>
                                      </p:cBhvr>
                                    </p:animEffect>
                                  </p:childTnLst>
                                </p:cTn>
                              </p:par>
                            </p:childTnLst>
                          </p:cTn>
                        </p:par>
                        <p:par>
                          <p:cTn id="122" fill="hold">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158"/>
                                        </p:tgtEl>
                                        <p:attrNameLst>
                                          <p:attrName>style.visibility</p:attrName>
                                        </p:attrNameLst>
                                      </p:cBhvr>
                                      <p:to>
                                        <p:strVal val="visible"/>
                                      </p:to>
                                    </p:set>
                                    <p:animEffect transition="in" filter="wipe(down)">
                                      <p:cBhvr>
                                        <p:cTn id="125" dur="500"/>
                                        <p:tgtEl>
                                          <p:spTgt spid="158"/>
                                        </p:tgtEl>
                                      </p:cBhvr>
                                    </p:animEffect>
                                  </p:childTnLst>
                                </p:cTn>
                              </p:par>
                            </p:childTnLst>
                          </p:cTn>
                        </p:par>
                        <p:par>
                          <p:cTn id="126" fill="hold">
                            <p:stCondLst>
                              <p:cond delay="1500"/>
                            </p:stCondLst>
                            <p:childTnLst>
                              <p:par>
                                <p:cTn id="127" presetID="5" presetClass="entr" presetSubtype="10" fill="hold" nodeType="after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checkerboard(across)">
                                      <p:cBhvr>
                                        <p:cTn id="129" dur="500"/>
                                        <p:tgtEl>
                                          <p:spTgt spid="44"/>
                                        </p:tgtEl>
                                      </p:cBhvr>
                                    </p:animEffect>
                                  </p:childTnLst>
                                </p:cTn>
                              </p:par>
                            </p:childTnLst>
                          </p:cTn>
                        </p:par>
                      </p:childTnLst>
                    </p:cTn>
                  </p:par>
                  <p:par>
                    <p:cTn id="130" fill="hold">
                      <p:stCondLst>
                        <p:cond delay="indefinite"/>
                      </p:stCondLst>
                      <p:childTnLst>
                        <p:par>
                          <p:cTn id="131" fill="hold">
                            <p:stCondLst>
                              <p:cond delay="0"/>
                            </p:stCondLst>
                            <p:childTnLst>
                              <p:par>
                                <p:cTn id="132" presetID="8" presetClass="exit" presetSubtype="16" fill="hold" grpId="0" nodeType="clickEffect">
                                  <p:stCondLst>
                                    <p:cond delay="0"/>
                                  </p:stCondLst>
                                  <p:childTnLst>
                                    <p:animEffect transition="out" filter="diamond(in)">
                                      <p:cBhvr>
                                        <p:cTn id="133" dur="500"/>
                                        <p:tgtEl>
                                          <p:spTgt spid="128"/>
                                        </p:tgtEl>
                                      </p:cBhvr>
                                    </p:animEffect>
                                    <p:set>
                                      <p:cBhvr>
                                        <p:cTn id="134" dur="1" fill="hold">
                                          <p:stCondLst>
                                            <p:cond delay="499"/>
                                          </p:stCondLst>
                                        </p:cTn>
                                        <p:tgtEl>
                                          <p:spTgt spid="128"/>
                                        </p:tgtEl>
                                        <p:attrNameLst>
                                          <p:attrName>style.visibility</p:attrName>
                                        </p:attrNameLst>
                                      </p:cBhvr>
                                      <p:to>
                                        <p:strVal val="hidden"/>
                                      </p:to>
                                    </p:set>
                                  </p:childTnLst>
                                </p:cTn>
                              </p:par>
                              <p:par>
                                <p:cTn id="135" presetID="8" presetClass="exit" presetSubtype="16" fill="hold" grpId="0" nodeType="withEffect">
                                  <p:stCondLst>
                                    <p:cond delay="0"/>
                                  </p:stCondLst>
                                  <p:childTnLst>
                                    <p:animEffect transition="out" filter="diamond(in)">
                                      <p:cBhvr>
                                        <p:cTn id="136" dur="500"/>
                                        <p:tgtEl>
                                          <p:spTgt spid="130"/>
                                        </p:tgtEl>
                                      </p:cBhvr>
                                    </p:animEffect>
                                    <p:set>
                                      <p:cBhvr>
                                        <p:cTn id="137" dur="1" fill="hold">
                                          <p:stCondLst>
                                            <p:cond delay="499"/>
                                          </p:stCondLst>
                                        </p:cTn>
                                        <p:tgtEl>
                                          <p:spTgt spid="130"/>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nodeType="click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500" fill="hold"/>
                                        <p:tgtEl>
                                          <p:spTgt spid="53"/>
                                        </p:tgtEl>
                                        <p:attrNameLst>
                                          <p:attrName>ppt_x</p:attrName>
                                        </p:attrNameLst>
                                      </p:cBhvr>
                                      <p:tavLst>
                                        <p:tav tm="0">
                                          <p:val>
                                            <p:strVal val="#ppt_x"/>
                                          </p:val>
                                        </p:tav>
                                        <p:tav tm="100000">
                                          <p:val>
                                            <p:strVal val="#ppt_x"/>
                                          </p:val>
                                        </p:tav>
                                      </p:tavLst>
                                    </p:anim>
                                    <p:anim calcmode="lin" valueType="num">
                                      <p:cBhvr additive="base">
                                        <p:cTn id="143" dur="500" fill="hold"/>
                                        <p:tgtEl>
                                          <p:spTgt spid="53"/>
                                        </p:tgtEl>
                                        <p:attrNameLst>
                                          <p:attrName>ppt_y</p:attrName>
                                        </p:attrNameLst>
                                      </p:cBhvr>
                                      <p:tavLst>
                                        <p:tav tm="0">
                                          <p:val>
                                            <p:strVal val="0-#ppt_h/2"/>
                                          </p:val>
                                        </p:tav>
                                        <p:tav tm="100000">
                                          <p:val>
                                            <p:strVal val="#ppt_y"/>
                                          </p:val>
                                        </p:tav>
                                      </p:tavLst>
                                    </p:anim>
                                  </p:childTnLst>
                                </p:cTn>
                              </p:par>
                            </p:childTnLst>
                          </p:cTn>
                        </p:par>
                        <p:par>
                          <p:cTn id="144" fill="hold">
                            <p:stCondLst>
                              <p:cond delay="500"/>
                            </p:stCondLst>
                            <p:childTnLst>
                              <p:par>
                                <p:cTn id="145" presetID="22" presetClass="entr" presetSubtype="4" fill="hold" grpId="0" nodeType="afterEffect">
                                  <p:stCondLst>
                                    <p:cond delay="0"/>
                                  </p:stCondLst>
                                  <p:childTnLst>
                                    <p:set>
                                      <p:cBhvr>
                                        <p:cTn id="146" dur="1" fill="hold">
                                          <p:stCondLst>
                                            <p:cond delay="0"/>
                                          </p:stCondLst>
                                        </p:cTn>
                                        <p:tgtEl>
                                          <p:spTgt spid="160"/>
                                        </p:tgtEl>
                                        <p:attrNameLst>
                                          <p:attrName>style.visibility</p:attrName>
                                        </p:attrNameLst>
                                      </p:cBhvr>
                                      <p:to>
                                        <p:strVal val="visible"/>
                                      </p:to>
                                    </p:set>
                                    <p:animEffect transition="in" filter="wipe(down)">
                                      <p:cBhvr>
                                        <p:cTn id="147" dur="500"/>
                                        <p:tgtEl>
                                          <p:spTgt spid="160"/>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1" fill="hold" nodeType="click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500" fill="hold"/>
                                        <p:tgtEl>
                                          <p:spTgt spid="54"/>
                                        </p:tgtEl>
                                        <p:attrNameLst>
                                          <p:attrName>ppt_x</p:attrName>
                                        </p:attrNameLst>
                                      </p:cBhvr>
                                      <p:tavLst>
                                        <p:tav tm="0">
                                          <p:val>
                                            <p:strVal val="#ppt_x"/>
                                          </p:val>
                                        </p:tav>
                                        <p:tav tm="100000">
                                          <p:val>
                                            <p:strVal val="#ppt_x"/>
                                          </p:val>
                                        </p:tav>
                                      </p:tavLst>
                                    </p:anim>
                                    <p:anim calcmode="lin" valueType="num">
                                      <p:cBhvr additive="base">
                                        <p:cTn id="153" dur="500" fill="hold"/>
                                        <p:tgtEl>
                                          <p:spTgt spid="54"/>
                                        </p:tgtEl>
                                        <p:attrNameLst>
                                          <p:attrName>ppt_y</p:attrName>
                                        </p:attrNameLst>
                                      </p:cBhvr>
                                      <p:tavLst>
                                        <p:tav tm="0">
                                          <p:val>
                                            <p:strVal val="0-#ppt_h/2"/>
                                          </p:val>
                                        </p:tav>
                                        <p:tav tm="100000">
                                          <p:val>
                                            <p:strVal val="#ppt_y"/>
                                          </p:val>
                                        </p:tav>
                                      </p:tavLst>
                                    </p:anim>
                                  </p:childTnLst>
                                </p:cTn>
                              </p:par>
                              <p:par>
                                <p:cTn id="154" presetID="22" presetClass="entr" presetSubtype="4" fill="hold" grpId="0" nodeType="withEffect">
                                  <p:stCondLst>
                                    <p:cond delay="0"/>
                                  </p:stCondLst>
                                  <p:childTnLst>
                                    <p:set>
                                      <p:cBhvr>
                                        <p:cTn id="155" dur="1" fill="hold">
                                          <p:stCondLst>
                                            <p:cond delay="0"/>
                                          </p:stCondLst>
                                        </p:cTn>
                                        <p:tgtEl>
                                          <p:spTgt spid="161"/>
                                        </p:tgtEl>
                                        <p:attrNameLst>
                                          <p:attrName>style.visibility</p:attrName>
                                        </p:attrNameLst>
                                      </p:cBhvr>
                                      <p:to>
                                        <p:strVal val="visible"/>
                                      </p:to>
                                    </p:set>
                                    <p:animEffect transition="in" filter="wipe(down)">
                                      <p:cBhvr>
                                        <p:cTn id="156" dur="500"/>
                                        <p:tgtEl>
                                          <p:spTgt spid="161"/>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1" fill="hold" nodeType="click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additive="base">
                                        <p:cTn id="161" dur="500" fill="hold"/>
                                        <p:tgtEl>
                                          <p:spTgt spid="52"/>
                                        </p:tgtEl>
                                        <p:attrNameLst>
                                          <p:attrName>ppt_x</p:attrName>
                                        </p:attrNameLst>
                                      </p:cBhvr>
                                      <p:tavLst>
                                        <p:tav tm="0">
                                          <p:val>
                                            <p:strVal val="#ppt_x"/>
                                          </p:val>
                                        </p:tav>
                                        <p:tav tm="100000">
                                          <p:val>
                                            <p:strVal val="#ppt_x"/>
                                          </p:val>
                                        </p:tav>
                                      </p:tavLst>
                                    </p:anim>
                                    <p:anim calcmode="lin" valueType="num">
                                      <p:cBhvr additive="base">
                                        <p:cTn id="162" dur="500" fill="hold"/>
                                        <p:tgtEl>
                                          <p:spTgt spid="52"/>
                                        </p:tgtEl>
                                        <p:attrNameLst>
                                          <p:attrName>ppt_y</p:attrName>
                                        </p:attrNameLst>
                                      </p:cBhvr>
                                      <p:tavLst>
                                        <p:tav tm="0">
                                          <p:val>
                                            <p:strVal val="0-#ppt_h/2"/>
                                          </p:val>
                                        </p:tav>
                                        <p:tav tm="100000">
                                          <p:val>
                                            <p:strVal val="#ppt_y"/>
                                          </p:val>
                                        </p:tav>
                                      </p:tavLst>
                                    </p:anim>
                                  </p:childTnLst>
                                </p:cTn>
                              </p:par>
                            </p:childTnLst>
                          </p:cTn>
                        </p:par>
                        <p:par>
                          <p:cTn id="163" fill="hold">
                            <p:stCondLst>
                              <p:cond delay="500"/>
                            </p:stCondLst>
                            <p:childTnLst>
                              <p:par>
                                <p:cTn id="164" presetID="22" presetClass="entr" presetSubtype="4" fill="hold" grpId="0" nodeType="afterEffect">
                                  <p:stCondLst>
                                    <p:cond delay="0"/>
                                  </p:stCondLst>
                                  <p:childTnLst>
                                    <p:set>
                                      <p:cBhvr>
                                        <p:cTn id="165" dur="1" fill="hold">
                                          <p:stCondLst>
                                            <p:cond delay="0"/>
                                          </p:stCondLst>
                                        </p:cTn>
                                        <p:tgtEl>
                                          <p:spTgt spid="162"/>
                                        </p:tgtEl>
                                        <p:attrNameLst>
                                          <p:attrName>style.visibility</p:attrName>
                                        </p:attrNameLst>
                                      </p:cBhvr>
                                      <p:to>
                                        <p:strVal val="visible"/>
                                      </p:to>
                                    </p:set>
                                    <p:animEffect transition="in" filter="wipe(down)">
                                      <p:cBhvr>
                                        <p:cTn id="166" dur="500"/>
                                        <p:tgtEl>
                                          <p:spTgt spid="162"/>
                                        </p:tgtEl>
                                      </p:cBhvr>
                                    </p:animEffect>
                                  </p:childTnLst>
                                </p:cTn>
                              </p:par>
                            </p:childTnLst>
                          </p:cTn>
                        </p:par>
                        <p:par>
                          <p:cTn id="167" fill="hold">
                            <p:stCondLst>
                              <p:cond delay="1000"/>
                            </p:stCondLst>
                            <p:childTnLst>
                              <p:par>
                                <p:cTn id="168" presetID="5" presetClass="entr" presetSubtype="10" fill="hold" grpId="0" nodeType="after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checkerboard(across)">
                                      <p:cBhvr>
                                        <p:cTn id="170" dur="500"/>
                                        <p:tgtEl>
                                          <p:spTgt spid="34"/>
                                        </p:tgtEl>
                                      </p:cBhvr>
                                    </p:animEffect>
                                  </p:childTnLst>
                                </p:cTn>
                              </p:par>
                            </p:childTnLst>
                          </p:cTn>
                        </p:par>
                      </p:childTnLst>
                    </p:cTn>
                  </p:par>
                  <p:par>
                    <p:cTn id="171" fill="hold">
                      <p:stCondLst>
                        <p:cond delay="indefinite"/>
                      </p:stCondLst>
                      <p:childTnLst>
                        <p:par>
                          <p:cTn id="172" fill="hold">
                            <p:stCondLst>
                              <p:cond delay="0"/>
                            </p:stCondLst>
                            <p:childTnLst>
                              <p:par>
                                <p:cTn id="173" presetID="8" presetClass="exit" presetSubtype="16" fill="hold" grpId="0" nodeType="clickEffect">
                                  <p:stCondLst>
                                    <p:cond delay="0"/>
                                  </p:stCondLst>
                                  <p:childTnLst>
                                    <p:animEffect transition="out" filter="diamond(in)">
                                      <p:cBhvr>
                                        <p:cTn id="174" dur="500"/>
                                        <p:tgtEl>
                                          <p:spTgt spid="132"/>
                                        </p:tgtEl>
                                      </p:cBhvr>
                                    </p:animEffect>
                                    <p:set>
                                      <p:cBhvr>
                                        <p:cTn id="175" dur="1" fill="hold">
                                          <p:stCondLst>
                                            <p:cond delay="499"/>
                                          </p:stCondLst>
                                        </p:cTn>
                                        <p:tgtEl>
                                          <p:spTgt spid="132"/>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 presetClass="exit" presetSubtype="4" fill="hold" grpId="1" nodeType="clickEffect">
                                  <p:stCondLst>
                                    <p:cond delay="0"/>
                                  </p:stCondLst>
                                  <p:childTnLst>
                                    <p:anim calcmode="lin" valueType="num">
                                      <p:cBhvr additive="base">
                                        <p:cTn id="179" dur="500"/>
                                        <p:tgtEl>
                                          <p:spTgt spid="167"/>
                                        </p:tgtEl>
                                        <p:attrNameLst>
                                          <p:attrName>ppt_x</p:attrName>
                                        </p:attrNameLst>
                                      </p:cBhvr>
                                      <p:tavLst>
                                        <p:tav tm="0">
                                          <p:val>
                                            <p:strVal val="ppt_x"/>
                                          </p:val>
                                        </p:tav>
                                        <p:tav tm="100000">
                                          <p:val>
                                            <p:strVal val="ppt_x"/>
                                          </p:val>
                                        </p:tav>
                                      </p:tavLst>
                                    </p:anim>
                                    <p:anim calcmode="lin" valueType="num">
                                      <p:cBhvr additive="base">
                                        <p:cTn id="180" dur="500"/>
                                        <p:tgtEl>
                                          <p:spTgt spid="167"/>
                                        </p:tgtEl>
                                        <p:attrNameLst>
                                          <p:attrName>ppt_y</p:attrName>
                                        </p:attrNameLst>
                                      </p:cBhvr>
                                      <p:tavLst>
                                        <p:tav tm="0">
                                          <p:val>
                                            <p:strVal val="ppt_y"/>
                                          </p:val>
                                        </p:tav>
                                        <p:tav tm="100000">
                                          <p:val>
                                            <p:strVal val="1+ppt_h/2"/>
                                          </p:val>
                                        </p:tav>
                                      </p:tavLst>
                                    </p:anim>
                                    <p:set>
                                      <p:cBhvr>
                                        <p:cTn id="181" dur="1" fill="hold">
                                          <p:stCondLst>
                                            <p:cond delay="499"/>
                                          </p:stCondLst>
                                        </p:cTn>
                                        <p:tgtEl>
                                          <p:spTgt spid="167"/>
                                        </p:tgtEl>
                                        <p:attrNameLst>
                                          <p:attrName>style.visibility</p:attrName>
                                        </p:attrNameLst>
                                      </p:cBhvr>
                                      <p:to>
                                        <p:strVal val="hidden"/>
                                      </p:to>
                                    </p:set>
                                  </p:childTnLst>
                                </p:cTn>
                              </p:par>
                              <p:par>
                                <p:cTn id="182" presetID="5" presetClass="entr" presetSubtype="10" fill="hold" grpId="0" nodeType="withEffect">
                                  <p:stCondLst>
                                    <p:cond delay="0"/>
                                  </p:stCondLst>
                                  <p:childTnLst>
                                    <p:set>
                                      <p:cBhvr>
                                        <p:cTn id="183" dur="1" fill="hold">
                                          <p:stCondLst>
                                            <p:cond delay="0"/>
                                          </p:stCondLst>
                                        </p:cTn>
                                        <p:tgtEl>
                                          <p:spTgt spid="163">
                                            <p:bg/>
                                          </p:spTgt>
                                        </p:tgtEl>
                                        <p:attrNameLst>
                                          <p:attrName>style.visibility</p:attrName>
                                        </p:attrNameLst>
                                      </p:cBhvr>
                                      <p:to>
                                        <p:strVal val="visible"/>
                                      </p:to>
                                    </p:set>
                                    <p:animEffect transition="in" filter="checkerboard(across)">
                                      <p:cBhvr>
                                        <p:cTn id="184" dur="500"/>
                                        <p:tgtEl>
                                          <p:spTgt spid="163">
                                            <p:bg/>
                                          </p:spTgt>
                                        </p:tgtEl>
                                      </p:cBhvr>
                                    </p:animEffect>
                                  </p:childTnLst>
                                </p:cTn>
                              </p:par>
                            </p:childTnLst>
                          </p:cTn>
                        </p:par>
                      </p:childTnLst>
                    </p:cTn>
                  </p:par>
                  <p:par>
                    <p:cTn id="185" fill="hold">
                      <p:stCondLst>
                        <p:cond delay="indefinite"/>
                      </p:stCondLst>
                      <p:childTnLst>
                        <p:par>
                          <p:cTn id="186" fill="hold">
                            <p:stCondLst>
                              <p:cond delay="0"/>
                            </p:stCondLst>
                            <p:childTnLst>
                              <p:par>
                                <p:cTn id="187" presetID="8" presetClass="entr" presetSubtype="16" fill="hold" nodeType="clickEffect">
                                  <p:stCondLst>
                                    <p:cond delay="0"/>
                                  </p:stCondLst>
                                  <p:childTnLst>
                                    <p:set>
                                      <p:cBhvr>
                                        <p:cTn id="188" dur="1" fill="hold">
                                          <p:stCondLst>
                                            <p:cond delay="0"/>
                                          </p:stCondLst>
                                        </p:cTn>
                                        <p:tgtEl>
                                          <p:spTgt spid="163">
                                            <p:txEl>
                                              <p:pRg st="0" end="0"/>
                                            </p:txEl>
                                          </p:spTgt>
                                        </p:tgtEl>
                                        <p:attrNameLst>
                                          <p:attrName>style.visibility</p:attrName>
                                        </p:attrNameLst>
                                      </p:cBhvr>
                                      <p:to>
                                        <p:strVal val="visible"/>
                                      </p:to>
                                    </p:set>
                                    <p:animEffect transition="in" filter="diamond(in)">
                                      <p:cBhvr>
                                        <p:cTn id="189" dur="500"/>
                                        <p:tgtEl>
                                          <p:spTgt spid="163">
                                            <p:txEl>
                                              <p:pRg st="0" end="0"/>
                                            </p:txEl>
                                          </p:spTgt>
                                        </p:tgtEl>
                                      </p:cBhvr>
                                    </p:animEffect>
                                  </p:childTnLst>
                                </p:cTn>
                              </p:par>
                              <p:par>
                                <p:cTn id="190" presetID="5" presetClass="entr" presetSubtype="10" fill="hold" nodeType="withEffect">
                                  <p:stCondLst>
                                    <p:cond delay="0"/>
                                  </p:stCondLst>
                                  <p:childTnLst>
                                    <p:set>
                                      <p:cBhvr>
                                        <p:cTn id="191" dur="1" fill="hold">
                                          <p:stCondLst>
                                            <p:cond delay="0"/>
                                          </p:stCondLst>
                                        </p:cTn>
                                        <p:tgtEl>
                                          <p:spTgt spid="170"/>
                                        </p:tgtEl>
                                        <p:attrNameLst>
                                          <p:attrName>style.visibility</p:attrName>
                                        </p:attrNameLst>
                                      </p:cBhvr>
                                      <p:to>
                                        <p:strVal val="visible"/>
                                      </p:to>
                                    </p:set>
                                    <p:animEffect transition="in" filter="checkerboard(across)">
                                      <p:cBhvr>
                                        <p:cTn id="192" dur="500"/>
                                        <p:tgtEl>
                                          <p:spTgt spid="170"/>
                                        </p:tgtEl>
                                      </p:cBhvr>
                                    </p:animEffect>
                                  </p:childTnLst>
                                </p:cTn>
                              </p:par>
                            </p:childTnLst>
                          </p:cTn>
                        </p:par>
                      </p:childTnLst>
                    </p:cTn>
                  </p:par>
                  <p:par>
                    <p:cTn id="193" fill="hold">
                      <p:stCondLst>
                        <p:cond delay="indefinite"/>
                      </p:stCondLst>
                      <p:childTnLst>
                        <p:par>
                          <p:cTn id="194" fill="hold">
                            <p:stCondLst>
                              <p:cond delay="0"/>
                            </p:stCondLst>
                            <p:childTnLst>
                              <p:par>
                                <p:cTn id="195" presetID="8" presetClass="entr" presetSubtype="16" fill="hold" nodeType="clickEffect">
                                  <p:stCondLst>
                                    <p:cond delay="0"/>
                                  </p:stCondLst>
                                  <p:childTnLst>
                                    <p:set>
                                      <p:cBhvr>
                                        <p:cTn id="196" dur="1" fill="hold">
                                          <p:stCondLst>
                                            <p:cond delay="0"/>
                                          </p:stCondLst>
                                        </p:cTn>
                                        <p:tgtEl>
                                          <p:spTgt spid="163">
                                            <p:txEl>
                                              <p:pRg st="2" end="2"/>
                                            </p:txEl>
                                          </p:spTgt>
                                        </p:tgtEl>
                                        <p:attrNameLst>
                                          <p:attrName>style.visibility</p:attrName>
                                        </p:attrNameLst>
                                      </p:cBhvr>
                                      <p:to>
                                        <p:strVal val="visible"/>
                                      </p:to>
                                    </p:set>
                                    <p:animEffect transition="in" filter="diamond(in)">
                                      <p:cBhvr>
                                        <p:cTn id="197" dur="500"/>
                                        <p:tgtEl>
                                          <p:spTgt spid="163">
                                            <p:txEl>
                                              <p:pRg st="2" end="2"/>
                                            </p:txEl>
                                          </p:spTgt>
                                        </p:tgtEl>
                                      </p:cBhvr>
                                    </p:animEffect>
                                  </p:childTnLst>
                                </p:cTn>
                              </p:par>
                              <p:par>
                                <p:cTn id="198" presetID="8" presetClass="entr" presetSubtype="16" fill="hold" nodeType="withEffect">
                                  <p:stCondLst>
                                    <p:cond delay="0"/>
                                  </p:stCondLst>
                                  <p:childTnLst>
                                    <p:set>
                                      <p:cBhvr>
                                        <p:cTn id="199" dur="1" fill="hold">
                                          <p:stCondLst>
                                            <p:cond delay="0"/>
                                          </p:stCondLst>
                                        </p:cTn>
                                        <p:tgtEl>
                                          <p:spTgt spid="163">
                                            <p:txEl>
                                              <p:pRg st="3" end="3"/>
                                            </p:txEl>
                                          </p:spTgt>
                                        </p:tgtEl>
                                        <p:attrNameLst>
                                          <p:attrName>style.visibility</p:attrName>
                                        </p:attrNameLst>
                                      </p:cBhvr>
                                      <p:to>
                                        <p:strVal val="visible"/>
                                      </p:to>
                                    </p:set>
                                    <p:animEffect transition="in" filter="diamond(in)">
                                      <p:cBhvr>
                                        <p:cTn id="200" dur="500"/>
                                        <p:tgtEl>
                                          <p:spTgt spid="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34" grpId="0" animBg="1"/>
      <p:bldP spid="122" grpId="0"/>
      <p:bldP spid="126" grpId="0"/>
      <p:bldP spid="127" grpId="0"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51" grpId="0" animBg="1"/>
      <p:bldP spid="153" grpId="0" animBg="1"/>
      <p:bldP spid="154" grpId="0" animBg="1"/>
      <p:bldP spid="155" grpId="0" animBg="1"/>
      <p:bldP spid="156" grpId="0" animBg="1"/>
      <p:bldP spid="157" grpId="0" animBg="1"/>
      <p:bldP spid="158" grpId="0" animBg="1"/>
      <p:bldP spid="160" grpId="0" animBg="1"/>
      <p:bldP spid="161" grpId="0" animBg="1"/>
      <p:bldP spid="162" grpId="0" animBg="1"/>
      <p:bldP spid="163" grpId="0" uiExpand="1" build="allAtOnce" animBg="1"/>
      <p:bldP spid="167" grpId="0" animBg="1"/>
      <p:bldP spid="16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Boosting</a:t>
            </a:r>
            <a:endParaRPr lang="en-US" dirty="0"/>
          </a:p>
        </p:txBody>
      </p:sp>
      <p:grpSp>
        <p:nvGrpSpPr>
          <p:cNvPr id="64" name="Group 63"/>
          <p:cNvGrpSpPr/>
          <p:nvPr/>
        </p:nvGrpSpPr>
        <p:grpSpPr>
          <a:xfrm>
            <a:off x="2133600" y="1981200"/>
            <a:ext cx="4953000" cy="4419600"/>
            <a:chOff x="1905000" y="1600200"/>
            <a:chExt cx="4953000" cy="4419600"/>
          </a:xfrm>
        </p:grpSpPr>
        <p:sp>
          <p:nvSpPr>
            <p:cNvPr id="7" name="Freeform 6"/>
            <p:cNvSpPr/>
            <p:nvPr/>
          </p:nvSpPr>
          <p:spPr>
            <a:xfrm>
              <a:off x="2455430" y="3206339"/>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12"/>
            <p:cNvGrpSpPr/>
            <p:nvPr/>
          </p:nvGrpSpPr>
          <p:grpSpPr>
            <a:xfrm>
              <a:off x="2426732" y="1600200"/>
              <a:ext cx="4431268" cy="4038600"/>
              <a:chOff x="3733006" y="1905794"/>
              <a:chExt cx="2897188" cy="2438400"/>
            </a:xfrm>
          </p:grpSpPr>
          <p:cxnSp>
            <p:nvCxnSpPr>
              <p:cNvPr id="9" name="Straight Arrow Connector 8"/>
              <p:cNvCxnSpPr/>
              <p:nvPr/>
            </p:nvCxnSpPr>
            <p:spPr>
              <a:xfrm rot="5400000" flipH="1" flipV="1">
                <a:off x="2514600" y="3124200"/>
                <a:ext cx="2438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4343400"/>
                <a:ext cx="28963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Freeform 13"/>
            <p:cNvSpPr/>
            <p:nvPr/>
          </p:nvSpPr>
          <p:spPr>
            <a:xfrm>
              <a:off x="2924298" y="31242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cmpd="sng">
              <a:solidFill>
                <a:srgbClr val="FF2D2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457698" y="31242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cmpd="sng">
              <a:solidFill>
                <a:srgbClr val="F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914898" y="31242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cmpd="sng">
              <a:solidFill>
                <a:srgbClr val="B4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267200" y="31242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cmpd="sng">
              <a:solidFill>
                <a:srgbClr val="780B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600698" y="31242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9050" cmpd="sng">
              <a:solidFill>
                <a:srgbClr val="F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3722132" y="5650468"/>
              <a:ext cx="992579" cy="369332"/>
            </a:xfrm>
            <a:prstGeom prst="rect">
              <a:avLst/>
            </a:prstGeom>
            <a:noFill/>
          </p:spPr>
          <p:txBody>
            <a:bodyPr wrap="none" rtlCol="0">
              <a:spAutoFit/>
            </a:bodyPr>
            <a:lstStyle/>
            <a:p>
              <a:r>
                <a:rPr lang="en-US" dirty="0" smtClean="0"/>
                <a:t>Distance</a:t>
              </a:r>
              <a:endParaRPr lang="en-US" dirty="0"/>
            </a:p>
          </p:txBody>
        </p:sp>
        <p:sp>
          <p:nvSpPr>
            <p:cNvPr id="30" name="TextBox 29"/>
            <p:cNvSpPr txBox="1"/>
            <p:nvPr/>
          </p:nvSpPr>
          <p:spPr>
            <a:xfrm rot="16200000">
              <a:off x="1484372" y="3697228"/>
              <a:ext cx="1210588" cy="369332"/>
            </a:xfrm>
            <a:prstGeom prst="rect">
              <a:avLst/>
            </a:prstGeom>
            <a:noFill/>
          </p:spPr>
          <p:txBody>
            <a:bodyPr wrap="none" rtlCol="0">
              <a:spAutoFit/>
            </a:bodyPr>
            <a:lstStyle/>
            <a:p>
              <a:r>
                <a:rPr lang="en-US" dirty="0" smtClean="0"/>
                <a:t>Probability</a:t>
              </a:r>
              <a:endParaRPr lang="en-US" dirty="0"/>
            </a:p>
          </p:txBody>
        </p:sp>
        <p:sp>
          <p:nvSpPr>
            <p:cNvPr id="32" name="TextBox 31"/>
            <p:cNvSpPr txBox="1"/>
            <p:nvPr/>
          </p:nvSpPr>
          <p:spPr>
            <a:xfrm>
              <a:off x="2740314" y="3228201"/>
              <a:ext cx="372218" cy="276999"/>
            </a:xfrm>
            <a:prstGeom prst="rect">
              <a:avLst/>
            </a:prstGeom>
            <a:noFill/>
          </p:spPr>
          <p:txBody>
            <a:bodyPr wrap="none" rtlCol="0">
              <a:spAutoFit/>
            </a:bodyPr>
            <a:lstStyle/>
            <a:p>
              <a:r>
                <a:rPr lang="en-US" sz="1200" dirty="0" smtClean="0"/>
                <a:t>X1</a:t>
              </a:r>
              <a:endParaRPr lang="en-US" sz="1200" dirty="0"/>
            </a:p>
          </p:txBody>
        </p:sp>
        <p:sp>
          <p:nvSpPr>
            <p:cNvPr id="24" name="TextBox 23"/>
            <p:cNvSpPr txBox="1"/>
            <p:nvPr/>
          </p:nvSpPr>
          <p:spPr>
            <a:xfrm>
              <a:off x="2590800" y="2057400"/>
              <a:ext cx="1148904" cy="523220"/>
            </a:xfrm>
            <a:prstGeom prst="rect">
              <a:avLst/>
            </a:prstGeom>
            <a:noFill/>
            <a:ln>
              <a:noFill/>
            </a:ln>
          </p:spPr>
          <p:txBody>
            <a:bodyPr wrap="none" rtlCol="0">
              <a:spAutoFit/>
            </a:bodyPr>
            <a:lstStyle/>
            <a:p>
              <a:pPr algn="ctr"/>
              <a:r>
                <a:rPr lang="en-US" sz="1400" dirty="0" smtClean="0"/>
                <a:t>Within writer</a:t>
              </a:r>
            </a:p>
            <a:p>
              <a:pPr algn="ctr"/>
              <a:r>
                <a:rPr lang="en-US" sz="1400" dirty="0" smtClean="0"/>
                <a:t> Distance</a:t>
              </a:r>
              <a:endParaRPr lang="en-US" sz="1400" dirty="0"/>
            </a:p>
          </p:txBody>
        </p:sp>
        <p:sp>
          <p:nvSpPr>
            <p:cNvPr id="26" name="TextBox 25"/>
            <p:cNvSpPr txBox="1"/>
            <p:nvPr/>
          </p:nvSpPr>
          <p:spPr>
            <a:xfrm>
              <a:off x="4351268" y="2057400"/>
              <a:ext cx="1287532" cy="523220"/>
            </a:xfrm>
            <a:prstGeom prst="rect">
              <a:avLst/>
            </a:prstGeom>
            <a:noFill/>
            <a:ln>
              <a:noFill/>
            </a:ln>
          </p:spPr>
          <p:txBody>
            <a:bodyPr wrap="none" rtlCol="0">
              <a:spAutoFit/>
            </a:bodyPr>
            <a:lstStyle/>
            <a:p>
              <a:pPr algn="ctr"/>
              <a:r>
                <a:rPr lang="en-US" sz="1400" dirty="0" smtClean="0"/>
                <a:t>Between writer</a:t>
              </a:r>
            </a:p>
            <a:p>
              <a:pPr algn="ctr"/>
              <a:r>
                <a:rPr lang="en-US" sz="1400" dirty="0" smtClean="0"/>
                <a:t> Distance</a:t>
              </a:r>
              <a:endParaRPr lang="en-US" sz="1400" dirty="0"/>
            </a:p>
          </p:txBody>
        </p:sp>
        <p:cxnSp>
          <p:nvCxnSpPr>
            <p:cNvPr id="40" name="Straight Arrow Connector 39"/>
            <p:cNvCxnSpPr>
              <a:stCxn id="26" idx="2"/>
              <a:endCxn id="14" idx="1"/>
            </p:cNvCxnSpPr>
            <p:nvPr/>
          </p:nvCxnSpPr>
          <p:spPr>
            <a:xfrm rot="5400000">
              <a:off x="4131362" y="2268660"/>
              <a:ext cx="551712" cy="1175633"/>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6" idx="2"/>
              <a:endCxn id="18" idx="1"/>
            </p:cNvCxnSpPr>
            <p:nvPr/>
          </p:nvCxnSpPr>
          <p:spPr>
            <a:xfrm rot="5400000">
              <a:off x="4398062" y="2535360"/>
              <a:ext cx="551712" cy="642233"/>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6" idx="2"/>
              <a:endCxn id="19" idx="1"/>
            </p:cNvCxnSpPr>
            <p:nvPr/>
          </p:nvCxnSpPr>
          <p:spPr>
            <a:xfrm rot="5400000">
              <a:off x="4626662" y="2763960"/>
              <a:ext cx="551712" cy="185033"/>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6" idx="2"/>
              <a:endCxn id="20" idx="1"/>
            </p:cNvCxnSpPr>
            <p:nvPr/>
          </p:nvCxnSpPr>
          <p:spPr>
            <a:xfrm rot="16200000" flipH="1">
              <a:off x="4802812" y="2772841"/>
              <a:ext cx="551712" cy="167269"/>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6" idx="2"/>
              <a:endCxn id="21" idx="1"/>
            </p:cNvCxnSpPr>
            <p:nvPr/>
          </p:nvCxnSpPr>
          <p:spPr>
            <a:xfrm rot="16200000" flipH="1">
              <a:off x="4969561" y="2606092"/>
              <a:ext cx="551712" cy="500767"/>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4" idx="2"/>
              <a:endCxn id="7" idx="1"/>
            </p:cNvCxnSpPr>
            <p:nvPr/>
          </p:nvCxnSpPr>
          <p:spPr>
            <a:xfrm rot="16200000" flipH="1">
              <a:off x="2940967" y="2804904"/>
              <a:ext cx="633851" cy="185281"/>
            </a:xfrm>
            <a:prstGeom prst="straightConnector1">
              <a:avLst/>
            </a:prstGeom>
            <a:ln w="12700">
              <a:solidFill>
                <a:schemeClr val="accent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05200" y="1676400"/>
              <a:ext cx="2220480" cy="307777"/>
            </a:xfrm>
            <a:prstGeom prst="rect">
              <a:avLst/>
            </a:prstGeom>
            <a:noFill/>
          </p:spPr>
          <p:txBody>
            <a:bodyPr wrap="none" rtlCol="0">
              <a:spAutoFit/>
            </a:bodyPr>
            <a:lstStyle/>
            <a:p>
              <a:r>
                <a:rPr lang="en-US" sz="1400" dirty="0" smtClean="0">
                  <a:solidFill>
                    <a:srgbClr val="7030A0"/>
                  </a:solidFill>
                </a:rPr>
                <a:t>Number of Boosting  Stages</a:t>
              </a:r>
              <a:endParaRPr lang="en-US" sz="1400" dirty="0">
                <a:solidFill>
                  <a:srgbClr val="7030A0"/>
                </a:solidFill>
              </a:endParaRPr>
            </a:p>
          </p:txBody>
        </p:sp>
        <p:cxnSp>
          <p:nvCxnSpPr>
            <p:cNvPr id="61" name="Straight Arrow Connector 60"/>
            <p:cNvCxnSpPr/>
            <p:nvPr/>
          </p:nvCxnSpPr>
          <p:spPr>
            <a:xfrm>
              <a:off x="3962400" y="1979612"/>
              <a:ext cx="1219200" cy="158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Time Warping</a:t>
            </a:r>
            <a:endParaRPr lang="en-US" dirty="0"/>
          </a:p>
        </p:txBody>
      </p:sp>
      <p:grpSp>
        <p:nvGrpSpPr>
          <p:cNvPr id="157" name="Group 156"/>
          <p:cNvGrpSpPr/>
          <p:nvPr/>
        </p:nvGrpSpPr>
        <p:grpSpPr>
          <a:xfrm>
            <a:off x="6172200" y="1447800"/>
            <a:ext cx="2895600" cy="1984177"/>
            <a:chOff x="381000" y="3886200"/>
            <a:chExt cx="2895600" cy="1984177"/>
          </a:xfrm>
        </p:grpSpPr>
        <p:grpSp>
          <p:nvGrpSpPr>
            <p:cNvPr id="153" name="Group 152"/>
            <p:cNvGrpSpPr/>
            <p:nvPr/>
          </p:nvGrpSpPr>
          <p:grpSpPr>
            <a:xfrm>
              <a:off x="381000" y="3886200"/>
              <a:ext cx="2819400" cy="1600200"/>
              <a:chOff x="457200" y="3962400"/>
              <a:chExt cx="2819400" cy="1600200"/>
            </a:xfrm>
          </p:grpSpPr>
          <p:sp>
            <p:nvSpPr>
              <p:cNvPr id="8" name="Freeform 7"/>
              <p:cNvSpPr/>
              <p:nvPr/>
            </p:nvSpPr>
            <p:spPr>
              <a:xfrm>
                <a:off x="787400" y="4155017"/>
                <a:ext cx="2260600" cy="429683"/>
              </a:xfrm>
              <a:custGeom>
                <a:avLst/>
                <a:gdLst>
                  <a:gd name="connsiteX0" fmla="*/ 0 w 1976967"/>
                  <a:gd name="connsiteY0" fmla="*/ 429683 h 429683"/>
                  <a:gd name="connsiteX1" fmla="*/ 38100 w 1976967"/>
                  <a:gd name="connsiteY1" fmla="*/ 328083 h 429683"/>
                  <a:gd name="connsiteX2" fmla="*/ 203200 w 1976967"/>
                  <a:gd name="connsiteY2" fmla="*/ 112183 h 429683"/>
                  <a:gd name="connsiteX3" fmla="*/ 495300 w 1976967"/>
                  <a:gd name="connsiteY3" fmla="*/ 378883 h 429683"/>
                  <a:gd name="connsiteX4" fmla="*/ 762000 w 1976967"/>
                  <a:gd name="connsiteY4" fmla="*/ 23283 h 429683"/>
                  <a:gd name="connsiteX5" fmla="*/ 1244600 w 1976967"/>
                  <a:gd name="connsiteY5" fmla="*/ 239183 h 429683"/>
                  <a:gd name="connsiteX6" fmla="*/ 1447800 w 1976967"/>
                  <a:gd name="connsiteY6" fmla="*/ 61383 h 429683"/>
                  <a:gd name="connsiteX7" fmla="*/ 1549400 w 1976967"/>
                  <a:gd name="connsiteY7" fmla="*/ 175683 h 429683"/>
                  <a:gd name="connsiteX8" fmla="*/ 1739900 w 1976967"/>
                  <a:gd name="connsiteY8" fmla="*/ 23283 h 429683"/>
                  <a:gd name="connsiteX9" fmla="*/ 1943100 w 1976967"/>
                  <a:gd name="connsiteY9" fmla="*/ 175683 h 429683"/>
                  <a:gd name="connsiteX10" fmla="*/ 1943100 w 1976967"/>
                  <a:gd name="connsiteY10" fmla="*/ 162983 h 4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6967" h="429683">
                    <a:moveTo>
                      <a:pt x="0" y="429683"/>
                    </a:moveTo>
                    <a:cubicBezTo>
                      <a:pt x="2116" y="405341"/>
                      <a:pt x="4233" y="381000"/>
                      <a:pt x="38100" y="328083"/>
                    </a:cubicBezTo>
                    <a:cubicBezTo>
                      <a:pt x="71967" y="275166"/>
                      <a:pt x="127000" y="103716"/>
                      <a:pt x="203200" y="112183"/>
                    </a:cubicBezTo>
                    <a:cubicBezTo>
                      <a:pt x="279400" y="120650"/>
                      <a:pt x="402167" y="393700"/>
                      <a:pt x="495300" y="378883"/>
                    </a:cubicBezTo>
                    <a:cubicBezTo>
                      <a:pt x="588433" y="364066"/>
                      <a:pt x="637117" y="46566"/>
                      <a:pt x="762000" y="23283"/>
                    </a:cubicBezTo>
                    <a:cubicBezTo>
                      <a:pt x="886883" y="0"/>
                      <a:pt x="1130300" y="232833"/>
                      <a:pt x="1244600" y="239183"/>
                    </a:cubicBezTo>
                    <a:cubicBezTo>
                      <a:pt x="1358900" y="245533"/>
                      <a:pt x="1397000" y="71966"/>
                      <a:pt x="1447800" y="61383"/>
                    </a:cubicBezTo>
                    <a:cubicBezTo>
                      <a:pt x="1498600" y="50800"/>
                      <a:pt x="1500717" y="182033"/>
                      <a:pt x="1549400" y="175683"/>
                    </a:cubicBezTo>
                    <a:cubicBezTo>
                      <a:pt x="1598083" y="169333"/>
                      <a:pt x="1674283" y="23283"/>
                      <a:pt x="1739900" y="23283"/>
                    </a:cubicBezTo>
                    <a:cubicBezTo>
                      <a:pt x="1805517" y="23283"/>
                      <a:pt x="1909233" y="152400"/>
                      <a:pt x="1943100" y="175683"/>
                    </a:cubicBezTo>
                    <a:cubicBezTo>
                      <a:pt x="1976967" y="198966"/>
                      <a:pt x="1960033" y="180974"/>
                      <a:pt x="1943100" y="16298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87400" y="4980517"/>
                <a:ext cx="2260600" cy="429683"/>
              </a:xfrm>
              <a:custGeom>
                <a:avLst/>
                <a:gdLst>
                  <a:gd name="connsiteX0" fmla="*/ 0 w 1976967"/>
                  <a:gd name="connsiteY0" fmla="*/ 429683 h 429683"/>
                  <a:gd name="connsiteX1" fmla="*/ 38100 w 1976967"/>
                  <a:gd name="connsiteY1" fmla="*/ 328083 h 429683"/>
                  <a:gd name="connsiteX2" fmla="*/ 203200 w 1976967"/>
                  <a:gd name="connsiteY2" fmla="*/ 112183 h 429683"/>
                  <a:gd name="connsiteX3" fmla="*/ 495300 w 1976967"/>
                  <a:gd name="connsiteY3" fmla="*/ 378883 h 429683"/>
                  <a:gd name="connsiteX4" fmla="*/ 762000 w 1976967"/>
                  <a:gd name="connsiteY4" fmla="*/ 23283 h 429683"/>
                  <a:gd name="connsiteX5" fmla="*/ 1244600 w 1976967"/>
                  <a:gd name="connsiteY5" fmla="*/ 239183 h 429683"/>
                  <a:gd name="connsiteX6" fmla="*/ 1447800 w 1976967"/>
                  <a:gd name="connsiteY6" fmla="*/ 61383 h 429683"/>
                  <a:gd name="connsiteX7" fmla="*/ 1549400 w 1976967"/>
                  <a:gd name="connsiteY7" fmla="*/ 175683 h 429683"/>
                  <a:gd name="connsiteX8" fmla="*/ 1739900 w 1976967"/>
                  <a:gd name="connsiteY8" fmla="*/ 23283 h 429683"/>
                  <a:gd name="connsiteX9" fmla="*/ 1943100 w 1976967"/>
                  <a:gd name="connsiteY9" fmla="*/ 175683 h 429683"/>
                  <a:gd name="connsiteX10" fmla="*/ 1943100 w 1976967"/>
                  <a:gd name="connsiteY10" fmla="*/ 162983 h 4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6967" h="429683">
                    <a:moveTo>
                      <a:pt x="0" y="429683"/>
                    </a:moveTo>
                    <a:cubicBezTo>
                      <a:pt x="2116" y="405341"/>
                      <a:pt x="4233" y="381000"/>
                      <a:pt x="38100" y="328083"/>
                    </a:cubicBezTo>
                    <a:cubicBezTo>
                      <a:pt x="71967" y="275166"/>
                      <a:pt x="127000" y="103716"/>
                      <a:pt x="203200" y="112183"/>
                    </a:cubicBezTo>
                    <a:cubicBezTo>
                      <a:pt x="279400" y="120650"/>
                      <a:pt x="402167" y="393700"/>
                      <a:pt x="495300" y="378883"/>
                    </a:cubicBezTo>
                    <a:cubicBezTo>
                      <a:pt x="588433" y="364066"/>
                      <a:pt x="637117" y="46566"/>
                      <a:pt x="762000" y="23283"/>
                    </a:cubicBezTo>
                    <a:cubicBezTo>
                      <a:pt x="886883" y="0"/>
                      <a:pt x="1130300" y="232833"/>
                      <a:pt x="1244600" y="239183"/>
                    </a:cubicBezTo>
                    <a:cubicBezTo>
                      <a:pt x="1358900" y="245533"/>
                      <a:pt x="1397000" y="71966"/>
                      <a:pt x="1447800" y="61383"/>
                    </a:cubicBezTo>
                    <a:cubicBezTo>
                      <a:pt x="1498600" y="50800"/>
                      <a:pt x="1500717" y="182033"/>
                      <a:pt x="1549400" y="175683"/>
                    </a:cubicBezTo>
                    <a:cubicBezTo>
                      <a:pt x="1598083" y="169333"/>
                      <a:pt x="1674283" y="23283"/>
                      <a:pt x="1739900" y="23283"/>
                    </a:cubicBezTo>
                    <a:cubicBezTo>
                      <a:pt x="1805517" y="23283"/>
                      <a:pt x="1909233" y="152400"/>
                      <a:pt x="1943100" y="175683"/>
                    </a:cubicBezTo>
                    <a:cubicBezTo>
                      <a:pt x="1976967" y="198966"/>
                      <a:pt x="1960033" y="180974"/>
                      <a:pt x="1943100" y="16298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457200" y="3962400"/>
                <a:ext cx="2819400" cy="1600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a:off x="762000" y="4584700"/>
                <a:ext cx="1588" cy="8255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a:endCxn id="9" idx="2"/>
              </p:cNvCxnSpPr>
              <p:nvPr/>
            </p:nvCxnSpPr>
            <p:spPr>
              <a:xfrm>
                <a:off x="1019753" y="4267200"/>
                <a:ext cx="1588" cy="8255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a:endCxn id="9" idx="3"/>
              </p:cNvCxnSpPr>
              <p:nvPr/>
            </p:nvCxnSpPr>
            <p:spPr>
              <a:xfrm>
                <a:off x="1353760" y="4533900"/>
                <a:ext cx="1588" cy="8255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4"/>
                <a:endCxn id="9" idx="4"/>
              </p:cNvCxnSpPr>
              <p:nvPr/>
            </p:nvCxnSpPr>
            <p:spPr>
              <a:xfrm>
                <a:off x="1658723" y="4178300"/>
                <a:ext cx="1588" cy="8255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5"/>
                <a:endCxn id="9" idx="5"/>
              </p:cNvCxnSpPr>
              <p:nvPr/>
            </p:nvCxnSpPr>
            <p:spPr>
              <a:xfrm>
                <a:off x="2210561" y="4394200"/>
                <a:ext cx="1588" cy="8255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6"/>
                <a:endCxn id="9" idx="6"/>
              </p:cNvCxnSpPr>
              <p:nvPr/>
            </p:nvCxnSpPr>
            <p:spPr>
              <a:xfrm>
                <a:off x="2442914" y="4216400"/>
                <a:ext cx="1588" cy="8255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8"/>
                <a:endCxn id="9" idx="8"/>
              </p:cNvCxnSpPr>
              <p:nvPr/>
            </p:nvCxnSpPr>
            <p:spPr>
              <a:xfrm>
                <a:off x="2776921" y="4178300"/>
                <a:ext cx="1588" cy="8255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9"/>
                <a:endCxn id="9" idx="10"/>
              </p:cNvCxnSpPr>
              <p:nvPr/>
            </p:nvCxnSpPr>
            <p:spPr>
              <a:xfrm>
                <a:off x="3009274" y="4330700"/>
                <a:ext cx="1588" cy="8128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54" name="TextBox 153"/>
            <p:cNvSpPr txBox="1"/>
            <p:nvPr/>
          </p:nvSpPr>
          <p:spPr>
            <a:xfrm>
              <a:off x="381000" y="5562600"/>
              <a:ext cx="2895600" cy="307777"/>
            </a:xfrm>
            <a:prstGeom prst="rect">
              <a:avLst/>
            </a:prstGeom>
            <a:noFill/>
          </p:spPr>
          <p:txBody>
            <a:bodyPr wrap="square" rtlCol="0">
              <a:spAutoFit/>
            </a:bodyPr>
            <a:lstStyle/>
            <a:p>
              <a:pPr algn="ctr"/>
              <a:r>
                <a:rPr lang="en-US" sz="1400" dirty="0" smtClean="0"/>
                <a:t>Naïve Alignment Re-sampled series</a:t>
              </a:r>
              <a:endParaRPr lang="en-US" sz="1400" dirty="0"/>
            </a:p>
          </p:txBody>
        </p:sp>
      </p:grpSp>
      <p:grpSp>
        <p:nvGrpSpPr>
          <p:cNvPr id="156" name="Group 155"/>
          <p:cNvGrpSpPr/>
          <p:nvPr/>
        </p:nvGrpSpPr>
        <p:grpSpPr>
          <a:xfrm>
            <a:off x="6172200" y="3505200"/>
            <a:ext cx="2895600" cy="1907977"/>
            <a:chOff x="4343400" y="3657600"/>
            <a:chExt cx="2895600" cy="1907977"/>
          </a:xfrm>
        </p:grpSpPr>
        <p:grpSp>
          <p:nvGrpSpPr>
            <p:cNvPr id="145" name="Group 144"/>
            <p:cNvGrpSpPr/>
            <p:nvPr/>
          </p:nvGrpSpPr>
          <p:grpSpPr>
            <a:xfrm>
              <a:off x="4343400" y="3657600"/>
              <a:ext cx="2819400" cy="1600200"/>
              <a:chOff x="3429000" y="3581400"/>
              <a:chExt cx="4267200" cy="1981200"/>
            </a:xfrm>
          </p:grpSpPr>
          <p:sp>
            <p:nvSpPr>
              <p:cNvPr id="37" name="Rectangle 36"/>
              <p:cNvSpPr/>
              <p:nvPr/>
            </p:nvSpPr>
            <p:spPr>
              <a:xfrm>
                <a:off x="3429000" y="3581400"/>
                <a:ext cx="4267200" cy="19812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78"/>
              <p:cNvSpPr/>
              <p:nvPr/>
            </p:nvSpPr>
            <p:spPr>
              <a:xfrm>
                <a:off x="3581400" y="3581400"/>
                <a:ext cx="3721100" cy="929216"/>
              </a:xfrm>
              <a:custGeom>
                <a:avLst/>
                <a:gdLst>
                  <a:gd name="connsiteX0" fmla="*/ 0 w 3721100"/>
                  <a:gd name="connsiteY0" fmla="*/ 543983 h 929216"/>
                  <a:gd name="connsiteX1" fmla="*/ 571500 w 3721100"/>
                  <a:gd name="connsiteY1" fmla="*/ 48683 h 929216"/>
                  <a:gd name="connsiteX2" fmla="*/ 1689100 w 3721100"/>
                  <a:gd name="connsiteY2" fmla="*/ 836083 h 929216"/>
                  <a:gd name="connsiteX3" fmla="*/ 2222500 w 3721100"/>
                  <a:gd name="connsiteY3" fmla="*/ 607483 h 929216"/>
                  <a:gd name="connsiteX4" fmla="*/ 2705100 w 3721100"/>
                  <a:gd name="connsiteY4" fmla="*/ 734483 h 929216"/>
                  <a:gd name="connsiteX5" fmla="*/ 3403600 w 3721100"/>
                  <a:gd name="connsiteY5" fmla="*/ 378883 h 929216"/>
                  <a:gd name="connsiteX6" fmla="*/ 3721100 w 3721100"/>
                  <a:gd name="connsiteY6" fmla="*/ 531283 h 929216"/>
                  <a:gd name="connsiteX7" fmla="*/ 3721100 w 3721100"/>
                  <a:gd name="connsiteY7" fmla="*/ 531283 h 92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1100" h="929216">
                    <a:moveTo>
                      <a:pt x="0" y="543983"/>
                    </a:moveTo>
                    <a:cubicBezTo>
                      <a:pt x="144991" y="271991"/>
                      <a:pt x="289983" y="0"/>
                      <a:pt x="571500" y="48683"/>
                    </a:cubicBezTo>
                    <a:cubicBezTo>
                      <a:pt x="853017" y="97366"/>
                      <a:pt x="1413933" y="742950"/>
                      <a:pt x="1689100" y="836083"/>
                    </a:cubicBezTo>
                    <a:cubicBezTo>
                      <a:pt x="1964267" y="929216"/>
                      <a:pt x="2053167" y="624416"/>
                      <a:pt x="2222500" y="607483"/>
                    </a:cubicBezTo>
                    <a:cubicBezTo>
                      <a:pt x="2391833" y="590550"/>
                      <a:pt x="2508250" y="772583"/>
                      <a:pt x="2705100" y="734483"/>
                    </a:cubicBezTo>
                    <a:cubicBezTo>
                      <a:pt x="2901950" y="696383"/>
                      <a:pt x="3234267" y="412750"/>
                      <a:pt x="3403600" y="378883"/>
                    </a:cubicBezTo>
                    <a:cubicBezTo>
                      <a:pt x="3572933" y="345016"/>
                      <a:pt x="3721100" y="531283"/>
                      <a:pt x="3721100" y="531283"/>
                    </a:cubicBezTo>
                    <a:lnTo>
                      <a:pt x="3721100" y="53128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3505200" y="4724400"/>
                <a:ext cx="4013200" cy="762000"/>
              </a:xfrm>
              <a:custGeom>
                <a:avLst/>
                <a:gdLst>
                  <a:gd name="connsiteX0" fmla="*/ 0 w 4013200"/>
                  <a:gd name="connsiteY0" fmla="*/ 630767 h 762000"/>
                  <a:gd name="connsiteX1" fmla="*/ 304800 w 4013200"/>
                  <a:gd name="connsiteY1" fmla="*/ 8467 h 762000"/>
                  <a:gd name="connsiteX2" fmla="*/ 977900 w 4013200"/>
                  <a:gd name="connsiteY2" fmla="*/ 681567 h 762000"/>
                  <a:gd name="connsiteX3" fmla="*/ 1803400 w 4013200"/>
                  <a:gd name="connsiteY3" fmla="*/ 491067 h 762000"/>
                  <a:gd name="connsiteX4" fmla="*/ 2476500 w 4013200"/>
                  <a:gd name="connsiteY4" fmla="*/ 694267 h 762000"/>
                  <a:gd name="connsiteX5" fmla="*/ 3530600 w 4013200"/>
                  <a:gd name="connsiteY5" fmla="*/ 249767 h 762000"/>
                  <a:gd name="connsiteX6" fmla="*/ 4013200 w 4013200"/>
                  <a:gd name="connsiteY6" fmla="*/ 478367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3200" h="762000">
                    <a:moveTo>
                      <a:pt x="0" y="630767"/>
                    </a:moveTo>
                    <a:cubicBezTo>
                      <a:pt x="70908" y="315383"/>
                      <a:pt x="141817" y="0"/>
                      <a:pt x="304800" y="8467"/>
                    </a:cubicBezTo>
                    <a:cubicBezTo>
                      <a:pt x="467783" y="16934"/>
                      <a:pt x="728133" y="601134"/>
                      <a:pt x="977900" y="681567"/>
                    </a:cubicBezTo>
                    <a:cubicBezTo>
                      <a:pt x="1227667" y="762000"/>
                      <a:pt x="1553633" y="488950"/>
                      <a:pt x="1803400" y="491067"/>
                    </a:cubicBezTo>
                    <a:cubicBezTo>
                      <a:pt x="2053167" y="493184"/>
                      <a:pt x="2188633" y="734484"/>
                      <a:pt x="2476500" y="694267"/>
                    </a:cubicBezTo>
                    <a:cubicBezTo>
                      <a:pt x="2764367" y="654050"/>
                      <a:pt x="3274483" y="285750"/>
                      <a:pt x="3530600" y="249767"/>
                    </a:cubicBezTo>
                    <a:cubicBezTo>
                      <a:pt x="3786717" y="213784"/>
                      <a:pt x="3899958" y="346075"/>
                      <a:pt x="4013200" y="47836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1" name="Straight Connector 80"/>
              <p:cNvCxnSpPr>
                <a:stCxn id="79" idx="0"/>
                <a:endCxn id="80" idx="0"/>
              </p:cNvCxnSpPr>
              <p:nvPr/>
            </p:nvCxnSpPr>
            <p:spPr>
              <a:xfrm flipH="1">
                <a:off x="3505200" y="4125383"/>
                <a:ext cx="76200" cy="122978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086100" y="4229100"/>
                <a:ext cx="1295403" cy="30480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9" idx="1"/>
                <a:endCxn id="80" idx="1"/>
              </p:cNvCxnSpPr>
              <p:nvPr/>
            </p:nvCxnSpPr>
            <p:spPr>
              <a:xfrm flipH="1">
                <a:off x="3810000" y="3630083"/>
                <a:ext cx="342900" cy="110278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3657600" y="4114800"/>
                <a:ext cx="1066800" cy="4572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3848100" y="4229100"/>
                <a:ext cx="1066800" cy="5334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4038600" y="4343400"/>
                <a:ext cx="990600" cy="6858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4229100" y="4457700"/>
                <a:ext cx="990600" cy="7620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79" idx="2"/>
                <a:endCxn id="80" idx="2"/>
              </p:cNvCxnSpPr>
              <p:nvPr/>
            </p:nvCxnSpPr>
            <p:spPr>
              <a:xfrm flipH="1">
                <a:off x="4483100" y="4417483"/>
                <a:ext cx="787400" cy="98848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79" idx="3"/>
                <a:endCxn id="80" idx="3"/>
              </p:cNvCxnSpPr>
              <p:nvPr/>
            </p:nvCxnSpPr>
            <p:spPr>
              <a:xfrm flipH="1">
                <a:off x="5308600" y="4188883"/>
                <a:ext cx="495300" cy="102658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5524500" y="4762500"/>
                <a:ext cx="1066803" cy="22860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79" idx="5"/>
                <a:endCxn id="80" idx="5"/>
              </p:cNvCxnSpPr>
              <p:nvPr/>
            </p:nvCxnSpPr>
            <p:spPr>
              <a:xfrm>
                <a:off x="6985000" y="3960283"/>
                <a:ext cx="50800" cy="101388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6857999" y="4572000"/>
                <a:ext cx="1143003" cy="22859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9" idx="4"/>
              </p:cNvCxnSpPr>
              <p:nvPr/>
            </p:nvCxnSpPr>
            <p:spPr>
              <a:xfrm flipH="1">
                <a:off x="6248400" y="4315883"/>
                <a:ext cx="38100" cy="101811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5943600" y="4648200"/>
                <a:ext cx="1066800" cy="1524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6210300" y="4533900"/>
                <a:ext cx="1066800" cy="762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143500" y="4610100"/>
                <a:ext cx="1143000" cy="3048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5295900" y="4686300"/>
                <a:ext cx="1143000" cy="3048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79" idx="2"/>
              </p:cNvCxnSpPr>
              <p:nvPr/>
            </p:nvCxnSpPr>
            <p:spPr>
              <a:xfrm flipH="1">
                <a:off x="4648200" y="4417483"/>
                <a:ext cx="622300" cy="99271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4762500" y="4533900"/>
                <a:ext cx="990600" cy="6096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5257800"/>
              <a:ext cx="2895600" cy="307777"/>
            </a:xfrm>
            <a:prstGeom prst="rect">
              <a:avLst/>
            </a:prstGeom>
            <a:noFill/>
          </p:spPr>
          <p:txBody>
            <a:bodyPr wrap="square" rtlCol="0">
              <a:spAutoFit/>
            </a:bodyPr>
            <a:lstStyle/>
            <a:p>
              <a:pPr algn="ctr"/>
              <a:r>
                <a:rPr lang="en-US" sz="1400" dirty="0" smtClean="0"/>
                <a:t>DTW Alignment</a:t>
              </a:r>
              <a:endParaRPr lang="en-US" sz="1400" dirty="0"/>
            </a:p>
          </p:txBody>
        </p:sp>
      </p:grpSp>
      <p:sp>
        <p:nvSpPr>
          <p:cNvPr id="158" name="TextBox 157"/>
          <p:cNvSpPr txBox="1"/>
          <p:nvPr/>
        </p:nvSpPr>
        <p:spPr>
          <a:xfrm>
            <a:off x="609600" y="1600200"/>
            <a:ext cx="5257800" cy="2677656"/>
          </a:xfrm>
          <a:prstGeom prst="rect">
            <a:avLst/>
          </a:prstGeom>
          <a:noFill/>
        </p:spPr>
        <p:txBody>
          <a:bodyPr wrap="square" rtlCol="0">
            <a:spAutoFit/>
          </a:bodyPr>
          <a:lstStyle/>
          <a:p>
            <a:pPr>
              <a:buFont typeface="Arial" pitchFamily="34" charset="0"/>
              <a:buChar char="•"/>
            </a:pPr>
            <a:r>
              <a:rPr lang="en-US" sz="2800" dirty="0" smtClean="0"/>
              <a:t> Time Series Alignment</a:t>
            </a:r>
          </a:p>
          <a:p>
            <a:r>
              <a:rPr lang="en-US" sz="2800" dirty="0" smtClean="0"/>
              <a:t> </a:t>
            </a:r>
          </a:p>
          <a:p>
            <a:pPr>
              <a:buFont typeface="Arial" pitchFamily="34" charset="0"/>
              <a:buChar char="•"/>
            </a:pPr>
            <a:r>
              <a:rPr lang="en-US" sz="2800" dirty="0" smtClean="0"/>
              <a:t> Dynamic Programming Approach</a:t>
            </a:r>
          </a:p>
          <a:p>
            <a:pPr>
              <a:buFont typeface="Arial" pitchFamily="34" charset="0"/>
              <a:buChar char="•"/>
            </a:pPr>
            <a:endParaRPr lang="en-US" sz="2800" dirty="0" smtClean="0"/>
          </a:p>
          <a:p>
            <a:pPr>
              <a:buFont typeface="Arial" pitchFamily="34" charset="0"/>
              <a:buChar char="•"/>
            </a:pPr>
            <a:r>
              <a:rPr lang="en-US" sz="2800" dirty="0" smtClean="0"/>
              <a:t> Different length feature vectors can be compared </a:t>
            </a:r>
            <a:endParaRPr lang="en-US" sz="2800" dirty="0"/>
          </a:p>
        </p:txBody>
      </p:sp>
      <p:pic>
        <p:nvPicPr>
          <p:cNvPr id="82948" name="Picture 4"/>
          <p:cNvPicPr>
            <a:picLocks noChangeAspect="1" noChangeArrowheads="1"/>
          </p:cNvPicPr>
          <p:nvPr/>
        </p:nvPicPr>
        <p:blipFill>
          <a:blip r:embed="rId3"/>
          <a:srcRect/>
          <a:stretch>
            <a:fillRect/>
          </a:stretch>
        </p:blipFill>
        <p:spPr bwMode="auto">
          <a:xfrm>
            <a:off x="304800" y="1447800"/>
            <a:ext cx="5791200" cy="5257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diamond(in)">
                                      <p:cBhvr>
                                        <p:cTn id="7"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Comparison</a:t>
            </a:r>
            <a:endParaRPr lang="en-US" dirty="0"/>
          </a:p>
        </p:txBody>
      </p:sp>
      <p:sp>
        <p:nvSpPr>
          <p:cNvPr id="3" name="Content Placeholder 2"/>
          <p:cNvSpPr>
            <a:spLocks noGrp="1"/>
          </p:cNvSpPr>
          <p:nvPr>
            <p:ph idx="1"/>
          </p:nvPr>
        </p:nvSpPr>
        <p:spPr/>
        <p:txBody>
          <a:bodyPr/>
          <a:lstStyle/>
          <a:p>
            <a:r>
              <a:rPr lang="en-US" dirty="0" smtClean="0"/>
              <a:t>Dynamic Time Warping</a:t>
            </a:r>
          </a:p>
          <a:p>
            <a:pPr lvl="1"/>
            <a:r>
              <a:rPr lang="en-US" dirty="0" smtClean="0"/>
              <a:t>Alignment of stroke done using dynamic programming </a:t>
            </a:r>
          </a:p>
          <a:p>
            <a:pPr lvl="1"/>
            <a:endParaRPr lang="en-US" dirty="0" smtClean="0"/>
          </a:p>
          <a:p>
            <a:r>
              <a:rPr lang="en-US" dirty="0" smtClean="0"/>
              <a:t>Directional features</a:t>
            </a:r>
          </a:p>
          <a:p>
            <a:pPr lvl="1"/>
            <a:r>
              <a:rPr lang="en-US" dirty="0" smtClean="0"/>
              <a:t>Strokes representation:  12 Bins of curvature directions</a:t>
            </a:r>
          </a:p>
          <a:p>
            <a:pPr lvl="1"/>
            <a:r>
              <a:rPr lang="en-US" dirty="0" smtClean="0"/>
              <a:t>Curvature angle: Different between adjacent tangents direction</a:t>
            </a:r>
          </a:p>
          <a:p>
            <a:pPr lvl="1">
              <a:buNone/>
            </a:pPr>
            <a:r>
              <a:rPr lang="en-US" dirty="0" smtClean="0"/>
              <a:t>	 </a:t>
            </a:r>
            <a:endParaRPr lang="en-US" dirty="0"/>
          </a:p>
        </p:txBody>
      </p:sp>
      <p:grpSp>
        <p:nvGrpSpPr>
          <p:cNvPr id="26" name="Group 25"/>
          <p:cNvGrpSpPr/>
          <p:nvPr/>
        </p:nvGrpSpPr>
        <p:grpSpPr>
          <a:xfrm>
            <a:off x="1066800" y="4648200"/>
            <a:ext cx="2802467" cy="1322917"/>
            <a:chOff x="2971800" y="4419600"/>
            <a:chExt cx="2802467" cy="1322917"/>
          </a:xfrm>
        </p:grpSpPr>
        <p:sp>
          <p:nvSpPr>
            <p:cNvPr id="5" name="Freeform 4"/>
            <p:cNvSpPr/>
            <p:nvPr/>
          </p:nvSpPr>
          <p:spPr>
            <a:xfrm>
              <a:off x="3048000" y="4419600"/>
              <a:ext cx="2726267" cy="1322917"/>
            </a:xfrm>
            <a:custGeom>
              <a:avLst/>
              <a:gdLst>
                <a:gd name="connsiteX0" fmla="*/ 0 w 2472267"/>
                <a:gd name="connsiteY0" fmla="*/ 1361017 h 1473200"/>
                <a:gd name="connsiteX1" fmla="*/ 88900 w 2472267"/>
                <a:gd name="connsiteY1" fmla="*/ 751417 h 1473200"/>
                <a:gd name="connsiteX2" fmla="*/ 266700 w 2472267"/>
                <a:gd name="connsiteY2" fmla="*/ 91017 h 1473200"/>
                <a:gd name="connsiteX3" fmla="*/ 1016000 w 2472267"/>
                <a:gd name="connsiteY3" fmla="*/ 205317 h 1473200"/>
                <a:gd name="connsiteX4" fmla="*/ 1092200 w 2472267"/>
                <a:gd name="connsiteY4" fmla="*/ 954617 h 1473200"/>
                <a:gd name="connsiteX5" fmla="*/ 1625600 w 2472267"/>
                <a:gd name="connsiteY5" fmla="*/ 1449917 h 1473200"/>
                <a:gd name="connsiteX6" fmla="*/ 2374900 w 2472267"/>
                <a:gd name="connsiteY6" fmla="*/ 814917 h 1473200"/>
                <a:gd name="connsiteX7" fmla="*/ 2209800 w 2472267"/>
                <a:gd name="connsiteY7" fmla="*/ 408517 h 1473200"/>
                <a:gd name="connsiteX8" fmla="*/ 2184400 w 2472267"/>
                <a:gd name="connsiteY8" fmla="*/ 408517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267" h="1473200">
                  <a:moveTo>
                    <a:pt x="0" y="1361017"/>
                  </a:moveTo>
                  <a:cubicBezTo>
                    <a:pt x="22225" y="1162050"/>
                    <a:pt x="44450" y="963084"/>
                    <a:pt x="88900" y="751417"/>
                  </a:cubicBezTo>
                  <a:cubicBezTo>
                    <a:pt x="133350" y="539750"/>
                    <a:pt x="112183" y="182034"/>
                    <a:pt x="266700" y="91017"/>
                  </a:cubicBezTo>
                  <a:cubicBezTo>
                    <a:pt x="421217" y="0"/>
                    <a:pt x="878417" y="61384"/>
                    <a:pt x="1016000" y="205317"/>
                  </a:cubicBezTo>
                  <a:cubicBezTo>
                    <a:pt x="1153583" y="349250"/>
                    <a:pt x="990600" y="747184"/>
                    <a:pt x="1092200" y="954617"/>
                  </a:cubicBezTo>
                  <a:cubicBezTo>
                    <a:pt x="1193800" y="1162050"/>
                    <a:pt x="1411817" y="1473200"/>
                    <a:pt x="1625600" y="1449917"/>
                  </a:cubicBezTo>
                  <a:cubicBezTo>
                    <a:pt x="1839383" y="1426634"/>
                    <a:pt x="2277533" y="988484"/>
                    <a:pt x="2374900" y="814917"/>
                  </a:cubicBezTo>
                  <a:cubicBezTo>
                    <a:pt x="2472267" y="641350"/>
                    <a:pt x="2241550" y="476250"/>
                    <a:pt x="2209800" y="408517"/>
                  </a:cubicBezTo>
                  <a:cubicBezTo>
                    <a:pt x="2178050" y="340784"/>
                    <a:pt x="2181225" y="374650"/>
                    <a:pt x="2184400" y="40851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5410200" y="47244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5562600" y="48768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5638800" y="50292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5486400" y="52578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5181600" y="54864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4876800" y="56388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4495800" y="55626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4267200" y="53340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4191000" y="51816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4191000" y="48768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4114800" y="45720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3886200" y="44958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3581400" y="44196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3352800" y="44958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3200400" y="47244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3124200" y="49530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3124200" y="51816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3048000" y="54102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p:cNvSpPr/>
            <p:nvPr/>
          </p:nvSpPr>
          <p:spPr>
            <a:xfrm>
              <a:off x="2971800" y="5638800"/>
              <a:ext cx="76200" cy="76200"/>
            </a:xfrm>
            <a:prstGeom prst="ellipse">
              <a:avLst/>
            </a:prstGeom>
            <a:solidFill>
              <a:srgbClr val="FF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p:cNvSpPr/>
          <p:nvPr/>
        </p:nvSpPr>
        <p:spPr>
          <a:xfrm>
            <a:off x="990600" y="4572000"/>
            <a:ext cx="3048000" cy="15240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8" name="Table 27"/>
          <p:cNvGraphicFramePr>
            <a:graphicFrameLocks noGrp="1"/>
          </p:cNvGraphicFramePr>
          <p:nvPr/>
        </p:nvGraphicFramePr>
        <p:xfrm>
          <a:off x="381000" y="6248400"/>
          <a:ext cx="4191000" cy="370840"/>
        </p:xfrm>
        <a:graphic>
          <a:graphicData uri="http://schemas.openxmlformats.org/drawingml/2006/table">
            <a:tbl>
              <a:tblPr firstRow="1" bandRow="1">
                <a:tableStyleId>{073A0DAA-6AF3-43AB-8588-CEC1D06C72B9}</a:tableStyleId>
              </a:tblPr>
              <a:tblGrid>
                <a:gridCol w="349250"/>
                <a:gridCol w="349250"/>
                <a:gridCol w="349250"/>
                <a:gridCol w="349250"/>
                <a:gridCol w="349250"/>
                <a:gridCol w="349250"/>
                <a:gridCol w="349250"/>
                <a:gridCol w="349250"/>
                <a:gridCol w="349250"/>
                <a:gridCol w="349250"/>
                <a:gridCol w="349250"/>
                <a:gridCol w="349250"/>
              </a:tblGrid>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sp>
        <p:nvSpPr>
          <p:cNvPr id="29" name="TextBox 28"/>
          <p:cNvSpPr txBox="1"/>
          <p:nvPr/>
        </p:nvSpPr>
        <p:spPr>
          <a:xfrm>
            <a:off x="304800" y="5943600"/>
            <a:ext cx="300082" cy="369332"/>
          </a:xfrm>
          <a:prstGeom prst="rect">
            <a:avLst/>
          </a:prstGeom>
          <a:noFill/>
        </p:spPr>
        <p:txBody>
          <a:bodyPr wrap="none" rtlCol="0">
            <a:spAutoFit/>
          </a:bodyPr>
          <a:lstStyle/>
          <a:p>
            <a:r>
              <a:rPr lang="en-US" dirty="0" smtClean="0"/>
              <a:t>0</a:t>
            </a:r>
            <a:endParaRPr lang="en-US" dirty="0"/>
          </a:p>
        </p:txBody>
      </p:sp>
      <p:sp>
        <p:nvSpPr>
          <p:cNvPr id="30" name="TextBox 29"/>
          <p:cNvSpPr txBox="1"/>
          <p:nvPr/>
        </p:nvSpPr>
        <p:spPr>
          <a:xfrm>
            <a:off x="4191000" y="5943600"/>
            <a:ext cx="530915" cy="369332"/>
          </a:xfrm>
          <a:prstGeom prst="rect">
            <a:avLst/>
          </a:prstGeom>
          <a:noFill/>
        </p:spPr>
        <p:txBody>
          <a:bodyPr wrap="none" rtlCol="0">
            <a:spAutoFit/>
          </a:bodyPr>
          <a:lstStyle/>
          <a:p>
            <a:r>
              <a:rPr lang="en-US" dirty="0" smtClean="0"/>
              <a:t>360</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Experimented with English script (20 writers) and Hindi script(10 writers)</a:t>
            </a:r>
          </a:p>
          <a:p>
            <a:endParaRPr lang="en-US" dirty="0" smtClean="0"/>
          </a:p>
          <a:p>
            <a:r>
              <a:rPr lang="en-US" dirty="0" smtClean="0"/>
              <a:t>DTW and Directional feature extraction methods are used</a:t>
            </a:r>
          </a:p>
          <a:p>
            <a:endParaRPr lang="en-US" dirty="0" smtClean="0"/>
          </a:p>
          <a:p>
            <a:r>
              <a:rPr lang="en-US" dirty="0" smtClean="0"/>
              <a:t>Each user written about 10-12 words each</a:t>
            </a:r>
          </a:p>
          <a:p>
            <a:pPr lvl="1"/>
            <a:r>
              <a:rPr lang="en-US" dirty="0" smtClean="0"/>
              <a:t>3 fold cross-validation is used</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Individuality (example)</a:t>
            </a:r>
            <a:endParaRPr lang="en-US" dirty="0"/>
          </a:p>
        </p:txBody>
      </p:sp>
      <p:sp>
        <p:nvSpPr>
          <p:cNvPr id="4" name="Text Placeholder 2"/>
          <p:cNvSpPr txBox="1">
            <a:spLocks/>
          </p:cNvSpPr>
          <p:nvPr/>
        </p:nvSpPr>
        <p:spPr bwMode="auto">
          <a:xfrm>
            <a:off x="457200" y="1143000"/>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600" b="0" i="0" u="none" strike="noStrike" kern="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rPr>
              <a:t>X</a:t>
            </a:r>
            <a:endParaRPr kumimoji="0" lang="en-US" sz="3600" b="0" i="0" u="none" strike="noStrike" kern="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endParaRPr>
          </a:p>
        </p:txBody>
      </p:sp>
      <p:sp>
        <p:nvSpPr>
          <p:cNvPr id="5" name="Text Placeholder 4"/>
          <p:cNvSpPr txBox="1">
            <a:spLocks/>
          </p:cNvSpPr>
          <p:nvPr/>
        </p:nvSpPr>
        <p:spPr>
          <a:xfrm>
            <a:off x="4648200" y="1143000"/>
            <a:ext cx="4041775" cy="639762"/>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600" b="0" i="0" u="none" strike="noStrike" kern="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rPr>
              <a:t>Y</a:t>
            </a:r>
            <a:endParaRPr kumimoji="0" lang="en-US" sz="3600" b="0" i="0" u="none" strike="noStrike" kern="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endParaRPr>
          </a:p>
        </p:txBody>
      </p:sp>
      <p:pic>
        <p:nvPicPr>
          <p:cNvPr id="6" name="Picture 5" descr="doc1.bmp"/>
          <p:cNvPicPr>
            <a:picLocks noChangeAspect="1"/>
          </p:cNvPicPr>
          <p:nvPr/>
        </p:nvPicPr>
        <p:blipFill>
          <a:blip r:embed="rId3"/>
          <a:stretch>
            <a:fillRect/>
          </a:stretch>
        </p:blipFill>
        <p:spPr>
          <a:xfrm>
            <a:off x="304800" y="1752600"/>
            <a:ext cx="4114800" cy="4876800"/>
          </a:xfrm>
          <a:prstGeom prst="rect">
            <a:avLst/>
          </a:prstGeom>
          <a:ln w="12700">
            <a:solidFill>
              <a:schemeClr val="tx1"/>
            </a:solidFill>
          </a:ln>
        </p:spPr>
      </p:pic>
      <p:pic>
        <p:nvPicPr>
          <p:cNvPr id="7" name="Picture 6" descr="Jatin2.bmp"/>
          <p:cNvPicPr>
            <a:picLocks noChangeAspect="1"/>
          </p:cNvPicPr>
          <p:nvPr/>
        </p:nvPicPr>
        <p:blipFill>
          <a:blip r:embed="rId4"/>
          <a:stretch>
            <a:fillRect/>
          </a:stretch>
        </p:blipFill>
        <p:spPr>
          <a:xfrm>
            <a:off x="4953000" y="1752600"/>
            <a:ext cx="4038600" cy="4876800"/>
          </a:xfrm>
          <a:prstGeom prst="rect">
            <a:avLst/>
          </a:prstGeom>
          <a:ln w="12700">
            <a:solidFill>
              <a:schemeClr val="tx1"/>
            </a:solidFill>
          </a:ln>
        </p:spPr>
      </p:pic>
      <p:pic>
        <p:nvPicPr>
          <p:cNvPr id="9" name="Picture 8" descr="Mayank-1.bmp"/>
          <p:cNvPicPr>
            <a:picLocks noChangeAspect="1"/>
          </p:cNvPicPr>
          <p:nvPr/>
        </p:nvPicPr>
        <p:blipFill>
          <a:blip r:embed="rId5"/>
          <a:stretch>
            <a:fillRect/>
          </a:stretch>
        </p:blipFill>
        <p:spPr>
          <a:xfrm>
            <a:off x="4953000" y="1752600"/>
            <a:ext cx="4024482" cy="4876800"/>
          </a:xfrm>
          <a:prstGeom prst="rect">
            <a:avLst/>
          </a:prstGeom>
          <a:ln>
            <a:solidFill>
              <a:schemeClr val="accent6">
                <a:lumMod val="75000"/>
              </a:schemeClr>
            </a:solidFill>
          </a:ln>
        </p:spPr>
      </p:pic>
      <p:sp>
        <p:nvSpPr>
          <p:cNvPr id="10" name="Oval 9"/>
          <p:cNvSpPr/>
          <p:nvPr/>
        </p:nvSpPr>
        <p:spPr>
          <a:xfrm>
            <a:off x="6705600" y="3657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8077200" y="61722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7239000" y="58674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6172200" y="22860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2895600" y="3276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4038600" y="3276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2362200" y="47244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457200" y="5181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1828800" y="37338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457200" y="61722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3352800" y="54102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7239000" y="24384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6477000" y="33528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5486400" y="36576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5486400" y="39624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6858000" y="54102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6705600" y="60198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a:off x="8458200" y="4191000"/>
            <a:ext cx="381000" cy="381000"/>
          </a:xfrm>
          <a:prstGeom prst="ellipse">
            <a:avLst/>
          </a:prstGeom>
          <a:noFill/>
          <a:ln w="2222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 Placeholder 2"/>
          <p:cNvSpPr txBox="1">
            <a:spLocks/>
          </p:cNvSpPr>
          <p:nvPr/>
        </p:nvSpPr>
        <p:spPr bwMode="auto">
          <a:xfrm>
            <a:off x="4951412" y="1143000"/>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3600" b="0" i="0" u="none" strike="noStrike" kern="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rPr>
              <a:t>X</a:t>
            </a:r>
            <a:endParaRPr kumimoji="0" lang="en-US" sz="3600" b="0" i="0" u="none" strike="noStrike" kern="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lgerian" pitchFamily="8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out)">
                                      <p:cBhvr>
                                        <p:cTn id="7" dur="500"/>
                                        <p:tgtEl>
                                          <p:spTgt spid="19"/>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amond(out)">
                                      <p:cBhvr>
                                        <p:cTn id="10" dur="500"/>
                                        <p:tgtEl>
                                          <p:spTgt spid="16"/>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out)">
                                      <p:cBhvr>
                                        <p:cTn id="13" dur="500"/>
                                        <p:tgtEl>
                                          <p:spTgt spid="20"/>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amond(out)">
                                      <p:cBhvr>
                                        <p:cTn id="16" dur="500"/>
                                        <p:tgtEl>
                                          <p:spTgt spid="17"/>
                                        </p:tgtEl>
                                      </p:cBhvr>
                                    </p:animEffect>
                                  </p:childTnLst>
                                </p:cTn>
                              </p:par>
                              <p:par>
                                <p:cTn id="17" presetID="8" presetClass="entr" presetSubtype="3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out)">
                                      <p:cBhvr>
                                        <p:cTn id="19" dur="500"/>
                                        <p:tgtEl>
                                          <p:spTgt spid="18"/>
                                        </p:tgtEl>
                                      </p:cBhvr>
                                    </p:animEffect>
                                  </p:childTnLst>
                                </p:cTn>
                              </p:par>
                              <p:par>
                                <p:cTn id="20" presetID="8"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out)">
                                      <p:cBhvr>
                                        <p:cTn id="22" dur="500"/>
                                        <p:tgtEl>
                                          <p:spTgt spid="14"/>
                                        </p:tgtEl>
                                      </p:cBhvr>
                                    </p:animEffect>
                                  </p:childTnLst>
                                </p:cTn>
                              </p:par>
                              <p:par>
                                <p:cTn id="23" presetID="8" presetClass="entr" presetSubtype="3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out)">
                                      <p:cBhvr>
                                        <p:cTn id="25" dur="500"/>
                                        <p:tgtEl>
                                          <p:spTgt spid="15"/>
                                        </p:tgtEl>
                                      </p:cBhvr>
                                    </p:animEffect>
                                  </p:childTnLst>
                                </p:cTn>
                              </p:par>
                              <p:par>
                                <p:cTn id="26" presetID="8" presetClass="entr" presetSubtype="3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out)">
                                      <p:cBhvr>
                                        <p:cTn id="28" dur="500"/>
                                        <p:tgtEl>
                                          <p:spTgt spid="13"/>
                                        </p:tgtEl>
                                      </p:cBhvr>
                                    </p:animEffect>
                                  </p:childTnLst>
                                </p:cTn>
                              </p:par>
                              <p:par>
                                <p:cTn id="29" presetID="8" presetClass="entr" presetSubtype="3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out)">
                                      <p:cBhvr>
                                        <p:cTn id="31" dur="500"/>
                                        <p:tgtEl>
                                          <p:spTgt spid="10"/>
                                        </p:tgtEl>
                                      </p:cBhvr>
                                    </p:animEffect>
                                  </p:childTnLst>
                                </p:cTn>
                              </p:par>
                              <p:par>
                                <p:cTn id="32" presetID="8" presetClass="entr" presetSubtype="3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amond(out)">
                                      <p:cBhvr>
                                        <p:cTn id="34" dur="500"/>
                                        <p:tgtEl>
                                          <p:spTgt spid="12"/>
                                        </p:tgtEl>
                                      </p:cBhvr>
                                    </p:animEffect>
                                  </p:childTnLst>
                                </p:cTn>
                              </p:par>
                              <p:par>
                                <p:cTn id="35" presetID="8" presetClass="entr" presetSubtype="3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ou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1" nodeType="clickEffect">
                                  <p:stCondLst>
                                    <p:cond delay="0"/>
                                  </p:stCondLst>
                                  <p:childTnLst>
                                    <p:animClr clrSpc="hsl">
                                      <p:cBhvr override="childStyle">
                                        <p:cTn id="41" dur="500" fill="hold"/>
                                        <p:tgtEl>
                                          <p:spTgt spid="19"/>
                                        </p:tgtEl>
                                        <p:attrNameLst>
                                          <p:attrName>style.color</p:attrName>
                                        </p:attrNameLst>
                                      </p:cBhvr>
                                      <p:by>
                                        <p:hsl h="7200000" s="0" l="0"/>
                                      </p:by>
                                    </p:animClr>
                                    <p:animClr clrSpc="hsl">
                                      <p:cBhvr>
                                        <p:cTn id="42" dur="500" fill="hold"/>
                                        <p:tgtEl>
                                          <p:spTgt spid="19"/>
                                        </p:tgtEl>
                                        <p:attrNameLst>
                                          <p:attrName>fillcolor</p:attrName>
                                        </p:attrNameLst>
                                      </p:cBhvr>
                                      <p:by>
                                        <p:hsl h="7200000" s="0" l="0"/>
                                      </p:by>
                                    </p:animClr>
                                    <p:animClr clrSpc="hsl">
                                      <p:cBhvr>
                                        <p:cTn id="43" dur="500" fill="hold"/>
                                        <p:tgtEl>
                                          <p:spTgt spid="19"/>
                                        </p:tgtEl>
                                        <p:attrNameLst>
                                          <p:attrName>stroke.color</p:attrName>
                                        </p:attrNameLst>
                                      </p:cBhvr>
                                      <p:by>
                                        <p:hsl h="7200000" s="0" l="0"/>
                                      </p:by>
                                    </p:animClr>
                                    <p:set>
                                      <p:cBhvr>
                                        <p:cTn id="44" dur="500" fill="hold"/>
                                        <p:tgtEl>
                                          <p:spTgt spid="19"/>
                                        </p:tgtEl>
                                        <p:attrNameLst>
                                          <p:attrName>fill.type</p:attrName>
                                        </p:attrNameLst>
                                      </p:cBhvr>
                                      <p:to>
                                        <p:strVal val="solid"/>
                                      </p:to>
                                    </p:set>
                                  </p:childTnLst>
                                </p:cTn>
                              </p:par>
                              <p:par>
                                <p:cTn id="45" presetID="21" presetClass="emph" presetSubtype="0" fill="hold" grpId="1" nodeType="withEffect">
                                  <p:stCondLst>
                                    <p:cond delay="0"/>
                                  </p:stCondLst>
                                  <p:childTnLst>
                                    <p:animClr clrSpc="hsl">
                                      <p:cBhvr override="childStyle">
                                        <p:cTn id="46" dur="500" fill="hold"/>
                                        <p:tgtEl>
                                          <p:spTgt spid="16"/>
                                        </p:tgtEl>
                                        <p:attrNameLst>
                                          <p:attrName>style.color</p:attrName>
                                        </p:attrNameLst>
                                      </p:cBhvr>
                                      <p:by>
                                        <p:hsl h="7200000" s="0" l="0"/>
                                      </p:by>
                                    </p:animClr>
                                    <p:animClr clrSpc="hsl">
                                      <p:cBhvr>
                                        <p:cTn id="47" dur="500" fill="hold"/>
                                        <p:tgtEl>
                                          <p:spTgt spid="16"/>
                                        </p:tgtEl>
                                        <p:attrNameLst>
                                          <p:attrName>fillcolor</p:attrName>
                                        </p:attrNameLst>
                                      </p:cBhvr>
                                      <p:by>
                                        <p:hsl h="7200000" s="0" l="0"/>
                                      </p:by>
                                    </p:animClr>
                                    <p:animClr clrSpc="hsl">
                                      <p:cBhvr>
                                        <p:cTn id="48" dur="500" fill="hold"/>
                                        <p:tgtEl>
                                          <p:spTgt spid="16"/>
                                        </p:tgtEl>
                                        <p:attrNameLst>
                                          <p:attrName>stroke.color</p:attrName>
                                        </p:attrNameLst>
                                      </p:cBhvr>
                                      <p:by>
                                        <p:hsl h="7200000" s="0" l="0"/>
                                      </p:by>
                                    </p:animClr>
                                    <p:set>
                                      <p:cBhvr>
                                        <p:cTn id="49" dur="500" fill="hold"/>
                                        <p:tgtEl>
                                          <p:spTgt spid="16"/>
                                        </p:tgtEl>
                                        <p:attrNameLst>
                                          <p:attrName>fill.type</p:attrName>
                                        </p:attrNameLst>
                                      </p:cBhvr>
                                      <p:to>
                                        <p:strVal val="solid"/>
                                      </p:to>
                                    </p:set>
                                  </p:childTnLst>
                                </p:cTn>
                              </p:par>
                              <p:par>
                                <p:cTn id="50" presetID="21" presetClass="emph" presetSubtype="0" fill="hold" grpId="1" nodeType="withEffect">
                                  <p:stCondLst>
                                    <p:cond delay="0"/>
                                  </p:stCondLst>
                                  <p:childTnLst>
                                    <p:animClr clrSpc="hsl">
                                      <p:cBhvr override="childStyle">
                                        <p:cTn id="51" dur="500" fill="hold"/>
                                        <p:tgtEl>
                                          <p:spTgt spid="20"/>
                                        </p:tgtEl>
                                        <p:attrNameLst>
                                          <p:attrName>style.color</p:attrName>
                                        </p:attrNameLst>
                                      </p:cBhvr>
                                      <p:by>
                                        <p:hsl h="7200000" s="0" l="0"/>
                                      </p:by>
                                    </p:animClr>
                                    <p:animClr clrSpc="hsl">
                                      <p:cBhvr>
                                        <p:cTn id="52" dur="500" fill="hold"/>
                                        <p:tgtEl>
                                          <p:spTgt spid="20"/>
                                        </p:tgtEl>
                                        <p:attrNameLst>
                                          <p:attrName>fillcolor</p:attrName>
                                        </p:attrNameLst>
                                      </p:cBhvr>
                                      <p:by>
                                        <p:hsl h="7200000" s="0" l="0"/>
                                      </p:by>
                                    </p:animClr>
                                    <p:animClr clrSpc="hsl">
                                      <p:cBhvr>
                                        <p:cTn id="53" dur="500" fill="hold"/>
                                        <p:tgtEl>
                                          <p:spTgt spid="20"/>
                                        </p:tgtEl>
                                        <p:attrNameLst>
                                          <p:attrName>stroke.color</p:attrName>
                                        </p:attrNameLst>
                                      </p:cBhvr>
                                      <p:by>
                                        <p:hsl h="7200000" s="0" l="0"/>
                                      </p:by>
                                    </p:animClr>
                                    <p:set>
                                      <p:cBhvr>
                                        <p:cTn id="54" dur="500" fill="hold"/>
                                        <p:tgtEl>
                                          <p:spTgt spid="20"/>
                                        </p:tgtEl>
                                        <p:attrNameLst>
                                          <p:attrName>fill.type</p:attrName>
                                        </p:attrNameLst>
                                      </p:cBhvr>
                                      <p:to>
                                        <p:strVal val="solid"/>
                                      </p:to>
                                    </p:set>
                                  </p:childTnLst>
                                </p:cTn>
                              </p:par>
                              <p:par>
                                <p:cTn id="55" presetID="21" presetClass="emph" presetSubtype="0" fill="hold" grpId="1" nodeType="withEffect">
                                  <p:stCondLst>
                                    <p:cond delay="0"/>
                                  </p:stCondLst>
                                  <p:childTnLst>
                                    <p:animClr clrSpc="hsl">
                                      <p:cBhvr override="childStyle">
                                        <p:cTn id="56" dur="500" fill="hold"/>
                                        <p:tgtEl>
                                          <p:spTgt spid="17"/>
                                        </p:tgtEl>
                                        <p:attrNameLst>
                                          <p:attrName>style.color</p:attrName>
                                        </p:attrNameLst>
                                      </p:cBhvr>
                                      <p:by>
                                        <p:hsl h="7200000" s="0" l="0"/>
                                      </p:by>
                                    </p:animClr>
                                    <p:animClr clrSpc="hsl">
                                      <p:cBhvr>
                                        <p:cTn id="57" dur="500" fill="hold"/>
                                        <p:tgtEl>
                                          <p:spTgt spid="17"/>
                                        </p:tgtEl>
                                        <p:attrNameLst>
                                          <p:attrName>fillcolor</p:attrName>
                                        </p:attrNameLst>
                                      </p:cBhvr>
                                      <p:by>
                                        <p:hsl h="7200000" s="0" l="0"/>
                                      </p:by>
                                    </p:animClr>
                                    <p:animClr clrSpc="hsl">
                                      <p:cBhvr>
                                        <p:cTn id="58" dur="500" fill="hold"/>
                                        <p:tgtEl>
                                          <p:spTgt spid="17"/>
                                        </p:tgtEl>
                                        <p:attrNameLst>
                                          <p:attrName>stroke.color</p:attrName>
                                        </p:attrNameLst>
                                      </p:cBhvr>
                                      <p:by>
                                        <p:hsl h="7200000" s="0" l="0"/>
                                      </p:by>
                                    </p:animClr>
                                    <p:set>
                                      <p:cBhvr>
                                        <p:cTn id="59" dur="500" fill="hold"/>
                                        <p:tgtEl>
                                          <p:spTgt spid="17"/>
                                        </p:tgtEl>
                                        <p:attrNameLst>
                                          <p:attrName>fill.type</p:attrName>
                                        </p:attrNameLst>
                                      </p:cBhvr>
                                      <p:to>
                                        <p:strVal val="solid"/>
                                      </p:to>
                                    </p:set>
                                  </p:childTnLst>
                                </p:cTn>
                              </p:par>
                              <p:par>
                                <p:cTn id="60" presetID="21" presetClass="emph" presetSubtype="0" fill="hold" grpId="1" nodeType="withEffect">
                                  <p:stCondLst>
                                    <p:cond delay="0"/>
                                  </p:stCondLst>
                                  <p:childTnLst>
                                    <p:animClr clrSpc="hsl">
                                      <p:cBhvr override="childStyle">
                                        <p:cTn id="61" dur="500" fill="hold"/>
                                        <p:tgtEl>
                                          <p:spTgt spid="18"/>
                                        </p:tgtEl>
                                        <p:attrNameLst>
                                          <p:attrName>style.color</p:attrName>
                                        </p:attrNameLst>
                                      </p:cBhvr>
                                      <p:by>
                                        <p:hsl h="7200000" s="0" l="0"/>
                                      </p:by>
                                    </p:animClr>
                                    <p:animClr clrSpc="hsl">
                                      <p:cBhvr>
                                        <p:cTn id="62" dur="500" fill="hold"/>
                                        <p:tgtEl>
                                          <p:spTgt spid="18"/>
                                        </p:tgtEl>
                                        <p:attrNameLst>
                                          <p:attrName>fillcolor</p:attrName>
                                        </p:attrNameLst>
                                      </p:cBhvr>
                                      <p:by>
                                        <p:hsl h="7200000" s="0" l="0"/>
                                      </p:by>
                                    </p:animClr>
                                    <p:animClr clrSpc="hsl">
                                      <p:cBhvr>
                                        <p:cTn id="63" dur="500" fill="hold"/>
                                        <p:tgtEl>
                                          <p:spTgt spid="18"/>
                                        </p:tgtEl>
                                        <p:attrNameLst>
                                          <p:attrName>stroke.color</p:attrName>
                                        </p:attrNameLst>
                                      </p:cBhvr>
                                      <p:by>
                                        <p:hsl h="7200000" s="0" l="0"/>
                                      </p:by>
                                    </p:animClr>
                                    <p:set>
                                      <p:cBhvr>
                                        <p:cTn id="64" dur="500" fill="hold"/>
                                        <p:tgtEl>
                                          <p:spTgt spid="18"/>
                                        </p:tgtEl>
                                        <p:attrNameLst>
                                          <p:attrName>fill.type</p:attrName>
                                        </p:attrNameLst>
                                      </p:cBhvr>
                                      <p:to>
                                        <p:strVal val="solid"/>
                                      </p:to>
                                    </p:set>
                                  </p:childTnLst>
                                </p:cTn>
                              </p:par>
                              <p:par>
                                <p:cTn id="65" presetID="21" presetClass="emph" presetSubtype="0" fill="hold" grpId="1" nodeType="withEffect">
                                  <p:stCondLst>
                                    <p:cond delay="0"/>
                                  </p:stCondLst>
                                  <p:childTnLst>
                                    <p:animClr clrSpc="hsl">
                                      <p:cBhvr override="childStyle">
                                        <p:cTn id="66" dur="500" fill="hold"/>
                                        <p:tgtEl>
                                          <p:spTgt spid="14"/>
                                        </p:tgtEl>
                                        <p:attrNameLst>
                                          <p:attrName>style.color</p:attrName>
                                        </p:attrNameLst>
                                      </p:cBhvr>
                                      <p:by>
                                        <p:hsl h="7200000" s="0" l="0"/>
                                      </p:by>
                                    </p:animClr>
                                    <p:animClr clrSpc="hsl">
                                      <p:cBhvr>
                                        <p:cTn id="67" dur="500" fill="hold"/>
                                        <p:tgtEl>
                                          <p:spTgt spid="14"/>
                                        </p:tgtEl>
                                        <p:attrNameLst>
                                          <p:attrName>fillcolor</p:attrName>
                                        </p:attrNameLst>
                                      </p:cBhvr>
                                      <p:by>
                                        <p:hsl h="7200000" s="0" l="0"/>
                                      </p:by>
                                    </p:animClr>
                                    <p:animClr clrSpc="hsl">
                                      <p:cBhvr>
                                        <p:cTn id="68" dur="500" fill="hold"/>
                                        <p:tgtEl>
                                          <p:spTgt spid="14"/>
                                        </p:tgtEl>
                                        <p:attrNameLst>
                                          <p:attrName>stroke.color</p:attrName>
                                        </p:attrNameLst>
                                      </p:cBhvr>
                                      <p:by>
                                        <p:hsl h="7200000" s="0" l="0"/>
                                      </p:by>
                                    </p:animClr>
                                    <p:set>
                                      <p:cBhvr>
                                        <p:cTn id="69" dur="500" fill="hold"/>
                                        <p:tgtEl>
                                          <p:spTgt spid="14"/>
                                        </p:tgtEl>
                                        <p:attrNameLst>
                                          <p:attrName>fill.type</p:attrName>
                                        </p:attrNameLst>
                                      </p:cBhvr>
                                      <p:to>
                                        <p:strVal val="solid"/>
                                      </p:to>
                                    </p:set>
                                  </p:childTnLst>
                                </p:cTn>
                              </p:par>
                              <p:par>
                                <p:cTn id="70" presetID="21" presetClass="emph" presetSubtype="0" fill="hold" grpId="1" nodeType="withEffect">
                                  <p:stCondLst>
                                    <p:cond delay="0"/>
                                  </p:stCondLst>
                                  <p:childTnLst>
                                    <p:animClr clrSpc="hsl">
                                      <p:cBhvr override="childStyle">
                                        <p:cTn id="71" dur="500" fill="hold"/>
                                        <p:tgtEl>
                                          <p:spTgt spid="15"/>
                                        </p:tgtEl>
                                        <p:attrNameLst>
                                          <p:attrName>style.color</p:attrName>
                                        </p:attrNameLst>
                                      </p:cBhvr>
                                      <p:by>
                                        <p:hsl h="7200000" s="0" l="0"/>
                                      </p:by>
                                    </p:animClr>
                                    <p:animClr clrSpc="hsl">
                                      <p:cBhvr>
                                        <p:cTn id="72" dur="500" fill="hold"/>
                                        <p:tgtEl>
                                          <p:spTgt spid="15"/>
                                        </p:tgtEl>
                                        <p:attrNameLst>
                                          <p:attrName>fillcolor</p:attrName>
                                        </p:attrNameLst>
                                      </p:cBhvr>
                                      <p:by>
                                        <p:hsl h="7200000" s="0" l="0"/>
                                      </p:by>
                                    </p:animClr>
                                    <p:animClr clrSpc="hsl">
                                      <p:cBhvr>
                                        <p:cTn id="73" dur="500" fill="hold"/>
                                        <p:tgtEl>
                                          <p:spTgt spid="15"/>
                                        </p:tgtEl>
                                        <p:attrNameLst>
                                          <p:attrName>stroke.color</p:attrName>
                                        </p:attrNameLst>
                                      </p:cBhvr>
                                      <p:by>
                                        <p:hsl h="7200000" s="0" l="0"/>
                                      </p:by>
                                    </p:animClr>
                                    <p:set>
                                      <p:cBhvr>
                                        <p:cTn id="74" dur="500" fill="hold"/>
                                        <p:tgtEl>
                                          <p:spTgt spid="15"/>
                                        </p:tgtEl>
                                        <p:attrNameLst>
                                          <p:attrName>fill.type</p:attrName>
                                        </p:attrNameLst>
                                      </p:cBhvr>
                                      <p:to>
                                        <p:strVal val="solid"/>
                                      </p:to>
                                    </p:set>
                                  </p:childTnLst>
                                </p:cTn>
                              </p:par>
                              <p:par>
                                <p:cTn id="75" presetID="21" presetClass="emph" presetSubtype="0" fill="hold" grpId="1" nodeType="withEffect">
                                  <p:stCondLst>
                                    <p:cond delay="0"/>
                                  </p:stCondLst>
                                  <p:childTnLst>
                                    <p:animClr clrSpc="hsl">
                                      <p:cBhvr override="childStyle">
                                        <p:cTn id="76" dur="500" fill="hold"/>
                                        <p:tgtEl>
                                          <p:spTgt spid="13"/>
                                        </p:tgtEl>
                                        <p:attrNameLst>
                                          <p:attrName>style.color</p:attrName>
                                        </p:attrNameLst>
                                      </p:cBhvr>
                                      <p:by>
                                        <p:hsl h="7200000" s="0" l="0"/>
                                      </p:by>
                                    </p:animClr>
                                    <p:animClr clrSpc="hsl">
                                      <p:cBhvr>
                                        <p:cTn id="77" dur="500" fill="hold"/>
                                        <p:tgtEl>
                                          <p:spTgt spid="13"/>
                                        </p:tgtEl>
                                        <p:attrNameLst>
                                          <p:attrName>fillcolor</p:attrName>
                                        </p:attrNameLst>
                                      </p:cBhvr>
                                      <p:by>
                                        <p:hsl h="7200000" s="0" l="0"/>
                                      </p:by>
                                    </p:animClr>
                                    <p:animClr clrSpc="hsl">
                                      <p:cBhvr>
                                        <p:cTn id="78" dur="500" fill="hold"/>
                                        <p:tgtEl>
                                          <p:spTgt spid="13"/>
                                        </p:tgtEl>
                                        <p:attrNameLst>
                                          <p:attrName>stroke.color</p:attrName>
                                        </p:attrNameLst>
                                      </p:cBhvr>
                                      <p:by>
                                        <p:hsl h="7200000" s="0" l="0"/>
                                      </p:by>
                                    </p:animClr>
                                    <p:set>
                                      <p:cBhvr>
                                        <p:cTn id="79" dur="500" fill="hold"/>
                                        <p:tgtEl>
                                          <p:spTgt spid="13"/>
                                        </p:tgtEl>
                                        <p:attrNameLst>
                                          <p:attrName>fill.type</p:attrName>
                                        </p:attrNameLst>
                                      </p:cBhvr>
                                      <p:to>
                                        <p:strVal val="solid"/>
                                      </p:to>
                                    </p:set>
                                  </p:childTnLst>
                                </p:cTn>
                              </p:par>
                              <p:par>
                                <p:cTn id="80" presetID="21" presetClass="emph" presetSubtype="0" fill="hold" grpId="1" nodeType="withEffect">
                                  <p:stCondLst>
                                    <p:cond delay="0"/>
                                  </p:stCondLst>
                                  <p:childTnLst>
                                    <p:animClr clrSpc="hsl">
                                      <p:cBhvr override="childStyle">
                                        <p:cTn id="81" dur="500" fill="hold"/>
                                        <p:tgtEl>
                                          <p:spTgt spid="10"/>
                                        </p:tgtEl>
                                        <p:attrNameLst>
                                          <p:attrName>style.color</p:attrName>
                                        </p:attrNameLst>
                                      </p:cBhvr>
                                      <p:by>
                                        <p:hsl h="7200000" s="0" l="0"/>
                                      </p:by>
                                    </p:animClr>
                                    <p:animClr clrSpc="hsl">
                                      <p:cBhvr>
                                        <p:cTn id="82" dur="500" fill="hold"/>
                                        <p:tgtEl>
                                          <p:spTgt spid="10"/>
                                        </p:tgtEl>
                                        <p:attrNameLst>
                                          <p:attrName>fillcolor</p:attrName>
                                        </p:attrNameLst>
                                      </p:cBhvr>
                                      <p:by>
                                        <p:hsl h="7200000" s="0" l="0"/>
                                      </p:by>
                                    </p:animClr>
                                    <p:animClr clrSpc="hsl">
                                      <p:cBhvr>
                                        <p:cTn id="83" dur="500" fill="hold"/>
                                        <p:tgtEl>
                                          <p:spTgt spid="10"/>
                                        </p:tgtEl>
                                        <p:attrNameLst>
                                          <p:attrName>stroke.color</p:attrName>
                                        </p:attrNameLst>
                                      </p:cBhvr>
                                      <p:by>
                                        <p:hsl h="7200000" s="0" l="0"/>
                                      </p:by>
                                    </p:animClr>
                                    <p:set>
                                      <p:cBhvr>
                                        <p:cTn id="84" dur="500" fill="hold"/>
                                        <p:tgtEl>
                                          <p:spTgt spid="10"/>
                                        </p:tgtEl>
                                        <p:attrNameLst>
                                          <p:attrName>fill.type</p:attrName>
                                        </p:attrNameLst>
                                      </p:cBhvr>
                                      <p:to>
                                        <p:strVal val="solid"/>
                                      </p:to>
                                    </p:set>
                                  </p:childTnLst>
                                </p:cTn>
                              </p:par>
                              <p:par>
                                <p:cTn id="85" presetID="21" presetClass="emph" presetSubtype="0" fill="hold" grpId="1" nodeType="withEffect">
                                  <p:stCondLst>
                                    <p:cond delay="0"/>
                                  </p:stCondLst>
                                  <p:childTnLst>
                                    <p:animClr clrSpc="hsl">
                                      <p:cBhvr override="childStyle">
                                        <p:cTn id="86" dur="500" fill="hold"/>
                                        <p:tgtEl>
                                          <p:spTgt spid="12"/>
                                        </p:tgtEl>
                                        <p:attrNameLst>
                                          <p:attrName>style.color</p:attrName>
                                        </p:attrNameLst>
                                      </p:cBhvr>
                                      <p:by>
                                        <p:hsl h="7200000" s="0" l="0"/>
                                      </p:by>
                                    </p:animClr>
                                    <p:animClr clrSpc="hsl">
                                      <p:cBhvr>
                                        <p:cTn id="87" dur="500" fill="hold"/>
                                        <p:tgtEl>
                                          <p:spTgt spid="12"/>
                                        </p:tgtEl>
                                        <p:attrNameLst>
                                          <p:attrName>fillcolor</p:attrName>
                                        </p:attrNameLst>
                                      </p:cBhvr>
                                      <p:by>
                                        <p:hsl h="7200000" s="0" l="0"/>
                                      </p:by>
                                    </p:animClr>
                                    <p:animClr clrSpc="hsl">
                                      <p:cBhvr>
                                        <p:cTn id="88" dur="500" fill="hold"/>
                                        <p:tgtEl>
                                          <p:spTgt spid="12"/>
                                        </p:tgtEl>
                                        <p:attrNameLst>
                                          <p:attrName>stroke.color</p:attrName>
                                        </p:attrNameLst>
                                      </p:cBhvr>
                                      <p:by>
                                        <p:hsl h="7200000" s="0" l="0"/>
                                      </p:by>
                                    </p:animClr>
                                    <p:set>
                                      <p:cBhvr>
                                        <p:cTn id="89" dur="500" fill="hold"/>
                                        <p:tgtEl>
                                          <p:spTgt spid="12"/>
                                        </p:tgtEl>
                                        <p:attrNameLst>
                                          <p:attrName>fill.type</p:attrName>
                                        </p:attrNameLst>
                                      </p:cBhvr>
                                      <p:to>
                                        <p:strVal val="solid"/>
                                      </p:to>
                                    </p:set>
                                  </p:childTnLst>
                                </p:cTn>
                              </p:par>
                              <p:par>
                                <p:cTn id="90" presetID="21" presetClass="emph" presetSubtype="0" fill="hold" grpId="1" nodeType="withEffect">
                                  <p:stCondLst>
                                    <p:cond delay="0"/>
                                  </p:stCondLst>
                                  <p:childTnLst>
                                    <p:animClr clrSpc="hsl">
                                      <p:cBhvr override="childStyle">
                                        <p:cTn id="91" dur="500" fill="hold"/>
                                        <p:tgtEl>
                                          <p:spTgt spid="11"/>
                                        </p:tgtEl>
                                        <p:attrNameLst>
                                          <p:attrName>style.color</p:attrName>
                                        </p:attrNameLst>
                                      </p:cBhvr>
                                      <p:by>
                                        <p:hsl h="7200000" s="0" l="0"/>
                                      </p:by>
                                    </p:animClr>
                                    <p:animClr clrSpc="hsl">
                                      <p:cBhvr>
                                        <p:cTn id="92" dur="500" fill="hold"/>
                                        <p:tgtEl>
                                          <p:spTgt spid="11"/>
                                        </p:tgtEl>
                                        <p:attrNameLst>
                                          <p:attrName>fillcolor</p:attrName>
                                        </p:attrNameLst>
                                      </p:cBhvr>
                                      <p:by>
                                        <p:hsl h="7200000" s="0" l="0"/>
                                      </p:by>
                                    </p:animClr>
                                    <p:animClr clrSpc="hsl">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grpId="2" nodeType="clickEffect">
                                  <p:stCondLst>
                                    <p:cond delay="0"/>
                                  </p:stCondLst>
                                  <p:childTnLst>
                                    <p:anim calcmode="lin" valueType="num">
                                      <p:cBhvr additive="base">
                                        <p:cTn id="98" dur="500"/>
                                        <p:tgtEl>
                                          <p:spTgt spid="10"/>
                                        </p:tgtEl>
                                        <p:attrNameLst>
                                          <p:attrName>ppt_x</p:attrName>
                                        </p:attrNameLst>
                                      </p:cBhvr>
                                      <p:tavLst>
                                        <p:tav tm="0">
                                          <p:val>
                                            <p:strVal val="ppt_x"/>
                                          </p:val>
                                        </p:tav>
                                        <p:tav tm="100000">
                                          <p:val>
                                            <p:strVal val="ppt_x"/>
                                          </p:val>
                                        </p:tav>
                                      </p:tavLst>
                                    </p:anim>
                                    <p:anim calcmode="lin" valueType="num">
                                      <p:cBhvr additive="base">
                                        <p:cTn id="99" dur="500"/>
                                        <p:tgtEl>
                                          <p:spTgt spid="10"/>
                                        </p:tgtEl>
                                        <p:attrNameLst>
                                          <p:attrName>ppt_y</p:attrName>
                                        </p:attrNameLst>
                                      </p:cBhvr>
                                      <p:tavLst>
                                        <p:tav tm="0">
                                          <p:val>
                                            <p:strVal val="ppt_y"/>
                                          </p:val>
                                        </p:tav>
                                        <p:tav tm="100000">
                                          <p:val>
                                            <p:strVal val="1+ppt_h/2"/>
                                          </p:val>
                                        </p:tav>
                                      </p:tavLst>
                                    </p:anim>
                                    <p:set>
                                      <p:cBhvr>
                                        <p:cTn id="100" dur="1" fill="hold">
                                          <p:stCondLst>
                                            <p:cond delay="499"/>
                                          </p:stCondLst>
                                        </p:cTn>
                                        <p:tgtEl>
                                          <p:spTgt spid="10"/>
                                        </p:tgtEl>
                                        <p:attrNameLst>
                                          <p:attrName>style.visibility</p:attrName>
                                        </p:attrNameLst>
                                      </p:cBhvr>
                                      <p:to>
                                        <p:strVal val="hidden"/>
                                      </p:to>
                                    </p:set>
                                  </p:childTnLst>
                                </p:cTn>
                              </p:par>
                              <p:par>
                                <p:cTn id="101" presetID="2" presetClass="exit" presetSubtype="4" fill="hold" grpId="2" nodeType="withEffect">
                                  <p:stCondLst>
                                    <p:cond delay="0"/>
                                  </p:stCondLst>
                                  <p:childTnLst>
                                    <p:anim calcmode="lin" valueType="num">
                                      <p:cBhvr additive="base">
                                        <p:cTn id="102" dur="500"/>
                                        <p:tgtEl>
                                          <p:spTgt spid="12"/>
                                        </p:tgtEl>
                                        <p:attrNameLst>
                                          <p:attrName>ppt_x</p:attrName>
                                        </p:attrNameLst>
                                      </p:cBhvr>
                                      <p:tavLst>
                                        <p:tav tm="0">
                                          <p:val>
                                            <p:strVal val="ppt_x"/>
                                          </p:val>
                                        </p:tav>
                                        <p:tav tm="100000">
                                          <p:val>
                                            <p:strVal val="ppt_x"/>
                                          </p:val>
                                        </p:tav>
                                      </p:tavLst>
                                    </p:anim>
                                    <p:anim calcmode="lin" valueType="num">
                                      <p:cBhvr additive="base">
                                        <p:cTn id="103" dur="500"/>
                                        <p:tgtEl>
                                          <p:spTgt spid="12"/>
                                        </p:tgtEl>
                                        <p:attrNameLst>
                                          <p:attrName>ppt_y</p:attrName>
                                        </p:attrNameLst>
                                      </p:cBhvr>
                                      <p:tavLst>
                                        <p:tav tm="0">
                                          <p:val>
                                            <p:strVal val="ppt_y"/>
                                          </p:val>
                                        </p:tav>
                                        <p:tav tm="100000">
                                          <p:val>
                                            <p:strVal val="1+ppt_h/2"/>
                                          </p:val>
                                        </p:tav>
                                      </p:tavLst>
                                    </p:anim>
                                    <p:set>
                                      <p:cBhvr>
                                        <p:cTn id="104" dur="1" fill="hold">
                                          <p:stCondLst>
                                            <p:cond delay="499"/>
                                          </p:stCondLst>
                                        </p:cTn>
                                        <p:tgtEl>
                                          <p:spTgt spid="12"/>
                                        </p:tgtEl>
                                        <p:attrNameLst>
                                          <p:attrName>style.visibility</p:attrName>
                                        </p:attrNameLst>
                                      </p:cBhvr>
                                      <p:to>
                                        <p:strVal val="hidden"/>
                                      </p:to>
                                    </p:set>
                                  </p:childTnLst>
                                </p:cTn>
                              </p:par>
                              <p:par>
                                <p:cTn id="105" presetID="2" presetClass="exit" presetSubtype="4" fill="hold" grpId="2"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grpId="2" nodeType="withEffect">
                                  <p:stCondLst>
                                    <p:cond delay="0"/>
                                  </p:stCondLst>
                                  <p:childTnLst>
                                    <p:anim calcmode="lin" valueType="num">
                                      <p:cBhvr additive="base">
                                        <p:cTn id="110" dur="500"/>
                                        <p:tgtEl>
                                          <p:spTgt spid="13"/>
                                        </p:tgtEl>
                                        <p:attrNameLst>
                                          <p:attrName>ppt_x</p:attrName>
                                        </p:attrNameLst>
                                      </p:cBhvr>
                                      <p:tavLst>
                                        <p:tav tm="0">
                                          <p:val>
                                            <p:strVal val="ppt_x"/>
                                          </p:val>
                                        </p:tav>
                                        <p:tav tm="100000">
                                          <p:val>
                                            <p:strVal val="ppt_x"/>
                                          </p:val>
                                        </p:tav>
                                      </p:tavLst>
                                    </p:anim>
                                    <p:anim calcmode="lin" valueType="num">
                                      <p:cBhvr additive="base">
                                        <p:cTn id="111" dur="500"/>
                                        <p:tgtEl>
                                          <p:spTgt spid="13"/>
                                        </p:tgtEl>
                                        <p:attrNameLst>
                                          <p:attrName>ppt_y</p:attrName>
                                        </p:attrNameLst>
                                      </p:cBhvr>
                                      <p:tavLst>
                                        <p:tav tm="0">
                                          <p:val>
                                            <p:strVal val="ppt_y"/>
                                          </p:val>
                                        </p:tav>
                                        <p:tav tm="100000">
                                          <p:val>
                                            <p:strVal val="1+ppt_h/2"/>
                                          </p:val>
                                        </p:tav>
                                      </p:tavLst>
                                    </p:anim>
                                    <p:set>
                                      <p:cBhvr>
                                        <p:cTn id="112" dur="1" fill="hold">
                                          <p:stCondLst>
                                            <p:cond delay="499"/>
                                          </p:stCondLst>
                                        </p:cTn>
                                        <p:tgtEl>
                                          <p:spTgt spid="13"/>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7"/>
                                        </p:tgtEl>
                                        <p:attrNameLst>
                                          <p:attrName>ppt_x</p:attrName>
                                        </p:attrNameLst>
                                      </p:cBhvr>
                                      <p:tavLst>
                                        <p:tav tm="0">
                                          <p:val>
                                            <p:strVal val="ppt_x"/>
                                          </p:val>
                                        </p:tav>
                                        <p:tav tm="100000">
                                          <p:val>
                                            <p:strVal val="ppt_x"/>
                                          </p:val>
                                        </p:tav>
                                      </p:tavLst>
                                    </p:anim>
                                    <p:anim calcmode="lin" valueType="num">
                                      <p:cBhvr additive="base">
                                        <p:cTn id="115" dur="500"/>
                                        <p:tgtEl>
                                          <p:spTgt spid="7"/>
                                        </p:tgtEl>
                                        <p:attrNameLst>
                                          <p:attrName>ppt_y</p:attrName>
                                        </p:attrNameLst>
                                      </p:cBhvr>
                                      <p:tavLst>
                                        <p:tav tm="0">
                                          <p:val>
                                            <p:strVal val="ppt_y"/>
                                          </p:val>
                                        </p:tav>
                                        <p:tav tm="100000">
                                          <p:val>
                                            <p:strVal val="1+ppt_h/2"/>
                                          </p:val>
                                        </p:tav>
                                      </p:tavLst>
                                    </p:anim>
                                    <p:set>
                                      <p:cBhvr>
                                        <p:cTn id="116" dur="1" fill="hold">
                                          <p:stCondLst>
                                            <p:cond delay="499"/>
                                          </p:stCondLst>
                                        </p:cTn>
                                        <p:tgtEl>
                                          <p:spTgt spid="7"/>
                                        </p:tgtEl>
                                        <p:attrNameLst>
                                          <p:attrName>style.visibility</p:attrName>
                                        </p:attrNameLst>
                                      </p:cBhvr>
                                      <p:to>
                                        <p:strVal val="hidden"/>
                                      </p:to>
                                    </p:set>
                                  </p:childTnLst>
                                </p:cTn>
                              </p:par>
                              <p:par>
                                <p:cTn id="117" presetID="8" presetClass="entr" presetSubtype="32"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diamond(out)">
                                      <p:cBhvr>
                                        <p:cTn id="119" dur="500"/>
                                        <p:tgtEl>
                                          <p:spTgt spid="22"/>
                                        </p:tgtEl>
                                      </p:cBhvr>
                                    </p:animEffect>
                                  </p:childTnLst>
                                </p:cTn>
                              </p:par>
                              <p:par>
                                <p:cTn id="120" presetID="21" presetClass="emph" presetSubtype="0" fill="hold" grpId="1" nodeType="withEffect">
                                  <p:stCondLst>
                                    <p:cond delay="0"/>
                                  </p:stCondLst>
                                  <p:childTnLst>
                                    <p:animClr clrSpc="hsl">
                                      <p:cBhvr override="childStyle">
                                        <p:cTn id="121" dur="500" fill="hold"/>
                                        <p:tgtEl>
                                          <p:spTgt spid="22"/>
                                        </p:tgtEl>
                                        <p:attrNameLst>
                                          <p:attrName>style.color</p:attrName>
                                        </p:attrNameLst>
                                      </p:cBhvr>
                                      <p:by>
                                        <p:hsl h="7200000" s="0" l="0"/>
                                      </p:by>
                                    </p:animClr>
                                    <p:animClr clrSpc="hsl">
                                      <p:cBhvr>
                                        <p:cTn id="122" dur="500" fill="hold"/>
                                        <p:tgtEl>
                                          <p:spTgt spid="22"/>
                                        </p:tgtEl>
                                        <p:attrNameLst>
                                          <p:attrName>fillcolor</p:attrName>
                                        </p:attrNameLst>
                                      </p:cBhvr>
                                      <p:by>
                                        <p:hsl h="7200000" s="0" l="0"/>
                                      </p:by>
                                    </p:animClr>
                                    <p:animClr clrSpc="hsl">
                                      <p:cBhvr>
                                        <p:cTn id="123" dur="500" fill="hold"/>
                                        <p:tgtEl>
                                          <p:spTgt spid="22"/>
                                        </p:tgtEl>
                                        <p:attrNameLst>
                                          <p:attrName>stroke.color</p:attrName>
                                        </p:attrNameLst>
                                      </p:cBhvr>
                                      <p:by>
                                        <p:hsl h="7200000" s="0" l="0"/>
                                      </p:by>
                                    </p:animClr>
                                    <p:set>
                                      <p:cBhvr>
                                        <p:cTn id="124" dur="500" fill="hold"/>
                                        <p:tgtEl>
                                          <p:spTgt spid="22"/>
                                        </p:tgtEl>
                                        <p:attrNameLst>
                                          <p:attrName>fill.type</p:attrName>
                                        </p:attrNameLst>
                                      </p:cBhvr>
                                      <p:to>
                                        <p:strVal val="solid"/>
                                      </p:to>
                                    </p:set>
                                  </p:childTnLst>
                                </p:cTn>
                              </p:par>
                              <p:par>
                                <p:cTn id="125" presetID="2" presetClass="exit" presetSubtype="4" fill="hold" grpId="2" nodeType="withEffect">
                                  <p:stCondLst>
                                    <p:cond delay="0"/>
                                  </p:stCondLst>
                                  <p:childTnLst>
                                    <p:anim calcmode="lin" valueType="num">
                                      <p:cBhvr additive="base">
                                        <p:cTn id="126" dur="500"/>
                                        <p:tgtEl>
                                          <p:spTgt spid="22"/>
                                        </p:tgtEl>
                                        <p:attrNameLst>
                                          <p:attrName>ppt_x</p:attrName>
                                        </p:attrNameLst>
                                      </p:cBhvr>
                                      <p:tavLst>
                                        <p:tav tm="0">
                                          <p:val>
                                            <p:strVal val="ppt_x"/>
                                          </p:val>
                                        </p:tav>
                                        <p:tav tm="100000">
                                          <p:val>
                                            <p:strVal val="ppt_x"/>
                                          </p:val>
                                        </p:tav>
                                      </p:tavLst>
                                    </p:anim>
                                    <p:anim calcmode="lin" valueType="num">
                                      <p:cBhvr additive="base">
                                        <p:cTn id="127" dur="500"/>
                                        <p:tgtEl>
                                          <p:spTgt spid="22"/>
                                        </p:tgtEl>
                                        <p:attrNameLst>
                                          <p:attrName>ppt_y</p:attrName>
                                        </p:attrNameLst>
                                      </p:cBhvr>
                                      <p:tavLst>
                                        <p:tav tm="0">
                                          <p:val>
                                            <p:strVal val="ppt_y"/>
                                          </p:val>
                                        </p:tav>
                                        <p:tav tm="100000">
                                          <p:val>
                                            <p:strVal val="1+ppt_h/2"/>
                                          </p:val>
                                        </p:tav>
                                      </p:tavLst>
                                    </p:anim>
                                    <p:set>
                                      <p:cBhvr>
                                        <p:cTn id="128" dur="1" fill="hold">
                                          <p:stCondLst>
                                            <p:cond delay="499"/>
                                          </p:stCondLst>
                                        </p:cTn>
                                        <p:tgtEl>
                                          <p:spTgt spid="22"/>
                                        </p:tgtEl>
                                        <p:attrNameLst>
                                          <p:attrName>style.visibility</p:attrName>
                                        </p:attrNameLst>
                                      </p:cBhvr>
                                      <p:to>
                                        <p:strVal val="hidden"/>
                                      </p:to>
                                    </p:set>
                                  </p:childTnLst>
                                </p:cTn>
                              </p:par>
                              <p:par>
                                <p:cTn id="129" presetID="8" presetClass="entr" presetSubtype="32"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diamond(out)">
                                      <p:cBhvr>
                                        <p:cTn id="131" dur="500"/>
                                        <p:tgtEl>
                                          <p:spTgt spid="23"/>
                                        </p:tgtEl>
                                      </p:cBhvr>
                                    </p:animEffect>
                                  </p:childTnLst>
                                </p:cTn>
                              </p:par>
                              <p:par>
                                <p:cTn id="132" presetID="21" presetClass="emph" presetSubtype="0" fill="hold" grpId="1" nodeType="withEffect">
                                  <p:stCondLst>
                                    <p:cond delay="0"/>
                                  </p:stCondLst>
                                  <p:childTnLst>
                                    <p:animClr clrSpc="hsl">
                                      <p:cBhvr override="childStyle">
                                        <p:cTn id="133" dur="500" fill="hold"/>
                                        <p:tgtEl>
                                          <p:spTgt spid="23"/>
                                        </p:tgtEl>
                                        <p:attrNameLst>
                                          <p:attrName>style.color</p:attrName>
                                        </p:attrNameLst>
                                      </p:cBhvr>
                                      <p:by>
                                        <p:hsl h="7200000" s="0" l="0"/>
                                      </p:by>
                                    </p:animClr>
                                    <p:animClr clrSpc="hsl">
                                      <p:cBhvr>
                                        <p:cTn id="134" dur="500" fill="hold"/>
                                        <p:tgtEl>
                                          <p:spTgt spid="23"/>
                                        </p:tgtEl>
                                        <p:attrNameLst>
                                          <p:attrName>fillcolor</p:attrName>
                                        </p:attrNameLst>
                                      </p:cBhvr>
                                      <p:by>
                                        <p:hsl h="7200000" s="0" l="0"/>
                                      </p:by>
                                    </p:animClr>
                                    <p:animClr clrSpc="hsl">
                                      <p:cBhvr>
                                        <p:cTn id="135" dur="500" fill="hold"/>
                                        <p:tgtEl>
                                          <p:spTgt spid="23"/>
                                        </p:tgtEl>
                                        <p:attrNameLst>
                                          <p:attrName>stroke.color</p:attrName>
                                        </p:attrNameLst>
                                      </p:cBhvr>
                                      <p:by>
                                        <p:hsl h="7200000" s="0" l="0"/>
                                      </p:by>
                                    </p:animClr>
                                    <p:set>
                                      <p:cBhvr>
                                        <p:cTn id="136" dur="500" fill="hold"/>
                                        <p:tgtEl>
                                          <p:spTgt spid="23"/>
                                        </p:tgtEl>
                                        <p:attrNameLst>
                                          <p:attrName>fill.type</p:attrName>
                                        </p:attrNameLst>
                                      </p:cBhvr>
                                      <p:to>
                                        <p:strVal val="solid"/>
                                      </p:to>
                                    </p:set>
                                  </p:childTnLst>
                                </p:cTn>
                              </p:par>
                              <p:par>
                                <p:cTn id="137" presetID="2" presetClass="exit" presetSubtype="4" fill="hold" grpId="2" nodeType="withEffect">
                                  <p:stCondLst>
                                    <p:cond delay="0"/>
                                  </p:stCondLst>
                                  <p:childTnLst>
                                    <p:anim calcmode="lin" valueType="num">
                                      <p:cBhvr additive="base">
                                        <p:cTn id="138" dur="500"/>
                                        <p:tgtEl>
                                          <p:spTgt spid="23"/>
                                        </p:tgtEl>
                                        <p:attrNameLst>
                                          <p:attrName>ppt_x</p:attrName>
                                        </p:attrNameLst>
                                      </p:cBhvr>
                                      <p:tavLst>
                                        <p:tav tm="0">
                                          <p:val>
                                            <p:strVal val="ppt_x"/>
                                          </p:val>
                                        </p:tav>
                                        <p:tav tm="100000">
                                          <p:val>
                                            <p:strVal val="ppt_x"/>
                                          </p:val>
                                        </p:tav>
                                      </p:tavLst>
                                    </p:anim>
                                    <p:anim calcmode="lin" valueType="num">
                                      <p:cBhvr additive="base">
                                        <p:cTn id="139" dur="500"/>
                                        <p:tgtEl>
                                          <p:spTgt spid="23"/>
                                        </p:tgtEl>
                                        <p:attrNameLst>
                                          <p:attrName>ppt_y</p:attrName>
                                        </p:attrNameLst>
                                      </p:cBhvr>
                                      <p:tavLst>
                                        <p:tav tm="0">
                                          <p:val>
                                            <p:strVal val="ppt_y"/>
                                          </p:val>
                                        </p:tav>
                                        <p:tav tm="100000">
                                          <p:val>
                                            <p:strVal val="1+ppt_h/2"/>
                                          </p:val>
                                        </p:tav>
                                      </p:tavLst>
                                    </p:anim>
                                    <p:set>
                                      <p:cBhvr>
                                        <p:cTn id="140" dur="1" fill="hold">
                                          <p:stCondLst>
                                            <p:cond delay="499"/>
                                          </p:stCondLst>
                                        </p:cTn>
                                        <p:tgtEl>
                                          <p:spTgt spid="23"/>
                                        </p:tgtEl>
                                        <p:attrNameLst>
                                          <p:attrName>style.visibility</p:attrName>
                                        </p:attrNameLst>
                                      </p:cBhvr>
                                      <p:to>
                                        <p:strVal val="hidden"/>
                                      </p:to>
                                    </p:set>
                                  </p:childTnLst>
                                </p:cTn>
                              </p:par>
                              <p:par>
                                <p:cTn id="141" presetID="8" presetClass="entr" presetSubtype="32" fill="hold" grpId="0" nodeType="with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diamond(out)">
                                      <p:cBhvr>
                                        <p:cTn id="143" dur="500"/>
                                        <p:tgtEl>
                                          <p:spTgt spid="24"/>
                                        </p:tgtEl>
                                      </p:cBhvr>
                                    </p:animEffect>
                                  </p:childTnLst>
                                </p:cTn>
                              </p:par>
                              <p:par>
                                <p:cTn id="144" presetID="21" presetClass="emph" presetSubtype="0" fill="hold" grpId="1" nodeType="withEffect">
                                  <p:stCondLst>
                                    <p:cond delay="0"/>
                                  </p:stCondLst>
                                  <p:childTnLst>
                                    <p:animClr clrSpc="hsl">
                                      <p:cBhvr override="childStyle">
                                        <p:cTn id="145" dur="500" fill="hold"/>
                                        <p:tgtEl>
                                          <p:spTgt spid="24"/>
                                        </p:tgtEl>
                                        <p:attrNameLst>
                                          <p:attrName>style.color</p:attrName>
                                        </p:attrNameLst>
                                      </p:cBhvr>
                                      <p:by>
                                        <p:hsl h="7200000" s="0" l="0"/>
                                      </p:by>
                                    </p:animClr>
                                    <p:animClr clrSpc="hsl">
                                      <p:cBhvr>
                                        <p:cTn id="146" dur="500" fill="hold"/>
                                        <p:tgtEl>
                                          <p:spTgt spid="24"/>
                                        </p:tgtEl>
                                        <p:attrNameLst>
                                          <p:attrName>fillcolor</p:attrName>
                                        </p:attrNameLst>
                                      </p:cBhvr>
                                      <p:by>
                                        <p:hsl h="7200000" s="0" l="0"/>
                                      </p:by>
                                    </p:animClr>
                                    <p:animClr clrSpc="hsl">
                                      <p:cBhvr>
                                        <p:cTn id="147" dur="500" fill="hold"/>
                                        <p:tgtEl>
                                          <p:spTgt spid="24"/>
                                        </p:tgtEl>
                                        <p:attrNameLst>
                                          <p:attrName>stroke.color</p:attrName>
                                        </p:attrNameLst>
                                      </p:cBhvr>
                                      <p:by>
                                        <p:hsl h="7200000" s="0" l="0"/>
                                      </p:by>
                                    </p:animClr>
                                    <p:set>
                                      <p:cBhvr>
                                        <p:cTn id="148" dur="500" fill="hold"/>
                                        <p:tgtEl>
                                          <p:spTgt spid="24"/>
                                        </p:tgtEl>
                                        <p:attrNameLst>
                                          <p:attrName>fill.type</p:attrName>
                                        </p:attrNameLst>
                                      </p:cBhvr>
                                      <p:to>
                                        <p:strVal val="solid"/>
                                      </p:to>
                                    </p:set>
                                  </p:childTnLst>
                                </p:cTn>
                              </p:par>
                              <p:par>
                                <p:cTn id="149" presetID="2" presetClass="exit" presetSubtype="4" fill="hold" grpId="2" nodeType="withEffect">
                                  <p:stCondLst>
                                    <p:cond delay="0"/>
                                  </p:stCondLst>
                                  <p:childTnLst>
                                    <p:anim calcmode="lin" valueType="num">
                                      <p:cBhvr additive="base">
                                        <p:cTn id="150" dur="500"/>
                                        <p:tgtEl>
                                          <p:spTgt spid="24"/>
                                        </p:tgtEl>
                                        <p:attrNameLst>
                                          <p:attrName>ppt_x</p:attrName>
                                        </p:attrNameLst>
                                      </p:cBhvr>
                                      <p:tavLst>
                                        <p:tav tm="0">
                                          <p:val>
                                            <p:strVal val="ppt_x"/>
                                          </p:val>
                                        </p:tav>
                                        <p:tav tm="100000">
                                          <p:val>
                                            <p:strVal val="ppt_x"/>
                                          </p:val>
                                        </p:tav>
                                      </p:tavLst>
                                    </p:anim>
                                    <p:anim calcmode="lin" valueType="num">
                                      <p:cBhvr additive="base">
                                        <p:cTn id="151" dur="500"/>
                                        <p:tgtEl>
                                          <p:spTgt spid="24"/>
                                        </p:tgtEl>
                                        <p:attrNameLst>
                                          <p:attrName>ppt_y</p:attrName>
                                        </p:attrNameLst>
                                      </p:cBhvr>
                                      <p:tavLst>
                                        <p:tav tm="0">
                                          <p:val>
                                            <p:strVal val="ppt_y"/>
                                          </p:val>
                                        </p:tav>
                                        <p:tav tm="100000">
                                          <p:val>
                                            <p:strVal val="1+ppt_h/2"/>
                                          </p:val>
                                        </p:tav>
                                      </p:tavLst>
                                    </p:anim>
                                    <p:set>
                                      <p:cBhvr>
                                        <p:cTn id="152" dur="1" fill="hold">
                                          <p:stCondLst>
                                            <p:cond delay="499"/>
                                          </p:stCondLst>
                                        </p:cTn>
                                        <p:tgtEl>
                                          <p:spTgt spid="24"/>
                                        </p:tgtEl>
                                        <p:attrNameLst>
                                          <p:attrName>style.visibility</p:attrName>
                                        </p:attrNameLst>
                                      </p:cBhvr>
                                      <p:to>
                                        <p:strVal val="hidden"/>
                                      </p:to>
                                    </p:set>
                                  </p:childTnLst>
                                </p:cTn>
                              </p:par>
                              <p:par>
                                <p:cTn id="153" presetID="8" presetClass="entr" presetSubtype="32"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diamond(out)">
                                      <p:cBhvr>
                                        <p:cTn id="155" dur="500"/>
                                        <p:tgtEl>
                                          <p:spTgt spid="25"/>
                                        </p:tgtEl>
                                      </p:cBhvr>
                                    </p:animEffect>
                                  </p:childTnLst>
                                </p:cTn>
                              </p:par>
                              <p:par>
                                <p:cTn id="156" presetID="21" presetClass="emph" presetSubtype="0" fill="hold" grpId="1" nodeType="withEffect">
                                  <p:stCondLst>
                                    <p:cond delay="0"/>
                                  </p:stCondLst>
                                  <p:childTnLst>
                                    <p:animClr clrSpc="hsl">
                                      <p:cBhvr override="childStyle">
                                        <p:cTn id="157" dur="500" fill="hold"/>
                                        <p:tgtEl>
                                          <p:spTgt spid="25"/>
                                        </p:tgtEl>
                                        <p:attrNameLst>
                                          <p:attrName>style.color</p:attrName>
                                        </p:attrNameLst>
                                      </p:cBhvr>
                                      <p:by>
                                        <p:hsl h="7200000" s="0" l="0"/>
                                      </p:by>
                                    </p:animClr>
                                    <p:animClr clrSpc="hsl">
                                      <p:cBhvr>
                                        <p:cTn id="158" dur="500" fill="hold"/>
                                        <p:tgtEl>
                                          <p:spTgt spid="25"/>
                                        </p:tgtEl>
                                        <p:attrNameLst>
                                          <p:attrName>fillcolor</p:attrName>
                                        </p:attrNameLst>
                                      </p:cBhvr>
                                      <p:by>
                                        <p:hsl h="7200000" s="0" l="0"/>
                                      </p:by>
                                    </p:animClr>
                                    <p:animClr clrSpc="hsl">
                                      <p:cBhvr>
                                        <p:cTn id="159" dur="500" fill="hold"/>
                                        <p:tgtEl>
                                          <p:spTgt spid="25"/>
                                        </p:tgtEl>
                                        <p:attrNameLst>
                                          <p:attrName>stroke.color</p:attrName>
                                        </p:attrNameLst>
                                      </p:cBhvr>
                                      <p:by>
                                        <p:hsl h="7200000" s="0" l="0"/>
                                      </p:by>
                                    </p:animClr>
                                    <p:set>
                                      <p:cBhvr>
                                        <p:cTn id="160" dur="500" fill="hold"/>
                                        <p:tgtEl>
                                          <p:spTgt spid="25"/>
                                        </p:tgtEl>
                                        <p:attrNameLst>
                                          <p:attrName>fill.type</p:attrName>
                                        </p:attrNameLst>
                                      </p:cBhvr>
                                      <p:to>
                                        <p:strVal val="solid"/>
                                      </p:to>
                                    </p:set>
                                  </p:childTnLst>
                                </p:cTn>
                              </p:par>
                              <p:par>
                                <p:cTn id="161" presetID="2" presetClass="exit" presetSubtype="4" fill="hold" grpId="2" nodeType="withEffect">
                                  <p:stCondLst>
                                    <p:cond delay="0"/>
                                  </p:stCondLst>
                                  <p:childTnLst>
                                    <p:anim calcmode="lin" valueType="num">
                                      <p:cBhvr additive="base">
                                        <p:cTn id="162" dur="500"/>
                                        <p:tgtEl>
                                          <p:spTgt spid="25"/>
                                        </p:tgtEl>
                                        <p:attrNameLst>
                                          <p:attrName>ppt_x</p:attrName>
                                        </p:attrNameLst>
                                      </p:cBhvr>
                                      <p:tavLst>
                                        <p:tav tm="0">
                                          <p:val>
                                            <p:strVal val="ppt_x"/>
                                          </p:val>
                                        </p:tav>
                                        <p:tav tm="100000">
                                          <p:val>
                                            <p:strVal val="ppt_x"/>
                                          </p:val>
                                        </p:tav>
                                      </p:tavLst>
                                    </p:anim>
                                    <p:anim calcmode="lin" valueType="num">
                                      <p:cBhvr additive="base">
                                        <p:cTn id="163" dur="500"/>
                                        <p:tgtEl>
                                          <p:spTgt spid="25"/>
                                        </p:tgtEl>
                                        <p:attrNameLst>
                                          <p:attrName>ppt_y</p:attrName>
                                        </p:attrNameLst>
                                      </p:cBhvr>
                                      <p:tavLst>
                                        <p:tav tm="0">
                                          <p:val>
                                            <p:strVal val="ppt_y"/>
                                          </p:val>
                                        </p:tav>
                                        <p:tav tm="100000">
                                          <p:val>
                                            <p:strVal val="1+ppt_h/2"/>
                                          </p:val>
                                        </p:tav>
                                      </p:tavLst>
                                    </p:anim>
                                    <p:set>
                                      <p:cBhvr>
                                        <p:cTn id="164" dur="1" fill="hold">
                                          <p:stCondLst>
                                            <p:cond delay="499"/>
                                          </p:stCondLst>
                                        </p:cTn>
                                        <p:tgtEl>
                                          <p:spTgt spid="25"/>
                                        </p:tgtEl>
                                        <p:attrNameLst>
                                          <p:attrName>style.visibility</p:attrName>
                                        </p:attrNameLst>
                                      </p:cBhvr>
                                      <p:to>
                                        <p:strVal val="hidden"/>
                                      </p:to>
                                    </p:set>
                                  </p:childTnLst>
                                </p:cTn>
                              </p:par>
                              <p:par>
                                <p:cTn id="165" presetID="8" presetClass="entr" presetSubtype="32" fill="hold" grpId="0" nodeType="with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diamond(out)">
                                      <p:cBhvr>
                                        <p:cTn id="167" dur="500"/>
                                        <p:tgtEl>
                                          <p:spTgt spid="26"/>
                                        </p:tgtEl>
                                      </p:cBhvr>
                                    </p:animEffect>
                                  </p:childTnLst>
                                </p:cTn>
                              </p:par>
                              <p:par>
                                <p:cTn id="168" presetID="21" presetClass="emph" presetSubtype="0" fill="hold" grpId="1" nodeType="withEffect">
                                  <p:stCondLst>
                                    <p:cond delay="0"/>
                                  </p:stCondLst>
                                  <p:childTnLst>
                                    <p:animClr clrSpc="hsl">
                                      <p:cBhvr override="childStyle">
                                        <p:cTn id="169" dur="500" fill="hold"/>
                                        <p:tgtEl>
                                          <p:spTgt spid="26"/>
                                        </p:tgtEl>
                                        <p:attrNameLst>
                                          <p:attrName>style.color</p:attrName>
                                        </p:attrNameLst>
                                      </p:cBhvr>
                                      <p:by>
                                        <p:hsl h="7200000" s="0" l="0"/>
                                      </p:by>
                                    </p:animClr>
                                    <p:animClr clrSpc="hsl">
                                      <p:cBhvr>
                                        <p:cTn id="170" dur="500" fill="hold"/>
                                        <p:tgtEl>
                                          <p:spTgt spid="26"/>
                                        </p:tgtEl>
                                        <p:attrNameLst>
                                          <p:attrName>fillcolor</p:attrName>
                                        </p:attrNameLst>
                                      </p:cBhvr>
                                      <p:by>
                                        <p:hsl h="7200000" s="0" l="0"/>
                                      </p:by>
                                    </p:animClr>
                                    <p:animClr clrSpc="hsl">
                                      <p:cBhvr>
                                        <p:cTn id="171" dur="500" fill="hold"/>
                                        <p:tgtEl>
                                          <p:spTgt spid="26"/>
                                        </p:tgtEl>
                                        <p:attrNameLst>
                                          <p:attrName>stroke.color</p:attrName>
                                        </p:attrNameLst>
                                      </p:cBhvr>
                                      <p:by>
                                        <p:hsl h="7200000" s="0" l="0"/>
                                      </p:by>
                                    </p:animClr>
                                    <p:set>
                                      <p:cBhvr>
                                        <p:cTn id="172" dur="500" fill="hold"/>
                                        <p:tgtEl>
                                          <p:spTgt spid="26"/>
                                        </p:tgtEl>
                                        <p:attrNameLst>
                                          <p:attrName>fill.type</p:attrName>
                                        </p:attrNameLst>
                                      </p:cBhvr>
                                      <p:to>
                                        <p:strVal val="solid"/>
                                      </p:to>
                                    </p:set>
                                  </p:childTnLst>
                                </p:cTn>
                              </p:par>
                              <p:par>
                                <p:cTn id="173" presetID="2" presetClass="exit" presetSubtype="4" fill="hold" grpId="2" nodeType="withEffect">
                                  <p:stCondLst>
                                    <p:cond delay="0"/>
                                  </p:stCondLst>
                                  <p:childTnLst>
                                    <p:anim calcmode="lin" valueType="num">
                                      <p:cBhvr additive="base">
                                        <p:cTn id="174" dur="500"/>
                                        <p:tgtEl>
                                          <p:spTgt spid="26"/>
                                        </p:tgtEl>
                                        <p:attrNameLst>
                                          <p:attrName>ppt_x</p:attrName>
                                        </p:attrNameLst>
                                      </p:cBhvr>
                                      <p:tavLst>
                                        <p:tav tm="0">
                                          <p:val>
                                            <p:strVal val="ppt_x"/>
                                          </p:val>
                                        </p:tav>
                                        <p:tav tm="100000">
                                          <p:val>
                                            <p:strVal val="ppt_x"/>
                                          </p:val>
                                        </p:tav>
                                      </p:tavLst>
                                    </p:anim>
                                    <p:anim calcmode="lin" valueType="num">
                                      <p:cBhvr additive="base">
                                        <p:cTn id="175" dur="500"/>
                                        <p:tgtEl>
                                          <p:spTgt spid="26"/>
                                        </p:tgtEl>
                                        <p:attrNameLst>
                                          <p:attrName>ppt_y</p:attrName>
                                        </p:attrNameLst>
                                      </p:cBhvr>
                                      <p:tavLst>
                                        <p:tav tm="0">
                                          <p:val>
                                            <p:strVal val="ppt_y"/>
                                          </p:val>
                                        </p:tav>
                                        <p:tav tm="100000">
                                          <p:val>
                                            <p:strVal val="1+ppt_h/2"/>
                                          </p:val>
                                        </p:tav>
                                      </p:tavLst>
                                    </p:anim>
                                    <p:set>
                                      <p:cBhvr>
                                        <p:cTn id="176" dur="1" fill="hold">
                                          <p:stCondLst>
                                            <p:cond delay="499"/>
                                          </p:stCondLst>
                                        </p:cTn>
                                        <p:tgtEl>
                                          <p:spTgt spid="26"/>
                                        </p:tgtEl>
                                        <p:attrNameLst>
                                          <p:attrName>style.visibility</p:attrName>
                                        </p:attrNameLst>
                                      </p:cBhvr>
                                      <p:to>
                                        <p:strVal val="hidden"/>
                                      </p:to>
                                    </p:set>
                                  </p:childTnLst>
                                </p:cTn>
                              </p:par>
                              <p:par>
                                <p:cTn id="177" presetID="8" presetClass="entr" presetSubtype="32" fill="hold" grpId="0" nodeType="with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diamond(out)">
                                      <p:cBhvr>
                                        <p:cTn id="179" dur="500"/>
                                        <p:tgtEl>
                                          <p:spTgt spid="27"/>
                                        </p:tgtEl>
                                      </p:cBhvr>
                                    </p:animEffect>
                                  </p:childTnLst>
                                </p:cTn>
                              </p:par>
                              <p:par>
                                <p:cTn id="180" presetID="21" presetClass="emph" presetSubtype="0" fill="hold" grpId="1" nodeType="withEffect">
                                  <p:stCondLst>
                                    <p:cond delay="0"/>
                                  </p:stCondLst>
                                  <p:childTnLst>
                                    <p:animClr clrSpc="hsl">
                                      <p:cBhvr override="childStyle">
                                        <p:cTn id="181" dur="500" fill="hold"/>
                                        <p:tgtEl>
                                          <p:spTgt spid="27"/>
                                        </p:tgtEl>
                                        <p:attrNameLst>
                                          <p:attrName>style.color</p:attrName>
                                        </p:attrNameLst>
                                      </p:cBhvr>
                                      <p:by>
                                        <p:hsl h="7200000" s="0" l="0"/>
                                      </p:by>
                                    </p:animClr>
                                    <p:animClr clrSpc="hsl">
                                      <p:cBhvr>
                                        <p:cTn id="182" dur="500" fill="hold"/>
                                        <p:tgtEl>
                                          <p:spTgt spid="27"/>
                                        </p:tgtEl>
                                        <p:attrNameLst>
                                          <p:attrName>fillcolor</p:attrName>
                                        </p:attrNameLst>
                                      </p:cBhvr>
                                      <p:by>
                                        <p:hsl h="7200000" s="0" l="0"/>
                                      </p:by>
                                    </p:animClr>
                                    <p:animClr clrSpc="hsl">
                                      <p:cBhvr>
                                        <p:cTn id="183" dur="500" fill="hold"/>
                                        <p:tgtEl>
                                          <p:spTgt spid="27"/>
                                        </p:tgtEl>
                                        <p:attrNameLst>
                                          <p:attrName>stroke.color</p:attrName>
                                        </p:attrNameLst>
                                      </p:cBhvr>
                                      <p:by>
                                        <p:hsl h="7200000" s="0" l="0"/>
                                      </p:by>
                                    </p:animClr>
                                    <p:set>
                                      <p:cBhvr>
                                        <p:cTn id="184" dur="500" fill="hold"/>
                                        <p:tgtEl>
                                          <p:spTgt spid="27"/>
                                        </p:tgtEl>
                                        <p:attrNameLst>
                                          <p:attrName>fill.type</p:attrName>
                                        </p:attrNameLst>
                                      </p:cBhvr>
                                      <p:to>
                                        <p:strVal val="solid"/>
                                      </p:to>
                                    </p:set>
                                  </p:childTnLst>
                                </p:cTn>
                              </p:par>
                              <p:par>
                                <p:cTn id="185" presetID="2" presetClass="exit" presetSubtype="4" fill="hold" grpId="2" nodeType="withEffect">
                                  <p:stCondLst>
                                    <p:cond delay="0"/>
                                  </p:stCondLst>
                                  <p:childTnLst>
                                    <p:anim calcmode="lin" valueType="num">
                                      <p:cBhvr additive="base">
                                        <p:cTn id="186" dur="500"/>
                                        <p:tgtEl>
                                          <p:spTgt spid="27"/>
                                        </p:tgtEl>
                                        <p:attrNameLst>
                                          <p:attrName>ppt_x</p:attrName>
                                        </p:attrNameLst>
                                      </p:cBhvr>
                                      <p:tavLst>
                                        <p:tav tm="0">
                                          <p:val>
                                            <p:strVal val="ppt_x"/>
                                          </p:val>
                                        </p:tav>
                                        <p:tav tm="100000">
                                          <p:val>
                                            <p:strVal val="ppt_x"/>
                                          </p:val>
                                        </p:tav>
                                      </p:tavLst>
                                    </p:anim>
                                    <p:anim calcmode="lin" valueType="num">
                                      <p:cBhvr additive="base">
                                        <p:cTn id="187" dur="500"/>
                                        <p:tgtEl>
                                          <p:spTgt spid="27"/>
                                        </p:tgtEl>
                                        <p:attrNameLst>
                                          <p:attrName>ppt_y</p:attrName>
                                        </p:attrNameLst>
                                      </p:cBhvr>
                                      <p:tavLst>
                                        <p:tav tm="0">
                                          <p:val>
                                            <p:strVal val="ppt_y"/>
                                          </p:val>
                                        </p:tav>
                                        <p:tav tm="100000">
                                          <p:val>
                                            <p:strVal val="1+ppt_h/2"/>
                                          </p:val>
                                        </p:tav>
                                      </p:tavLst>
                                    </p:anim>
                                    <p:set>
                                      <p:cBhvr>
                                        <p:cTn id="188" dur="1" fill="hold">
                                          <p:stCondLst>
                                            <p:cond delay="499"/>
                                          </p:stCondLst>
                                        </p:cTn>
                                        <p:tgtEl>
                                          <p:spTgt spid="27"/>
                                        </p:tgtEl>
                                        <p:attrNameLst>
                                          <p:attrName>style.visibility</p:attrName>
                                        </p:attrNameLst>
                                      </p:cBhvr>
                                      <p:to>
                                        <p:strVal val="hidden"/>
                                      </p:to>
                                    </p:set>
                                  </p:childTnLst>
                                </p:cTn>
                              </p:par>
                              <p:par>
                                <p:cTn id="189" presetID="8" presetClass="entr" presetSubtype="32" fill="hold" grpId="0"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diamond(out)">
                                      <p:cBhvr>
                                        <p:cTn id="191" dur="500"/>
                                        <p:tgtEl>
                                          <p:spTgt spid="28"/>
                                        </p:tgtEl>
                                      </p:cBhvr>
                                    </p:animEffect>
                                  </p:childTnLst>
                                </p:cTn>
                              </p:par>
                              <p:par>
                                <p:cTn id="192" presetID="21" presetClass="emph" presetSubtype="0" fill="hold" grpId="1" nodeType="withEffect">
                                  <p:stCondLst>
                                    <p:cond delay="0"/>
                                  </p:stCondLst>
                                  <p:childTnLst>
                                    <p:animClr clrSpc="hsl">
                                      <p:cBhvr override="childStyle">
                                        <p:cTn id="193" dur="500" fill="hold"/>
                                        <p:tgtEl>
                                          <p:spTgt spid="28"/>
                                        </p:tgtEl>
                                        <p:attrNameLst>
                                          <p:attrName>style.color</p:attrName>
                                        </p:attrNameLst>
                                      </p:cBhvr>
                                      <p:by>
                                        <p:hsl h="7200000" s="0" l="0"/>
                                      </p:by>
                                    </p:animClr>
                                    <p:animClr clrSpc="hsl">
                                      <p:cBhvr>
                                        <p:cTn id="194" dur="500" fill="hold"/>
                                        <p:tgtEl>
                                          <p:spTgt spid="28"/>
                                        </p:tgtEl>
                                        <p:attrNameLst>
                                          <p:attrName>fillcolor</p:attrName>
                                        </p:attrNameLst>
                                      </p:cBhvr>
                                      <p:by>
                                        <p:hsl h="7200000" s="0" l="0"/>
                                      </p:by>
                                    </p:animClr>
                                    <p:animClr clrSpc="hsl">
                                      <p:cBhvr>
                                        <p:cTn id="195" dur="500" fill="hold"/>
                                        <p:tgtEl>
                                          <p:spTgt spid="28"/>
                                        </p:tgtEl>
                                        <p:attrNameLst>
                                          <p:attrName>stroke.color</p:attrName>
                                        </p:attrNameLst>
                                      </p:cBhvr>
                                      <p:by>
                                        <p:hsl h="7200000" s="0" l="0"/>
                                      </p:by>
                                    </p:animClr>
                                    <p:set>
                                      <p:cBhvr>
                                        <p:cTn id="196" dur="500" fill="hold"/>
                                        <p:tgtEl>
                                          <p:spTgt spid="28"/>
                                        </p:tgtEl>
                                        <p:attrNameLst>
                                          <p:attrName>fill.type</p:attrName>
                                        </p:attrNameLst>
                                      </p:cBhvr>
                                      <p:to>
                                        <p:strVal val="solid"/>
                                      </p:to>
                                    </p:set>
                                  </p:childTnLst>
                                </p:cTn>
                              </p:par>
                              <p:par>
                                <p:cTn id="197" presetID="2" presetClass="exit" presetSubtype="4" fill="hold" grpId="2" nodeType="withEffect">
                                  <p:stCondLst>
                                    <p:cond delay="0"/>
                                  </p:stCondLst>
                                  <p:childTnLst>
                                    <p:anim calcmode="lin" valueType="num">
                                      <p:cBhvr additive="base">
                                        <p:cTn id="198" dur="500"/>
                                        <p:tgtEl>
                                          <p:spTgt spid="28"/>
                                        </p:tgtEl>
                                        <p:attrNameLst>
                                          <p:attrName>ppt_x</p:attrName>
                                        </p:attrNameLst>
                                      </p:cBhvr>
                                      <p:tavLst>
                                        <p:tav tm="0">
                                          <p:val>
                                            <p:strVal val="ppt_x"/>
                                          </p:val>
                                        </p:tav>
                                        <p:tav tm="100000">
                                          <p:val>
                                            <p:strVal val="ppt_x"/>
                                          </p:val>
                                        </p:tav>
                                      </p:tavLst>
                                    </p:anim>
                                    <p:anim calcmode="lin" valueType="num">
                                      <p:cBhvr additive="base">
                                        <p:cTn id="199" dur="500"/>
                                        <p:tgtEl>
                                          <p:spTgt spid="28"/>
                                        </p:tgtEl>
                                        <p:attrNameLst>
                                          <p:attrName>ppt_y</p:attrName>
                                        </p:attrNameLst>
                                      </p:cBhvr>
                                      <p:tavLst>
                                        <p:tav tm="0">
                                          <p:val>
                                            <p:strVal val="ppt_y"/>
                                          </p:val>
                                        </p:tav>
                                        <p:tav tm="100000">
                                          <p:val>
                                            <p:strVal val="1+ppt_h/2"/>
                                          </p:val>
                                        </p:tav>
                                      </p:tavLst>
                                    </p:anim>
                                    <p:set>
                                      <p:cBhvr>
                                        <p:cTn id="200" dur="1" fill="hold">
                                          <p:stCondLst>
                                            <p:cond delay="499"/>
                                          </p:stCondLst>
                                        </p:cTn>
                                        <p:tgtEl>
                                          <p:spTgt spid="28"/>
                                        </p:tgtEl>
                                        <p:attrNameLst>
                                          <p:attrName>style.visibility</p:attrName>
                                        </p:attrNameLst>
                                      </p:cBhvr>
                                      <p:to>
                                        <p:strVal val="hidden"/>
                                      </p:to>
                                    </p:set>
                                  </p:childTnLst>
                                </p:cTn>
                              </p:par>
                              <p:par>
                                <p:cTn id="201" presetID="2" presetClass="exit" presetSubtype="4" fill="hold" grpId="0" nodeType="withEffect">
                                  <p:stCondLst>
                                    <p:cond delay="0"/>
                                  </p:stCondLst>
                                  <p:childTnLst>
                                    <p:anim calcmode="lin" valueType="num">
                                      <p:cBhvr additive="base">
                                        <p:cTn id="202" dur="500"/>
                                        <p:tgtEl>
                                          <p:spTgt spid="29"/>
                                        </p:tgtEl>
                                        <p:attrNameLst>
                                          <p:attrName>ppt_x</p:attrName>
                                        </p:attrNameLst>
                                      </p:cBhvr>
                                      <p:tavLst>
                                        <p:tav tm="0">
                                          <p:val>
                                            <p:strVal val="ppt_x"/>
                                          </p:val>
                                        </p:tav>
                                        <p:tav tm="100000">
                                          <p:val>
                                            <p:strVal val="ppt_x"/>
                                          </p:val>
                                        </p:tav>
                                      </p:tavLst>
                                    </p:anim>
                                    <p:anim calcmode="lin" valueType="num">
                                      <p:cBhvr additive="base">
                                        <p:cTn id="203" dur="500"/>
                                        <p:tgtEl>
                                          <p:spTgt spid="29"/>
                                        </p:tgtEl>
                                        <p:attrNameLst>
                                          <p:attrName>ppt_y</p:attrName>
                                        </p:attrNameLst>
                                      </p:cBhvr>
                                      <p:tavLst>
                                        <p:tav tm="0">
                                          <p:val>
                                            <p:strVal val="ppt_y"/>
                                          </p:val>
                                        </p:tav>
                                        <p:tav tm="100000">
                                          <p:val>
                                            <p:strVal val="1+ppt_h/2"/>
                                          </p:val>
                                        </p:tav>
                                      </p:tavLst>
                                    </p:anim>
                                    <p:set>
                                      <p:cBhvr>
                                        <p:cTn id="204" dur="1" fill="hold">
                                          <p:stCondLst>
                                            <p:cond delay="499"/>
                                          </p:stCondLst>
                                        </p:cTn>
                                        <p:tgtEl>
                                          <p:spTgt spid="29"/>
                                        </p:tgtEl>
                                        <p:attrNameLst>
                                          <p:attrName>style.visibility</p:attrName>
                                        </p:attrNameLst>
                                      </p:cBhvr>
                                      <p:to>
                                        <p:strVal val="hidden"/>
                                      </p:to>
                                    </p:set>
                                  </p:childTnLst>
                                </p:cTn>
                              </p:par>
                              <p:par>
                                <p:cTn id="205" presetID="2" presetClass="entr" presetSubtype="1" fill="hold" nodeType="withEffect">
                                  <p:stCondLst>
                                    <p:cond delay="0"/>
                                  </p:stCondLst>
                                  <p:childTnLst>
                                    <p:set>
                                      <p:cBhvr>
                                        <p:cTn id="206" dur="1" fill="hold">
                                          <p:stCondLst>
                                            <p:cond delay="0"/>
                                          </p:stCondLst>
                                        </p:cTn>
                                        <p:tgtEl>
                                          <p:spTgt spid="9"/>
                                        </p:tgtEl>
                                        <p:attrNameLst>
                                          <p:attrName>style.visibility</p:attrName>
                                        </p:attrNameLst>
                                      </p:cBhvr>
                                      <p:to>
                                        <p:strVal val="visible"/>
                                      </p:to>
                                    </p:set>
                                    <p:anim calcmode="lin" valueType="num">
                                      <p:cBhvr additive="base">
                                        <p:cTn id="207" dur="500" fill="hold"/>
                                        <p:tgtEl>
                                          <p:spTgt spid="9"/>
                                        </p:tgtEl>
                                        <p:attrNameLst>
                                          <p:attrName>ppt_x</p:attrName>
                                        </p:attrNameLst>
                                      </p:cBhvr>
                                      <p:tavLst>
                                        <p:tav tm="0">
                                          <p:val>
                                            <p:strVal val="#ppt_x"/>
                                          </p:val>
                                        </p:tav>
                                        <p:tav tm="100000">
                                          <p:val>
                                            <p:strVal val="#ppt_x"/>
                                          </p:val>
                                        </p:tav>
                                      </p:tavLst>
                                    </p:anim>
                                    <p:anim calcmode="lin" valueType="num">
                                      <p:cBhvr additive="base">
                                        <p:cTn id="208" dur="500" fill="hold"/>
                                        <p:tgtEl>
                                          <p:spTgt spid="9"/>
                                        </p:tgtEl>
                                        <p:attrNameLst>
                                          <p:attrName>ppt_y</p:attrName>
                                        </p:attrNameLst>
                                      </p:cBhvr>
                                      <p:tavLst>
                                        <p:tav tm="0">
                                          <p:val>
                                            <p:strVal val="0-#ppt_h/2"/>
                                          </p:val>
                                        </p:tav>
                                        <p:tav tm="100000">
                                          <p:val>
                                            <p:strVal val="#ppt_y"/>
                                          </p:val>
                                        </p:tav>
                                      </p:tavLst>
                                    </p:anim>
                                  </p:childTnLst>
                                </p:cTn>
                              </p:par>
                              <p:par>
                                <p:cTn id="209" presetID="2" presetClass="entr" presetSubtype="1" fill="hold" grpId="0" nodeType="withEffect">
                                  <p:stCondLst>
                                    <p:cond delay="0"/>
                                  </p:stCondLst>
                                  <p:childTnLst>
                                    <p:set>
                                      <p:cBhvr>
                                        <p:cTn id="210" dur="1" fill="hold">
                                          <p:stCondLst>
                                            <p:cond delay="0"/>
                                          </p:stCondLst>
                                        </p:cTn>
                                        <p:tgtEl>
                                          <p:spTgt spid="5"/>
                                        </p:tgtEl>
                                        <p:attrNameLst>
                                          <p:attrName>style.visibility</p:attrName>
                                        </p:attrNameLst>
                                      </p:cBhvr>
                                      <p:to>
                                        <p:strVal val="visible"/>
                                      </p:to>
                                    </p:set>
                                    <p:anim calcmode="lin" valueType="num">
                                      <p:cBhvr additive="base">
                                        <p:cTn id="211" dur="500" fill="hold"/>
                                        <p:tgtEl>
                                          <p:spTgt spid="5"/>
                                        </p:tgtEl>
                                        <p:attrNameLst>
                                          <p:attrName>ppt_x</p:attrName>
                                        </p:attrNameLst>
                                      </p:cBhvr>
                                      <p:tavLst>
                                        <p:tav tm="0">
                                          <p:val>
                                            <p:strVal val="#ppt_x"/>
                                          </p:val>
                                        </p:tav>
                                        <p:tav tm="100000">
                                          <p:val>
                                            <p:strVal val="#ppt_x"/>
                                          </p:val>
                                        </p:tav>
                                      </p:tavLst>
                                    </p:anim>
                                    <p:anim calcmode="lin" valueType="num">
                                      <p:cBhvr additive="base">
                                        <p:cTn id="2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1" fill="hold" grpId="3" nodeType="clickEffect">
                                  <p:stCondLst>
                                    <p:cond delay="0"/>
                                  </p:stCondLst>
                                  <p:childTnLst>
                                    <p:set>
                                      <p:cBhvr>
                                        <p:cTn id="216" dur="1" fill="hold">
                                          <p:stCondLst>
                                            <p:cond delay="0"/>
                                          </p:stCondLst>
                                        </p:cTn>
                                        <p:tgtEl>
                                          <p:spTgt spid="25"/>
                                        </p:tgtEl>
                                        <p:attrNameLst>
                                          <p:attrName>style.visibility</p:attrName>
                                        </p:attrNameLst>
                                      </p:cBhvr>
                                      <p:to>
                                        <p:strVal val="visible"/>
                                      </p:to>
                                    </p:set>
                                    <p:anim calcmode="lin" valueType="num">
                                      <p:cBhvr additive="base">
                                        <p:cTn id="217" dur="500" fill="hold"/>
                                        <p:tgtEl>
                                          <p:spTgt spid="25"/>
                                        </p:tgtEl>
                                        <p:attrNameLst>
                                          <p:attrName>ppt_x</p:attrName>
                                        </p:attrNameLst>
                                      </p:cBhvr>
                                      <p:tavLst>
                                        <p:tav tm="0">
                                          <p:val>
                                            <p:strVal val="#ppt_x"/>
                                          </p:val>
                                        </p:tav>
                                        <p:tav tm="100000">
                                          <p:val>
                                            <p:strVal val="#ppt_x"/>
                                          </p:val>
                                        </p:tav>
                                      </p:tavLst>
                                    </p:anim>
                                    <p:anim calcmode="lin" valueType="num">
                                      <p:cBhvr additive="base">
                                        <p:cTn id="218" dur="500" fill="hold"/>
                                        <p:tgtEl>
                                          <p:spTgt spid="25"/>
                                        </p:tgtEl>
                                        <p:attrNameLst>
                                          <p:attrName>ppt_y</p:attrName>
                                        </p:attrNameLst>
                                      </p:cBhvr>
                                      <p:tavLst>
                                        <p:tav tm="0">
                                          <p:val>
                                            <p:strVal val="0-#ppt_h/2"/>
                                          </p:val>
                                        </p:tav>
                                        <p:tav tm="100000">
                                          <p:val>
                                            <p:strVal val="#ppt_y"/>
                                          </p:val>
                                        </p:tav>
                                      </p:tavLst>
                                    </p:anim>
                                  </p:childTnLst>
                                </p:cTn>
                              </p:par>
                              <p:par>
                                <p:cTn id="219" presetID="2" presetClass="entr" presetSubtype="1" fill="hold" grpId="3" nodeType="withEffect">
                                  <p:stCondLst>
                                    <p:cond delay="0"/>
                                  </p:stCondLst>
                                  <p:childTnLst>
                                    <p:set>
                                      <p:cBhvr>
                                        <p:cTn id="220" dur="1" fill="hold">
                                          <p:stCondLst>
                                            <p:cond delay="0"/>
                                          </p:stCondLst>
                                        </p:cTn>
                                        <p:tgtEl>
                                          <p:spTgt spid="24"/>
                                        </p:tgtEl>
                                        <p:attrNameLst>
                                          <p:attrName>style.visibility</p:attrName>
                                        </p:attrNameLst>
                                      </p:cBhvr>
                                      <p:to>
                                        <p:strVal val="visible"/>
                                      </p:to>
                                    </p:set>
                                    <p:anim calcmode="lin" valueType="num">
                                      <p:cBhvr additive="base">
                                        <p:cTn id="221" dur="500" fill="hold"/>
                                        <p:tgtEl>
                                          <p:spTgt spid="24"/>
                                        </p:tgtEl>
                                        <p:attrNameLst>
                                          <p:attrName>ppt_x</p:attrName>
                                        </p:attrNameLst>
                                      </p:cBhvr>
                                      <p:tavLst>
                                        <p:tav tm="0">
                                          <p:val>
                                            <p:strVal val="#ppt_x"/>
                                          </p:val>
                                        </p:tav>
                                        <p:tav tm="100000">
                                          <p:val>
                                            <p:strVal val="#ppt_x"/>
                                          </p:val>
                                        </p:tav>
                                      </p:tavLst>
                                    </p:anim>
                                    <p:anim calcmode="lin" valueType="num">
                                      <p:cBhvr additive="base">
                                        <p:cTn id="222" dur="500" fill="hold"/>
                                        <p:tgtEl>
                                          <p:spTgt spid="24"/>
                                        </p:tgtEl>
                                        <p:attrNameLst>
                                          <p:attrName>ppt_y</p:attrName>
                                        </p:attrNameLst>
                                      </p:cBhvr>
                                      <p:tavLst>
                                        <p:tav tm="0">
                                          <p:val>
                                            <p:strVal val="0-#ppt_h/2"/>
                                          </p:val>
                                        </p:tav>
                                        <p:tav tm="100000">
                                          <p:val>
                                            <p:strVal val="#ppt_y"/>
                                          </p:val>
                                        </p:tav>
                                      </p:tavLst>
                                    </p:anim>
                                  </p:childTnLst>
                                </p:cTn>
                              </p:par>
                              <p:par>
                                <p:cTn id="223" presetID="2" presetClass="entr" presetSubtype="1" fill="hold" grpId="3" nodeType="withEffect">
                                  <p:stCondLst>
                                    <p:cond delay="0"/>
                                  </p:stCondLst>
                                  <p:childTnLst>
                                    <p:set>
                                      <p:cBhvr>
                                        <p:cTn id="224" dur="1" fill="hold">
                                          <p:stCondLst>
                                            <p:cond delay="0"/>
                                          </p:stCondLst>
                                        </p:cTn>
                                        <p:tgtEl>
                                          <p:spTgt spid="22"/>
                                        </p:tgtEl>
                                        <p:attrNameLst>
                                          <p:attrName>style.visibility</p:attrName>
                                        </p:attrNameLst>
                                      </p:cBhvr>
                                      <p:to>
                                        <p:strVal val="visible"/>
                                      </p:to>
                                    </p:set>
                                    <p:anim calcmode="lin" valueType="num">
                                      <p:cBhvr additive="base">
                                        <p:cTn id="225" dur="500" fill="hold"/>
                                        <p:tgtEl>
                                          <p:spTgt spid="22"/>
                                        </p:tgtEl>
                                        <p:attrNameLst>
                                          <p:attrName>ppt_x</p:attrName>
                                        </p:attrNameLst>
                                      </p:cBhvr>
                                      <p:tavLst>
                                        <p:tav tm="0">
                                          <p:val>
                                            <p:strVal val="#ppt_x"/>
                                          </p:val>
                                        </p:tav>
                                        <p:tav tm="100000">
                                          <p:val>
                                            <p:strVal val="#ppt_x"/>
                                          </p:val>
                                        </p:tav>
                                      </p:tavLst>
                                    </p:anim>
                                    <p:anim calcmode="lin" valueType="num">
                                      <p:cBhvr additive="base">
                                        <p:cTn id="226" dur="500" fill="hold"/>
                                        <p:tgtEl>
                                          <p:spTgt spid="22"/>
                                        </p:tgtEl>
                                        <p:attrNameLst>
                                          <p:attrName>ppt_y</p:attrName>
                                        </p:attrNameLst>
                                      </p:cBhvr>
                                      <p:tavLst>
                                        <p:tav tm="0">
                                          <p:val>
                                            <p:strVal val="0-#ppt_h/2"/>
                                          </p:val>
                                        </p:tav>
                                        <p:tav tm="100000">
                                          <p:val>
                                            <p:strVal val="#ppt_y"/>
                                          </p:val>
                                        </p:tav>
                                      </p:tavLst>
                                    </p:anim>
                                  </p:childTnLst>
                                </p:cTn>
                              </p:par>
                              <p:par>
                                <p:cTn id="227" presetID="2" presetClass="entr" presetSubtype="1" fill="hold" grpId="3" nodeType="withEffect">
                                  <p:stCondLst>
                                    <p:cond delay="0"/>
                                  </p:stCondLst>
                                  <p:childTnLst>
                                    <p:set>
                                      <p:cBhvr>
                                        <p:cTn id="228" dur="1" fill="hold">
                                          <p:stCondLst>
                                            <p:cond delay="0"/>
                                          </p:stCondLst>
                                        </p:cTn>
                                        <p:tgtEl>
                                          <p:spTgt spid="28"/>
                                        </p:tgtEl>
                                        <p:attrNameLst>
                                          <p:attrName>style.visibility</p:attrName>
                                        </p:attrNameLst>
                                      </p:cBhvr>
                                      <p:to>
                                        <p:strVal val="visible"/>
                                      </p:to>
                                    </p:set>
                                    <p:anim calcmode="lin" valueType="num">
                                      <p:cBhvr additive="base">
                                        <p:cTn id="229" dur="500" fill="hold"/>
                                        <p:tgtEl>
                                          <p:spTgt spid="28"/>
                                        </p:tgtEl>
                                        <p:attrNameLst>
                                          <p:attrName>ppt_x</p:attrName>
                                        </p:attrNameLst>
                                      </p:cBhvr>
                                      <p:tavLst>
                                        <p:tav tm="0">
                                          <p:val>
                                            <p:strVal val="#ppt_x"/>
                                          </p:val>
                                        </p:tav>
                                        <p:tav tm="100000">
                                          <p:val>
                                            <p:strVal val="#ppt_x"/>
                                          </p:val>
                                        </p:tav>
                                      </p:tavLst>
                                    </p:anim>
                                    <p:anim calcmode="lin" valueType="num">
                                      <p:cBhvr additive="base">
                                        <p:cTn id="230" dur="500" fill="hold"/>
                                        <p:tgtEl>
                                          <p:spTgt spid="28"/>
                                        </p:tgtEl>
                                        <p:attrNameLst>
                                          <p:attrName>ppt_y</p:attrName>
                                        </p:attrNameLst>
                                      </p:cBhvr>
                                      <p:tavLst>
                                        <p:tav tm="0">
                                          <p:val>
                                            <p:strVal val="0-#ppt_h/2"/>
                                          </p:val>
                                        </p:tav>
                                        <p:tav tm="100000">
                                          <p:val>
                                            <p:strVal val="#ppt_y"/>
                                          </p:val>
                                        </p:tav>
                                      </p:tavLst>
                                    </p:anim>
                                  </p:childTnLst>
                                </p:cTn>
                              </p:par>
                              <p:par>
                                <p:cTn id="231" presetID="2" presetClass="entr" presetSubtype="1" fill="hold" grpId="3" nodeType="withEffect">
                                  <p:stCondLst>
                                    <p:cond delay="0"/>
                                  </p:stCondLst>
                                  <p:childTnLst>
                                    <p:set>
                                      <p:cBhvr>
                                        <p:cTn id="232" dur="1" fill="hold">
                                          <p:stCondLst>
                                            <p:cond delay="0"/>
                                          </p:stCondLst>
                                        </p:cTn>
                                        <p:tgtEl>
                                          <p:spTgt spid="26"/>
                                        </p:tgtEl>
                                        <p:attrNameLst>
                                          <p:attrName>style.visibility</p:attrName>
                                        </p:attrNameLst>
                                      </p:cBhvr>
                                      <p:to>
                                        <p:strVal val="visible"/>
                                      </p:to>
                                    </p:set>
                                    <p:anim calcmode="lin" valueType="num">
                                      <p:cBhvr additive="base">
                                        <p:cTn id="233" dur="500" fill="hold"/>
                                        <p:tgtEl>
                                          <p:spTgt spid="26"/>
                                        </p:tgtEl>
                                        <p:attrNameLst>
                                          <p:attrName>ppt_x</p:attrName>
                                        </p:attrNameLst>
                                      </p:cBhvr>
                                      <p:tavLst>
                                        <p:tav tm="0">
                                          <p:val>
                                            <p:strVal val="#ppt_x"/>
                                          </p:val>
                                        </p:tav>
                                        <p:tav tm="100000">
                                          <p:val>
                                            <p:strVal val="#ppt_x"/>
                                          </p:val>
                                        </p:tav>
                                      </p:tavLst>
                                    </p:anim>
                                    <p:anim calcmode="lin" valueType="num">
                                      <p:cBhvr additive="base">
                                        <p:cTn id="234" dur="500" fill="hold"/>
                                        <p:tgtEl>
                                          <p:spTgt spid="26"/>
                                        </p:tgtEl>
                                        <p:attrNameLst>
                                          <p:attrName>ppt_y</p:attrName>
                                        </p:attrNameLst>
                                      </p:cBhvr>
                                      <p:tavLst>
                                        <p:tav tm="0">
                                          <p:val>
                                            <p:strVal val="0-#ppt_h/2"/>
                                          </p:val>
                                        </p:tav>
                                        <p:tav tm="100000">
                                          <p:val>
                                            <p:strVal val="#ppt_y"/>
                                          </p:val>
                                        </p:tav>
                                      </p:tavLst>
                                    </p:anim>
                                  </p:childTnLst>
                                </p:cTn>
                              </p:par>
                              <p:par>
                                <p:cTn id="235" presetID="2" presetClass="entr" presetSubtype="1" fill="hold" grpId="3" nodeType="withEffect">
                                  <p:stCondLst>
                                    <p:cond delay="0"/>
                                  </p:stCondLst>
                                  <p:childTnLst>
                                    <p:set>
                                      <p:cBhvr>
                                        <p:cTn id="236" dur="1" fill="hold">
                                          <p:stCondLst>
                                            <p:cond delay="0"/>
                                          </p:stCondLst>
                                        </p:cTn>
                                        <p:tgtEl>
                                          <p:spTgt spid="27"/>
                                        </p:tgtEl>
                                        <p:attrNameLst>
                                          <p:attrName>style.visibility</p:attrName>
                                        </p:attrNameLst>
                                      </p:cBhvr>
                                      <p:to>
                                        <p:strVal val="visible"/>
                                      </p:to>
                                    </p:set>
                                    <p:anim calcmode="lin" valueType="num">
                                      <p:cBhvr additive="base">
                                        <p:cTn id="237" dur="500" fill="hold"/>
                                        <p:tgtEl>
                                          <p:spTgt spid="27"/>
                                        </p:tgtEl>
                                        <p:attrNameLst>
                                          <p:attrName>ppt_x</p:attrName>
                                        </p:attrNameLst>
                                      </p:cBhvr>
                                      <p:tavLst>
                                        <p:tav tm="0">
                                          <p:val>
                                            <p:strVal val="#ppt_x"/>
                                          </p:val>
                                        </p:tav>
                                        <p:tav tm="100000">
                                          <p:val>
                                            <p:strVal val="#ppt_x"/>
                                          </p:val>
                                        </p:tav>
                                      </p:tavLst>
                                    </p:anim>
                                    <p:anim calcmode="lin" valueType="num">
                                      <p:cBhvr additive="base">
                                        <p:cTn id="23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21" presetClass="emph" presetSubtype="0" fill="hold" grpId="3" nodeType="clickEffect">
                                  <p:stCondLst>
                                    <p:cond delay="0"/>
                                  </p:stCondLst>
                                  <p:childTnLst>
                                    <p:animClr clrSpc="hsl">
                                      <p:cBhvr override="childStyle">
                                        <p:cTn id="242" dur="500" fill="hold"/>
                                        <p:tgtEl>
                                          <p:spTgt spid="23"/>
                                        </p:tgtEl>
                                        <p:attrNameLst>
                                          <p:attrName>style.color</p:attrName>
                                        </p:attrNameLst>
                                      </p:cBhvr>
                                      <p:by>
                                        <p:hsl h="7200000" s="0" l="0"/>
                                      </p:by>
                                    </p:animClr>
                                    <p:animClr clrSpc="hsl">
                                      <p:cBhvr>
                                        <p:cTn id="243" dur="500" fill="hold"/>
                                        <p:tgtEl>
                                          <p:spTgt spid="23"/>
                                        </p:tgtEl>
                                        <p:attrNameLst>
                                          <p:attrName>fillcolor</p:attrName>
                                        </p:attrNameLst>
                                      </p:cBhvr>
                                      <p:by>
                                        <p:hsl h="7200000" s="0" l="0"/>
                                      </p:by>
                                    </p:animClr>
                                    <p:animClr clrSpc="hsl">
                                      <p:cBhvr>
                                        <p:cTn id="244" dur="500" fill="hold"/>
                                        <p:tgtEl>
                                          <p:spTgt spid="23"/>
                                        </p:tgtEl>
                                        <p:attrNameLst>
                                          <p:attrName>stroke.color</p:attrName>
                                        </p:attrNameLst>
                                      </p:cBhvr>
                                      <p:by>
                                        <p:hsl h="7200000" s="0" l="0"/>
                                      </p:by>
                                    </p:animClr>
                                    <p:set>
                                      <p:cBhvr>
                                        <p:cTn id="245" dur="500" fill="hold"/>
                                        <p:tgtEl>
                                          <p:spTgt spid="23"/>
                                        </p:tgtEl>
                                        <p:attrNameLst>
                                          <p:attrName>fill.type</p:attrName>
                                        </p:attrNameLst>
                                      </p:cBhvr>
                                      <p:to>
                                        <p:strVal val="solid"/>
                                      </p:to>
                                    </p:set>
                                  </p:childTnLst>
                                </p:cTn>
                              </p:par>
                              <p:par>
                                <p:cTn id="246" presetID="21" presetClass="emph" presetSubtype="0" fill="hold" grpId="4" nodeType="withEffect">
                                  <p:stCondLst>
                                    <p:cond delay="0"/>
                                  </p:stCondLst>
                                  <p:childTnLst>
                                    <p:animClr clrSpc="hsl">
                                      <p:cBhvr override="childStyle">
                                        <p:cTn id="247" dur="500" fill="hold"/>
                                        <p:tgtEl>
                                          <p:spTgt spid="22"/>
                                        </p:tgtEl>
                                        <p:attrNameLst>
                                          <p:attrName>style.color</p:attrName>
                                        </p:attrNameLst>
                                      </p:cBhvr>
                                      <p:by>
                                        <p:hsl h="7200000" s="0" l="0"/>
                                      </p:by>
                                    </p:animClr>
                                    <p:animClr clrSpc="hsl">
                                      <p:cBhvr>
                                        <p:cTn id="248" dur="500" fill="hold"/>
                                        <p:tgtEl>
                                          <p:spTgt spid="22"/>
                                        </p:tgtEl>
                                        <p:attrNameLst>
                                          <p:attrName>fillcolor</p:attrName>
                                        </p:attrNameLst>
                                      </p:cBhvr>
                                      <p:by>
                                        <p:hsl h="7200000" s="0" l="0"/>
                                      </p:by>
                                    </p:animClr>
                                    <p:animClr clrSpc="hsl">
                                      <p:cBhvr>
                                        <p:cTn id="249" dur="500" fill="hold"/>
                                        <p:tgtEl>
                                          <p:spTgt spid="22"/>
                                        </p:tgtEl>
                                        <p:attrNameLst>
                                          <p:attrName>stroke.color</p:attrName>
                                        </p:attrNameLst>
                                      </p:cBhvr>
                                      <p:by>
                                        <p:hsl h="7200000" s="0" l="0"/>
                                      </p:by>
                                    </p:animClr>
                                    <p:set>
                                      <p:cBhvr>
                                        <p:cTn id="250" dur="500" fill="hold"/>
                                        <p:tgtEl>
                                          <p:spTgt spid="22"/>
                                        </p:tgtEl>
                                        <p:attrNameLst>
                                          <p:attrName>fill.type</p:attrName>
                                        </p:attrNameLst>
                                      </p:cBhvr>
                                      <p:to>
                                        <p:strVal val="solid"/>
                                      </p:to>
                                    </p:set>
                                  </p:childTnLst>
                                </p:cTn>
                              </p:par>
                              <p:par>
                                <p:cTn id="251" presetID="21" presetClass="emph" presetSubtype="0" fill="hold" grpId="4" nodeType="withEffect">
                                  <p:stCondLst>
                                    <p:cond delay="0"/>
                                  </p:stCondLst>
                                  <p:childTnLst>
                                    <p:animClr clrSpc="hsl">
                                      <p:cBhvr override="childStyle">
                                        <p:cTn id="252" dur="500" fill="hold"/>
                                        <p:tgtEl>
                                          <p:spTgt spid="25"/>
                                        </p:tgtEl>
                                        <p:attrNameLst>
                                          <p:attrName>style.color</p:attrName>
                                        </p:attrNameLst>
                                      </p:cBhvr>
                                      <p:by>
                                        <p:hsl h="7200000" s="0" l="0"/>
                                      </p:by>
                                    </p:animClr>
                                    <p:animClr clrSpc="hsl">
                                      <p:cBhvr>
                                        <p:cTn id="253" dur="500" fill="hold"/>
                                        <p:tgtEl>
                                          <p:spTgt spid="25"/>
                                        </p:tgtEl>
                                        <p:attrNameLst>
                                          <p:attrName>fillcolor</p:attrName>
                                        </p:attrNameLst>
                                      </p:cBhvr>
                                      <p:by>
                                        <p:hsl h="7200000" s="0" l="0"/>
                                      </p:by>
                                    </p:animClr>
                                    <p:animClr clrSpc="hsl">
                                      <p:cBhvr>
                                        <p:cTn id="254" dur="500" fill="hold"/>
                                        <p:tgtEl>
                                          <p:spTgt spid="25"/>
                                        </p:tgtEl>
                                        <p:attrNameLst>
                                          <p:attrName>stroke.color</p:attrName>
                                        </p:attrNameLst>
                                      </p:cBhvr>
                                      <p:by>
                                        <p:hsl h="7200000" s="0" l="0"/>
                                      </p:by>
                                    </p:animClr>
                                    <p:set>
                                      <p:cBhvr>
                                        <p:cTn id="255" dur="500" fill="hold"/>
                                        <p:tgtEl>
                                          <p:spTgt spid="25"/>
                                        </p:tgtEl>
                                        <p:attrNameLst>
                                          <p:attrName>fill.type</p:attrName>
                                        </p:attrNameLst>
                                      </p:cBhvr>
                                      <p:to>
                                        <p:strVal val="solid"/>
                                      </p:to>
                                    </p:set>
                                  </p:childTnLst>
                                </p:cTn>
                              </p:par>
                              <p:par>
                                <p:cTn id="256" presetID="21" presetClass="emph" presetSubtype="0" fill="hold" grpId="4" nodeType="withEffect">
                                  <p:stCondLst>
                                    <p:cond delay="0"/>
                                  </p:stCondLst>
                                  <p:childTnLst>
                                    <p:animClr clrSpc="hsl">
                                      <p:cBhvr override="childStyle">
                                        <p:cTn id="257" dur="500" fill="hold"/>
                                        <p:tgtEl>
                                          <p:spTgt spid="24"/>
                                        </p:tgtEl>
                                        <p:attrNameLst>
                                          <p:attrName>style.color</p:attrName>
                                        </p:attrNameLst>
                                      </p:cBhvr>
                                      <p:by>
                                        <p:hsl h="7200000" s="0" l="0"/>
                                      </p:by>
                                    </p:animClr>
                                    <p:animClr clrSpc="hsl">
                                      <p:cBhvr>
                                        <p:cTn id="258" dur="500" fill="hold"/>
                                        <p:tgtEl>
                                          <p:spTgt spid="24"/>
                                        </p:tgtEl>
                                        <p:attrNameLst>
                                          <p:attrName>fillcolor</p:attrName>
                                        </p:attrNameLst>
                                      </p:cBhvr>
                                      <p:by>
                                        <p:hsl h="7200000" s="0" l="0"/>
                                      </p:by>
                                    </p:animClr>
                                    <p:animClr clrSpc="hsl">
                                      <p:cBhvr>
                                        <p:cTn id="259" dur="500" fill="hold"/>
                                        <p:tgtEl>
                                          <p:spTgt spid="24"/>
                                        </p:tgtEl>
                                        <p:attrNameLst>
                                          <p:attrName>stroke.color</p:attrName>
                                        </p:attrNameLst>
                                      </p:cBhvr>
                                      <p:by>
                                        <p:hsl h="7200000" s="0" l="0"/>
                                      </p:by>
                                    </p:animClr>
                                    <p:set>
                                      <p:cBhvr>
                                        <p:cTn id="260" dur="500" fill="hold"/>
                                        <p:tgtEl>
                                          <p:spTgt spid="24"/>
                                        </p:tgtEl>
                                        <p:attrNameLst>
                                          <p:attrName>fill.type</p:attrName>
                                        </p:attrNameLst>
                                      </p:cBhvr>
                                      <p:to>
                                        <p:strVal val="solid"/>
                                      </p:to>
                                    </p:set>
                                  </p:childTnLst>
                                </p:cTn>
                              </p:par>
                              <p:par>
                                <p:cTn id="261" presetID="21" presetClass="emph" presetSubtype="0" fill="hold" grpId="4" nodeType="withEffect">
                                  <p:stCondLst>
                                    <p:cond delay="0"/>
                                  </p:stCondLst>
                                  <p:childTnLst>
                                    <p:animClr clrSpc="hsl">
                                      <p:cBhvr override="childStyle">
                                        <p:cTn id="262" dur="500" fill="hold"/>
                                        <p:tgtEl>
                                          <p:spTgt spid="28"/>
                                        </p:tgtEl>
                                        <p:attrNameLst>
                                          <p:attrName>style.color</p:attrName>
                                        </p:attrNameLst>
                                      </p:cBhvr>
                                      <p:by>
                                        <p:hsl h="7200000" s="0" l="0"/>
                                      </p:by>
                                    </p:animClr>
                                    <p:animClr clrSpc="hsl">
                                      <p:cBhvr>
                                        <p:cTn id="263" dur="500" fill="hold"/>
                                        <p:tgtEl>
                                          <p:spTgt spid="28"/>
                                        </p:tgtEl>
                                        <p:attrNameLst>
                                          <p:attrName>fillcolor</p:attrName>
                                        </p:attrNameLst>
                                      </p:cBhvr>
                                      <p:by>
                                        <p:hsl h="7200000" s="0" l="0"/>
                                      </p:by>
                                    </p:animClr>
                                    <p:animClr clrSpc="hsl">
                                      <p:cBhvr>
                                        <p:cTn id="264" dur="500" fill="hold"/>
                                        <p:tgtEl>
                                          <p:spTgt spid="28"/>
                                        </p:tgtEl>
                                        <p:attrNameLst>
                                          <p:attrName>stroke.color</p:attrName>
                                        </p:attrNameLst>
                                      </p:cBhvr>
                                      <p:by>
                                        <p:hsl h="7200000" s="0" l="0"/>
                                      </p:by>
                                    </p:animClr>
                                    <p:set>
                                      <p:cBhvr>
                                        <p:cTn id="265" dur="500" fill="hold"/>
                                        <p:tgtEl>
                                          <p:spTgt spid="28"/>
                                        </p:tgtEl>
                                        <p:attrNameLst>
                                          <p:attrName>fill.type</p:attrName>
                                        </p:attrNameLst>
                                      </p:cBhvr>
                                      <p:to>
                                        <p:strVal val="solid"/>
                                      </p:to>
                                    </p:set>
                                  </p:childTnLst>
                                </p:cTn>
                              </p:par>
                              <p:par>
                                <p:cTn id="266" presetID="21" presetClass="emph" presetSubtype="0" fill="hold" grpId="4" nodeType="withEffect">
                                  <p:stCondLst>
                                    <p:cond delay="0"/>
                                  </p:stCondLst>
                                  <p:childTnLst>
                                    <p:animClr clrSpc="hsl">
                                      <p:cBhvr override="childStyle">
                                        <p:cTn id="267" dur="500" fill="hold"/>
                                        <p:tgtEl>
                                          <p:spTgt spid="27"/>
                                        </p:tgtEl>
                                        <p:attrNameLst>
                                          <p:attrName>style.color</p:attrName>
                                        </p:attrNameLst>
                                      </p:cBhvr>
                                      <p:by>
                                        <p:hsl h="7200000" s="0" l="0"/>
                                      </p:by>
                                    </p:animClr>
                                    <p:animClr clrSpc="hsl">
                                      <p:cBhvr>
                                        <p:cTn id="268" dur="500" fill="hold"/>
                                        <p:tgtEl>
                                          <p:spTgt spid="27"/>
                                        </p:tgtEl>
                                        <p:attrNameLst>
                                          <p:attrName>fillcolor</p:attrName>
                                        </p:attrNameLst>
                                      </p:cBhvr>
                                      <p:by>
                                        <p:hsl h="7200000" s="0" l="0"/>
                                      </p:by>
                                    </p:animClr>
                                    <p:animClr clrSpc="hsl">
                                      <p:cBhvr>
                                        <p:cTn id="269" dur="500" fill="hold"/>
                                        <p:tgtEl>
                                          <p:spTgt spid="27"/>
                                        </p:tgtEl>
                                        <p:attrNameLst>
                                          <p:attrName>stroke.color</p:attrName>
                                        </p:attrNameLst>
                                      </p:cBhvr>
                                      <p:by>
                                        <p:hsl h="7200000" s="0" l="0"/>
                                      </p:by>
                                    </p:animClr>
                                    <p:set>
                                      <p:cBhvr>
                                        <p:cTn id="270" dur="500" fill="hold"/>
                                        <p:tgtEl>
                                          <p:spTgt spid="27"/>
                                        </p:tgtEl>
                                        <p:attrNameLst>
                                          <p:attrName>fill.type</p:attrName>
                                        </p:attrNameLst>
                                      </p:cBhvr>
                                      <p:to>
                                        <p:strVal val="solid"/>
                                      </p:to>
                                    </p:set>
                                  </p:childTnLst>
                                </p:cTn>
                              </p:par>
                              <p:par>
                                <p:cTn id="271" presetID="21" presetClass="emph" presetSubtype="0" fill="hold" grpId="4" nodeType="withEffect">
                                  <p:stCondLst>
                                    <p:cond delay="0"/>
                                  </p:stCondLst>
                                  <p:childTnLst>
                                    <p:animClr clrSpc="hsl">
                                      <p:cBhvr override="childStyle">
                                        <p:cTn id="272" dur="500" fill="hold"/>
                                        <p:tgtEl>
                                          <p:spTgt spid="26"/>
                                        </p:tgtEl>
                                        <p:attrNameLst>
                                          <p:attrName>style.color</p:attrName>
                                        </p:attrNameLst>
                                      </p:cBhvr>
                                      <p:by>
                                        <p:hsl h="7200000" s="0" l="0"/>
                                      </p:by>
                                    </p:animClr>
                                    <p:animClr clrSpc="hsl">
                                      <p:cBhvr>
                                        <p:cTn id="273" dur="500" fill="hold"/>
                                        <p:tgtEl>
                                          <p:spTgt spid="26"/>
                                        </p:tgtEl>
                                        <p:attrNameLst>
                                          <p:attrName>fillcolor</p:attrName>
                                        </p:attrNameLst>
                                      </p:cBhvr>
                                      <p:by>
                                        <p:hsl h="7200000" s="0" l="0"/>
                                      </p:by>
                                    </p:animClr>
                                    <p:animClr clrSpc="hsl">
                                      <p:cBhvr>
                                        <p:cTn id="274" dur="500" fill="hold"/>
                                        <p:tgtEl>
                                          <p:spTgt spid="26"/>
                                        </p:tgtEl>
                                        <p:attrNameLst>
                                          <p:attrName>stroke.color</p:attrName>
                                        </p:attrNameLst>
                                      </p:cBhvr>
                                      <p:by>
                                        <p:hsl h="7200000" s="0" l="0"/>
                                      </p:by>
                                    </p:animClr>
                                    <p:set>
                                      <p:cBhvr>
                                        <p:cTn id="275" dur="500" fill="hold"/>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2" grpId="2" animBg="1"/>
      <p:bldP spid="22" grpId="3" animBg="1"/>
      <p:bldP spid="22" grpId="4" animBg="1"/>
      <p:bldP spid="23" grpId="0" animBg="1"/>
      <p:bldP spid="23" grpId="1" animBg="1"/>
      <p:bldP spid="23" grpId="2" animBg="1"/>
      <p:bldP spid="23" grpId="3"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6" grpId="0" animBg="1"/>
      <p:bldP spid="26" grpId="1" animBg="1"/>
      <p:bldP spid="26" grpId="2" animBg="1"/>
      <p:bldP spid="26" grpId="3" animBg="1"/>
      <p:bldP spid="26" grpId="4" animBg="1"/>
      <p:bldP spid="27" grpId="0" animBg="1"/>
      <p:bldP spid="27" grpId="1" animBg="1"/>
      <p:bldP spid="27" grpId="2" animBg="1"/>
      <p:bldP spid="27" grpId="3" animBg="1"/>
      <p:bldP spid="27" grpId="4" animBg="1"/>
      <p:bldP spid="28" grpId="0" animBg="1"/>
      <p:bldP spid="28" grpId="1" animBg="1"/>
      <p:bldP spid="28" grpId="2" animBg="1"/>
      <p:bldP spid="28" grpId="3" animBg="1"/>
      <p:bldP spid="28" grpId="4" animBg="1"/>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measures</a:t>
            </a:r>
            <a:endParaRPr lang="en-US" dirty="0"/>
          </a:p>
        </p:txBody>
      </p:sp>
      <p:sp>
        <p:nvSpPr>
          <p:cNvPr id="3" name="Content Placeholder 2"/>
          <p:cNvSpPr>
            <a:spLocks noGrp="1"/>
          </p:cNvSpPr>
          <p:nvPr>
            <p:ph idx="1"/>
          </p:nvPr>
        </p:nvSpPr>
        <p:spPr/>
        <p:txBody>
          <a:bodyPr/>
          <a:lstStyle/>
          <a:p>
            <a:r>
              <a:rPr lang="en-US" dirty="0" smtClean="0"/>
              <a:t>False acceptance rate</a:t>
            </a:r>
          </a:p>
          <a:p>
            <a:pPr lvl="1"/>
            <a:r>
              <a:rPr lang="en-US" dirty="0" smtClean="0"/>
              <a:t>Percentage of user forge user those are accepted</a:t>
            </a:r>
          </a:p>
          <a:p>
            <a:pPr lvl="1"/>
            <a:r>
              <a:rPr lang="en-US" dirty="0" smtClean="0"/>
              <a:t>Should be lower for forensic application</a:t>
            </a:r>
          </a:p>
          <a:p>
            <a:pPr lvl="2"/>
            <a:r>
              <a:rPr lang="en-US" dirty="0" smtClean="0"/>
              <a:t>Security is the major concern</a:t>
            </a:r>
          </a:p>
          <a:p>
            <a:pPr lvl="2">
              <a:buNone/>
            </a:pPr>
            <a:endParaRPr lang="en-US" dirty="0" smtClean="0"/>
          </a:p>
          <a:p>
            <a:r>
              <a:rPr lang="en-US" dirty="0" smtClean="0"/>
              <a:t>False rejection rates</a:t>
            </a:r>
          </a:p>
          <a:p>
            <a:pPr lvl="1"/>
            <a:r>
              <a:rPr lang="en-US" dirty="0" smtClean="0"/>
              <a:t>Percentage of genuine users those are rejected</a:t>
            </a:r>
          </a:p>
          <a:p>
            <a:pPr lvl="1"/>
            <a:r>
              <a:rPr lang="en-US" dirty="0" smtClean="0"/>
              <a:t>Should be lower for civilian applications</a:t>
            </a:r>
          </a:p>
          <a:p>
            <a:pPr lvl="2"/>
            <a:r>
              <a:rPr lang="en-US" dirty="0" smtClean="0"/>
              <a:t>Usability is the major concern </a:t>
            </a:r>
          </a:p>
          <a:p>
            <a:pPr lvl="2">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Accept Rate </a:t>
            </a:r>
            <a:br>
              <a:rPr lang="en-US" dirty="0" smtClean="0"/>
            </a:br>
            <a:r>
              <a:rPr lang="en-US" sz="2400" dirty="0" smtClean="0"/>
              <a:t>(Directional Feature) </a:t>
            </a:r>
            <a:endParaRPr lang="en-US" sz="2400" dirty="0"/>
          </a:p>
        </p:txBody>
      </p:sp>
      <p:pic>
        <p:nvPicPr>
          <p:cNvPr id="4" name="Content Placeholder 3" descr="CMP_Hindi_FAR2.eps"/>
          <p:cNvPicPr>
            <a:picLocks noGrp="1" noChangeAspect="1"/>
          </p:cNvPicPr>
          <p:nvPr>
            <p:ph idx="1"/>
          </p:nvPr>
        </p:nvPicPr>
        <p:blipFill>
          <a:blip r:embed="rId2"/>
          <a:stretch>
            <a:fillRect/>
          </a:stretch>
        </p:blipFill>
        <p:spPr>
          <a:xfrm>
            <a:off x="838200" y="1676400"/>
            <a:ext cx="7391400" cy="490530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Reject Rate</a:t>
            </a:r>
            <a:br>
              <a:rPr lang="en-US" dirty="0" smtClean="0"/>
            </a:br>
            <a:r>
              <a:rPr lang="en-US" sz="2400" dirty="0" smtClean="0"/>
              <a:t>(Directional Features)</a:t>
            </a:r>
            <a:endParaRPr lang="en-US" sz="2400" dirty="0"/>
          </a:p>
        </p:txBody>
      </p:sp>
      <p:pic>
        <p:nvPicPr>
          <p:cNvPr id="4" name="Content Placeholder 3" descr="CMP_Hindi_FRR2.eps"/>
          <p:cNvPicPr>
            <a:picLocks noGrp="1" noChangeAspect="1"/>
          </p:cNvPicPr>
          <p:nvPr>
            <p:ph idx="1"/>
          </p:nvPr>
        </p:nvPicPr>
        <p:blipFill>
          <a:blip r:embed="rId2"/>
          <a:stretch>
            <a:fillRect/>
          </a:stretch>
        </p:blipFill>
        <p:spPr>
          <a:xfrm>
            <a:off x="685800" y="1524000"/>
            <a:ext cx="7772400" cy="51816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6480" y="381000"/>
            <a:ext cx="8229600" cy="1210046"/>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False Accept Rate </a:t>
            </a:r>
            <a:br>
              <a:rPr lang="en-GB" dirty="0" smtClean="0"/>
            </a:br>
            <a:r>
              <a:rPr lang="en-GB" sz="2400" dirty="0" smtClean="0"/>
              <a:t>(DTW) </a:t>
            </a:r>
            <a:endParaRPr lang="en-GB" sz="2400" dirty="0"/>
          </a:p>
        </p:txBody>
      </p:sp>
      <p:pic>
        <p:nvPicPr>
          <p:cNvPr id="4" name="Content Placeholder 3" descr="CMP_Hindi_FAR1.eps"/>
          <p:cNvPicPr>
            <a:picLocks noGrp="1" noChangeAspect="1"/>
          </p:cNvPicPr>
          <p:nvPr>
            <p:ph idx="1"/>
          </p:nvPr>
        </p:nvPicPr>
        <p:blipFill>
          <a:blip r:embed="rId3"/>
          <a:stretch>
            <a:fillRect/>
          </a:stretch>
        </p:blipFill>
        <p:spPr>
          <a:xfrm>
            <a:off x="457200" y="1447800"/>
            <a:ext cx="8305800" cy="5143744"/>
          </a:xfrm>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Reject Rate</a:t>
            </a:r>
            <a:br>
              <a:rPr lang="en-US" dirty="0" smtClean="0"/>
            </a:br>
            <a:r>
              <a:rPr lang="en-US" sz="2400" dirty="0" smtClean="0"/>
              <a:t>(DTW)</a:t>
            </a:r>
            <a:endParaRPr lang="en-US" sz="2400" dirty="0"/>
          </a:p>
        </p:txBody>
      </p:sp>
      <p:pic>
        <p:nvPicPr>
          <p:cNvPr id="4" name="Content Placeholder 3" descr="CMP_Hindi_FRR1.eps"/>
          <p:cNvPicPr>
            <a:picLocks noGrp="1" noChangeAspect="1"/>
          </p:cNvPicPr>
          <p:nvPr>
            <p:ph idx="1"/>
          </p:nvPr>
        </p:nvPicPr>
        <p:blipFill>
          <a:blip r:embed="rId3"/>
          <a:stretch>
            <a:fillRect/>
          </a:stretch>
        </p:blipFill>
        <p:spPr>
          <a:xfrm>
            <a:off x="609600" y="1676400"/>
            <a:ext cx="7848600" cy="4876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Threshold-1</a:t>
            </a:r>
          </a:p>
          <a:p>
            <a:pPr lvl="1"/>
            <a:r>
              <a:rPr lang="en-US" dirty="0" smtClean="0"/>
              <a:t>Control the range of variations within writers</a:t>
            </a:r>
          </a:p>
          <a:p>
            <a:pPr lvl="1"/>
            <a:r>
              <a:rPr lang="en-US" dirty="0" smtClean="0"/>
              <a:t>Decided based on positive samples</a:t>
            </a:r>
          </a:p>
          <a:p>
            <a:pPr lvl="1"/>
            <a:endParaRPr lang="en-US" dirty="0" smtClean="0"/>
          </a:p>
          <a:p>
            <a:r>
              <a:rPr lang="en-US" dirty="0" smtClean="0"/>
              <a:t>Threshold-2</a:t>
            </a:r>
          </a:p>
          <a:p>
            <a:pPr lvl="1"/>
            <a:r>
              <a:rPr lang="en-US" dirty="0" smtClean="0"/>
              <a:t>Confidence before rejecting other writers (negative samples)</a:t>
            </a:r>
          </a:p>
          <a:p>
            <a:pPr lvl="1"/>
            <a:r>
              <a:rPr lang="en-US" dirty="0" smtClean="0"/>
              <a:t>Lower threshold-2 == Higher confidence</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thresholds..</a:t>
            </a:r>
            <a:br>
              <a:rPr lang="en-US" dirty="0" smtClean="0"/>
            </a:br>
            <a:r>
              <a:rPr lang="en-US" sz="2000" dirty="0" smtClean="0"/>
              <a:t>(DTW and Hindi script)</a:t>
            </a:r>
            <a:endParaRPr lang="en-US" sz="2000" dirty="0"/>
          </a:p>
        </p:txBody>
      </p:sp>
      <p:pic>
        <p:nvPicPr>
          <p:cNvPr id="6" name="Content Placeholder 5" descr="Picture7.jpg"/>
          <p:cNvPicPr>
            <a:picLocks noGrp="1" noChangeAspect="1"/>
          </p:cNvPicPr>
          <p:nvPr>
            <p:ph idx="1"/>
          </p:nvPr>
        </p:nvPicPr>
        <p:blipFill>
          <a:blip r:embed="rId2"/>
          <a:stretch>
            <a:fillRect/>
          </a:stretch>
        </p:blipFill>
        <p:spPr>
          <a:xfrm>
            <a:off x="609600" y="1828800"/>
            <a:ext cx="7848600" cy="46482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thresholds..</a:t>
            </a:r>
            <a:br>
              <a:rPr lang="en-US" dirty="0" smtClean="0"/>
            </a:br>
            <a:r>
              <a:rPr lang="en-US" sz="2000" dirty="0" smtClean="0"/>
              <a:t> (DTW and Hindi script)</a:t>
            </a:r>
            <a:endParaRPr lang="en-US" dirty="0"/>
          </a:p>
        </p:txBody>
      </p:sp>
      <p:pic>
        <p:nvPicPr>
          <p:cNvPr id="6" name="Content Placeholder 5" descr="Picture8.jpg"/>
          <p:cNvPicPr>
            <a:picLocks noGrp="1" noChangeAspect="1"/>
          </p:cNvPicPr>
          <p:nvPr>
            <p:ph idx="1"/>
          </p:nvPr>
        </p:nvPicPr>
        <p:blipFill>
          <a:blip r:embed="rId2"/>
          <a:stretch>
            <a:fillRect/>
          </a:stretch>
        </p:blipFill>
        <p:spPr>
          <a:xfrm>
            <a:off x="533400" y="1828800"/>
            <a:ext cx="8305800" cy="48006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of word comparisons..</a:t>
            </a:r>
            <a:br>
              <a:rPr lang="en-US" dirty="0" smtClean="0"/>
            </a:br>
            <a:r>
              <a:rPr lang="en-US" sz="1800" dirty="0" smtClean="0"/>
              <a:t>(DTW &amp; Hindi script)</a:t>
            </a:r>
            <a:endParaRPr lang="en-US" sz="1800" dirty="0"/>
          </a:p>
        </p:txBody>
      </p:sp>
      <p:pic>
        <p:nvPicPr>
          <p:cNvPr id="6" name="Content Placeholder 5" descr="Picture9.jpg"/>
          <p:cNvPicPr>
            <a:picLocks noGrp="1" noChangeAspect="1"/>
          </p:cNvPicPr>
          <p:nvPr>
            <p:ph idx="1"/>
          </p:nvPr>
        </p:nvPicPr>
        <p:blipFill>
          <a:blip r:embed="rId2"/>
          <a:stretch>
            <a:fillRect/>
          </a:stretch>
        </p:blipFill>
        <p:spPr>
          <a:xfrm>
            <a:off x="457200" y="1524000"/>
            <a:ext cx="8305800" cy="4953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thresholds..</a:t>
            </a:r>
            <a:br>
              <a:rPr lang="en-US" dirty="0" smtClean="0"/>
            </a:br>
            <a:r>
              <a:rPr lang="en-US" sz="2000" dirty="0" smtClean="0"/>
              <a:t> (Directional feature and Hindi script)</a:t>
            </a:r>
            <a:endParaRPr lang="en-US" dirty="0"/>
          </a:p>
        </p:txBody>
      </p:sp>
      <p:pic>
        <p:nvPicPr>
          <p:cNvPr id="6" name="Content Placeholder 5" descr="Picture10.jpg"/>
          <p:cNvPicPr>
            <a:picLocks noGrp="1" noChangeAspect="1"/>
          </p:cNvPicPr>
          <p:nvPr>
            <p:ph idx="1"/>
          </p:nvPr>
        </p:nvPicPr>
        <p:blipFill>
          <a:blip r:embed="rId3"/>
          <a:stretch>
            <a:fillRect/>
          </a:stretch>
        </p:blipFill>
        <p:spPr>
          <a:xfrm>
            <a:off x="890944" y="1524000"/>
            <a:ext cx="7491056" cy="489637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Recognition Vs Identification</a:t>
            </a:r>
            <a:endParaRPr lang="en-US" sz="3200" dirty="0"/>
          </a:p>
        </p:txBody>
      </p:sp>
      <p:sp>
        <p:nvSpPr>
          <p:cNvPr id="3" name="Content Placeholder 2"/>
          <p:cNvSpPr>
            <a:spLocks noGrp="1"/>
          </p:cNvSpPr>
          <p:nvPr>
            <p:ph idx="1"/>
          </p:nvPr>
        </p:nvSpPr>
        <p:spPr/>
        <p:txBody>
          <a:bodyPr/>
          <a:lstStyle/>
          <a:p>
            <a:r>
              <a:rPr lang="en-US" dirty="0" smtClean="0"/>
              <a:t>Handwriting Recognition</a:t>
            </a:r>
          </a:p>
          <a:p>
            <a:pPr lvl="1"/>
            <a:r>
              <a:rPr lang="en-US" dirty="0" smtClean="0"/>
              <a:t>To automatically understand the underline text in the document</a:t>
            </a:r>
          </a:p>
          <a:p>
            <a:pPr lvl="1"/>
            <a:r>
              <a:rPr lang="en-US" dirty="0" smtClean="0"/>
              <a:t>Design of automated handwritten document reading systems</a:t>
            </a:r>
          </a:p>
          <a:p>
            <a:pPr lvl="1"/>
            <a:r>
              <a:rPr lang="en-US" dirty="0" smtClean="0"/>
              <a:t>Suppress variation due to writer or handwriting style</a:t>
            </a:r>
          </a:p>
          <a:p>
            <a:pPr lvl="1"/>
            <a:endParaRPr lang="en-US" dirty="0" smtClean="0"/>
          </a:p>
          <a:p>
            <a:r>
              <a:rPr lang="en-US" dirty="0" smtClean="0"/>
              <a:t>Handwriting Identification</a:t>
            </a:r>
          </a:p>
          <a:p>
            <a:pPr lvl="1"/>
            <a:r>
              <a:rPr lang="en-US" dirty="0" smtClean="0"/>
              <a:t>Study to determine the writer of the document</a:t>
            </a:r>
          </a:p>
          <a:p>
            <a:pPr lvl="1"/>
            <a:r>
              <a:rPr lang="en-US" dirty="0" smtClean="0"/>
              <a:t>Enhance the variation due to different handwriting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25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25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25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250"/>
                                        <p:tgtEl>
                                          <p:spTgt spid="3">
                                            <p:txEl>
                                              <p:pRg st="5" end="5"/>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25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heckerboard(across)">
                                      <p:cBhvr>
                                        <p:cTn id="29" dur="250"/>
                                        <p:tgtEl>
                                          <p:spTgt spid="3">
                                            <p:txEl>
                                              <p:pRg st="7" end="7"/>
                                            </p:txEl>
                                          </p:spTgt>
                                        </p:tgtEl>
                                      </p:cBhvr>
                                    </p:animEffect>
                                  </p:childTnLst>
                                </p:cTn>
                              </p:par>
                              <p:par>
                                <p:cTn id="30" presetID="3" presetClass="emph" presetSubtype="2" fill="hold" grpId="1" nodeType="withEffect">
                                  <p:stCondLst>
                                    <p:cond delay="0"/>
                                  </p:stCondLst>
                                  <p:childTnLst>
                                    <p:animClr clrSpc="rgb">
                                      <p:cBhvr override="childStyle">
                                        <p:cTn id="31" dur="250" fill="hold"/>
                                        <p:tgtEl>
                                          <p:spTgt spid="3">
                                            <p:txEl>
                                              <p:pRg st="1" end="1"/>
                                            </p:txEl>
                                          </p:spTgt>
                                        </p:tgtEl>
                                        <p:attrNameLst>
                                          <p:attrName>style.color</p:attrName>
                                        </p:attrNameLst>
                                      </p:cBhvr>
                                      <p:to>
                                        <a:srgbClr val="C0C0C0"/>
                                      </p:to>
                                    </p:animClr>
                                  </p:childTnLst>
                                </p:cTn>
                              </p:par>
                              <p:par>
                                <p:cTn id="32" presetID="3" presetClass="emph" presetSubtype="2" fill="hold" grpId="1" nodeType="withEffect">
                                  <p:stCondLst>
                                    <p:cond delay="0"/>
                                  </p:stCondLst>
                                  <p:childTnLst>
                                    <p:animClr clrSpc="rgb">
                                      <p:cBhvr override="childStyle">
                                        <p:cTn id="33" dur="250" fill="hold"/>
                                        <p:tgtEl>
                                          <p:spTgt spid="3">
                                            <p:txEl>
                                              <p:pRg st="2" end="2"/>
                                            </p:txEl>
                                          </p:spTgt>
                                        </p:tgtEl>
                                        <p:attrNameLst>
                                          <p:attrName>style.color</p:attrName>
                                        </p:attrNameLst>
                                      </p:cBhvr>
                                      <p:to>
                                        <a:srgbClr val="C0C0C0"/>
                                      </p:to>
                                    </p:animClr>
                                  </p:childTnLst>
                                </p:cTn>
                              </p:par>
                              <p:par>
                                <p:cTn id="34" presetID="3" presetClass="emph" presetSubtype="2" fill="hold" grpId="1" nodeType="withEffect">
                                  <p:stCondLst>
                                    <p:cond delay="0"/>
                                  </p:stCondLst>
                                  <p:childTnLst>
                                    <p:animClr clrSpc="rgb">
                                      <p:cBhvr override="childStyle">
                                        <p:cTn id="35" dur="250" fill="hold"/>
                                        <p:tgtEl>
                                          <p:spTgt spid="3">
                                            <p:txEl>
                                              <p:pRg st="6" end="6"/>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thresholds..</a:t>
            </a:r>
            <a:br>
              <a:rPr lang="en-US" dirty="0" smtClean="0"/>
            </a:br>
            <a:r>
              <a:rPr lang="en-US" sz="2000" dirty="0" smtClean="0"/>
              <a:t> (Directional feature and Hindi script)</a:t>
            </a:r>
            <a:endParaRPr lang="en-US" dirty="0"/>
          </a:p>
        </p:txBody>
      </p:sp>
      <p:pic>
        <p:nvPicPr>
          <p:cNvPr id="6" name="Content Placeholder 5" descr="Picture11.jpg"/>
          <p:cNvPicPr>
            <a:picLocks noGrp="1" noChangeAspect="1"/>
          </p:cNvPicPr>
          <p:nvPr>
            <p:ph idx="1"/>
          </p:nvPr>
        </p:nvPicPr>
        <p:blipFill>
          <a:blip r:embed="rId2"/>
          <a:stretch>
            <a:fillRect/>
          </a:stretch>
        </p:blipFill>
        <p:spPr>
          <a:xfrm>
            <a:off x="762000" y="1600200"/>
            <a:ext cx="7767874" cy="5029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thresholds..</a:t>
            </a:r>
            <a:br>
              <a:rPr lang="en-US" dirty="0" smtClean="0"/>
            </a:br>
            <a:r>
              <a:rPr lang="en-US" sz="2000" dirty="0" smtClean="0"/>
              <a:t> (Directional features and English script)</a:t>
            </a:r>
            <a:endParaRPr lang="en-US" dirty="0"/>
          </a:p>
        </p:txBody>
      </p:sp>
      <p:pic>
        <p:nvPicPr>
          <p:cNvPr id="6" name="Content Placeholder 5" descr="Picture12.jpg"/>
          <p:cNvPicPr>
            <a:picLocks noGrp="1" noChangeAspect="1"/>
          </p:cNvPicPr>
          <p:nvPr>
            <p:ph idx="1"/>
          </p:nvPr>
        </p:nvPicPr>
        <p:blipFill>
          <a:blip r:embed="rId2"/>
          <a:stretch>
            <a:fillRect/>
          </a:stretch>
        </p:blipFill>
        <p:spPr>
          <a:xfrm>
            <a:off x="609600" y="1600200"/>
            <a:ext cx="8127392" cy="48768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thresholds..</a:t>
            </a:r>
            <a:br>
              <a:rPr lang="en-US" dirty="0" smtClean="0"/>
            </a:br>
            <a:r>
              <a:rPr lang="en-US" sz="2000" dirty="0" smtClean="0"/>
              <a:t> (Directional features and English script)</a:t>
            </a:r>
            <a:endParaRPr lang="en-US" dirty="0"/>
          </a:p>
        </p:txBody>
      </p:sp>
      <p:pic>
        <p:nvPicPr>
          <p:cNvPr id="6" name="Content Placeholder 5" descr="Picture13.jpg"/>
          <p:cNvPicPr>
            <a:picLocks noGrp="1" noChangeAspect="1"/>
          </p:cNvPicPr>
          <p:nvPr>
            <p:ph idx="1"/>
          </p:nvPr>
        </p:nvPicPr>
        <p:blipFill>
          <a:blip r:embed="rId2"/>
          <a:stretch>
            <a:fillRect/>
          </a:stretch>
        </p:blipFill>
        <p:spPr>
          <a:xfrm>
            <a:off x="457200" y="1524000"/>
            <a:ext cx="8395096" cy="50292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of word comparisons..</a:t>
            </a:r>
            <a:br>
              <a:rPr lang="en-US" dirty="0" smtClean="0"/>
            </a:br>
            <a:r>
              <a:rPr lang="en-US" sz="1800" dirty="0" smtClean="0"/>
              <a:t>(Directional &amp; Hindi script)</a:t>
            </a:r>
            <a:endParaRPr lang="en-US" sz="1800" dirty="0"/>
          </a:p>
        </p:txBody>
      </p:sp>
      <p:pic>
        <p:nvPicPr>
          <p:cNvPr id="6" name="Content Placeholder 5" descr="Picture14.jpg"/>
          <p:cNvPicPr>
            <a:picLocks noGrp="1" noChangeAspect="1"/>
          </p:cNvPicPr>
          <p:nvPr>
            <p:ph idx="1"/>
          </p:nvPr>
        </p:nvPicPr>
        <p:blipFill>
          <a:blip r:embed="rId2"/>
          <a:stretch>
            <a:fillRect/>
          </a:stretch>
        </p:blipFill>
        <p:spPr>
          <a:xfrm>
            <a:off x="533400" y="1524000"/>
            <a:ext cx="8064458" cy="4750757"/>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of word comparisons..</a:t>
            </a:r>
            <a:br>
              <a:rPr lang="en-US" dirty="0" smtClean="0"/>
            </a:br>
            <a:r>
              <a:rPr lang="en-US" sz="1800" dirty="0" smtClean="0"/>
              <a:t>(Directional &amp; English Script)</a:t>
            </a:r>
            <a:endParaRPr lang="en-US" sz="1800" dirty="0"/>
          </a:p>
        </p:txBody>
      </p:sp>
      <p:pic>
        <p:nvPicPr>
          <p:cNvPr id="6" name="Content Placeholder 5" descr="Picture15.jpg"/>
          <p:cNvPicPr>
            <a:picLocks noGrp="1" noChangeAspect="1"/>
          </p:cNvPicPr>
          <p:nvPr>
            <p:ph idx="1"/>
          </p:nvPr>
        </p:nvPicPr>
        <p:blipFill>
          <a:blip r:embed="rId2"/>
          <a:stretch>
            <a:fillRect/>
          </a:stretch>
        </p:blipFill>
        <p:spPr>
          <a:xfrm>
            <a:off x="868118" y="1730334"/>
            <a:ext cx="7666282" cy="4746666"/>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writers Vs Accuracy</a:t>
            </a:r>
            <a:br>
              <a:rPr lang="en-US" dirty="0" smtClean="0"/>
            </a:br>
            <a:r>
              <a:rPr lang="en-US" sz="1800" dirty="0" smtClean="0"/>
              <a:t>(English)</a:t>
            </a:r>
            <a:endParaRPr lang="en-US" sz="1800" dirty="0"/>
          </a:p>
        </p:txBody>
      </p:sp>
      <p:pic>
        <p:nvPicPr>
          <p:cNvPr id="6" name="Content Placeholder 5" descr="Picture16.jpg"/>
          <p:cNvPicPr>
            <a:picLocks noGrp="1" noChangeAspect="1"/>
          </p:cNvPicPr>
          <p:nvPr>
            <p:ph idx="1"/>
          </p:nvPr>
        </p:nvPicPr>
        <p:blipFill>
          <a:blip r:embed="rId2"/>
          <a:stretch>
            <a:fillRect/>
          </a:stretch>
        </p:blipFill>
        <p:spPr>
          <a:xfrm>
            <a:off x="762000" y="1676400"/>
            <a:ext cx="7628532" cy="4572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writers Vs Accuracy</a:t>
            </a:r>
            <a:br>
              <a:rPr lang="en-US" dirty="0" smtClean="0"/>
            </a:br>
            <a:r>
              <a:rPr lang="en-US" sz="1800" dirty="0" smtClean="0"/>
              <a:t>(Hindi Script)</a:t>
            </a:r>
            <a:endParaRPr lang="en-US" sz="1800" dirty="0"/>
          </a:p>
        </p:txBody>
      </p:sp>
      <p:pic>
        <p:nvPicPr>
          <p:cNvPr id="6" name="Content Placeholder 5" descr="Picture17.jpg"/>
          <p:cNvPicPr>
            <a:picLocks noGrp="1" noChangeAspect="1"/>
          </p:cNvPicPr>
          <p:nvPr>
            <p:ph idx="1"/>
          </p:nvPr>
        </p:nvPicPr>
        <p:blipFill>
          <a:blip r:embed="rId2"/>
          <a:stretch>
            <a:fillRect/>
          </a:stretch>
        </p:blipFill>
        <p:spPr>
          <a:xfrm>
            <a:off x="625956" y="1600200"/>
            <a:ext cx="8060844" cy="48006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6480" y="313954"/>
            <a:ext cx="8229600" cy="106427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Analysis and Summary </a:t>
            </a:r>
          </a:p>
        </p:txBody>
      </p:sp>
      <p:sp>
        <p:nvSpPr>
          <p:cNvPr id="33794" name="Rectangle 2"/>
          <p:cNvSpPr>
            <a:spLocks noGrp="1" noChangeArrowheads="1"/>
          </p:cNvSpPr>
          <p:nvPr>
            <p:ph idx="1"/>
          </p:nvPr>
        </p:nvSpPr>
        <p:spPr>
          <a:xfrm>
            <a:off x="456480" y="1604329"/>
            <a:ext cx="8229600" cy="4444307"/>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Writer-specific text </a:t>
            </a:r>
            <a:r>
              <a:rPr lang="en-GB" dirty="0" smtClean="0"/>
              <a:t>generation framework</a:t>
            </a: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Automatic text generation</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Automatic threshold generation</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Text is Varied</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Robust to forgery </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7" name="Content Placeholder 3"/>
          <p:cNvSpPr>
            <a:spLocks noGrp="1"/>
          </p:cNvSpPr>
          <p:nvPr>
            <p:ph sz="half" idx="2"/>
          </p:nvPr>
        </p:nvSpPr>
        <p:spPr>
          <a:xfrm>
            <a:off x="381000" y="1600200"/>
            <a:ext cx="4040188" cy="4724400"/>
          </a:xfrm>
          <a:solidFill>
            <a:srgbClr val="D9EDEF"/>
          </a:solidFill>
          <a:ln>
            <a:solidFill>
              <a:schemeClr val="tx1"/>
            </a:solidFill>
          </a:ln>
        </p:spPr>
        <p:txBody>
          <a:bodyPr/>
          <a:lstStyle/>
          <a:p>
            <a:r>
              <a:rPr lang="en-US" dirty="0" smtClean="0"/>
              <a:t>Features</a:t>
            </a:r>
          </a:p>
          <a:p>
            <a:pPr lvl="1"/>
            <a:r>
              <a:rPr lang="en-US" dirty="0" smtClean="0"/>
              <a:t>Character level</a:t>
            </a:r>
          </a:p>
          <a:p>
            <a:pPr lvl="2"/>
            <a:r>
              <a:rPr lang="en-US" dirty="0" smtClean="0"/>
              <a:t>GSC features</a:t>
            </a:r>
          </a:p>
          <a:p>
            <a:pPr lvl="2"/>
            <a:r>
              <a:rPr lang="en-US" dirty="0" smtClean="0"/>
              <a:t>Structural features</a:t>
            </a:r>
          </a:p>
          <a:p>
            <a:pPr lvl="2"/>
            <a:r>
              <a:rPr lang="en-US" dirty="0" smtClean="0"/>
              <a:t>Directional features </a:t>
            </a:r>
          </a:p>
          <a:p>
            <a:pPr lvl="1"/>
            <a:endParaRPr lang="en-US" dirty="0" smtClean="0"/>
          </a:p>
          <a:p>
            <a:pPr lvl="1"/>
            <a:r>
              <a:rPr lang="en-US" dirty="0" smtClean="0"/>
              <a:t>Word level</a:t>
            </a:r>
          </a:p>
          <a:p>
            <a:pPr lvl="2"/>
            <a:r>
              <a:rPr lang="en-US" dirty="0" smtClean="0"/>
              <a:t>Word model recognition</a:t>
            </a:r>
          </a:p>
          <a:p>
            <a:pPr lvl="2"/>
            <a:r>
              <a:rPr lang="en-US" dirty="0" smtClean="0"/>
              <a:t>Shape curvature</a:t>
            </a:r>
          </a:p>
          <a:p>
            <a:pPr lvl="2"/>
            <a:r>
              <a:rPr lang="en-US" dirty="0" smtClean="0"/>
              <a:t>Shape context</a:t>
            </a:r>
          </a:p>
          <a:p>
            <a:pPr lvl="2"/>
            <a:r>
              <a:rPr lang="en-US" dirty="0" smtClean="0"/>
              <a:t>Morphological features</a:t>
            </a:r>
          </a:p>
          <a:p>
            <a:pPr lvl="2"/>
            <a:endParaRPr lang="en-US" dirty="0" smtClean="0"/>
          </a:p>
          <a:p>
            <a:pPr lvl="3"/>
            <a:endParaRPr lang="en-US" dirty="0"/>
          </a:p>
        </p:txBody>
      </p:sp>
      <p:sp>
        <p:nvSpPr>
          <p:cNvPr id="8" name="Content Placeholder 3"/>
          <p:cNvSpPr>
            <a:spLocks noGrp="1"/>
          </p:cNvSpPr>
          <p:nvPr>
            <p:ph sz="half" idx="2"/>
          </p:nvPr>
        </p:nvSpPr>
        <p:spPr>
          <a:xfrm>
            <a:off x="4648200" y="1600200"/>
            <a:ext cx="4268788" cy="1981200"/>
          </a:xfrm>
          <a:solidFill>
            <a:srgbClr val="D9EDEF"/>
          </a:solidFill>
          <a:ln>
            <a:solidFill>
              <a:schemeClr val="tx1"/>
            </a:solidFill>
          </a:ln>
        </p:spPr>
        <p:txBody>
          <a:bodyPr/>
          <a:lstStyle/>
          <a:p>
            <a:r>
              <a:rPr lang="en-US" dirty="0" smtClean="0"/>
              <a:t>Feature selection</a:t>
            </a:r>
          </a:p>
          <a:p>
            <a:pPr lvl="1"/>
            <a:r>
              <a:rPr lang="en-US" dirty="0" smtClean="0"/>
              <a:t>Static feature selection</a:t>
            </a:r>
          </a:p>
          <a:p>
            <a:pPr lvl="1"/>
            <a:r>
              <a:rPr lang="en-US" dirty="0" smtClean="0"/>
              <a:t>PCA based discriminating power</a:t>
            </a:r>
          </a:p>
          <a:p>
            <a:pPr lvl="1"/>
            <a:endParaRPr lang="en-US" dirty="0" smtClean="0"/>
          </a:p>
          <a:p>
            <a:pPr lvl="1"/>
            <a:endParaRPr lang="en-US" dirty="0"/>
          </a:p>
        </p:txBody>
      </p:sp>
      <p:sp>
        <p:nvSpPr>
          <p:cNvPr id="11" name="Content Placeholder 3"/>
          <p:cNvSpPr>
            <a:spLocks noGrp="1"/>
          </p:cNvSpPr>
          <p:nvPr>
            <p:ph sz="half" idx="2"/>
          </p:nvPr>
        </p:nvSpPr>
        <p:spPr>
          <a:xfrm>
            <a:off x="4648200" y="3733800"/>
            <a:ext cx="4268788" cy="2590800"/>
          </a:xfrm>
          <a:solidFill>
            <a:schemeClr val="accent1">
              <a:lumMod val="90000"/>
            </a:schemeClr>
          </a:solidFill>
          <a:ln>
            <a:solidFill>
              <a:schemeClr val="tx1"/>
            </a:solidFill>
          </a:ln>
        </p:spPr>
        <p:txBody>
          <a:bodyPr/>
          <a:lstStyle/>
          <a:p>
            <a:r>
              <a:rPr lang="en-US" dirty="0" smtClean="0"/>
              <a:t>Our approach</a:t>
            </a:r>
          </a:p>
          <a:p>
            <a:pPr lvl="1"/>
            <a:r>
              <a:rPr lang="en-US" dirty="0" smtClean="0"/>
              <a:t>Writer-specific text generation</a:t>
            </a:r>
          </a:p>
          <a:p>
            <a:pPr lvl="1"/>
            <a:r>
              <a:rPr lang="en-US" dirty="0" smtClean="0"/>
              <a:t>Boosting based framework</a:t>
            </a:r>
          </a:p>
          <a:p>
            <a:pPr lvl="1"/>
            <a:r>
              <a:rPr lang="en-US" dirty="0" smtClean="0"/>
              <a:t>Text variation</a:t>
            </a:r>
          </a:p>
          <a:p>
            <a:pPr lvl="1"/>
            <a:r>
              <a:rPr lang="en-US" dirty="0" smtClean="0"/>
              <a:t>Higher accuracy with limited amount of data</a:t>
            </a:r>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lstStyle/>
          <a:p>
            <a:r>
              <a:rPr lang="en-US" dirty="0" smtClean="0"/>
              <a:t>Srihari et al.[17]</a:t>
            </a:r>
          </a:p>
          <a:p>
            <a:pPr lvl="1"/>
            <a:r>
              <a:rPr lang="en-US" dirty="0" smtClean="0"/>
              <a:t>Shape context, Shape curvature, GSC features, WMR features</a:t>
            </a:r>
          </a:p>
          <a:p>
            <a:pPr lvl="1"/>
            <a:r>
              <a:rPr lang="en-US" dirty="0" smtClean="0"/>
              <a:t>Performance:  42%, 22%, 62% and 28% respectively (1000 writers)</a:t>
            </a:r>
          </a:p>
          <a:p>
            <a:pPr lvl="1"/>
            <a:r>
              <a:rPr lang="en-US" dirty="0" smtClean="0"/>
              <a:t>Test data size- 10 words</a:t>
            </a:r>
          </a:p>
          <a:p>
            <a:endParaRPr lang="en-US" dirty="0" smtClean="0"/>
          </a:p>
          <a:p>
            <a:r>
              <a:rPr lang="en-US" dirty="0" smtClean="0"/>
              <a:t>Our approach</a:t>
            </a:r>
          </a:p>
          <a:p>
            <a:pPr lvl="1"/>
            <a:r>
              <a:rPr lang="en-US" dirty="0" smtClean="0"/>
              <a:t>Directional features </a:t>
            </a:r>
          </a:p>
          <a:p>
            <a:pPr lvl="1"/>
            <a:r>
              <a:rPr lang="en-US" dirty="0" smtClean="0"/>
              <a:t>Performance: 95% (20 writers) </a:t>
            </a:r>
          </a:p>
          <a:p>
            <a:pPr lvl="1"/>
            <a:r>
              <a:rPr lang="en-US" dirty="0" smtClean="0"/>
              <a:t>Test data size: 5 words</a:t>
            </a:r>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lstStyle/>
          <a:p>
            <a:r>
              <a:rPr lang="en-US" dirty="0" smtClean="0"/>
              <a:t>Writer Identification</a:t>
            </a:r>
          </a:p>
          <a:p>
            <a:pPr lvl="1"/>
            <a:r>
              <a:rPr lang="en-US" dirty="0" smtClean="0"/>
              <a:t>Identify writer of a questioned document </a:t>
            </a:r>
          </a:p>
          <a:p>
            <a:pPr lvl="1"/>
            <a:r>
              <a:rPr lang="en-US" dirty="0" smtClean="0"/>
              <a:t>Given pool of writers</a:t>
            </a:r>
          </a:p>
          <a:p>
            <a:pPr lvl="1"/>
            <a:endParaRPr lang="en-US" dirty="0" smtClean="0"/>
          </a:p>
          <a:p>
            <a:r>
              <a:rPr lang="en-US" dirty="0" smtClean="0"/>
              <a:t>Writer Verification</a:t>
            </a:r>
          </a:p>
          <a:p>
            <a:pPr lvl="1"/>
            <a:r>
              <a:rPr lang="en-US" dirty="0" smtClean="0"/>
              <a:t>Verify whether the claimed identity is right?</a:t>
            </a:r>
          </a:p>
          <a:p>
            <a:pPr lvl="1"/>
            <a:r>
              <a:rPr lang="en-US" dirty="0" smtClean="0"/>
              <a:t>Given: Data based of writers</a:t>
            </a:r>
          </a:p>
          <a:p>
            <a:pPr lvl="1"/>
            <a:endParaRPr lang="en-US" dirty="0" smtClean="0"/>
          </a:p>
          <a:p>
            <a:r>
              <a:rPr lang="en-US" dirty="0" smtClean="0"/>
              <a:t>Forensic Document Analysis</a:t>
            </a:r>
          </a:p>
          <a:p>
            <a:pPr lvl="1"/>
            <a:r>
              <a:rPr lang="en-US" dirty="0" smtClean="0"/>
              <a:t>Verify whether two given documents are written by same person?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heckerboard(across)">
                                      <p:cBhvr>
                                        <p:cTn id="29" dur="500"/>
                                        <p:tgtEl>
                                          <p:spTgt spid="3">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80961" y="3283545"/>
            <a:ext cx="8229600" cy="1134839"/>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Repudiation Detection in Handwriting Documents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pPr>
              <a:defRPr/>
            </a:pPr>
            <a:r>
              <a:rPr lang="en-US" sz="4000" dirty="0" smtClean="0"/>
              <a:t>Traditional writer identification Vs QDE</a:t>
            </a:r>
            <a:endParaRPr lang="en-US" sz="4000" dirty="0"/>
          </a:p>
        </p:txBody>
      </p:sp>
      <p:sp>
        <p:nvSpPr>
          <p:cNvPr id="3" name="Content Placeholder 2"/>
          <p:cNvSpPr>
            <a:spLocks noGrp="1"/>
          </p:cNvSpPr>
          <p:nvPr>
            <p:ph idx="1"/>
          </p:nvPr>
        </p:nvSpPr>
        <p:spPr/>
        <p:txBody>
          <a:bodyPr/>
          <a:lstStyle/>
          <a:p>
            <a:r>
              <a:rPr lang="en-US" sz="2400" i="1" dirty="0" smtClean="0"/>
              <a:t>Assumption of Natural Handwriting</a:t>
            </a:r>
          </a:p>
          <a:p>
            <a:endParaRPr lang="en-US" sz="2400" i="1" dirty="0" smtClean="0"/>
          </a:p>
          <a:p>
            <a:pPr eaLnBrk="1" hangingPunct="1">
              <a:lnSpc>
                <a:spcPct val="90000"/>
              </a:lnSpc>
              <a:spcBef>
                <a:spcPct val="0"/>
              </a:spcBef>
            </a:pPr>
            <a:r>
              <a:rPr lang="en-US" sz="2400" i="1" dirty="0" smtClean="0"/>
              <a:t>Biometrics Terms</a:t>
            </a:r>
          </a:p>
          <a:p>
            <a:pPr lvl="1" eaLnBrk="1" hangingPunct="1">
              <a:lnSpc>
                <a:spcPct val="90000"/>
              </a:lnSpc>
              <a:spcBef>
                <a:spcPct val="0"/>
              </a:spcBef>
              <a:buFont typeface="Arial" charset="0"/>
              <a:buChar char="•"/>
            </a:pPr>
            <a:r>
              <a:rPr lang="en-US" dirty="0" smtClean="0"/>
              <a:t>Repudiation  (Negative Biometrics)</a:t>
            </a:r>
          </a:p>
          <a:p>
            <a:pPr lvl="1" eaLnBrk="1" hangingPunct="1">
              <a:lnSpc>
                <a:spcPct val="90000"/>
              </a:lnSpc>
              <a:spcBef>
                <a:spcPct val="0"/>
              </a:spcBef>
              <a:buFont typeface="Arial" charset="0"/>
              <a:buChar char="•"/>
            </a:pPr>
            <a:r>
              <a:rPr lang="en-US" dirty="0" smtClean="0"/>
              <a:t>Forgery (Positive Biometrics)</a:t>
            </a:r>
          </a:p>
          <a:p>
            <a:endParaRPr lang="en-US" sz="2400" i="1" dirty="0" smtClean="0"/>
          </a:p>
          <a:p>
            <a:r>
              <a:rPr lang="en-US" sz="2400" i="1" dirty="0" smtClean="0"/>
              <a:t>Quantity and quality of data available</a:t>
            </a:r>
          </a:p>
          <a:p>
            <a:endParaRPr lang="en-US" sz="2400" i="1" dirty="0" smtClean="0"/>
          </a:p>
          <a:p>
            <a:r>
              <a:rPr lang="en-US" sz="2400" i="1" dirty="0" smtClean="0"/>
              <a:t>Cost factor involved </a:t>
            </a:r>
          </a:p>
          <a:p>
            <a:pPr lvl="1"/>
            <a:r>
              <a:rPr lang="en-US" sz="1600" i="1" dirty="0" smtClean="0"/>
              <a:t>Used as expert witness in legal Verdict</a:t>
            </a:r>
          </a:p>
          <a:p>
            <a:pPr lvl="1" eaLnBrk="1" hangingPunct="1">
              <a:lnSpc>
                <a:spcPct val="90000"/>
              </a:lnSpc>
              <a:spcBef>
                <a:spcPct val="0"/>
              </a:spcBef>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3">
                                            <p:txEl>
                                              <p:pRg st="0" end="0"/>
                                            </p:txEl>
                                          </p:spTgt>
                                        </p:tgtEl>
                                        <p:attrNameLst>
                                          <p:attrName>style.color</p:attrName>
                                        </p:attrNameLst>
                                      </p:cBhvr>
                                      <p:to>
                                        <a:srgbClr val="808080"/>
                                      </p:to>
                                    </p:animClr>
                                  </p:childTnLst>
                                </p:cTn>
                              </p:par>
                              <p:par>
                                <p:cTn id="12" presetID="5" presetClass="entr" presetSubtype="5"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heckerboard(down)">
                                      <p:cBhvr>
                                        <p:cTn id="14" dur="500"/>
                                        <p:tgtEl>
                                          <p:spTgt spid="3">
                                            <p:txEl>
                                              <p:pRg st="2" end="2"/>
                                            </p:txEl>
                                          </p:spTgt>
                                        </p:tgtEl>
                                      </p:cBhvr>
                                    </p:animEffect>
                                  </p:childTnLst>
                                </p:cTn>
                              </p:par>
                              <p:par>
                                <p:cTn id="15" presetID="5" presetClass="entr" presetSubtype="5"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down)">
                                      <p:cBhvr>
                                        <p:cTn id="17" dur="500"/>
                                        <p:tgtEl>
                                          <p:spTgt spid="3">
                                            <p:txEl>
                                              <p:pRg st="3" end="3"/>
                                            </p:txEl>
                                          </p:spTgt>
                                        </p:tgtEl>
                                      </p:cBhvr>
                                    </p:animEffect>
                                  </p:childTnLst>
                                </p:cTn>
                              </p:par>
                              <p:par>
                                <p:cTn id="18" presetID="5" presetClass="entr" presetSubtype="5"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500" fill="hold"/>
                                        <p:tgtEl>
                                          <p:spTgt spid="3">
                                            <p:txEl>
                                              <p:pRg st="2" end="2"/>
                                            </p:txEl>
                                          </p:spTgt>
                                        </p:tgtEl>
                                        <p:attrNameLst>
                                          <p:attrName>style.color</p:attrName>
                                        </p:attrNameLst>
                                      </p:cBhvr>
                                      <p:to>
                                        <a:srgbClr val="808080"/>
                                      </p:to>
                                    </p:animClr>
                                  </p:childTnLst>
                                </p:cTn>
                              </p:par>
                              <p:par>
                                <p:cTn id="25" presetID="3" presetClass="emph" presetSubtype="2" fill="hold" nodeType="withEffect">
                                  <p:stCondLst>
                                    <p:cond delay="0"/>
                                  </p:stCondLst>
                                  <p:childTnLst>
                                    <p:animClr clrSpc="rgb" dir="cw">
                                      <p:cBhvr override="childStyle">
                                        <p:cTn id="26" dur="500" fill="hold"/>
                                        <p:tgtEl>
                                          <p:spTgt spid="3">
                                            <p:txEl>
                                              <p:pRg st="3" end="3"/>
                                            </p:txEl>
                                          </p:spTgt>
                                        </p:tgtEl>
                                        <p:attrNameLst>
                                          <p:attrName>style.color</p:attrName>
                                        </p:attrNameLst>
                                      </p:cBhvr>
                                      <p:to>
                                        <a:srgbClr val="808080"/>
                                      </p:to>
                                    </p:animClr>
                                  </p:childTnLst>
                                </p:cTn>
                              </p:par>
                              <p:par>
                                <p:cTn id="27" presetID="3" presetClass="emph" presetSubtype="2" fill="hold" nodeType="withEffect">
                                  <p:stCondLst>
                                    <p:cond delay="0"/>
                                  </p:stCondLst>
                                  <p:childTnLst>
                                    <p:animClr clrSpc="rgb" dir="cw">
                                      <p:cBhvr override="childStyle">
                                        <p:cTn id="28" dur="500" fill="hold"/>
                                        <p:tgtEl>
                                          <p:spTgt spid="3">
                                            <p:txEl>
                                              <p:pRg st="4" end="4"/>
                                            </p:txEl>
                                          </p:spTgt>
                                        </p:tgtEl>
                                        <p:attrNameLst>
                                          <p:attrName>style.color</p:attrName>
                                        </p:attrNameLst>
                                      </p:cBhvr>
                                      <p:to>
                                        <a:srgbClr val="808080"/>
                                      </p:to>
                                    </p:animClr>
                                  </p:childTnLst>
                                </p:cTn>
                              </p:par>
                              <p:par>
                                <p:cTn id="29" presetID="5" presetClass="entr" presetSubtype="5"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nodeType="clickEffect">
                                  <p:stCondLst>
                                    <p:cond delay="0"/>
                                  </p:stCondLst>
                                  <p:childTnLst>
                                    <p:animClr clrSpc="rgb" dir="cw">
                                      <p:cBhvr override="childStyle">
                                        <p:cTn id="35" dur="500" fill="hold"/>
                                        <p:tgtEl>
                                          <p:spTgt spid="3">
                                            <p:txEl>
                                              <p:pRg st="6" end="6"/>
                                            </p:txEl>
                                          </p:spTgt>
                                        </p:tgtEl>
                                        <p:attrNameLst>
                                          <p:attrName>style.color</p:attrName>
                                        </p:attrNameLst>
                                      </p:cBhvr>
                                      <p:to>
                                        <a:srgbClr val="808080"/>
                                      </p:to>
                                    </p:animClr>
                                  </p:childTnLst>
                                </p:cTn>
                              </p:par>
                              <p:par>
                                <p:cTn id="36" presetID="5" presetClass="entr" presetSubtype="5"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heckerboard(down)">
                                      <p:cBhvr>
                                        <p:cTn id="38" dur="500"/>
                                        <p:tgtEl>
                                          <p:spTgt spid="3">
                                            <p:txEl>
                                              <p:pRg st="8" end="8"/>
                                            </p:txEl>
                                          </p:spTgt>
                                        </p:tgtEl>
                                      </p:cBhvr>
                                    </p:animEffect>
                                  </p:childTnLst>
                                </p:cTn>
                              </p:par>
                              <p:par>
                                <p:cTn id="39" presetID="5" presetClass="entr" presetSubtype="5"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heckerboard(down)">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latin typeface="Lucida Calligraphy" pitchFamily="66" charset="0"/>
              </a:rPr>
              <a:t>Repudiation</a:t>
            </a:r>
          </a:p>
        </p:txBody>
      </p:sp>
      <p:sp>
        <p:nvSpPr>
          <p:cNvPr id="6147" name="Rectangle 3"/>
          <p:cNvSpPr>
            <a:spLocks noGrp="1" noChangeArrowheads="1"/>
          </p:cNvSpPr>
          <p:nvPr>
            <p:ph type="body" idx="1"/>
          </p:nvPr>
        </p:nvSpPr>
        <p:spPr>
          <a:xfrm>
            <a:off x="685800" y="1371600"/>
            <a:ext cx="7772400" cy="4267200"/>
          </a:xfrm>
        </p:spPr>
        <p:txBody>
          <a:bodyPr/>
          <a:lstStyle/>
          <a:p>
            <a:pPr eaLnBrk="1" hangingPunct="1">
              <a:lnSpc>
                <a:spcPct val="90000"/>
              </a:lnSpc>
            </a:pPr>
            <a:endParaRPr lang="en-US" sz="2400" dirty="0" smtClean="0"/>
          </a:p>
          <a:p>
            <a:pPr eaLnBrk="1" hangingPunct="1">
              <a:lnSpc>
                <a:spcPct val="90000"/>
              </a:lnSpc>
            </a:pPr>
            <a:r>
              <a:rPr lang="en-US" sz="2400" i="1" dirty="0" smtClean="0"/>
              <a:t>The rejection or renunciation of a duty or obligation (as under a contract)</a:t>
            </a:r>
          </a:p>
          <a:p>
            <a:pPr algn="r" eaLnBrk="1" hangingPunct="1">
              <a:lnSpc>
                <a:spcPct val="90000"/>
              </a:lnSpc>
              <a:spcBef>
                <a:spcPct val="0"/>
              </a:spcBef>
              <a:buFontTx/>
              <a:buNone/>
            </a:pPr>
            <a:r>
              <a:rPr lang="en-US" sz="1600" b="1" i="1" dirty="0" smtClean="0"/>
              <a:t>Merriam-Webster's Dictionary of Law</a:t>
            </a:r>
          </a:p>
          <a:p>
            <a:pPr eaLnBrk="1" hangingPunct="1">
              <a:lnSpc>
                <a:spcPct val="90000"/>
              </a:lnSpc>
              <a:spcBef>
                <a:spcPct val="0"/>
              </a:spcBef>
            </a:pPr>
            <a:endParaRPr lang="en-US" sz="2400" dirty="0" smtClean="0"/>
          </a:p>
          <a:p>
            <a:pPr eaLnBrk="1" hangingPunct="1">
              <a:lnSpc>
                <a:spcPct val="90000"/>
              </a:lnSpc>
              <a:spcBef>
                <a:spcPct val="0"/>
              </a:spcBef>
            </a:pPr>
            <a:endParaRPr lang="en-US" sz="2400" i="1" dirty="0" smtClean="0"/>
          </a:p>
          <a:p>
            <a:pPr eaLnBrk="1" hangingPunct="1">
              <a:lnSpc>
                <a:spcPct val="90000"/>
              </a:lnSpc>
              <a:spcBef>
                <a:spcPct val="0"/>
              </a:spcBef>
            </a:pPr>
            <a:r>
              <a:rPr lang="en-US" sz="2400" i="1" dirty="0" smtClean="0"/>
              <a:t>Handwriting Repudiation</a:t>
            </a:r>
            <a:r>
              <a:rPr lang="en-US" sz="2400" dirty="0" smtClean="0"/>
              <a:t> </a:t>
            </a:r>
          </a:p>
          <a:p>
            <a:pPr lvl="1" eaLnBrk="1" hangingPunct="1">
              <a:lnSpc>
                <a:spcPct val="90000"/>
              </a:lnSpc>
              <a:spcBef>
                <a:spcPct val="0"/>
              </a:spcBef>
              <a:buFont typeface="Arial" charset="0"/>
              <a:buChar char="•"/>
            </a:pPr>
            <a:r>
              <a:rPr lang="en-US" dirty="0" smtClean="0"/>
              <a:t>Deliberately alter his natural handwriting to avoid detection </a:t>
            </a:r>
          </a:p>
          <a:p>
            <a:pPr lvl="1" eaLnBrk="1" hangingPunct="1">
              <a:lnSpc>
                <a:spcPct val="90000"/>
              </a:lnSpc>
              <a:spcBef>
                <a:spcPct val="0"/>
              </a:spcBef>
              <a:buFont typeface="Arial" charset="0"/>
              <a:buChar char="•"/>
            </a:pPr>
            <a:r>
              <a:rPr lang="en-US" dirty="0" smtClean="0"/>
              <a:t>To deny involvement in the case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7" dur="500"/>
                                        <p:tgtEl>
                                          <p:spTgt spid="614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0" dur="500"/>
                                        <p:tgtEl>
                                          <p:spTgt spid="61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6147">
                                            <p:txEl>
                                              <p:pRg st="1" end="1"/>
                                            </p:txEl>
                                          </p:spTgt>
                                        </p:tgtEl>
                                        <p:attrNameLst>
                                          <p:attrName>style.color</p:attrName>
                                        </p:attrNameLst>
                                      </p:cBhvr>
                                      <p:to>
                                        <a:srgbClr val="808080"/>
                                      </p:to>
                                    </p:animClr>
                                  </p:childTnLst>
                                </p:cTn>
                              </p:par>
                              <p:par>
                                <p:cTn id="15" presetID="3" presetClass="emph" presetSubtype="2" fill="hold" nodeType="withEffect">
                                  <p:stCondLst>
                                    <p:cond delay="0"/>
                                  </p:stCondLst>
                                  <p:childTnLst>
                                    <p:animClr clrSpc="rgb" dir="cw">
                                      <p:cBhvr override="childStyle">
                                        <p:cTn id="16" dur="500" fill="hold"/>
                                        <p:tgtEl>
                                          <p:spTgt spid="6147">
                                            <p:txEl>
                                              <p:pRg st="2" end="2"/>
                                            </p:txEl>
                                          </p:spTgt>
                                        </p:tgtEl>
                                        <p:attrNameLst>
                                          <p:attrName>style.color</p:attrName>
                                        </p:attrNameLst>
                                      </p:cBhvr>
                                      <p:to>
                                        <a:srgbClr val="808080"/>
                                      </p:to>
                                    </p:animClr>
                                  </p:childTnLst>
                                </p:cTn>
                              </p:par>
                              <p:par>
                                <p:cTn id="17" presetID="5" presetClass="entr" presetSubtype="1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19" dur="500"/>
                                        <p:tgtEl>
                                          <p:spTgt spid="614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24" dur="500"/>
                                        <p:tgtEl>
                                          <p:spTgt spid="614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147">
                                            <p:txEl>
                                              <p:pRg st="7" end="7"/>
                                            </p:txEl>
                                          </p:spTgt>
                                        </p:tgtEl>
                                        <p:attrNameLst>
                                          <p:attrName>style.visibility</p:attrName>
                                        </p:attrNameLst>
                                      </p:cBhvr>
                                      <p:to>
                                        <p:strVal val="visible"/>
                                      </p:to>
                                    </p:set>
                                    <p:animEffect transition="in" filter="checkerboard(across)">
                                      <p:cBhvr>
                                        <p:cTn id="29"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990600" y="457200"/>
            <a:ext cx="7010400" cy="685800"/>
          </a:xfrm>
        </p:spPr>
        <p:txBody>
          <a:bodyPr/>
          <a:lstStyle/>
          <a:p>
            <a:pPr eaLnBrk="1" hangingPunct="1"/>
            <a:r>
              <a:rPr lang="en-US" dirty="0" smtClean="0">
                <a:solidFill>
                  <a:srgbClr val="7B190F"/>
                </a:solidFill>
              </a:rPr>
              <a:t>Repudiation</a:t>
            </a:r>
          </a:p>
        </p:txBody>
      </p:sp>
      <p:grpSp>
        <p:nvGrpSpPr>
          <p:cNvPr id="2" name="Group 65"/>
          <p:cNvGrpSpPr>
            <a:grpSpLocks/>
          </p:cNvGrpSpPr>
          <p:nvPr/>
        </p:nvGrpSpPr>
        <p:grpSpPr bwMode="auto">
          <a:xfrm>
            <a:off x="838200" y="1676400"/>
            <a:ext cx="7620000" cy="4133850"/>
            <a:chOff x="838200" y="1676400"/>
            <a:chExt cx="7620000" cy="4133910"/>
          </a:xfrm>
        </p:grpSpPr>
        <p:sp>
          <p:nvSpPr>
            <p:cNvPr id="16395" name="Rectangle 4"/>
            <p:cNvSpPr>
              <a:spLocks noChangeArrowheads="1"/>
            </p:cNvSpPr>
            <p:nvPr/>
          </p:nvSpPr>
          <p:spPr bwMode="auto">
            <a:xfrm>
              <a:off x="838200" y="1676400"/>
              <a:ext cx="7620000" cy="4114800"/>
            </a:xfrm>
            <a:prstGeom prst="rect">
              <a:avLst/>
            </a:prstGeom>
            <a:noFill/>
            <a:ln w="9525">
              <a:solidFill>
                <a:schemeClr val="tx1"/>
              </a:solidFill>
              <a:miter lim="800000"/>
              <a:headEnd/>
              <a:tailEnd/>
            </a:ln>
          </p:spPr>
          <p:txBody>
            <a:bodyPr wrap="none" anchor="ctr"/>
            <a:lstStyle/>
            <a:p>
              <a:endParaRPr lang="en-US" dirty="0"/>
            </a:p>
          </p:txBody>
        </p:sp>
        <p:sp>
          <p:nvSpPr>
            <p:cNvPr id="16396" name="Rectangle 5"/>
            <p:cNvSpPr>
              <a:spLocks noChangeArrowheads="1"/>
            </p:cNvSpPr>
            <p:nvPr/>
          </p:nvSpPr>
          <p:spPr bwMode="auto">
            <a:xfrm>
              <a:off x="4267200" y="3048000"/>
              <a:ext cx="4122737" cy="1938337"/>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2297" name="Rectangle 11"/>
            <p:cNvSpPr>
              <a:spLocks noChangeArrowheads="1"/>
            </p:cNvSpPr>
            <p:nvPr/>
          </p:nvSpPr>
          <p:spPr bwMode="auto">
            <a:xfrm>
              <a:off x="2794000" y="3403625"/>
              <a:ext cx="1011238" cy="1270018"/>
            </a:xfrm>
            <a:prstGeom prst="rect">
              <a:avLst/>
            </a:prstGeom>
            <a:solidFill>
              <a:schemeClr val="accent1"/>
            </a:solidFill>
            <a:ln w="9525">
              <a:solidFill>
                <a:schemeClr val="tx1"/>
              </a:solidFill>
              <a:miter lim="800000"/>
              <a:headEnd/>
              <a:tailEnd/>
            </a:ln>
          </p:spPr>
          <p:txBody>
            <a:bodyPr wrap="none" anchor="ctr"/>
            <a:lstStyle/>
            <a:p>
              <a:pPr algn="ctr">
                <a:defRPr/>
              </a:pPr>
              <a:r>
                <a:rPr lang="en-US" sz="1400" dirty="0">
                  <a:latin typeface="+mj-lt"/>
                </a:rPr>
                <a:t>Comparator</a:t>
              </a:r>
            </a:p>
            <a:p>
              <a:pPr algn="ctr">
                <a:defRPr/>
              </a:pPr>
              <a:endParaRPr lang="en-US" sz="1200" i="1" dirty="0"/>
            </a:p>
            <a:p>
              <a:pPr algn="ctr">
                <a:defRPr/>
              </a:pPr>
              <a:r>
                <a:rPr lang="en-US" sz="1200" i="1" dirty="0"/>
                <a:t>Calculate </a:t>
              </a:r>
            </a:p>
            <a:p>
              <a:pPr algn="ctr">
                <a:defRPr/>
              </a:pPr>
              <a:r>
                <a:rPr lang="en-US" sz="1200" i="1" dirty="0"/>
                <a:t>Distance</a:t>
              </a:r>
            </a:p>
          </p:txBody>
        </p:sp>
        <p:sp>
          <p:nvSpPr>
            <p:cNvPr id="12300" name="AutoShape 14"/>
            <p:cNvSpPr>
              <a:spLocks noChangeArrowheads="1"/>
            </p:cNvSpPr>
            <p:nvPr/>
          </p:nvSpPr>
          <p:spPr bwMode="auto">
            <a:xfrm>
              <a:off x="4462463" y="3124221"/>
              <a:ext cx="1752600" cy="936639"/>
            </a:xfrm>
            <a:prstGeom prst="flowChartDecision">
              <a:avLst/>
            </a:prstGeom>
            <a:solidFill>
              <a:schemeClr val="accent1"/>
            </a:solidFill>
            <a:ln w="9525">
              <a:solidFill>
                <a:schemeClr val="tx1"/>
              </a:solidFill>
              <a:miter lim="800000"/>
              <a:headEnd/>
              <a:tailEnd/>
            </a:ln>
          </p:spPr>
          <p:txBody>
            <a:bodyPr wrap="none" anchor="ctr"/>
            <a:lstStyle/>
            <a:p>
              <a:pPr algn="ctr">
                <a:defRPr/>
              </a:pPr>
              <a:r>
                <a:rPr lang="en-US" sz="1400" i="1" dirty="0">
                  <a:latin typeface="+mj-lt"/>
                </a:rPr>
                <a:t>Significant </a:t>
              </a:r>
            </a:p>
            <a:p>
              <a:pPr algn="ctr">
                <a:defRPr/>
              </a:pPr>
              <a:r>
                <a:rPr lang="en-US" sz="1400" i="1" dirty="0">
                  <a:latin typeface="+mj-lt"/>
                </a:rPr>
                <a:t>Distance?</a:t>
              </a:r>
            </a:p>
          </p:txBody>
        </p:sp>
        <p:sp>
          <p:nvSpPr>
            <p:cNvPr id="16399" name="Text Box 27"/>
            <p:cNvSpPr txBox="1">
              <a:spLocks noChangeArrowheads="1"/>
            </p:cNvSpPr>
            <p:nvPr/>
          </p:nvSpPr>
          <p:spPr bwMode="auto">
            <a:xfrm>
              <a:off x="6672019" y="5345721"/>
              <a:ext cx="1633781" cy="369337"/>
            </a:xfrm>
            <a:prstGeom prst="rect">
              <a:avLst/>
            </a:prstGeom>
            <a:noFill/>
            <a:ln w="9525">
              <a:solidFill>
                <a:schemeClr val="tx1"/>
              </a:solidFill>
              <a:miter lim="800000"/>
              <a:headEnd/>
              <a:tailEnd/>
            </a:ln>
          </p:spPr>
          <p:txBody>
            <a:bodyPr wrap="none">
              <a:spAutoFit/>
            </a:bodyPr>
            <a:lstStyle/>
            <a:p>
              <a:r>
                <a:rPr lang="en-US" dirty="0"/>
                <a:t>1 : 1 Matching</a:t>
              </a:r>
            </a:p>
          </p:txBody>
        </p:sp>
        <p:cxnSp>
          <p:nvCxnSpPr>
            <p:cNvPr id="42" name="Straight Arrow Connector 41"/>
            <p:cNvCxnSpPr/>
            <p:nvPr/>
          </p:nvCxnSpPr>
          <p:spPr>
            <a:xfrm rot="5400000">
              <a:off x="5151435" y="4235487"/>
              <a:ext cx="366717" cy="1588"/>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47" name="Flowchart: Magnetic Disk 46"/>
            <p:cNvSpPr>
              <a:spLocks noChangeArrowheads="1"/>
            </p:cNvSpPr>
            <p:nvPr/>
          </p:nvSpPr>
          <p:spPr bwMode="auto">
            <a:xfrm>
              <a:off x="3021013" y="1752601"/>
              <a:ext cx="484187" cy="762011"/>
            </a:xfrm>
            <a:prstGeom prst="flowChartMagneticDisk">
              <a:avLst/>
            </a:prstGeom>
            <a:solidFill>
              <a:schemeClr val="accent1"/>
            </a:solidFill>
            <a:ln w="12700" algn="ctr">
              <a:solidFill>
                <a:schemeClr val="tx1"/>
              </a:solidFill>
              <a:round/>
              <a:headEnd/>
              <a:tailEnd/>
            </a:ln>
          </p:spPr>
          <p:txBody>
            <a:bodyPr anchor="ctr"/>
            <a:lstStyle/>
            <a:p>
              <a:pPr algn="ctr">
                <a:defRPr/>
              </a:pPr>
              <a:endParaRPr lang="en-US" dirty="0">
                <a:solidFill>
                  <a:schemeClr val="lt1"/>
                </a:solidFill>
                <a:latin typeface="+mn-lt"/>
                <a:cs typeface="+mn-cs"/>
              </a:endParaRPr>
            </a:p>
          </p:txBody>
        </p:sp>
        <p:sp>
          <p:nvSpPr>
            <p:cNvPr id="48" name="Text Box 9"/>
            <p:cNvSpPr txBox="1">
              <a:spLocks noChangeArrowheads="1"/>
            </p:cNvSpPr>
            <p:nvPr/>
          </p:nvSpPr>
          <p:spPr bwMode="auto">
            <a:xfrm>
              <a:off x="1066800" y="3657629"/>
              <a:ext cx="769938" cy="400056"/>
            </a:xfrm>
            <a:prstGeom prst="rect">
              <a:avLst/>
            </a:prstGeom>
            <a:noFill/>
            <a:ln w="9525">
              <a:noFill/>
              <a:miter lim="800000"/>
              <a:headEnd/>
              <a:tailEnd/>
            </a:ln>
          </p:spPr>
          <p:txBody>
            <a:bodyPr wrap="none">
              <a:spAutoFit/>
            </a:bodyPr>
            <a:lstStyle/>
            <a:p>
              <a:pPr>
                <a:defRPr/>
              </a:pPr>
              <a:r>
                <a:rPr lang="en-US" sz="1000" i="1" dirty="0">
                  <a:latin typeface="+mj-lt"/>
                </a:rPr>
                <a:t>Questioned</a:t>
              </a:r>
            </a:p>
            <a:p>
              <a:pPr>
                <a:defRPr/>
              </a:pPr>
              <a:r>
                <a:rPr lang="en-US" sz="1000" i="1" dirty="0">
                  <a:latin typeface="+mj-lt"/>
                </a:rPr>
                <a:t>Document</a:t>
              </a:r>
            </a:p>
          </p:txBody>
        </p:sp>
        <p:pic>
          <p:nvPicPr>
            <p:cNvPr id="16403" name="Picture 23" descr="doc1.bmp"/>
            <p:cNvPicPr>
              <a:picLocks noChangeAspect="1"/>
            </p:cNvPicPr>
            <p:nvPr/>
          </p:nvPicPr>
          <p:blipFill>
            <a:blip r:embed="rId2"/>
            <a:srcRect/>
            <a:stretch>
              <a:fillRect/>
            </a:stretch>
          </p:blipFill>
          <p:spPr bwMode="auto">
            <a:xfrm>
              <a:off x="1143000" y="2743200"/>
              <a:ext cx="685800" cy="917575"/>
            </a:xfrm>
            <a:prstGeom prst="rect">
              <a:avLst/>
            </a:prstGeom>
            <a:noFill/>
            <a:ln w="9525">
              <a:solidFill>
                <a:schemeClr val="tx1"/>
              </a:solidFill>
              <a:miter lim="800000"/>
              <a:headEnd/>
              <a:tailEnd/>
            </a:ln>
          </p:spPr>
        </p:pic>
        <p:sp>
          <p:nvSpPr>
            <p:cNvPr id="16404" name="TextBox 16"/>
            <p:cNvSpPr txBox="1">
              <a:spLocks noChangeArrowheads="1"/>
            </p:cNvSpPr>
            <p:nvPr/>
          </p:nvSpPr>
          <p:spPr bwMode="auto">
            <a:xfrm>
              <a:off x="2935287" y="1981200"/>
              <a:ext cx="646113" cy="461665"/>
            </a:xfrm>
            <a:prstGeom prst="rect">
              <a:avLst/>
            </a:prstGeom>
            <a:noFill/>
            <a:ln w="9525">
              <a:noFill/>
              <a:miter lim="800000"/>
              <a:headEnd/>
              <a:tailEnd/>
            </a:ln>
          </p:spPr>
          <p:txBody>
            <a:bodyPr>
              <a:spAutoFit/>
            </a:bodyPr>
            <a:lstStyle/>
            <a:p>
              <a:pPr algn="ctr"/>
              <a:r>
                <a:rPr lang="en-US" sz="1200" dirty="0"/>
                <a:t>Data </a:t>
              </a:r>
            </a:p>
            <a:p>
              <a:pPr algn="ctr"/>
              <a:r>
                <a:rPr lang="en-US" sz="1200" dirty="0"/>
                <a:t>Base</a:t>
              </a:r>
            </a:p>
          </p:txBody>
        </p:sp>
        <p:cxnSp>
          <p:nvCxnSpPr>
            <p:cNvPr id="61" name="Straight Arrow Connector 60"/>
            <p:cNvCxnSpPr/>
            <p:nvPr/>
          </p:nvCxnSpPr>
          <p:spPr>
            <a:xfrm>
              <a:off x="3810000" y="4037047"/>
              <a:ext cx="457200" cy="1587"/>
            </a:xfrm>
            <a:prstGeom prst="straightConnector1">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16406" name="Picture 31" descr="doc2.bmp"/>
            <p:cNvPicPr>
              <a:picLocks/>
            </p:cNvPicPr>
            <p:nvPr/>
          </p:nvPicPr>
          <p:blipFill>
            <a:blip r:embed="rId3"/>
            <a:srcRect/>
            <a:stretch>
              <a:fillRect/>
            </a:stretch>
          </p:blipFill>
          <p:spPr bwMode="auto">
            <a:xfrm>
              <a:off x="1143000" y="4495800"/>
              <a:ext cx="685800" cy="914400"/>
            </a:xfrm>
            <a:prstGeom prst="rect">
              <a:avLst/>
            </a:prstGeom>
            <a:noFill/>
            <a:ln w="9525">
              <a:solidFill>
                <a:schemeClr val="tx1"/>
              </a:solidFill>
              <a:miter lim="800000"/>
              <a:headEnd/>
              <a:tailEnd/>
            </a:ln>
          </p:spPr>
        </p:pic>
        <p:sp>
          <p:nvSpPr>
            <p:cNvPr id="23" name="Text Box 9"/>
            <p:cNvSpPr txBox="1">
              <a:spLocks noChangeArrowheads="1"/>
            </p:cNvSpPr>
            <p:nvPr/>
          </p:nvSpPr>
          <p:spPr bwMode="auto">
            <a:xfrm>
              <a:off x="1135063" y="5410254"/>
              <a:ext cx="714375" cy="400056"/>
            </a:xfrm>
            <a:prstGeom prst="rect">
              <a:avLst/>
            </a:prstGeom>
            <a:noFill/>
            <a:ln w="9525">
              <a:noFill/>
              <a:miter lim="800000"/>
              <a:headEnd/>
              <a:tailEnd/>
            </a:ln>
          </p:spPr>
          <p:txBody>
            <a:bodyPr wrap="none">
              <a:spAutoFit/>
            </a:bodyPr>
            <a:lstStyle/>
            <a:p>
              <a:pPr>
                <a:defRPr/>
              </a:pPr>
              <a:r>
                <a:rPr lang="en-US" sz="1000" i="1" dirty="0">
                  <a:latin typeface="+mj-lt"/>
                </a:rPr>
                <a:t>Reference</a:t>
              </a:r>
            </a:p>
            <a:p>
              <a:pPr>
                <a:defRPr/>
              </a:pPr>
              <a:r>
                <a:rPr lang="en-US" sz="1000" i="1" dirty="0">
                  <a:latin typeface="+mj-lt"/>
                </a:rPr>
                <a:t>Document</a:t>
              </a:r>
            </a:p>
          </p:txBody>
        </p:sp>
        <p:cxnSp>
          <p:nvCxnSpPr>
            <p:cNvPr id="25" name="Elbow Connector 24"/>
            <p:cNvCxnSpPr>
              <a:stCxn id="49" idx="3"/>
            </p:cNvCxnSpPr>
            <p:nvPr/>
          </p:nvCxnSpPr>
          <p:spPr>
            <a:xfrm>
              <a:off x="1828800" y="3202010"/>
              <a:ext cx="990600" cy="608021"/>
            </a:xfrm>
            <a:prstGeom prst="bentConnector3">
              <a:avLst>
                <a:gd name="adj1" fmla="val 50000"/>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2" idx="3"/>
            </p:cNvCxnSpPr>
            <p:nvPr/>
          </p:nvCxnSpPr>
          <p:spPr>
            <a:xfrm flipV="1">
              <a:off x="1828800" y="4267238"/>
              <a:ext cx="990600" cy="685810"/>
            </a:xfrm>
            <a:prstGeom prst="bentConnector3">
              <a:avLst>
                <a:gd name="adj1" fmla="val 50000"/>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1981204"/>
              <a:ext cx="762000" cy="381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2895600" y="1981204"/>
              <a:ext cx="762000" cy="3810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781800" y="3429025"/>
              <a:ext cx="1143000" cy="381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Same Writer ?</a:t>
              </a:r>
            </a:p>
          </p:txBody>
        </p:sp>
        <p:sp>
          <p:nvSpPr>
            <p:cNvPr id="51" name="Oval 50"/>
            <p:cNvSpPr/>
            <p:nvPr/>
          </p:nvSpPr>
          <p:spPr>
            <a:xfrm>
              <a:off x="4800600" y="4419640"/>
              <a:ext cx="1143000" cy="381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Different Writers ?</a:t>
              </a:r>
            </a:p>
          </p:txBody>
        </p:sp>
        <p:cxnSp>
          <p:nvCxnSpPr>
            <p:cNvPr id="62" name="Straight Arrow Connector 61"/>
            <p:cNvCxnSpPr>
              <a:stCxn id="12300" idx="3"/>
              <a:endCxn id="39" idx="2"/>
            </p:cNvCxnSpPr>
            <p:nvPr/>
          </p:nvCxnSpPr>
          <p:spPr>
            <a:xfrm>
              <a:off x="6215063" y="3592541"/>
              <a:ext cx="566737" cy="26987"/>
            </a:xfrm>
            <a:prstGeom prst="straightConnector1">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4724400" y="2209808"/>
              <a:ext cx="1219200" cy="457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mj-lt"/>
                </a:rPr>
                <a:t>Hypothesis</a:t>
              </a:r>
            </a:p>
            <a:p>
              <a:pPr algn="ctr">
                <a:defRPr/>
              </a:pPr>
              <a:r>
                <a:rPr lang="en-US" sz="1600" dirty="0">
                  <a:solidFill>
                    <a:schemeClr val="tx1"/>
                  </a:solidFill>
                  <a:latin typeface="+mj-lt"/>
                </a:rPr>
                <a:t>Testing</a:t>
              </a:r>
            </a:p>
          </p:txBody>
        </p:sp>
        <p:cxnSp>
          <p:nvCxnSpPr>
            <p:cNvPr id="65" name="Straight Arrow Connector 64"/>
            <p:cNvCxnSpPr>
              <a:stCxn id="63" idx="2"/>
            </p:cNvCxnSpPr>
            <p:nvPr/>
          </p:nvCxnSpPr>
          <p:spPr>
            <a:xfrm rot="5400000">
              <a:off x="5105398" y="2894030"/>
              <a:ext cx="457207" cy="3175"/>
            </a:xfrm>
            <a:prstGeom prst="straightConnector1">
              <a:avLst/>
            </a:prstGeom>
            <a:ln w="15875">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6" name="Cloud Callout 25"/>
          <p:cNvSpPr/>
          <p:nvPr/>
        </p:nvSpPr>
        <p:spPr>
          <a:xfrm>
            <a:off x="609600" y="914400"/>
            <a:ext cx="3733800" cy="838200"/>
          </a:xfrm>
          <a:prstGeom prst="cloudCallout">
            <a:avLst>
              <a:gd name="adj1" fmla="val -26131"/>
              <a:gd name="adj2" fmla="val 144566"/>
            </a:avLst>
          </a:prstGeom>
          <a:solidFill>
            <a:schemeClr val="accent1">
              <a:lumMod val="90000"/>
            </a:schemeClr>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Written by same writer?</a:t>
            </a:r>
          </a:p>
        </p:txBody>
      </p:sp>
      <p:sp>
        <p:nvSpPr>
          <p:cNvPr id="28" name="Oval Callout 27"/>
          <p:cNvSpPr/>
          <p:nvPr/>
        </p:nvSpPr>
        <p:spPr>
          <a:xfrm>
            <a:off x="6172200" y="533400"/>
            <a:ext cx="1676400" cy="685800"/>
          </a:xfrm>
          <a:prstGeom prst="wedgeEllipseCallout">
            <a:avLst>
              <a:gd name="adj1" fmla="val -207765"/>
              <a:gd name="adj2" fmla="val 188095"/>
            </a:avLst>
          </a:prstGeom>
          <a:solidFill>
            <a:schemeClr val="accent1">
              <a:lumMod val="90000"/>
            </a:schemeClr>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No Database</a:t>
            </a:r>
          </a:p>
        </p:txBody>
      </p:sp>
      <p:sp>
        <p:nvSpPr>
          <p:cNvPr id="16394" name="TextBox 28"/>
          <p:cNvSpPr txBox="1">
            <a:spLocks noChangeArrowheads="1"/>
          </p:cNvSpPr>
          <p:nvPr/>
        </p:nvSpPr>
        <p:spPr bwMode="auto">
          <a:xfrm>
            <a:off x="3810000" y="3733800"/>
            <a:ext cx="444500" cy="307975"/>
          </a:xfrm>
          <a:prstGeom prst="rect">
            <a:avLst/>
          </a:prstGeom>
          <a:noFill/>
          <a:ln w="9525">
            <a:noFill/>
            <a:miter lim="800000"/>
            <a:headEnd/>
            <a:tailEnd/>
          </a:ln>
        </p:spPr>
        <p:txBody>
          <a:bodyPr wrap="none">
            <a:spAutoFit/>
          </a:bodyPr>
          <a:lstStyle/>
          <a:p>
            <a:r>
              <a:rPr lang="en-US" sz="1400" dirty="0" err="1"/>
              <a:t>Dis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iterate type="lt">
                                    <p:tmPct val="0"/>
                                  </p:iterate>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par>
                                <p:cTn id="13" presetID="5" presetClass="entr" presetSubtype="10" fill="hold" grpId="1" nodeType="withEffect">
                                  <p:stCondLst>
                                    <p:cond delay="0"/>
                                  </p:stCondLst>
                                  <p:iterate type="lt">
                                    <p:tmPct val="0"/>
                                  </p:iterate>
                                  <p:childTnLst>
                                    <p:set>
                                      <p:cBhvr>
                                        <p:cTn id="14" dur="1" fill="hold">
                                          <p:stCondLst>
                                            <p:cond delay="0"/>
                                          </p:stCondLst>
                                        </p:cTn>
                                        <p:tgtEl>
                                          <p:spTgt spid="28"/>
                                        </p:tgtEl>
                                        <p:attrNameLst>
                                          <p:attrName>style.visibility</p:attrName>
                                        </p:attrNameLst>
                                      </p:cBhvr>
                                      <p:to>
                                        <p:strVal val="visible"/>
                                      </p:to>
                                    </p:set>
                                    <p:animEffect transition="in" filter="checkerboard(across)">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8"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2286000"/>
          </a:xfrm>
        </p:spPr>
        <p:txBody>
          <a:bodyPr/>
          <a:lstStyle/>
          <a:p>
            <a:r>
              <a:rPr lang="en-US" dirty="0" smtClean="0">
                <a:solidFill>
                  <a:srgbClr val="3017E9"/>
                </a:solidFill>
              </a:rPr>
              <a:t>Verify whether given documents written by same person or different</a:t>
            </a:r>
            <a:r>
              <a:rPr lang="en-US" dirty="0" smtClean="0">
                <a:solidFill>
                  <a:srgbClr val="FFC000"/>
                </a:solidFill>
              </a:rPr>
              <a:t/>
            </a:r>
            <a:br>
              <a:rPr lang="en-US" dirty="0" smtClean="0">
                <a:solidFill>
                  <a:srgbClr val="FFC000"/>
                </a:solidFill>
              </a:rPr>
            </a:br>
            <a:r>
              <a:rPr lang="en-US" dirty="0" smtClean="0">
                <a:solidFill>
                  <a:srgbClr val="FFC000"/>
                </a:solidFill>
              </a:rPr>
              <a:t>without assuming Natural Handwriting </a:t>
            </a:r>
            <a:r>
              <a:rPr lang="en-US"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7"/>
          <p:cNvSpPr>
            <a:spLocks noChangeArrowheads="1"/>
          </p:cNvSpPr>
          <p:nvPr/>
        </p:nvSpPr>
        <p:spPr bwMode="auto">
          <a:xfrm>
            <a:off x="990600" y="1600200"/>
            <a:ext cx="6934200" cy="4800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219" name="Rectangle 2"/>
          <p:cNvSpPr>
            <a:spLocks noGrp="1" noChangeArrowheads="1"/>
          </p:cNvSpPr>
          <p:nvPr>
            <p:ph type="title"/>
          </p:nvPr>
        </p:nvSpPr>
        <p:spPr/>
        <p:txBody>
          <a:bodyPr/>
          <a:lstStyle/>
          <a:p>
            <a:pPr eaLnBrk="1" hangingPunct="1"/>
            <a:r>
              <a:rPr lang="en-US" dirty="0" smtClean="0">
                <a:solidFill>
                  <a:srgbClr val="7B190F"/>
                </a:solidFill>
              </a:rPr>
              <a:t>hard problem?</a:t>
            </a:r>
          </a:p>
        </p:txBody>
      </p:sp>
      <p:pic>
        <p:nvPicPr>
          <p:cNvPr id="7172" name="Picture 15" descr="Normal"/>
          <p:cNvPicPr>
            <a:picLocks noGrp="1" noChangeAspect="1" noChangeArrowheads="1"/>
          </p:cNvPicPr>
          <p:nvPr>
            <p:ph sz="half" idx="1"/>
          </p:nvPr>
        </p:nvPicPr>
        <p:blipFill>
          <a:blip r:embed="rId3"/>
          <a:srcRect/>
          <a:stretch>
            <a:fillRect/>
          </a:stretch>
        </p:blipFill>
        <p:spPr>
          <a:xfrm>
            <a:off x="1354138" y="1752600"/>
            <a:ext cx="2303462" cy="4114800"/>
          </a:xfrm>
          <a:noFill/>
          <a:ln>
            <a:solidFill>
              <a:schemeClr val="tx2"/>
            </a:solidFill>
          </a:ln>
        </p:spPr>
      </p:pic>
      <p:pic>
        <p:nvPicPr>
          <p:cNvPr id="7173" name="Picture 16" descr="repudiated"/>
          <p:cNvPicPr>
            <a:picLocks noGrp="1" noChangeAspect="1" noChangeArrowheads="1"/>
          </p:cNvPicPr>
          <p:nvPr>
            <p:ph sz="half" idx="2"/>
          </p:nvPr>
        </p:nvPicPr>
        <p:blipFill>
          <a:blip r:embed="rId4"/>
          <a:srcRect/>
          <a:stretch>
            <a:fillRect/>
          </a:stretch>
        </p:blipFill>
        <p:spPr>
          <a:xfrm>
            <a:off x="5243513" y="1752600"/>
            <a:ext cx="2224087" cy="4114800"/>
          </a:xfrm>
          <a:noFill/>
          <a:ln>
            <a:solidFill>
              <a:schemeClr val="tx2"/>
            </a:solidFill>
          </a:ln>
        </p:spPr>
      </p:pic>
      <p:sp>
        <p:nvSpPr>
          <p:cNvPr id="9222" name="Line 18"/>
          <p:cNvSpPr>
            <a:spLocks noChangeShapeType="1"/>
          </p:cNvSpPr>
          <p:nvPr/>
        </p:nvSpPr>
        <p:spPr bwMode="auto">
          <a:xfrm>
            <a:off x="4495800" y="1600200"/>
            <a:ext cx="0" cy="4800600"/>
          </a:xfrm>
          <a:prstGeom prst="line">
            <a:avLst/>
          </a:prstGeom>
          <a:noFill/>
          <a:ln w="38100">
            <a:solidFill>
              <a:schemeClr val="tx1"/>
            </a:solidFill>
            <a:round/>
            <a:headEnd/>
            <a:tailEnd/>
          </a:ln>
        </p:spPr>
        <p:txBody>
          <a:bodyPr/>
          <a:lstStyle/>
          <a:p>
            <a:endParaRPr lang="en-US"/>
          </a:p>
        </p:txBody>
      </p:sp>
      <p:sp>
        <p:nvSpPr>
          <p:cNvPr id="7175" name="Text Box 20"/>
          <p:cNvSpPr txBox="1">
            <a:spLocks noChangeArrowheads="1"/>
          </p:cNvSpPr>
          <p:nvPr/>
        </p:nvSpPr>
        <p:spPr bwMode="auto">
          <a:xfrm>
            <a:off x="1390650" y="5943600"/>
            <a:ext cx="2355850" cy="366713"/>
          </a:xfrm>
          <a:prstGeom prst="rect">
            <a:avLst/>
          </a:prstGeom>
          <a:noFill/>
          <a:ln w="9525">
            <a:noFill/>
            <a:miter lim="800000"/>
            <a:headEnd/>
            <a:tailEnd/>
          </a:ln>
        </p:spPr>
        <p:txBody>
          <a:bodyPr wrap="none">
            <a:spAutoFit/>
          </a:bodyPr>
          <a:lstStyle/>
          <a:p>
            <a:r>
              <a:rPr lang="en-US" b="1" i="1"/>
              <a:t>Normal Handwriting</a:t>
            </a:r>
          </a:p>
        </p:txBody>
      </p:sp>
      <p:sp>
        <p:nvSpPr>
          <p:cNvPr id="7176" name="Text Box 21"/>
          <p:cNvSpPr txBox="1">
            <a:spLocks noChangeArrowheads="1"/>
          </p:cNvSpPr>
          <p:nvPr/>
        </p:nvSpPr>
        <p:spPr bwMode="auto">
          <a:xfrm>
            <a:off x="5029200" y="5943600"/>
            <a:ext cx="2876550" cy="366713"/>
          </a:xfrm>
          <a:prstGeom prst="rect">
            <a:avLst/>
          </a:prstGeom>
          <a:noFill/>
          <a:ln w="9525">
            <a:noFill/>
            <a:miter lim="800000"/>
            <a:headEnd/>
            <a:tailEnd/>
          </a:ln>
        </p:spPr>
        <p:txBody>
          <a:bodyPr wrap="none">
            <a:spAutoFit/>
          </a:bodyPr>
          <a:lstStyle/>
          <a:p>
            <a:r>
              <a:rPr lang="en-US" b="1" i="1"/>
              <a:t>Repudiated  Handwriting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latin typeface="Lucida Calligraphy" pitchFamily="66" charset="0"/>
              </a:rPr>
              <a:t>Challenges</a:t>
            </a:r>
          </a:p>
        </p:txBody>
      </p:sp>
      <p:sp>
        <p:nvSpPr>
          <p:cNvPr id="13315"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With in writer variations become high</a:t>
            </a:r>
          </a:p>
          <a:p>
            <a:pPr eaLnBrk="1" hangingPunct="1"/>
            <a:endParaRPr lang="en-US" dirty="0" smtClean="0"/>
          </a:p>
          <a:p>
            <a:pPr eaLnBrk="1" hangingPunct="1"/>
            <a:r>
              <a:rPr lang="en-US" dirty="0" smtClean="0"/>
              <a:t>Between-writer variations become less as compared.</a:t>
            </a:r>
          </a:p>
          <a:p>
            <a:pPr eaLnBrk="1" hangingPunct="1"/>
            <a:endParaRPr lang="en-US" dirty="0" smtClean="0"/>
          </a:p>
          <a:p>
            <a:pPr eaLnBrk="1" hangingPunct="1"/>
            <a:r>
              <a:rPr lang="en-US" dirty="0" smtClean="0"/>
              <a:t>Learning can’t be done as data is not available.</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12" dur="500"/>
                                        <p:tgtEl>
                                          <p:spTgt spid="133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animEffect transition="in" filter="checkerboard(across)">
                                      <p:cBhvr>
                                        <p:cTn id="1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latin typeface="Lucida Calligraphy" pitchFamily="66" charset="0"/>
              </a:rPr>
              <a:t>Ray of Hope</a:t>
            </a:r>
          </a:p>
        </p:txBody>
      </p:sp>
      <p:sp>
        <p:nvSpPr>
          <p:cNvPr id="11267" name="Rectangle 3"/>
          <p:cNvSpPr>
            <a:spLocks noGrp="1" noChangeArrowheads="1"/>
          </p:cNvSpPr>
          <p:nvPr>
            <p:ph type="body" idx="1"/>
          </p:nvPr>
        </p:nvSpPr>
        <p:spPr/>
        <p:txBody>
          <a:bodyPr/>
          <a:lstStyle/>
          <a:p>
            <a:r>
              <a:rPr lang="en-US" sz="2400" dirty="0" smtClean="0"/>
              <a:t>One can’t exclude from one’s own writing, those discriminating elements of which he/she is not aware</a:t>
            </a:r>
          </a:p>
          <a:p>
            <a:pPr eaLnBrk="1" hangingPunct="1"/>
            <a:endParaRPr lang="en-US" sz="2400" dirty="0" smtClean="0"/>
          </a:p>
          <a:p>
            <a:pPr eaLnBrk="1" hangingPunct="1"/>
            <a:endParaRPr lang="en-US" sz="2400" dirty="0" smtClean="0"/>
          </a:p>
          <a:p>
            <a:pPr eaLnBrk="1" hangingPunct="1"/>
            <a:r>
              <a:rPr lang="en-US" sz="2400" dirty="0" smtClean="0"/>
              <a:t>Maximum and minimum velocity points remain the same in-spite of absolute velocity. </a:t>
            </a:r>
          </a:p>
          <a:p>
            <a:pPr eaLnBrk="1" hangingPunct="1"/>
            <a:endParaRPr lang="en-US" sz="2400" dirty="0" smtClean="0"/>
          </a:p>
          <a:p>
            <a:pPr eaLnBrk="1" hangingPunct="1"/>
            <a:endParaRPr lang="en-US" sz="2400" dirty="0" smtClean="0"/>
          </a:p>
          <a:p>
            <a:pPr eaLnBrk="1" hangingPunct="1"/>
            <a:r>
              <a:rPr lang="en-US" sz="2400" dirty="0" smtClean="0"/>
              <a:t>Words have significant overlap at sub-character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diamond(in)">
                                      <p:cBhvr>
                                        <p:cTn id="12" dur="500"/>
                                        <p:tgtEl>
                                          <p:spTgt spid="112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animEffect transition="in" filter="diamond(in)">
                                      <p:cBhvr>
                                        <p:cTn id="17"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228600"/>
            <a:ext cx="7772400" cy="1143000"/>
          </a:xfrm>
        </p:spPr>
        <p:txBody>
          <a:bodyPr/>
          <a:lstStyle/>
          <a:p>
            <a:pPr eaLnBrk="1" hangingPunct="1"/>
            <a:r>
              <a:rPr lang="en-US" dirty="0" smtClean="0">
                <a:solidFill>
                  <a:srgbClr val="7B190F"/>
                </a:solidFill>
              </a:rPr>
              <a:t>Framework </a:t>
            </a:r>
          </a:p>
        </p:txBody>
      </p:sp>
      <p:sp>
        <p:nvSpPr>
          <p:cNvPr id="15363" name="Rectangle 3"/>
          <p:cNvSpPr>
            <a:spLocks noGrp="1" noChangeArrowheads="1"/>
          </p:cNvSpPr>
          <p:nvPr>
            <p:ph type="body" idx="4294967295"/>
          </p:nvPr>
        </p:nvSpPr>
        <p:spPr>
          <a:xfrm>
            <a:off x="685800" y="1600200"/>
            <a:ext cx="7772400" cy="4495800"/>
          </a:xfrm>
        </p:spPr>
        <p:txBody>
          <a:bodyPr/>
          <a:lstStyle/>
          <a:p>
            <a:pPr eaLnBrk="1" hangingPunct="1">
              <a:lnSpc>
                <a:spcPct val="90000"/>
              </a:lnSpc>
            </a:pPr>
            <a:endParaRPr lang="en-US" i="1" dirty="0" smtClean="0"/>
          </a:p>
          <a:p>
            <a:pPr eaLnBrk="1" hangingPunct="1">
              <a:lnSpc>
                <a:spcPct val="90000"/>
              </a:lnSpc>
            </a:pPr>
            <a:r>
              <a:rPr lang="en-US" i="1" dirty="0" smtClean="0"/>
              <a:t>Statistically significant score</a:t>
            </a:r>
            <a:r>
              <a:rPr lang="en-US" dirty="0" smtClean="0"/>
              <a:t> between two documents. </a:t>
            </a:r>
          </a:p>
          <a:p>
            <a:pPr eaLnBrk="1" hangingPunct="1">
              <a:lnSpc>
                <a:spcPct val="90000"/>
              </a:lnSpc>
            </a:pPr>
            <a:endParaRPr lang="en-US" dirty="0" smtClean="0"/>
          </a:p>
          <a:p>
            <a:pPr eaLnBrk="1" hangingPunct="1">
              <a:lnSpc>
                <a:spcPct val="90000"/>
              </a:lnSpc>
            </a:pPr>
            <a:r>
              <a:rPr lang="en-US" dirty="0" smtClean="0"/>
              <a:t>Utilize online information that can be available</a:t>
            </a:r>
          </a:p>
          <a:p>
            <a:pPr eaLnBrk="1" hangingPunct="1">
              <a:lnSpc>
                <a:spcPct val="90000"/>
              </a:lnSpc>
            </a:pPr>
            <a:endParaRPr lang="en-US" dirty="0" smtClean="0"/>
          </a:p>
          <a:p>
            <a:pPr eaLnBrk="1" hangingPunct="1">
              <a:lnSpc>
                <a:spcPct val="90000"/>
              </a:lnSpc>
            </a:pPr>
            <a:r>
              <a:rPr lang="en-US" dirty="0" smtClean="0"/>
              <a:t>No assumptions about distribution of data.</a:t>
            </a:r>
          </a:p>
          <a:p>
            <a:pPr lvl="2" eaLnBrk="1" hangingPunct="1">
              <a:lnSpc>
                <a:spcPct val="90000"/>
              </a:lnSpc>
            </a:pPr>
            <a:r>
              <a:rPr lang="en-US" dirty="0" smtClean="0"/>
              <a:t>May lead to erroneous conclusions.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animEffect transition="in" filter="checkerboard(across)">
                                      <p:cBhvr>
                                        <p:cTn id="17" dur="500"/>
                                        <p:tgtEl>
                                          <p:spTgt spid="15363">
                                            <p:txEl>
                                              <p:pRg st="5" end="5"/>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5363">
                                            <p:txEl>
                                              <p:pRg st="6" end="6"/>
                                            </p:txEl>
                                          </p:spTgt>
                                        </p:tgtEl>
                                        <p:attrNameLst>
                                          <p:attrName>style.visibility</p:attrName>
                                        </p:attrNameLst>
                                      </p:cBhvr>
                                      <p:to>
                                        <p:strVal val="visible"/>
                                      </p:to>
                                    </p:set>
                                    <p:animEffect transition="in" filter="checkerboard(across)">
                                      <p:cBhvr>
                                        <p:cTn id="20"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dirty="0" smtClean="0">
                <a:solidFill>
                  <a:srgbClr val="7B190F"/>
                </a:solidFill>
              </a:rPr>
              <a:t>Assumptions</a:t>
            </a:r>
          </a:p>
        </p:txBody>
      </p:sp>
      <p:sp>
        <p:nvSpPr>
          <p:cNvPr id="16387" name="Rectangle 3"/>
          <p:cNvSpPr>
            <a:spLocks noGrp="1" noChangeArrowheads="1"/>
          </p:cNvSpPr>
          <p:nvPr>
            <p:ph type="body" idx="4294967295"/>
          </p:nvPr>
        </p:nvSpPr>
        <p:spPr/>
        <p:txBody>
          <a:bodyPr/>
          <a:lstStyle/>
          <a:p>
            <a:pPr eaLnBrk="1" hangingPunct="1"/>
            <a:endParaRPr lang="en-US" dirty="0" smtClean="0"/>
          </a:p>
          <a:p>
            <a:pPr eaLnBrk="1" hangingPunct="1"/>
            <a:r>
              <a:rPr lang="en-US" dirty="0" smtClean="0"/>
              <a:t>Questioned and reference document either have significant overlap or are same at word level. </a:t>
            </a:r>
          </a:p>
          <a:p>
            <a:pPr eaLnBrk="1" hangingPunct="1"/>
            <a:endParaRPr lang="en-US" dirty="0" smtClean="0"/>
          </a:p>
          <a:p>
            <a:pPr eaLnBrk="1" hangingPunct="1"/>
            <a:r>
              <a:rPr lang="en-US" dirty="0" smtClean="0"/>
              <a:t>Reference document is collected in online mode. </a:t>
            </a: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anim calcmode="lin" valueType="num">
                                      <p:cBhvr>
                                        <p:cTn id="8"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16387">
                                            <p:txEl>
                                              <p:pRg st="1" end="1"/>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638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fade">
                                      <p:cBhvr>
                                        <p:cTn id="15" dur="500"/>
                                        <p:tgtEl>
                                          <p:spTgt spid="16387">
                                            <p:txEl>
                                              <p:pRg st="3" end="3"/>
                                            </p:txEl>
                                          </p:spTgt>
                                        </p:tgtEl>
                                      </p:cBhvr>
                                    </p:animEffect>
                                    <p:anim calcmode="lin" valueType="num">
                                      <p:cBhvr>
                                        <p:cTn id="16"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16387">
                                            <p:txEl>
                                              <p:pRg st="3" end="3"/>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1638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Identification</a:t>
            </a:r>
            <a:endParaRPr lang="en-US" dirty="0"/>
          </a:p>
        </p:txBody>
      </p:sp>
      <p:pic>
        <p:nvPicPr>
          <p:cNvPr id="5" name="Picture 4" descr="Mayank-1.bmp"/>
          <p:cNvPicPr>
            <a:picLocks noChangeAspect="1"/>
          </p:cNvPicPr>
          <p:nvPr/>
        </p:nvPicPr>
        <p:blipFill>
          <a:blip r:embed="rId3" cstate="print">
            <a:duotone>
              <a:schemeClr val="accent2">
                <a:shade val="45000"/>
                <a:satMod val="135000"/>
              </a:schemeClr>
              <a:prstClr val="white"/>
            </a:duotone>
          </a:blip>
          <a:stretch>
            <a:fillRect/>
          </a:stretch>
        </p:blipFill>
        <p:spPr>
          <a:xfrm>
            <a:off x="609600" y="2895600"/>
            <a:ext cx="1219199" cy="1676400"/>
          </a:xfrm>
          <a:prstGeom prst="rect">
            <a:avLst/>
          </a:prstGeom>
          <a:ln>
            <a:solidFill>
              <a:schemeClr val="accent6">
                <a:lumMod val="75000"/>
              </a:schemeClr>
            </a:solidFill>
          </a:ln>
        </p:spPr>
      </p:pic>
      <p:pic>
        <p:nvPicPr>
          <p:cNvPr id="6" name="Picture 5" descr="Jatin-1.bmp"/>
          <p:cNvPicPr>
            <a:picLocks noChangeAspect="1"/>
          </p:cNvPicPr>
          <p:nvPr/>
        </p:nvPicPr>
        <p:blipFill>
          <a:blip r:embed="rId4" cstate="print">
            <a:duotone>
              <a:schemeClr val="accent2">
                <a:shade val="45000"/>
                <a:satMod val="135000"/>
              </a:schemeClr>
              <a:prstClr val="white"/>
            </a:duotone>
          </a:blip>
          <a:stretch>
            <a:fillRect/>
          </a:stretch>
        </p:blipFill>
        <p:spPr>
          <a:xfrm>
            <a:off x="3200400" y="2568714"/>
            <a:ext cx="457200" cy="629079"/>
          </a:xfrm>
          <a:prstGeom prst="rect">
            <a:avLst/>
          </a:prstGeom>
          <a:ln>
            <a:solidFill>
              <a:schemeClr val="accent6">
                <a:lumMod val="75000"/>
              </a:schemeClr>
            </a:solidFill>
          </a:ln>
        </p:spPr>
      </p:pic>
      <p:pic>
        <p:nvPicPr>
          <p:cNvPr id="7" name="Picture 6" descr="Mayank-2.bmp"/>
          <p:cNvPicPr>
            <a:picLocks noChangeAspect="1"/>
          </p:cNvPicPr>
          <p:nvPr/>
        </p:nvPicPr>
        <p:blipFill>
          <a:blip r:embed="rId5" cstate="print">
            <a:duotone>
              <a:schemeClr val="accent2">
                <a:shade val="45000"/>
                <a:satMod val="135000"/>
              </a:schemeClr>
              <a:prstClr val="white"/>
            </a:duotone>
          </a:blip>
          <a:stretch>
            <a:fillRect/>
          </a:stretch>
        </p:blipFill>
        <p:spPr>
          <a:xfrm>
            <a:off x="3200400" y="3406914"/>
            <a:ext cx="457200" cy="629079"/>
          </a:xfrm>
          <a:prstGeom prst="rect">
            <a:avLst/>
          </a:prstGeom>
          <a:ln>
            <a:solidFill>
              <a:schemeClr val="accent6">
                <a:lumMod val="75000"/>
              </a:schemeClr>
            </a:solidFill>
          </a:ln>
        </p:spPr>
      </p:pic>
      <p:pic>
        <p:nvPicPr>
          <p:cNvPr id="8" name="Picture 7" descr="Rafiya-2.bmp"/>
          <p:cNvPicPr>
            <a:picLocks noChangeAspect="1"/>
          </p:cNvPicPr>
          <p:nvPr/>
        </p:nvPicPr>
        <p:blipFill>
          <a:blip r:embed="rId6" cstate="print">
            <a:duotone>
              <a:schemeClr val="accent2">
                <a:shade val="45000"/>
                <a:satMod val="135000"/>
              </a:schemeClr>
              <a:prstClr val="white"/>
            </a:duotone>
          </a:blip>
          <a:stretch>
            <a:fillRect/>
          </a:stretch>
        </p:blipFill>
        <p:spPr>
          <a:xfrm>
            <a:off x="3200400" y="4245114"/>
            <a:ext cx="457200" cy="629080"/>
          </a:xfrm>
          <a:prstGeom prst="rect">
            <a:avLst/>
          </a:prstGeom>
          <a:ln>
            <a:solidFill>
              <a:schemeClr val="accent6">
                <a:lumMod val="75000"/>
              </a:schemeClr>
            </a:solidFill>
          </a:ln>
        </p:spPr>
      </p:pic>
      <p:sp>
        <p:nvSpPr>
          <p:cNvPr id="9" name="Rounded Rectangle 8"/>
          <p:cNvSpPr/>
          <p:nvPr/>
        </p:nvSpPr>
        <p:spPr>
          <a:xfrm>
            <a:off x="3048000" y="2416314"/>
            <a:ext cx="762000" cy="2590800"/>
          </a:xfrm>
          <a:prstGeom prst="roundRect">
            <a:avLst/>
          </a:prstGeom>
          <a:noFill/>
          <a:ln w="15875"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819400" y="5083314"/>
            <a:ext cx="1225015" cy="523220"/>
          </a:xfrm>
          <a:prstGeom prst="rect">
            <a:avLst/>
          </a:prstGeom>
          <a:noFill/>
        </p:spPr>
        <p:txBody>
          <a:bodyPr wrap="none" rtlCol="0">
            <a:spAutoFit/>
          </a:bodyPr>
          <a:lstStyle/>
          <a:p>
            <a:pPr algn="ctr"/>
            <a:r>
              <a:rPr lang="en-US" sz="1400" dirty="0" smtClean="0">
                <a:latin typeface="Lucida Handwriting" pitchFamily="66" charset="0"/>
              </a:rPr>
              <a:t>Reference</a:t>
            </a:r>
          </a:p>
          <a:p>
            <a:pPr algn="ctr"/>
            <a:r>
              <a:rPr lang="en-US" sz="1400" dirty="0" smtClean="0">
                <a:latin typeface="Lucida Handwriting" pitchFamily="66" charset="0"/>
              </a:rPr>
              <a:t>Data Base</a:t>
            </a:r>
            <a:endParaRPr lang="en-US" sz="1400" dirty="0">
              <a:latin typeface="Lucida Handwriting" pitchFamily="66" charset="0"/>
            </a:endParaRPr>
          </a:p>
        </p:txBody>
      </p:sp>
      <p:cxnSp>
        <p:nvCxnSpPr>
          <p:cNvPr id="12" name="Straight Arrow Connector 11"/>
          <p:cNvCxnSpPr>
            <a:stCxn id="5" idx="3"/>
            <a:endCxn id="6" idx="1"/>
          </p:cNvCxnSpPr>
          <p:nvPr/>
        </p:nvCxnSpPr>
        <p:spPr>
          <a:xfrm flipV="1">
            <a:off x="1828799" y="2883254"/>
            <a:ext cx="1371601" cy="850546"/>
          </a:xfrm>
          <a:prstGeom prst="straightConnector1">
            <a:avLst/>
          </a:prstGeom>
          <a:ln w="12700">
            <a:solidFill>
              <a:schemeClr val="bg2">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7" idx="1"/>
          </p:cNvCxnSpPr>
          <p:nvPr/>
        </p:nvCxnSpPr>
        <p:spPr>
          <a:xfrm flipV="1">
            <a:off x="1828799" y="3721454"/>
            <a:ext cx="1371601" cy="12346"/>
          </a:xfrm>
          <a:prstGeom prst="straightConnector1">
            <a:avLst/>
          </a:prstGeom>
          <a:ln w="12700">
            <a:solidFill>
              <a:schemeClr val="bg2">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8" idx="1"/>
          </p:cNvCxnSpPr>
          <p:nvPr/>
        </p:nvCxnSpPr>
        <p:spPr>
          <a:xfrm>
            <a:off x="1828799" y="3733800"/>
            <a:ext cx="1371601" cy="825854"/>
          </a:xfrm>
          <a:prstGeom prst="straightConnector1">
            <a:avLst/>
          </a:prstGeom>
          <a:ln w="12700">
            <a:solidFill>
              <a:schemeClr val="bg2">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 y="4572000"/>
            <a:ext cx="1393330" cy="523220"/>
          </a:xfrm>
          <a:prstGeom prst="rect">
            <a:avLst/>
          </a:prstGeom>
          <a:noFill/>
        </p:spPr>
        <p:txBody>
          <a:bodyPr wrap="none" rtlCol="0">
            <a:spAutoFit/>
          </a:bodyPr>
          <a:lstStyle/>
          <a:p>
            <a:pPr algn="ctr"/>
            <a:r>
              <a:rPr lang="en-US" sz="1400" dirty="0" smtClean="0">
                <a:latin typeface="Lucida Handwriting" pitchFamily="66" charset="0"/>
              </a:rPr>
              <a:t>Questioned </a:t>
            </a:r>
          </a:p>
          <a:p>
            <a:pPr algn="ctr"/>
            <a:r>
              <a:rPr lang="en-US" sz="1400" dirty="0" smtClean="0">
                <a:latin typeface="Lucida Handwriting" pitchFamily="66" charset="0"/>
              </a:rPr>
              <a:t>Document</a:t>
            </a:r>
            <a:endParaRPr lang="en-US" sz="1400" dirty="0">
              <a:latin typeface="Lucida Handwriting" pitchFamily="66" charset="0"/>
            </a:endParaRPr>
          </a:p>
        </p:txBody>
      </p:sp>
      <p:sp>
        <p:nvSpPr>
          <p:cNvPr id="20" name="TextBox 19"/>
          <p:cNvSpPr txBox="1"/>
          <p:nvPr/>
        </p:nvSpPr>
        <p:spPr>
          <a:xfrm>
            <a:off x="5410200" y="2644914"/>
            <a:ext cx="685800" cy="461665"/>
          </a:xfrm>
          <a:prstGeom prst="rect">
            <a:avLst/>
          </a:prstGeom>
          <a:gradFill>
            <a:gsLst>
              <a:gs pos="0">
                <a:srgbClr val="8488C4"/>
              </a:gs>
              <a:gs pos="53000">
                <a:srgbClr val="D4DEFF"/>
              </a:gs>
              <a:gs pos="83000">
                <a:srgbClr val="D4DEFF"/>
              </a:gs>
              <a:gs pos="100000">
                <a:srgbClr val="96AB94"/>
              </a:gs>
            </a:gsLst>
            <a:lin ang="5400000" scaled="0"/>
          </a:gradFill>
          <a:ln>
            <a:solidFill>
              <a:schemeClr val="accent6">
                <a:lumMod val="75000"/>
              </a:schemeClr>
            </a:solidFill>
          </a:ln>
        </p:spPr>
        <p:txBody>
          <a:bodyPr wrap="square" rtlCol="0">
            <a:spAutoFit/>
          </a:bodyPr>
          <a:lstStyle/>
          <a:p>
            <a:pPr algn="ctr"/>
            <a:r>
              <a:rPr lang="en-US" sz="2400" dirty="0" smtClean="0"/>
              <a:t>35</a:t>
            </a:r>
            <a:endParaRPr lang="en-US" sz="2400" dirty="0"/>
          </a:p>
        </p:txBody>
      </p:sp>
      <p:sp>
        <p:nvSpPr>
          <p:cNvPr id="21" name="TextBox 20"/>
          <p:cNvSpPr txBox="1"/>
          <p:nvPr/>
        </p:nvSpPr>
        <p:spPr>
          <a:xfrm>
            <a:off x="5410200" y="3474184"/>
            <a:ext cx="685800" cy="461665"/>
          </a:xfrm>
          <a:prstGeom prst="rect">
            <a:avLst/>
          </a:prstGeom>
          <a:gradFill>
            <a:gsLst>
              <a:gs pos="0">
                <a:srgbClr val="8488C4"/>
              </a:gs>
              <a:gs pos="53000">
                <a:srgbClr val="D4DEFF"/>
              </a:gs>
              <a:gs pos="83000">
                <a:srgbClr val="D4DEFF"/>
              </a:gs>
              <a:gs pos="100000">
                <a:srgbClr val="96AB94"/>
              </a:gs>
            </a:gsLst>
            <a:lin ang="5400000" scaled="0"/>
          </a:gradFill>
          <a:ln>
            <a:solidFill>
              <a:schemeClr val="accent6">
                <a:lumMod val="75000"/>
              </a:schemeClr>
            </a:solidFill>
          </a:ln>
        </p:spPr>
        <p:txBody>
          <a:bodyPr wrap="square" rtlCol="0">
            <a:spAutoFit/>
          </a:bodyPr>
          <a:lstStyle/>
          <a:p>
            <a:pPr algn="ctr"/>
            <a:r>
              <a:rPr lang="en-US" sz="2400" dirty="0" smtClean="0"/>
              <a:t>50</a:t>
            </a:r>
            <a:endParaRPr lang="en-US" sz="2400" dirty="0"/>
          </a:p>
        </p:txBody>
      </p:sp>
      <p:sp>
        <p:nvSpPr>
          <p:cNvPr id="22" name="TextBox 21"/>
          <p:cNvSpPr txBox="1"/>
          <p:nvPr/>
        </p:nvSpPr>
        <p:spPr>
          <a:xfrm>
            <a:off x="5410200" y="4316849"/>
            <a:ext cx="685800" cy="461665"/>
          </a:xfrm>
          <a:prstGeom prst="rect">
            <a:avLst/>
          </a:prstGeom>
          <a:gradFill>
            <a:gsLst>
              <a:gs pos="0">
                <a:srgbClr val="8488C4"/>
              </a:gs>
              <a:gs pos="53000">
                <a:srgbClr val="D4DEFF"/>
              </a:gs>
              <a:gs pos="83000">
                <a:srgbClr val="D4DEFF"/>
              </a:gs>
              <a:gs pos="100000">
                <a:srgbClr val="96AB94"/>
              </a:gs>
            </a:gsLst>
            <a:lin ang="5400000" scaled="0"/>
          </a:gradFill>
          <a:ln>
            <a:solidFill>
              <a:schemeClr val="accent6">
                <a:lumMod val="75000"/>
              </a:schemeClr>
            </a:solidFill>
          </a:ln>
        </p:spPr>
        <p:txBody>
          <a:bodyPr wrap="square" rtlCol="0">
            <a:spAutoFit/>
          </a:bodyPr>
          <a:lstStyle/>
          <a:p>
            <a:pPr algn="ctr"/>
            <a:r>
              <a:rPr lang="en-US" sz="2400" dirty="0" smtClean="0"/>
              <a:t>65</a:t>
            </a:r>
            <a:endParaRPr lang="en-US" sz="2400" dirty="0"/>
          </a:p>
        </p:txBody>
      </p:sp>
      <p:cxnSp>
        <p:nvCxnSpPr>
          <p:cNvPr id="24" name="Straight Arrow Connector 23"/>
          <p:cNvCxnSpPr>
            <a:stCxn id="6" idx="3"/>
            <a:endCxn id="20" idx="1"/>
          </p:cNvCxnSpPr>
          <p:nvPr/>
        </p:nvCxnSpPr>
        <p:spPr>
          <a:xfrm flipV="1">
            <a:off x="3657600" y="2875747"/>
            <a:ext cx="1752600" cy="7507"/>
          </a:xfrm>
          <a:prstGeom prst="straightConnector1">
            <a:avLst/>
          </a:prstGeom>
          <a:ln w="127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1" idx="1"/>
          </p:cNvCxnSpPr>
          <p:nvPr/>
        </p:nvCxnSpPr>
        <p:spPr>
          <a:xfrm flipV="1">
            <a:off x="3657600" y="3705017"/>
            <a:ext cx="1752600" cy="6698"/>
          </a:xfrm>
          <a:prstGeom prst="straightConnector1">
            <a:avLst/>
          </a:prstGeom>
          <a:ln w="127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2" idx="1"/>
          </p:cNvCxnSpPr>
          <p:nvPr/>
        </p:nvCxnSpPr>
        <p:spPr>
          <a:xfrm flipV="1">
            <a:off x="3657600" y="4547682"/>
            <a:ext cx="1752600" cy="2233"/>
          </a:xfrm>
          <a:prstGeom prst="straightConnector1">
            <a:avLst/>
          </a:prstGeom>
          <a:ln w="127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257800" y="2416314"/>
            <a:ext cx="990600" cy="2590800"/>
          </a:xfrm>
          <a:prstGeom prst="roundRect">
            <a:avLst/>
          </a:prstGeom>
          <a:noFill/>
          <a:ln w="15875"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4953000" y="5083314"/>
            <a:ext cx="1752403" cy="307777"/>
          </a:xfrm>
          <a:prstGeom prst="rect">
            <a:avLst/>
          </a:prstGeom>
          <a:noFill/>
        </p:spPr>
        <p:txBody>
          <a:bodyPr wrap="none" rtlCol="0">
            <a:spAutoFit/>
          </a:bodyPr>
          <a:lstStyle/>
          <a:p>
            <a:r>
              <a:rPr lang="en-US" sz="1400" dirty="0" smtClean="0">
                <a:latin typeface="Lucida Handwriting" pitchFamily="66" charset="0"/>
              </a:rPr>
              <a:t>Matching Score</a:t>
            </a:r>
            <a:endParaRPr lang="en-US" sz="1400" dirty="0">
              <a:latin typeface="Lucida Handwriting" pitchFamily="66" charset="0"/>
            </a:endParaRPr>
          </a:p>
        </p:txBody>
      </p:sp>
      <p:sp>
        <p:nvSpPr>
          <p:cNvPr id="31" name="Rounded Rectangle 30"/>
          <p:cNvSpPr/>
          <p:nvPr/>
        </p:nvSpPr>
        <p:spPr>
          <a:xfrm>
            <a:off x="7543800" y="3330714"/>
            <a:ext cx="1295400" cy="685800"/>
          </a:xfrm>
          <a:prstGeom prst="roundRect">
            <a:avLst/>
          </a:prstGeom>
          <a:gradFill>
            <a:gsLst>
              <a:gs pos="0">
                <a:srgbClr val="8488C4"/>
              </a:gs>
              <a:gs pos="53000">
                <a:srgbClr val="D4DEFF"/>
              </a:gs>
              <a:gs pos="83000">
                <a:srgbClr val="D4DEFF"/>
              </a:gs>
              <a:gs pos="100000">
                <a:srgbClr val="96AB94"/>
              </a:gs>
            </a:gsLst>
            <a:lin ang="54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a:t>
            </a:r>
          </a:p>
          <a:p>
            <a:pPr algn="ctr"/>
            <a:r>
              <a:rPr lang="en-US" dirty="0" smtClean="0">
                <a:solidFill>
                  <a:schemeClr val="tx1"/>
                </a:solidFill>
              </a:rPr>
              <a:t>Writer - 3</a:t>
            </a:r>
            <a:endParaRPr lang="en-US" dirty="0">
              <a:solidFill>
                <a:schemeClr val="tx1"/>
              </a:solidFill>
            </a:endParaRPr>
          </a:p>
        </p:txBody>
      </p:sp>
      <p:cxnSp>
        <p:nvCxnSpPr>
          <p:cNvPr id="33" name="Straight Arrow Connector 32"/>
          <p:cNvCxnSpPr>
            <a:stCxn id="27" idx="3"/>
            <a:endCxn id="31" idx="1"/>
          </p:cNvCxnSpPr>
          <p:nvPr/>
        </p:nvCxnSpPr>
        <p:spPr>
          <a:xfrm flipV="1">
            <a:off x="6248400" y="3673614"/>
            <a:ext cx="1295400" cy="38100"/>
          </a:xfrm>
          <a:prstGeom prst="straightConnector1">
            <a:avLst/>
          </a:prstGeom>
          <a:ln w="12700">
            <a:solidFill>
              <a:schemeClr val="accent3">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85922" y="3429000"/>
            <a:ext cx="1471878" cy="307777"/>
          </a:xfrm>
          <a:prstGeom prst="rect">
            <a:avLst/>
          </a:prstGeom>
          <a:noFill/>
        </p:spPr>
        <p:txBody>
          <a:bodyPr wrap="none" rtlCol="0">
            <a:spAutoFit/>
          </a:bodyPr>
          <a:lstStyle/>
          <a:p>
            <a:r>
              <a:rPr lang="en-US" sz="1400" dirty="0" smtClean="0">
                <a:latin typeface="Lucida Handwriting" pitchFamily="66" charset="0"/>
              </a:rPr>
              <a:t>Comparisons</a:t>
            </a:r>
            <a:endParaRPr lang="en-US" sz="1400" dirty="0">
              <a:latin typeface="Lucida Handwriting" pitchFamily="66" charset="0"/>
            </a:endParaRPr>
          </a:p>
        </p:txBody>
      </p:sp>
      <p:sp useBgFill="1">
        <p:nvSpPr>
          <p:cNvPr id="35" name="Cloud Callout 34"/>
          <p:cNvSpPr/>
          <p:nvPr/>
        </p:nvSpPr>
        <p:spPr>
          <a:xfrm>
            <a:off x="533400" y="1425714"/>
            <a:ext cx="2590800" cy="838200"/>
          </a:xfrm>
          <a:prstGeom prst="cloudCallout">
            <a:avLst>
              <a:gd name="adj1" fmla="val -23125"/>
              <a:gd name="adj2" fmla="val 130506"/>
            </a:avLst>
          </a:prstGeom>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Who wrote this document?</a:t>
            </a:r>
            <a:endParaRPr lang="en-US" dirty="0">
              <a:solidFill>
                <a:schemeClr val="tx1"/>
              </a:solidFill>
            </a:endParaRPr>
          </a:p>
        </p:txBody>
      </p:sp>
      <p:sp>
        <p:nvSpPr>
          <p:cNvPr id="29" name="TextBox 28"/>
          <p:cNvSpPr txBox="1"/>
          <p:nvPr/>
        </p:nvSpPr>
        <p:spPr>
          <a:xfrm>
            <a:off x="2590800" y="6096000"/>
            <a:ext cx="3733800" cy="400110"/>
          </a:xfrm>
          <a:prstGeom prst="rect">
            <a:avLst/>
          </a:prstGeom>
          <a:solidFill>
            <a:schemeClr val="accent1"/>
          </a:solidFill>
        </p:spPr>
        <p:txBody>
          <a:bodyPr wrap="square" rtlCol="0">
            <a:spAutoFit/>
          </a:bodyPr>
          <a:lstStyle/>
          <a:p>
            <a:pPr algn="ctr"/>
            <a:r>
              <a:rPr lang="en-US" sz="2000" dirty="0" smtClean="0"/>
              <a:t>1: N   Matching</a:t>
            </a:r>
            <a:endParaRPr lang="en-US" sz="2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Lucida Calligraphy" pitchFamily="66" charset="0"/>
              </a:rPr>
              <a:t>System Framework</a:t>
            </a:r>
          </a:p>
        </p:txBody>
      </p:sp>
      <p:pic>
        <p:nvPicPr>
          <p:cNvPr id="20483" name="Picture 5" descr="51"/>
          <p:cNvPicPr>
            <a:picLocks noGrp="1" noChangeAspect="1" noChangeArrowheads="1"/>
          </p:cNvPicPr>
          <p:nvPr>
            <p:ph idx="1"/>
          </p:nvPr>
        </p:nvPicPr>
        <p:blipFill>
          <a:blip r:embed="rId2"/>
          <a:srcRect/>
          <a:stretch>
            <a:fillRect/>
          </a:stretch>
        </p:blipFill>
        <p:spPr>
          <a:xfrm>
            <a:off x="457200" y="1676400"/>
            <a:ext cx="8534400" cy="4152900"/>
          </a:xfrm>
          <a:noFill/>
        </p:spPr>
      </p:pic>
      <p:sp>
        <p:nvSpPr>
          <p:cNvPr id="5" name="Cloud Callout 4"/>
          <p:cNvSpPr/>
          <p:nvPr/>
        </p:nvSpPr>
        <p:spPr>
          <a:xfrm>
            <a:off x="6553200" y="685800"/>
            <a:ext cx="1828800" cy="1066800"/>
          </a:xfrm>
          <a:prstGeom prst="cloudCallout">
            <a:avLst>
              <a:gd name="adj1" fmla="val -37179"/>
              <a:gd name="adj2" fmla="val 189285"/>
            </a:avLst>
          </a:prstGeom>
          <a:solidFill>
            <a:schemeClr val="accent1"/>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Hypothesis Testing</a:t>
            </a:r>
          </a:p>
        </p:txBody>
      </p:sp>
      <p:sp>
        <p:nvSpPr>
          <p:cNvPr id="6" name="Cloud Callout 5"/>
          <p:cNvSpPr/>
          <p:nvPr/>
        </p:nvSpPr>
        <p:spPr>
          <a:xfrm>
            <a:off x="304800" y="457200"/>
            <a:ext cx="2057400" cy="914400"/>
          </a:xfrm>
          <a:prstGeom prst="cloudCallout">
            <a:avLst>
              <a:gd name="adj1" fmla="val 58333"/>
              <a:gd name="adj2" fmla="val 202084"/>
            </a:avLst>
          </a:prstGeom>
          <a:solidFill>
            <a:schemeClr val="accent1"/>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Word Segmentation</a:t>
            </a:r>
          </a:p>
        </p:txBody>
      </p:sp>
      <p:sp>
        <p:nvSpPr>
          <p:cNvPr id="7" name="Cloud Callout 6"/>
          <p:cNvSpPr/>
          <p:nvPr/>
        </p:nvSpPr>
        <p:spPr>
          <a:xfrm>
            <a:off x="4038600" y="1143000"/>
            <a:ext cx="2209800" cy="762000"/>
          </a:xfrm>
          <a:prstGeom prst="cloudCallout">
            <a:avLst>
              <a:gd name="adj1" fmla="val -47126"/>
              <a:gd name="adj2" fmla="val 128750"/>
            </a:avLst>
          </a:prstGeom>
          <a:solidFill>
            <a:schemeClr val="accent1"/>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Word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7">
                                          <p:stCondLst>
                                            <p:cond delay="162"/>
                                          </p:stCondLst>
                                        </p:cTn>
                                        <p:tgtEl>
                                          <p:spTgt spid="6"/>
                                        </p:tgtEl>
                                      </p:cBhvr>
                                      <p:to x="100000" y="60000"/>
                                    </p:animScale>
                                    <p:animScale>
                                      <p:cBhvr>
                                        <p:cTn id="14" dur="41" decel="50000">
                                          <p:stCondLst>
                                            <p:cond delay="169"/>
                                          </p:stCondLst>
                                        </p:cTn>
                                        <p:tgtEl>
                                          <p:spTgt spid="6"/>
                                        </p:tgtEl>
                                      </p:cBhvr>
                                      <p:to x="100000" y="100000"/>
                                    </p:animScale>
                                    <p:animScale>
                                      <p:cBhvr>
                                        <p:cTn id="15" dur="7">
                                          <p:stCondLst>
                                            <p:cond delay="328"/>
                                          </p:stCondLst>
                                        </p:cTn>
                                        <p:tgtEl>
                                          <p:spTgt spid="6"/>
                                        </p:tgtEl>
                                      </p:cBhvr>
                                      <p:to x="100000" y="80000"/>
                                    </p:animScale>
                                    <p:animScale>
                                      <p:cBhvr>
                                        <p:cTn id="16" dur="41" decel="50000">
                                          <p:stCondLst>
                                            <p:cond delay="335"/>
                                          </p:stCondLst>
                                        </p:cTn>
                                        <p:tgtEl>
                                          <p:spTgt spid="6"/>
                                        </p:tgtEl>
                                      </p:cBhvr>
                                      <p:to x="100000" y="100000"/>
                                    </p:animScale>
                                    <p:animScale>
                                      <p:cBhvr>
                                        <p:cTn id="17" dur="7">
                                          <p:stCondLst>
                                            <p:cond delay="410"/>
                                          </p:stCondLst>
                                        </p:cTn>
                                        <p:tgtEl>
                                          <p:spTgt spid="6"/>
                                        </p:tgtEl>
                                      </p:cBhvr>
                                      <p:to x="100000" y="90000"/>
                                    </p:animScale>
                                    <p:animScale>
                                      <p:cBhvr>
                                        <p:cTn id="18" dur="41" decel="50000">
                                          <p:stCondLst>
                                            <p:cond delay="417"/>
                                          </p:stCondLst>
                                        </p:cTn>
                                        <p:tgtEl>
                                          <p:spTgt spid="6"/>
                                        </p:tgtEl>
                                      </p:cBhvr>
                                      <p:to x="100000" y="100000"/>
                                    </p:animScale>
                                    <p:animScale>
                                      <p:cBhvr>
                                        <p:cTn id="19" dur="7">
                                          <p:stCondLst>
                                            <p:cond delay="452"/>
                                          </p:stCondLst>
                                        </p:cTn>
                                        <p:tgtEl>
                                          <p:spTgt spid="6"/>
                                        </p:tgtEl>
                                      </p:cBhvr>
                                      <p:to x="100000" y="95000"/>
                                    </p:animScale>
                                    <p:animScale>
                                      <p:cBhvr>
                                        <p:cTn id="20" dur="41" decel="50000">
                                          <p:stCondLst>
                                            <p:cond delay="458"/>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450" decel="100000" fill="hold"/>
                                        <p:tgtEl>
                                          <p:spTgt spid="7"/>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5800" y="304800"/>
            <a:ext cx="7772400" cy="1143000"/>
          </a:xfrm>
        </p:spPr>
        <p:txBody>
          <a:bodyPr/>
          <a:lstStyle/>
          <a:p>
            <a:pPr eaLnBrk="1" hangingPunct="1"/>
            <a:r>
              <a:rPr lang="en-US" dirty="0" smtClean="0"/>
              <a:t>Hypothesis Testing </a:t>
            </a:r>
            <a:endParaRPr lang="en-US" dirty="0" smtClean="0">
              <a:solidFill>
                <a:schemeClr val="hlink"/>
              </a:solidFill>
            </a:endParaRPr>
          </a:p>
        </p:txBody>
      </p:sp>
      <p:sp>
        <p:nvSpPr>
          <p:cNvPr id="19459" name="Rectangle 3"/>
          <p:cNvSpPr>
            <a:spLocks noGrp="1" noChangeArrowheads="1"/>
          </p:cNvSpPr>
          <p:nvPr>
            <p:ph type="body" idx="4294967295"/>
          </p:nvPr>
        </p:nvSpPr>
        <p:spPr>
          <a:xfrm>
            <a:off x="685800" y="1752600"/>
            <a:ext cx="7772400" cy="4724400"/>
          </a:xfrm>
        </p:spPr>
        <p:txBody>
          <a:bodyPr/>
          <a:lstStyle/>
          <a:p>
            <a:pPr eaLnBrk="1" hangingPunct="1"/>
            <a:r>
              <a:rPr lang="en-US" sz="2400" i="1" dirty="0" smtClean="0"/>
              <a:t>To calculate significance of distance between two distributions.</a:t>
            </a:r>
          </a:p>
          <a:p>
            <a:pPr lvl="1" eaLnBrk="1" hangingPunct="1">
              <a:buFontTx/>
              <a:buNone/>
            </a:pPr>
            <a:endParaRPr lang="en-US" sz="2000" b="1" i="1" dirty="0" smtClean="0"/>
          </a:p>
          <a:p>
            <a:pPr eaLnBrk="1" hangingPunct="1"/>
            <a:r>
              <a:rPr lang="en-US" sz="2400" i="1" dirty="0" smtClean="0"/>
              <a:t>According to </a:t>
            </a:r>
            <a:r>
              <a:rPr lang="en-US" sz="2400" i="1" dirty="0" err="1" smtClean="0"/>
              <a:t>Neyman</a:t>
            </a:r>
            <a:r>
              <a:rPr lang="en-US" sz="2400" i="1" dirty="0" smtClean="0"/>
              <a:t> Pearson paradigm</a:t>
            </a:r>
          </a:p>
          <a:p>
            <a:pPr lvl="1" eaLnBrk="1" hangingPunct="1">
              <a:buFontTx/>
              <a:buNone/>
            </a:pPr>
            <a:r>
              <a:rPr lang="en-US" sz="1800" b="1" i="1" dirty="0" smtClean="0"/>
              <a:t>	</a:t>
            </a:r>
            <a:r>
              <a:rPr lang="en-US" sz="1800" dirty="0" smtClean="0">
                <a:solidFill>
                  <a:srgbClr val="0070C0"/>
                </a:solidFill>
              </a:rPr>
              <a:t>H0 : Documents written by same writer (Null Hypothesis)</a:t>
            </a:r>
          </a:p>
          <a:p>
            <a:pPr lvl="1" eaLnBrk="1" hangingPunct="1">
              <a:buFontTx/>
              <a:buNone/>
            </a:pPr>
            <a:r>
              <a:rPr lang="en-US" sz="1800" dirty="0" smtClean="0">
                <a:solidFill>
                  <a:srgbClr val="0070C0"/>
                </a:solidFill>
              </a:rPr>
              <a:t>	H1 : Document written by different writers (Alternative Hypothesis) </a:t>
            </a:r>
          </a:p>
          <a:p>
            <a:pPr eaLnBrk="1" hangingPunct="1"/>
            <a:endParaRPr lang="en-US" sz="1800" b="1" i="1" dirty="0" smtClean="0"/>
          </a:p>
          <a:p>
            <a:pPr eaLnBrk="1" hangingPunct="1"/>
            <a:r>
              <a:rPr lang="en-US" sz="2000" i="1" dirty="0" smtClean="0"/>
              <a:t>Intra-document word distances and inter-document word distances are two distribution to be compared.</a:t>
            </a:r>
          </a:p>
          <a:p>
            <a:pPr eaLnBrk="1" hangingPunct="1"/>
            <a:endParaRPr lang="en-US" sz="2000" i="1" dirty="0" smtClean="0"/>
          </a:p>
          <a:p>
            <a:pPr eaLnBrk="1" hangingPunct="1"/>
            <a:r>
              <a:rPr lang="en-US" sz="2000" i="1" dirty="0" smtClean="0"/>
              <a:t>Distributions are compared to find out whether they are generated from same population.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Bottom)">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slide(fromBottom)">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slide(fromBottom)">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slide(fromBottom)">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Effect transition="in" filter="slide(fromBottom)">
                                      <p:cBhvr>
                                        <p:cTn id="27" dur="500"/>
                                        <p:tgtEl>
                                          <p:spTgt spid="1945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9459">
                                            <p:txEl>
                                              <p:pRg st="8" end="8"/>
                                            </p:txEl>
                                          </p:spTgt>
                                        </p:tgtEl>
                                        <p:attrNameLst>
                                          <p:attrName>style.visibility</p:attrName>
                                        </p:attrNameLst>
                                      </p:cBhvr>
                                      <p:to>
                                        <p:strVal val="visible"/>
                                      </p:to>
                                    </p:set>
                                    <p:animEffect transition="in" filter="slide(fromBottom)">
                                      <p:cBhvr>
                                        <p:cTn id="32" dur="5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dirty="0" smtClean="0"/>
              <a:t>Distribution Comparison</a:t>
            </a:r>
            <a:endParaRPr lang="en-US" dirty="0" smtClean="0">
              <a:solidFill>
                <a:schemeClr val="hlink"/>
              </a:solidFill>
            </a:endParaRPr>
          </a:p>
        </p:txBody>
      </p:sp>
      <p:sp>
        <p:nvSpPr>
          <p:cNvPr id="23555" name="Rectangle 3"/>
          <p:cNvSpPr>
            <a:spLocks noGrp="1" noChangeArrowheads="1"/>
          </p:cNvSpPr>
          <p:nvPr>
            <p:ph type="body" idx="4294967295"/>
          </p:nvPr>
        </p:nvSpPr>
        <p:spPr>
          <a:xfrm>
            <a:off x="685800" y="1676400"/>
            <a:ext cx="7772400" cy="4114800"/>
          </a:xfrm>
        </p:spPr>
        <p:txBody>
          <a:bodyPr/>
          <a:lstStyle/>
          <a:p>
            <a:pPr eaLnBrk="1" hangingPunct="1"/>
            <a:endParaRPr lang="en-US" sz="2000" dirty="0" smtClean="0"/>
          </a:p>
          <a:p>
            <a:pPr eaLnBrk="1" hangingPunct="1"/>
            <a:r>
              <a:rPr lang="en-US" sz="2000" dirty="0" smtClean="0"/>
              <a:t>KL divergence test (make assumptions on nature of distribution)</a:t>
            </a:r>
          </a:p>
          <a:p>
            <a:pPr eaLnBrk="1" hangingPunct="1"/>
            <a:endParaRPr lang="en-US" sz="2000" dirty="0" smtClean="0"/>
          </a:p>
          <a:p>
            <a:pPr eaLnBrk="1" hangingPunct="1"/>
            <a:endParaRPr lang="en-US" sz="2000" dirty="0" smtClean="0"/>
          </a:p>
          <a:p>
            <a:pPr eaLnBrk="1" hangingPunct="1">
              <a:buFontTx/>
              <a:buNone/>
            </a:pPr>
            <a:endParaRPr lang="en-US" sz="2000" dirty="0" smtClean="0"/>
          </a:p>
          <a:p>
            <a:pPr eaLnBrk="1" hangingPunct="1"/>
            <a:endParaRPr lang="en-US" sz="2000" dirty="0" smtClean="0"/>
          </a:p>
          <a:p>
            <a:pPr eaLnBrk="1" hangingPunct="1"/>
            <a:r>
              <a:rPr lang="en-US" sz="2000" dirty="0" err="1" smtClean="0"/>
              <a:t>Kolmogorov</a:t>
            </a:r>
            <a:r>
              <a:rPr lang="en-US" sz="2000" dirty="0" smtClean="0"/>
              <a:t> Smirnov Test (don’t make any assumptions)</a:t>
            </a:r>
          </a:p>
          <a:p>
            <a:pPr eaLnBrk="1" hangingPunct="1">
              <a:buFontTx/>
              <a:buNone/>
            </a:pPr>
            <a:endParaRPr lang="en-US" sz="2000" dirty="0" smtClean="0"/>
          </a:p>
        </p:txBody>
      </p:sp>
      <p:pic>
        <p:nvPicPr>
          <p:cNvPr id="20484" name="Picture 4"/>
          <p:cNvPicPr>
            <a:picLocks noChangeAspect="1" noChangeArrowheads="1"/>
          </p:cNvPicPr>
          <p:nvPr/>
        </p:nvPicPr>
        <p:blipFill>
          <a:blip r:embed="rId2"/>
          <a:srcRect/>
          <a:stretch>
            <a:fillRect/>
          </a:stretch>
        </p:blipFill>
        <p:spPr bwMode="auto">
          <a:xfrm>
            <a:off x="1371600" y="2514600"/>
            <a:ext cx="3781425" cy="1200150"/>
          </a:xfrm>
          <a:prstGeom prst="rect">
            <a:avLst/>
          </a:prstGeom>
          <a:noFill/>
          <a:ln w="9525">
            <a:noFill/>
            <a:miter lim="800000"/>
            <a:headEnd/>
            <a:tailEnd/>
          </a:ln>
        </p:spPr>
      </p:pic>
      <p:pic>
        <p:nvPicPr>
          <p:cNvPr id="20485" name="Picture 5"/>
          <p:cNvPicPr>
            <a:picLocks noChangeAspect="1" noChangeArrowheads="1"/>
          </p:cNvPicPr>
          <p:nvPr/>
        </p:nvPicPr>
        <p:blipFill>
          <a:blip r:embed="rId3"/>
          <a:srcRect/>
          <a:stretch>
            <a:fillRect/>
          </a:stretch>
        </p:blipFill>
        <p:spPr bwMode="auto">
          <a:xfrm>
            <a:off x="2276475" y="4343400"/>
            <a:ext cx="2981325" cy="504825"/>
          </a:xfrm>
          <a:prstGeom prst="rect">
            <a:avLst/>
          </a:prstGeom>
          <a:noFill/>
          <a:ln w="9525">
            <a:noFill/>
            <a:miter lim="800000"/>
            <a:headEnd/>
            <a:tailEnd/>
          </a:ln>
        </p:spPr>
      </p:pic>
      <p:pic>
        <p:nvPicPr>
          <p:cNvPr id="20486" name="Picture 7"/>
          <p:cNvPicPr>
            <a:picLocks noChangeAspect="1" noChangeArrowheads="1"/>
          </p:cNvPicPr>
          <p:nvPr/>
        </p:nvPicPr>
        <p:blipFill>
          <a:blip r:embed="rId4"/>
          <a:srcRect/>
          <a:stretch>
            <a:fillRect/>
          </a:stretch>
        </p:blipFill>
        <p:spPr bwMode="auto">
          <a:xfrm>
            <a:off x="2209800" y="4848225"/>
            <a:ext cx="3648075" cy="495300"/>
          </a:xfrm>
          <a:prstGeom prst="rect">
            <a:avLst/>
          </a:prstGeom>
          <a:noFill/>
          <a:ln w="9525">
            <a:noFill/>
            <a:miter lim="800000"/>
            <a:headEnd/>
            <a:tailEnd/>
          </a:ln>
        </p:spPr>
      </p:pic>
      <p:pic>
        <p:nvPicPr>
          <p:cNvPr id="20487" name="Picture 8"/>
          <p:cNvPicPr>
            <a:picLocks noChangeAspect="1" noChangeArrowheads="1"/>
          </p:cNvPicPr>
          <p:nvPr/>
        </p:nvPicPr>
        <p:blipFill>
          <a:blip r:embed="rId5"/>
          <a:srcRect/>
          <a:stretch>
            <a:fillRect/>
          </a:stretch>
        </p:blipFill>
        <p:spPr bwMode="auto">
          <a:xfrm>
            <a:off x="1295400" y="5305425"/>
            <a:ext cx="5114925" cy="64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checkerboard(across)">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checkerboard(across)">
                                      <p:cBhvr>
                                        <p:cTn id="17" dur="500"/>
                                        <p:tgtEl>
                                          <p:spTgt spid="2048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checkerboard(across)">
                                      <p:cBhvr>
                                        <p:cTn id="22"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dirty="0" smtClean="0"/>
              <a:t>Results</a:t>
            </a:r>
            <a:endParaRPr lang="en-US" dirty="0" smtClean="0">
              <a:solidFill>
                <a:schemeClr val="hlink"/>
              </a:solidFill>
            </a:endParaRPr>
          </a:p>
        </p:txBody>
      </p:sp>
      <p:sp>
        <p:nvSpPr>
          <p:cNvPr id="21507" name="Rectangle 3"/>
          <p:cNvSpPr>
            <a:spLocks noGrp="1" noChangeArrowheads="1"/>
          </p:cNvSpPr>
          <p:nvPr>
            <p:ph type="body" idx="4294967295"/>
          </p:nvPr>
        </p:nvSpPr>
        <p:spPr/>
        <p:txBody>
          <a:bodyPr/>
          <a:lstStyle/>
          <a:p>
            <a:pPr eaLnBrk="1" hangingPunct="1"/>
            <a:endParaRPr lang="en-US" sz="2400" dirty="0" smtClean="0"/>
          </a:p>
          <a:p>
            <a:pPr eaLnBrk="1" hangingPunct="1"/>
            <a:r>
              <a:rPr lang="en-US" sz="2400" i="1" dirty="0" smtClean="0"/>
              <a:t>Data being collected from 23 different users in English.  </a:t>
            </a:r>
          </a:p>
          <a:p>
            <a:pPr eaLnBrk="1" hangingPunct="1"/>
            <a:endParaRPr lang="en-US" sz="2400" i="1" dirty="0" smtClean="0"/>
          </a:p>
          <a:p>
            <a:pPr eaLnBrk="1" hangingPunct="1"/>
            <a:r>
              <a:rPr lang="en-US" sz="2400" i="1" dirty="0" smtClean="0"/>
              <a:t>Each users 3 pages of normal data and 3 pages of repudiated data is collected.</a:t>
            </a:r>
          </a:p>
          <a:p>
            <a:pPr eaLnBrk="1" hangingPunct="1"/>
            <a:endParaRPr lang="en-US" sz="2400" i="1" dirty="0" smtClean="0"/>
          </a:p>
          <a:p>
            <a:pPr eaLnBrk="1" hangingPunct="1"/>
            <a:r>
              <a:rPr lang="en-US" sz="2400" i="1" dirty="0" smtClean="0"/>
              <a:t>Preprocessing: </a:t>
            </a:r>
          </a:p>
          <a:p>
            <a:pPr lvl="1" eaLnBrk="1" hangingPunct="1"/>
            <a:r>
              <a:rPr lang="en-US" sz="2000" dirty="0" smtClean="0"/>
              <a:t>Words are segmented using semi-automatic toolkit for word segmentation.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12" dur="500"/>
                                        <p:tgtEl>
                                          <p:spTgt spid="2150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17" dur="500"/>
                                        <p:tgtEl>
                                          <p:spTgt spid="21507">
                                            <p:txEl>
                                              <p:pRg st="5" end="5"/>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1507">
                                            <p:txEl>
                                              <p:pRg st="6" end="6"/>
                                            </p:txEl>
                                          </p:spTgt>
                                        </p:tgtEl>
                                        <p:attrNameLst>
                                          <p:attrName>style.visibility</p:attrName>
                                        </p:attrNameLst>
                                      </p:cBhvr>
                                      <p:to>
                                        <p:strVal val="visible"/>
                                      </p:to>
                                    </p:set>
                                    <p:animEffect transition="in" filter="checkerboard(across)">
                                      <p:cBhvr>
                                        <p:cTn id="20"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7" descr="hist1"/>
          <p:cNvPicPr>
            <a:picLocks noGrp="1" noChangeAspect="1" noChangeArrowheads="1"/>
          </p:cNvPicPr>
          <p:nvPr>
            <p:ph sz="half" idx="1"/>
          </p:nvPr>
        </p:nvPicPr>
        <p:blipFill>
          <a:blip r:embed="rId2"/>
          <a:srcRect/>
          <a:stretch>
            <a:fillRect/>
          </a:stretch>
        </p:blipFill>
        <p:spPr>
          <a:xfrm>
            <a:off x="457200" y="1524000"/>
            <a:ext cx="8458200" cy="2438400"/>
          </a:xfrm>
          <a:noFill/>
        </p:spPr>
      </p:pic>
      <p:pic>
        <p:nvPicPr>
          <p:cNvPr id="5" name="Picture 8" descr="hist2"/>
          <p:cNvPicPr>
            <a:picLocks noChangeAspect="1" noChangeArrowheads="1"/>
          </p:cNvPicPr>
          <p:nvPr/>
        </p:nvPicPr>
        <p:blipFill>
          <a:blip r:embed="rId3"/>
          <a:srcRect/>
          <a:stretch>
            <a:fillRect/>
          </a:stretch>
        </p:blipFill>
        <p:spPr>
          <a:xfrm>
            <a:off x="457200" y="4114800"/>
            <a:ext cx="8458200" cy="2246313"/>
          </a:xfrm>
          <a:prstGeom prst="rect">
            <a:avLst/>
          </a:prstGeom>
          <a:noFill/>
        </p:spPr>
      </p:pic>
      <p:sp>
        <p:nvSpPr>
          <p:cNvPr id="6" name="Text Box 9"/>
          <p:cNvSpPr txBox="1">
            <a:spLocks noChangeArrowheads="1"/>
          </p:cNvSpPr>
          <p:nvPr/>
        </p:nvSpPr>
        <p:spPr bwMode="auto">
          <a:xfrm>
            <a:off x="4632325" y="3694113"/>
            <a:ext cx="2838450" cy="366712"/>
          </a:xfrm>
          <a:prstGeom prst="rect">
            <a:avLst/>
          </a:prstGeom>
          <a:noFill/>
          <a:ln w="9525">
            <a:noFill/>
            <a:miter lim="800000"/>
            <a:headEnd/>
            <a:tailEnd/>
          </a:ln>
        </p:spPr>
        <p:txBody>
          <a:bodyPr wrap="none">
            <a:spAutoFit/>
          </a:bodyPr>
          <a:lstStyle/>
          <a:p>
            <a:r>
              <a:rPr lang="en-US" b="1"/>
              <a:t>Intra-document distance</a:t>
            </a:r>
          </a:p>
        </p:txBody>
      </p:sp>
      <p:sp>
        <p:nvSpPr>
          <p:cNvPr id="7" name="Text Box 10"/>
          <p:cNvSpPr txBox="1">
            <a:spLocks noChangeArrowheads="1"/>
          </p:cNvSpPr>
          <p:nvPr/>
        </p:nvSpPr>
        <p:spPr bwMode="auto">
          <a:xfrm>
            <a:off x="4616450" y="6324600"/>
            <a:ext cx="2838450" cy="366713"/>
          </a:xfrm>
          <a:prstGeom prst="rect">
            <a:avLst/>
          </a:prstGeom>
          <a:noFill/>
          <a:ln w="9525">
            <a:noFill/>
            <a:miter lim="800000"/>
            <a:headEnd/>
            <a:tailEnd/>
          </a:ln>
        </p:spPr>
        <p:txBody>
          <a:bodyPr wrap="none">
            <a:spAutoFit/>
          </a:bodyPr>
          <a:lstStyle/>
          <a:p>
            <a:r>
              <a:rPr lang="en-US" b="1"/>
              <a:t>Inter-document distance</a:t>
            </a:r>
          </a:p>
        </p:txBody>
      </p:sp>
      <p:sp>
        <p:nvSpPr>
          <p:cNvPr id="8" name="Line 11"/>
          <p:cNvSpPr>
            <a:spLocks noChangeShapeType="1"/>
          </p:cNvSpPr>
          <p:nvPr/>
        </p:nvSpPr>
        <p:spPr bwMode="auto">
          <a:xfrm>
            <a:off x="8915400" y="4114800"/>
            <a:ext cx="0" cy="22098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pPr eaLnBrk="1" hangingPunct="1">
              <a:defRPr/>
            </a:pPr>
            <a:r>
              <a:rPr lang="en-US" dirty="0" smtClean="0"/>
              <a:t>ROC Curve</a:t>
            </a:r>
          </a:p>
        </p:txBody>
      </p:sp>
      <p:pic>
        <p:nvPicPr>
          <p:cNvPr id="26627" name="Picture 5" descr="roc"/>
          <p:cNvPicPr>
            <a:picLocks noGrp="1" noChangeAspect="1" noChangeArrowheads="1"/>
          </p:cNvPicPr>
          <p:nvPr>
            <p:ph idx="1"/>
          </p:nvPr>
        </p:nvPicPr>
        <p:blipFill>
          <a:blip r:embed="rId2"/>
          <a:srcRect/>
          <a:stretch>
            <a:fillRect/>
          </a:stretch>
        </p:blipFill>
        <p:spPr>
          <a:xfrm>
            <a:off x="1824038" y="1447800"/>
            <a:ext cx="5495925" cy="3886200"/>
          </a:xfrm>
          <a:noFill/>
        </p:spPr>
      </p:pic>
      <p:sp>
        <p:nvSpPr>
          <p:cNvPr id="26628" name="Line 6"/>
          <p:cNvSpPr>
            <a:spLocks noChangeShapeType="1"/>
          </p:cNvSpPr>
          <p:nvPr/>
        </p:nvSpPr>
        <p:spPr bwMode="auto">
          <a:xfrm>
            <a:off x="1828800" y="5334000"/>
            <a:ext cx="5486400" cy="0"/>
          </a:xfrm>
          <a:prstGeom prst="line">
            <a:avLst/>
          </a:prstGeom>
          <a:noFill/>
          <a:ln w="19050">
            <a:solidFill>
              <a:schemeClr val="tx1"/>
            </a:solidFill>
            <a:round/>
            <a:headEnd/>
            <a:tailEnd/>
          </a:ln>
        </p:spPr>
        <p:txBody>
          <a:bodyPr/>
          <a:lstStyle/>
          <a:p>
            <a:endParaRPr lang="en-US"/>
          </a:p>
        </p:txBody>
      </p:sp>
      <p:sp>
        <p:nvSpPr>
          <p:cNvPr id="23557" name="TextBox 4"/>
          <p:cNvSpPr txBox="1">
            <a:spLocks noChangeArrowheads="1"/>
          </p:cNvSpPr>
          <p:nvPr/>
        </p:nvSpPr>
        <p:spPr bwMode="auto">
          <a:xfrm>
            <a:off x="1524000" y="5954713"/>
            <a:ext cx="6086475" cy="369887"/>
          </a:xfrm>
          <a:prstGeom prst="rect">
            <a:avLst/>
          </a:prstGeom>
          <a:noFill/>
          <a:ln w="9525">
            <a:noFill/>
            <a:miter lim="800000"/>
            <a:headEnd/>
            <a:tailEnd/>
          </a:ln>
        </p:spPr>
        <p:txBody>
          <a:bodyPr wrap="none">
            <a:spAutoFit/>
          </a:bodyPr>
          <a:lstStyle/>
          <a:p>
            <a:r>
              <a:rPr lang="en-US" dirty="0">
                <a:solidFill>
                  <a:srgbClr val="FF0000"/>
                </a:solidFill>
              </a:rPr>
              <a:t>Genuine Rejection – 82% @ Genuine Acceptance –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23557">
                                            <p:txEl>
                                              <p:pRg st="0" end="0"/>
                                            </p:txEl>
                                          </p:spTgt>
                                        </p:tgtEl>
                                        <p:attrNameLst>
                                          <p:attrName>style.color</p:attrName>
                                        </p:attrNameLst>
                                      </p:cBhvr>
                                      <p:to>
                                        <a:schemeClr val="accent2"/>
                                      </p:to>
                                    </p:animClr>
                                    <p:animClr clrSpc="rgb" dir="cw">
                                      <p:cBhvr>
                                        <p:cTn id="7" dur="1900" fill="hold">
                                          <p:stCondLst>
                                            <p:cond delay="100"/>
                                          </p:stCondLst>
                                        </p:cTn>
                                        <p:tgtEl>
                                          <p:spTgt spid="23557">
                                            <p:txEl>
                                              <p:pRg st="0" end="0"/>
                                            </p:txEl>
                                          </p:spTgt>
                                        </p:tgtEl>
                                        <p:attrNameLst>
                                          <p:attrName>fillColor</p:attrName>
                                        </p:attrNameLst>
                                      </p:cBhvr>
                                      <p:to>
                                        <a:schemeClr val="accent2"/>
                                      </p:to>
                                    </p:animClr>
                                    <p:set>
                                      <p:cBhvr>
                                        <p:cTn id="8" dur="1900" fill="hold">
                                          <p:stCondLst>
                                            <p:cond delay="100"/>
                                          </p:stCondLst>
                                        </p:cTn>
                                        <p:tgtEl>
                                          <p:spTgt spid="23557">
                                            <p:txEl>
                                              <p:pRg st="0" end="0"/>
                                            </p:txEl>
                                          </p:spTgt>
                                        </p:tgtEl>
                                        <p:attrNameLst>
                                          <p:attrName>fill.type</p:attrName>
                                        </p:attrNameLst>
                                      </p:cBhvr>
                                      <p:to>
                                        <p:strVal val="solid"/>
                                      </p:to>
                                    </p:set>
                                    <p:set>
                                      <p:cBhvr>
                                        <p:cTn id="9" dur="1900" fill="hold">
                                          <p:stCondLst>
                                            <p:cond delay="100"/>
                                          </p:stCondLst>
                                        </p:cTn>
                                        <p:tgtEl>
                                          <p:spTgt spid="23557">
                                            <p:txEl>
                                              <p:pRg st="0" end="0"/>
                                            </p:txEl>
                                          </p:spTgt>
                                        </p:tgtEl>
                                        <p:attrNameLst>
                                          <p:attrName>fill.on</p:attrName>
                                        </p:attrNameLst>
                                      </p:cBhvr>
                                      <p:to>
                                        <p:strVal val="true"/>
                                      </p:to>
                                    </p:set>
                                    <p:animScale>
                                      <p:cBhvr>
                                        <p:cTn id="10" dur="200" fill="hold">
                                          <p:stCondLst>
                                            <p:cond delay="0"/>
                                          </p:stCondLst>
                                        </p:cTn>
                                        <p:tgtEl>
                                          <p:spTgt spid="23557">
                                            <p:txEl>
                                              <p:pRg st="0" end="0"/>
                                            </p:txEl>
                                          </p:spTgt>
                                        </p:tgtEl>
                                      </p:cBhvr>
                                      <p:from x="100000" y="100000"/>
                                      <p:to x="100000" y="5000"/>
                                    </p:animScale>
                                    <p:animScale>
                                      <p:cBhvr>
                                        <p:cTn id="11" dur="200" fill="hold">
                                          <p:stCondLst>
                                            <p:cond delay="200"/>
                                          </p:stCondLst>
                                        </p:cTn>
                                        <p:tgtEl>
                                          <p:spTgt spid="23557">
                                            <p:txEl>
                                              <p:pRg st="0" end="0"/>
                                            </p:txEl>
                                          </p:spTgt>
                                        </p:tgtEl>
                                      </p:cBhvr>
                                      <p:from x="100000" y="5000"/>
                                      <p:to x="120000" y="150000"/>
                                    </p:animScale>
                                    <p:animScale>
                                      <p:cBhvr>
                                        <p:cTn id="12" dur="600" fill="hold">
                                          <p:stCondLst>
                                            <p:cond delay="1400"/>
                                          </p:stCondLst>
                                        </p:cTn>
                                        <p:tgtEl>
                                          <p:spTgt spid="23557">
                                            <p:txEl>
                                              <p:pRg st="0" end="0"/>
                                            </p:txEl>
                                          </p:spTgt>
                                        </p:tgtEl>
                                      </p:cBhvr>
                                      <p:to x="120000" y="150000"/>
                                    </p:animScale>
                                  </p:childTnLst>
                                </p:cTn>
                              </p:par>
                            </p:childTnLst>
                          </p:cTn>
                        </p:par>
                        <p:par>
                          <p:cTn id="13" fill="hold">
                            <p:stCondLst>
                              <p:cond delay="2000"/>
                            </p:stCondLst>
                            <p:childTnLst>
                              <p:par>
                                <p:cTn id="14" presetID="31" presetClass="emph" presetSubtype="0" nodeType="afterEffect">
                                  <p:stCondLst>
                                    <p:cond delay="0"/>
                                  </p:stCondLst>
                                  <p:childTnLst>
                                    <p:set>
                                      <p:cBhvr override="childStyle">
                                        <p:cTn id="15" dur="500" fill="hold"/>
                                        <p:tgtEl>
                                          <p:spTgt spid="23557">
                                            <p:txEl>
                                              <p:pRg st="0" end="0"/>
                                            </p:txEl>
                                          </p:spTgt>
                                        </p:tgtEl>
                                        <p:attrNameLst>
                                          <p:attrName>style.color</p:attrName>
                                        </p:attrNameLst>
                                      </p:cBhvr>
                                      <p:to>
                                        <p:clrVal>
                                          <a:schemeClr val="accent2"/>
                                        </p:clrVal>
                                      </p:to>
                                    </p:set>
                                    <p:set>
                                      <p:cBhvr override="childStyle">
                                        <p:cTn id="16" dur="500" fill="hold"/>
                                        <p:tgtEl>
                                          <p:spTgt spid="23557">
                                            <p:txEl>
                                              <p:pRg st="0" end="0"/>
                                            </p:txEl>
                                          </p:spTgt>
                                        </p:tgtEl>
                                        <p:attrNameLst>
                                          <p:attrName>style.fontStyle</p:attrName>
                                        </p:attrNameLst>
                                      </p:cBhvr>
                                      <p:to>
                                        <p:strVal val="italic"/>
                                      </p:to>
                                    </p:set>
                                    <p:set>
                                      <p:cBhvr>
                                        <p:cTn id="17" dur="500" fill="hold"/>
                                        <p:tgtEl>
                                          <p:spTgt spid="23557">
                                            <p:txEl>
                                              <p:pRg st="0" end="0"/>
                                            </p:txEl>
                                          </p:spTgt>
                                        </p:tgtEl>
                                        <p:attrNameLst>
                                          <p:attrName>style.fontWeight</p:attrName>
                                        </p:attrNameLst>
                                      </p:cBhvr>
                                      <p:to>
                                        <p:strVal val="bold"/>
                                      </p:to>
                                    </p:set>
                                    <p:set>
                                      <p:cBhvr>
                                        <p:cTn id="18" dur="500" fill="hold"/>
                                        <p:tgtEl>
                                          <p:spTgt spid="23557">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Results </a:t>
            </a:r>
            <a:endParaRPr lang="en-US" dirty="0"/>
          </a:p>
        </p:txBody>
      </p:sp>
      <p:sp>
        <p:nvSpPr>
          <p:cNvPr id="37" name="Rectangle 3"/>
          <p:cNvSpPr txBox="1">
            <a:spLocks noChangeArrowheads="1"/>
          </p:cNvSpPr>
          <p:nvPr/>
        </p:nvSpPr>
        <p:spPr bwMode="auto">
          <a:xfrm>
            <a:off x="685800" y="16002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Semi automatic System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Used as an aid to expert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Null Hypothesis is never accepted without expert intervention.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38" name="Group 3"/>
          <p:cNvGrpSpPr>
            <a:grpSpLocks/>
          </p:cNvGrpSpPr>
          <p:nvPr/>
        </p:nvGrpSpPr>
        <p:grpSpPr bwMode="auto">
          <a:xfrm>
            <a:off x="838200" y="4191000"/>
            <a:ext cx="7577138" cy="2209800"/>
            <a:chOff x="533400" y="1447800"/>
            <a:chExt cx="7577053" cy="2209800"/>
          </a:xfrm>
        </p:grpSpPr>
        <p:grpSp>
          <p:nvGrpSpPr>
            <p:cNvPr id="39" name="Group 36"/>
            <p:cNvGrpSpPr>
              <a:grpSpLocks/>
            </p:cNvGrpSpPr>
            <p:nvPr/>
          </p:nvGrpSpPr>
          <p:grpSpPr bwMode="auto">
            <a:xfrm>
              <a:off x="609599" y="1600200"/>
              <a:ext cx="7500854" cy="1680865"/>
              <a:chOff x="1219199" y="2286000"/>
              <a:chExt cx="7500854" cy="1680865"/>
            </a:xfrm>
          </p:grpSpPr>
          <p:cxnSp>
            <p:nvCxnSpPr>
              <p:cNvPr id="42" name="Straight Connector 41"/>
              <p:cNvCxnSpPr/>
              <p:nvPr/>
            </p:nvCxnSpPr>
            <p:spPr>
              <a:xfrm>
                <a:off x="1219199" y="2819400"/>
                <a:ext cx="7238919" cy="1588"/>
              </a:xfrm>
              <a:prstGeom prst="line">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875964" y="2820194"/>
                <a:ext cx="152400"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790354" y="2818606"/>
                <a:ext cx="152400"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628545" y="2818606"/>
                <a:ext cx="152400"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390536" y="2818606"/>
                <a:ext cx="152400"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8154114" y="2818606"/>
                <a:ext cx="1524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039361" y="2818606"/>
                <a:ext cx="1524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201170" y="2818606"/>
                <a:ext cx="1524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362979" y="2818606"/>
                <a:ext cx="1524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447003" y="2818606"/>
                <a:ext cx="152400" cy="15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17"/>
              <p:cNvSpPr txBox="1">
                <a:spLocks noChangeArrowheads="1"/>
              </p:cNvSpPr>
              <p:nvPr/>
            </p:nvSpPr>
            <p:spPr bwMode="auto">
              <a:xfrm>
                <a:off x="1295400" y="2362200"/>
                <a:ext cx="364202" cy="276999"/>
              </a:xfrm>
              <a:prstGeom prst="rect">
                <a:avLst/>
              </a:prstGeom>
              <a:noFill/>
              <a:ln w="9525">
                <a:noFill/>
                <a:miter lim="800000"/>
                <a:headEnd/>
                <a:tailEnd/>
              </a:ln>
            </p:spPr>
            <p:txBody>
              <a:bodyPr wrap="none">
                <a:spAutoFit/>
              </a:bodyPr>
              <a:lstStyle/>
              <a:p>
                <a:r>
                  <a:rPr lang="en-US" sz="1200"/>
                  <a:t>-1 </a:t>
                </a:r>
              </a:p>
            </p:txBody>
          </p:sp>
          <p:sp>
            <p:nvSpPr>
              <p:cNvPr id="53" name="TextBox 18"/>
              <p:cNvSpPr txBox="1">
                <a:spLocks noChangeArrowheads="1"/>
              </p:cNvSpPr>
              <p:nvPr/>
            </p:nvSpPr>
            <p:spPr bwMode="auto">
              <a:xfrm>
                <a:off x="8081174" y="2286000"/>
                <a:ext cx="333746" cy="369332"/>
              </a:xfrm>
              <a:prstGeom prst="rect">
                <a:avLst/>
              </a:prstGeom>
              <a:noFill/>
              <a:ln w="9525">
                <a:noFill/>
                <a:miter lim="800000"/>
                <a:headEnd/>
                <a:tailEnd/>
              </a:ln>
            </p:spPr>
            <p:txBody>
              <a:bodyPr wrap="none">
                <a:spAutoFit/>
              </a:bodyPr>
              <a:lstStyle/>
              <a:p>
                <a:r>
                  <a:rPr lang="en-US" sz="1200"/>
                  <a:t>1</a:t>
                </a:r>
                <a:r>
                  <a:rPr lang="en-US"/>
                  <a:t> </a:t>
                </a:r>
              </a:p>
            </p:txBody>
          </p:sp>
          <p:sp>
            <p:nvSpPr>
              <p:cNvPr id="54" name="TextBox 19"/>
              <p:cNvSpPr txBox="1">
                <a:spLocks noChangeArrowheads="1"/>
              </p:cNvSpPr>
              <p:nvPr/>
            </p:nvSpPr>
            <p:spPr bwMode="auto">
              <a:xfrm>
                <a:off x="4835774" y="2362200"/>
                <a:ext cx="269626" cy="276999"/>
              </a:xfrm>
              <a:prstGeom prst="rect">
                <a:avLst/>
              </a:prstGeom>
              <a:noFill/>
              <a:ln w="9525">
                <a:noFill/>
                <a:miter lim="800000"/>
                <a:headEnd/>
                <a:tailEnd/>
              </a:ln>
            </p:spPr>
            <p:txBody>
              <a:bodyPr wrap="none">
                <a:spAutoFit/>
              </a:bodyPr>
              <a:lstStyle/>
              <a:p>
                <a:r>
                  <a:rPr lang="en-US" sz="1200"/>
                  <a:t>0</a:t>
                </a:r>
              </a:p>
            </p:txBody>
          </p:sp>
          <p:sp>
            <p:nvSpPr>
              <p:cNvPr id="55" name="TextBox 20"/>
              <p:cNvSpPr txBox="1">
                <a:spLocks noChangeArrowheads="1"/>
              </p:cNvSpPr>
              <p:nvPr/>
            </p:nvSpPr>
            <p:spPr bwMode="auto">
              <a:xfrm>
                <a:off x="1219200" y="2999601"/>
                <a:ext cx="652743" cy="276999"/>
              </a:xfrm>
              <a:prstGeom prst="rect">
                <a:avLst/>
              </a:prstGeom>
              <a:noFill/>
              <a:ln w="9525">
                <a:noFill/>
                <a:miter lim="800000"/>
                <a:headEnd/>
                <a:tailEnd/>
              </a:ln>
            </p:spPr>
            <p:txBody>
              <a:bodyPr wrap="none">
                <a:spAutoFit/>
              </a:bodyPr>
              <a:lstStyle/>
              <a:p>
                <a:r>
                  <a:rPr lang="en-US" sz="1200"/>
                  <a:t>Similar</a:t>
                </a:r>
              </a:p>
            </p:txBody>
          </p:sp>
          <p:sp>
            <p:nvSpPr>
              <p:cNvPr id="56" name="TextBox 21"/>
              <p:cNvSpPr txBox="1">
                <a:spLocks noChangeArrowheads="1"/>
              </p:cNvSpPr>
              <p:nvPr/>
            </p:nvSpPr>
            <p:spPr bwMode="auto">
              <a:xfrm>
                <a:off x="7957857" y="2971800"/>
                <a:ext cx="762196" cy="276999"/>
              </a:xfrm>
              <a:prstGeom prst="rect">
                <a:avLst/>
              </a:prstGeom>
              <a:noFill/>
              <a:ln w="9525">
                <a:noFill/>
                <a:miter lim="800000"/>
                <a:headEnd/>
                <a:tailEnd/>
              </a:ln>
            </p:spPr>
            <p:txBody>
              <a:bodyPr wrap="none">
                <a:spAutoFit/>
              </a:bodyPr>
              <a:lstStyle/>
              <a:p>
                <a:r>
                  <a:rPr lang="en-US" sz="1200"/>
                  <a:t>Different</a:t>
                </a:r>
              </a:p>
            </p:txBody>
          </p:sp>
          <p:sp>
            <p:nvSpPr>
              <p:cNvPr id="57" name="TextBox 22"/>
              <p:cNvSpPr txBox="1">
                <a:spLocks noChangeArrowheads="1"/>
              </p:cNvSpPr>
              <p:nvPr/>
            </p:nvSpPr>
            <p:spPr bwMode="auto">
              <a:xfrm>
                <a:off x="1729266" y="3505200"/>
                <a:ext cx="1394934" cy="461665"/>
              </a:xfrm>
              <a:prstGeom prst="rect">
                <a:avLst/>
              </a:prstGeom>
              <a:noFill/>
              <a:ln w="9525">
                <a:noFill/>
                <a:miter lim="800000"/>
                <a:headEnd/>
                <a:tailEnd/>
              </a:ln>
            </p:spPr>
            <p:txBody>
              <a:bodyPr wrap="none">
                <a:spAutoFit/>
              </a:bodyPr>
              <a:lstStyle/>
              <a:p>
                <a:r>
                  <a:rPr lang="en-US" sz="1200" i="1"/>
                  <a:t>strong probability </a:t>
                </a:r>
              </a:p>
              <a:p>
                <a:r>
                  <a:rPr lang="en-US" sz="1200" i="1"/>
                  <a:t>of identification</a:t>
                </a:r>
                <a:endParaRPr lang="en-US" sz="1200"/>
              </a:p>
            </p:txBody>
          </p:sp>
          <p:sp>
            <p:nvSpPr>
              <p:cNvPr id="58" name="TextBox 23"/>
              <p:cNvSpPr txBox="1">
                <a:spLocks noChangeArrowheads="1"/>
              </p:cNvSpPr>
              <p:nvPr/>
            </p:nvSpPr>
            <p:spPr bwMode="auto">
              <a:xfrm>
                <a:off x="2890299" y="2971800"/>
                <a:ext cx="843501" cy="369332"/>
              </a:xfrm>
              <a:prstGeom prst="rect">
                <a:avLst/>
              </a:prstGeom>
              <a:noFill/>
              <a:ln w="9525">
                <a:noFill/>
                <a:miter lim="800000"/>
                <a:headEnd/>
                <a:tailEnd/>
              </a:ln>
            </p:spPr>
            <p:txBody>
              <a:bodyPr wrap="none">
                <a:spAutoFit/>
              </a:bodyPr>
              <a:lstStyle/>
              <a:p>
                <a:r>
                  <a:rPr lang="en-US" sz="1200" i="1"/>
                  <a:t>probable</a:t>
                </a:r>
                <a:r>
                  <a:rPr lang="en-US" i="1"/>
                  <a:t> </a:t>
                </a:r>
                <a:endParaRPr lang="en-US"/>
              </a:p>
            </p:txBody>
          </p:sp>
          <p:sp>
            <p:nvSpPr>
              <p:cNvPr id="59" name="TextBox 24"/>
              <p:cNvSpPr txBox="1">
                <a:spLocks noChangeArrowheads="1"/>
              </p:cNvSpPr>
              <p:nvPr/>
            </p:nvSpPr>
            <p:spPr bwMode="auto">
              <a:xfrm>
                <a:off x="3657600" y="3505200"/>
                <a:ext cx="907621" cy="276999"/>
              </a:xfrm>
              <a:prstGeom prst="rect">
                <a:avLst/>
              </a:prstGeom>
              <a:noFill/>
              <a:ln w="9525">
                <a:noFill/>
                <a:miter lim="800000"/>
                <a:headEnd/>
                <a:tailEnd/>
              </a:ln>
            </p:spPr>
            <p:txBody>
              <a:bodyPr wrap="none">
                <a:spAutoFit/>
              </a:bodyPr>
              <a:lstStyle/>
              <a:p>
                <a:r>
                  <a:rPr lang="en-US" sz="1200" i="1"/>
                  <a:t>indications</a:t>
                </a:r>
                <a:endParaRPr lang="en-US" sz="1200"/>
              </a:p>
            </p:txBody>
          </p:sp>
          <p:sp>
            <p:nvSpPr>
              <p:cNvPr id="60" name="TextBox 25"/>
              <p:cNvSpPr txBox="1">
                <a:spLocks noChangeArrowheads="1"/>
              </p:cNvSpPr>
              <p:nvPr/>
            </p:nvSpPr>
            <p:spPr bwMode="auto">
              <a:xfrm>
                <a:off x="4495800" y="2971800"/>
                <a:ext cx="907621" cy="461665"/>
              </a:xfrm>
              <a:prstGeom prst="rect">
                <a:avLst/>
              </a:prstGeom>
              <a:noFill/>
              <a:ln w="9525">
                <a:noFill/>
                <a:miter lim="800000"/>
                <a:headEnd/>
                <a:tailEnd/>
              </a:ln>
            </p:spPr>
            <p:txBody>
              <a:bodyPr wrap="none">
                <a:spAutoFit/>
              </a:bodyPr>
              <a:lstStyle/>
              <a:p>
                <a:pPr algn="ctr"/>
                <a:r>
                  <a:rPr lang="en-US" sz="1200" i="1"/>
                  <a:t>no </a:t>
                </a:r>
              </a:p>
              <a:p>
                <a:pPr algn="ctr"/>
                <a:r>
                  <a:rPr lang="en-US" sz="1200" i="1"/>
                  <a:t>conclusion</a:t>
                </a:r>
                <a:endParaRPr lang="en-US" sz="1200"/>
              </a:p>
            </p:txBody>
          </p:sp>
          <p:cxnSp>
            <p:nvCxnSpPr>
              <p:cNvPr id="61" name="Straight Arrow Connector 60"/>
              <p:cNvCxnSpPr>
                <a:endCxn id="57" idx="0"/>
              </p:cNvCxnSpPr>
              <p:nvPr/>
            </p:nvCxnSpPr>
            <p:spPr>
              <a:xfrm rot="5400000">
                <a:off x="2166129" y="3232944"/>
                <a:ext cx="533400" cy="11112"/>
              </a:xfrm>
              <a:prstGeom prst="straightConnector1">
                <a:avLst/>
              </a:prstGeom>
              <a:ln w="2222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3842511" y="3232944"/>
                <a:ext cx="533400" cy="11112"/>
              </a:xfrm>
              <a:prstGeom prst="straightConnector1">
                <a:avLst/>
              </a:prstGeom>
              <a:ln w="2222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63" name="TextBox 28"/>
              <p:cNvSpPr txBox="1">
                <a:spLocks noChangeArrowheads="1"/>
              </p:cNvSpPr>
              <p:nvPr/>
            </p:nvSpPr>
            <p:spPr bwMode="auto">
              <a:xfrm>
                <a:off x="5410200" y="3429000"/>
                <a:ext cx="950901" cy="461665"/>
              </a:xfrm>
              <a:prstGeom prst="rect">
                <a:avLst/>
              </a:prstGeom>
              <a:noFill/>
              <a:ln w="9525">
                <a:noFill/>
                <a:miter lim="800000"/>
                <a:headEnd/>
                <a:tailEnd/>
              </a:ln>
            </p:spPr>
            <p:txBody>
              <a:bodyPr wrap="none">
                <a:spAutoFit/>
              </a:bodyPr>
              <a:lstStyle/>
              <a:p>
                <a:pPr algn="ctr"/>
                <a:r>
                  <a:rPr lang="en-US" sz="1200" i="1"/>
                  <a:t>indications </a:t>
                </a:r>
              </a:p>
              <a:p>
                <a:pPr algn="ctr"/>
                <a:r>
                  <a:rPr lang="en-US" sz="1200" i="1"/>
                  <a:t>did not</a:t>
                </a:r>
                <a:endParaRPr lang="en-US" sz="1200"/>
              </a:p>
            </p:txBody>
          </p:sp>
          <p:cxnSp>
            <p:nvCxnSpPr>
              <p:cNvPr id="64" name="Straight Arrow Connector 63"/>
              <p:cNvCxnSpPr/>
              <p:nvPr/>
            </p:nvCxnSpPr>
            <p:spPr>
              <a:xfrm rot="5400000">
                <a:off x="5595091" y="3232944"/>
                <a:ext cx="533400" cy="11112"/>
              </a:xfrm>
              <a:prstGeom prst="straightConnector1">
                <a:avLst/>
              </a:prstGeom>
              <a:ln w="2222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65" name="TextBox 30"/>
              <p:cNvSpPr txBox="1">
                <a:spLocks noChangeArrowheads="1"/>
              </p:cNvSpPr>
              <p:nvPr/>
            </p:nvSpPr>
            <p:spPr bwMode="auto">
              <a:xfrm>
                <a:off x="6248400" y="2971800"/>
                <a:ext cx="814647" cy="461665"/>
              </a:xfrm>
              <a:prstGeom prst="rect">
                <a:avLst/>
              </a:prstGeom>
              <a:noFill/>
              <a:ln w="9525">
                <a:noFill/>
                <a:miter lim="800000"/>
                <a:headEnd/>
                <a:tailEnd/>
              </a:ln>
            </p:spPr>
            <p:txBody>
              <a:bodyPr wrap="none">
                <a:spAutoFit/>
              </a:bodyPr>
              <a:lstStyle/>
              <a:p>
                <a:pPr algn="ctr"/>
                <a:r>
                  <a:rPr lang="en-US" sz="1200" i="1"/>
                  <a:t>probably </a:t>
                </a:r>
              </a:p>
              <a:p>
                <a:pPr algn="ctr"/>
                <a:r>
                  <a:rPr lang="en-US" sz="1200" i="1"/>
                  <a:t>did not</a:t>
                </a:r>
                <a:endParaRPr lang="en-US" sz="1200"/>
              </a:p>
            </p:txBody>
          </p:sp>
          <p:sp>
            <p:nvSpPr>
              <p:cNvPr id="66" name="TextBox 31"/>
              <p:cNvSpPr txBox="1">
                <a:spLocks noChangeArrowheads="1"/>
              </p:cNvSpPr>
              <p:nvPr/>
            </p:nvSpPr>
            <p:spPr bwMode="auto">
              <a:xfrm>
                <a:off x="6858000" y="3429000"/>
                <a:ext cx="1394934" cy="461665"/>
              </a:xfrm>
              <a:prstGeom prst="rect">
                <a:avLst/>
              </a:prstGeom>
              <a:noFill/>
              <a:ln w="9525">
                <a:noFill/>
                <a:miter lim="800000"/>
                <a:headEnd/>
                <a:tailEnd/>
              </a:ln>
            </p:spPr>
            <p:txBody>
              <a:bodyPr wrap="none">
                <a:spAutoFit/>
              </a:bodyPr>
              <a:lstStyle/>
              <a:p>
                <a:pPr algn="ctr"/>
                <a:r>
                  <a:rPr lang="en-US" sz="1200" i="1"/>
                  <a:t>strong probability </a:t>
                </a:r>
              </a:p>
              <a:p>
                <a:pPr algn="ctr"/>
                <a:r>
                  <a:rPr lang="en-US" sz="1200" i="1"/>
                  <a:t>did not</a:t>
                </a:r>
                <a:endParaRPr lang="en-US" sz="1200"/>
              </a:p>
            </p:txBody>
          </p:sp>
          <p:cxnSp>
            <p:nvCxnSpPr>
              <p:cNvPr id="67" name="Straight Arrow Connector 66"/>
              <p:cNvCxnSpPr/>
              <p:nvPr/>
            </p:nvCxnSpPr>
            <p:spPr>
              <a:xfrm rot="5400000">
                <a:off x="7195273" y="3232944"/>
                <a:ext cx="533400" cy="11112"/>
              </a:xfrm>
              <a:prstGeom prst="straightConnector1">
                <a:avLst/>
              </a:prstGeom>
              <a:ln w="22225">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
          <p:nvSpPr>
            <p:cNvPr id="40" name="Rounded Rectangle 39"/>
            <p:cNvSpPr/>
            <p:nvPr/>
          </p:nvSpPr>
          <p:spPr>
            <a:xfrm>
              <a:off x="533400" y="1447800"/>
              <a:ext cx="7543715" cy="1828800"/>
            </a:xfrm>
            <a:prstGeom prst="round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 name="TextBox 6"/>
            <p:cNvSpPr txBox="1">
              <a:spLocks noChangeArrowheads="1"/>
            </p:cNvSpPr>
            <p:nvPr/>
          </p:nvSpPr>
          <p:spPr bwMode="auto">
            <a:xfrm>
              <a:off x="2689069" y="3319046"/>
              <a:ext cx="3102131" cy="338554"/>
            </a:xfrm>
            <a:prstGeom prst="rect">
              <a:avLst/>
            </a:prstGeom>
            <a:noFill/>
            <a:ln w="9525">
              <a:noFill/>
              <a:miter lim="800000"/>
              <a:headEnd/>
              <a:tailEnd/>
            </a:ln>
          </p:spPr>
          <p:txBody>
            <a:bodyPr wrap="none">
              <a:spAutoFit/>
            </a:bodyPr>
            <a:lstStyle/>
            <a:p>
              <a:r>
                <a:rPr lang="en-US" sz="1600"/>
                <a:t>Scale Used by Forensic Experts</a:t>
              </a:r>
            </a:p>
          </p:txBody>
        </p:sp>
      </p:grpSp>
      <p:sp>
        <p:nvSpPr>
          <p:cNvPr id="68" name="Right Brace 67"/>
          <p:cNvSpPr/>
          <p:nvPr/>
        </p:nvSpPr>
        <p:spPr>
          <a:xfrm rot="16200000">
            <a:off x="6248400" y="2590800"/>
            <a:ext cx="228600" cy="3429000"/>
          </a:xfrm>
          <a:prstGeom prst="righ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8"/>
                                        </p:tgtEl>
                                      </p:cBhvr>
                                    </p:animEffect>
                                  </p:childTnLst>
                                </p:cTn>
                              </p:par>
                            </p:childTnLst>
                          </p:cTn>
                        </p:par>
                        <p:par>
                          <p:cTn id="25" fill="hold">
                            <p:stCondLst>
                              <p:cond delay="1000"/>
                            </p:stCondLst>
                            <p:childTnLst>
                              <p:par>
                                <p:cTn id="26" presetID="34"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 from="(-#ppt_w/2)" to="(#ppt_x)" calcmode="lin" valueType="num">
                                      <p:cBhvr>
                                        <p:cTn id="28" dur="600" fill="hold">
                                          <p:stCondLst>
                                            <p:cond delay="0"/>
                                          </p:stCondLst>
                                        </p:cTn>
                                        <p:tgtEl>
                                          <p:spTgt spid="68"/>
                                        </p:tgtEl>
                                        <p:attrNameLst>
                                          <p:attrName>ppt_x</p:attrName>
                                        </p:attrNameLst>
                                      </p:cBhvr>
                                    </p:anim>
                                    <p:anim from="0" to="-1.0" calcmode="lin" valueType="num">
                                      <p:cBhvr>
                                        <p:cTn id="29" dur="200" decel="50000" autoRev="1" fill="hold">
                                          <p:stCondLst>
                                            <p:cond delay="600"/>
                                          </p:stCondLst>
                                        </p:cTn>
                                        <p:tgtEl>
                                          <p:spTgt spid="68"/>
                                        </p:tgtEl>
                                        <p:attrNameLst>
                                          <p:attrName>xshear</p:attrName>
                                        </p:attrNameLst>
                                      </p:cBhvr>
                                    </p:anim>
                                    <p:animScale>
                                      <p:cBhvr>
                                        <p:cTn id="30" dur="200" decel="100000" autoRev="1" fill="hold">
                                          <p:stCondLst>
                                            <p:cond delay="600"/>
                                          </p:stCondLst>
                                        </p:cTn>
                                        <p:tgtEl>
                                          <p:spTgt spid="68"/>
                                        </p:tgtEl>
                                      </p:cBhvr>
                                      <p:from x="100000" y="100000"/>
                                      <p:to x="80000" y="100000"/>
                                    </p:animScale>
                                    <p:anim by="(#ppt_h/3+#ppt_w*0.1)" calcmode="lin" valueType="num">
                                      <p:cBhvr additive="sum">
                                        <p:cTn id="31" dur="200" decel="100000" autoRev="1" fill="hold">
                                          <p:stCondLst>
                                            <p:cond delay="600"/>
                                          </p:stCondLst>
                                        </p:cTn>
                                        <p:tgtEl>
                                          <p:spTgt spid="6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p:txBody>
          <a:bodyPr/>
          <a:lstStyle/>
          <a:p>
            <a:pPr eaLnBrk="1" hangingPunct="1"/>
            <a:r>
              <a:rPr lang="en-US" dirty="0" smtClean="0"/>
              <a:t>Learning based framework to learn similarity, in-spite of  discrimination between documents.</a:t>
            </a:r>
          </a:p>
          <a:p>
            <a:pPr eaLnBrk="1" hangingPunct="1"/>
            <a:endParaRPr lang="en-US" dirty="0" smtClean="0"/>
          </a:p>
          <a:p>
            <a:pPr eaLnBrk="1" hangingPunct="1"/>
            <a:r>
              <a:rPr lang="en-US" dirty="0" smtClean="0"/>
              <a:t>Can we tell whether writer is trying to repudiate.</a:t>
            </a:r>
          </a:p>
          <a:p>
            <a:pPr eaLnBrk="1" hangingPunct="1"/>
            <a:endParaRPr lang="en-US" dirty="0" smtClean="0"/>
          </a:p>
          <a:p>
            <a:pPr eaLnBrk="1" hangingPunct="1"/>
            <a:r>
              <a:rPr lang="en-US" dirty="0" smtClean="0"/>
              <a:t>Framework which can learn more features and can give independent scores on each feature.</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algn="just"/>
            <a:r>
              <a:rPr lang="en-US" sz="2400" dirty="0" smtClean="0"/>
              <a:t>Proposed algorithms for automatic identification and extraction of discriminating features for online handwriting</a:t>
            </a:r>
          </a:p>
          <a:p>
            <a:pPr algn="just"/>
            <a:endParaRPr lang="en-US" sz="2400" dirty="0" smtClean="0"/>
          </a:p>
          <a:p>
            <a:pPr algn="just"/>
            <a:r>
              <a:rPr lang="en-US" sz="2400" dirty="0" smtClean="0"/>
              <a:t>Framework proposed for writer-specific text generation and text variations for text-dependent systems </a:t>
            </a:r>
          </a:p>
          <a:p>
            <a:pPr algn="just"/>
            <a:endParaRPr lang="en-US" sz="2400" dirty="0" smtClean="0"/>
          </a:p>
          <a:p>
            <a:pPr algn="just"/>
            <a:r>
              <a:rPr lang="en-US" sz="2400" dirty="0" smtClean="0"/>
              <a:t>Introduced the problem of repudiation and proposed a hypothesis testing based framework for the same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1600200"/>
            <a:ext cx="7772400" cy="2362200"/>
          </a:xfrm>
          <a:prstGeom prst="rect">
            <a:avLst/>
          </a:prstGeom>
          <a:solidFill>
            <a:srgbClr val="D3EBED"/>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eaLnBrk="0" fontAlgn="base" hangingPunct="0">
              <a:spcBef>
                <a:spcPct val="20000"/>
              </a:spcBef>
              <a:spcAft>
                <a:spcPct val="0"/>
              </a:spcAft>
              <a:buFont typeface="Wingdings" pitchFamily="2" charset="2"/>
              <a:buChar char="Ø"/>
            </a:pPr>
            <a:r>
              <a:rPr lang="en-US" sz="1600" kern="0" dirty="0" smtClean="0">
                <a:solidFill>
                  <a:srgbClr val="000000"/>
                </a:solidFill>
              </a:rPr>
              <a:t>Sachin Gupta and Anoop M. Namboodiri, </a:t>
            </a:r>
            <a:r>
              <a:rPr lang="en-US" sz="1600" b="1" kern="0" dirty="0" smtClean="0">
                <a:solidFill>
                  <a:srgbClr val="000000"/>
                </a:solidFill>
              </a:rPr>
              <a:t>Repudiation Detection in Handwritten Documents</a:t>
            </a:r>
            <a:r>
              <a:rPr lang="en-US" sz="1600" kern="0" dirty="0" smtClean="0">
                <a:solidFill>
                  <a:srgbClr val="000000"/>
                </a:solidFill>
              </a:rPr>
              <a:t> </a:t>
            </a:r>
            <a:r>
              <a:rPr lang="en-US" sz="1600" i="1" kern="0" dirty="0" smtClean="0">
                <a:solidFill>
                  <a:srgbClr val="000000"/>
                </a:solidFill>
              </a:rPr>
              <a:t>Proc of The 2nd International Conference on Biometrics (ICB'07), PP. 356-365 Seoul, Korea, 27-29 August, 2007. </a:t>
            </a:r>
          </a:p>
          <a:p>
            <a:pPr marL="342900" lvl="0" indent="-342900" algn="just" eaLnBrk="0" fontAlgn="base" hangingPunct="0">
              <a:spcBef>
                <a:spcPct val="20000"/>
              </a:spcBef>
              <a:spcAft>
                <a:spcPct val="0"/>
              </a:spcAft>
              <a:buFont typeface="Wingdings" pitchFamily="2" charset="2"/>
              <a:buChar char="Ø"/>
            </a:pPr>
            <a:endParaRPr lang="en-US" sz="1600" i="1" kern="0" dirty="0" smtClean="0">
              <a:solidFill>
                <a:srgbClr val="000000"/>
              </a:solidFill>
            </a:endParaRPr>
          </a:p>
          <a:p>
            <a:pPr marL="342900" lvl="0" indent="-342900" algn="just" eaLnBrk="0" fontAlgn="base" hangingPunct="0">
              <a:spcBef>
                <a:spcPct val="20000"/>
              </a:spcBef>
              <a:spcAft>
                <a:spcPct val="0"/>
              </a:spcAft>
              <a:buFont typeface="Wingdings" pitchFamily="2" charset="2"/>
              <a:buChar char="Ø"/>
            </a:pPr>
            <a:r>
              <a:rPr lang="en-US" sz="1600" kern="0" dirty="0" smtClean="0">
                <a:solidFill>
                  <a:srgbClr val="000000"/>
                </a:solidFill>
              </a:rPr>
              <a:t>Anoop M. Namboodiri and Sachin Gupta </a:t>
            </a:r>
            <a:r>
              <a:rPr lang="en-US" sz="1600" b="1" kern="0" dirty="0" smtClean="0">
                <a:solidFill>
                  <a:srgbClr val="000000"/>
                </a:solidFill>
              </a:rPr>
              <a:t>Text Independent Writer Identification from Online Handwriting</a:t>
            </a:r>
            <a:r>
              <a:rPr lang="en-US" sz="1600" kern="0" dirty="0" smtClean="0">
                <a:solidFill>
                  <a:srgbClr val="000000"/>
                </a:solidFill>
              </a:rPr>
              <a:t> , </a:t>
            </a:r>
            <a:r>
              <a:rPr lang="en-US" sz="1600" i="1" kern="0" dirty="0" smtClean="0">
                <a:solidFill>
                  <a:srgbClr val="000000"/>
                </a:solidFill>
              </a:rPr>
              <a:t>International Workshop on Frontiers in Handwriting Recognition(IWFHR'06), October 23-26, 2006, La Baule, Centre de Congress Atlantia, France.</a:t>
            </a:r>
            <a:endParaRPr lang="en-US" sz="1600" kern="0" dirty="0" smtClean="0">
              <a:solidFill>
                <a:srgbClr val="000000"/>
              </a:solidFill>
            </a:endParaRPr>
          </a:p>
        </p:txBody>
      </p:sp>
      <p:sp>
        <p:nvSpPr>
          <p:cNvPr id="7" name="Rectangle 6"/>
          <p:cNvSpPr/>
          <p:nvPr/>
        </p:nvSpPr>
        <p:spPr>
          <a:xfrm>
            <a:off x="762000" y="4191000"/>
            <a:ext cx="7772400" cy="2286000"/>
          </a:xfrm>
          <a:prstGeom prst="rect">
            <a:avLst/>
          </a:prstGeom>
          <a:solidFill>
            <a:srgbClr val="D0EAEC"/>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eaLnBrk="0" fontAlgn="base" hangingPunct="0">
              <a:spcBef>
                <a:spcPct val="20000"/>
              </a:spcBef>
              <a:spcAft>
                <a:spcPct val="0"/>
              </a:spcAft>
              <a:buFont typeface="Wingdings" pitchFamily="2" charset="2"/>
              <a:buChar char="Ø"/>
            </a:pPr>
            <a:r>
              <a:rPr lang="en-US" sz="1600" kern="0" dirty="0" smtClean="0">
                <a:solidFill>
                  <a:srgbClr val="000000"/>
                </a:solidFill>
              </a:rPr>
              <a:t>Sachin Gupta and Anoop M. Namboodiri </a:t>
            </a:r>
            <a:r>
              <a:rPr lang="en-US" sz="1600" b="1" kern="0" dirty="0" smtClean="0">
                <a:solidFill>
                  <a:srgbClr val="000000"/>
                </a:solidFill>
              </a:rPr>
              <a:t>Text dependent Writer Verification using Boosting</a:t>
            </a:r>
            <a:r>
              <a:rPr lang="en-US" sz="1600" kern="0" dirty="0" smtClean="0">
                <a:solidFill>
                  <a:srgbClr val="000000"/>
                </a:solidFill>
              </a:rPr>
              <a:t>, submitted to </a:t>
            </a:r>
            <a:r>
              <a:rPr lang="en-US" sz="1600" i="1" kern="0" dirty="0" smtClean="0">
                <a:solidFill>
                  <a:srgbClr val="000000"/>
                </a:solidFill>
              </a:rPr>
              <a:t>International Conference on Frontiers in Handwriting Recognition (ICFHR’08), Montreal, Canada</a:t>
            </a:r>
            <a:endParaRPr lang="en-US" sz="1600" kern="0" dirty="0" smtClean="0">
              <a:solidFill>
                <a:srgbClr val="000000"/>
              </a:solidFill>
            </a:endParaRPr>
          </a:p>
          <a:p>
            <a:pPr marL="342900" lvl="0" indent="-342900" algn="just" eaLnBrk="0" fontAlgn="base" hangingPunct="0">
              <a:spcBef>
                <a:spcPct val="20000"/>
              </a:spcBef>
              <a:spcAft>
                <a:spcPct val="0"/>
              </a:spcAft>
              <a:buFont typeface="Wingdings" pitchFamily="2" charset="2"/>
              <a:buChar char="Ø"/>
            </a:pPr>
            <a:endParaRPr lang="en-US" sz="1600" i="1" kern="0" dirty="0" smtClean="0">
              <a:solidFill>
                <a:srgbClr val="000000"/>
              </a:solidFill>
            </a:endParaRPr>
          </a:p>
          <a:p>
            <a:pPr marL="342900" lvl="0" indent="-342900" algn="just" eaLnBrk="0" fontAlgn="base" hangingPunct="0">
              <a:spcBef>
                <a:spcPct val="20000"/>
              </a:spcBef>
              <a:spcAft>
                <a:spcPct val="0"/>
              </a:spcAft>
              <a:buFont typeface="Wingdings" pitchFamily="2" charset="2"/>
              <a:buChar char="Ø"/>
            </a:pPr>
            <a:r>
              <a:rPr lang="en-US" sz="1600" kern="0" dirty="0" smtClean="0">
                <a:solidFill>
                  <a:srgbClr val="000000"/>
                </a:solidFill>
              </a:rPr>
              <a:t>Sachin Gupta and Anoop M. Namboodiri </a:t>
            </a:r>
            <a:r>
              <a:rPr lang="en-US" sz="1600" b="1" kern="0" dirty="0" smtClean="0">
                <a:solidFill>
                  <a:srgbClr val="000000"/>
                </a:solidFill>
              </a:rPr>
              <a:t>Text dependent Writer Verification</a:t>
            </a:r>
            <a:r>
              <a:rPr lang="en-US" sz="1600" kern="0" dirty="0" smtClean="0">
                <a:solidFill>
                  <a:srgbClr val="000000"/>
                </a:solidFill>
              </a:rPr>
              <a:t>, planned in </a:t>
            </a:r>
            <a:r>
              <a:rPr lang="en-US" sz="1600" i="1" kern="0" dirty="0" smtClean="0">
                <a:solidFill>
                  <a:srgbClr val="000000"/>
                </a:solidFill>
              </a:rPr>
              <a:t>IEEE Transactions on Information</a:t>
            </a:r>
            <a:r>
              <a:rPr lang="en-US" sz="1600" kern="0" dirty="0" smtClean="0">
                <a:solidFill>
                  <a:srgbClr val="000000"/>
                </a:solidFill>
              </a:rPr>
              <a:t> Forensics </a:t>
            </a:r>
            <a:r>
              <a:rPr lang="en-US" sz="1600" i="1" kern="0" dirty="0" smtClean="0">
                <a:solidFill>
                  <a:srgbClr val="000000"/>
                </a:solidFill>
              </a:rPr>
              <a:t>and Security</a:t>
            </a:r>
            <a:r>
              <a:rPr lang="en-US" sz="1600" kern="0" dirty="0" smtClean="0">
                <a:solidFill>
                  <a:srgbClr val="000000"/>
                </a:solidFill>
              </a:rPr>
              <a:t>, 2008</a:t>
            </a:r>
            <a:endParaRPr lang="en-US" sz="1600" kern="0" dirty="0">
              <a:solidFill>
                <a:srgbClr val="000000"/>
              </a:solidFill>
            </a:endParaRPr>
          </a:p>
        </p:txBody>
      </p:sp>
      <p:sp>
        <p:nvSpPr>
          <p:cNvPr id="2" name="Title 1"/>
          <p:cNvSpPr>
            <a:spLocks noGrp="1"/>
          </p:cNvSpPr>
          <p:nvPr>
            <p:ph type="title"/>
          </p:nvPr>
        </p:nvSpPr>
        <p:spPr/>
        <p:txBody>
          <a:bodyPr/>
          <a:lstStyle/>
          <a:p>
            <a:r>
              <a:rPr lang="en-US" dirty="0" smtClean="0"/>
              <a:t>Publications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pic>
        <p:nvPicPr>
          <p:cNvPr id="4" name="Picture 3" descr="Mayank-1.bmp"/>
          <p:cNvPicPr>
            <a:picLocks noChangeAspect="1"/>
          </p:cNvPicPr>
          <p:nvPr/>
        </p:nvPicPr>
        <p:blipFill>
          <a:blip r:embed="rId3" cstate="print">
            <a:duotone>
              <a:schemeClr val="accent2">
                <a:shade val="45000"/>
                <a:satMod val="135000"/>
              </a:schemeClr>
              <a:prstClr val="white"/>
            </a:duotone>
          </a:blip>
          <a:stretch>
            <a:fillRect/>
          </a:stretch>
        </p:blipFill>
        <p:spPr>
          <a:xfrm>
            <a:off x="609600" y="3200400"/>
            <a:ext cx="1219199" cy="1676400"/>
          </a:xfrm>
          <a:prstGeom prst="rect">
            <a:avLst/>
          </a:prstGeom>
          <a:ln>
            <a:solidFill>
              <a:schemeClr val="accent6">
                <a:lumMod val="75000"/>
              </a:schemeClr>
            </a:solidFill>
          </a:ln>
        </p:spPr>
      </p:pic>
      <p:pic>
        <p:nvPicPr>
          <p:cNvPr id="5" name="Picture 4" descr="Jatin-1.bmp"/>
          <p:cNvPicPr>
            <a:picLocks noChangeAspect="1"/>
          </p:cNvPicPr>
          <p:nvPr/>
        </p:nvPicPr>
        <p:blipFill>
          <a:blip r:embed="rId4" cstate="print">
            <a:duotone>
              <a:schemeClr val="accent2">
                <a:shade val="45000"/>
                <a:satMod val="135000"/>
              </a:schemeClr>
              <a:prstClr val="white"/>
            </a:duotone>
          </a:blip>
          <a:stretch>
            <a:fillRect/>
          </a:stretch>
        </p:blipFill>
        <p:spPr>
          <a:xfrm>
            <a:off x="3124200" y="2152710"/>
            <a:ext cx="457200" cy="629079"/>
          </a:xfrm>
          <a:prstGeom prst="rect">
            <a:avLst/>
          </a:prstGeom>
          <a:ln>
            <a:solidFill>
              <a:schemeClr val="accent6">
                <a:lumMod val="75000"/>
              </a:schemeClr>
            </a:solidFill>
          </a:ln>
        </p:spPr>
      </p:pic>
      <p:pic>
        <p:nvPicPr>
          <p:cNvPr id="6" name="Picture 5" descr="Mayank-2.bmp"/>
          <p:cNvPicPr>
            <a:picLocks noChangeAspect="1"/>
          </p:cNvPicPr>
          <p:nvPr/>
        </p:nvPicPr>
        <p:blipFill>
          <a:blip r:embed="rId5" cstate="print">
            <a:duotone>
              <a:schemeClr val="accent2">
                <a:shade val="45000"/>
                <a:satMod val="135000"/>
              </a:schemeClr>
              <a:prstClr val="white"/>
            </a:duotone>
          </a:blip>
          <a:stretch>
            <a:fillRect/>
          </a:stretch>
        </p:blipFill>
        <p:spPr>
          <a:xfrm>
            <a:off x="4038600" y="2152710"/>
            <a:ext cx="457200" cy="629079"/>
          </a:xfrm>
          <a:prstGeom prst="rect">
            <a:avLst/>
          </a:prstGeom>
          <a:ln>
            <a:solidFill>
              <a:schemeClr val="accent6">
                <a:lumMod val="75000"/>
              </a:schemeClr>
            </a:solidFill>
          </a:ln>
        </p:spPr>
      </p:pic>
      <p:pic>
        <p:nvPicPr>
          <p:cNvPr id="7" name="Picture 6" descr="Rafiya-2.bmp"/>
          <p:cNvPicPr>
            <a:picLocks noChangeAspect="1"/>
          </p:cNvPicPr>
          <p:nvPr/>
        </p:nvPicPr>
        <p:blipFill>
          <a:blip r:embed="rId6" cstate="print">
            <a:duotone>
              <a:schemeClr val="accent2">
                <a:shade val="45000"/>
                <a:satMod val="135000"/>
              </a:schemeClr>
              <a:prstClr val="white"/>
            </a:duotone>
          </a:blip>
          <a:stretch>
            <a:fillRect/>
          </a:stretch>
        </p:blipFill>
        <p:spPr>
          <a:xfrm>
            <a:off x="4953000" y="2152710"/>
            <a:ext cx="457200" cy="629080"/>
          </a:xfrm>
          <a:prstGeom prst="rect">
            <a:avLst/>
          </a:prstGeom>
          <a:ln>
            <a:solidFill>
              <a:schemeClr val="accent6">
                <a:lumMod val="75000"/>
              </a:schemeClr>
            </a:solidFill>
          </a:ln>
        </p:spPr>
      </p:pic>
      <p:sp>
        <p:nvSpPr>
          <p:cNvPr id="8" name="Rounded Rectangle 7"/>
          <p:cNvSpPr/>
          <p:nvPr/>
        </p:nvSpPr>
        <p:spPr>
          <a:xfrm>
            <a:off x="2895600" y="1771710"/>
            <a:ext cx="2667000" cy="1143000"/>
          </a:xfrm>
          <a:prstGeom prst="roundRect">
            <a:avLst/>
          </a:prstGeom>
          <a:noFill/>
          <a:ln w="15875"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048000" y="1444823"/>
            <a:ext cx="2438400" cy="307777"/>
          </a:xfrm>
          <a:prstGeom prst="rect">
            <a:avLst/>
          </a:prstGeom>
          <a:noFill/>
        </p:spPr>
        <p:txBody>
          <a:bodyPr wrap="square" rtlCol="0">
            <a:spAutoFit/>
          </a:bodyPr>
          <a:lstStyle/>
          <a:p>
            <a:pPr algn="ctr"/>
            <a:r>
              <a:rPr lang="en-US" sz="1400" dirty="0" smtClean="0">
                <a:latin typeface="Lucida Handwriting" pitchFamily="66" charset="0"/>
              </a:rPr>
              <a:t>Reference Data Base</a:t>
            </a:r>
            <a:endParaRPr lang="en-US" sz="1400" dirty="0">
              <a:latin typeface="Lucida Handwriting" pitchFamily="66" charset="0"/>
            </a:endParaRPr>
          </a:p>
        </p:txBody>
      </p:sp>
      <p:sp>
        <p:nvSpPr>
          <p:cNvPr id="13" name="TextBox 12"/>
          <p:cNvSpPr txBox="1"/>
          <p:nvPr/>
        </p:nvSpPr>
        <p:spPr>
          <a:xfrm>
            <a:off x="533400" y="4876800"/>
            <a:ext cx="1393330" cy="523220"/>
          </a:xfrm>
          <a:prstGeom prst="rect">
            <a:avLst/>
          </a:prstGeom>
          <a:noFill/>
        </p:spPr>
        <p:txBody>
          <a:bodyPr wrap="none" rtlCol="0">
            <a:spAutoFit/>
          </a:bodyPr>
          <a:lstStyle/>
          <a:p>
            <a:pPr algn="ctr"/>
            <a:r>
              <a:rPr lang="en-US" sz="1400" dirty="0" smtClean="0">
                <a:latin typeface="Lucida Handwriting" pitchFamily="66" charset="0"/>
              </a:rPr>
              <a:t>Questioned </a:t>
            </a:r>
          </a:p>
          <a:p>
            <a:pPr algn="ctr"/>
            <a:r>
              <a:rPr lang="en-US" sz="1400" dirty="0" smtClean="0">
                <a:latin typeface="Lucida Handwriting" pitchFamily="66" charset="0"/>
              </a:rPr>
              <a:t>Document</a:t>
            </a:r>
            <a:endParaRPr lang="en-US" sz="1400" dirty="0">
              <a:latin typeface="Lucida Handwriting" pitchFamily="66" charset="0"/>
            </a:endParaRPr>
          </a:p>
        </p:txBody>
      </p:sp>
      <p:sp useBgFill="1">
        <p:nvSpPr>
          <p:cNvPr id="25" name="Cloud Callout 24"/>
          <p:cNvSpPr/>
          <p:nvPr/>
        </p:nvSpPr>
        <p:spPr>
          <a:xfrm>
            <a:off x="0" y="1295400"/>
            <a:ext cx="2743200" cy="914400"/>
          </a:xfrm>
          <a:prstGeom prst="cloudCallout">
            <a:avLst>
              <a:gd name="adj1" fmla="val -6242"/>
              <a:gd name="adj2" fmla="val 152584"/>
            </a:avLst>
          </a:prstGeom>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Mayank: I wrote this document !!!</a:t>
            </a:r>
            <a:endParaRPr lang="en-US" dirty="0">
              <a:solidFill>
                <a:schemeClr val="tx1"/>
              </a:solidFill>
            </a:endParaRPr>
          </a:p>
        </p:txBody>
      </p:sp>
      <p:sp>
        <p:nvSpPr>
          <p:cNvPr id="26" name="TextBox 25"/>
          <p:cNvSpPr txBox="1"/>
          <p:nvPr/>
        </p:nvSpPr>
        <p:spPr>
          <a:xfrm>
            <a:off x="2895600" y="1783378"/>
            <a:ext cx="941283" cy="369332"/>
          </a:xfrm>
          <a:prstGeom prst="rect">
            <a:avLst/>
          </a:prstGeom>
          <a:noFill/>
        </p:spPr>
        <p:txBody>
          <a:bodyPr wrap="none" rtlCol="0">
            <a:spAutoFit/>
          </a:bodyPr>
          <a:lstStyle/>
          <a:p>
            <a:r>
              <a:rPr lang="en-US" dirty="0" smtClean="0"/>
              <a:t>Mayank</a:t>
            </a:r>
            <a:endParaRPr lang="en-US" dirty="0"/>
          </a:p>
        </p:txBody>
      </p:sp>
      <p:sp>
        <p:nvSpPr>
          <p:cNvPr id="27" name="TextBox 26"/>
          <p:cNvSpPr txBox="1"/>
          <p:nvPr/>
        </p:nvSpPr>
        <p:spPr>
          <a:xfrm>
            <a:off x="3911357" y="1783378"/>
            <a:ext cx="813043" cy="369332"/>
          </a:xfrm>
          <a:prstGeom prst="rect">
            <a:avLst/>
          </a:prstGeom>
          <a:noFill/>
        </p:spPr>
        <p:txBody>
          <a:bodyPr wrap="none" rtlCol="0">
            <a:spAutoFit/>
          </a:bodyPr>
          <a:lstStyle/>
          <a:p>
            <a:r>
              <a:rPr lang="en-US" dirty="0" smtClean="0"/>
              <a:t>Sachin</a:t>
            </a:r>
            <a:endParaRPr lang="en-US" dirty="0"/>
          </a:p>
        </p:txBody>
      </p:sp>
      <p:sp>
        <p:nvSpPr>
          <p:cNvPr id="28" name="TextBox 27"/>
          <p:cNvSpPr txBox="1"/>
          <p:nvPr/>
        </p:nvSpPr>
        <p:spPr>
          <a:xfrm>
            <a:off x="4876800" y="1771710"/>
            <a:ext cx="659155" cy="369332"/>
          </a:xfrm>
          <a:prstGeom prst="rect">
            <a:avLst/>
          </a:prstGeom>
          <a:noFill/>
        </p:spPr>
        <p:txBody>
          <a:bodyPr wrap="none" rtlCol="0">
            <a:spAutoFit/>
          </a:bodyPr>
          <a:lstStyle/>
          <a:p>
            <a:r>
              <a:rPr lang="en-US" dirty="0" smtClean="0"/>
              <a:t>Amit</a:t>
            </a:r>
            <a:endParaRPr lang="en-US" dirty="0"/>
          </a:p>
        </p:txBody>
      </p:sp>
      <p:sp>
        <p:nvSpPr>
          <p:cNvPr id="30" name="Rounded Rectangle 29"/>
          <p:cNvSpPr/>
          <p:nvPr/>
        </p:nvSpPr>
        <p:spPr>
          <a:xfrm>
            <a:off x="2667000" y="3733800"/>
            <a:ext cx="1447800" cy="609600"/>
          </a:xfrm>
          <a:prstGeom prst="round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latin typeface="Lucida Handwriting" pitchFamily="66" charset="0"/>
              </a:rPr>
              <a:t>Comparator</a:t>
            </a:r>
            <a:endParaRPr lang="en-US" sz="1300" dirty="0">
              <a:solidFill>
                <a:schemeClr val="tx1"/>
              </a:solidFill>
              <a:latin typeface="Lucida Handwriting" pitchFamily="66" charset="0"/>
            </a:endParaRPr>
          </a:p>
        </p:txBody>
      </p:sp>
      <p:cxnSp>
        <p:nvCxnSpPr>
          <p:cNvPr id="32" name="Straight Arrow Connector 31"/>
          <p:cNvCxnSpPr>
            <a:stCxn id="5" idx="2"/>
            <a:endCxn id="30" idx="0"/>
          </p:cNvCxnSpPr>
          <p:nvPr/>
        </p:nvCxnSpPr>
        <p:spPr>
          <a:xfrm rot="16200000" flipH="1">
            <a:off x="2895845" y="3238744"/>
            <a:ext cx="952011" cy="381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3"/>
            <a:endCxn id="30" idx="1"/>
          </p:cNvCxnSpPr>
          <p:nvPr/>
        </p:nvCxnSpPr>
        <p:spPr>
          <a:xfrm>
            <a:off x="1828799" y="4038600"/>
            <a:ext cx="838201" cy="1588"/>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Decision 34"/>
          <p:cNvSpPr/>
          <p:nvPr/>
        </p:nvSpPr>
        <p:spPr>
          <a:xfrm>
            <a:off x="5105400" y="3505200"/>
            <a:ext cx="2133600" cy="990600"/>
          </a:xfrm>
          <a:prstGeom prst="flowChartDecision">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Distance </a:t>
            </a:r>
          </a:p>
          <a:p>
            <a:pPr algn="ctr"/>
            <a:r>
              <a:rPr lang="en-US" sz="1400" dirty="0" smtClean="0">
                <a:solidFill>
                  <a:schemeClr val="tx1"/>
                </a:solidFill>
              </a:rPr>
              <a:t>&lt; </a:t>
            </a:r>
          </a:p>
          <a:p>
            <a:pPr algn="ctr"/>
            <a:r>
              <a:rPr lang="en-US" sz="1400" dirty="0" smtClean="0">
                <a:solidFill>
                  <a:schemeClr val="tx1"/>
                </a:solidFill>
              </a:rPr>
              <a:t>Threshold</a:t>
            </a:r>
            <a:endParaRPr lang="en-US" sz="1400" dirty="0">
              <a:solidFill>
                <a:schemeClr val="tx1"/>
              </a:solidFill>
            </a:endParaRPr>
          </a:p>
        </p:txBody>
      </p:sp>
      <p:cxnSp>
        <p:nvCxnSpPr>
          <p:cNvPr id="37" name="Straight Arrow Connector 36"/>
          <p:cNvCxnSpPr>
            <a:stCxn id="30" idx="3"/>
            <a:endCxn id="35" idx="1"/>
          </p:cNvCxnSpPr>
          <p:nvPr/>
        </p:nvCxnSpPr>
        <p:spPr>
          <a:xfrm flipV="1">
            <a:off x="4114800" y="4000500"/>
            <a:ext cx="990600" cy="38100"/>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Flowchart: Connector 70"/>
          <p:cNvSpPr/>
          <p:nvPr/>
        </p:nvSpPr>
        <p:spPr>
          <a:xfrm>
            <a:off x="7848600" y="3581400"/>
            <a:ext cx="914400" cy="762000"/>
          </a:xfrm>
          <a:prstGeom prst="flowChartConnector">
            <a:avLst/>
          </a:prstGeom>
          <a:gradFill>
            <a:gsLst>
              <a:gs pos="0">
                <a:srgbClr val="DDEBCF"/>
              </a:gs>
              <a:gs pos="50000">
                <a:srgbClr val="9CB86E"/>
              </a:gs>
              <a:gs pos="100000">
                <a:srgbClr val="156B13"/>
              </a:gs>
            </a:gsLst>
            <a:lin ang="54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lgerian" pitchFamily="82" charset="0"/>
              </a:rPr>
              <a:t>Yes</a:t>
            </a:r>
            <a:endParaRPr lang="en-US" dirty="0">
              <a:solidFill>
                <a:schemeClr val="tx1"/>
              </a:solidFill>
              <a:latin typeface="Algerian" pitchFamily="82" charset="0"/>
            </a:endParaRPr>
          </a:p>
        </p:txBody>
      </p:sp>
      <p:sp>
        <p:nvSpPr>
          <p:cNvPr id="72" name="Flowchart: Connector 71"/>
          <p:cNvSpPr/>
          <p:nvPr/>
        </p:nvSpPr>
        <p:spPr>
          <a:xfrm>
            <a:off x="5791200" y="5105400"/>
            <a:ext cx="838200" cy="762000"/>
          </a:xfrm>
          <a:prstGeom prst="flowChartConnector">
            <a:avLst/>
          </a:prstGeom>
          <a:gradFill>
            <a:gsLst>
              <a:gs pos="0">
                <a:srgbClr val="FFF200"/>
              </a:gs>
              <a:gs pos="45000">
                <a:srgbClr val="FF7A00"/>
              </a:gs>
              <a:gs pos="70000">
                <a:srgbClr val="FF0300"/>
              </a:gs>
              <a:gs pos="100000">
                <a:srgbClr val="4D0808"/>
              </a:gs>
            </a:gsLst>
            <a:lin ang="5400000" scaled="0"/>
          </a:gra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lgerian" pitchFamily="82" charset="0"/>
              </a:rPr>
              <a:t>NO</a:t>
            </a:r>
            <a:endParaRPr lang="en-US" sz="2000" dirty="0">
              <a:solidFill>
                <a:schemeClr val="tx1"/>
              </a:solidFill>
              <a:latin typeface="Algerian" pitchFamily="82" charset="0"/>
            </a:endParaRPr>
          </a:p>
        </p:txBody>
      </p:sp>
      <p:cxnSp>
        <p:nvCxnSpPr>
          <p:cNvPr id="74" name="Straight Arrow Connector 73"/>
          <p:cNvCxnSpPr>
            <a:stCxn id="35" idx="3"/>
            <a:endCxn id="71" idx="2"/>
          </p:cNvCxnSpPr>
          <p:nvPr/>
        </p:nvCxnSpPr>
        <p:spPr>
          <a:xfrm flipV="1">
            <a:off x="7239000" y="3962400"/>
            <a:ext cx="609600" cy="38100"/>
          </a:xfrm>
          <a:prstGeom prst="straightConnector1">
            <a:avLst/>
          </a:prstGeom>
          <a:ln w="127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5" idx="2"/>
            <a:endCxn id="72" idx="0"/>
          </p:cNvCxnSpPr>
          <p:nvPr/>
        </p:nvCxnSpPr>
        <p:spPr>
          <a:xfrm rot="16200000" flipH="1">
            <a:off x="5886450" y="4781550"/>
            <a:ext cx="609600" cy="38100"/>
          </a:xfrm>
          <a:prstGeom prst="straightConnector1">
            <a:avLst/>
          </a:prstGeom>
          <a:ln w="127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09717" y="6019800"/>
            <a:ext cx="4891083" cy="646331"/>
          </a:xfrm>
          <a:prstGeom prst="rect">
            <a:avLst/>
          </a:prstGeom>
          <a:solidFill>
            <a:schemeClr val="accent1"/>
          </a:solidFill>
        </p:spPr>
        <p:txBody>
          <a:bodyPr wrap="none" rtlCol="0">
            <a:spAutoFit/>
          </a:bodyPr>
          <a:lstStyle/>
          <a:p>
            <a:pPr algn="ctr"/>
            <a:r>
              <a:rPr lang="en-US" dirty="0" smtClean="0"/>
              <a:t>Threshold: decided based on training documents’</a:t>
            </a:r>
          </a:p>
          <a:p>
            <a:pPr algn="ctr"/>
            <a:r>
              <a:rPr lang="en-US" dirty="0" smtClean="0"/>
              <a:t>Within and Between writer distance distributions</a:t>
            </a:r>
            <a:endParaRPr lang="en-US" dirty="0"/>
          </a:p>
        </p:txBody>
      </p:sp>
      <p:sp>
        <p:nvSpPr>
          <p:cNvPr id="24" name="TextBox 23"/>
          <p:cNvSpPr txBox="1"/>
          <p:nvPr/>
        </p:nvSpPr>
        <p:spPr>
          <a:xfrm>
            <a:off x="2057400" y="5562600"/>
            <a:ext cx="3733800" cy="400110"/>
          </a:xfrm>
          <a:prstGeom prst="rect">
            <a:avLst/>
          </a:prstGeom>
          <a:solidFill>
            <a:schemeClr val="accent1"/>
          </a:solidFill>
        </p:spPr>
        <p:txBody>
          <a:bodyPr wrap="square" rtlCol="0">
            <a:spAutoFit/>
          </a:bodyPr>
          <a:lstStyle/>
          <a:p>
            <a:pPr algn="ctr"/>
            <a:r>
              <a:rPr lang="en-US" sz="2000" dirty="0" smtClean="0"/>
              <a:t>1: 1   Matching</a:t>
            </a:r>
            <a:endParaRPr lang="en-US"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Fusion of online and offline features for higher accuracies</a:t>
            </a:r>
          </a:p>
          <a:p>
            <a:endParaRPr lang="en-US" dirty="0" smtClean="0"/>
          </a:p>
          <a:p>
            <a:r>
              <a:rPr lang="en-US" dirty="0" smtClean="0"/>
              <a:t>Can we automatically detect person intention to repudiate or forge </a:t>
            </a:r>
          </a:p>
          <a:p>
            <a:pPr lvl="1"/>
            <a:r>
              <a:rPr lang="en-US" dirty="0" smtClean="0"/>
              <a:t>Based on single document</a:t>
            </a:r>
          </a:p>
          <a:p>
            <a:endParaRPr lang="en-US" dirty="0" smtClean="0"/>
          </a:p>
          <a:p>
            <a:r>
              <a:rPr lang="en-US" dirty="0" smtClean="0"/>
              <a:t>More robust algorithms for feature extraction</a:t>
            </a:r>
          </a:p>
          <a:p>
            <a:pPr lvl="1"/>
            <a:r>
              <a:rPr lang="en-US" dirty="0" smtClean="0"/>
              <a:t>Different than standard feature selection approaches</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895600"/>
            <a:ext cx="6324600" cy="609600"/>
          </a:xfrm>
          <a:blipFill>
            <a:blip r:embed="rId2"/>
            <a:tile tx="0" ty="0" sx="100000" sy="100000" flip="none" algn="tl"/>
          </a:blipFill>
          <a:ln>
            <a:solidFill>
              <a:schemeClr val="tx1"/>
            </a:solidFill>
          </a:ln>
        </p:spPr>
        <p:txBody>
          <a:bodyPr/>
          <a:lstStyle/>
          <a:p>
            <a:pPr algn="ctr"/>
            <a:r>
              <a:rPr lang="en-US" dirty="0" smtClean="0">
                <a:latin typeface="Bradley Hand ITC" pitchFamily="66" charset="0"/>
              </a:rPr>
              <a:t>Thanking You </a:t>
            </a:r>
            <a:r>
              <a:rPr lang="en-US" dirty="0" smtClean="0">
                <a:latin typeface="Bradley Hand ITC" pitchFamily="66" charset="0"/>
                <a:sym typeface="Wingdings" pitchFamily="2" charset="2"/>
              </a:rPr>
              <a:t> </a:t>
            </a:r>
            <a:endParaRPr lang="en-US" dirty="0">
              <a:latin typeface="Bradley Hand ITC" pitchFamily="66" charset="0"/>
            </a:endParaRPr>
          </a:p>
        </p:txBody>
      </p:sp>
      <p:sp>
        <p:nvSpPr>
          <p:cNvPr id="3" name="TextBox 2"/>
          <p:cNvSpPr txBox="1"/>
          <p:nvPr/>
        </p:nvSpPr>
        <p:spPr>
          <a:xfrm>
            <a:off x="3570835" y="3505200"/>
            <a:ext cx="2372765" cy="276999"/>
          </a:xfrm>
          <a:prstGeom prst="rect">
            <a:avLst/>
          </a:prstGeom>
          <a:noFill/>
        </p:spPr>
        <p:txBody>
          <a:bodyPr wrap="none" rtlCol="0">
            <a:spAutoFit/>
          </a:bodyPr>
          <a:lstStyle/>
          <a:p>
            <a:r>
              <a:rPr lang="en-US" sz="1200" dirty="0" smtClean="0">
                <a:latin typeface="Lucida Calligraphy" pitchFamily="66" charset="0"/>
              </a:rPr>
              <a:t>gupta.sachin25@gmail.com</a:t>
            </a:r>
            <a:endParaRPr lang="en-US" sz="1200" dirty="0">
              <a:latin typeface="Lucida Calligraphy" pitchFamily="66"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5968" name="Rectangle 32"/>
          <p:cNvSpPr>
            <a:spLocks noChangeArrowheads="1"/>
          </p:cNvSpPr>
          <p:nvPr/>
        </p:nvSpPr>
        <p:spPr bwMode="auto">
          <a:xfrm>
            <a:off x="228600" y="4648200"/>
            <a:ext cx="5181600" cy="1752600"/>
          </a:xfrm>
          <a:prstGeom prst="rect">
            <a:avLst/>
          </a:prstGeom>
          <a:noFill/>
          <a:ln w="9525">
            <a:noFill/>
            <a:miter lim="800000"/>
            <a:headEnd/>
            <a:tailEnd/>
          </a:ln>
          <a:effectLst/>
        </p:spPr>
        <p:txBody>
          <a:bodyPr/>
          <a:lstStyle/>
          <a:p>
            <a:pPr marL="469900" indent="-469900" eaLnBrk="1" hangingPunct="1">
              <a:spcBef>
                <a:spcPct val="30000"/>
              </a:spcBef>
              <a:buClr>
                <a:schemeClr val="bg2"/>
              </a:buClr>
              <a:buSzPct val="70000"/>
              <a:buFont typeface="Wingdings" pitchFamily="2" charset="2"/>
              <a:buChar char="v"/>
            </a:pPr>
            <a:r>
              <a:rPr lang="en-US" sz="2400">
                <a:latin typeface="Arial" charset="0"/>
              </a:rPr>
              <a:t>Representation: </a:t>
            </a:r>
          </a:p>
          <a:p>
            <a:pPr marL="908050" lvl="1" indent="-436563" eaLnBrk="1" hangingPunct="1">
              <a:spcBef>
                <a:spcPct val="30000"/>
              </a:spcBef>
              <a:buClr>
                <a:schemeClr val="accent2"/>
              </a:buClr>
              <a:buSzPct val="75000"/>
              <a:buFont typeface="Wingdings" pitchFamily="2" charset="2"/>
              <a:buChar char="Ø"/>
            </a:pPr>
            <a:r>
              <a:rPr lang="en-US" sz="2000">
                <a:latin typeface="Arial" charset="0"/>
              </a:rPr>
              <a:t>Incident Angle [1]</a:t>
            </a:r>
          </a:p>
          <a:p>
            <a:pPr marL="908050" lvl="1" indent="-436563" eaLnBrk="1" hangingPunct="1">
              <a:spcBef>
                <a:spcPct val="30000"/>
              </a:spcBef>
              <a:buClr>
                <a:schemeClr val="accent2"/>
              </a:buClr>
              <a:buSzPct val="75000"/>
              <a:buFont typeface="Wingdings" pitchFamily="2" charset="2"/>
              <a:buChar char="Ø"/>
            </a:pPr>
            <a:r>
              <a:rPr lang="en-US" sz="2000">
                <a:latin typeface="Arial" charset="0"/>
              </a:rPr>
              <a:t>Curvature [2-4]</a:t>
            </a:r>
          </a:p>
          <a:p>
            <a:pPr marL="908050" lvl="1" indent="-436563" eaLnBrk="1" hangingPunct="1">
              <a:spcBef>
                <a:spcPct val="30000"/>
              </a:spcBef>
              <a:buClr>
                <a:schemeClr val="accent2"/>
              </a:buClr>
              <a:buSzPct val="75000"/>
              <a:buFont typeface="Wingdings" pitchFamily="2" charset="2"/>
              <a:buChar char="Ø"/>
            </a:pPr>
            <a:r>
              <a:rPr lang="en-US" sz="2000">
                <a:latin typeface="Arial" charset="0"/>
              </a:rPr>
              <a:t>Size  [5-8]</a:t>
            </a:r>
            <a:endParaRPr lang="en-US" sz="2000">
              <a:solidFill>
                <a:srgbClr val="FF0000"/>
              </a:solidFill>
              <a:latin typeface="Arial" charset="0"/>
            </a:endParaRPr>
          </a:p>
        </p:txBody>
      </p:sp>
      <p:graphicFrame>
        <p:nvGraphicFramePr>
          <p:cNvPr id="296011" name="Object 75"/>
          <p:cNvGraphicFramePr>
            <a:graphicFrameLocks noChangeAspect="1"/>
          </p:cNvGraphicFramePr>
          <p:nvPr/>
        </p:nvGraphicFramePr>
        <p:xfrm>
          <a:off x="304800" y="5105400"/>
          <a:ext cx="5181600" cy="914400"/>
        </p:xfrm>
        <a:graphic>
          <a:graphicData uri="http://schemas.openxmlformats.org/presentationml/2006/ole">
            <p:oleObj spid="_x0000_s160770" name="Microsoft Equation 3.0" r:id="rId4" imgW="2019240" imgH="622080" progId="Equation.3">
              <p:embed/>
            </p:oleObj>
          </a:graphicData>
        </a:graphic>
      </p:graphicFrame>
      <p:sp>
        <p:nvSpPr>
          <p:cNvPr id="295938" name="Rectangle 2"/>
          <p:cNvSpPr>
            <a:spLocks noChangeArrowheads="1"/>
          </p:cNvSpPr>
          <p:nvPr/>
        </p:nvSpPr>
        <p:spPr bwMode="auto">
          <a:xfrm>
            <a:off x="228600" y="3657600"/>
            <a:ext cx="5105400" cy="1552575"/>
          </a:xfrm>
          <a:prstGeom prst="rect">
            <a:avLst/>
          </a:prstGeom>
          <a:noFill/>
          <a:ln w="9525">
            <a:noFill/>
            <a:miter lim="800000"/>
            <a:headEnd/>
            <a:tailEnd/>
          </a:ln>
          <a:effectLst/>
        </p:spPr>
        <p:txBody>
          <a:bodyPr>
            <a:spAutoFit/>
          </a:bodyPr>
          <a:lstStyle/>
          <a:p>
            <a:r>
              <a:rPr lang="en-US" sz="1200">
                <a:latin typeface="Arial" charset="0"/>
              </a:rPr>
              <a:t>Where: </a:t>
            </a:r>
          </a:p>
          <a:p>
            <a:pPr algn="ctr"/>
            <a:r>
              <a:rPr lang="en-US" sz="1200" i="1">
                <a:latin typeface="Arial" charset="0"/>
              </a:rPr>
              <a:t>S</a:t>
            </a:r>
            <a:r>
              <a:rPr lang="en-US" sz="1200" i="1" baseline="-25000">
                <a:latin typeface="Arial" charset="0"/>
              </a:rPr>
              <a:t>j</a:t>
            </a:r>
            <a:r>
              <a:rPr lang="en-US" sz="1200" i="1">
                <a:latin typeface="Arial" charset="0"/>
              </a:rPr>
              <a:t>   be the     j</a:t>
            </a:r>
            <a:r>
              <a:rPr lang="en-US" sz="1200" i="1" baseline="30000">
                <a:latin typeface="Arial" charset="0"/>
              </a:rPr>
              <a:t>th</a:t>
            </a:r>
            <a:r>
              <a:rPr lang="en-US" sz="1200" i="1">
                <a:latin typeface="Arial" charset="0"/>
              </a:rPr>
              <a:t> primitive</a:t>
            </a:r>
          </a:p>
          <a:p>
            <a:pPr algn="ctr"/>
            <a:r>
              <a:rPr lang="en-US" sz="1200" i="1">
                <a:latin typeface="Arial" charset="0"/>
              </a:rPr>
              <a:t>C</a:t>
            </a:r>
            <a:r>
              <a:rPr lang="en-US" sz="1200" i="1" baseline="-25000">
                <a:latin typeface="Arial" charset="0"/>
              </a:rPr>
              <a:t>k</a:t>
            </a:r>
            <a:r>
              <a:rPr lang="en-US" sz="1200" i="1">
                <a:latin typeface="Arial" charset="0"/>
              </a:rPr>
              <a:t>   be the    k</a:t>
            </a:r>
            <a:r>
              <a:rPr lang="en-US" sz="1200" i="1" baseline="30000">
                <a:latin typeface="Arial" charset="0"/>
              </a:rPr>
              <a:t>th</a:t>
            </a:r>
            <a:r>
              <a:rPr lang="en-US" sz="1200" i="1">
                <a:latin typeface="Arial" charset="0"/>
              </a:rPr>
              <a:t> cluster </a:t>
            </a:r>
          </a:p>
          <a:p>
            <a:pPr algn="ctr"/>
            <a:r>
              <a:rPr lang="en-US" sz="1200" i="1">
                <a:latin typeface="Arial" charset="0"/>
              </a:rPr>
              <a:t>W</a:t>
            </a:r>
            <a:r>
              <a:rPr lang="en-US" sz="1200" i="1" baseline="-25000">
                <a:latin typeface="Arial" charset="0"/>
              </a:rPr>
              <a:t>i  </a:t>
            </a:r>
            <a:r>
              <a:rPr lang="en-US" sz="1200" i="1">
                <a:latin typeface="Arial" charset="0"/>
              </a:rPr>
              <a:t>  be the   i</a:t>
            </a:r>
            <a:r>
              <a:rPr lang="en-US" sz="1200" i="1" baseline="30000">
                <a:latin typeface="Arial" charset="0"/>
              </a:rPr>
              <a:t>th</a:t>
            </a:r>
            <a:r>
              <a:rPr lang="en-US" sz="1200" i="1">
                <a:latin typeface="Arial" charset="0"/>
              </a:rPr>
              <a:t> Writer </a:t>
            </a:r>
          </a:p>
          <a:p>
            <a:pPr algn="ctr"/>
            <a:endParaRPr lang="en-US" sz="1200" i="1">
              <a:latin typeface="Arial" charset="0"/>
            </a:endParaRPr>
          </a:p>
          <a:p>
            <a:r>
              <a:rPr lang="en-US" sz="1200" i="1">
                <a:latin typeface="Arial" charset="0"/>
              </a:rPr>
              <a:t>                                    is the discriminability of the k</a:t>
            </a:r>
            <a:r>
              <a:rPr lang="en-US" sz="1200" i="1" baseline="30000">
                <a:latin typeface="Arial" charset="0"/>
              </a:rPr>
              <a:t>th</a:t>
            </a:r>
            <a:r>
              <a:rPr lang="en-US" sz="1200" i="1">
                <a:latin typeface="Arial" charset="0"/>
              </a:rPr>
              <a:t> cluster for the i</a:t>
            </a:r>
            <a:r>
              <a:rPr lang="en-US" sz="1200" i="1" baseline="30000">
                <a:latin typeface="Arial" charset="0"/>
              </a:rPr>
              <a:t>th</a:t>
            </a:r>
            <a:r>
              <a:rPr lang="en-US" sz="1200" i="1">
                <a:latin typeface="Arial" charset="0"/>
              </a:rPr>
              <a:t> writer.</a:t>
            </a:r>
          </a:p>
          <a:p>
            <a:endParaRPr lang="en-US" sz="1200">
              <a:latin typeface="Arial" charset="0"/>
            </a:endParaRPr>
          </a:p>
        </p:txBody>
      </p:sp>
      <p:grpSp>
        <p:nvGrpSpPr>
          <p:cNvPr id="2" name="Group 3"/>
          <p:cNvGrpSpPr>
            <a:grpSpLocks/>
          </p:cNvGrpSpPr>
          <p:nvPr/>
        </p:nvGrpSpPr>
        <p:grpSpPr bwMode="auto">
          <a:xfrm>
            <a:off x="533400" y="1600200"/>
            <a:ext cx="4648200" cy="4876800"/>
            <a:chOff x="3024" y="960"/>
            <a:chExt cx="2448" cy="2496"/>
          </a:xfrm>
        </p:grpSpPr>
        <p:sp>
          <p:nvSpPr>
            <p:cNvPr id="295940" name="Rectangle 4"/>
            <p:cNvSpPr>
              <a:spLocks noChangeArrowheads="1"/>
            </p:cNvSpPr>
            <p:nvPr/>
          </p:nvSpPr>
          <p:spPr bwMode="auto">
            <a:xfrm>
              <a:off x="3024" y="960"/>
              <a:ext cx="2448" cy="24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295941" name="Picture 5" descr="Sachin"/>
            <p:cNvPicPr>
              <a:picLocks noChangeAspect="1" noChangeArrowheads="1"/>
            </p:cNvPicPr>
            <p:nvPr/>
          </p:nvPicPr>
          <p:blipFill>
            <a:blip r:embed="rId5"/>
            <a:srcRect/>
            <a:stretch>
              <a:fillRect/>
            </a:stretch>
          </p:blipFill>
          <p:spPr bwMode="auto">
            <a:xfrm>
              <a:off x="3072" y="1008"/>
              <a:ext cx="2352" cy="2400"/>
            </a:xfrm>
            <a:prstGeom prst="rect">
              <a:avLst/>
            </a:prstGeom>
            <a:noFill/>
          </p:spPr>
        </p:pic>
      </p:grpSp>
      <p:sp>
        <p:nvSpPr>
          <p:cNvPr id="295942" name="Rectangle 6"/>
          <p:cNvSpPr>
            <a:spLocks noGrp="1" noChangeArrowheads="1"/>
          </p:cNvSpPr>
          <p:nvPr>
            <p:ph type="title"/>
          </p:nvPr>
        </p:nvSpPr>
        <p:spPr/>
        <p:txBody>
          <a:bodyPr/>
          <a:lstStyle/>
          <a:p>
            <a:r>
              <a:rPr lang="en-US" dirty="0"/>
              <a:t>Proposed framework</a:t>
            </a:r>
          </a:p>
        </p:txBody>
      </p:sp>
      <p:sp>
        <p:nvSpPr>
          <p:cNvPr id="295943" name="Rectangle 7"/>
          <p:cNvSpPr>
            <a:spLocks noChangeArrowheads="1"/>
          </p:cNvSpPr>
          <p:nvPr/>
        </p:nvSpPr>
        <p:spPr bwMode="auto">
          <a:xfrm>
            <a:off x="6400800" y="1828800"/>
            <a:ext cx="2286000" cy="685800"/>
          </a:xfrm>
          <a:prstGeom prst="rect">
            <a:avLst/>
          </a:prstGeom>
          <a:solidFill>
            <a:schemeClr val="accent1"/>
          </a:solidFill>
          <a:ln w="38100" cmpd="db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000" dirty="0"/>
              <a:t>Online Text </a:t>
            </a:r>
          </a:p>
          <a:p>
            <a:pPr algn="ctr"/>
            <a:r>
              <a:rPr lang="en-US" sz="2000" dirty="0"/>
              <a:t>Document</a:t>
            </a:r>
          </a:p>
        </p:txBody>
      </p:sp>
      <p:sp>
        <p:nvSpPr>
          <p:cNvPr id="295944" name="Rectangle 8"/>
          <p:cNvSpPr>
            <a:spLocks noGrp="1" noChangeArrowheads="1"/>
          </p:cNvSpPr>
          <p:nvPr>
            <p:ph type="body" sz="half" idx="1"/>
          </p:nvPr>
        </p:nvSpPr>
        <p:spPr>
          <a:xfrm>
            <a:off x="304800" y="1676400"/>
            <a:ext cx="4876800" cy="2819400"/>
          </a:xfrm>
          <a:noFill/>
          <a:ln/>
        </p:spPr>
        <p:txBody>
          <a:bodyPr/>
          <a:lstStyle/>
          <a:p>
            <a:pPr>
              <a:lnSpc>
                <a:spcPct val="90000"/>
              </a:lnSpc>
            </a:pPr>
            <a:endParaRPr lang="en-US" sz="2000"/>
          </a:p>
          <a:p>
            <a:pPr>
              <a:lnSpc>
                <a:spcPct val="90000"/>
              </a:lnSpc>
            </a:pPr>
            <a:r>
              <a:rPr lang="en-US"/>
              <a:t>Critical Points:</a:t>
            </a:r>
            <a:r>
              <a:rPr lang="en-US" sz="2000"/>
              <a:t> Minimum and Maximum velocity points.</a:t>
            </a:r>
          </a:p>
          <a:p>
            <a:pPr>
              <a:lnSpc>
                <a:spcPct val="90000"/>
              </a:lnSpc>
            </a:pPr>
            <a:endParaRPr lang="en-US" sz="2000"/>
          </a:p>
          <a:p>
            <a:pPr>
              <a:lnSpc>
                <a:spcPct val="90000"/>
              </a:lnSpc>
            </a:pPr>
            <a:endParaRPr lang="en-US" sz="2000"/>
          </a:p>
          <a:p>
            <a:pPr>
              <a:lnSpc>
                <a:spcPct val="90000"/>
              </a:lnSpc>
            </a:pPr>
            <a:r>
              <a:rPr lang="en-US" sz="2000" b="1"/>
              <a:t>Shape curve:</a:t>
            </a:r>
            <a:r>
              <a:rPr lang="en-US" sz="2000"/>
              <a:t> Curve between any two consecutive minimum velocity points.</a:t>
            </a:r>
          </a:p>
        </p:txBody>
      </p:sp>
      <p:grpSp>
        <p:nvGrpSpPr>
          <p:cNvPr id="3" name="Group 9"/>
          <p:cNvGrpSpPr>
            <a:grpSpLocks/>
          </p:cNvGrpSpPr>
          <p:nvPr/>
        </p:nvGrpSpPr>
        <p:grpSpPr bwMode="auto">
          <a:xfrm>
            <a:off x="5791200" y="3711575"/>
            <a:ext cx="2713038" cy="1546225"/>
            <a:chOff x="3456" y="2208"/>
            <a:chExt cx="1968" cy="1374"/>
          </a:xfrm>
        </p:grpSpPr>
        <p:grpSp>
          <p:nvGrpSpPr>
            <p:cNvPr id="4" name="Group 10"/>
            <p:cNvGrpSpPr>
              <a:grpSpLocks/>
            </p:cNvGrpSpPr>
            <p:nvPr/>
          </p:nvGrpSpPr>
          <p:grpSpPr bwMode="auto">
            <a:xfrm>
              <a:off x="3456" y="2208"/>
              <a:ext cx="1968" cy="1104"/>
              <a:chOff x="3504" y="2064"/>
              <a:chExt cx="1824" cy="960"/>
            </a:xfrm>
          </p:grpSpPr>
          <p:sp>
            <p:nvSpPr>
              <p:cNvPr id="295947" name="Rectangle 11"/>
              <p:cNvSpPr>
                <a:spLocks noChangeArrowheads="1"/>
              </p:cNvSpPr>
              <p:nvPr/>
            </p:nvSpPr>
            <p:spPr bwMode="auto">
              <a:xfrm>
                <a:off x="3504" y="2064"/>
                <a:ext cx="1824"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295948" name="Picture 12" descr="3"/>
              <p:cNvPicPr>
                <a:picLocks noChangeAspect="1" noChangeArrowheads="1"/>
              </p:cNvPicPr>
              <p:nvPr/>
            </p:nvPicPr>
            <p:blipFill>
              <a:blip r:embed="rId6"/>
              <a:srcRect/>
              <a:stretch>
                <a:fillRect/>
              </a:stretch>
            </p:blipFill>
            <p:spPr bwMode="auto">
              <a:xfrm>
                <a:off x="3552" y="2112"/>
                <a:ext cx="1728" cy="864"/>
              </a:xfrm>
              <a:prstGeom prst="rect">
                <a:avLst/>
              </a:prstGeom>
              <a:noFill/>
              <a:ln>
                <a:noFill/>
              </a:ln>
              <a:effectLst/>
            </p:spPr>
          </p:pic>
        </p:grpSp>
        <p:sp>
          <p:nvSpPr>
            <p:cNvPr id="295949" name="Text Box 13"/>
            <p:cNvSpPr txBox="1">
              <a:spLocks noChangeArrowheads="1"/>
            </p:cNvSpPr>
            <p:nvPr/>
          </p:nvSpPr>
          <p:spPr bwMode="auto">
            <a:xfrm>
              <a:off x="3552" y="3311"/>
              <a:ext cx="1788" cy="271"/>
            </a:xfrm>
            <a:prstGeom prst="rect">
              <a:avLst/>
            </a:prstGeom>
            <a:noFill/>
            <a:ln w="9525">
              <a:noFill/>
              <a:miter lim="800000"/>
              <a:headEnd/>
              <a:tailEnd/>
            </a:ln>
            <a:effectLst/>
          </p:spPr>
          <p:txBody>
            <a:bodyPr wrap="none">
              <a:spAutoFit/>
            </a:bodyPr>
            <a:lstStyle/>
            <a:p>
              <a:r>
                <a:rPr lang="en-US" sz="1400"/>
                <a:t>Velocity Profile of above stroke</a:t>
              </a:r>
            </a:p>
          </p:txBody>
        </p:sp>
      </p:grpSp>
      <p:grpSp>
        <p:nvGrpSpPr>
          <p:cNvPr id="5" name="Group 14"/>
          <p:cNvGrpSpPr>
            <a:grpSpLocks/>
          </p:cNvGrpSpPr>
          <p:nvPr/>
        </p:nvGrpSpPr>
        <p:grpSpPr bwMode="auto">
          <a:xfrm>
            <a:off x="5791200" y="5181600"/>
            <a:ext cx="2743200" cy="1563688"/>
            <a:chOff x="3504" y="960"/>
            <a:chExt cx="1776" cy="1133"/>
          </a:xfrm>
        </p:grpSpPr>
        <p:sp>
          <p:nvSpPr>
            <p:cNvPr id="295951" name="Text Box 15"/>
            <p:cNvSpPr txBox="1">
              <a:spLocks noChangeArrowheads="1"/>
            </p:cNvSpPr>
            <p:nvPr/>
          </p:nvSpPr>
          <p:spPr bwMode="auto">
            <a:xfrm>
              <a:off x="3696" y="1872"/>
              <a:ext cx="1563" cy="221"/>
            </a:xfrm>
            <a:prstGeom prst="rect">
              <a:avLst/>
            </a:prstGeom>
            <a:noFill/>
            <a:ln w="9525">
              <a:noFill/>
              <a:miter lim="800000"/>
              <a:headEnd/>
              <a:tailEnd/>
            </a:ln>
            <a:effectLst/>
          </p:spPr>
          <p:txBody>
            <a:bodyPr wrap="none">
              <a:spAutoFit/>
            </a:bodyPr>
            <a:lstStyle/>
            <a:p>
              <a:r>
                <a:rPr lang="en-US" sz="1400" dirty="0"/>
                <a:t>Stroke from Devanagari Script </a:t>
              </a:r>
            </a:p>
          </p:txBody>
        </p:sp>
        <p:grpSp>
          <p:nvGrpSpPr>
            <p:cNvPr id="6" name="Group 16"/>
            <p:cNvGrpSpPr>
              <a:grpSpLocks/>
            </p:cNvGrpSpPr>
            <p:nvPr/>
          </p:nvGrpSpPr>
          <p:grpSpPr bwMode="auto">
            <a:xfrm>
              <a:off x="3504" y="960"/>
              <a:ext cx="1776" cy="912"/>
              <a:chOff x="2832" y="1296"/>
              <a:chExt cx="1776" cy="912"/>
            </a:xfrm>
          </p:grpSpPr>
          <p:sp>
            <p:nvSpPr>
              <p:cNvPr id="295953" name="Rectangle 17"/>
              <p:cNvSpPr>
                <a:spLocks noChangeArrowheads="1"/>
              </p:cNvSpPr>
              <p:nvPr/>
            </p:nvSpPr>
            <p:spPr bwMode="auto">
              <a:xfrm>
                <a:off x="2832" y="1296"/>
                <a:ext cx="1776" cy="9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5954" name="Rectangle 18"/>
              <p:cNvSpPr>
                <a:spLocks noChangeArrowheads="1"/>
              </p:cNvSpPr>
              <p:nvPr/>
            </p:nvSpPr>
            <p:spPr bwMode="auto">
              <a:xfrm>
                <a:off x="2880" y="1392"/>
                <a:ext cx="1632" cy="720"/>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7" name="Group 19"/>
              <p:cNvGrpSpPr>
                <a:grpSpLocks/>
              </p:cNvGrpSpPr>
              <p:nvPr/>
            </p:nvGrpSpPr>
            <p:grpSpPr bwMode="auto">
              <a:xfrm>
                <a:off x="2928" y="1488"/>
                <a:ext cx="1536" cy="528"/>
                <a:chOff x="2832" y="1968"/>
                <a:chExt cx="1536" cy="528"/>
              </a:xfrm>
            </p:grpSpPr>
            <p:sp>
              <p:nvSpPr>
                <p:cNvPr id="295956" name="Freeform 20"/>
                <p:cNvSpPr>
                  <a:spLocks/>
                </p:cNvSpPr>
                <p:nvPr/>
              </p:nvSpPr>
              <p:spPr bwMode="auto">
                <a:xfrm>
                  <a:off x="2832" y="1968"/>
                  <a:ext cx="1536" cy="496"/>
                </a:xfrm>
                <a:custGeom>
                  <a:avLst/>
                  <a:gdLst/>
                  <a:ahLst/>
                  <a:cxnLst>
                    <a:cxn ang="0">
                      <a:pos x="0" y="16"/>
                    </a:cxn>
                    <a:cxn ang="0">
                      <a:pos x="336" y="496"/>
                    </a:cxn>
                    <a:cxn ang="0">
                      <a:pos x="1056" y="16"/>
                    </a:cxn>
                    <a:cxn ang="0">
                      <a:pos x="1536" y="400"/>
                    </a:cxn>
                  </a:cxnLst>
                  <a:rect l="0" t="0" r="r" b="b"/>
                  <a:pathLst>
                    <a:path w="1536" h="496">
                      <a:moveTo>
                        <a:pt x="0" y="16"/>
                      </a:moveTo>
                      <a:cubicBezTo>
                        <a:pt x="80" y="256"/>
                        <a:pt x="160" y="496"/>
                        <a:pt x="336" y="496"/>
                      </a:cubicBezTo>
                      <a:cubicBezTo>
                        <a:pt x="512" y="496"/>
                        <a:pt x="856" y="32"/>
                        <a:pt x="1056" y="16"/>
                      </a:cubicBezTo>
                      <a:cubicBezTo>
                        <a:pt x="1256" y="0"/>
                        <a:pt x="1396" y="200"/>
                        <a:pt x="1536" y="400"/>
                      </a:cubicBezTo>
                    </a:path>
                  </a:pathLst>
                </a:custGeom>
                <a:noFill/>
                <a:ln w="9525">
                  <a:solidFill>
                    <a:schemeClr val="tx1"/>
                  </a:solidFill>
                  <a:round/>
                  <a:headEnd/>
                  <a:tailEnd/>
                </a:ln>
                <a:effectLst/>
              </p:spPr>
              <p:txBody>
                <a:bodyPr/>
                <a:lstStyle/>
                <a:p>
                  <a:endParaRPr lang="en-US"/>
                </a:p>
              </p:txBody>
            </p:sp>
            <p:sp>
              <p:nvSpPr>
                <p:cNvPr id="295957" name="Oval 21"/>
                <p:cNvSpPr>
                  <a:spLocks noChangeArrowheads="1"/>
                </p:cNvSpPr>
                <p:nvPr/>
              </p:nvSpPr>
              <p:spPr bwMode="auto">
                <a:xfrm>
                  <a:off x="2832" y="196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95958" name="Oval 22"/>
                <p:cNvSpPr>
                  <a:spLocks noChangeArrowheads="1"/>
                </p:cNvSpPr>
                <p:nvPr/>
              </p:nvSpPr>
              <p:spPr bwMode="auto">
                <a:xfrm>
                  <a:off x="2928" y="2256"/>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95959" name="Oval 23"/>
                <p:cNvSpPr>
                  <a:spLocks noChangeArrowheads="1"/>
                </p:cNvSpPr>
                <p:nvPr/>
              </p:nvSpPr>
              <p:spPr bwMode="auto">
                <a:xfrm>
                  <a:off x="3216" y="240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95960" name="Oval 24"/>
                <p:cNvSpPr>
                  <a:spLocks noChangeArrowheads="1"/>
                </p:cNvSpPr>
                <p:nvPr/>
              </p:nvSpPr>
              <p:spPr bwMode="auto">
                <a:xfrm>
                  <a:off x="3792" y="1968"/>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95961" name="Oval 25"/>
                <p:cNvSpPr>
                  <a:spLocks noChangeArrowheads="1"/>
                </p:cNvSpPr>
                <p:nvPr/>
              </p:nvSpPr>
              <p:spPr bwMode="auto">
                <a:xfrm>
                  <a:off x="4032" y="2016"/>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95962" name="Oval 26"/>
                <p:cNvSpPr>
                  <a:spLocks noChangeArrowheads="1"/>
                </p:cNvSpPr>
                <p:nvPr/>
              </p:nvSpPr>
              <p:spPr bwMode="auto">
                <a:xfrm>
                  <a:off x="3024" y="2400"/>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95963" name="Oval 27"/>
                <p:cNvSpPr>
                  <a:spLocks noChangeArrowheads="1"/>
                </p:cNvSpPr>
                <p:nvPr/>
              </p:nvSpPr>
              <p:spPr bwMode="auto">
                <a:xfrm>
                  <a:off x="4320" y="2352"/>
                  <a:ext cx="48" cy="48"/>
                </a:xfrm>
                <a:prstGeom prst="ellipse">
                  <a:avLst/>
                </a:prstGeom>
                <a:solidFill>
                  <a:srgbClr val="000000"/>
                </a:solidFill>
                <a:ln w="9525">
                  <a:solidFill>
                    <a:schemeClr val="tx1"/>
                  </a:solidFill>
                  <a:round/>
                  <a:headEnd/>
                  <a:tailEnd/>
                </a:ln>
                <a:effectLst/>
              </p:spPr>
              <p:txBody>
                <a:bodyPr wrap="none" anchor="ctr"/>
                <a:lstStyle/>
                <a:p>
                  <a:endParaRPr lang="en-US"/>
                </a:p>
              </p:txBody>
            </p:sp>
            <p:sp>
              <p:nvSpPr>
                <p:cNvPr id="295964" name="Oval 28"/>
                <p:cNvSpPr>
                  <a:spLocks noChangeArrowheads="1"/>
                </p:cNvSpPr>
                <p:nvPr/>
              </p:nvSpPr>
              <p:spPr bwMode="auto">
                <a:xfrm>
                  <a:off x="3504" y="2208"/>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95965" name="Oval 29"/>
                <p:cNvSpPr>
                  <a:spLocks noChangeArrowheads="1"/>
                </p:cNvSpPr>
                <p:nvPr/>
              </p:nvSpPr>
              <p:spPr bwMode="auto">
                <a:xfrm>
                  <a:off x="3120" y="2448"/>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95966" name="Oval 30"/>
                <p:cNvSpPr>
                  <a:spLocks noChangeArrowheads="1"/>
                </p:cNvSpPr>
                <p:nvPr/>
              </p:nvSpPr>
              <p:spPr bwMode="auto">
                <a:xfrm>
                  <a:off x="3888" y="1968"/>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95967" name="Oval 31"/>
                <p:cNvSpPr>
                  <a:spLocks noChangeArrowheads="1"/>
                </p:cNvSpPr>
                <p:nvPr/>
              </p:nvSpPr>
              <p:spPr bwMode="auto">
                <a:xfrm>
                  <a:off x="4176" y="2112"/>
                  <a:ext cx="48" cy="48"/>
                </a:xfrm>
                <a:prstGeom prst="ellipse">
                  <a:avLst/>
                </a:prstGeom>
                <a:solidFill>
                  <a:srgbClr val="FF0000"/>
                </a:solidFill>
                <a:ln w="9525">
                  <a:solidFill>
                    <a:schemeClr val="tx1"/>
                  </a:solidFill>
                  <a:round/>
                  <a:headEnd/>
                  <a:tailEnd/>
                </a:ln>
                <a:effectLst/>
              </p:spPr>
              <p:txBody>
                <a:bodyPr wrap="none" anchor="ctr"/>
                <a:lstStyle/>
                <a:p>
                  <a:endParaRPr lang="en-US"/>
                </a:p>
              </p:txBody>
            </p:sp>
          </p:grpSp>
        </p:grpSp>
      </p:grpSp>
      <p:grpSp>
        <p:nvGrpSpPr>
          <p:cNvPr id="8" name="Group 33"/>
          <p:cNvGrpSpPr>
            <a:grpSpLocks/>
          </p:cNvGrpSpPr>
          <p:nvPr/>
        </p:nvGrpSpPr>
        <p:grpSpPr bwMode="auto">
          <a:xfrm>
            <a:off x="1852613" y="1738313"/>
            <a:ext cx="1881187" cy="3138487"/>
            <a:chOff x="3696" y="960"/>
            <a:chExt cx="1440" cy="2020"/>
          </a:xfrm>
        </p:grpSpPr>
        <p:sp>
          <p:nvSpPr>
            <p:cNvPr id="295970" name="Text Box 34"/>
            <p:cNvSpPr txBox="1">
              <a:spLocks noChangeArrowheads="1"/>
            </p:cNvSpPr>
            <p:nvPr/>
          </p:nvSpPr>
          <p:spPr bwMode="auto">
            <a:xfrm>
              <a:off x="3696" y="2784"/>
              <a:ext cx="141" cy="196"/>
            </a:xfrm>
            <a:prstGeom prst="rect">
              <a:avLst/>
            </a:prstGeom>
            <a:noFill/>
            <a:ln w="9525">
              <a:noFill/>
              <a:miter lim="800000"/>
              <a:headEnd/>
              <a:tailEnd/>
            </a:ln>
            <a:effectLst/>
          </p:spPr>
          <p:txBody>
            <a:bodyPr wrap="none">
              <a:spAutoFit/>
            </a:bodyPr>
            <a:lstStyle/>
            <a:p>
              <a:endParaRPr lang="en-US" sz="1400"/>
            </a:p>
          </p:txBody>
        </p:sp>
        <p:grpSp>
          <p:nvGrpSpPr>
            <p:cNvPr id="9" name="Group 35"/>
            <p:cNvGrpSpPr>
              <a:grpSpLocks/>
            </p:cNvGrpSpPr>
            <p:nvPr/>
          </p:nvGrpSpPr>
          <p:grpSpPr bwMode="auto">
            <a:xfrm>
              <a:off x="3840" y="960"/>
              <a:ext cx="1296" cy="1776"/>
              <a:chOff x="2736" y="1008"/>
              <a:chExt cx="1824" cy="2496"/>
            </a:xfrm>
          </p:grpSpPr>
          <p:grpSp>
            <p:nvGrpSpPr>
              <p:cNvPr id="10" name="Group 36"/>
              <p:cNvGrpSpPr>
                <a:grpSpLocks/>
              </p:cNvGrpSpPr>
              <p:nvPr/>
            </p:nvGrpSpPr>
            <p:grpSpPr bwMode="auto">
              <a:xfrm>
                <a:off x="2736" y="1008"/>
                <a:ext cx="1824" cy="2496"/>
                <a:chOff x="2736" y="1008"/>
                <a:chExt cx="1824" cy="2496"/>
              </a:xfrm>
            </p:grpSpPr>
            <p:sp>
              <p:nvSpPr>
                <p:cNvPr id="295973" name="Rectangle 37"/>
                <p:cNvSpPr>
                  <a:spLocks noChangeArrowheads="1"/>
                </p:cNvSpPr>
                <p:nvPr/>
              </p:nvSpPr>
              <p:spPr bwMode="auto">
                <a:xfrm>
                  <a:off x="2736" y="1008"/>
                  <a:ext cx="1824" cy="24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 name="Group 38"/>
                <p:cNvGrpSpPr>
                  <a:grpSpLocks/>
                </p:cNvGrpSpPr>
                <p:nvPr/>
              </p:nvGrpSpPr>
              <p:grpSpPr bwMode="auto">
                <a:xfrm>
                  <a:off x="2784" y="1056"/>
                  <a:ext cx="1728" cy="2400"/>
                  <a:chOff x="1104" y="864"/>
                  <a:chExt cx="1728" cy="2400"/>
                </a:xfrm>
              </p:grpSpPr>
              <p:sp>
                <p:nvSpPr>
                  <p:cNvPr id="295975" name="Rectangle 39"/>
                  <p:cNvSpPr>
                    <a:spLocks noChangeArrowheads="1"/>
                  </p:cNvSpPr>
                  <p:nvPr/>
                </p:nvSpPr>
                <p:spPr bwMode="auto">
                  <a:xfrm>
                    <a:off x="1104" y="864"/>
                    <a:ext cx="1728" cy="2400"/>
                  </a:xfrm>
                  <a:prstGeom prst="rect">
                    <a:avLst/>
                  </a:prstGeom>
                  <a:solidFill>
                    <a:schemeClr val="bg1"/>
                  </a:solidFill>
                  <a:ln w="9525">
                    <a:solidFill>
                      <a:schemeClr val="tx1"/>
                    </a:solidFill>
                    <a:miter lim="800000"/>
                    <a:headEnd/>
                    <a:tailEnd/>
                  </a:ln>
                  <a:effectLst/>
                </p:spPr>
                <p:txBody>
                  <a:bodyPr wrap="none" anchor="ctr"/>
                  <a:lstStyle/>
                  <a:p>
                    <a:pPr algn="ctr"/>
                    <a:endParaRPr lang="en-US" sz="2000"/>
                  </a:p>
                </p:txBody>
              </p:sp>
              <p:grpSp>
                <p:nvGrpSpPr>
                  <p:cNvPr id="12" name="Group 40"/>
                  <p:cNvGrpSpPr>
                    <a:grpSpLocks/>
                  </p:cNvGrpSpPr>
                  <p:nvPr/>
                </p:nvGrpSpPr>
                <p:grpSpPr bwMode="auto">
                  <a:xfrm>
                    <a:off x="1104" y="960"/>
                    <a:ext cx="1584" cy="2232"/>
                    <a:chOff x="1104" y="960"/>
                    <a:chExt cx="1584" cy="2232"/>
                  </a:xfrm>
                </p:grpSpPr>
                <p:grpSp>
                  <p:nvGrpSpPr>
                    <p:cNvPr id="13" name="Group 41"/>
                    <p:cNvGrpSpPr>
                      <a:grpSpLocks/>
                    </p:cNvGrpSpPr>
                    <p:nvPr/>
                  </p:nvGrpSpPr>
                  <p:grpSpPr bwMode="auto">
                    <a:xfrm>
                      <a:off x="1448" y="960"/>
                      <a:ext cx="1240" cy="2232"/>
                      <a:chOff x="1448" y="960"/>
                      <a:chExt cx="1240" cy="2232"/>
                    </a:xfrm>
                  </p:grpSpPr>
                  <p:sp>
                    <p:nvSpPr>
                      <p:cNvPr id="295978" name="Line 42"/>
                      <p:cNvSpPr>
                        <a:spLocks noChangeShapeType="1"/>
                      </p:cNvSpPr>
                      <p:nvPr/>
                    </p:nvSpPr>
                    <p:spPr bwMode="auto">
                      <a:xfrm>
                        <a:off x="1584" y="1104"/>
                        <a:ext cx="1008" cy="1008"/>
                      </a:xfrm>
                      <a:prstGeom prst="line">
                        <a:avLst/>
                      </a:prstGeom>
                      <a:noFill/>
                      <a:ln w="9525">
                        <a:solidFill>
                          <a:schemeClr val="tx1"/>
                        </a:solidFill>
                        <a:round/>
                        <a:headEnd/>
                        <a:tailEnd/>
                      </a:ln>
                      <a:effectLst/>
                    </p:spPr>
                    <p:txBody>
                      <a:bodyPr/>
                      <a:lstStyle/>
                      <a:p>
                        <a:endParaRPr lang="en-US"/>
                      </a:p>
                    </p:txBody>
                  </p:sp>
                  <p:sp>
                    <p:nvSpPr>
                      <p:cNvPr id="295979" name="Line 43"/>
                      <p:cNvSpPr>
                        <a:spLocks noChangeShapeType="1"/>
                      </p:cNvSpPr>
                      <p:nvPr/>
                    </p:nvSpPr>
                    <p:spPr bwMode="auto">
                      <a:xfrm flipH="1">
                        <a:off x="2160" y="2112"/>
                        <a:ext cx="432" cy="1056"/>
                      </a:xfrm>
                      <a:prstGeom prst="line">
                        <a:avLst/>
                      </a:prstGeom>
                      <a:noFill/>
                      <a:ln w="9525">
                        <a:solidFill>
                          <a:schemeClr val="tx1"/>
                        </a:solidFill>
                        <a:round/>
                        <a:headEnd/>
                        <a:tailEnd/>
                      </a:ln>
                      <a:effectLst/>
                    </p:spPr>
                    <p:txBody>
                      <a:bodyPr/>
                      <a:lstStyle/>
                      <a:p>
                        <a:endParaRPr lang="en-US"/>
                      </a:p>
                    </p:txBody>
                  </p:sp>
                  <p:sp>
                    <p:nvSpPr>
                      <p:cNvPr id="295980" name="Line 44"/>
                      <p:cNvSpPr>
                        <a:spLocks noChangeShapeType="1"/>
                      </p:cNvSpPr>
                      <p:nvPr/>
                    </p:nvSpPr>
                    <p:spPr bwMode="auto">
                      <a:xfrm flipH="1" flipV="1">
                        <a:off x="1488" y="2256"/>
                        <a:ext cx="672" cy="912"/>
                      </a:xfrm>
                      <a:prstGeom prst="line">
                        <a:avLst/>
                      </a:prstGeom>
                      <a:noFill/>
                      <a:ln w="9525">
                        <a:solidFill>
                          <a:schemeClr val="tx1"/>
                        </a:solidFill>
                        <a:round/>
                        <a:headEnd/>
                        <a:tailEnd/>
                      </a:ln>
                      <a:effectLst/>
                    </p:spPr>
                    <p:txBody>
                      <a:bodyPr/>
                      <a:lstStyle/>
                      <a:p>
                        <a:endParaRPr lang="en-US"/>
                      </a:p>
                    </p:txBody>
                  </p:sp>
                  <p:sp>
                    <p:nvSpPr>
                      <p:cNvPr id="295981" name="Line 45"/>
                      <p:cNvSpPr>
                        <a:spLocks noChangeShapeType="1"/>
                      </p:cNvSpPr>
                      <p:nvPr/>
                    </p:nvSpPr>
                    <p:spPr bwMode="auto">
                      <a:xfrm flipV="1">
                        <a:off x="1488" y="960"/>
                        <a:ext cx="912" cy="1296"/>
                      </a:xfrm>
                      <a:prstGeom prst="line">
                        <a:avLst/>
                      </a:prstGeom>
                      <a:noFill/>
                      <a:ln w="9525">
                        <a:solidFill>
                          <a:schemeClr val="tx1"/>
                        </a:solidFill>
                        <a:round/>
                        <a:headEnd/>
                        <a:tailEnd/>
                      </a:ln>
                      <a:effectLst/>
                    </p:spPr>
                    <p:txBody>
                      <a:bodyPr/>
                      <a:lstStyle/>
                      <a:p>
                        <a:endParaRPr lang="en-US"/>
                      </a:p>
                    </p:txBody>
                  </p:sp>
                  <p:sp>
                    <p:nvSpPr>
                      <p:cNvPr id="295982" name="Freeform 46"/>
                      <p:cNvSpPr>
                        <a:spLocks/>
                      </p:cNvSpPr>
                      <p:nvPr/>
                    </p:nvSpPr>
                    <p:spPr bwMode="auto">
                      <a:xfrm>
                        <a:off x="1448" y="960"/>
                        <a:ext cx="1240" cy="2232"/>
                      </a:xfrm>
                      <a:custGeom>
                        <a:avLst/>
                        <a:gdLst/>
                        <a:ahLst/>
                        <a:cxnLst>
                          <a:cxn ang="0">
                            <a:pos x="136" y="144"/>
                          </a:cxn>
                          <a:cxn ang="0">
                            <a:pos x="1144" y="1152"/>
                          </a:cxn>
                          <a:cxn ang="0">
                            <a:pos x="712" y="2208"/>
                          </a:cxn>
                          <a:cxn ang="0">
                            <a:pos x="40" y="1296"/>
                          </a:cxn>
                          <a:cxn ang="0">
                            <a:pos x="952" y="0"/>
                          </a:cxn>
                        </a:cxnLst>
                        <a:rect l="0" t="0" r="r" b="b"/>
                        <a:pathLst>
                          <a:path w="1240" h="2232">
                            <a:moveTo>
                              <a:pt x="136" y="144"/>
                            </a:moveTo>
                            <a:cubicBezTo>
                              <a:pt x="592" y="476"/>
                              <a:pt x="1048" y="808"/>
                              <a:pt x="1144" y="1152"/>
                            </a:cubicBezTo>
                            <a:cubicBezTo>
                              <a:pt x="1240" y="1496"/>
                              <a:pt x="896" y="2184"/>
                              <a:pt x="712" y="2208"/>
                            </a:cubicBezTo>
                            <a:cubicBezTo>
                              <a:pt x="528" y="2232"/>
                              <a:pt x="0" y="1664"/>
                              <a:pt x="40" y="1296"/>
                            </a:cubicBezTo>
                            <a:cubicBezTo>
                              <a:pt x="80" y="928"/>
                              <a:pt x="800" y="216"/>
                              <a:pt x="952" y="0"/>
                            </a:cubicBezTo>
                          </a:path>
                        </a:pathLst>
                      </a:custGeom>
                      <a:noFill/>
                      <a:ln w="9525">
                        <a:solidFill>
                          <a:schemeClr val="tx1"/>
                        </a:solidFill>
                        <a:round/>
                        <a:headEnd/>
                        <a:tailEnd/>
                      </a:ln>
                      <a:effectLst/>
                    </p:spPr>
                    <p:txBody>
                      <a:bodyPr/>
                      <a:lstStyle/>
                      <a:p>
                        <a:endParaRPr lang="en-US"/>
                      </a:p>
                    </p:txBody>
                  </p:sp>
                </p:grpSp>
                <p:sp>
                  <p:nvSpPr>
                    <p:cNvPr id="295983" name="Freeform 47"/>
                    <p:cNvSpPr>
                      <a:spLocks/>
                    </p:cNvSpPr>
                    <p:nvPr/>
                  </p:nvSpPr>
                  <p:spPr bwMode="auto">
                    <a:xfrm>
                      <a:off x="2392" y="1968"/>
                      <a:ext cx="104" cy="336"/>
                    </a:xfrm>
                    <a:custGeom>
                      <a:avLst/>
                      <a:gdLst/>
                      <a:ahLst/>
                      <a:cxnLst>
                        <a:cxn ang="0">
                          <a:pos x="56" y="0"/>
                        </a:cxn>
                        <a:cxn ang="0">
                          <a:pos x="8" y="240"/>
                        </a:cxn>
                        <a:cxn ang="0">
                          <a:pos x="104" y="336"/>
                        </a:cxn>
                      </a:cxnLst>
                      <a:rect l="0" t="0" r="r" b="b"/>
                      <a:pathLst>
                        <a:path w="104" h="336">
                          <a:moveTo>
                            <a:pt x="56" y="0"/>
                          </a:moveTo>
                          <a:cubicBezTo>
                            <a:pt x="28" y="92"/>
                            <a:pt x="0" y="184"/>
                            <a:pt x="8" y="240"/>
                          </a:cubicBezTo>
                          <a:cubicBezTo>
                            <a:pt x="16" y="296"/>
                            <a:pt x="88" y="320"/>
                            <a:pt x="104" y="336"/>
                          </a:cubicBezTo>
                        </a:path>
                      </a:pathLst>
                    </a:custGeom>
                    <a:noFill/>
                    <a:ln w="28575" cap="rnd" cmpd="sng">
                      <a:solidFill>
                        <a:schemeClr val="tx1"/>
                      </a:solidFill>
                      <a:prstDash val="sysDot"/>
                      <a:round/>
                      <a:headEnd/>
                      <a:tailEnd/>
                    </a:ln>
                    <a:effectLst/>
                  </p:spPr>
                  <p:txBody>
                    <a:bodyPr/>
                    <a:lstStyle/>
                    <a:p>
                      <a:endParaRPr lang="en-US"/>
                    </a:p>
                  </p:txBody>
                </p:sp>
                <p:sp>
                  <p:nvSpPr>
                    <p:cNvPr id="295984" name="Freeform 48"/>
                    <p:cNvSpPr>
                      <a:spLocks/>
                    </p:cNvSpPr>
                    <p:nvPr/>
                  </p:nvSpPr>
                  <p:spPr bwMode="auto">
                    <a:xfrm>
                      <a:off x="2016" y="2976"/>
                      <a:ext cx="192" cy="56"/>
                    </a:xfrm>
                    <a:custGeom>
                      <a:avLst/>
                      <a:gdLst/>
                      <a:ahLst/>
                      <a:cxnLst>
                        <a:cxn ang="0">
                          <a:pos x="0" y="8"/>
                        </a:cxn>
                        <a:cxn ang="0">
                          <a:pos x="96" y="8"/>
                        </a:cxn>
                        <a:cxn ang="0">
                          <a:pos x="192" y="56"/>
                        </a:cxn>
                      </a:cxnLst>
                      <a:rect l="0" t="0" r="r" b="b"/>
                      <a:pathLst>
                        <a:path w="192" h="56">
                          <a:moveTo>
                            <a:pt x="0" y="8"/>
                          </a:moveTo>
                          <a:cubicBezTo>
                            <a:pt x="32" y="4"/>
                            <a:pt x="64" y="0"/>
                            <a:pt x="96" y="8"/>
                          </a:cubicBezTo>
                          <a:cubicBezTo>
                            <a:pt x="128" y="16"/>
                            <a:pt x="176" y="56"/>
                            <a:pt x="192" y="56"/>
                          </a:cubicBezTo>
                        </a:path>
                      </a:pathLst>
                    </a:custGeom>
                    <a:noFill/>
                    <a:ln w="28575" cap="rnd" cmpd="sng">
                      <a:solidFill>
                        <a:schemeClr val="tx1"/>
                      </a:solidFill>
                      <a:prstDash val="sysDot"/>
                      <a:round/>
                      <a:headEnd/>
                      <a:tailEnd/>
                    </a:ln>
                    <a:effectLst/>
                  </p:spPr>
                  <p:txBody>
                    <a:bodyPr/>
                    <a:lstStyle/>
                    <a:p>
                      <a:endParaRPr lang="en-US"/>
                    </a:p>
                  </p:txBody>
                </p:sp>
                <p:sp>
                  <p:nvSpPr>
                    <p:cNvPr id="295985" name="Freeform 49"/>
                    <p:cNvSpPr>
                      <a:spLocks/>
                    </p:cNvSpPr>
                    <p:nvPr/>
                  </p:nvSpPr>
                  <p:spPr bwMode="auto">
                    <a:xfrm>
                      <a:off x="1536" y="2064"/>
                      <a:ext cx="208" cy="288"/>
                    </a:xfrm>
                    <a:custGeom>
                      <a:avLst/>
                      <a:gdLst/>
                      <a:ahLst/>
                      <a:cxnLst>
                        <a:cxn ang="0">
                          <a:pos x="96" y="0"/>
                        </a:cxn>
                        <a:cxn ang="0">
                          <a:pos x="192" y="240"/>
                        </a:cxn>
                        <a:cxn ang="0">
                          <a:pos x="0" y="288"/>
                        </a:cxn>
                      </a:cxnLst>
                      <a:rect l="0" t="0" r="r" b="b"/>
                      <a:pathLst>
                        <a:path w="208" h="288">
                          <a:moveTo>
                            <a:pt x="96" y="0"/>
                          </a:moveTo>
                          <a:cubicBezTo>
                            <a:pt x="152" y="96"/>
                            <a:pt x="208" y="192"/>
                            <a:pt x="192" y="240"/>
                          </a:cubicBezTo>
                          <a:cubicBezTo>
                            <a:pt x="176" y="288"/>
                            <a:pt x="32" y="288"/>
                            <a:pt x="0" y="288"/>
                          </a:cubicBezTo>
                        </a:path>
                      </a:pathLst>
                    </a:custGeom>
                    <a:noFill/>
                    <a:ln w="28575" cap="rnd" cmpd="sng">
                      <a:solidFill>
                        <a:schemeClr val="tx1"/>
                      </a:solidFill>
                      <a:prstDash val="sysDot"/>
                      <a:round/>
                      <a:headEnd/>
                      <a:tailEnd/>
                    </a:ln>
                    <a:effectLst/>
                  </p:spPr>
                  <p:txBody>
                    <a:bodyPr/>
                    <a:lstStyle/>
                    <a:p>
                      <a:endParaRPr lang="en-US"/>
                    </a:p>
                  </p:txBody>
                </p:sp>
                <p:sp>
                  <p:nvSpPr>
                    <p:cNvPr id="295986" name="Line 50"/>
                    <p:cNvSpPr>
                      <a:spLocks noChangeShapeType="1"/>
                    </p:cNvSpPr>
                    <p:nvPr/>
                  </p:nvSpPr>
                  <p:spPr bwMode="auto">
                    <a:xfrm flipV="1">
                      <a:off x="1104" y="1104"/>
                      <a:ext cx="480" cy="0"/>
                    </a:xfrm>
                    <a:prstGeom prst="line">
                      <a:avLst/>
                    </a:prstGeom>
                    <a:noFill/>
                    <a:ln w="9525" cap="rnd">
                      <a:solidFill>
                        <a:schemeClr val="tx1"/>
                      </a:solidFill>
                      <a:prstDash val="sysDot"/>
                      <a:round/>
                      <a:headEnd/>
                      <a:tailEnd/>
                    </a:ln>
                    <a:effectLst/>
                  </p:spPr>
                  <p:txBody>
                    <a:bodyPr/>
                    <a:lstStyle/>
                    <a:p>
                      <a:endParaRPr lang="en-US"/>
                    </a:p>
                  </p:txBody>
                </p:sp>
                <p:sp>
                  <p:nvSpPr>
                    <p:cNvPr id="295987" name="Freeform 51"/>
                    <p:cNvSpPr>
                      <a:spLocks/>
                    </p:cNvSpPr>
                    <p:nvPr/>
                  </p:nvSpPr>
                  <p:spPr bwMode="auto">
                    <a:xfrm>
                      <a:off x="1392" y="1104"/>
                      <a:ext cx="384" cy="192"/>
                    </a:xfrm>
                    <a:custGeom>
                      <a:avLst/>
                      <a:gdLst/>
                      <a:ahLst/>
                      <a:cxnLst>
                        <a:cxn ang="0">
                          <a:pos x="0" y="0"/>
                        </a:cxn>
                        <a:cxn ang="0">
                          <a:pos x="96" y="144"/>
                        </a:cxn>
                        <a:cxn ang="0">
                          <a:pos x="384" y="192"/>
                        </a:cxn>
                      </a:cxnLst>
                      <a:rect l="0" t="0" r="r" b="b"/>
                      <a:pathLst>
                        <a:path w="384" h="192">
                          <a:moveTo>
                            <a:pt x="0" y="0"/>
                          </a:moveTo>
                          <a:cubicBezTo>
                            <a:pt x="16" y="56"/>
                            <a:pt x="32" y="112"/>
                            <a:pt x="96" y="144"/>
                          </a:cubicBezTo>
                          <a:cubicBezTo>
                            <a:pt x="160" y="176"/>
                            <a:pt x="336" y="184"/>
                            <a:pt x="384" y="192"/>
                          </a:cubicBezTo>
                        </a:path>
                      </a:pathLst>
                    </a:custGeom>
                    <a:noFill/>
                    <a:ln w="28575" cap="rnd" cmpd="sng">
                      <a:solidFill>
                        <a:schemeClr val="tx1"/>
                      </a:solidFill>
                      <a:prstDash val="sysDot"/>
                      <a:round/>
                      <a:headEnd/>
                      <a:tailEnd/>
                    </a:ln>
                    <a:effectLst/>
                  </p:spPr>
                  <p:txBody>
                    <a:bodyPr/>
                    <a:lstStyle/>
                    <a:p>
                      <a:endParaRPr lang="en-US"/>
                    </a:p>
                  </p:txBody>
                </p:sp>
              </p:grpSp>
              <p:sp>
                <p:nvSpPr>
                  <p:cNvPr id="295988" name="Text Box 52"/>
                  <p:cNvSpPr txBox="1">
                    <a:spLocks noChangeArrowheads="1"/>
                  </p:cNvSpPr>
                  <p:nvPr/>
                </p:nvSpPr>
                <p:spPr bwMode="auto">
                  <a:xfrm>
                    <a:off x="1385" y="1297"/>
                    <a:ext cx="216" cy="222"/>
                  </a:xfrm>
                  <a:prstGeom prst="rect">
                    <a:avLst/>
                  </a:prstGeom>
                  <a:noFill/>
                  <a:ln w="9525">
                    <a:noFill/>
                    <a:miter lim="800000"/>
                    <a:headEnd/>
                    <a:tailEnd/>
                  </a:ln>
                  <a:effectLst/>
                </p:spPr>
                <p:txBody>
                  <a:bodyPr>
                    <a:spAutoFit/>
                  </a:bodyPr>
                  <a:lstStyle/>
                  <a:p>
                    <a:r>
                      <a:rPr lang="en-US" sz="1000"/>
                      <a:t>1</a:t>
                    </a:r>
                  </a:p>
                </p:txBody>
              </p:sp>
              <p:sp>
                <p:nvSpPr>
                  <p:cNvPr id="295989" name="Text Box 53"/>
                  <p:cNvSpPr txBox="1">
                    <a:spLocks noChangeArrowheads="1"/>
                  </p:cNvSpPr>
                  <p:nvPr/>
                </p:nvSpPr>
                <p:spPr bwMode="auto">
                  <a:xfrm>
                    <a:off x="2009" y="2831"/>
                    <a:ext cx="216" cy="221"/>
                  </a:xfrm>
                  <a:prstGeom prst="rect">
                    <a:avLst/>
                  </a:prstGeom>
                  <a:noFill/>
                  <a:ln w="9525">
                    <a:noFill/>
                    <a:miter lim="800000"/>
                    <a:headEnd/>
                    <a:tailEnd/>
                  </a:ln>
                  <a:effectLst/>
                </p:spPr>
                <p:txBody>
                  <a:bodyPr>
                    <a:spAutoFit/>
                  </a:bodyPr>
                  <a:lstStyle/>
                  <a:p>
                    <a:r>
                      <a:rPr lang="en-US" sz="1000"/>
                      <a:t>4</a:t>
                    </a:r>
                  </a:p>
                </p:txBody>
              </p:sp>
              <p:sp>
                <p:nvSpPr>
                  <p:cNvPr id="295990" name="Text Box 54"/>
                  <p:cNvSpPr txBox="1">
                    <a:spLocks noChangeArrowheads="1"/>
                  </p:cNvSpPr>
                  <p:nvPr/>
                </p:nvSpPr>
                <p:spPr bwMode="auto">
                  <a:xfrm>
                    <a:off x="1720" y="2162"/>
                    <a:ext cx="216" cy="221"/>
                  </a:xfrm>
                  <a:prstGeom prst="rect">
                    <a:avLst/>
                  </a:prstGeom>
                  <a:noFill/>
                  <a:ln w="9525">
                    <a:noFill/>
                    <a:miter lim="800000"/>
                    <a:headEnd/>
                    <a:tailEnd/>
                  </a:ln>
                  <a:effectLst/>
                </p:spPr>
                <p:txBody>
                  <a:bodyPr>
                    <a:spAutoFit/>
                  </a:bodyPr>
                  <a:lstStyle/>
                  <a:p>
                    <a:r>
                      <a:rPr lang="en-US" sz="1000"/>
                      <a:t>3</a:t>
                    </a:r>
                  </a:p>
                </p:txBody>
              </p:sp>
              <p:sp>
                <p:nvSpPr>
                  <p:cNvPr id="295991" name="Text Box 55"/>
                  <p:cNvSpPr txBox="1">
                    <a:spLocks noChangeArrowheads="1"/>
                  </p:cNvSpPr>
                  <p:nvPr/>
                </p:nvSpPr>
                <p:spPr bwMode="auto">
                  <a:xfrm>
                    <a:off x="2247" y="2065"/>
                    <a:ext cx="216" cy="221"/>
                  </a:xfrm>
                  <a:prstGeom prst="rect">
                    <a:avLst/>
                  </a:prstGeom>
                  <a:noFill/>
                  <a:ln w="9525">
                    <a:noFill/>
                    <a:miter lim="800000"/>
                    <a:headEnd/>
                    <a:tailEnd/>
                  </a:ln>
                  <a:effectLst/>
                </p:spPr>
                <p:txBody>
                  <a:bodyPr>
                    <a:spAutoFit/>
                  </a:bodyPr>
                  <a:lstStyle/>
                  <a:p>
                    <a:r>
                      <a:rPr lang="en-US" sz="1000"/>
                      <a:t>2</a:t>
                    </a:r>
                  </a:p>
                </p:txBody>
              </p:sp>
            </p:grpSp>
          </p:grpSp>
          <p:sp>
            <p:nvSpPr>
              <p:cNvPr id="295992" name="Text Box 56"/>
              <p:cNvSpPr txBox="1">
                <a:spLocks noChangeArrowheads="1"/>
              </p:cNvSpPr>
              <p:nvPr/>
            </p:nvSpPr>
            <p:spPr bwMode="auto">
              <a:xfrm>
                <a:off x="3732" y="1729"/>
                <a:ext cx="216" cy="221"/>
              </a:xfrm>
              <a:prstGeom prst="rect">
                <a:avLst/>
              </a:prstGeom>
              <a:noFill/>
              <a:ln w="9525">
                <a:noFill/>
                <a:miter lim="800000"/>
                <a:headEnd/>
                <a:tailEnd/>
              </a:ln>
              <a:effectLst/>
            </p:spPr>
            <p:txBody>
              <a:bodyPr>
                <a:spAutoFit/>
              </a:bodyPr>
              <a:lstStyle/>
              <a:p>
                <a:pPr>
                  <a:spcBef>
                    <a:spcPct val="50000"/>
                  </a:spcBef>
                </a:pPr>
                <a:r>
                  <a:rPr lang="en-US" sz="1000"/>
                  <a:t>5</a:t>
                </a:r>
              </a:p>
            </p:txBody>
          </p:sp>
          <p:sp>
            <p:nvSpPr>
              <p:cNvPr id="295993" name="Text Box 57"/>
              <p:cNvSpPr txBox="1">
                <a:spLocks noChangeArrowheads="1"/>
              </p:cNvSpPr>
              <p:nvPr/>
            </p:nvSpPr>
            <p:spPr bwMode="auto">
              <a:xfrm>
                <a:off x="4018" y="2787"/>
                <a:ext cx="216" cy="222"/>
              </a:xfrm>
              <a:prstGeom prst="rect">
                <a:avLst/>
              </a:prstGeom>
              <a:noFill/>
              <a:ln w="9525">
                <a:noFill/>
                <a:miter lim="800000"/>
                <a:headEnd/>
                <a:tailEnd/>
              </a:ln>
              <a:effectLst/>
            </p:spPr>
            <p:txBody>
              <a:bodyPr>
                <a:spAutoFit/>
              </a:bodyPr>
              <a:lstStyle/>
              <a:p>
                <a:pPr>
                  <a:spcBef>
                    <a:spcPct val="50000"/>
                  </a:spcBef>
                </a:pPr>
                <a:r>
                  <a:rPr lang="en-US" sz="1000"/>
                  <a:t>6</a:t>
                </a:r>
              </a:p>
            </p:txBody>
          </p:sp>
          <p:sp>
            <p:nvSpPr>
              <p:cNvPr id="295994" name="Text Box 58"/>
              <p:cNvSpPr txBox="1">
                <a:spLocks noChangeArrowheads="1"/>
              </p:cNvSpPr>
              <p:nvPr/>
            </p:nvSpPr>
            <p:spPr bwMode="auto">
              <a:xfrm>
                <a:off x="3300" y="2787"/>
                <a:ext cx="216" cy="222"/>
              </a:xfrm>
              <a:prstGeom prst="rect">
                <a:avLst/>
              </a:prstGeom>
              <a:noFill/>
              <a:ln w="9525">
                <a:noFill/>
                <a:miter lim="800000"/>
                <a:headEnd/>
                <a:tailEnd/>
              </a:ln>
              <a:effectLst/>
            </p:spPr>
            <p:txBody>
              <a:bodyPr>
                <a:spAutoFit/>
              </a:bodyPr>
              <a:lstStyle/>
              <a:p>
                <a:pPr>
                  <a:spcBef>
                    <a:spcPct val="50000"/>
                  </a:spcBef>
                </a:pPr>
                <a:r>
                  <a:rPr lang="en-US" sz="1000"/>
                  <a:t>7</a:t>
                </a:r>
              </a:p>
            </p:txBody>
          </p:sp>
          <p:sp>
            <p:nvSpPr>
              <p:cNvPr id="295995" name="Text Box 59"/>
              <p:cNvSpPr txBox="1">
                <a:spLocks noChangeArrowheads="1"/>
              </p:cNvSpPr>
              <p:nvPr/>
            </p:nvSpPr>
            <p:spPr bwMode="auto">
              <a:xfrm>
                <a:off x="3348" y="1921"/>
                <a:ext cx="216" cy="222"/>
              </a:xfrm>
              <a:prstGeom prst="rect">
                <a:avLst/>
              </a:prstGeom>
              <a:noFill/>
              <a:ln w="9525">
                <a:noFill/>
                <a:miter lim="800000"/>
                <a:headEnd/>
                <a:tailEnd/>
              </a:ln>
              <a:effectLst/>
            </p:spPr>
            <p:txBody>
              <a:bodyPr>
                <a:spAutoFit/>
              </a:bodyPr>
              <a:lstStyle/>
              <a:p>
                <a:pPr>
                  <a:spcBef>
                    <a:spcPct val="50000"/>
                  </a:spcBef>
                </a:pPr>
                <a:r>
                  <a:rPr lang="en-US" sz="1000"/>
                  <a:t>8</a:t>
                </a:r>
              </a:p>
            </p:txBody>
          </p:sp>
        </p:grpSp>
      </p:grpSp>
      <p:sp>
        <p:nvSpPr>
          <p:cNvPr id="295996" name="Rectangle 60"/>
          <p:cNvSpPr>
            <a:spLocks noChangeArrowheads="1"/>
          </p:cNvSpPr>
          <p:nvPr/>
        </p:nvSpPr>
        <p:spPr bwMode="auto">
          <a:xfrm>
            <a:off x="838200" y="1828800"/>
            <a:ext cx="4038600" cy="4114800"/>
          </a:xfrm>
          <a:prstGeom prst="rect">
            <a:avLst/>
          </a:prstGeom>
          <a:noFill/>
          <a:ln w="9525">
            <a:noFill/>
            <a:miter lim="800000"/>
            <a:headEnd/>
            <a:tailEnd/>
          </a:ln>
          <a:effectLst/>
        </p:spPr>
        <p:txBody>
          <a:bodyPr/>
          <a:lstStyle/>
          <a:p>
            <a:pPr marL="469900" indent="-469900" eaLnBrk="1" hangingPunct="1">
              <a:lnSpc>
                <a:spcPct val="130000"/>
              </a:lnSpc>
              <a:spcBef>
                <a:spcPct val="30000"/>
              </a:spcBef>
              <a:buClr>
                <a:schemeClr val="bg2"/>
              </a:buClr>
              <a:buSzPct val="70000"/>
              <a:buFont typeface="Wingdings" pitchFamily="2" charset="2"/>
              <a:buChar char="v"/>
            </a:pPr>
            <a:r>
              <a:rPr lang="en-US" sz="2400" dirty="0">
                <a:latin typeface="Arial" charset="0"/>
              </a:rPr>
              <a:t>Consistent Primitive</a:t>
            </a:r>
          </a:p>
          <a:p>
            <a:pPr marL="908050" lvl="1" indent="-436563" eaLnBrk="1" hangingPunct="1">
              <a:lnSpc>
                <a:spcPct val="130000"/>
              </a:lnSpc>
              <a:spcBef>
                <a:spcPct val="30000"/>
              </a:spcBef>
              <a:buClr>
                <a:schemeClr val="accent2"/>
              </a:buClr>
              <a:buSzPct val="75000"/>
              <a:buFont typeface="Wingdings" pitchFamily="2" charset="2"/>
              <a:buChar char="Ø"/>
            </a:pPr>
            <a:r>
              <a:rPr lang="en-US" sz="2000" dirty="0">
                <a:latin typeface="Arial" charset="0"/>
              </a:rPr>
              <a:t>Repeating curves</a:t>
            </a:r>
          </a:p>
          <a:p>
            <a:pPr marL="469900" indent="-469900" eaLnBrk="1" hangingPunct="1">
              <a:lnSpc>
                <a:spcPct val="130000"/>
              </a:lnSpc>
              <a:spcBef>
                <a:spcPct val="30000"/>
              </a:spcBef>
              <a:buClr>
                <a:schemeClr val="bg2"/>
              </a:buClr>
              <a:buSzPct val="70000"/>
              <a:buFont typeface="Wingdings" pitchFamily="2" charset="2"/>
              <a:buChar char="v"/>
            </a:pPr>
            <a:r>
              <a:rPr lang="en-US" sz="2400" dirty="0">
                <a:latin typeface="Arial" charset="0"/>
              </a:rPr>
              <a:t>Extraction</a:t>
            </a:r>
          </a:p>
          <a:p>
            <a:pPr marL="908050" lvl="1" indent="-436563" eaLnBrk="1" hangingPunct="1">
              <a:lnSpc>
                <a:spcPct val="130000"/>
              </a:lnSpc>
              <a:spcBef>
                <a:spcPct val="30000"/>
              </a:spcBef>
              <a:buClr>
                <a:schemeClr val="accent2"/>
              </a:buClr>
              <a:buSzPct val="75000"/>
              <a:buFont typeface="Wingdings" pitchFamily="2" charset="2"/>
              <a:buChar char="Ø"/>
            </a:pPr>
            <a:r>
              <a:rPr lang="en-US" sz="2000" dirty="0">
                <a:latin typeface="Arial" charset="0"/>
              </a:rPr>
              <a:t>Unsupervised learning algorithms</a:t>
            </a:r>
          </a:p>
          <a:p>
            <a:pPr marL="469900" indent="-469900" eaLnBrk="1" hangingPunct="1">
              <a:lnSpc>
                <a:spcPct val="130000"/>
              </a:lnSpc>
              <a:spcBef>
                <a:spcPct val="30000"/>
              </a:spcBef>
              <a:buClr>
                <a:schemeClr val="bg2"/>
              </a:buClr>
              <a:buSzPct val="70000"/>
              <a:buFont typeface="Wingdings" pitchFamily="2" charset="2"/>
              <a:buChar char="v"/>
            </a:pPr>
            <a:r>
              <a:rPr lang="en-US" sz="2400" dirty="0">
                <a:latin typeface="Arial" charset="0"/>
              </a:rPr>
              <a:t> Experimental setup</a:t>
            </a:r>
          </a:p>
          <a:p>
            <a:pPr marL="908050" lvl="1" indent="-436563" eaLnBrk="1" hangingPunct="1">
              <a:lnSpc>
                <a:spcPct val="130000"/>
              </a:lnSpc>
              <a:spcBef>
                <a:spcPct val="30000"/>
              </a:spcBef>
              <a:buClr>
                <a:schemeClr val="accent2"/>
              </a:buClr>
              <a:buSzPct val="75000"/>
              <a:buFont typeface="Wingdings" pitchFamily="2" charset="2"/>
              <a:buChar char="Ø"/>
            </a:pPr>
            <a:r>
              <a:rPr lang="en-US" sz="2000" dirty="0">
                <a:latin typeface="Arial" charset="0"/>
              </a:rPr>
              <a:t>K-Means </a:t>
            </a:r>
          </a:p>
        </p:txBody>
      </p:sp>
      <p:grpSp>
        <p:nvGrpSpPr>
          <p:cNvPr id="14" name="Group 61"/>
          <p:cNvGrpSpPr>
            <a:grpSpLocks/>
          </p:cNvGrpSpPr>
          <p:nvPr/>
        </p:nvGrpSpPr>
        <p:grpSpPr bwMode="auto">
          <a:xfrm>
            <a:off x="1066800" y="2819400"/>
            <a:ext cx="3352800" cy="2752725"/>
            <a:chOff x="3216" y="912"/>
            <a:chExt cx="2160" cy="1890"/>
          </a:xfrm>
        </p:grpSpPr>
        <p:sp>
          <p:nvSpPr>
            <p:cNvPr id="295998" name="Rectangle 62"/>
            <p:cNvSpPr>
              <a:spLocks noChangeArrowheads="1"/>
            </p:cNvSpPr>
            <p:nvPr/>
          </p:nvSpPr>
          <p:spPr bwMode="auto">
            <a:xfrm>
              <a:off x="3216" y="912"/>
              <a:ext cx="2160" cy="14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295999" name="Picture 63" descr="2"/>
            <p:cNvPicPr>
              <a:picLocks noChangeAspect="1" noChangeArrowheads="1"/>
            </p:cNvPicPr>
            <p:nvPr/>
          </p:nvPicPr>
          <p:blipFill>
            <a:blip r:embed="rId7"/>
            <a:srcRect/>
            <a:stretch>
              <a:fillRect/>
            </a:stretch>
          </p:blipFill>
          <p:spPr bwMode="auto">
            <a:xfrm>
              <a:off x="3264" y="959"/>
              <a:ext cx="2053" cy="1370"/>
            </a:xfrm>
            <a:prstGeom prst="rect">
              <a:avLst/>
            </a:prstGeom>
            <a:noFill/>
            <a:ln w="9525">
              <a:noFill/>
              <a:miter lim="800000"/>
              <a:headEnd/>
              <a:tailEnd/>
            </a:ln>
          </p:spPr>
        </p:pic>
        <p:sp>
          <p:nvSpPr>
            <p:cNvPr id="296000" name="Text Box 64"/>
            <p:cNvSpPr txBox="1">
              <a:spLocks noChangeArrowheads="1"/>
            </p:cNvSpPr>
            <p:nvPr/>
          </p:nvSpPr>
          <p:spPr bwMode="auto">
            <a:xfrm>
              <a:off x="3456" y="2447"/>
              <a:ext cx="1646" cy="355"/>
            </a:xfrm>
            <a:prstGeom prst="rect">
              <a:avLst/>
            </a:prstGeom>
            <a:noFill/>
            <a:ln w="9525">
              <a:noFill/>
              <a:miter lim="800000"/>
              <a:headEnd/>
              <a:tailEnd/>
            </a:ln>
            <a:effectLst/>
          </p:spPr>
          <p:txBody>
            <a:bodyPr wrap="none">
              <a:spAutoFit/>
            </a:bodyPr>
            <a:lstStyle/>
            <a:p>
              <a:r>
                <a:rPr lang="en-US" sz="1400" b="1" dirty="0"/>
                <a:t>Six different clusters extracted </a:t>
              </a:r>
            </a:p>
            <a:p>
              <a:r>
                <a:rPr lang="en-US" sz="1400" b="1" dirty="0"/>
                <a:t>From Devanagari script.</a:t>
              </a:r>
            </a:p>
          </p:txBody>
        </p:sp>
      </p:grpSp>
      <p:sp>
        <p:nvSpPr>
          <p:cNvPr id="296001" name="Rectangle 65"/>
          <p:cNvSpPr>
            <a:spLocks noChangeArrowheads="1"/>
          </p:cNvSpPr>
          <p:nvPr/>
        </p:nvSpPr>
        <p:spPr bwMode="auto">
          <a:xfrm>
            <a:off x="6400800" y="2819400"/>
            <a:ext cx="2286000" cy="685800"/>
          </a:xfrm>
          <a:prstGeom prst="rect">
            <a:avLst/>
          </a:prstGeom>
          <a:solidFill>
            <a:schemeClr val="accent1"/>
          </a:solidFill>
          <a:ln w="38100" cmpd="db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000"/>
              <a:t>Curve Extraction</a:t>
            </a:r>
          </a:p>
        </p:txBody>
      </p:sp>
      <p:sp>
        <p:nvSpPr>
          <p:cNvPr id="296002" name="Rectangle 66"/>
          <p:cNvSpPr>
            <a:spLocks noChangeArrowheads="1"/>
          </p:cNvSpPr>
          <p:nvPr/>
        </p:nvSpPr>
        <p:spPr bwMode="auto">
          <a:xfrm>
            <a:off x="6324600" y="3810000"/>
            <a:ext cx="2286000" cy="685800"/>
          </a:xfrm>
          <a:prstGeom prst="rect">
            <a:avLst/>
          </a:prstGeom>
          <a:solidFill>
            <a:schemeClr val="accent1"/>
          </a:solidFill>
          <a:ln w="38100" cmpd="db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000"/>
              <a:t>Representation</a:t>
            </a:r>
          </a:p>
        </p:txBody>
      </p:sp>
      <p:sp>
        <p:nvSpPr>
          <p:cNvPr id="296003" name="Rectangle 67"/>
          <p:cNvSpPr>
            <a:spLocks noChangeArrowheads="1"/>
          </p:cNvSpPr>
          <p:nvPr/>
        </p:nvSpPr>
        <p:spPr bwMode="auto">
          <a:xfrm>
            <a:off x="6324600" y="4800600"/>
            <a:ext cx="2286000" cy="685800"/>
          </a:xfrm>
          <a:prstGeom prst="rect">
            <a:avLst/>
          </a:prstGeom>
          <a:solidFill>
            <a:schemeClr val="accent1"/>
          </a:solidFill>
          <a:ln w="38100" cmpd="db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000"/>
              <a:t>Characteristic curve</a:t>
            </a:r>
          </a:p>
          <a:p>
            <a:pPr algn="ctr"/>
            <a:r>
              <a:rPr lang="en-US" sz="2000"/>
              <a:t>Extraction</a:t>
            </a:r>
          </a:p>
        </p:txBody>
      </p:sp>
      <p:sp>
        <p:nvSpPr>
          <p:cNvPr id="296004" name="Rectangle 68"/>
          <p:cNvSpPr>
            <a:spLocks noChangeArrowheads="1"/>
          </p:cNvSpPr>
          <p:nvPr/>
        </p:nvSpPr>
        <p:spPr bwMode="auto">
          <a:xfrm>
            <a:off x="6324600" y="5791200"/>
            <a:ext cx="2286000" cy="685800"/>
          </a:xfrm>
          <a:prstGeom prst="rect">
            <a:avLst/>
          </a:prstGeom>
          <a:solidFill>
            <a:schemeClr val="accent1"/>
          </a:solidFill>
          <a:ln w="38100" cmpd="db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000"/>
              <a:t>Writer Identification</a:t>
            </a:r>
          </a:p>
        </p:txBody>
      </p:sp>
      <p:sp>
        <p:nvSpPr>
          <p:cNvPr id="296005" name="AutoShape 69"/>
          <p:cNvSpPr>
            <a:spLocks noChangeArrowheads="1"/>
          </p:cNvSpPr>
          <p:nvPr/>
        </p:nvSpPr>
        <p:spPr bwMode="auto">
          <a:xfrm>
            <a:off x="7315200" y="5486400"/>
            <a:ext cx="304800" cy="152400"/>
          </a:xfrm>
          <a:prstGeom prst="lightningBolt">
            <a:avLst/>
          </a:prstGeom>
          <a:solidFill>
            <a:srgbClr val="000080"/>
          </a:solidFill>
          <a:ln w="9525">
            <a:solidFill>
              <a:schemeClr val="tx1"/>
            </a:solidFill>
            <a:miter lim="800000"/>
            <a:headEnd/>
            <a:tailEnd/>
          </a:ln>
          <a:effectLst/>
        </p:spPr>
        <p:txBody>
          <a:bodyPr wrap="none" anchor="ctr"/>
          <a:lstStyle/>
          <a:p>
            <a:endParaRPr lang="en-US"/>
          </a:p>
        </p:txBody>
      </p:sp>
      <p:sp>
        <p:nvSpPr>
          <p:cNvPr id="296006" name="AutoShape 70"/>
          <p:cNvSpPr>
            <a:spLocks noChangeArrowheads="1"/>
          </p:cNvSpPr>
          <p:nvPr/>
        </p:nvSpPr>
        <p:spPr bwMode="auto">
          <a:xfrm>
            <a:off x="7315200" y="4495800"/>
            <a:ext cx="304800" cy="152400"/>
          </a:xfrm>
          <a:prstGeom prst="lightningBolt">
            <a:avLst/>
          </a:prstGeom>
          <a:solidFill>
            <a:srgbClr val="000080"/>
          </a:solidFill>
          <a:ln w="9525">
            <a:solidFill>
              <a:schemeClr val="tx1"/>
            </a:solidFill>
            <a:miter lim="800000"/>
            <a:headEnd/>
            <a:tailEnd/>
          </a:ln>
          <a:effectLst/>
        </p:spPr>
        <p:txBody>
          <a:bodyPr wrap="none" anchor="ctr"/>
          <a:lstStyle/>
          <a:p>
            <a:endParaRPr lang="en-US"/>
          </a:p>
        </p:txBody>
      </p:sp>
      <p:sp>
        <p:nvSpPr>
          <p:cNvPr id="296007" name="AutoShape 71"/>
          <p:cNvSpPr>
            <a:spLocks noChangeArrowheads="1"/>
          </p:cNvSpPr>
          <p:nvPr/>
        </p:nvSpPr>
        <p:spPr bwMode="auto">
          <a:xfrm>
            <a:off x="7315200" y="3505200"/>
            <a:ext cx="304800" cy="152400"/>
          </a:xfrm>
          <a:prstGeom prst="lightningBolt">
            <a:avLst/>
          </a:prstGeom>
          <a:solidFill>
            <a:srgbClr val="000080"/>
          </a:solidFill>
          <a:ln w="9525">
            <a:solidFill>
              <a:schemeClr val="tx1"/>
            </a:solidFill>
            <a:miter lim="800000"/>
            <a:headEnd/>
            <a:tailEnd/>
          </a:ln>
          <a:effectLst/>
        </p:spPr>
        <p:txBody>
          <a:bodyPr wrap="none" anchor="ctr"/>
          <a:lstStyle/>
          <a:p>
            <a:endParaRPr lang="en-US"/>
          </a:p>
        </p:txBody>
      </p:sp>
      <p:sp>
        <p:nvSpPr>
          <p:cNvPr id="296008" name="AutoShape 72"/>
          <p:cNvSpPr>
            <a:spLocks noChangeArrowheads="1"/>
          </p:cNvSpPr>
          <p:nvPr/>
        </p:nvSpPr>
        <p:spPr bwMode="auto">
          <a:xfrm>
            <a:off x="7315200" y="2514600"/>
            <a:ext cx="304800" cy="152400"/>
          </a:xfrm>
          <a:prstGeom prst="lightningBolt">
            <a:avLst/>
          </a:prstGeom>
          <a:solidFill>
            <a:srgbClr val="000080"/>
          </a:solidFill>
          <a:ln w="9525">
            <a:solidFill>
              <a:schemeClr val="tx1"/>
            </a:solidFill>
            <a:miter lim="800000"/>
            <a:headEnd/>
            <a:tailEnd/>
          </a:ln>
          <a:effectLst/>
        </p:spPr>
        <p:txBody>
          <a:bodyPr wrap="none" anchor="ctr"/>
          <a:lstStyle/>
          <a:p>
            <a:endParaRPr lang="en-US"/>
          </a:p>
        </p:txBody>
      </p:sp>
      <p:graphicFrame>
        <p:nvGraphicFramePr>
          <p:cNvPr id="296010" name="Object 74"/>
          <p:cNvGraphicFramePr>
            <a:graphicFrameLocks noChangeAspect="1"/>
          </p:cNvGraphicFramePr>
          <p:nvPr/>
        </p:nvGraphicFramePr>
        <p:xfrm>
          <a:off x="762000" y="3698875"/>
          <a:ext cx="4191000" cy="796925"/>
        </p:xfrm>
        <a:graphic>
          <a:graphicData uri="http://schemas.openxmlformats.org/presentationml/2006/ole">
            <p:oleObj spid="_x0000_s160771" name="Equation" r:id="rId8" imgW="1587240" imgH="380880" progId="Equation.3">
              <p:embed/>
            </p:oleObj>
          </a:graphicData>
        </a:graphic>
      </p:graphicFrame>
      <p:grpSp>
        <p:nvGrpSpPr>
          <p:cNvPr id="15" name="Group 76"/>
          <p:cNvGrpSpPr>
            <a:grpSpLocks/>
          </p:cNvGrpSpPr>
          <p:nvPr/>
        </p:nvGrpSpPr>
        <p:grpSpPr bwMode="auto">
          <a:xfrm>
            <a:off x="5486400" y="533400"/>
            <a:ext cx="1828800" cy="838200"/>
            <a:chOff x="672" y="2016"/>
            <a:chExt cx="2688" cy="1392"/>
          </a:xfrm>
        </p:grpSpPr>
        <p:sp>
          <p:nvSpPr>
            <p:cNvPr id="296013" name="Rectangle 77"/>
            <p:cNvSpPr>
              <a:spLocks noChangeArrowheads="1"/>
            </p:cNvSpPr>
            <p:nvPr/>
          </p:nvSpPr>
          <p:spPr bwMode="auto">
            <a:xfrm>
              <a:off x="672" y="2016"/>
              <a:ext cx="2688" cy="139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6" name="Group 78"/>
            <p:cNvGrpSpPr>
              <a:grpSpLocks noChangeAspect="1"/>
            </p:cNvGrpSpPr>
            <p:nvPr/>
          </p:nvGrpSpPr>
          <p:grpSpPr bwMode="auto">
            <a:xfrm>
              <a:off x="724" y="2074"/>
              <a:ext cx="2540" cy="1238"/>
              <a:chOff x="2160" y="5528"/>
              <a:chExt cx="7830" cy="4545"/>
            </a:xfrm>
          </p:grpSpPr>
          <p:sp>
            <p:nvSpPr>
              <p:cNvPr id="296015" name="AutoShape 79"/>
              <p:cNvSpPr>
                <a:spLocks noChangeAspect="1" noChangeArrowheads="1"/>
              </p:cNvSpPr>
              <p:nvPr/>
            </p:nvSpPr>
            <p:spPr bwMode="auto">
              <a:xfrm>
                <a:off x="2160" y="5528"/>
                <a:ext cx="7830" cy="4545"/>
              </a:xfrm>
              <a:prstGeom prst="rect">
                <a:avLst/>
              </a:prstGeom>
              <a:noFill/>
              <a:ln w="9525">
                <a:noFill/>
                <a:miter lim="800000"/>
                <a:headEnd/>
                <a:tailEnd/>
              </a:ln>
            </p:spPr>
            <p:txBody>
              <a:bodyPr/>
              <a:lstStyle/>
              <a:p>
                <a:endParaRPr lang="en-US"/>
              </a:p>
            </p:txBody>
          </p:sp>
          <p:sp>
            <p:nvSpPr>
              <p:cNvPr id="296016" name="Freeform 80"/>
              <p:cNvSpPr>
                <a:spLocks/>
              </p:cNvSpPr>
              <p:nvPr/>
            </p:nvSpPr>
            <p:spPr bwMode="auto">
              <a:xfrm>
                <a:off x="5940" y="6428"/>
                <a:ext cx="450" cy="180"/>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17" name="Freeform 81"/>
              <p:cNvSpPr>
                <a:spLocks/>
              </p:cNvSpPr>
              <p:nvPr/>
            </p:nvSpPr>
            <p:spPr bwMode="auto">
              <a:xfrm>
                <a:off x="9360" y="8588"/>
                <a:ext cx="390" cy="360"/>
              </a:xfrm>
              <a:custGeom>
                <a:avLst/>
                <a:gdLst/>
                <a:ahLst/>
                <a:cxnLst>
                  <a:cxn ang="0">
                    <a:pos x="30" y="0"/>
                  </a:cxn>
                  <a:cxn ang="0">
                    <a:pos x="390" y="540"/>
                  </a:cxn>
                  <a:cxn ang="0">
                    <a:pos x="30" y="360"/>
                  </a:cxn>
                  <a:cxn ang="0">
                    <a:pos x="210" y="0"/>
                  </a:cxn>
                </a:cxnLst>
                <a:rect l="0" t="0" r="r" b="b"/>
                <a:pathLst>
                  <a:path w="390" h="600">
                    <a:moveTo>
                      <a:pt x="30" y="0"/>
                    </a:moveTo>
                    <a:cubicBezTo>
                      <a:pt x="210" y="240"/>
                      <a:pt x="390" y="480"/>
                      <a:pt x="390" y="540"/>
                    </a:cubicBezTo>
                    <a:cubicBezTo>
                      <a:pt x="390" y="600"/>
                      <a:pt x="60" y="450"/>
                      <a:pt x="30" y="360"/>
                    </a:cubicBezTo>
                    <a:cubicBezTo>
                      <a:pt x="0" y="270"/>
                      <a:pt x="105" y="135"/>
                      <a:pt x="210" y="0"/>
                    </a:cubicBezTo>
                  </a:path>
                </a:pathLst>
              </a:custGeom>
              <a:noFill/>
              <a:ln w="9525">
                <a:solidFill>
                  <a:srgbClr val="000000"/>
                </a:solidFill>
                <a:round/>
                <a:headEnd/>
                <a:tailEnd/>
              </a:ln>
            </p:spPr>
            <p:txBody>
              <a:bodyPr/>
              <a:lstStyle/>
              <a:p>
                <a:endParaRPr lang="en-US"/>
              </a:p>
            </p:txBody>
          </p:sp>
          <p:sp>
            <p:nvSpPr>
              <p:cNvPr id="296018" name="Freeform 82"/>
              <p:cNvSpPr>
                <a:spLocks/>
              </p:cNvSpPr>
              <p:nvPr/>
            </p:nvSpPr>
            <p:spPr bwMode="auto">
              <a:xfrm>
                <a:off x="8820" y="5528"/>
                <a:ext cx="224" cy="369"/>
              </a:xfrm>
              <a:custGeom>
                <a:avLst/>
                <a:gdLst/>
                <a:ahLst/>
                <a:cxnLst>
                  <a:cxn ang="0">
                    <a:pos x="75" y="76"/>
                  </a:cxn>
                  <a:cxn ang="0">
                    <a:pos x="465" y="61"/>
                  </a:cxn>
                  <a:cxn ang="0">
                    <a:pos x="555" y="91"/>
                  </a:cxn>
                  <a:cxn ang="0">
                    <a:pos x="615" y="181"/>
                  </a:cxn>
                  <a:cxn ang="0">
                    <a:pos x="645" y="226"/>
                  </a:cxn>
                  <a:cxn ang="0">
                    <a:pos x="390" y="466"/>
                  </a:cxn>
                  <a:cxn ang="0">
                    <a:pos x="435" y="481"/>
                  </a:cxn>
                  <a:cxn ang="0">
                    <a:pos x="555" y="511"/>
                  </a:cxn>
                  <a:cxn ang="0">
                    <a:pos x="600" y="676"/>
                  </a:cxn>
                  <a:cxn ang="0">
                    <a:pos x="585" y="811"/>
                  </a:cxn>
                  <a:cxn ang="0">
                    <a:pos x="570" y="886"/>
                  </a:cxn>
                  <a:cxn ang="0">
                    <a:pos x="405" y="931"/>
                  </a:cxn>
                  <a:cxn ang="0">
                    <a:pos x="270" y="901"/>
                  </a:cxn>
                  <a:cxn ang="0">
                    <a:pos x="225" y="856"/>
                  </a:cxn>
                  <a:cxn ang="0">
                    <a:pos x="60" y="796"/>
                  </a:cxn>
                  <a:cxn ang="0">
                    <a:pos x="0" y="751"/>
                  </a:cxn>
                </a:cxnLst>
                <a:rect l="0" t="0" r="r" b="b"/>
                <a:pathLst>
                  <a:path w="686" h="931">
                    <a:moveTo>
                      <a:pt x="75" y="76"/>
                    </a:moveTo>
                    <a:cubicBezTo>
                      <a:pt x="226" y="0"/>
                      <a:pt x="148" y="27"/>
                      <a:pt x="465" y="61"/>
                    </a:cubicBezTo>
                    <a:cubicBezTo>
                      <a:pt x="496" y="64"/>
                      <a:pt x="555" y="91"/>
                      <a:pt x="555" y="91"/>
                    </a:cubicBezTo>
                    <a:cubicBezTo>
                      <a:pt x="575" y="121"/>
                      <a:pt x="595" y="151"/>
                      <a:pt x="615" y="181"/>
                    </a:cubicBezTo>
                    <a:cubicBezTo>
                      <a:pt x="625" y="196"/>
                      <a:pt x="645" y="226"/>
                      <a:pt x="645" y="226"/>
                    </a:cubicBezTo>
                    <a:cubicBezTo>
                      <a:pt x="625" y="540"/>
                      <a:pt x="686" y="489"/>
                      <a:pt x="390" y="466"/>
                    </a:cubicBezTo>
                    <a:cubicBezTo>
                      <a:pt x="390" y="466"/>
                      <a:pt x="420" y="477"/>
                      <a:pt x="435" y="481"/>
                    </a:cubicBezTo>
                    <a:cubicBezTo>
                      <a:pt x="580" y="517"/>
                      <a:pt x="452" y="477"/>
                      <a:pt x="555" y="511"/>
                    </a:cubicBezTo>
                    <a:cubicBezTo>
                      <a:pt x="573" y="566"/>
                      <a:pt x="582" y="621"/>
                      <a:pt x="600" y="676"/>
                    </a:cubicBezTo>
                    <a:cubicBezTo>
                      <a:pt x="595" y="721"/>
                      <a:pt x="591" y="766"/>
                      <a:pt x="585" y="811"/>
                    </a:cubicBezTo>
                    <a:cubicBezTo>
                      <a:pt x="581" y="836"/>
                      <a:pt x="588" y="868"/>
                      <a:pt x="570" y="886"/>
                    </a:cubicBezTo>
                    <a:cubicBezTo>
                      <a:pt x="551" y="905"/>
                      <a:pt x="434" y="925"/>
                      <a:pt x="405" y="931"/>
                    </a:cubicBezTo>
                    <a:cubicBezTo>
                      <a:pt x="394" y="929"/>
                      <a:pt x="295" y="917"/>
                      <a:pt x="270" y="901"/>
                    </a:cubicBezTo>
                    <a:cubicBezTo>
                      <a:pt x="252" y="889"/>
                      <a:pt x="243" y="868"/>
                      <a:pt x="225" y="856"/>
                    </a:cubicBezTo>
                    <a:cubicBezTo>
                      <a:pt x="186" y="830"/>
                      <a:pt x="106" y="807"/>
                      <a:pt x="60" y="796"/>
                    </a:cubicBezTo>
                    <a:cubicBezTo>
                      <a:pt x="24" y="743"/>
                      <a:pt x="48" y="751"/>
                      <a:pt x="0" y="751"/>
                    </a:cubicBezTo>
                  </a:path>
                </a:pathLst>
              </a:custGeom>
              <a:noFill/>
              <a:ln w="9525">
                <a:solidFill>
                  <a:srgbClr val="000000"/>
                </a:solidFill>
                <a:round/>
                <a:headEnd/>
                <a:tailEnd/>
              </a:ln>
            </p:spPr>
            <p:txBody>
              <a:bodyPr/>
              <a:lstStyle/>
              <a:p>
                <a:endParaRPr lang="en-US"/>
              </a:p>
            </p:txBody>
          </p:sp>
          <p:sp>
            <p:nvSpPr>
              <p:cNvPr id="296019" name="Freeform 83"/>
              <p:cNvSpPr>
                <a:spLocks/>
              </p:cNvSpPr>
              <p:nvPr/>
            </p:nvSpPr>
            <p:spPr bwMode="auto">
              <a:xfrm>
                <a:off x="9360" y="8048"/>
                <a:ext cx="270" cy="449"/>
              </a:xfrm>
              <a:custGeom>
                <a:avLst/>
                <a:gdLst/>
                <a:ahLst/>
                <a:cxnLst>
                  <a:cxn ang="0">
                    <a:pos x="630" y="517"/>
                  </a:cxn>
                  <a:cxn ang="0">
                    <a:pos x="420" y="442"/>
                  </a:cxn>
                  <a:cxn ang="0">
                    <a:pos x="180" y="322"/>
                  </a:cxn>
                  <a:cxn ang="0">
                    <a:pos x="165" y="82"/>
                  </a:cxn>
                  <a:cxn ang="0">
                    <a:pos x="285" y="22"/>
                  </a:cxn>
                  <a:cxn ang="0">
                    <a:pos x="510" y="142"/>
                  </a:cxn>
                  <a:cxn ang="0">
                    <a:pos x="450" y="547"/>
                  </a:cxn>
                  <a:cxn ang="0">
                    <a:pos x="360" y="727"/>
                  </a:cxn>
                  <a:cxn ang="0">
                    <a:pos x="285" y="802"/>
                  </a:cxn>
                  <a:cxn ang="0">
                    <a:pos x="240" y="817"/>
                  </a:cxn>
                  <a:cxn ang="0">
                    <a:pos x="150" y="862"/>
                  </a:cxn>
                  <a:cxn ang="0">
                    <a:pos x="0" y="862"/>
                  </a:cxn>
                </a:cxnLst>
                <a:rect l="0" t="0" r="r" b="b"/>
                <a:pathLst>
                  <a:path w="630" h="866">
                    <a:moveTo>
                      <a:pt x="630" y="517"/>
                    </a:moveTo>
                    <a:cubicBezTo>
                      <a:pt x="558" y="493"/>
                      <a:pt x="494" y="461"/>
                      <a:pt x="420" y="442"/>
                    </a:cubicBezTo>
                    <a:cubicBezTo>
                      <a:pt x="344" y="392"/>
                      <a:pt x="257" y="373"/>
                      <a:pt x="180" y="322"/>
                    </a:cubicBezTo>
                    <a:cubicBezTo>
                      <a:pt x="157" y="253"/>
                      <a:pt x="126" y="152"/>
                      <a:pt x="165" y="82"/>
                    </a:cubicBezTo>
                    <a:cubicBezTo>
                      <a:pt x="190" y="38"/>
                      <a:pt x="243" y="32"/>
                      <a:pt x="285" y="22"/>
                    </a:cubicBezTo>
                    <a:cubicBezTo>
                      <a:pt x="448" y="37"/>
                      <a:pt x="463" y="0"/>
                      <a:pt x="510" y="142"/>
                    </a:cubicBezTo>
                    <a:cubicBezTo>
                      <a:pt x="487" y="278"/>
                      <a:pt x="528" y="430"/>
                      <a:pt x="450" y="547"/>
                    </a:cubicBezTo>
                    <a:cubicBezTo>
                      <a:pt x="431" y="644"/>
                      <a:pt x="421" y="654"/>
                      <a:pt x="360" y="727"/>
                    </a:cubicBezTo>
                    <a:cubicBezTo>
                      <a:pt x="317" y="778"/>
                      <a:pt x="348" y="771"/>
                      <a:pt x="285" y="802"/>
                    </a:cubicBezTo>
                    <a:cubicBezTo>
                      <a:pt x="271" y="809"/>
                      <a:pt x="254" y="810"/>
                      <a:pt x="240" y="817"/>
                    </a:cubicBezTo>
                    <a:cubicBezTo>
                      <a:pt x="202" y="836"/>
                      <a:pt x="195" y="859"/>
                      <a:pt x="150" y="862"/>
                    </a:cubicBezTo>
                    <a:cubicBezTo>
                      <a:pt x="100" y="866"/>
                      <a:pt x="50" y="862"/>
                      <a:pt x="0" y="862"/>
                    </a:cubicBezTo>
                  </a:path>
                </a:pathLst>
              </a:custGeom>
              <a:noFill/>
              <a:ln w="9525">
                <a:solidFill>
                  <a:srgbClr val="000000"/>
                </a:solidFill>
                <a:round/>
                <a:headEnd/>
                <a:tailEnd/>
              </a:ln>
            </p:spPr>
            <p:txBody>
              <a:bodyPr/>
              <a:lstStyle/>
              <a:p>
                <a:endParaRPr lang="en-US"/>
              </a:p>
            </p:txBody>
          </p:sp>
          <p:sp>
            <p:nvSpPr>
              <p:cNvPr id="296020" name="Freeform 84"/>
              <p:cNvSpPr>
                <a:spLocks/>
              </p:cNvSpPr>
              <p:nvPr/>
            </p:nvSpPr>
            <p:spPr bwMode="auto">
              <a:xfrm>
                <a:off x="7020" y="7328"/>
                <a:ext cx="360" cy="360"/>
              </a:xfrm>
              <a:custGeom>
                <a:avLst/>
                <a:gdLst/>
                <a:ahLst/>
                <a:cxnLst>
                  <a:cxn ang="0">
                    <a:pos x="20" y="0"/>
                  </a:cxn>
                  <a:cxn ang="0">
                    <a:pos x="95" y="30"/>
                  </a:cxn>
                  <a:cxn ang="0">
                    <a:pos x="275" y="360"/>
                  </a:cxn>
                  <a:cxn ang="0">
                    <a:pos x="335" y="540"/>
                  </a:cxn>
                  <a:cxn ang="0">
                    <a:pos x="380" y="645"/>
                  </a:cxn>
                  <a:cxn ang="0">
                    <a:pos x="440" y="900"/>
                  </a:cxn>
                  <a:cxn ang="0">
                    <a:pos x="425" y="1035"/>
                  </a:cxn>
                  <a:cxn ang="0">
                    <a:pos x="260" y="1125"/>
                  </a:cxn>
                  <a:cxn ang="0">
                    <a:pos x="65" y="1065"/>
                  </a:cxn>
                  <a:cxn ang="0">
                    <a:pos x="5" y="975"/>
                  </a:cxn>
                  <a:cxn ang="0">
                    <a:pos x="20" y="870"/>
                  </a:cxn>
                  <a:cxn ang="0">
                    <a:pos x="95" y="810"/>
                  </a:cxn>
                  <a:cxn ang="0">
                    <a:pos x="230" y="705"/>
                  </a:cxn>
                  <a:cxn ang="0">
                    <a:pos x="380" y="465"/>
                  </a:cxn>
                  <a:cxn ang="0">
                    <a:pos x="395" y="420"/>
                  </a:cxn>
                  <a:cxn ang="0">
                    <a:pos x="455" y="330"/>
                  </a:cxn>
                  <a:cxn ang="0">
                    <a:pos x="440" y="60"/>
                  </a:cxn>
                </a:cxnLst>
                <a:rect l="0" t="0" r="r" b="b"/>
                <a:pathLst>
                  <a:path w="455" h="1125">
                    <a:moveTo>
                      <a:pt x="20" y="0"/>
                    </a:moveTo>
                    <a:cubicBezTo>
                      <a:pt x="45" y="10"/>
                      <a:pt x="73" y="14"/>
                      <a:pt x="95" y="30"/>
                    </a:cubicBezTo>
                    <a:cubicBezTo>
                      <a:pt x="236" y="132"/>
                      <a:pt x="221" y="216"/>
                      <a:pt x="275" y="360"/>
                    </a:cubicBezTo>
                    <a:cubicBezTo>
                      <a:pt x="297" y="419"/>
                      <a:pt x="313" y="481"/>
                      <a:pt x="335" y="540"/>
                    </a:cubicBezTo>
                    <a:cubicBezTo>
                      <a:pt x="383" y="668"/>
                      <a:pt x="350" y="541"/>
                      <a:pt x="380" y="645"/>
                    </a:cubicBezTo>
                    <a:cubicBezTo>
                      <a:pt x="404" y="729"/>
                      <a:pt x="419" y="815"/>
                      <a:pt x="440" y="900"/>
                    </a:cubicBezTo>
                    <a:cubicBezTo>
                      <a:pt x="435" y="945"/>
                      <a:pt x="439" y="992"/>
                      <a:pt x="425" y="1035"/>
                    </a:cubicBezTo>
                    <a:cubicBezTo>
                      <a:pt x="404" y="1097"/>
                      <a:pt x="309" y="1115"/>
                      <a:pt x="260" y="1125"/>
                    </a:cubicBezTo>
                    <a:cubicBezTo>
                      <a:pt x="190" y="1107"/>
                      <a:pt x="126" y="1106"/>
                      <a:pt x="65" y="1065"/>
                    </a:cubicBezTo>
                    <a:cubicBezTo>
                      <a:pt x="45" y="1035"/>
                      <a:pt x="0" y="1011"/>
                      <a:pt x="5" y="975"/>
                    </a:cubicBezTo>
                    <a:cubicBezTo>
                      <a:pt x="10" y="940"/>
                      <a:pt x="10" y="904"/>
                      <a:pt x="20" y="870"/>
                    </a:cubicBezTo>
                    <a:cubicBezTo>
                      <a:pt x="38" y="811"/>
                      <a:pt x="51" y="832"/>
                      <a:pt x="95" y="810"/>
                    </a:cubicBezTo>
                    <a:cubicBezTo>
                      <a:pt x="147" y="784"/>
                      <a:pt x="182" y="737"/>
                      <a:pt x="230" y="705"/>
                    </a:cubicBezTo>
                    <a:cubicBezTo>
                      <a:pt x="272" y="620"/>
                      <a:pt x="327" y="544"/>
                      <a:pt x="380" y="465"/>
                    </a:cubicBezTo>
                    <a:cubicBezTo>
                      <a:pt x="389" y="452"/>
                      <a:pt x="387" y="434"/>
                      <a:pt x="395" y="420"/>
                    </a:cubicBezTo>
                    <a:cubicBezTo>
                      <a:pt x="413" y="388"/>
                      <a:pt x="455" y="330"/>
                      <a:pt x="455" y="330"/>
                    </a:cubicBezTo>
                    <a:cubicBezTo>
                      <a:pt x="440" y="70"/>
                      <a:pt x="440" y="160"/>
                      <a:pt x="440" y="60"/>
                    </a:cubicBezTo>
                  </a:path>
                </a:pathLst>
              </a:custGeom>
              <a:noFill/>
              <a:ln w="9525">
                <a:solidFill>
                  <a:srgbClr val="000000"/>
                </a:solidFill>
                <a:round/>
                <a:headEnd/>
                <a:tailEnd/>
              </a:ln>
            </p:spPr>
            <p:txBody>
              <a:bodyPr/>
              <a:lstStyle/>
              <a:p>
                <a:endParaRPr lang="en-US"/>
              </a:p>
            </p:txBody>
          </p:sp>
          <p:sp>
            <p:nvSpPr>
              <p:cNvPr id="296021" name="Freeform 85"/>
              <p:cNvSpPr>
                <a:spLocks/>
              </p:cNvSpPr>
              <p:nvPr/>
            </p:nvSpPr>
            <p:spPr bwMode="auto">
              <a:xfrm>
                <a:off x="7560" y="6428"/>
                <a:ext cx="450" cy="179"/>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2" name="Freeform 86"/>
              <p:cNvSpPr>
                <a:spLocks/>
              </p:cNvSpPr>
              <p:nvPr/>
            </p:nvSpPr>
            <p:spPr bwMode="auto">
              <a:xfrm>
                <a:off x="6660" y="5528"/>
                <a:ext cx="450" cy="179"/>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3" name="Freeform 87"/>
              <p:cNvSpPr>
                <a:spLocks/>
              </p:cNvSpPr>
              <p:nvPr/>
            </p:nvSpPr>
            <p:spPr bwMode="auto">
              <a:xfrm>
                <a:off x="8640" y="6428"/>
                <a:ext cx="450" cy="181"/>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4" name="Freeform 88"/>
              <p:cNvSpPr>
                <a:spLocks/>
              </p:cNvSpPr>
              <p:nvPr/>
            </p:nvSpPr>
            <p:spPr bwMode="auto">
              <a:xfrm>
                <a:off x="9540" y="5528"/>
                <a:ext cx="450" cy="180"/>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5" name="Freeform 89"/>
              <p:cNvSpPr>
                <a:spLocks/>
              </p:cNvSpPr>
              <p:nvPr/>
            </p:nvSpPr>
            <p:spPr bwMode="auto">
              <a:xfrm>
                <a:off x="5760" y="7508"/>
                <a:ext cx="450" cy="180"/>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6" name="Freeform 90"/>
              <p:cNvSpPr>
                <a:spLocks/>
              </p:cNvSpPr>
              <p:nvPr/>
            </p:nvSpPr>
            <p:spPr bwMode="auto">
              <a:xfrm>
                <a:off x="9180" y="7328"/>
                <a:ext cx="450" cy="180"/>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7" name="Freeform 91"/>
              <p:cNvSpPr>
                <a:spLocks/>
              </p:cNvSpPr>
              <p:nvPr/>
            </p:nvSpPr>
            <p:spPr bwMode="auto">
              <a:xfrm>
                <a:off x="8100" y="8228"/>
                <a:ext cx="450" cy="180"/>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8" name="Freeform 92"/>
              <p:cNvSpPr>
                <a:spLocks/>
              </p:cNvSpPr>
              <p:nvPr/>
            </p:nvSpPr>
            <p:spPr bwMode="auto">
              <a:xfrm>
                <a:off x="7020" y="8048"/>
                <a:ext cx="450" cy="180"/>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29" name="Freeform 93"/>
              <p:cNvSpPr>
                <a:spLocks/>
              </p:cNvSpPr>
              <p:nvPr/>
            </p:nvSpPr>
            <p:spPr bwMode="auto">
              <a:xfrm>
                <a:off x="7740" y="5529"/>
                <a:ext cx="450" cy="179"/>
              </a:xfrm>
              <a:custGeom>
                <a:avLst/>
                <a:gdLst/>
                <a:ahLst/>
                <a:cxnLst>
                  <a:cxn ang="0">
                    <a:pos x="90" y="0"/>
                  </a:cxn>
                  <a:cxn ang="0">
                    <a:pos x="90" y="360"/>
                  </a:cxn>
                  <a:cxn ang="0">
                    <a:pos x="630" y="360"/>
                  </a:cxn>
                </a:cxnLst>
                <a:rect l="0" t="0" r="r" b="b"/>
                <a:pathLst>
                  <a:path w="630" h="420">
                    <a:moveTo>
                      <a:pt x="90" y="0"/>
                    </a:moveTo>
                    <a:cubicBezTo>
                      <a:pt x="45" y="150"/>
                      <a:pt x="0" y="300"/>
                      <a:pt x="90" y="360"/>
                    </a:cubicBezTo>
                    <a:cubicBezTo>
                      <a:pt x="180" y="420"/>
                      <a:pt x="540" y="360"/>
                      <a:pt x="630" y="360"/>
                    </a:cubicBezTo>
                  </a:path>
                </a:pathLst>
              </a:custGeom>
              <a:noFill/>
              <a:ln w="9525">
                <a:solidFill>
                  <a:srgbClr val="000000"/>
                </a:solidFill>
                <a:round/>
                <a:headEnd/>
                <a:tailEnd/>
              </a:ln>
            </p:spPr>
            <p:txBody>
              <a:bodyPr/>
              <a:lstStyle/>
              <a:p>
                <a:endParaRPr lang="en-US"/>
              </a:p>
            </p:txBody>
          </p:sp>
          <p:sp>
            <p:nvSpPr>
              <p:cNvPr id="296030" name="Freeform 94"/>
              <p:cNvSpPr>
                <a:spLocks/>
              </p:cNvSpPr>
              <p:nvPr/>
            </p:nvSpPr>
            <p:spPr bwMode="auto">
              <a:xfrm>
                <a:off x="8280" y="7200"/>
                <a:ext cx="270" cy="449"/>
              </a:xfrm>
              <a:custGeom>
                <a:avLst/>
                <a:gdLst/>
                <a:ahLst/>
                <a:cxnLst>
                  <a:cxn ang="0">
                    <a:pos x="630" y="517"/>
                  </a:cxn>
                  <a:cxn ang="0">
                    <a:pos x="420" y="442"/>
                  </a:cxn>
                  <a:cxn ang="0">
                    <a:pos x="180" y="322"/>
                  </a:cxn>
                  <a:cxn ang="0">
                    <a:pos x="165" y="82"/>
                  </a:cxn>
                  <a:cxn ang="0">
                    <a:pos x="285" y="22"/>
                  </a:cxn>
                  <a:cxn ang="0">
                    <a:pos x="510" y="142"/>
                  </a:cxn>
                  <a:cxn ang="0">
                    <a:pos x="450" y="547"/>
                  </a:cxn>
                  <a:cxn ang="0">
                    <a:pos x="360" y="727"/>
                  </a:cxn>
                  <a:cxn ang="0">
                    <a:pos x="285" y="802"/>
                  </a:cxn>
                  <a:cxn ang="0">
                    <a:pos x="240" y="817"/>
                  </a:cxn>
                  <a:cxn ang="0">
                    <a:pos x="150" y="862"/>
                  </a:cxn>
                  <a:cxn ang="0">
                    <a:pos x="0" y="862"/>
                  </a:cxn>
                </a:cxnLst>
                <a:rect l="0" t="0" r="r" b="b"/>
                <a:pathLst>
                  <a:path w="630" h="866">
                    <a:moveTo>
                      <a:pt x="630" y="517"/>
                    </a:moveTo>
                    <a:cubicBezTo>
                      <a:pt x="558" y="493"/>
                      <a:pt x="494" y="461"/>
                      <a:pt x="420" y="442"/>
                    </a:cubicBezTo>
                    <a:cubicBezTo>
                      <a:pt x="344" y="392"/>
                      <a:pt x="257" y="373"/>
                      <a:pt x="180" y="322"/>
                    </a:cubicBezTo>
                    <a:cubicBezTo>
                      <a:pt x="157" y="253"/>
                      <a:pt x="126" y="152"/>
                      <a:pt x="165" y="82"/>
                    </a:cubicBezTo>
                    <a:cubicBezTo>
                      <a:pt x="190" y="38"/>
                      <a:pt x="243" y="32"/>
                      <a:pt x="285" y="22"/>
                    </a:cubicBezTo>
                    <a:cubicBezTo>
                      <a:pt x="448" y="37"/>
                      <a:pt x="463" y="0"/>
                      <a:pt x="510" y="142"/>
                    </a:cubicBezTo>
                    <a:cubicBezTo>
                      <a:pt x="487" y="278"/>
                      <a:pt x="528" y="430"/>
                      <a:pt x="450" y="547"/>
                    </a:cubicBezTo>
                    <a:cubicBezTo>
                      <a:pt x="431" y="644"/>
                      <a:pt x="421" y="654"/>
                      <a:pt x="360" y="727"/>
                    </a:cubicBezTo>
                    <a:cubicBezTo>
                      <a:pt x="317" y="778"/>
                      <a:pt x="348" y="771"/>
                      <a:pt x="285" y="802"/>
                    </a:cubicBezTo>
                    <a:cubicBezTo>
                      <a:pt x="271" y="809"/>
                      <a:pt x="254" y="810"/>
                      <a:pt x="240" y="817"/>
                    </a:cubicBezTo>
                    <a:cubicBezTo>
                      <a:pt x="202" y="836"/>
                      <a:pt x="195" y="859"/>
                      <a:pt x="150" y="862"/>
                    </a:cubicBezTo>
                    <a:cubicBezTo>
                      <a:pt x="100" y="866"/>
                      <a:pt x="50" y="862"/>
                      <a:pt x="0" y="862"/>
                    </a:cubicBezTo>
                  </a:path>
                </a:pathLst>
              </a:custGeom>
              <a:noFill/>
              <a:ln w="9525">
                <a:solidFill>
                  <a:srgbClr val="000000"/>
                </a:solidFill>
                <a:round/>
                <a:headEnd/>
                <a:tailEnd/>
              </a:ln>
            </p:spPr>
            <p:txBody>
              <a:bodyPr/>
              <a:lstStyle/>
              <a:p>
                <a:endParaRPr lang="en-US"/>
              </a:p>
            </p:txBody>
          </p:sp>
          <p:sp>
            <p:nvSpPr>
              <p:cNvPr id="296031" name="Freeform 95"/>
              <p:cNvSpPr>
                <a:spLocks/>
              </p:cNvSpPr>
              <p:nvPr/>
            </p:nvSpPr>
            <p:spPr bwMode="auto">
              <a:xfrm>
                <a:off x="3600" y="7328"/>
                <a:ext cx="360" cy="360"/>
              </a:xfrm>
              <a:custGeom>
                <a:avLst/>
                <a:gdLst/>
                <a:ahLst/>
                <a:cxnLst>
                  <a:cxn ang="0">
                    <a:pos x="20" y="0"/>
                  </a:cxn>
                  <a:cxn ang="0">
                    <a:pos x="95" y="30"/>
                  </a:cxn>
                  <a:cxn ang="0">
                    <a:pos x="275" y="360"/>
                  </a:cxn>
                  <a:cxn ang="0">
                    <a:pos x="335" y="540"/>
                  </a:cxn>
                  <a:cxn ang="0">
                    <a:pos x="380" y="645"/>
                  </a:cxn>
                  <a:cxn ang="0">
                    <a:pos x="440" y="900"/>
                  </a:cxn>
                  <a:cxn ang="0">
                    <a:pos x="425" y="1035"/>
                  </a:cxn>
                  <a:cxn ang="0">
                    <a:pos x="260" y="1125"/>
                  </a:cxn>
                  <a:cxn ang="0">
                    <a:pos x="65" y="1065"/>
                  </a:cxn>
                  <a:cxn ang="0">
                    <a:pos x="5" y="975"/>
                  </a:cxn>
                  <a:cxn ang="0">
                    <a:pos x="20" y="870"/>
                  </a:cxn>
                  <a:cxn ang="0">
                    <a:pos x="95" y="810"/>
                  </a:cxn>
                  <a:cxn ang="0">
                    <a:pos x="230" y="705"/>
                  </a:cxn>
                  <a:cxn ang="0">
                    <a:pos x="380" y="465"/>
                  </a:cxn>
                  <a:cxn ang="0">
                    <a:pos x="395" y="420"/>
                  </a:cxn>
                  <a:cxn ang="0">
                    <a:pos x="455" y="330"/>
                  </a:cxn>
                  <a:cxn ang="0">
                    <a:pos x="440" y="60"/>
                  </a:cxn>
                </a:cxnLst>
                <a:rect l="0" t="0" r="r" b="b"/>
                <a:pathLst>
                  <a:path w="455" h="1125">
                    <a:moveTo>
                      <a:pt x="20" y="0"/>
                    </a:moveTo>
                    <a:cubicBezTo>
                      <a:pt x="45" y="10"/>
                      <a:pt x="73" y="14"/>
                      <a:pt x="95" y="30"/>
                    </a:cubicBezTo>
                    <a:cubicBezTo>
                      <a:pt x="236" y="132"/>
                      <a:pt x="221" y="216"/>
                      <a:pt x="275" y="360"/>
                    </a:cubicBezTo>
                    <a:cubicBezTo>
                      <a:pt x="297" y="419"/>
                      <a:pt x="313" y="481"/>
                      <a:pt x="335" y="540"/>
                    </a:cubicBezTo>
                    <a:cubicBezTo>
                      <a:pt x="383" y="668"/>
                      <a:pt x="350" y="541"/>
                      <a:pt x="380" y="645"/>
                    </a:cubicBezTo>
                    <a:cubicBezTo>
                      <a:pt x="404" y="729"/>
                      <a:pt x="419" y="815"/>
                      <a:pt x="440" y="900"/>
                    </a:cubicBezTo>
                    <a:cubicBezTo>
                      <a:pt x="435" y="945"/>
                      <a:pt x="439" y="992"/>
                      <a:pt x="425" y="1035"/>
                    </a:cubicBezTo>
                    <a:cubicBezTo>
                      <a:pt x="404" y="1097"/>
                      <a:pt x="309" y="1115"/>
                      <a:pt x="260" y="1125"/>
                    </a:cubicBezTo>
                    <a:cubicBezTo>
                      <a:pt x="190" y="1107"/>
                      <a:pt x="126" y="1106"/>
                      <a:pt x="65" y="1065"/>
                    </a:cubicBezTo>
                    <a:cubicBezTo>
                      <a:pt x="45" y="1035"/>
                      <a:pt x="0" y="1011"/>
                      <a:pt x="5" y="975"/>
                    </a:cubicBezTo>
                    <a:cubicBezTo>
                      <a:pt x="10" y="940"/>
                      <a:pt x="10" y="904"/>
                      <a:pt x="20" y="870"/>
                    </a:cubicBezTo>
                    <a:cubicBezTo>
                      <a:pt x="38" y="811"/>
                      <a:pt x="51" y="832"/>
                      <a:pt x="95" y="810"/>
                    </a:cubicBezTo>
                    <a:cubicBezTo>
                      <a:pt x="147" y="784"/>
                      <a:pt x="182" y="737"/>
                      <a:pt x="230" y="705"/>
                    </a:cubicBezTo>
                    <a:cubicBezTo>
                      <a:pt x="272" y="620"/>
                      <a:pt x="327" y="544"/>
                      <a:pt x="380" y="465"/>
                    </a:cubicBezTo>
                    <a:cubicBezTo>
                      <a:pt x="389" y="452"/>
                      <a:pt x="387" y="434"/>
                      <a:pt x="395" y="420"/>
                    </a:cubicBezTo>
                    <a:cubicBezTo>
                      <a:pt x="413" y="388"/>
                      <a:pt x="455" y="330"/>
                      <a:pt x="455" y="330"/>
                    </a:cubicBezTo>
                    <a:cubicBezTo>
                      <a:pt x="440" y="70"/>
                      <a:pt x="440" y="160"/>
                      <a:pt x="440" y="60"/>
                    </a:cubicBezTo>
                  </a:path>
                </a:pathLst>
              </a:custGeom>
              <a:noFill/>
              <a:ln w="9525">
                <a:solidFill>
                  <a:srgbClr val="000000"/>
                </a:solidFill>
                <a:round/>
                <a:headEnd/>
                <a:tailEnd/>
              </a:ln>
            </p:spPr>
            <p:txBody>
              <a:bodyPr/>
              <a:lstStyle/>
              <a:p>
                <a:endParaRPr lang="en-US"/>
              </a:p>
            </p:txBody>
          </p:sp>
          <p:sp>
            <p:nvSpPr>
              <p:cNvPr id="296032" name="Freeform 96"/>
              <p:cNvSpPr>
                <a:spLocks/>
              </p:cNvSpPr>
              <p:nvPr/>
            </p:nvSpPr>
            <p:spPr bwMode="auto">
              <a:xfrm>
                <a:off x="2160" y="5528"/>
                <a:ext cx="360" cy="360"/>
              </a:xfrm>
              <a:custGeom>
                <a:avLst/>
                <a:gdLst/>
                <a:ahLst/>
                <a:cxnLst>
                  <a:cxn ang="0">
                    <a:pos x="20" y="0"/>
                  </a:cxn>
                  <a:cxn ang="0">
                    <a:pos x="95" y="30"/>
                  </a:cxn>
                  <a:cxn ang="0">
                    <a:pos x="275" y="360"/>
                  </a:cxn>
                  <a:cxn ang="0">
                    <a:pos x="335" y="540"/>
                  </a:cxn>
                  <a:cxn ang="0">
                    <a:pos x="380" y="645"/>
                  </a:cxn>
                  <a:cxn ang="0">
                    <a:pos x="440" y="900"/>
                  </a:cxn>
                  <a:cxn ang="0">
                    <a:pos x="425" y="1035"/>
                  </a:cxn>
                  <a:cxn ang="0">
                    <a:pos x="260" y="1125"/>
                  </a:cxn>
                  <a:cxn ang="0">
                    <a:pos x="65" y="1065"/>
                  </a:cxn>
                  <a:cxn ang="0">
                    <a:pos x="5" y="975"/>
                  </a:cxn>
                  <a:cxn ang="0">
                    <a:pos x="20" y="870"/>
                  </a:cxn>
                  <a:cxn ang="0">
                    <a:pos x="95" y="810"/>
                  </a:cxn>
                  <a:cxn ang="0">
                    <a:pos x="230" y="705"/>
                  </a:cxn>
                  <a:cxn ang="0">
                    <a:pos x="380" y="465"/>
                  </a:cxn>
                  <a:cxn ang="0">
                    <a:pos x="395" y="420"/>
                  </a:cxn>
                  <a:cxn ang="0">
                    <a:pos x="455" y="330"/>
                  </a:cxn>
                  <a:cxn ang="0">
                    <a:pos x="440" y="60"/>
                  </a:cxn>
                </a:cxnLst>
                <a:rect l="0" t="0" r="r" b="b"/>
                <a:pathLst>
                  <a:path w="455" h="1125">
                    <a:moveTo>
                      <a:pt x="20" y="0"/>
                    </a:moveTo>
                    <a:cubicBezTo>
                      <a:pt x="45" y="10"/>
                      <a:pt x="73" y="14"/>
                      <a:pt x="95" y="30"/>
                    </a:cubicBezTo>
                    <a:cubicBezTo>
                      <a:pt x="236" y="132"/>
                      <a:pt x="221" y="216"/>
                      <a:pt x="275" y="360"/>
                    </a:cubicBezTo>
                    <a:cubicBezTo>
                      <a:pt x="297" y="419"/>
                      <a:pt x="313" y="481"/>
                      <a:pt x="335" y="540"/>
                    </a:cubicBezTo>
                    <a:cubicBezTo>
                      <a:pt x="383" y="668"/>
                      <a:pt x="350" y="541"/>
                      <a:pt x="380" y="645"/>
                    </a:cubicBezTo>
                    <a:cubicBezTo>
                      <a:pt x="404" y="729"/>
                      <a:pt x="419" y="815"/>
                      <a:pt x="440" y="900"/>
                    </a:cubicBezTo>
                    <a:cubicBezTo>
                      <a:pt x="435" y="945"/>
                      <a:pt x="439" y="992"/>
                      <a:pt x="425" y="1035"/>
                    </a:cubicBezTo>
                    <a:cubicBezTo>
                      <a:pt x="404" y="1097"/>
                      <a:pt x="309" y="1115"/>
                      <a:pt x="260" y="1125"/>
                    </a:cubicBezTo>
                    <a:cubicBezTo>
                      <a:pt x="190" y="1107"/>
                      <a:pt x="126" y="1106"/>
                      <a:pt x="65" y="1065"/>
                    </a:cubicBezTo>
                    <a:cubicBezTo>
                      <a:pt x="45" y="1035"/>
                      <a:pt x="0" y="1011"/>
                      <a:pt x="5" y="975"/>
                    </a:cubicBezTo>
                    <a:cubicBezTo>
                      <a:pt x="10" y="940"/>
                      <a:pt x="10" y="904"/>
                      <a:pt x="20" y="870"/>
                    </a:cubicBezTo>
                    <a:cubicBezTo>
                      <a:pt x="38" y="811"/>
                      <a:pt x="51" y="832"/>
                      <a:pt x="95" y="810"/>
                    </a:cubicBezTo>
                    <a:cubicBezTo>
                      <a:pt x="147" y="784"/>
                      <a:pt x="182" y="737"/>
                      <a:pt x="230" y="705"/>
                    </a:cubicBezTo>
                    <a:cubicBezTo>
                      <a:pt x="272" y="620"/>
                      <a:pt x="327" y="544"/>
                      <a:pt x="380" y="465"/>
                    </a:cubicBezTo>
                    <a:cubicBezTo>
                      <a:pt x="389" y="452"/>
                      <a:pt x="387" y="434"/>
                      <a:pt x="395" y="420"/>
                    </a:cubicBezTo>
                    <a:cubicBezTo>
                      <a:pt x="413" y="388"/>
                      <a:pt x="455" y="330"/>
                      <a:pt x="455" y="330"/>
                    </a:cubicBezTo>
                    <a:cubicBezTo>
                      <a:pt x="440" y="70"/>
                      <a:pt x="440" y="160"/>
                      <a:pt x="440" y="60"/>
                    </a:cubicBezTo>
                  </a:path>
                </a:pathLst>
              </a:custGeom>
              <a:noFill/>
              <a:ln w="9525">
                <a:solidFill>
                  <a:srgbClr val="000000"/>
                </a:solidFill>
                <a:round/>
                <a:headEnd/>
                <a:tailEnd/>
              </a:ln>
            </p:spPr>
            <p:txBody>
              <a:bodyPr/>
              <a:lstStyle/>
              <a:p>
                <a:endParaRPr lang="en-US"/>
              </a:p>
            </p:txBody>
          </p:sp>
          <p:sp>
            <p:nvSpPr>
              <p:cNvPr id="296033" name="Freeform 97"/>
              <p:cNvSpPr>
                <a:spLocks/>
              </p:cNvSpPr>
              <p:nvPr/>
            </p:nvSpPr>
            <p:spPr bwMode="auto">
              <a:xfrm>
                <a:off x="7200" y="9308"/>
                <a:ext cx="360" cy="360"/>
              </a:xfrm>
              <a:custGeom>
                <a:avLst/>
                <a:gdLst/>
                <a:ahLst/>
                <a:cxnLst>
                  <a:cxn ang="0">
                    <a:pos x="20" y="0"/>
                  </a:cxn>
                  <a:cxn ang="0">
                    <a:pos x="95" y="30"/>
                  </a:cxn>
                  <a:cxn ang="0">
                    <a:pos x="275" y="360"/>
                  </a:cxn>
                  <a:cxn ang="0">
                    <a:pos x="335" y="540"/>
                  </a:cxn>
                  <a:cxn ang="0">
                    <a:pos x="380" y="645"/>
                  </a:cxn>
                  <a:cxn ang="0">
                    <a:pos x="440" y="900"/>
                  </a:cxn>
                  <a:cxn ang="0">
                    <a:pos x="425" y="1035"/>
                  </a:cxn>
                  <a:cxn ang="0">
                    <a:pos x="260" y="1125"/>
                  </a:cxn>
                  <a:cxn ang="0">
                    <a:pos x="65" y="1065"/>
                  </a:cxn>
                  <a:cxn ang="0">
                    <a:pos x="5" y="975"/>
                  </a:cxn>
                  <a:cxn ang="0">
                    <a:pos x="20" y="870"/>
                  </a:cxn>
                  <a:cxn ang="0">
                    <a:pos x="95" y="810"/>
                  </a:cxn>
                  <a:cxn ang="0">
                    <a:pos x="230" y="705"/>
                  </a:cxn>
                  <a:cxn ang="0">
                    <a:pos x="380" y="465"/>
                  </a:cxn>
                  <a:cxn ang="0">
                    <a:pos x="395" y="420"/>
                  </a:cxn>
                  <a:cxn ang="0">
                    <a:pos x="455" y="330"/>
                  </a:cxn>
                  <a:cxn ang="0">
                    <a:pos x="440" y="60"/>
                  </a:cxn>
                </a:cxnLst>
                <a:rect l="0" t="0" r="r" b="b"/>
                <a:pathLst>
                  <a:path w="455" h="1125">
                    <a:moveTo>
                      <a:pt x="20" y="0"/>
                    </a:moveTo>
                    <a:cubicBezTo>
                      <a:pt x="45" y="10"/>
                      <a:pt x="73" y="14"/>
                      <a:pt x="95" y="30"/>
                    </a:cubicBezTo>
                    <a:cubicBezTo>
                      <a:pt x="236" y="132"/>
                      <a:pt x="221" y="216"/>
                      <a:pt x="275" y="360"/>
                    </a:cubicBezTo>
                    <a:cubicBezTo>
                      <a:pt x="297" y="419"/>
                      <a:pt x="313" y="481"/>
                      <a:pt x="335" y="540"/>
                    </a:cubicBezTo>
                    <a:cubicBezTo>
                      <a:pt x="383" y="668"/>
                      <a:pt x="350" y="541"/>
                      <a:pt x="380" y="645"/>
                    </a:cubicBezTo>
                    <a:cubicBezTo>
                      <a:pt x="404" y="729"/>
                      <a:pt x="419" y="815"/>
                      <a:pt x="440" y="900"/>
                    </a:cubicBezTo>
                    <a:cubicBezTo>
                      <a:pt x="435" y="945"/>
                      <a:pt x="439" y="992"/>
                      <a:pt x="425" y="1035"/>
                    </a:cubicBezTo>
                    <a:cubicBezTo>
                      <a:pt x="404" y="1097"/>
                      <a:pt x="309" y="1115"/>
                      <a:pt x="260" y="1125"/>
                    </a:cubicBezTo>
                    <a:cubicBezTo>
                      <a:pt x="190" y="1107"/>
                      <a:pt x="126" y="1106"/>
                      <a:pt x="65" y="1065"/>
                    </a:cubicBezTo>
                    <a:cubicBezTo>
                      <a:pt x="45" y="1035"/>
                      <a:pt x="0" y="1011"/>
                      <a:pt x="5" y="975"/>
                    </a:cubicBezTo>
                    <a:cubicBezTo>
                      <a:pt x="10" y="940"/>
                      <a:pt x="10" y="904"/>
                      <a:pt x="20" y="870"/>
                    </a:cubicBezTo>
                    <a:cubicBezTo>
                      <a:pt x="38" y="811"/>
                      <a:pt x="51" y="832"/>
                      <a:pt x="95" y="810"/>
                    </a:cubicBezTo>
                    <a:cubicBezTo>
                      <a:pt x="147" y="784"/>
                      <a:pt x="182" y="737"/>
                      <a:pt x="230" y="705"/>
                    </a:cubicBezTo>
                    <a:cubicBezTo>
                      <a:pt x="272" y="620"/>
                      <a:pt x="327" y="544"/>
                      <a:pt x="380" y="465"/>
                    </a:cubicBezTo>
                    <a:cubicBezTo>
                      <a:pt x="389" y="452"/>
                      <a:pt x="387" y="434"/>
                      <a:pt x="395" y="420"/>
                    </a:cubicBezTo>
                    <a:cubicBezTo>
                      <a:pt x="413" y="388"/>
                      <a:pt x="455" y="330"/>
                      <a:pt x="455" y="330"/>
                    </a:cubicBezTo>
                    <a:cubicBezTo>
                      <a:pt x="440" y="70"/>
                      <a:pt x="440" y="160"/>
                      <a:pt x="440" y="60"/>
                    </a:cubicBezTo>
                  </a:path>
                </a:pathLst>
              </a:custGeom>
              <a:noFill/>
              <a:ln w="9525">
                <a:solidFill>
                  <a:srgbClr val="000000"/>
                </a:solidFill>
                <a:round/>
                <a:headEnd/>
                <a:tailEnd/>
              </a:ln>
            </p:spPr>
            <p:txBody>
              <a:bodyPr/>
              <a:lstStyle/>
              <a:p>
                <a:endParaRPr lang="en-US"/>
              </a:p>
            </p:txBody>
          </p:sp>
          <p:sp>
            <p:nvSpPr>
              <p:cNvPr id="296034" name="Freeform 98"/>
              <p:cNvSpPr>
                <a:spLocks/>
              </p:cNvSpPr>
              <p:nvPr/>
            </p:nvSpPr>
            <p:spPr bwMode="auto">
              <a:xfrm>
                <a:off x="7200" y="8768"/>
                <a:ext cx="360" cy="360"/>
              </a:xfrm>
              <a:custGeom>
                <a:avLst/>
                <a:gdLst/>
                <a:ahLst/>
                <a:cxnLst>
                  <a:cxn ang="0">
                    <a:pos x="20" y="0"/>
                  </a:cxn>
                  <a:cxn ang="0">
                    <a:pos x="95" y="30"/>
                  </a:cxn>
                  <a:cxn ang="0">
                    <a:pos x="275" y="360"/>
                  </a:cxn>
                  <a:cxn ang="0">
                    <a:pos x="335" y="540"/>
                  </a:cxn>
                  <a:cxn ang="0">
                    <a:pos x="380" y="645"/>
                  </a:cxn>
                  <a:cxn ang="0">
                    <a:pos x="440" y="900"/>
                  </a:cxn>
                  <a:cxn ang="0">
                    <a:pos x="425" y="1035"/>
                  </a:cxn>
                  <a:cxn ang="0">
                    <a:pos x="260" y="1125"/>
                  </a:cxn>
                  <a:cxn ang="0">
                    <a:pos x="65" y="1065"/>
                  </a:cxn>
                  <a:cxn ang="0">
                    <a:pos x="5" y="975"/>
                  </a:cxn>
                  <a:cxn ang="0">
                    <a:pos x="20" y="870"/>
                  </a:cxn>
                  <a:cxn ang="0">
                    <a:pos x="95" y="810"/>
                  </a:cxn>
                  <a:cxn ang="0">
                    <a:pos x="230" y="705"/>
                  </a:cxn>
                  <a:cxn ang="0">
                    <a:pos x="380" y="465"/>
                  </a:cxn>
                  <a:cxn ang="0">
                    <a:pos x="395" y="420"/>
                  </a:cxn>
                  <a:cxn ang="0">
                    <a:pos x="455" y="330"/>
                  </a:cxn>
                  <a:cxn ang="0">
                    <a:pos x="440" y="60"/>
                  </a:cxn>
                </a:cxnLst>
                <a:rect l="0" t="0" r="r" b="b"/>
                <a:pathLst>
                  <a:path w="455" h="1125">
                    <a:moveTo>
                      <a:pt x="20" y="0"/>
                    </a:moveTo>
                    <a:cubicBezTo>
                      <a:pt x="45" y="10"/>
                      <a:pt x="73" y="14"/>
                      <a:pt x="95" y="30"/>
                    </a:cubicBezTo>
                    <a:cubicBezTo>
                      <a:pt x="236" y="132"/>
                      <a:pt x="221" y="216"/>
                      <a:pt x="275" y="360"/>
                    </a:cubicBezTo>
                    <a:cubicBezTo>
                      <a:pt x="297" y="419"/>
                      <a:pt x="313" y="481"/>
                      <a:pt x="335" y="540"/>
                    </a:cubicBezTo>
                    <a:cubicBezTo>
                      <a:pt x="383" y="668"/>
                      <a:pt x="350" y="541"/>
                      <a:pt x="380" y="645"/>
                    </a:cubicBezTo>
                    <a:cubicBezTo>
                      <a:pt x="404" y="729"/>
                      <a:pt x="419" y="815"/>
                      <a:pt x="440" y="900"/>
                    </a:cubicBezTo>
                    <a:cubicBezTo>
                      <a:pt x="435" y="945"/>
                      <a:pt x="439" y="992"/>
                      <a:pt x="425" y="1035"/>
                    </a:cubicBezTo>
                    <a:cubicBezTo>
                      <a:pt x="404" y="1097"/>
                      <a:pt x="309" y="1115"/>
                      <a:pt x="260" y="1125"/>
                    </a:cubicBezTo>
                    <a:cubicBezTo>
                      <a:pt x="190" y="1107"/>
                      <a:pt x="126" y="1106"/>
                      <a:pt x="65" y="1065"/>
                    </a:cubicBezTo>
                    <a:cubicBezTo>
                      <a:pt x="45" y="1035"/>
                      <a:pt x="0" y="1011"/>
                      <a:pt x="5" y="975"/>
                    </a:cubicBezTo>
                    <a:cubicBezTo>
                      <a:pt x="10" y="940"/>
                      <a:pt x="10" y="904"/>
                      <a:pt x="20" y="870"/>
                    </a:cubicBezTo>
                    <a:cubicBezTo>
                      <a:pt x="38" y="811"/>
                      <a:pt x="51" y="832"/>
                      <a:pt x="95" y="810"/>
                    </a:cubicBezTo>
                    <a:cubicBezTo>
                      <a:pt x="147" y="784"/>
                      <a:pt x="182" y="737"/>
                      <a:pt x="230" y="705"/>
                    </a:cubicBezTo>
                    <a:cubicBezTo>
                      <a:pt x="272" y="620"/>
                      <a:pt x="327" y="544"/>
                      <a:pt x="380" y="465"/>
                    </a:cubicBezTo>
                    <a:cubicBezTo>
                      <a:pt x="389" y="452"/>
                      <a:pt x="387" y="434"/>
                      <a:pt x="395" y="420"/>
                    </a:cubicBezTo>
                    <a:cubicBezTo>
                      <a:pt x="413" y="388"/>
                      <a:pt x="455" y="330"/>
                      <a:pt x="455" y="330"/>
                    </a:cubicBezTo>
                    <a:cubicBezTo>
                      <a:pt x="440" y="70"/>
                      <a:pt x="440" y="160"/>
                      <a:pt x="440" y="60"/>
                    </a:cubicBezTo>
                  </a:path>
                </a:pathLst>
              </a:custGeom>
              <a:noFill/>
              <a:ln w="9525">
                <a:solidFill>
                  <a:srgbClr val="000000"/>
                </a:solidFill>
                <a:round/>
                <a:headEnd/>
                <a:tailEnd/>
              </a:ln>
            </p:spPr>
            <p:txBody>
              <a:bodyPr/>
              <a:lstStyle/>
              <a:p>
                <a:endParaRPr lang="en-US"/>
              </a:p>
            </p:txBody>
          </p:sp>
          <p:sp>
            <p:nvSpPr>
              <p:cNvPr id="296035" name="Freeform 99"/>
              <p:cNvSpPr>
                <a:spLocks/>
              </p:cNvSpPr>
              <p:nvPr/>
            </p:nvSpPr>
            <p:spPr bwMode="auto">
              <a:xfrm>
                <a:off x="3060" y="5528"/>
                <a:ext cx="360" cy="360"/>
              </a:xfrm>
              <a:custGeom>
                <a:avLst/>
                <a:gdLst/>
                <a:ahLst/>
                <a:cxnLst>
                  <a:cxn ang="0">
                    <a:pos x="20" y="0"/>
                  </a:cxn>
                  <a:cxn ang="0">
                    <a:pos x="95" y="30"/>
                  </a:cxn>
                  <a:cxn ang="0">
                    <a:pos x="275" y="360"/>
                  </a:cxn>
                  <a:cxn ang="0">
                    <a:pos x="335" y="540"/>
                  </a:cxn>
                  <a:cxn ang="0">
                    <a:pos x="380" y="645"/>
                  </a:cxn>
                  <a:cxn ang="0">
                    <a:pos x="440" y="900"/>
                  </a:cxn>
                  <a:cxn ang="0">
                    <a:pos x="425" y="1035"/>
                  </a:cxn>
                  <a:cxn ang="0">
                    <a:pos x="260" y="1125"/>
                  </a:cxn>
                  <a:cxn ang="0">
                    <a:pos x="65" y="1065"/>
                  </a:cxn>
                  <a:cxn ang="0">
                    <a:pos x="5" y="975"/>
                  </a:cxn>
                  <a:cxn ang="0">
                    <a:pos x="20" y="870"/>
                  </a:cxn>
                  <a:cxn ang="0">
                    <a:pos x="95" y="810"/>
                  </a:cxn>
                  <a:cxn ang="0">
                    <a:pos x="230" y="705"/>
                  </a:cxn>
                  <a:cxn ang="0">
                    <a:pos x="380" y="465"/>
                  </a:cxn>
                  <a:cxn ang="0">
                    <a:pos x="395" y="420"/>
                  </a:cxn>
                  <a:cxn ang="0">
                    <a:pos x="455" y="330"/>
                  </a:cxn>
                  <a:cxn ang="0">
                    <a:pos x="440" y="60"/>
                  </a:cxn>
                </a:cxnLst>
                <a:rect l="0" t="0" r="r" b="b"/>
                <a:pathLst>
                  <a:path w="455" h="1125">
                    <a:moveTo>
                      <a:pt x="20" y="0"/>
                    </a:moveTo>
                    <a:cubicBezTo>
                      <a:pt x="45" y="10"/>
                      <a:pt x="73" y="14"/>
                      <a:pt x="95" y="30"/>
                    </a:cubicBezTo>
                    <a:cubicBezTo>
                      <a:pt x="236" y="132"/>
                      <a:pt x="221" y="216"/>
                      <a:pt x="275" y="360"/>
                    </a:cubicBezTo>
                    <a:cubicBezTo>
                      <a:pt x="297" y="419"/>
                      <a:pt x="313" y="481"/>
                      <a:pt x="335" y="540"/>
                    </a:cubicBezTo>
                    <a:cubicBezTo>
                      <a:pt x="383" y="668"/>
                      <a:pt x="350" y="541"/>
                      <a:pt x="380" y="645"/>
                    </a:cubicBezTo>
                    <a:cubicBezTo>
                      <a:pt x="404" y="729"/>
                      <a:pt x="419" y="815"/>
                      <a:pt x="440" y="900"/>
                    </a:cubicBezTo>
                    <a:cubicBezTo>
                      <a:pt x="435" y="945"/>
                      <a:pt x="439" y="992"/>
                      <a:pt x="425" y="1035"/>
                    </a:cubicBezTo>
                    <a:cubicBezTo>
                      <a:pt x="404" y="1097"/>
                      <a:pt x="309" y="1115"/>
                      <a:pt x="260" y="1125"/>
                    </a:cubicBezTo>
                    <a:cubicBezTo>
                      <a:pt x="190" y="1107"/>
                      <a:pt x="126" y="1106"/>
                      <a:pt x="65" y="1065"/>
                    </a:cubicBezTo>
                    <a:cubicBezTo>
                      <a:pt x="45" y="1035"/>
                      <a:pt x="0" y="1011"/>
                      <a:pt x="5" y="975"/>
                    </a:cubicBezTo>
                    <a:cubicBezTo>
                      <a:pt x="10" y="940"/>
                      <a:pt x="10" y="904"/>
                      <a:pt x="20" y="870"/>
                    </a:cubicBezTo>
                    <a:cubicBezTo>
                      <a:pt x="38" y="811"/>
                      <a:pt x="51" y="832"/>
                      <a:pt x="95" y="810"/>
                    </a:cubicBezTo>
                    <a:cubicBezTo>
                      <a:pt x="147" y="784"/>
                      <a:pt x="182" y="737"/>
                      <a:pt x="230" y="705"/>
                    </a:cubicBezTo>
                    <a:cubicBezTo>
                      <a:pt x="272" y="620"/>
                      <a:pt x="327" y="544"/>
                      <a:pt x="380" y="465"/>
                    </a:cubicBezTo>
                    <a:cubicBezTo>
                      <a:pt x="389" y="452"/>
                      <a:pt x="387" y="434"/>
                      <a:pt x="395" y="420"/>
                    </a:cubicBezTo>
                    <a:cubicBezTo>
                      <a:pt x="413" y="388"/>
                      <a:pt x="455" y="330"/>
                      <a:pt x="455" y="330"/>
                    </a:cubicBezTo>
                    <a:cubicBezTo>
                      <a:pt x="440" y="70"/>
                      <a:pt x="440" y="160"/>
                      <a:pt x="440" y="60"/>
                    </a:cubicBezTo>
                  </a:path>
                </a:pathLst>
              </a:custGeom>
              <a:noFill/>
              <a:ln w="9525">
                <a:solidFill>
                  <a:srgbClr val="000000"/>
                </a:solidFill>
                <a:round/>
                <a:headEnd/>
                <a:tailEnd/>
              </a:ln>
            </p:spPr>
            <p:txBody>
              <a:bodyPr/>
              <a:lstStyle/>
              <a:p>
                <a:endParaRPr lang="en-US"/>
              </a:p>
            </p:txBody>
          </p:sp>
          <p:sp>
            <p:nvSpPr>
              <p:cNvPr id="296036" name="Freeform 100"/>
              <p:cNvSpPr>
                <a:spLocks/>
              </p:cNvSpPr>
              <p:nvPr/>
            </p:nvSpPr>
            <p:spPr bwMode="auto">
              <a:xfrm>
                <a:off x="3960" y="5528"/>
                <a:ext cx="360" cy="360"/>
              </a:xfrm>
              <a:custGeom>
                <a:avLst/>
                <a:gdLst/>
                <a:ahLst/>
                <a:cxnLst>
                  <a:cxn ang="0">
                    <a:pos x="20" y="0"/>
                  </a:cxn>
                  <a:cxn ang="0">
                    <a:pos x="95" y="30"/>
                  </a:cxn>
                  <a:cxn ang="0">
                    <a:pos x="275" y="360"/>
                  </a:cxn>
                  <a:cxn ang="0">
                    <a:pos x="335" y="540"/>
                  </a:cxn>
                  <a:cxn ang="0">
                    <a:pos x="380" y="645"/>
                  </a:cxn>
                  <a:cxn ang="0">
                    <a:pos x="440" y="900"/>
                  </a:cxn>
                  <a:cxn ang="0">
                    <a:pos x="425" y="1035"/>
                  </a:cxn>
                  <a:cxn ang="0">
                    <a:pos x="260" y="1125"/>
                  </a:cxn>
                  <a:cxn ang="0">
                    <a:pos x="65" y="1065"/>
                  </a:cxn>
                  <a:cxn ang="0">
                    <a:pos x="5" y="975"/>
                  </a:cxn>
                  <a:cxn ang="0">
                    <a:pos x="20" y="870"/>
                  </a:cxn>
                  <a:cxn ang="0">
                    <a:pos x="95" y="810"/>
                  </a:cxn>
                  <a:cxn ang="0">
                    <a:pos x="230" y="705"/>
                  </a:cxn>
                  <a:cxn ang="0">
                    <a:pos x="380" y="465"/>
                  </a:cxn>
                  <a:cxn ang="0">
                    <a:pos x="395" y="420"/>
                  </a:cxn>
                  <a:cxn ang="0">
                    <a:pos x="455" y="330"/>
                  </a:cxn>
                  <a:cxn ang="0">
                    <a:pos x="440" y="60"/>
                  </a:cxn>
                </a:cxnLst>
                <a:rect l="0" t="0" r="r" b="b"/>
                <a:pathLst>
                  <a:path w="455" h="1125">
                    <a:moveTo>
                      <a:pt x="20" y="0"/>
                    </a:moveTo>
                    <a:cubicBezTo>
                      <a:pt x="45" y="10"/>
                      <a:pt x="73" y="14"/>
                      <a:pt x="95" y="30"/>
                    </a:cubicBezTo>
                    <a:cubicBezTo>
                      <a:pt x="236" y="132"/>
                      <a:pt x="221" y="216"/>
                      <a:pt x="275" y="360"/>
                    </a:cubicBezTo>
                    <a:cubicBezTo>
                      <a:pt x="297" y="419"/>
                      <a:pt x="313" y="481"/>
                      <a:pt x="335" y="540"/>
                    </a:cubicBezTo>
                    <a:cubicBezTo>
                      <a:pt x="383" y="668"/>
                      <a:pt x="350" y="541"/>
                      <a:pt x="380" y="645"/>
                    </a:cubicBezTo>
                    <a:cubicBezTo>
                      <a:pt x="404" y="729"/>
                      <a:pt x="419" y="815"/>
                      <a:pt x="440" y="900"/>
                    </a:cubicBezTo>
                    <a:cubicBezTo>
                      <a:pt x="435" y="945"/>
                      <a:pt x="439" y="992"/>
                      <a:pt x="425" y="1035"/>
                    </a:cubicBezTo>
                    <a:cubicBezTo>
                      <a:pt x="404" y="1097"/>
                      <a:pt x="309" y="1115"/>
                      <a:pt x="260" y="1125"/>
                    </a:cubicBezTo>
                    <a:cubicBezTo>
                      <a:pt x="190" y="1107"/>
                      <a:pt x="126" y="1106"/>
                      <a:pt x="65" y="1065"/>
                    </a:cubicBezTo>
                    <a:cubicBezTo>
                      <a:pt x="45" y="1035"/>
                      <a:pt x="0" y="1011"/>
                      <a:pt x="5" y="975"/>
                    </a:cubicBezTo>
                    <a:cubicBezTo>
                      <a:pt x="10" y="940"/>
                      <a:pt x="10" y="904"/>
                      <a:pt x="20" y="870"/>
                    </a:cubicBezTo>
                    <a:cubicBezTo>
                      <a:pt x="38" y="811"/>
                      <a:pt x="51" y="832"/>
                      <a:pt x="95" y="810"/>
                    </a:cubicBezTo>
                    <a:cubicBezTo>
                      <a:pt x="147" y="784"/>
                      <a:pt x="182" y="737"/>
                      <a:pt x="230" y="705"/>
                    </a:cubicBezTo>
                    <a:cubicBezTo>
                      <a:pt x="272" y="620"/>
                      <a:pt x="327" y="544"/>
                      <a:pt x="380" y="465"/>
                    </a:cubicBezTo>
                    <a:cubicBezTo>
                      <a:pt x="389" y="452"/>
                      <a:pt x="387" y="434"/>
                      <a:pt x="395" y="420"/>
                    </a:cubicBezTo>
                    <a:cubicBezTo>
                      <a:pt x="413" y="388"/>
                      <a:pt x="455" y="330"/>
                      <a:pt x="455" y="330"/>
                    </a:cubicBezTo>
                    <a:cubicBezTo>
                      <a:pt x="440" y="70"/>
                      <a:pt x="440" y="160"/>
                      <a:pt x="440" y="60"/>
                    </a:cubicBezTo>
                  </a:path>
                </a:pathLst>
              </a:custGeom>
              <a:noFill/>
              <a:ln w="9525">
                <a:solidFill>
                  <a:srgbClr val="000000"/>
                </a:solidFill>
                <a:round/>
                <a:headEnd/>
                <a:tailEnd/>
              </a:ln>
            </p:spPr>
            <p:txBody>
              <a:bodyPr/>
              <a:lstStyle/>
              <a:p>
                <a:endParaRPr lang="en-US"/>
              </a:p>
            </p:txBody>
          </p:sp>
          <p:sp>
            <p:nvSpPr>
              <p:cNvPr id="296037" name="Freeform 101"/>
              <p:cNvSpPr>
                <a:spLocks/>
              </p:cNvSpPr>
              <p:nvPr/>
            </p:nvSpPr>
            <p:spPr bwMode="auto">
              <a:xfrm>
                <a:off x="2235" y="6660"/>
                <a:ext cx="570" cy="30"/>
              </a:xfrm>
              <a:custGeom>
                <a:avLst/>
                <a:gdLst/>
                <a:ahLst/>
                <a:cxnLst>
                  <a:cxn ang="0">
                    <a:pos x="0" y="0"/>
                  </a:cxn>
                  <a:cxn ang="0">
                    <a:pos x="570" y="30"/>
                  </a:cxn>
                </a:cxnLst>
                <a:rect l="0" t="0" r="r" b="b"/>
                <a:pathLst>
                  <a:path w="570" h="30">
                    <a:moveTo>
                      <a:pt x="0" y="0"/>
                    </a:moveTo>
                    <a:cubicBezTo>
                      <a:pt x="190" y="10"/>
                      <a:pt x="570" y="30"/>
                      <a:pt x="570" y="30"/>
                    </a:cubicBezTo>
                  </a:path>
                </a:pathLst>
              </a:custGeom>
              <a:noFill/>
              <a:ln w="9525">
                <a:solidFill>
                  <a:srgbClr val="000000"/>
                </a:solidFill>
                <a:round/>
                <a:headEnd/>
                <a:tailEnd/>
              </a:ln>
            </p:spPr>
            <p:txBody>
              <a:bodyPr/>
              <a:lstStyle/>
              <a:p>
                <a:endParaRPr lang="en-US"/>
              </a:p>
            </p:txBody>
          </p:sp>
          <p:sp>
            <p:nvSpPr>
              <p:cNvPr id="296038" name="Freeform 102"/>
              <p:cNvSpPr>
                <a:spLocks/>
              </p:cNvSpPr>
              <p:nvPr/>
            </p:nvSpPr>
            <p:spPr bwMode="auto">
              <a:xfrm>
                <a:off x="9180" y="9488"/>
                <a:ext cx="570" cy="30"/>
              </a:xfrm>
              <a:custGeom>
                <a:avLst/>
                <a:gdLst/>
                <a:ahLst/>
                <a:cxnLst>
                  <a:cxn ang="0">
                    <a:pos x="0" y="0"/>
                  </a:cxn>
                  <a:cxn ang="0">
                    <a:pos x="570" y="30"/>
                  </a:cxn>
                </a:cxnLst>
                <a:rect l="0" t="0" r="r" b="b"/>
                <a:pathLst>
                  <a:path w="570" h="30">
                    <a:moveTo>
                      <a:pt x="0" y="0"/>
                    </a:moveTo>
                    <a:cubicBezTo>
                      <a:pt x="190" y="10"/>
                      <a:pt x="570" y="30"/>
                      <a:pt x="570" y="30"/>
                    </a:cubicBezTo>
                  </a:path>
                </a:pathLst>
              </a:custGeom>
              <a:noFill/>
              <a:ln w="9525">
                <a:solidFill>
                  <a:srgbClr val="000000"/>
                </a:solidFill>
                <a:round/>
                <a:headEnd/>
                <a:tailEnd/>
              </a:ln>
            </p:spPr>
            <p:txBody>
              <a:bodyPr/>
              <a:lstStyle/>
              <a:p>
                <a:endParaRPr lang="en-US"/>
              </a:p>
            </p:txBody>
          </p:sp>
          <p:sp>
            <p:nvSpPr>
              <p:cNvPr id="296039" name="Freeform 103"/>
              <p:cNvSpPr>
                <a:spLocks/>
              </p:cNvSpPr>
              <p:nvPr/>
            </p:nvSpPr>
            <p:spPr bwMode="auto">
              <a:xfrm>
                <a:off x="5940" y="8768"/>
                <a:ext cx="570" cy="30"/>
              </a:xfrm>
              <a:custGeom>
                <a:avLst/>
                <a:gdLst/>
                <a:ahLst/>
                <a:cxnLst>
                  <a:cxn ang="0">
                    <a:pos x="0" y="0"/>
                  </a:cxn>
                  <a:cxn ang="0">
                    <a:pos x="570" y="30"/>
                  </a:cxn>
                </a:cxnLst>
                <a:rect l="0" t="0" r="r" b="b"/>
                <a:pathLst>
                  <a:path w="570" h="30">
                    <a:moveTo>
                      <a:pt x="0" y="0"/>
                    </a:moveTo>
                    <a:cubicBezTo>
                      <a:pt x="190" y="10"/>
                      <a:pt x="570" y="30"/>
                      <a:pt x="570" y="30"/>
                    </a:cubicBezTo>
                  </a:path>
                </a:pathLst>
              </a:custGeom>
              <a:noFill/>
              <a:ln w="9525">
                <a:solidFill>
                  <a:srgbClr val="000000"/>
                </a:solidFill>
                <a:round/>
                <a:headEnd/>
                <a:tailEnd/>
              </a:ln>
            </p:spPr>
            <p:txBody>
              <a:bodyPr/>
              <a:lstStyle/>
              <a:p>
                <a:endParaRPr lang="en-US"/>
              </a:p>
            </p:txBody>
          </p:sp>
          <p:sp>
            <p:nvSpPr>
              <p:cNvPr id="296040" name="Freeform 104"/>
              <p:cNvSpPr>
                <a:spLocks/>
              </p:cNvSpPr>
              <p:nvPr/>
            </p:nvSpPr>
            <p:spPr bwMode="auto">
              <a:xfrm>
                <a:off x="5940" y="9488"/>
                <a:ext cx="570" cy="30"/>
              </a:xfrm>
              <a:custGeom>
                <a:avLst/>
                <a:gdLst/>
                <a:ahLst/>
                <a:cxnLst>
                  <a:cxn ang="0">
                    <a:pos x="0" y="0"/>
                  </a:cxn>
                  <a:cxn ang="0">
                    <a:pos x="570" y="30"/>
                  </a:cxn>
                </a:cxnLst>
                <a:rect l="0" t="0" r="r" b="b"/>
                <a:pathLst>
                  <a:path w="570" h="30">
                    <a:moveTo>
                      <a:pt x="0" y="0"/>
                    </a:moveTo>
                    <a:cubicBezTo>
                      <a:pt x="190" y="10"/>
                      <a:pt x="570" y="30"/>
                      <a:pt x="570" y="30"/>
                    </a:cubicBezTo>
                  </a:path>
                </a:pathLst>
              </a:custGeom>
              <a:noFill/>
              <a:ln w="9525">
                <a:solidFill>
                  <a:srgbClr val="000000"/>
                </a:solidFill>
                <a:round/>
                <a:headEnd/>
                <a:tailEnd/>
              </a:ln>
            </p:spPr>
            <p:txBody>
              <a:bodyPr/>
              <a:lstStyle/>
              <a:p>
                <a:endParaRPr lang="en-US"/>
              </a:p>
            </p:txBody>
          </p:sp>
          <p:sp>
            <p:nvSpPr>
              <p:cNvPr id="296041" name="Freeform 105"/>
              <p:cNvSpPr>
                <a:spLocks/>
              </p:cNvSpPr>
              <p:nvPr/>
            </p:nvSpPr>
            <p:spPr bwMode="auto">
              <a:xfrm>
                <a:off x="2325" y="7500"/>
                <a:ext cx="319" cy="315"/>
              </a:xfrm>
              <a:custGeom>
                <a:avLst/>
                <a:gdLst/>
                <a:ahLst/>
                <a:cxnLst>
                  <a:cxn ang="0">
                    <a:pos x="0" y="0"/>
                  </a:cxn>
                  <a:cxn ang="0">
                    <a:pos x="15" y="120"/>
                  </a:cxn>
                  <a:cxn ang="0">
                    <a:pos x="30" y="285"/>
                  </a:cxn>
                  <a:cxn ang="0">
                    <a:pos x="120" y="315"/>
                  </a:cxn>
                  <a:cxn ang="0">
                    <a:pos x="240" y="300"/>
                  </a:cxn>
                  <a:cxn ang="0">
                    <a:pos x="255" y="150"/>
                  </a:cxn>
                  <a:cxn ang="0">
                    <a:pos x="210" y="45"/>
                  </a:cxn>
                </a:cxnLst>
                <a:rect l="0" t="0" r="r" b="b"/>
                <a:pathLst>
                  <a:path w="319" h="315">
                    <a:moveTo>
                      <a:pt x="0" y="0"/>
                    </a:moveTo>
                    <a:cubicBezTo>
                      <a:pt x="5" y="40"/>
                      <a:pt x="11" y="80"/>
                      <a:pt x="15" y="120"/>
                    </a:cubicBezTo>
                    <a:cubicBezTo>
                      <a:pt x="21" y="175"/>
                      <a:pt x="4" y="236"/>
                      <a:pt x="30" y="285"/>
                    </a:cubicBezTo>
                    <a:cubicBezTo>
                      <a:pt x="45" y="313"/>
                      <a:pt x="120" y="315"/>
                      <a:pt x="120" y="315"/>
                    </a:cubicBezTo>
                    <a:cubicBezTo>
                      <a:pt x="160" y="310"/>
                      <a:pt x="202" y="314"/>
                      <a:pt x="240" y="300"/>
                    </a:cubicBezTo>
                    <a:cubicBezTo>
                      <a:pt x="319" y="271"/>
                      <a:pt x="272" y="200"/>
                      <a:pt x="255" y="150"/>
                    </a:cubicBezTo>
                    <a:cubicBezTo>
                      <a:pt x="239" y="35"/>
                      <a:pt x="275" y="45"/>
                      <a:pt x="210" y="45"/>
                    </a:cubicBezTo>
                  </a:path>
                </a:pathLst>
              </a:custGeom>
              <a:noFill/>
              <a:ln w="9525">
                <a:solidFill>
                  <a:srgbClr val="000000"/>
                </a:solidFill>
                <a:round/>
                <a:headEnd/>
                <a:tailEnd/>
              </a:ln>
            </p:spPr>
            <p:txBody>
              <a:bodyPr/>
              <a:lstStyle/>
              <a:p>
                <a:endParaRPr lang="en-US"/>
              </a:p>
            </p:txBody>
          </p:sp>
          <p:sp>
            <p:nvSpPr>
              <p:cNvPr id="296042" name="Freeform 106"/>
              <p:cNvSpPr>
                <a:spLocks/>
              </p:cNvSpPr>
              <p:nvPr/>
            </p:nvSpPr>
            <p:spPr bwMode="auto">
              <a:xfrm>
                <a:off x="3581" y="6338"/>
                <a:ext cx="252" cy="302"/>
              </a:xfrm>
              <a:custGeom>
                <a:avLst/>
                <a:gdLst/>
                <a:ahLst/>
                <a:cxnLst>
                  <a:cxn ang="0">
                    <a:pos x="4" y="22"/>
                  </a:cxn>
                  <a:cxn ang="0">
                    <a:pos x="34" y="187"/>
                  </a:cxn>
                  <a:cxn ang="0">
                    <a:pos x="64" y="292"/>
                  </a:cxn>
                  <a:cxn ang="0">
                    <a:pos x="244" y="277"/>
                  </a:cxn>
                  <a:cxn ang="0">
                    <a:pos x="214" y="172"/>
                  </a:cxn>
                  <a:cxn ang="0">
                    <a:pos x="214" y="22"/>
                  </a:cxn>
                </a:cxnLst>
                <a:rect l="0" t="0" r="r" b="b"/>
                <a:pathLst>
                  <a:path w="252" h="302">
                    <a:moveTo>
                      <a:pt x="4" y="22"/>
                    </a:moveTo>
                    <a:cubicBezTo>
                      <a:pt x="38" y="125"/>
                      <a:pt x="0" y="0"/>
                      <a:pt x="34" y="187"/>
                    </a:cubicBezTo>
                    <a:cubicBezTo>
                      <a:pt x="41" y="223"/>
                      <a:pt x="55" y="257"/>
                      <a:pt x="64" y="292"/>
                    </a:cubicBezTo>
                    <a:cubicBezTo>
                      <a:pt x="124" y="287"/>
                      <a:pt x="189" y="302"/>
                      <a:pt x="244" y="277"/>
                    </a:cubicBezTo>
                    <a:cubicBezTo>
                      <a:pt x="252" y="273"/>
                      <a:pt x="215" y="182"/>
                      <a:pt x="214" y="172"/>
                    </a:cubicBezTo>
                    <a:cubicBezTo>
                      <a:pt x="210" y="122"/>
                      <a:pt x="214" y="72"/>
                      <a:pt x="214" y="22"/>
                    </a:cubicBezTo>
                  </a:path>
                </a:pathLst>
              </a:custGeom>
              <a:noFill/>
              <a:ln w="9525">
                <a:solidFill>
                  <a:srgbClr val="000000"/>
                </a:solidFill>
                <a:round/>
                <a:headEnd/>
                <a:tailEnd/>
              </a:ln>
            </p:spPr>
            <p:txBody>
              <a:bodyPr/>
              <a:lstStyle/>
              <a:p>
                <a:endParaRPr lang="en-US"/>
              </a:p>
            </p:txBody>
          </p:sp>
          <p:sp>
            <p:nvSpPr>
              <p:cNvPr id="296043" name="Freeform 107"/>
              <p:cNvSpPr>
                <a:spLocks/>
              </p:cNvSpPr>
              <p:nvPr/>
            </p:nvSpPr>
            <p:spPr bwMode="auto">
              <a:xfrm>
                <a:off x="4650" y="6180"/>
                <a:ext cx="258" cy="375"/>
              </a:xfrm>
              <a:custGeom>
                <a:avLst/>
                <a:gdLst/>
                <a:ahLst/>
                <a:cxnLst>
                  <a:cxn ang="0">
                    <a:pos x="0" y="330"/>
                  </a:cxn>
                  <a:cxn ang="0">
                    <a:pos x="15" y="285"/>
                  </a:cxn>
                  <a:cxn ang="0">
                    <a:pos x="30" y="45"/>
                  </a:cxn>
                  <a:cxn ang="0">
                    <a:pos x="120" y="0"/>
                  </a:cxn>
                  <a:cxn ang="0">
                    <a:pos x="210" y="375"/>
                  </a:cxn>
                </a:cxnLst>
                <a:rect l="0" t="0" r="r" b="b"/>
                <a:pathLst>
                  <a:path w="258" h="375">
                    <a:moveTo>
                      <a:pt x="0" y="330"/>
                    </a:moveTo>
                    <a:cubicBezTo>
                      <a:pt x="5" y="315"/>
                      <a:pt x="13" y="301"/>
                      <a:pt x="15" y="285"/>
                    </a:cubicBezTo>
                    <a:cubicBezTo>
                      <a:pt x="23" y="205"/>
                      <a:pt x="13" y="123"/>
                      <a:pt x="30" y="45"/>
                    </a:cubicBezTo>
                    <a:cubicBezTo>
                      <a:pt x="35" y="24"/>
                      <a:pt x="105" y="5"/>
                      <a:pt x="120" y="0"/>
                    </a:cubicBezTo>
                    <a:cubicBezTo>
                      <a:pt x="258" y="46"/>
                      <a:pt x="210" y="270"/>
                      <a:pt x="210" y="375"/>
                    </a:cubicBezTo>
                  </a:path>
                </a:pathLst>
              </a:custGeom>
              <a:noFill/>
              <a:ln w="9525">
                <a:solidFill>
                  <a:srgbClr val="000000"/>
                </a:solidFill>
                <a:round/>
                <a:headEnd/>
                <a:tailEnd/>
              </a:ln>
            </p:spPr>
            <p:txBody>
              <a:bodyPr/>
              <a:lstStyle/>
              <a:p>
                <a:endParaRPr lang="en-US"/>
              </a:p>
            </p:txBody>
          </p:sp>
          <p:sp>
            <p:nvSpPr>
              <p:cNvPr id="296044" name="Freeform 108"/>
              <p:cNvSpPr>
                <a:spLocks/>
              </p:cNvSpPr>
              <p:nvPr/>
            </p:nvSpPr>
            <p:spPr bwMode="auto">
              <a:xfrm>
                <a:off x="3600" y="8228"/>
                <a:ext cx="258" cy="375"/>
              </a:xfrm>
              <a:custGeom>
                <a:avLst/>
                <a:gdLst/>
                <a:ahLst/>
                <a:cxnLst>
                  <a:cxn ang="0">
                    <a:pos x="0" y="330"/>
                  </a:cxn>
                  <a:cxn ang="0">
                    <a:pos x="15" y="285"/>
                  </a:cxn>
                  <a:cxn ang="0">
                    <a:pos x="30" y="45"/>
                  </a:cxn>
                  <a:cxn ang="0">
                    <a:pos x="120" y="0"/>
                  </a:cxn>
                  <a:cxn ang="0">
                    <a:pos x="210" y="375"/>
                  </a:cxn>
                </a:cxnLst>
                <a:rect l="0" t="0" r="r" b="b"/>
                <a:pathLst>
                  <a:path w="258" h="375">
                    <a:moveTo>
                      <a:pt x="0" y="330"/>
                    </a:moveTo>
                    <a:cubicBezTo>
                      <a:pt x="5" y="315"/>
                      <a:pt x="13" y="301"/>
                      <a:pt x="15" y="285"/>
                    </a:cubicBezTo>
                    <a:cubicBezTo>
                      <a:pt x="23" y="205"/>
                      <a:pt x="13" y="123"/>
                      <a:pt x="30" y="45"/>
                    </a:cubicBezTo>
                    <a:cubicBezTo>
                      <a:pt x="35" y="24"/>
                      <a:pt x="105" y="5"/>
                      <a:pt x="120" y="0"/>
                    </a:cubicBezTo>
                    <a:cubicBezTo>
                      <a:pt x="258" y="46"/>
                      <a:pt x="210" y="270"/>
                      <a:pt x="210" y="375"/>
                    </a:cubicBezTo>
                  </a:path>
                </a:pathLst>
              </a:custGeom>
              <a:noFill/>
              <a:ln w="9525">
                <a:solidFill>
                  <a:srgbClr val="000000"/>
                </a:solidFill>
                <a:round/>
                <a:headEnd/>
                <a:tailEnd/>
              </a:ln>
            </p:spPr>
            <p:txBody>
              <a:bodyPr/>
              <a:lstStyle/>
              <a:p>
                <a:endParaRPr lang="en-US"/>
              </a:p>
            </p:txBody>
          </p:sp>
          <p:sp>
            <p:nvSpPr>
              <p:cNvPr id="296045" name="Freeform 109"/>
              <p:cNvSpPr>
                <a:spLocks/>
              </p:cNvSpPr>
              <p:nvPr/>
            </p:nvSpPr>
            <p:spPr bwMode="auto">
              <a:xfrm>
                <a:off x="2340" y="8408"/>
                <a:ext cx="258" cy="375"/>
              </a:xfrm>
              <a:custGeom>
                <a:avLst/>
                <a:gdLst/>
                <a:ahLst/>
                <a:cxnLst>
                  <a:cxn ang="0">
                    <a:pos x="0" y="330"/>
                  </a:cxn>
                  <a:cxn ang="0">
                    <a:pos x="15" y="285"/>
                  </a:cxn>
                  <a:cxn ang="0">
                    <a:pos x="30" y="45"/>
                  </a:cxn>
                  <a:cxn ang="0">
                    <a:pos x="120" y="0"/>
                  </a:cxn>
                  <a:cxn ang="0">
                    <a:pos x="210" y="375"/>
                  </a:cxn>
                </a:cxnLst>
                <a:rect l="0" t="0" r="r" b="b"/>
                <a:pathLst>
                  <a:path w="258" h="375">
                    <a:moveTo>
                      <a:pt x="0" y="330"/>
                    </a:moveTo>
                    <a:cubicBezTo>
                      <a:pt x="5" y="315"/>
                      <a:pt x="13" y="301"/>
                      <a:pt x="15" y="285"/>
                    </a:cubicBezTo>
                    <a:cubicBezTo>
                      <a:pt x="23" y="205"/>
                      <a:pt x="13" y="123"/>
                      <a:pt x="30" y="45"/>
                    </a:cubicBezTo>
                    <a:cubicBezTo>
                      <a:pt x="35" y="24"/>
                      <a:pt x="105" y="5"/>
                      <a:pt x="120" y="0"/>
                    </a:cubicBezTo>
                    <a:cubicBezTo>
                      <a:pt x="258" y="46"/>
                      <a:pt x="210" y="270"/>
                      <a:pt x="210" y="375"/>
                    </a:cubicBezTo>
                  </a:path>
                </a:pathLst>
              </a:custGeom>
              <a:noFill/>
              <a:ln w="9525">
                <a:solidFill>
                  <a:srgbClr val="000000"/>
                </a:solidFill>
                <a:round/>
                <a:headEnd/>
                <a:tailEnd/>
              </a:ln>
            </p:spPr>
            <p:txBody>
              <a:bodyPr/>
              <a:lstStyle/>
              <a:p>
                <a:endParaRPr lang="en-US"/>
              </a:p>
            </p:txBody>
          </p:sp>
          <p:sp>
            <p:nvSpPr>
              <p:cNvPr id="296046" name="Freeform 110"/>
              <p:cNvSpPr>
                <a:spLocks/>
              </p:cNvSpPr>
              <p:nvPr/>
            </p:nvSpPr>
            <p:spPr bwMode="auto">
              <a:xfrm>
                <a:off x="5040" y="5528"/>
                <a:ext cx="258" cy="375"/>
              </a:xfrm>
              <a:custGeom>
                <a:avLst/>
                <a:gdLst/>
                <a:ahLst/>
                <a:cxnLst>
                  <a:cxn ang="0">
                    <a:pos x="0" y="330"/>
                  </a:cxn>
                  <a:cxn ang="0">
                    <a:pos x="15" y="285"/>
                  </a:cxn>
                  <a:cxn ang="0">
                    <a:pos x="30" y="45"/>
                  </a:cxn>
                  <a:cxn ang="0">
                    <a:pos x="120" y="0"/>
                  </a:cxn>
                  <a:cxn ang="0">
                    <a:pos x="210" y="375"/>
                  </a:cxn>
                </a:cxnLst>
                <a:rect l="0" t="0" r="r" b="b"/>
                <a:pathLst>
                  <a:path w="258" h="375">
                    <a:moveTo>
                      <a:pt x="0" y="330"/>
                    </a:moveTo>
                    <a:cubicBezTo>
                      <a:pt x="5" y="315"/>
                      <a:pt x="13" y="301"/>
                      <a:pt x="15" y="285"/>
                    </a:cubicBezTo>
                    <a:cubicBezTo>
                      <a:pt x="23" y="205"/>
                      <a:pt x="13" y="123"/>
                      <a:pt x="30" y="45"/>
                    </a:cubicBezTo>
                    <a:cubicBezTo>
                      <a:pt x="35" y="24"/>
                      <a:pt x="105" y="5"/>
                      <a:pt x="120" y="0"/>
                    </a:cubicBezTo>
                    <a:cubicBezTo>
                      <a:pt x="258" y="46"/>
                      <a:pt x="210" y="270"/>
                      <a:pt x="210" y="375"/>
                    </a:cubicBezTo>
                  </a:path>
                </a:pathLst>
              </a:custGeom>
              <a:noFill/>
              <a:ln w="9525">
                <a:solidFill>
                  <a:srgbClr val="000000"/>
                </a:solidFill>
                <a:round/>
                <a:headEnd/>
                <a:tailEnd/>
              </a:ln>
            </p:spPr>
            <p:txBody>
              <a:bodyPr/>
              <a:lstStyle/>
              <a:p>
                <a:endParaRPr lang="en-US"/>
              </a:p>
            </p:txBody>
          </p:sp>
          <p:sp>
            <p:nvSpPr>
              <p:cNvPr id="296047" name="Freeform 111"/>
              <p:cNvSpPr>
                <a:spLocks/>
              </p:cNvSpPr>
              <p:nvPr/>
            </p:nvSpPr>
            <p:spPr bwMode="auto">
              <a:xfrm>
                <a:off x="4860" y="7328"/>
                <a:ext cx="323" cy="423"/>
              </a:xfrm>
              <a:custGeom>
                <a:avLst/>
                <a:gdLst/>
                <a:ahLst/>
                <a:cxnLst>
                  <a:cxn ang="0">
                    <a:pos x="83" y="0"/>
                  </a:cxn>
                  <a:cxn ang="0">
                    <a:pos x="323" y="390"/>
                  </a:cxn>
                </a:cxnLst>
                <a:rect l="0" t="0" r="r" b="b"/>
                <a:pathLst>
                  <a:path w="323" h="423">
                    <a:moveTo>
                      <a:pt x="83" y="0"/>
                    </a:moveTo>
                    <a:cubicBezTo>
                      <a:pt x="100" y="423"/>
                      <a:pt x="0" y="390"/>
                      <a:pt x="323" y="390"/>
                    </a:cubicBezTo>
                  </a:path>
                </a:pathLst>
              </a:custGeom>
              <a:noFill/>
              <a:ln w="9525">
                <a:solidFill>
                  <a:srgbClr val="000000"/>
                </a:solidFill>
                <a:round/>
                <a:headEnd/>
                <a:tailEnd/>
              </a:ln>
            </p:spPr>
            <p:txBody>
              <a:bodyPr/>
              <a:lstStyle/>
              <a:p>
                <a:endParaRPr lang="en-US"/>
              </a:p>
            </p:txBody>
          </p:sp>
          <p:sp>
            <p:nvSpPr>
              <p:cNvPr id="296048" name="Freeform 112"/>
              <p:cNvSpPr>
                <a:spLocks/>
              </p:cNvSpPr>
              <p:nvPr/>
            </p:nvSpPr>
            <p:spPr bwMode="auto">
              <a:xfrm>
                <a:off x="4485" y="8250"/>
                <a:ext cx="660" cy="446"/>
              </a:xfrm>
              <a:custGeom>
                <a:avLst/>
                <a:gdLst/>
                <a:ahLst/>
                <a:cxnLst>
                  <a:cxn ang="0">
                    <a:pos x="105" y="0"/>
                  </a:cxn>
                  <a:cxn ang="0">
                    <a:pos x="285" y="135"/>
                  </a:cxn>
                  <a:cxn ang="0">
                    <a:pos x="300" y="180"/>
                  </a:cxn>
                  <a:cxn ang="0">
                    <a:pos x="345" y="195"/>
                  </a:cxn>
                  <a:cxn ang="0">
                    <a:pos x="390" y="225"/>
                  </a:cxn>
                  <a:cxn ang="0">
                    <a:pos x="405" y="270"/>
                  </a:cxn>
                  <a:cxn ang="0">
                    <a:pos x="180" y="360"/>
                  </a:cxn>
                  <a:cxn ang="0">
                    <a:pos x="0" y="315"/>
                  </a:cxn>
                  <a:cxn ang="0">
                    <a:pos x="660" y="285"/>
                  </a:cxn>
                </a:cxnLst>
                <a:rect l="0" t="0" r="r" b="b"/>
                <a:pathLst>
                  <a:path w="660" h="446">
                    <a:moveTo>
                      <a:pt x="105" y="0"/>
                    </a:moveTo>
                    <a:cubicBezTo>
                      <a:pt x="180" y="25"/>
                      <a:pt x="220" y="92"/>
                      <a:pt x="285" y="135"/>
                    </a:cubicBezTo>
                    <a:cubicBezTo>
                      <a:pt x="290" y="150"/>
                      <a:pt x="289" y="169"/>
                      <a:pt x="300" y="180"/>
                    </a:cubicBezTo>
                    <a:cubicBezTo>
                      <a:pt x="311" y="191"/>
                      <a:pt x="331" y="188"/>
                      <a:pt x="345" y="195"/>
                    </a:cubicBezTo>
                    <a:cubicBezTo>
                      <a:pt x="361" y="203"/>
                      <a:pt x="375" y="215"/>
                      <a:pt x="390" y="225"/>
                    </a:cubicBezTo>
                    <a:cubicBezTo>
                      <a:pt x="395" y="240"/>
                      <a:pt x="405" y="254"/>
                      <a:pt x="405" y="270"/>
                    </a:cubicBezTo>
                    <a:cubicBezTo>
                      <a:pt x="405" y="446"/>
                      <a:pt x="376" y="374"/>
                      <a:pt x="180" y="360"/>
                    </a:cubicBezTo>
                    <a:cubicBezTo>
                      <a:pt x="61" y="320"/>
                      <a:pt x="121" y="335"/>
                      <a:pt x="0" y="315"/>
                    </a:cubicBezTo>
                    <a:cubicBezTo>
                      <a:pt x="270" y="225"/>
                      <a:pt x="58" y="285"/>
                      <a:pt x="660" y="285"/>
                    </a:cubicBezTo>
                  </a:path>
                </a:pathLst>
              </a:custGeom>
              <a:noFill/>
              <a:ln w="9525">
                <a:solidFill>
                  <a:srgbClr val="000000"/>
                </a:solidFill>
                <a:round/>
                <a:headEnd/>
                <a:tailEnd/>
              </a:ln>
            </p:spPr>
            <p:txBody>
              <a:bodyPr/>
              <a:lstStyle/>
              <a:p>
                <a:endParaRPr lang="en-US"/>
              </a:p>
            </p:txBody>
          </p:sp>
          <p:sp>
            <p:nvSpPr>
              <p:cNvPr id="296049" name="Freeform 113"/>
              <p:cNvSpPr>
                <a:spLocks/>
              </p:cNvSpPr>
              <p:nvPr/>
            </p:nvSpPr>
            <p:spPr bwMode="auto">
              <a:xfrm>
                <a:off x="3660" y="9450"/>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0" name="Freeform 114"/>
              <p:cNvSpPr>
                <a:spLocks/>
              </p:cNvSpPr>
              <p:nvPr/>
            </p:nvSpPr>
            <p:spPr bwMode="auto">
              <a:xfrm>
                <a:off x="6480" y="7508"/>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1" name="Freeform 115"/>
              <p:cNvSpPr>
                <a:spLocks/>
              </p:cNvSpPr>
              <p:nvPr/>
            </p:nvSpPr>
            <p:spPr bwMode="auto">
              <a:xfrm>
                <a:off x="8280" y="9668"/>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2" name="Freeform 116"/>
              <p:cNvSpPr>
                <a:spLocks/>
              </p:cNvSpPr>
              <p:nvPr/>
            </p:nvSpPr>
            <p:spPr bwMode="auto">
              <a:xfrm>
                <a:off x="2520" y="9308"/>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3" name="Freeform 117"/>
              <p:cNvSpPr>
                <a:spLocks/>
              </p:cNvSpPr>
              <p:nvPr/>
            </p:nvSpPr>
            <p:spPr bwMode="auto">
              <a:xfrm>
                <a:off x="5940" y="5528"/>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4" name="Freeform 118"/>
              <p:cNvSpPr>
                <a:spLocks/>
              </p:cNvSpPr>
              <p:nvPr/>
            </p:nvSpPr>
            <p:spPr bwMode="auto">
              <a:xfrm>
                <a:off x="8280" y="8768"/>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5" name="Freeform 119"/>
              <p:cNvSpPr>
                <a:spLocks/>
              </p:cNvSpPr>
              <p:nvPr/>
            </p:nvSpPr>
            <p:spPr bwMode="auto">
              <a:xfrm>
                <a:off x="4319" y="7283"/>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6" name="Freeform 120"/>
              <p:cNvSpPr>
                <a:spLocks/>
              </p:cNvSpPr>
              <p:nvPr/>
            </p:nvSpPr>
            <p:spPr bwMode="auto">
              <a:xfrm>
                <a:off x="9540" y="9668"/>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sp>
            <p:nvSpPr>
              <p:cNvPr id="296057" name="Freeform 121"/>
              <p:cNvSpPr>
                <a:spLocks/>
              </p:cNvSpPr>
              <p:nvPr/>
            </p:nvSpPr>
            <p:spPr bwMode="auto">
              <a:xfrm>
                <a:off x="4680" y="9488"/>
                <a:ext cx="1" cy="405"/>
              </a:xfrm>
              <a:custGeom>
                <a:avLst/>
                <a:gdLst/>
                <a:ahLst/>
                <a:cxnLst>
                  <a:cxn ang="0">
                    <a:pos x="0" y="0"/>
                  </a:cxn>
                  <a:cxn ang="0">
                    <a:pos x="0" y="405"/>
                  </a:cxn>
                </a:cxnLst>
                <a:rect l="0" t="0" r="r" b="b"/>
                <a:pathLst>
                  <a:path w="1" h="405">
                    <a:moveTo>
                      <a:pt x="0" y="0"/>
                    </a:moveTo>
                    <a:cubicBezTo>
                      <a:pt x="0" y="135"/>
                      <a:pt x="0" y="270"/>
                      <a:pt x="0" y="405"/>
                    </a:cubicBezTo>
                  </a:path>
                </a:pathLst>
              </a:custGeom>
              <a:noFill/>
              <a:ln w="9525">
                <a:solidFill>
                  <a:srgbClr val="000000"/>
                </a:solidFill>
                <a:round/>
                <a:headEnd/>
                <a:tailEnd/>
              </a:ln>
            </p:spPr>
            <p:txBody>
              <a:bodyPr/>
              <a:lstStyle/>
              <a:p>
                <a:endParaRPr lang="en-US"/>
              </a:p>
            </p:txBody>
          </p:sp>
        </p:grpSp>
      </p:grpSp>
      <p:graphicFrame>
        <p:nvGraphicFramePr>
          <p:cNvPr id="296058" name="Object 122"/>
          <p:cNvGraphicFramePr>
            <a:graphicFrameLocks noChangeAspect="1"/>
          </p:cNvGraphicFramePr>
          <p:nvPr/>
        </p:nvGraphicFramePr>
        <p:xfrm>
          <a:off x="284163" y="2133600"/>
          <a:ext cx="5202237" cy="831850"/>
        </p:xfrm>
        <a:graphic>
          <a:graphicData uri="http://schemas.openxmlformats.org/presentationml/2006/ole">
            <p:oleObj spid="_x0000_s160772" name="Microsoft Equation 3.0" r:id="rId9" imgW="2108160" imgH="4316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5943"/>
                                        </p:tgtEl>
                                        <p:attrNameLst>
                                          <p:attrName>style.visibility</p:attrName>
                                        </p:attrNameLst>
                                      </p:cBhvr>
                                      <p:to>
                                        <p:strVal val="visible"/>
                                      </p:to>
                                    </p:set>
                                    <p:animEffect transition="in" filter="checkerboard(across)">
                                      <p:cBhvr>
                                        <p:cTn id="7" dur="500"/>
                                        <p:tgtEl>
                                          <p:spTgt spid="295943"/>
                                        </p:tgtEl>
                                      </p:cBhvr>
                                    </p:animEffect>
                                  </p:childTnLst>
                                </p:cTn>
                              </p:par>
                              <p:par>
                                <p:cTn id="8" presetID="23" presetClass="emph" presetSubtype="0" fill="hold" grpId="1" nodeType="withEffect">
                                  <p:stCondLst>
                                    <p:cond delay="0"/>
                                  </p:stCondLst>
                                  <p:childTnLst>
                                    <p:animClr clrSpc="hsl" dir="cw">
                                      <p:cBhvr override="childStyle">
                                        <p:cTn id="9" dur="500" fill="hold"/>
                                        <p:tgtEl>
                                          <p:spTgt spid="295943"/>
                                        </p:tgtEl>
                                        <p:attrNameLst>
                                          <p:attrName>style.color</p:attrName>
                                        </p:attrNameLst>
                                      </p:cBhvr>
                                      <p:by>
                                        <p:hsl h="10842353" s="0" l="0"/>
                                      </p:by>
                                    </p:animClr>
                                    <p:animClr clrSpc="hsl" dir="cw">
                                      <p:cBhvr>
                                        <p:cTn id="10" dur="500" fill="hold"/>
                                        <p:tgtEl>
                                          <p:spTgt spid="295943"/>
                                        </p:tgtEl>
                                        <p:attrNameLst>
                                          <p:attrName>fillcolor</p:attrName>
                                        </p:attrNameLst>
                                      </p:cBhvr>
                                      <p:by>
                                        <p:hsl h="10842353" s="0" l="0"/>
                                      </p:by>
                                    </p:animClr>
                                    <p:animClr clrSpc="hsl" dir="cw">
                                      <p:cBhvr>
                                        <p:cTn id="11" dur="500" fill="hold"/>
                                        <p:tgtEl>
                                          <p:spTgt spid="295943"/>
                                        </p:tgtEl>
                                        <p:attrNameLst>
                                          <p:attrName>stroke.color</p:attrName>
                                        </p:attrNameLst>
                                      </p:cBhvr>
                                      <p:by>
                                        <p:hsl h="10842353" s="0" l="0"/>
                                      </p:by>
                                    </p:animClr>
                                    <p:set>
                                      <p:cBhvr>
                                        <p:cTn id="12" dur="500" fill="hold"/>
                                        <p:tgtEl>
                                          <p:spTgt spid="295943"/>
                                        </p:tgtEl>
                                        <p:attrNameLst>
                                          <p:attrName>fill.type</p:attrName>
                                        </p:attrNameLst>
                                      </p:cBhvr>
                                      <p:to>
                                        <p:strVal val="solid"/>
                                      </p:to>
                                    </p:set>
                                  </p:childTnLst>
                                </p:cTn>
                              </p:par>
                              <p:par>
                                <p:cTn id="13" presetID="54" presetClass="entr" presetSubtype="0" ac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0.05"/>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anim calcmode="lin" valueType="num">
                                      <p:cBhvr>
                                        <p:cTn id="17" dur="500" fill="hold"/>
                                        <p:tgtEl>
                                          <p:spTgt spid="2"/>
                                        </p:tgtEl>
                                        <p:attrNameLst>
                                          <p:attrName>ppt_x</p:attrName>
                                        </p:attrNameLst>
                                      </p:cBhvr>
                                      <p:tavLst>
                                        <p:tav tm="0">
                                          <p:val>
                                            <p:strVal val="#ppt_x-.2"/>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xit" presetSubtype="0" fill="hold" nodeType="clickEffect">
                                  <p:stCondLst>
                                    <p:cond delay="0"/>
                                  </p:stCondLst>
                                  <p:childTnLst>
                                    <p:animScale>
                                      <p:cBhvr>
                                        <p:cTn id="23"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4" dur="1000" accel="50000">
                                          <p:stCondLst>
                                            <p:cond delay="0"/>
                                          </p:stCondLst>
                                        </p:cTn>
                                        <p:tgtEl>
                                          <p:spTgt spid="2"/>
                                        </p:tgtEl>
                                        <p:attrNameLst>
                                          <p:attrName>ppt_x</p:attrName>
                                          <p:attrName>ppt_y</p:attrName>
                                        </p:attrNameLst>
                                      </p:cBhvr>
                                    </p:animMotion>
                                    <p:animEffect transition="out" filter="fade">
                                      <p:cBhvr>
                                        <p:cTn id="25" dur="1000"/>
                                        <p:tgtEl>
                                          <p:spTgt spid="2"/>
                                        </p:tgtEl>
                                      </p:cBhvr>
                                    </p:animEffect>
                                    <p:set>
                                      <p:cBhvr>
                                        <p:cTn id="26" dur="1" fill="hold">
                                          <p:stCondLst>
                                            <p:cond delay="999"/>
                                          </p:stCondLst>
                                        </p:cTn>
                                        <p:tgtEl>
                                          <p:spTgt spid="2"/>
                                        </p:tgtEl>
                                        <p:attrNameLst>
                                          <p:attrName>style.visibility</p:attrName>
                                        </p:attrNameLst>
                                      </p:cBhvr>
                                      <p:to>
                                        <p:strVal val="hidden"/>
                                      </p:to>
                                    </p:set>
                                  </p:childTnLst>
                                </p:cTn>
                              </p:par>
                              <p:par>
                                <p:cTn id="27" presetID="23" presetClass="emph" presetSubtype="0" fill="hold" nodeType="withEffect">
                                  <p:stCondLst>
                                    <p:cond delay="0"/>
                                  </p:stCondLst>
                                  <p:childTnLst>
                                    <p:animClr clrSpc="hsl" dir="cw">
                                      <p:cBhvr override="childStyle">
                                        <p:cTn id="28" dur="500" fill="hold"/>
                                        <p:tgtEl>
                                          <p:spTgt spid="295943"/>
                                        </p:tgtEl>
                                        <p:attrNameLst>
                                          <p:attrName>style.color</p:attrName>
                                        </p:attrNameLst>
                                      </p:cBhvr>
                                      <p:by>
                                        <p:hsl h="10842353" s="0" l="0"/>
                                      </p:by>
                                    </p:animClr>
                                    <p:animClr clrSpc="hsl" dir="cw">
                                      <p:cBhvr>
                                        <p:cTn id="29" dur="500" fill="hold"/>
                                        <p:tgtEl>
                                          <p:spTgt spid="295943"/>
                                        </p:tgtEl>
                                        <p:attrNameLst>
                                          <p:attrName>fillcolor</p:attrName>
                                        </p:attrNameLst>
                                      </p:cBhvr>
                                      <p:by>
                                        <p:hsl h="10842353" s="0" l="0"/>
                                      </p:by>
                                    </p:animClr>
                                    <p:animClr clrSpc="hsl" dir="cw">
                                      <p:cBhvr>
                                        <p:cTn id="30" dur="500" fill="hold"/>
                                        <p:tgtEl>
                                          <p:spTgt spid="295943"/>
                                        </p:tgtEl>
                                        <p:attrNameLst>
                                          <p:attrName>stroke.color</p:attrName>
                                        </p:attrNameLst>
                                      </p:cBhvr>
                                      <p:by>
                                        <p:hsl h="10842353" s="0" l="0"/>
                                      </p:by>
                                    </p:animClr>
                                    <p:set>
                                      <p:cBhvr>
                                        <p:cTn id="31" dur="500" fill="hold"/>
                                        <p:tgtEl>
                                          <p:spTgt spid="295943"/>
                                        </p:tgtEl>
                                        <p:attrNameLst>
                                          <p:attrName>fill.type</p:attrName>
                                        </p:attrNameLst>
                                      </p:cBhvr>
                                      <p:to>
                                        <p:strVal val="solid"/>
                                      </p:to>
                                    </p:set>
                                  </p:childTnLst>
                                </p:cTn>
                              </p:par>
                              <p:par>
                                <p:cTn id="32" presetID="2" presetClass="entr" presetSubtype="4" fill="hold" grpId="0" nodeType="withEffect">
                                  <p:stCondLst>
                                    <p:cond delay="0"/>
                                  </p:stCondLst>
                                  <p:childTnLst>
                                    <p:set>
                                      <p:cBhvr>
                                        <p:cTn id="33" dur="1" fill="hold">
                                          <p:stCondLst>
                                            <p:cond delay="0"/>
                                          </p:stCondLst>
                                        </p:cTn>
                                        <p:tgtEl>
                                          <p:spTgt spid="296008"/>
                                        </p:tgtEl>
                                        <p:attrNameLst>
                                          <p:attrName>style.visibility</p:attrName>
                                        </p:attrNameLst>
                                      </p:cBhvr>
                                      <p:to>
                                        <p:strVal val="visible"/>
                                      </p:to>
                                    </p:set>
                                    <p:anim calcmode="lin" valueType="num">
                                      <p:cBhvr additive="base">
                                        <p:cTn id="34" dur="500" fill="hold"/>
                                        <p:tgtEl>
                                          <p:spTgt spid="296008"/>
                                        </p:tgtEl>
                                        <p:attrNameLst>
                                          <p:attrName>ppt_x</p:attrName>
                                        </p:attrNameLst>
                                      </p:cBhvr>
                                      <p:tavLst>
                                        <p:tav tm="0">
                                          <p:val>
                                            <p:strVal val="#ppt_x"/>
                                          </p:val>
                                        </p:tav>
                                        <p:tav tm="100000">
                                          <p:val>
                                            <p:strVal val="#ppt_x"/>
                                          </p:val>
                                        </p:tav>
                                      </p:tavLst>
                                    </p:anim>
                                    <p:anim calcmode="lin" valueType="num">
                                      <p:cBhvr additive="base">
                                        <p:cTn id="35" dur="500" fill="hold"/>
                                        <p:tgtEl>
                                          <p:spTgt spid="296008"/>
                                        </p:tgtEl>
                                        <p:attrNameLst>
                                          <p:attrName>ppt_y</p:attrName>
                                        </p:attrNameLst>
                                      </p:cBhvr>
                                      <p:tavLst>
                                        <p:tav tm="0">
                                          <p:val>
                                            <p:strVal val="1+#ppt_h/2"/>
                                          </p:val>
                                        </p:tav>
                                        <p:tav tm="100000">
                                          <p:val>
                                            <p:strVal val="#ppt_y"/>
                                          </p:val>
                                        </p:tav>
                                      </p:tavLst>
                                    </p:anim>
                                  </p:childTnLst>
                                </p:cTn>
                              </p:par>
                              <p:par>
                                <p:cTn id="36" presetID="5" presetClass="entr" presetSubtype="10" fill="hold" nodeType="withEffect">
                                  <p:stCondLst>
                                    <p:cond delay="0"/>
                                  </p:stCondLst>
                                  <p:childTnLst>
                                    <p:set>
                                      <p:cBhvr>
                                        <p:cTn id="37" dur="1" fill="hold">
                                          <p:stCondLst>
                                            <p:cond delay="0"/>
                                          </p:stCondLst>
                                        </p:cTn>
                                        <p:tgtEl>
                                          <p:spTgt spid="296001"/>
                                        </p:tgtEl>
                                        <p:attrNameLst>
                                          <p:attrName>style.visibility</p:attrName>
                                        </p:attrNameLst>
                                      </p:cBhvr>
                                      <p:to>
                                        <p:strVal val="visible"/>
                                      </p:to>
                                    </p:set>
                                    <p:animEffect transition="in" filter="checkerboard(across)">
                                      <p:cBhvr>
                                        <p:cTn id="38" dur="500"/>
                                        <p:tgtEl>
                                          <p:spTgt spid="296001"/>
                                        </p:tgtEl>
                                      </p:cBhvr>
                                    </p:animEffect>
                                  </p:childTnLst>
                                </p:cTn>
                              </p:par>
                              <p:par>
                                <p:cTn id="39" presetID="5" presetClass="entr" presetSubtype="1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par>
                                <p:cTn id="42" presetID="6" presetClass="emph" presetSubtype="0" fill="hold" nodeType="withEffect">
                                  <p:stCondLst>
                                    <p:cond delay="0"/>
                                  </p:stCondLst>
                                  <p:childTnLst>
                                    <p:animScale>
                                      <p:cBhvr>
                                        <p:cTn id="43" dur="2000" fill="hold"/>
                                        <p:tgtEl>
                                          <p:spTgt spid="15"/>
                                        </p:tgtEl>
                                      </p:cBhvr>
                                      <p:by x="150000" y="150000"/>
                                    </p:animScale>
                                  </p:childTnLst>
                                </p:cTn>
                              </p:par>
                              <p:par>
                                <p:cTn id="44" presetID="23" presetClass="emph" presetSubtype="0" fill="hold" nodeType="withEffect">
                                  <p:stCondLst>
                                    <p:cond delay="0"/>
                                  </p:stCondLst>
                                  <p:childTnLst>
                                    <p:animClr clrSpc="hsl" dir="cw">
                                      <p:cBhvr override="childStyle">
                                        <p:cTn id="45" dur="500" fill="hold"/>
                                        <p:tgtEl>
                                          <p:spTgt spid="296001"/>
                                        </p:tgtEl>
                                        <p:attrNameLst>
                                          <p:attrName>style.color</p:attrName>
                                        </p:attrNameLst>
                                      </p:cBhvr>
                                      <p:by>
                                        <p:hsl h="10842353" s="0" l="0"/>
                                      </p:by>
                                    </p:animClr>
                                    <p:animClr clrSpc="hsl" dir="cw">
                                      <p:cBhvr>
                                        <p:cTn id="46" dur="500" fill="hold"/>
                                        <p:tgtEl>
                                          <p:spTgt spid="296001"/>
                                        </p:tgtEl>
                                        <p:attrNameLst>
                                          <p:attrName>fillcolor</p:attrName>
                                        </p:attrNameLst>
                                      </p:cBhvr>
                                      <p:by>
                                        <p:hsl h="10842353" s="0" l="0"/>
                                      </p:by>
                                    </p:animClr>
                                    <p:animClr clrSpc="hsl" dir="cw">
                                      <p:cBhvr>
                                        <p:cTn id="47" dur="500" fill="hold"/>
                                        <p:tgtEl>
                                          <p:spTgt spid="296001"/>
                                        </p:tgtEl>
                                        <p:attrNameLst>
                                          <p:attrName>stroke.color</p:attrName>
                                        </p:attrNameLst>
                                      </p:cBhvr>
                                      <p:by>
                                        <p:hsl h="10842353" s="0" l="0"/>
                                      </p:by>
                                    </p:animClr>
                                    <p:set>
                                      <p:cBhvr>
                                        <p:cTn id="48" dur="500" fill="hold"/>
                                        <p:tgtEl>
                                          <p:spTgt spid="296001"/>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ox(in)">
                                      <p:cBhvr>
                                        <p:cTn id="53" dur="500"/>
                                        <p:tgtEl>
                                          <p:spTgt spid="5"/>
                                        </p:tgtEl>
                                      </p:cBhvr>
                                    </p:animEffect>
                                  </p:childTnLst>
                                </p:cTn>
                              </p:par>
                              <p:par>
                                <p:cTn id="54" presetID="4" presetClass="entr" presetSubtype="16"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ox(in)">
                                      <p:cBhvr>
                                        <p:cTn id="56" dur="500"/>
                                        <p:tgtEl>
                                          <p:spTgt spid="3"/>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295944">
                                            <p:txEl>
                                              <p:pRg st="1" end="1"/>
                                            </p:txEl>
                                          </p:spTgt>
                                        </p:tgtEl>
                                        <p:attrNameLst>
                                          <p:attrName>style.visibility</p:attrName>
                                        </p:attrNameLst>
                                      </p:cBhvr>
                                      <p:to>
                                        <p:strVal val="visible"/>
                                      </p:to>
                                    </p:set>
                                    <p:animEffect transition="in" filter="diamond(in)">
                                      <p:cBhvr>
                                        <p:cTn id="59" dur="500"/>
                                        <p:tgtEl>
                                          <p:spTgt spid="29594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295944">
                                            <p:txEl>
                                              <p:pRg st="4" end="4"/>
                                            </p:txEl>
                                          </p:spTgt>
                                        </p:tgtEl>
                                        <p:attrNameLst>
                                          <p:attrName>style.visibility</p:attrName>
                                        </p:attrNameLst>
                                      </p:cBhvr>
                                      <p:to>
                                        <p:strVal val="visible"/>
                                      </p:to>
                                    </p:set>
                                    <p:animEffect transition="in" filter="diamond(in)">
                                      <p:cBhvr>
                                        <p:cTn id="64" dur="500"/>
                                        <p:tgtEl>
                                          <p:spTgt spid="295944">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xit" presetSubtype="10" fill="hold" nodeType="clickEffect">
                                  <p:stCondLst>
                                    <p:cond delay="0"/>
                                  </p:stCondLst>
                                  <p:childTnLst>
                                    <p:animEffect transition="out" filter="checkerboard(across)">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par>
                                <p:cTn id="70" presetID="52" presetClass="exit" presetSubtype="0" fill="hold" nodeType="withEffect">
                                  <p:stCondLst>
                                    <p:cond delay="0"/>
                                  </p:stCondLst>
                                  <p:childTnLst>
                                    <p:animScale>
                                      <p:cBhvr>
                                        <p:cTn id="71"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2" dur="1000" accel="50000">
                                          <p:stCondLst>
                                            <p:cond delay="0"/>
                                          </p:stCondLst>
                                        </p:cTn>
                                        <p:tgtEl>
                                          <p:spTgt spid="15"/>
                                        </p:tgtEl>
                                        <p:attrNameLst>
                                          <p:attrName>ppt_x</p:attrName>
                                          <p:attrName>ppt_y</p:attrName>
                                        </p:attrNameLst>
                                      </p:cBhvr>
                                    </p:animMotion>
                                    <p:animEffect transition="out" filter="fade">
                                      <p:cBhvr>
                                        <p:cTn id="73" dur="1000"/>
                                        <p:tgtEl>
                                          <p:spTgt spid="15"/>
                                        </p:tgtEl>
                                      </p:cBhvr>
                                    </p:animEffect>
                                    <p:set>
                                      <p:cBhvr>
                                        <p:cTn id="74" dur="1" fill="hold">
                                          <p:stCondLst>
                                            <p:cond delay="999"/>
                                          </p:stCondLst>
                                        </p:cTn>
                                        <p:tgtEl>
                                          <p:spTgt spid="15"/>
                                        </p:tgtEl>
                                        <p:attrNameLst>
                                          <p:attrName>style.visibility</p:attrName>
                                        </p:attrNameLst>
                                      </p:cBhvr>
                                      <p:to>
                                        <p:strVal val="hidden"/>
                                      </p:to>
                                    </p:set>
                                  </p:childTnLst>
                                </p:cTn>
                              </p:par>
                              <p:par>
                                <p:cTn id="75" presetID="23" presetClass="emph" presetSubtype="0" fill="hold" grpId="0" nodeType="withEffect">
                                  <p:stCondLst>
                                    <p:cond delay="0"/>
                                  </p:stCondLst>
                                  <p:childTnLst>
                                    <p:animClr clrSpc="hsl" dir="cw">
                                      <p:cBhvr override="childStyle">
                                        <p:cTn id="76" dur="500" fill="hold"/>
                                        <p:tgtEl>
                                          <p:spTgt spid="296001"/>
                                        </p:tgtEl>
                                        <p:attrNameLst>
                                          <p:attrName>style.color</p:attrName>
                                        </p:attrNameLst>
                                      </p:cBhvr>
                                      <p:by>
                                        <p:hsl h="10842353" s="0" l="0"/>
                                      </p:by>
                                    </p:animClr>
                                    <p:animClr clrSpc="hsl" dir="cw">
                                      <p:cBhvr>
                                        <p:cTn id="77" dur="500" fill="hold"/>
                                        <p:tgtEl>
                                          <p:spTgt spid="296001"/>
                                        </p:tgtEl>
                                        <p:attrNameLst>
                                          <p:attrName>fillcolor</p:attrName>
                                        </p:attrNameLst>
                                      </p:cBhvr>
                                      <p:by>
                                        <p:hsl h="10842353" s="0" l="0"/>
                                      </p:by>
                                    </p:animClr>
                                    <p:animClr clrSpc="hsl" dir="cw">
                                      <p:cBhvr>
                                        <p:cTn id="78" dur="500" fill="hold"/>
                                        <p:tgtEl>
                                          <p:spTgt spid="296001"/>
                                        </p:tgtEl>
                                        <p:attrNameLst>
                                          <p:attrName>stroke.color</p:attrName>
                                        </p:attrNameLst>
                                      </p:cBhvr>
                                      <p:by>
                                        <p:hsl h="10842353" s="0" l="0"/>
                                      </p:by>
                                    </p:animClr>
                                    <p:set>
                                      <p:cBhvr>
                                        <p:cTn id="79" dur="500" fill="hold"/>
                                        <p:tgtEl>
                                          <p:spTgt spid="296001"/>
                                        </p:tgtEl>
                                        <p:attrNameLst>
                                          <p:attrName>fill.type</p:attrName>
                                        </p:attrNameLst>
                                      </p:cBhvr>
                                      <p:to>
                                        <p:strVal val="solid"/>
                                      </p:to>
                                    </p:set>
                                  </p:childTnLst>
                                </p:cTn>
                              </p:par>
                              <p:par>
                                <p:cTn id="80" presetID="5" presetClass="exit" presetSubtype="10" fill="hold" nodeType="withEffect">
                                  <p:stCondLst>
                                    <p:cond delay="0"/>
                                  </p:stCondLst>
                                  <p:childTnLst>
                                    <p:animEffect transition="out" filter="checkerboard(across)">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38" presetClass="exit" presetSubtype="0" accel="50000" fill="hold" grpId="1" nodeType="withEffect">
                                  <p:stCondLst>
                                    <p:cond delay="0"/>
                                  </p:stCondLst>
                                  <p:childTnLst>
                                    <p:anim calcmode="lin" valueType="num">
                                      <p:cBhvr>
                                        <p:cTn id="84" dur="500">
                                          <p:stCondLst>
                                            <p:cond delay="0"/>
                                          </p:stCondLst>
                                        </p:cTn>
                                        <p:tgtEl>
                                          <p:spTgt spid="295944">
                                            <p:txEl>
                                              <p:pRg st="1" end="1"/>
                                            </p:txEl>
                                          </p:spTgt>
                                        </p:tgtEl>
                                        <p:attrNameLst>
                                          <p:attrName>style.rotation</p:attrName>
                                        </p:attrNameLst>
                                      </p:cBhvr>
                                      <p:tavLst>
                                        <p:tav tm="0">
                                          <p:val>
                                            <p:fltVal val="0"/>
                                          </p:val>
                                        </p:tav>
                                        <p:tav tm="100000">
                                          <p:val>
                                            <p:fltVal val="45"/>
                                          </p:val>
                                        </p:tav>
                                      </p:tavLst>
                                    </p:anim>
                                    <p:anim calcmode="lin" valueType="num">
                                      <p:cBhvr>
                                        <p:cTn id="85" dur="500">
                                          <p:stCondLst>
                                            <p:cond delay="0"/>
                                          </p:stCondLst>
                                        </p:cTn>
                                        <p:tgtEl>
                                          <p:spTgt spid="295944">
                                            <p:txEl>
                                              <p:pRg st="1" end="1"/>
                                            </p:txEl>
                                          </p:spTgt>
                                        </p:tgtEl>
                                        <p:attrNameLst>
                                          <p:attrName>ppt_y</p:attrName>
                                        </p:attrNameLst>
                                      </p:cBhvr>
                                      <p:tavLst>
                                        <p:tav tm="0">
                                          <p:val>
                                            <p:strVal val="ppt_y"/>
                                          </p:val>
                                        </p:tav>
                                        <p:tav tm="100000">
                                          <p:val>
                                            <p:strVal val="ppt_y+1"/>
                                          </p:val>
                                        </p:tav>
                                      </p:tavLst>
                                    </p:anim>
                                    <p:set>
                                      <p:cBhvr>
                                        <p:cTn id="86" dur="1" fill="hold">
                                          <p:stCondLst>
                                            <p:cond delay="499"/>
                                          </p:stCondLst>
                                        </p:cTn>
                                        <p:tgtEl>
                                          <p:spTgt spid="295944">
                                            <p:txEl>
                                              <p:pRg st="1" end="1"/>
                                            </p:txEl>
                                          </p:spTgt>
                                        </p:tgtEl>
                                        <p:attrNameLst>
                                          <p:attrName>style.visibility</p:attrName>
                                        </p:attrNameLst>
                                      </p:cBhvr>
                                      <p:to>
                                        <p:strVal val="hidden"/>
                                      </p:to>
                                    </p:set>
                                  </p:childTnLst>
                                </p:cTn>
                              </p:par>
                              <p:par>
                                <p:cTn id="87" presetID="38" presetClass="exit" presetSubtype="0" accel="50000" fill="hold" grpId="1" nodeType="withEffect">
                                  <p:stCondLst>
                                    <p:cond delay="0"/>
                                  </p:stCondLst>
                                  <p:childTnLst>
                                    <p:anim calcmode="lin" valueType="num">
                                      <p:cBhvr>
                                        <p:cTn id="88" dur="1000">
                                          <p:stCondLst>
                                            <p:cond delay="0"/>
                                          </p:stCondLst>
                                        </p:cTn>
                                        <p:tgtEl>
                                          <p:spTgt spid="295944">
                                            <p:txEl>
                                              <p:pRg st="4" end="4"/>
                                            </p:txEl>
                                          </p:spTgt>
                                        </p:tgtEl>
                                        <p:attrNameLst>
                                          <p:attrName>style.rotation</p:attrName>
                                        </p:attrNameLst>
                                      </p:cBhvr>
                                      <p:tavLst>
                                        <p:tav tm="0">
                                          <p:val>
                                            <p:fltVal val="0"/>
                                          </p:val>
                                        </p:tav>
                                        <p:tav tm="100000">
                                          <p:val>
                                            <p:fltVal val="45"/>
                                          </p:val>
                                        </p:tav>
                                      </p:tavLst>
                                    </p:anim>
                                    <p:anim calcmode="lin" valueType="num">
                                      <p:cBhvr>
                                        <p:cTn id="89" dur="1000">
                                          <p:stCondLst>
                                            <p:cond delay="0"/>
                                          </p:stCondLst>
                                        </p:cTn>
                                        <p:tgtEl>
                                          <p:spTgt spid="295944">
                                            <p:txEl>
                                              <p:pRg st="4" end="4"/>
                                            </p:txEl>
                                          </p:spTgt>
                                        </p:tgtEl>
                                        <p:attrNameLst>
                                          <p:attrName>ppt_y</p:attrName>
                                        </p:attrNameLst>
                                      </p:cBhvr>
                                      <p:tavLst>
                                        <p:tav tm="0">
                                          <p:val>
                                            <p:strVal val="ppt_y"/>
                                          </p:val>
                                        </p:tav>
                                        <p:tav tm="100000">
                                          <p:val>
                                            <p:strVal val="ppt_y+1"/>
                                          </p:val>
                                        </p:tav>
                                      </p:tavLst>
                                    </p:anim>
                                    <p:set>
                                      <p:cBhvr>
                                        <p:cTn id="90" dur="1" fill="hold">
                                          <p:stCondLst>
                                            <p:cond delay="999"/>
                                          </p:stCondLst>
                                        </p:cTn>
                                        <p:tgtEl>
                                          <p:spTgt spid="295944">
                                            <p:txEl>
                                              <p:pRg st="4" end="4"/>
                                            </p:txEl>
                                          </p:spTgt>
                                        </p:tgtEl>
                                        <p:attrNameLst>
                                          <p:attrName>style.visibility</p:attrName>
                                        </p:attrNameLst>
                                      </p:cBhvr>
                                      <p:to>
                                        <p:strVal val="hidden"/>
                                      </p:to>
                                    </p:set>
                                  </p:childTnLst>
                                </p:cTn>
                              </p:par>
                              <p:par>
                                <p:cTn id="91" presetID="8" presetClass="entr" presetSubtype="16" fill="hold" grpId="0" nodeType="withEffect">
                                  <p:stCondLst>
                                    <p:cond delay="0"/>
                                  </p:stCondLst>
                                  <p:childTnLst>
                                    <p:set>
                                      <p:cBhvr>
                                        <p:cTn id="92" dur="1" fill="hold">
                                          <p:stCondLst>
                                            <p:cond delay="0"/>
                                          </p:stCondLst>
                                        </p:cTn>
                                        <p:tgtEl>
                                          <p:spTgt spid="296007"/>
                                        </p:tgtEl>
                                        <p:attrNameLst>
                                          <p:attrName>style.visibility</p:attrName>
                                        </p:attrNameLst>
                                      </p:cBhvr>
                                      <p:to>
                                        <p:strVal val="visible"/>
                                      </p:to>
                                    </p:set>
                                    <p:animEffect transition="in" filter="diamond(in)">
                                      <p:cBhvr>
                                        <p:cTn id="93" dur="500"/>
                                        <p:tgtEl>
                                          <p:spTgt spid="296007"/>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296002"/>
                                        </p:tgtEl>
                                        <p:attrNameLst>
                                          <p:attrName>style.visibility</p:attrName>
                                        </p:attrNameLst>
                                      </p:cBhvr>
                                      <p:to>
                                        <p:strVal val="visible"/>
                                      </p:to>
                                    </p:set>
                                    <p:animEffect transition="in" filter="checkerboard(across)">
                                      <p:cBhvr>
                                        <p:cTn id="96" dur="500"/>
                                        <p:tgtEl>
                                          <p:spTgt spid="296002"/>
                                        </p:tgtEl>
                                      </p:cBhvr>
                                    </p:animEffect>
                                  </p:childTnLst>
                                </p:cTn>
                              </p:par>
                              <p:par>
                                <p:cTn id="97" presetID="23" presetClass="emph" presetSubtype="0" fill="hold" grpId="1" nodeType="withEffect">
                                  <p:stCondLst>
                                    <p:cond delay="0"/>
                                  </p:stCondLst>
                                  <p:childTnLst>
                                    <p:animClr clrSpc="hsl" dir="cw">
                                      <p:cBhvr override="childStyle">
                                        <p:cTn id="98" dur="500" fill="hold"/>
                                        <p:tgtEl>
                                          <p:spTgt spid="296002"/>
                                        </p:tgtEl>
                                        <p:attrNameLst>
                                          <p:attrName>style.color</p:attrName>
                                        </p:attrNameLst>
                                      </p:cBhvr>
                                      <p:by>
                                        <p:hsl h="10842353" s="0" l="0"/>
                                      </p:by>
                                    </p:animClr>
                                    <p:animClr clrSpc="hsl" dir="cw">
                                      <p:cBhvr>
                                        <p:cTn id="99" dur="500" fill="hold"/>
                                        <p:tgtEl>
                                          <p:spTgt spid="296002"/>
                                        </p:tgtEl>
                                        <p:attrNameLst>
                                          <p:attrName>fillcolor</p:attrName>
                                        </p:attrNameLst>
                                      </p:cBhvr>
                                      <p:by>
                                        <p:hsl h="10842353" s="0" l="0"/>
                                      </p:by>
                                    </p:animClr>
                                    <p:animClr clrSpc="hsl" dir="cw">
                                      <p:cBhvr>
                                        <p:cTn id="100" dur="500" fill="hold"/>
                                        <p:tgtEl>
                                          <p:spTgt spid="296002"/>
                                        </p:tgtEl>
                                        <p:attrNameLst>
                                          <p:attrName>stroke.color</p:attrName>
                                        </p:attrNameLst>
                                      </p:cBhvr>
                                      <p:by>
                                        <p:hsl h="10842353" s="0" l="0"/>
                                      </p:by>
                                    </p:animClr>
                                    <p:set>
                                      <p:cBhvr>
                                        <p:cTn id="101" dur="500" fill="hold"/>
                                        <p:tgtEl>
                                          <p:spTgt spid="296002"/>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295968"/>
                                        </p:tgtEl>
                                        <p:attrNameLst>
                                          <p:attrName>style.visibility</p:attrName>
                                        </p:attrNameLst>
                                      </p:cBhvr>
                                      <p:to>
                                        <p:strVal val="visible"/>
                                      </p:to>
                                    </p:set>
                                    <p:animEffect transition="in" filter="diamond(in)">
                                      <p:cBhvr>
                                        <p:cTn id="106" dur="500"/>
                                        <p:tgtEl>
                                          <p:spTgt spid="295968"/>
                                        </p:tgtEl>
                                      </p:cBhvr>
                                    </p:animEffect>
                                  </p:childTnLst>
                                </p:cTn>
                              </p:par>
                              <p:par>
                                <p:cTn id="107" presetID="8" presetClass="entr" presetSubtype="16" fill="hold" nodeType="with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diamond(in)">
                                      <p:cBhvr>
                                        <p:cTn id="109" dur="500"/>
                                        <p:tgtEl>
                                          <p:spTgt spid="8"/>
                                        </p:tgtEl>
                                      </p:cBhvr>
                                    </p:animEffect>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grpId="1" nodeType="clickEffect">
                                  <p:stCondLst>
                                    <p:cond delay="0"/>
                                  </p:stCondLst>
                                  <p:childTnLst>
                                    <p:anim calcmode="lin" valueType="num">
                                      <p:cBhvr additive="base">
                                        <p:cTn id="113" dur="500"/>
                                        <p:tgtEl>
                                          <p:spTgt spid="295968"/>
                                        </p:tgtEl>
                                        <p:attrNameLst>
                                          <p:attrName>ppt_x</p:attrName>
                                        </p:attrNameLst>
                                      </p:cBhvr>
                                      <p:tavLst>
                                        <p:tav tm="0">
                                          <p:val>
                                            <p:strVal val="ppt_x"/>
                                          </p:val>
                                        </p:tav>
                                        <p:tav tm="100000">
                                          <p:val>
                                            <p:strVal val="ppt_x"/>
                                          </p:val>
                                        </p:tav>
                                      </p:tavLst>
                                    </p:anim>
                                    <p:anim calcmode="lin" valueType="num">
                                      <p:cBhvr additive="base">
                                        <p:cTn id="114" dur="500"/>
                                        <p:tgtEl>
                                          <p:spTgt spid="295968"/>
                                        </p:tgtEl>
                                        <p:attrNameLst>
                                          <p:attrName>ppt_y</p:attrName>
                                        </p:attrNameLst>
                                      </p:cBhvr>
                                      <p:tavLst>
                                        <p:tav tm="0">
                                          <p:val>
                                            <p:strVal val="ppt_y"/>
                                          </p:val>
                                        </p:tav>
                                        <p:tav tm="100000">
                                          <p:val>
                                            <p:strVal val="1+ppt_h/2"/>
                                          </p:val>
                                        </p:tav>
                                      </p:tavLst>
                                    </p:anim>
                                    <p:set>
                                      <p:cBhvr>
                                        <p:cTn id="115" dur="1" fill="hold">
                                          <p:stCondLst>
                                            <p:cond delay="499"/>
                                          </p:stCondLst>
                                        </p:cTn>
                                        <p:tgtEl>
                                          <p:spTgt spid="295968"/>
                                        </p:tgtEl>
                                        <p:attrNameLst>
                                          <p:attrName>style.visibility</p:attrName>
                                        </p:attrNameLst>
                                      </p:cBhvr>
                                      <p:to>
                                        <p:strVal val="hidden"/>
                                      </p:to>
                                    </p:set>
                                  </p:childTnLst>
                                </p:cTn>
                              </p:par>
                              <p:par>
                                <p:cTn id="116" presetID="3" presetClass="exit" presetSubtype="10" fill="hold" nodeType="withEffect">
                                  <p:stCondLst>
                                    <p:cond delay="0"/>
                                  </p:stCondLst>
                                  <p:childTnLst>
                                    <p:animEffect transition="out" filter="blinds(horizontal)">
                                      <p:cBhvr>
                                        <p:cTn id="117" dur="500"/>
                                        <p:tgtEl>
                                          <p:spTgt spid="8"/>
                                        </p:tgtEl>
                                      </p:cBhvr>
                                    </p:animEffect>
                                    <p:set>
                                      <p:cBhvr>
                                        <p:cTn id="118" dur="1" fill="hold">
                                          <p:stCondLst>
                                            <p:cond delay="499"/>
                                          </p:stCondLst>
                                        </p:cTn>
                                        <p:tgtEl>
                                          <p:spTgt spid="8"/>
                                        </p:tgtEl>
                                        <p:attrNameLst>
                                          <p:attrName>style.visibility</p:attrName>
                                        </p:attrNameLst>
                                      </p:cBhvr>
                                      <p:to>
                                        <p:strVal val="hidden"/>
                                      </p:to>
                                    </p:set>
                                  </p:childTnLst>
                                </p:cTn>
                              </p:par>
                              <p:par>
                                <p:cTn id="119" presetID="4" presetClass="entr" presetSubtype="16" fill="hold" grpId="0" nodeType="withEffect">
                                  <p:stCondLst>
                                    <p:cond delay="0"/>
                                  </p:stCondLst>
                                  <p:childTnLst>
                                    <p:set>
                                      <p:cBhvr>
                                        <p:cTn id="120" dur="1" fill="hold">
                                          <p:stCondLst>
                                            <p:cond delay="0"/>
                                          </p:stCondLst>
                                        </p:cTn>
                                        <p:tgtEl>
                                          <p:spTgt spid="296006"/>
                                        </p:tgtEl>
                                        <p:attrNameLst>
                                          <p:attrName>style.visibility</p:attrName>
                                        </p:attrNameLst>
                                      </p:cBhvr>
                                      <p:to>
                                        <p:strVal val="visible"/>
                                      </p:to>
                                    </p:set>
                                    <p:animEffect transition="in" filter="box(in)">
                                      <p:cBhvr>
                                        <p:cTn id="121" dur="500"/>
                                        <p:tgtEl>
                                          <p:spTgt spid="296006"/>
                                        </p:tgtEl>
                                      </p:cBhvr>
                                    </p:animEffect>
                                  </p:childTnLst>
                                </p:cTn>
                              </p:par>
                              <p:par>
                                <p:cTn id="122" presetID="5" presetClass="entr" presetSubtype="10" fill="hold" grpId="0" nodeType="withEffect">
                                  <p:stCondLst>
                                    <p:cond delay="0"/>
                                  </p:stCondLst>
                                  <p:childTnLst>
                                    <p:set>
                                      <p:cBhvr>
                                        <p:cTn id="123" dur="1" fill="hold">
                                          <p:stCondLst>
                                            <p:cond delay="0"/>
                                          </p:stCondLst>
                                        </p:cTn>
                                        <p:tgtEl>
                                          <p:spTgt spid="296003"/>
                                        </p:tgtEl>
                                        <p:attrNameLst>
                                          <p:attrName>style.visibility</p:attrName>
                                        </p:attrNameLst>
                                      </p:cBhvr>
                                      <p:to>
                                        <p:strVal val="visible"/>
                                      </p:to>
                                    </p:set>
                                    <p:animEffect transition="in" filter="checkerboard(across)">
                                      <p:cBhvr>
                                        <p:cTn id="124" dur="500"/>
                                        <p:tgtEl>
                                          <p:spTgt spid="296003"/>
                                        </p:tgtEl>
                                      </p:cBhvr>
                                    </p:animEffect>
                                  </p:childTnLst>
                                </p:cTn>
                              </p:par>
                              <p:par>
                                <p:cTn id="125" presetID="23" presetClass="emph" presetSubtype="0" fill="hold" grpId="2" nodeType="withEffect">
                                  <p:stCondLst>
                                    <p:cond delay="0"/>
                                  </p:stCondLst>
                                  <p:childTnLst>
                                    <p:animClr clrSpc="hsl" dir="cw">
                                      <p:cBhvr override="childStyle">
                                        <p:cTn id="126" dur="500" fill="hold"/>
                                        <p:tgtEl>
                                          <p:spTgt spid="296002"/>
                                        </p:tgtEl>
                                        <p:attrNameLst>
                                          <p:attrName>style.color</p:attrName>
                                        </p:attrNameLst>
                                      </p:cBhvr>
                                      <p:by>
                                        <p:hsl h="10842353" s="0" l="0"/>
                                      </p:by>
                                    </p:animClr>
                                    <p:animClr clrSpc="hsl" dir="cw">
                                      <p:cBhvr>
                                        <p:cTn id="127" dur="500" fill="hold"/>
                                        <p:tgtEl>
                                          <p:spTgt spid="296002"/>
                                        </p:tgtEl>
                                        <p:attrNameLst>
                                          <p:attrName>fillcolor</p:attrName>
                                        </p:attrNameLst>
                                      </p:cBhvr>
                                      <p:by>
                                        <p:hsl h="10842353" s="0" l="0"/>
                                      </p:by>
                                    </p:animClr>
                                    <p:animClr clrSpc="hsl" dir="cw">
                                      <p:cBhvr>
                                        <p:cTn id="128" dur="500" fill="hold"/>
                                        <p:tgtEl>
                                          <p:spTgt spid="296002"/>
                                        </p:tgtEl>
                                        <p:attrNameLst>
                                          <p:attrName>stroke.color</p:attrName>
                                        </p:attrNameLst>
                                      </p:cBhvr>
                                      <p:by>
                                        <p:hsl h="10842353" s="0" l="0"/>
                                      </p:by>
                                    </p:animClr>
                                    <p:set>
                                      <p:cBhvr>
                                        <p:cTn id="129" dur="500" fill="hold"/>
                                        <p:tgtEl>
                                          <p:spTgt spid="296002"/>
                                        </p:tgtEl>
                                        <p:attrNameLst>
                                          <p:attrName>fill.type</p:attrName>
                                        </p:attrNameLst>
                                      </p:cBhvr>
                                      <p:to>
                                        <p:strVal val="solid"/>
                                      </p:to>
                                    </p:set>
                                  </p:childTnLst>
                                </p:cTn>
                              </p:par>
                              <p:par>
                                <p:cTn id="130" presetID="8" presetClass="entr" presetSubtype="16" fill="hold" nodeType="withEffect">
                                  <p:stCondLst>
                                    <p:cond delay="0"/>
                                  </p:stCondLst>
                                  <p:childTnLst>
                                    <p:set>
                                      <p:cBhvr>
                                        <p:cTn id="131" dur="1" fill="hold">
                                          <p:stCondLst>
                                            <p:cond delay="0"/>
                                          </p:stCondLst>
                                        </p:cTn>
                                        <p:tgtEl>
                                          <p:spTgt spid="295996"/>
                                        </p:tgtEl>
                                        <p:attrNameLst>
                                          <p:attrName>style.visibility</p:attrName>
                                        </p:attrNameLst>
                                      </p:cBhvr>
                                      <p:to>
                                        <p:strVal val="visible"/>
                                      </p:to>
                                    </p:set>
                                    <p:animEffect transition="in" filter="diamond(in)">
                                      <p:cBhvr>
                                        <p:cTn id="132" dur="500"/>
                                        <p:tgtEl>
                                          <p:spTgt spid="295996"/>
                                        </p:tgtEl>
                                      </p:cBhvr>
                                    </p:animEffect>
                                  </p:childTnLst>
                                </p:cTn>
                              </p:par>
                              <p:par>
                                <p:cTn id="133" presetID="23" presetClass="emph" presetSubtype="0" fill="hold" nodeType="withEffect">
                                  <p:stCondLst>
                                    <p:cond delay="0"/>
                                  </p:stCondLst>
                                  <p:childTnLst>
                                    <p:animClr clrSpc="hsl" dir="cw">
                                      <p:cBhvr override="childStyle">
                                        <p:cTn id="134" dur="500" fill="hold"/>
                                        <p:tgtEl>
                                          <p:spTgt spid="296003"/>
                                        </p:tgtEl>
                                        <p:attrNameLst>
                                          <p:attrName>style.color</p:attrName>
                                        </p:attrNameLst>
                                      </p:cBhvr>
                                      <p:by>
                                        <p:hsl h="10842353" s="0" l="0"/>
                                      </p:by>
                                    </p:animClr>
                                    <p:animClr clrSpc="hsl" dir="cw">
                                      <p:cBhvr>
                                        <p:cTn id="135" dur="500" fill="hold"/>
                                        <p:tgtEl>
                                          <p:spTgt spid="296003"/>
                                        </p:tgtEl>
                                        <p:attrNameLst>
                                          <p:attrName>fillcolor</p:attrName>
                                        </p:attrNameLst>
                                      </p:cBhvr>
                                      <p:by>
                                        <p:hsl h="10842353" s="0" l="0"/>
                                      </p:by>
                                    </p:animClr>
                                    <p:animClr clrSpc="hsl" dir="cw">
                                      <p:cBhvr>
                                        <p:cTn id="136" dur="500" fill="hold"/>
                                        <p:tgtEl>
                                          <p:spTgt spid="296003"/>
                                        </p:tgtEl>
                                        <p:attrNameLst>
                                          <p:attrName>stroke.color</p:attrName>
                                        </p:attrNameLst>
                                      </p:cBhvr>
                                      <p:by>
                                        <p:hsl h="10842353" s="0" l="0"/>
                                      </p:by>
                                    </p:animClr>
                                    <p:set>
                                      <p:cBhvr>
                                        <p:cTn id="137" dur="500" fill="hold"/>
                                        <p:tgtEl>
                                          <p:spTgt spid="296003"/>
                                        </p:tgtEl>
                                        <p:attrNameLst>
                                          <p:attrName>fill.type</p:attrName>
                                        </p:attrNameLst>
                                      </p:cBhvr>
                                      <p:to>
                                        <p:strVal val="solid"/>
                                      </p:to>
                                    </p:se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nodeType="click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box(in)">
                                      <p:cBhvr>
                                        <p:cTn id="142" dur="500"/>
                                        <p:tgtEl>
                                          <p:spTgt spid="14"/>
                                        </p:tgtEl>
                                      </p:cBhvr>
                                    </p:animEffect>
                                  </p:childTnLst>
                                </p:cTn>
                              </p:par>
                              <p:par>
                                <p:cTn id="143" presetID="3" presetClass="exit" presetSubtype="10" fill="hold" grpId="0" nodeType="withEffect">
                                  <p:stCondLst>
                                    <p:cond delay="0"/>
                                  </p:stCondLst>
                                  <p:childTnLst>
                                    <p:animEffect transition="out" filter="blinds(horizontal)">
                                      <p:cBhvr>
                                        <p:cTn id="144" dur="500"/>
                                        <p:tgtEl>
                                          <p:spTgt spid="295996"/>
                                        </p:tgtEl>
                                      </p:cBhvr>
                                    </p:animEffect>
                                    <p:set>
                                      <p:cBhvr>
                                        <p:cTn id="145" dur="1" fill="hold">
                                          <p:stCondLst>
                                            <p:cond delay="499"/>
                                          </p:stCondLst>
                                        </p:cTn>
                                        <p:tgtEl>
                                          <p:spTgt spid="29599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3" presetClass="emph" presetSubtype="0" fill="hold" nodeType="clickEffect">
                                  <p:stCondLst>
                                    <p:cond delay="0"/>
                                  </p:stCondLst>
                                  <p:childTnLst>
                                    <p:animClr clrSpc="hsl" dir="cw">
                                      <p:cBhvr override="childStyle">
                                        <p:cTn id="149" dur="500" fill="hold"/>
                                        <p:tgtEl>
                                          <p:spTgt spid="296003"/>
                                        </p:tgtEl>
                                        <p:attrNameLst>
                                          <p:attrName>style.color</p:attrName>
                                        </p:attrNameLst>
                                      </p:cBhvr>
                                      <p:by>
                                        <p:hsl h="10842353" s="0" l="0"/>
                                      </p:by>
                                    </p:animClr>
                                    <p:animClr clrSpc="hsl" dir="cw">
                                      <p:cBhvr>
                                        <p:cTn id="150" dur="500" fill="hold"/>
                                        <p:tgtEl>
                                          <p:spTgt spid="296003"/>
                                        </p:tgtEl>
                                        <p:attrNameLst>
                                          <p:attrName>fillcolor</p:attrName>
                                        </p:attrNameLst>
                                      </p:cBhvr>
                                      <p:by>
                                        <p:hsl h="10842353" s="0" l="0"/>
                                      </p:by>
                                    </p:animClr>
                                    <p:animClr clrSpc="hsl" dir="cw">
                                      <p:cBhvr>
                                        <p:cTn id="151" dur="500" fill="hold"/>
                                        <p:tgtEl>
                                          <p:spTgt spid="296003"/>
                                        </p:tgtEl>
                                        <p:attrNameLst>
                                          <p:attrName>stroke.color</p:attrName>
                                        </p:attrNameLst>
                                      </p:cBhvr>
                                      <p:by>
                                        <p:hsl h="10842353" s="0" l="0"/>
                                      </p:by>
                                    </p:animClr>
                                    <p:set>
                                      <p:cBhvr>
                                        <p:cTn id="152" dur="500" fill="hold"/>
                                        <p:tgtEl>
                                          <p:spTgt spid="296003"/>
                                        </p:tgtEl>
                                        <p:attrNameLst>
                                          <p:attrName>fill.type</p:attrName>
                                        </p:attrNameLst>
                                      </p:cBhvr>
                                      <p:to>
                                        <p:strVal val="solid"/>
                                      </p:to>
                                    </p:set>
                                  </p:childTnLst>
                                </p:cTn>
                              </p:par>
                              <p:par>
                                <p:cTn id="153" presetID="8" presetClass="exit" presetSubtype="16" fill="hold" nodeType="withEffect">
                                  <p:stCondLst>
                                    <p:cond delay="0"/>
                                  </p:stCondLst>
                                  <p:childTnLst>
                                    <p:animEffect transition="out" filter="diamond(in)">
                                      <p:cBhvr>
                                        <p:cTn id="154" dur="500"/>
                                        <p:tgtEl>
                                          <p:spTgt spid="14"/>
                                        </p:tgtEl>
                                      </p:cBhvr>
                                    </p:animEffect>
                                    <p:set>
                                      <p:cBhvr>
                                        <p:cTn id="155" dur="1" fill="hold">
                                          <p:stCondLst>
                                            <p:cond delay="499"/>
                                          </p:stCondLst>
                                        </p:cTn>
                                        <p:tgtEl>
                                          <p:spTgt spid="14"/>
                                        </p:tgtEl>
                                        <p:attrNameLst>
                                          <p:attrName>style.visibility</p:attrName>
                                        </p:attrNameLst>
                                      </p:cBhvr>
                                      <p:to>
                                        <p:strVal val="hidden"/>
                                      </p:to>
                                    </p:set>
                                  </p:childTnLst>
                                </p:cTn>
                              </p:par>
                              <p:par>
                                <p:cTn id="156" presetID="5" presetClass="entr" presetSubtype="10" fill="hold" grpId="0" nodeType="withEffect">
                                  <p:stCondLst>
                                    <p:cond delay="0"/>
                                  </p:stCondLst>
                                  <p:childTnLst>
                                    <p:set>
                                      <p:cBhvr>
                                        <p:cTn id="157" dur="1" fill="hold">
                                          <p:stCondLst>
                                            <p:cond delay="0"/>
                                          </p:stCondLst>
                                        </p:cTn>
                                        <p:tgtEl>
                                          <p:spTgt spid="296005"/>
                                        </p:tgtEl>
                                        <p:attrNameLst>
                                          <p:attrName>style.visibility</p:attrName>
                                        </p:attrNameLst>
                                      </p:cBhvr>
                                      <p:to>
                                        <p:strVal val="visible"/>
                                      </p:to>
                                    </p:set>
                                    <p:animEffect transition="in" filter="checkerboard(across)">
                                      <p:cBhvr>
                                        <p:cTn id="158" dur="500"/>
                                        <p:tgtEl>
                                          <p:spTgt spid="296005"/>
                                        </p:tgtEl>
                                      </p:cBhvr>
                                    </p:animEffect>
                                  </p:childTnLst>
                                </p:cTn>
                              </p:par>
                              <p:par>
                                <p:cTn id="159" presetID="5" presetClass="entr" presetSubtype="10" fill="hold" grpId="0" nodeType="withEffect">
                                  <p:stCondLst>
                                    <p:cond delay="0"/>
                                  </p:stCondLst>
                                  <p:childTnLst>
                                    <p:set>
                                      <p:cBhvr>
                                        <p:cTn id="160" dur="1" fill="hold">
                                          <p:stCondLst>
                                            <p:cond delay="0"/>
                                          </p:stCondLst>
                                        </p:cTn>
                                        <p:tgtEl>
                                          <p:spTgt spid="296004"/>
                                        </p:tgtEl>
                                        <p:attrNameLst>
                                          <p:attrName>style.visibility</p:attrName>
                                        </p:attrNameLst>
                                      </p:cBhvr>
                                      <p:to>
                                        <p:strVal val="visible"/>
                                      </p:to>
                                    </p:set>
                                    <p:animEffect transition="in" filter="checkerboard(across)">
                                      <p:cBhvr>
                                        <p:cTn id="161" dur="500"/>
                                        <p:tgtEl>
                                          <p:spTgt spid="296004"/>
                                        </p:tgtEl>
                                      </p:cBhvr>
                                    </p:animEffect>
                                  </p:childTnLst>
                                </p:cTn>
                              </p:par>
                              <p:par>
                                <p:cTn id="162" presetID="23" presetClass="emph" presetSubtype="0" fill="hold" grpId="1" nodeType="withEffect">
                                  <p:stCondLst>
                                    <p:cond delay="0"/>
                                  </p:stCondLst>
                                  <p:childTnLst>
                                    <p:animClr clrSpc="hsl" dir="cw">
                                      <p:cBhvr override="childStyle">
                                        <p:cTn id="163" dur="500" fill="hold"/>
                                        <p:tgtEl>
                                          <p:spTgt spid="296004"/>
                                        </p:tgtEl>
                                        <p:attrNameLst>
                                          <p:attrName>style.color</p:attrName>
                                        </p:attrNameLst>
                                      </p:cBhvr>
                                      <p:by>
                                        <p:hsl h="10842353" s="0" l="0"/>
                                      </p:by>
                                    </p:animClr>
                                    <p:animClr clrSpc="hsl" dir="cw">
                                      <p:cBhvr>
                                        <p:cTn id="164" dur="500" fill="hold"/>
                                        <p:tgtEl>
                                          <p:spTgt spid="296004"/>
                                        </p:tgtEl>
                                        <p:attrNameLst>
                                          <p:attrName>fillcolor</p:attrName>
                                        </p:attrNameLst>
                                      </p:cBhvr>
                                      <p:by>
                                        <p:hsl h="10842353" s="0" l="0"/>
                                      </p:by>
                                    </p:animClr>
                                    <p:animClr clrSpc="hsl" dir="cw">
                                      <p:cBhvr>
                                        <p:cTn id="165" dur="500" fill="hold"/>
                                        <p:tgtEl>
                                          <p:spTgt spid="296004"/>
                                        </p:tgtEl>
                                        <p:attrNameLst>
                                          <p:attrName>stroke.color</p:attrName>
                                        </p:attrNameLst>
                                      </p:cBhvr>
                                      <p:by>
                                        <p:hsl h="10842353" s="0" l="0"/>
                                      </p:by>
                                    </p:animClr>
                                    <p:set>
                                      <p:cBhvr>
                                        <p:cTn id="166" dur="500" fill="hold"/>
                                        <p:tgtEl>
                                          <p:spTgt spid="296004"/>
                                        </p:tgtEl>
                                        <p:attrNameLst>
                                          <p:attrName>fill.type</p:attrName>
                                        </p:attrNameLst>
                                      </p:cBhvr>
                                      <p:to>
                                        <p:strVal val="solid"/>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29605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5" presetClass="entr" presetSubtype="10" fill="hold" grpId="0" nodeType="clickEffect">
                                  <p:stCondLst>
                                    <p:cond delay="0"/>
                                  </p:stCondLst>
                                  <p:iterate type="lt">
                                    <p:tmPct val="0"/>
                                  </p:iterate>
                                  <p:childTnLst>
                                    <p:set>
                                      <p:cBhvr>
                                        <p:cTn id="174" dur="1" fill="hold">
                                          <p:stCondLst>
                                            <p:cond delay="0"/>
                                          </p:stCondLst>
                                        </p:cTn>
                                        <p:tgtEl>
                                          <p:spTgt spid="295938"/>
                                        </p:tgtEl>
                                        <p:attrNameLst>
                                          <p:attrName>style.visibility</p:attrName>
                                        </p:attrNameLst>
                                      </p:cBhvr>
                                      <p:to>
                                        <p:strVal val="visible"/>
                                      </p:to>
                                    </p:set>
                                    <p:animEffect transition="in" filter="checkerboard(across)">
                                      <p:cBhvr>
                                        <p:cTn id="175" dur="500"/>
                                        <p:tgtEl>
                                          <p:spTgt spid="295938"/>
                                        </p:tgtEl>
                                      </p:cBhvr>
                                    </p:animEffect>
                                  </p:childTnLst>
                                </p:cTn>
                              </p:par>
                            </p:childTnLst>
                          </p:cTn>
                        </p:par>
                      </p:childTnLst>
                    </p:cTn>
                  </p:par>
                  <p:par>
                    <p:cTn id="176" fill="hold">
                      <p:stCondLst>
                        <p:cond delay="indefinite"/>
                      </p:stCondLst>
                      <p:childTnLst>
                        <p:par>
                          <p:cTn id="177" fill="hold">
                            <p:stCondLst>
                              <p:cond delay="0"/>
                            </p:stCondLst>
                            <p:childTnLst>
                              <p:par>
                                <p:cTn id="178" presetID="8" presetClass="exit" presetSubtype="16" fill="hold" grpId="1" nodeType="clickEffect">
                                  <p:stCondLst>
                                    <p:cond delay="0"/>
                                  </p:stCondLst>
                                  <p:iterate type="lt">
                                    <p:tmPct val="0"/>
                                  </p:iterate>
                                  <p:childTnLst>
                                    <p:animEffect transition="out" filter="diamond(in)">
                                      <p:cBhvr>
                                        <p:cTn id="179" dur="2000"/>
                                        <p:tgtEl>
                                          <p:spTgt spid="295938"/>
                                        </p:tgtEl>
                                      </p:cBhvr>
                                    </p:animEffect>
                                    <p:set>
                                      <p:cBhvr>
                                        <p:cTn id="180" dur="1" fill="hold">
                                          <p:stCondLst>
                                            <p:cond delay="1999"/>
                                          </p:stCondLst>
                                        </p:cTn>
                                        <p:tgtEl>
                                          <p:spTgt spid="295938"/>
                                        </p:tgtEl>
                                        <p:attrNameLst>
                                          <p:attrName>style.visibility</p:attrName>
                                        </p:attrNameLst>
                                      </p:cBhvr>
                                      <p:to>
                                        <p:strVal val="hidden"/>
                                      </p:to>
                                    </p:set>
                                  </p:childTnLst>
                                </p:cTn>
                              </p:par>
                              <p:par>
                                <p:cTn id="181" presetID="8" presetClass="entr" presetSubtype="16" fill="hold" nodeType="withEffect">
                                  <p:stCondLst>
                                    <p:cond delay="0"/>
                                  </p:stCondLst>
                                  <p:childTnLst>
                                    <p:set>
                                      <p:cBhvr>
                                        <p:cTn id="182" dur="1" fill="hold">
                                          <p:stCondLst>
                                            <p:cond delay="0"/>
                                          </p:stCondLst>
                                        </p:cTn>
                                        <p:tgtEl>
                                          <p:spTgt spid="296010"/>
                                        </p:tgtEl>
                                        <p:attrNameLst>
                                          <p:attrName>style.visibility</p:attrName>
                                        </p:attrNameLst>
                                      </p:cBhvr>
                                      <p:to>
                                        <p:strVal val="visible"/>
                                      </p:to>
                                    </p:set>
                                    <p:animEffect transition="in" filter="diamond(in)">
                                      <p:cBhvr>
                                        <p:cTn id="183" dur="2000"/>
                                        <p:tgtEl>
                                          <p:spTgt spid="296010"/>
                                        </p:tgtEl>
                                      </p:cBhvr>
                                    </p:animEffect>
                                  </p:childTnLst>
                                </p:cTn>
                              </p:par>
                              <p:par>
                                <p:cTn id="184" presetID="32" presetClass="emph" presetSubtype="0" fill="hold" nodeType="withEffect">
                                  <p:stCondLst>
                                    <p:cond delay="0"/>
                                  </p:stCondLst>
                                  <p:childTnLst>
                                    <p:animClr clrSpc="rgb" dir="cw">
                                      <p:cBhvr override="childStyle">
                                        <p:cTn id="185" dur="100" fill="hold"/>
                                        <p:tgtEl>
                                          <p:spTgt spid="296010"/>
                                        </p:tgtEl>
                                        <p:attrNameLst>
                                          <p:attrName>style.color</p:attrName>
                                        </p:attrNameLst>
                                      </p:cBhvr>
                                      <p:to>
                                        <a:srgbClr val="BCBCBC"/>
                                      </p:to>
                                    </p:animClr>
                                    <p:animClr clrSpc="rgb" dir="cw">
                                      <p:cBhvr>
                                        <p:cTn id="186" dur="100" fill="hold"/>
                                        <p:tgtEl>
                                          <p:spTgt spid="296010"/>
                                        </p:tgtEl>
                                        <p:attrNameLst>
                                          <p:attrName>fillcolor</p:attrName>
                                        </p:attrNameLst>
                                      </p:cBhvr>
                                      <p:to>
                                        <a:srgbClr val="BCBCBC"/>
                                      </p:to>
                                    </p:animClr>
                                    <p:set>
                                      <p:cBhvr>
                                        <p:cTn id="187" dur="100" fill="hold"/>
                                        <p:tgtEl>
                                          <p:spTgt spid="296010"/>
                                        </p:tgtEl>
                                        <p:attrNameLst>
                                          <p:attrName>fill.type</p:attrName>
                                        </p:attrNameLst>
                                      </p:cBhvr>
                                      <p:to>
                                        <p:strVal val="solid"/>
                                      </p:to>
                                    </p:set>
                                    <p:set>
                                      <p:cBhvr>
                                        <p:cTn id="188" dur="100" fill="hold"/>
                                        <p:tgtEl>
                                          <p:spTgt spid="296010"/>
                                        </p:tgtEl>
                                        <p:attrNameLst>
                                          <p:attrName>fill.on</p:attrName>
                                        </p:attrNameLst>
                                      </p:cBhvr>
                                      <p:to>
                                        <p:strVal val="true"/>
                                      </p:to>
                                    </p:set>
                                    <p:animRot by="120000">
                                      <p:cBhvr>
                                        <p:cTn id="189" dur="100" fill="hold">
                                          <p:stCondLst>
                                            <p:cond delay="0"/>
                                          </p:stCondLst>
                                        </p:cTn>
                                        <p:tgtEl>
                                          <p:spTgt spid="296010"/>
                                        </p:tgtEl>
                                        <p:attrNameLst>
                                          <p:attrName>r</p:attrName>
                                        </p:attrNameLst>
                                      </p:cBhvr>
                                    </p:animRot>
                                    <p:animRot by="-240000">
                                      <p:cBhvr>
                                        <p:cTn id="190" dur="200" fill="hold">
                                          <p:stCondLst>
                                            <p:cond delay="200"/>
                                          </p:stCondLst>
                                        </p:cTn>
                                        <p:tgtEl>
                                          <p:spTgt spid="296010"/>
                                        </p:tgtEl>
                                        <p:attrNameLst>
                                          <p:attrName>r</p:attrName>
                                        </p:attrNameLst>
                                      </p:cBhvr>
                                    </p:animRot>
                                    <p:animRot by="240000">
                                      <p:cBhvr>
                                        <p:cTn id="191" dur="200" fill="hold">
                                          <p:stCondLst>
                                            <p:cond delay="400"/>
                                          </p:stCondLst>
                                        </p:cTn>
                                        <p:tgtEl>
                                          <p:spTgt spid="296010"/>
                                        </p:tgtEl>
                                        <p:attrNameLst>
                                          <p:attrName>r</p:attrName>
                                        </p:attrNameLst>
                                      </p:cBhvr>
                                    </p:animRot>
                                    <p:animRot by="-240000">
                                      <p:cBhvr>
                                        <p:cTn id="192" dur="200" fill="hold">
                                          <p:stCondLst>
                                            <p:cond delay="600"/>
                                          </p:stCondLst>
                                        </p:cTn>
                                        <p:tgtEl>
                                          <p:spTgt spid="296010"/>
                                        </p:tgtEl>
                                        <p:attrNameLst>
                                          <p:attrName>r</p:attrName>
                                        </p:attrNameLst>
                                      </p:cBhvr>
                                    </p:animRot>
                                    <p:animRot by="120000">
                                      <p:cBhvr>
                                        <p:cTn id="193" dur="200" fill="hold">
                                          <p:stCondLst>
                                            <p:cond delay="800"/>
                                          </p:stCondLst>
                                        </p:cTn>
                                        <p:tgtEl>
                                          <p:spTgt spid="296010"/>
                                        </p:tgtEl>
                                        <p:attrNameLst>
                                          <p:attrName>r</p:attrName>
                                        </p:attrNameLst>
                                      </p:cBhvr>
                                    </p:animRot>
                                  </p:childTnLst>
                                </p:cTn>
                              </p:par>
                            </p:childTnLst>
                          </p:cTn>
                        </p:par>
                      </p:childTnLst>
                    </p:cTn>
                  </p:par>
                  <p:par>
                    <p:cTn id="194" fill="hold">
                      <p:stCondLst>
                        <p:cond delay="indefinite"/>
                      </p:stCondLst>
                      <p:childTnLst>
                        <p:par>
                          <p:cTn id="195" fill="hold">
                            <p:stCondLst>
                              <p:cond delay="0"/>
                            </p:stCondLst>
                            <p:childTnLst>
                              <p:par>
                                <p:cTn id="196" presetID="25" presetClass="entr" presetSubtype="0" fill="hold" nodeType="clickEffect">
                                  <p:stCondLst>
                                    <p:cond delay="0"/>
                                  </p:stCondLst>
                                  <p:childTnLst>
                                    <p:set>
                                      <p:cBhvr>
                                        <p:cTn id="197" dur="1" fill="hold">
                                          <p:stCondLst>
                                            <p:cond delay="0"/>
                                          </p:stCondLst>
                                        </p:cTn>
                                        <p:tgtEl>
                                          <p:spTgt spid="296011"/>
                                        </p:tgtEl>
                                        <p:attrNameLst>
                                          <p:attrName>style.visibility</p:attrName>
                                        </p:attrNameLst>
                                      </p:cBhvr>
                                      <p:to>
                                        <p:strVal val="visible"/>
                                      </p:to>
                                    </p:set>
                                    <p:anim calcmode="lin" valueType="num">
                                      <p:cBhvr>
                                        <p:cTn id="198" dur="500" decel="50000" fill="hold">
                                          <p:stCondLst>
                                            <p:cond delay="0"/>
                                          </p:stCondLst>
                                        </p:cTn>
                                        <p:tgtEl>
                                          <p:spTgt spid="296011"/>
                                        </p:tgtEl>
                                        <p:attrNameLst>
                                          <p:attrName>style.rotation</p:attrName>
                                        </p:attrNameLst>
                                      </p:cBhvr>
                                      <p:tavLst>
                                        <p:tav tm="0">
                                          <p:val>
                                            <p:fltVal val="-90"/>
                                          </p:val>
                                        </p:tav>
                                        <p:tav tm="100000">
                                          <p:val>
                                            <p:fltVal val="0"/>
                                          </p:val>
                                        </p:tav>
                                      </p:tavLst>
                                    </p:anim>
                                    <p:anim calcmode="lin" valueType="num">
                                      <p:cBhvr>
                                        <p:cTn id="199" dur="500" decel="50000" fill="hold">
                                          <p:stCondLst>
                                            <p:cond delay="0"/>
                                          </p:stCondLst>
                                        </p:cTn>
                                        <p:tgtEl>
                                          <p:spTgt spid="296011"/>
                                        </p:tgtEl>
                                        <p:attrNameLst>
                                          <p:attrName>ppt_w</p:attrName>
                                        </p:attrNameLst>
                                      </p:cBhvr>
                                      <p:tavLst>
                                        <p:tav tm="0">
                                          <p:val>
                                            <p:strVal val="#ppt_w"/>
                                          </p:val>
                                        </p:tav>
                                        <p:tav tm="100000">
                                          <p:val>
                                            <p:strVal val="#ppt_w*.05"/>
                                          </p:val>
                                        </p:tav>
                                      </p:tavLst>
                                    </p:anim>
                                    <p:anim calcmode="lin" valueType="num">
                                      <p:cBhvr>
                                        <p:cTn id="200" dur="500" accel="50000" fill="hold">
                                          <p:stCondLst>
                                            <p:cond delay="500"/>
                                          </p:stCondLst>
                                        </p:cTn>
                                        <p:tgtEl>
                                          <p:spTgt spid="296011"/>
                                        </p:tgtEl>
                                        <p:attrNameLst>
                                          <p:attrName>ppt_w</p:attrName>
                                        </p:attrNameLst>
                                      </p:cBhvr>
                                      <p:tavLst>
                                        <p:tav tm="0">
                                          <p:val>
                                            <p:strVal val="#ppt_w*.05"/>
                                          </p:val>
                                        </p:tav>
                                        <p:tav tm="100000">
                                          <p:val>
                                            <p:strVal val="#ppt_w"/>
                                          </p:val>
                                        </p:tav>
                                      </p:tavLst>
                                    </p:anim>
                                    <p:anim calcmode="lin" valueType="num">
                                      <p:cBhvr>
                                        <p:cTn id="201" dur="1000" fill="hold"/>
                                        <p:tgtEl>
                                          <p:spTgt spid="296011"/>
                                        </p:tgtEl>
                                        <p:attrNameLst>
                                          <p:attrName>ppt_h</p:attrName>
                                        </p:attrNameLst>
                                      </p:cBhvr>
                                      <p:tavLst>
                                        <p:tav tm="0">
                                          <p:val>
                                            <p:strVal val="#ppt_h"/>
                                          </p:val>
                                        </p:tav>
                                        <p:tav tm="100000">
                                          <p:val>
                                            <p:strVal val="#ppt_h"/>
                                          </p:val>
                                        </p:tav>
                                      </p:tavLst>
                                    </p:anim>
                                    <p:anim calcmode="lin" valueType="num">
                                      <p:cBhvr>
                                        <p:cTn id="202" dur="500" decel="50000" fill="hold">
                                          <p:stCondLst>
                                            <p:cond delay="0"/>
                                          </p:stCondLst>
                                        </p:cTn>
                                        <p:tgtEl>
                                          <p:spTgt spid="296011"/>
                                        </p:tgtEl>
                                        <p:attrNameLst>
                                          <p:attrName>ppt_x</p:attrName>
                                        </p:attrNameLst>
                                      </p:cBhvr>
                                      <p:tavLst>
                                        <p:tav tm="0">
                                          <p:val>
                                            <p:strVal val="#ppt_x+.4"/>
                                          </p:val>
                                        </p:tav>
                                        <p:tav tm="100000">
                                          <p:val>
                                            <p:strVal val="#ppt_x"/>
                                          </p:val>
                                        </p:tav>
                                      </p:tavLst>
                                    </p:anim>
                                    <p:anim calcmode="lin" valueType="num">
                                      <p:cBhvr>
                                        <p:cTn id="203" dur="500" decel="50000" fill="hold">
                                          <p:stCondLst>
                                            <p:cond delay="0"/>
                                          </p:stCondLst>
                                        </p:cTn>
                                        <p:tgtEl>
                                          <p:spTgt spid="296011"/>
                                        </p:tgtEl>
                                        <p:attrNameLst>
                                          <p:attrName>ppt_y</p:attrName>
                                        </p:attrNameLst>
                                      </p:cBhvr>
                                      <p:tavLst>
                                        <p:tav tm="0">
                                          <p:val>
                                            <p:strVal val="#ppt_y-.2"/>
                                          </p:val>
                                        </p:tav>
                                        <p:tav tm="100000">
                                          <p:val>
                                            <p:strVal val="#ppt_y+.1"/>
                                          </p:val>
                                        </p:tav>
                                      </p:tavLst>
                                    </p:anim>
                                    <p:anim calcmode="lin" valueType="num">
                                      <p:cBhvr>
                                        <p:cTn id="204" dur="500" accel="50000" fill="hold">
                                          <p:stCondLst>
                                            <p:cond delay="500"/>
                                          </p:stCondLst>
                                        </p:cTn>
                                        <p:tgtEl>
                                          <p:spTgt spid="296011"/>
                                        </p:tgtEl>
                                        <p:attrNameLst>
                                          <p:attrName>ppt_y</p:attrName>
                                        </p:attrNameLst>
                                      </p:cBhvr>
                                      <p:tavLst>
                                        <p:tav tm="0">
                                          <p:val>
                                            <p:strVal val="#ppt_y+.1"/>
                                          </p:val>
                                        </p:tav>
                                        <p:tav tm="100000">
                                          <p:val>
                                            <p:strVal val="#ppt_y"/>
                                          </p:val>
                                        </p:tav>
                                      </p:tavLst>
                                    </p:anim>
                                    <p:animEffect transition="in" filter="fade">
                                      <p:cBhvr>
                                        <p:cTn id="205" dur="1000" decel="50000">
                                          <p:stCondLst>
                                            <p:cond delay="0"/>
                                          </p:stCondLst>
                                        </p:cTn>
                                        <p:tgtEl>
                                          <p:spTgt spid="296011"/>
                                        </p:tgtEl>
                                      </p:cBhvr>
                                    </p:animEffect>
                                  </p:childTnLst>
                                </p:cTn>
                              </p:par>
                              <p:par>
                                <p:cTn id="206" presetID="32" presetClass="emph" presetSubtype="0" fill="hold" nodeType="withEffect">
                                  <p:stCondLst>
                                    <p:cond delay="0"/>
                                  </p:stCondLst>
                                  <p:childTnLst>
                                    <p:animClr clrSpc="rgb" dir="cw">
                                      <p:cBhvr override="childStyle">
                                        <p:cTn id="207" dur="100" fill="hold"/>
                                        <p:tgtEl>
                                          <p:spTgt spid="296011"/>
                                        </p:tgtEl>
                                        <p:attrNameLst>
                                          <p:attrName>style.color</p:attrName>
                                        </p:attrNameLst>
                                      </p:cBhvr>
                                      <p:to>
                                        <a:srgbClr val="BCBCBC"/>
                                      </p:to>
                                    </p:animClr>
                                    <p:animClr clrSpc="rgb" dir="cw">
                                      <p:cBhvr>
                                        <p:cTn id="208" dur="100" fill="hold"/>
                                        <p:tgtEl>
                                          <p:spTgt spid="296011"/>
                                        </p:tgtEl>
                                        <p:attrNameLst>
                                          <p:attrName>fillcolor</p:attrName>
                                        </p:attrNameLst>
                                      </p:cBhvr>
                                      <p:to>
                                        <a:srgbClr val="BCBCBC"/>
                                      </p:to>
                                    </p:animClr>
                                    <p:set>
                                      <p:cBhvr>
                                        <p:cTn id="209" dur="100" fill="hold"/>
                                        <p:tgtEl>
                                          <p:spTgt spid="296011"/>
                                        </p:tgtEl>
                                        <p:attrNameLst>
                                          <p:attrName>fill.type</p:attrName>
                                        </p:attrNameLst>
                                      </p:cBhvr>
                                      <p:to>
                                        <p:strVal val="solid"/>
                                      </p:to>
                                    </p:set>
                                    <p:set>
                                      <p:cBhvr>
                                        <p:cTn id="210" dur="100" fill="hold"/>
                                        <p:tgtEl>
                                          <p:spTgt spid="296011"/>
                                        </p:tgtEl>
                                        <p:attrNameLst>
                                          <p:attrName>fill.on</p:attrName>
                                        </p:attrNameLst>
                                      </p:cBhvr>
                                      <p:to>
                                        <p:strVal val="true"/>
                                      </p:to>
                                    </p:set>
                                    <p:animRot by="120000">
                                      <p:cBhvr>
                                        <p:cTn id="211" dur="100" fill="hold">
                                          <p:stCondLst>
                                            <p:cond delay="0"/>
                                          </p:stCondLst>
                                        </p:cTn>
                                        <p:tgtEl>
                                          <p:spTgt spid="296011"/>
                                        </p:tgtEl>
                                        <p:attrNameLst>
                                          <p:attrName>r</p:attrName>
                                        </p:attrNameLst>
                                      </p:cBhvr>
                                    </p:animRot>
                                    <p:animRot by="-240000">
                                      <p:cBhvr>
                                        <p:cTn id="212" dur="200" fill="hold">
                                          <p:stCondLst>
                                            <p:cond delay="200"/>
                                          </p:stCondLst>
                                        </p:cTn>
                                        <p:tgtEl>
                                          <p:spTgt spid="296011"/>
                                        </p:tgtEl>
                                        <p:attrNameLst>
                                          <p:attrName>r</p:attrName>
                                        </p:attrNameLst>
                                      </p:cBhvr>
                                    </p:animRot>
                                    <p:animRot by="240000">
                                      <p:cBhvr>
                                        <p:cTn id="213" dur="200" fill="hold">
                                          <p:stCondLst>
                                            <p:cond delay="400"/>
                                          </p:stCondLst>
                                        </p:cTn>
                                        <p:tgtEl>
                                          <p:spTgt spid="296011"/>
                                        </p:tgtEl>
                                        <p:attrNameLst>
                                          <p:attrName>r</p:attrName>
                                        </p:attrNameLst>
                                      </p:cBhvr>
                                    </p:animRot>
                                    <p:animRot by="-240000">
                                      <p:cBhvr>
                                        <p:cTn id="214" dur="200" fill="hold">
                                          <p:stCondLst>
                                            <p:cond delay="600"/>
                                          </p:stCondLst>
                                        </p:cTn>
                                        <p:tgtEl>
                                          <p:spTgt spid="296011"/>
                                        </p:tgtEl>
                                        <p:attrNameLst>
                                          <p:attrName>r</p:attrName>
                                        </p:attrNameLst>
                                      </p:cBhvr>
                                    </p:animRot>
                                    <p:animRot by="120000">
                                      <p:cBhvr>
                                        <p:cTn id="215" dur="200" fill="hold">
                                          <p:stCondLst>
                                            <p:cond delay="800"/>
                                          </p:stCondLst>
                                        </p:cTn>
                                        <p:tgtEl>
                                          <p:spTgt spid="296011"/>
                                        </p:tgtEl>
                                        <p:attrNameLst>
                                          <p:attrName>r</p:attrName>
                                        </p:attrNameLst>
                                      </p:cBhvr>
                                    </p:animRot>
                                  </p:childTnLst>
                                </p:cTn>
                              </p:par>
                            </p:childTnLst>
                          </p:cTn>
                        </p:par>
                      </p:childTnLst>
                    </p:cTn>
                  </p:par>
                  <p:par>
                    <p:cTn id="216" fill="hold">
                      <p:stCondLst>
                        <p:cond delay="indefinite"/>
                      </p:stCondLst>
                      <p:childTnLst>
                        <p:par>
                          <p:cTn id="217" fill="hold">
                            <p:stCondLst>
                              <p:cond delay="0"/>
                            </p:stCondLst>
                            <p:childTnLst>
                              <p:par>
                                <p:cTn id="218" presetID="23" presetClass="emph" presetSubtype="0" fill="hold" grpId="2" nodeType="clickEffect">
                                  <p:stCondLst>
                                    <p:cond delay="0"/>
                                  </p:stCondLst>
                                  <p:childTnLst>
                                    <p:animClr clrSpc="hsl" dir="cw">
                                      <p:cBhvr override="childStyle">
                                        <p:cTn id="219" dur="500" fill="hold"/>
                                        <p:tgtEl>
                                          <p:spTgt spid="296004"/>
                                        </p:tgtEl>
                                        <p:attrNameLst>
                                          <p:attrName>style.color</p:attrName>
                                        </p:attrNameLst>
                                      </p:cBhvr>
                                      <p:by>
                                        <p:hsl h="10842353" s="0" l="0"/>
                                      </p:by>
                                    </p:animClr>
                                    <p:animClr clrSpc="hsl" dir="cw">
                                      <p:cBhvr>
                                        <p:cTn id="220" dur="500" fill="hold"/>
                                        <p:tgtEl>
                                          <p:spTgt spid="296004"/>
                                        </p:tgtEl>
                                        <p:attrNameLst>
                                          <p:attrName>fillcolor</p:attrName>
                                        </p:attrNameLst>
                                      </p:cBhvr>
                                      <p:by>
                                        <p:hsl h="10842353" s="0" l="0"/>
                                      </p:by>
                                    </p:animClr>
                                    <p:animClr clrSpc="hsl" dir="cw">
                                      <p:cBhvr>
                                        <p:cTn id="221" dur="500" fill="hold"/>
                                        <p:tgtEl>
                                          <p:spTgt spid="296004"/>
                                        </p:tgtEl>
                                        <p:attrNameLst>
                                          <p:attrName>stroke.color</p:attrName>
                                        </p:attrNameLst>
                                      </p:cBhvr>
                                      <p:by>
                                        <p:hsl h="10842353" s="0" l="0"/>
                                      </p:by>
                                    </p:animClr>
                                    <p:set>
                                      <p:cBhvr>
                                        <p:cTn id="222" dur="500" fill="hold"/>
                                        <p:tgtEl>
                                          <p:spTgt spid="2960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68" grpId="0"/>
      <p:bldP spid="295968" grpId="1"/>
      <p:bldP spid="295938" grpId="0"/>
      <p:bldP spid="295938" grpId="1"/>
      <p:bldP spid="295943" grpId="0" animBg="1"/>
      <p:bldP spid="295943" grpId="1" animBg="1"/>
      <p:bldP spid="295944" grpId="0" build="p"/>
      <p:bldP spid="295944" grpId="1" build="p"/>
      <p:bldP spid="295996" grpId="0"/>
      <p:bldP spid="296001" grpId="0" animBg="1"/>
      <p:bldP spid="296002" grpId="0" animBg="1"/>
      <p:bldP spid="296002" grpId="1" animBg="1"/>
      <p:bldP spid="296002" grpId="2" animBg="1"/>
      <p:bldP spid="296003" grpId="0" animBg="1"/>
      <p:bldP spid="296004" grpId="0" animBg="1"/>
      <p:bldP spid="296004" grpId="1" animBg="1"/>
      <p:bldP spid="296004" grpId="2" animBg="1"/>
      <p:bldP spid="296005" grpId="0" animBg="1"/>
      <p:bldP spid="296006" grpId="0" animBg="1"/>
      <p:bldP spid="296007" grpId="0" animBg="1"/>
      <p:bldP spid="29600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Writers Vs Accuracy </a:t>
            </a:r>
            <a:endParaRPr lang="en-US" dirty="0"/>
          </a:p>
        </p:txBody>
      </p:sp>
      <p:graphicFrame>
        <p:nvGraphicFramePr>
          <p:cNvPr id="6" name="Chart 5"/>
          <p:cNvGraphicFramePr/>
          <p:nvPr/>
        </p:nvGraphicFramePr>
        <p:xfrm>
          <a:off x="2057400" y="1752600"/>
          <a:ext cx="57150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rot="16200000">
            <a:off x="1617133" y="2988733"/>
            <a:ext cx="1066800" cy="4233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mj-lt"/>
              </a:rPr>
              <a:t>Accuracy</a:t>
            </a:r>
            <a:endParaRPr lang="en-US" sz="1800" dirty="0">
              <a:latin typeface="+mj-lt"/>
            </a:endParaRPr>
          </a:p>
        </p:txBody>
      </p:sp>
      <p:sp>
        <p:nvSpPr>
          <p:cNvPr id="9" name="TextBox 1"/>
          <p:cNvSpPr txBox="1"/>
          <p:nvPr/>
        </p:nvSpPr>
        <p:spPr>
          <a:xfrm>
            <a:off x="3962400" y="4986866"/>
            <a:ext cx="2057400" cy="4233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mj-lt"/>
              </a:rPr>
              <a:t>Number of writers</a:t>
            </a:r>
            <a:endParaRPr lang="en-US" sz="1800" dirty="0">
              <a:latin typeface="+mj-lt"/>
            </a:endParaRPr>
          </a:p>
        </p:txBody>
      </p:sp>
      <p:sp>
        <p:nvSpPr>
          <p:cNvPr id="10" name="Rectangle 9"/>
          <p:cNvSpPr/>
          <p:nvPr/>
        </p:nvSpPr>
        <p:spPr>
          <a:xfrm>
            <a:off x="1905000" y="1676400"/>
            <a:ext cx="6019800" cy="36576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40"/>
          <p:cNvSpPr txBox="1">
            <a:spLocks noChangeArrowheads="1"/>
          </p:cNvSpPr>
          <p:nvPr/>
        </p:nvSpPr>
        <p:spPr bwMode="auto">
          <a:xfrm>
            <a:off x="457200" y="5715000"/>
            <a:ext cx="7620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Results for Devanagari Script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smtClean="0"/>
              <a:t>Accuracy dependent on the individuality of specific writer</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Framework (example)</a:t>
            </a:r>
            <a:endParaRPr lang="en-US" dirty="0"/>
          </a:p>
        </p:txBody>
      </p:sp>
      <p:pic>
        <p:nvPicPr>
          <p:cNvPr id="9" name="Picture 8" descr="newexample.eps"/>
          <p:cNvPicPr>
            <a:picLocks noChangeAspect="1"/>
          </p:cNvPicPr>
          <p:nvPr/>
        </p:nvPicPr>
        <p:blipFill>
          <a:blip r:embed="rId3"/>
          <a:stretch>
            <a:fillRect/>
          </a:stretch>
        </p:blipFill>
        <p:spPr>
          <a:xfrm>
            <a:off x="381000" y="1752600"/>
            <a:ext cx="8382000" cy="3886200"/>
          </a:xfrm>
          <a:prstGeom prst="rect">
            <a:avLst/>
          </a:prstGeo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(Authentication)</a:t>
            </a:r>
            <a:endParaRPr lang="en-US" dirty="0"/>
          </a:p>
        </p:txBody>
      </p:sp>
      <p:pic>
        <p:nvPicPr>
          <p:cNvPr id="8" name="Content Placeholder 7" descr="framework3.eps"/>
          <p:cNvPicPr>
            <a:picLocks noGrp="1" noChangeAspect="1"/>
          </p:cNvPicPr>
          <p:nvPr>
            <p:ph idx="1"/>
          </p:nvPr>
        </p:nvPicPr>
        <p:blipFill>
          <a:blip r:embed="rId3"/>
          <a:stretch>
            <a:fillRect/>
          </a:stretch>
        </p:blipFill>
        <p:spPr>
          <a:xfrm>
            <a:off x="685800" y="1752600"/>
            <a:ext cx="7797575" cy="4343400"/>
          </a:xfrm>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6480" y="273629"/>
            <a:ext cx="822960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Writer-specific Text Generation</a:t>
            </a:r>
          </a:p>
        </p:txBody>
      </p:sp>
      <p:sp>
        <p:nvSpPr>
          <p:cNvPr id="25602" name="Rectangle 2"/>
          <p:cNvSpPr>
            <a:spLocks noGrp="1" noChangeArrowheads="1"/>
          </p:cNvSpPr>
          <p:nvPr>
            <p:ph idx="1"/>
          </p:nvPr>
        </p:nvSpPr>
        <p:spPr>
          <a:xfrm>
            <a:off x="456480" y="1604329"/>
            <a:ext cx="8229600" cy="4526396"/>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Given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A </a:t>
            </a:r>
            <a:r>
              <a:rPr lang="en-GB" dirty="0"/>
              <a:t>bunch of primitives </a:t>
            </a:r>
            <a:endParaRPr lang="en-GB" dirty="0" smtClean="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Varying </a:t>
            </a:r>
            <a:r>
              <a:rPr lang="en-GB" dirty="0"/>
              <a:t>discriminating power for different </a:t>
            </a:r>
            <a:r>
              <a:rPr lang="en-GB" dirty="0" smtClean="0"/>
              <a:t>pairs </a:t>
            </a:r>
            <a:r>
              <a:rPr lang="en-GB" dirty="0"/>
              <a:t>of </a:t>
            </a:r>
            <a:r>
              <a:rPr lang="en-GB" dirty="0" smtClean="0"/>
              <a:t>writers</a:t>
            </a:r>
            <a:endParaRPr lang="en-GB" dirty="0"/>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Aim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To select the </a:t>
            </a:r>
            <a:r>
              <a:rPr lang="en-GB" dirty="0"/>
              <a:t>optimal set of weights </a:t>
            </a:r>
            <a:r>
              <a:rPr lang="en-GB" dirty="0" smtClean="0"/>
              <a:t>for primitives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To discriminate specific writer </a:t>
            </a:r>
            <a:r>
              <a:rPr lang="en-GB" dirty="0"/>
              <a:t>from </a:t>
            </a:r>
            <a:r>
              <a:rPr lang="en-GB" dirty="0" smtClean="0"/>
              <a:t>others</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Dynamic Feature selection</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Static feature selection achieve single optimum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6480" y="273629"/>
            <a:ext cx="822960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Writer-specific Text Generation</a:t>
            </a:r>
            <a:endParaRPr lang="en-GB" dirty="0"/>
          </a:p>
        </p:txBody>
      </p:sp>
      <p:sp>
        <p:nvSpPr>
          <p:cNvPr id="26626" name="Rectangle 2"/>
          <p:cNvSpPr>
            <a:spLocks noGrp="1" noChangeArrowheads="1"/>
          </p:cNvSpPr>
          <p:nvPr>
            <p:ph idx="1"/>
          </p:nvPr>
        </p:nvSpPr>
        <p:spPr>
          <a:xfrm>
            <a:off x="456480" y="1604329"/>
            <a:ext cx="8229600" cy="4526396"/>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Text </a:t>
            </a:r>
            <a:r>
              <a:rPr lang="en-GB" dirty="0"/>
              <a:t>Variation require </a:t>
            </a:r>
            <a:r>
              <a:rPr lang="en-GB" dirty="0" smtClean="0"/>
              <a:t>features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robust </a:t>
            </a:r>
            <a:r>
              <a:rPr lang="en-GB" dirty="0"/>
              <a:t>to </a:t>
            </a:r>
            <a:r>
              <a:rPr lang="en-GB" dirty="0" smtClean="0"/>
              <a:t>forgery</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Handwriting can have different </a:t>
            </a:r>
            <a:r>
              <a:rPr lang="en-GB" dirty="0" smtClean="0"/>
              <a:t>optimums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Different </a:t>
            </a:r>
            <a:r>
              <a:rPr lang="en-GB" dirty="0"/>
              <a:t>combination of handwriting can provide desired results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6480" y="273629"/>
            <a:ext cx="822960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Boosting Algorithm</a:t>
            </a:r>
          </a:p>
        </p:txBody>
      </p:sp>
      <p:sp>
        <p:nvSpPr>
          <p:cNvPr id="28674" name="Rectangle 2"/>
          <p:cNvSpPr>
            <a:spLocks noGrp="1" noChangeArrowheads="1"/>
          </p:cNvSpPr>
          <p:nvPr>
            <p:ph idx="1"/>
          </p:nvPr>
        </p:nvSpPr>
        <p:spPr>
          <a:xfrm>
            <a:off x="456480" y="1604329"/>
            <a:ext cx="8229600" cy="4526396"/>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Given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set of training samples(X) and underline labels(Y)</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Set of weak hypothesis (h)</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Initialize weights distribution(D) (</a:t>
            </a:r>
            <a:r>
              <a:rPr lang="en-GB" sz="2000" dirty="0" smtClean="0"/>
              <a:t>over training samples</a:t>
            </a:r>
            <a:r>
              <a:rPr lang="en-GB" dirty="0" smtClean="0"/>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Select weak hypothesis </a:t>
            </a:r>
            <a:r>
              <a:rPr lang="en-GB" dirty="0" err="1" smtClean="0"/>
              <a:t>h</a:t>
            </a:r>
            <a:r>
              <a:rPr lang="en-GB" baseline="-25000" dirty="0" err="1" smtClean="0"/>
              <a:t>j</a:t>
            </a:r>
            <a:r>
              <a:rPr lang="en-GB" baseline="-25000" dirty="0" smtClean="0"/>
              <a:t>, </a:t>
            </a:r>
            <a:r>
              <a:rPr lang="en-GB" dirty="0" smtClean="0"/>
              <a:t>such that</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a:t>
            </a:r>
          </a:p>
          <a:p>
            <a:pPr lvl="8">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800" dirty="0" smtClean="0"/>
              <a:t>										</a:t>
            </a:r>
          </a:p>
          <a:p>
            <a:pPr lvl="8">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800" dirty="0" smtClean="0"/>
              <a:t>					</a:t>
            </a:r>
            <a:endParaRPr lang="en-GB" sz="2000" dirty="0" smtClean="0"/>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a:t>
            </a:r>
            <a:endParaRPr lang="en-GB" dirty="0"/>
          </a:p>
        </p:txBody>
      </p:sp>
      <p:graphicFrame>
        <p:nvGraphicFramePr>
          <p:cNvPr id="7" name="Object 6"/>
          <p:cNvGraphicFramePr>
            <a:graphicFrameLocks noChangeAspect="1"/>
          </p:cNvGraphicFramePr>
          <p:nvPr/>
        </p:nvGraphicFramePr>
        <p:xfrm>
          <a:off x="1860550" y="5105400"/>
          <a:ext cx="5195888" cy="609600"/>
        </p:xfrm>
        <a:graphic>
          <a:graphicData uri="http://schemas.openxmlformats.org/presentationml/2006/ole">
            <p:oleObj spid="_x0000_s158722" name="Equation" r:id="rId4" imgW="1625400" imgH="215640" progId="Equation.3">
              <p:embed/>
            </p:oleObj>
          </a:graphicData>
        </a:graphic>
      </p:graphicFrame>
      <p:graphicFrame>
        <p:nvGraphicFramePr>
          <p:cNvPr id="9" name="Object 8"/>
          <p:cNvGraphicFramePr>
            <a:graphicFrameLocks noChangeAspect="1"/>
          </p:cNvGraphicFramePr>
          <p:nvPr/>
        </p:nvGraphicFramePr>
        <p:xfrm>
          <a:off x="3657600" y="3886200"/>
          <a:ext cx="1600200" cy="533401"/>
        </p:xfrm>
        <a:graphic>
          <a:graphicData uri="http://schemas.openxmlformats.org/presentationml/2006/ole">
            <p:oleObj spid="_x0000_s158723" name="Equation" r:id="rId5" imgW="698400" imgH="304560" progId="Equation.3">
              <p:embed/>
            </p:oleObj>
          </a:graphicData>
        </a:graphic>
      </p:graphicFrame>
      <p:sp>
        <p:nvSpPr>
          <p:cNvPr id="10" name="TextBox 9"/>
          <p:cNvSpPr txBox="1"/>
          <p:nvPr/>
        </p:nvSpPr>
        <p:spPr>
          <a:xfrm>
            <a:off x="2362200" y="5943600"/>
            <a:ext cx="3964547" cy="400110"/>
          </a:xfrm>
          <a:prstGeom prst="rect">
            <a:avLst/>
          </a:prstGeom>
          <a:solidFill>
            <a:schemeClr val="accent5">
              <a:lumMod val="75000"/>
            </a:schemeClr>
          </a:solidFill>
        </p:spPr>
        <p:txBody>
          <a:bodyPr wrap="none" rtlCol="0">
            <a:spAutoFit/>
          </a:bodyPr>
          <a:lstStyle/>
          <a:p>
            <a:r>
              <a:rPr lang="en-US" sz="2000" dirty="0" smtClean="0"/>
              <a:t>m – total number of training samples</a:t>
            </a:r>
            <a:endParaRPr lang="en-US" sz="2000" dirty="0"/>
          </a:p>
        </p:txBody>
      </p:sp>
      <p:sp>
        <p:nvSpPr>
          <p:cNvPr id="11" name="TextBox 10"/>
          <p:cNvSpPr txBox="1"/>
          <p:nvPr/>
        </p:nvSpPr>
        <p:spPr>
          <a:xfrm>
            <a:off x="3200400" y="6400800"/>
            <a:ext cx="2286000" cy="381000"/>
          </a:xfrm>
          <a:prstGeom prst="rect">
            <a:avLst/>
          </a:prstGeom>
          <a:solidFill>
            <a:schemeClr val="accent5">
              <a:lumMod val="75000"/>
            </a:schemeClr>
          </a:solidFill>
        </p:spPr>
        <p:txBody>
          <a:bodyPr wrap="square" rtlCol="0">
            <a:spAutoFit/>
          </a:bodyPr>
          <a:lstStyle/>
          <a:p>
            <a:pPr algn="ctr"/>
            <a:r>
              <a:rPr lang="en-US" dirty="0" smtClean="0"/>
              <a:t>t - boosting stage</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Boosting</a:t>
            </a:r>
            <a:endParaRPr lang="en-US" dirty="0"/>
          </a:p>
        </p:txBody>
      </p:sp>
      <p:graphicFrame>
        <p:nvGraphicFramePr>
          <p:cNvPr id="4" name="Content Placeholder 3"/>
          <p:cNvGraphicFramePr>
            <a:graphicFrameLocks noChangeAspect="1"/>
          </p:cNvGraphicFramePr>
          <p:nvPr>
            <p:ph idx="1"/>
          </p:nvPr>
        </p:nvGraphicFramePr>
        <p:xfrm>
          <a:off x="2590800" y="3200400"/>
          <a:ext cx="2895600" cy="762000"/>
        </p:xfrm>
        <a:graphic>
          <a:graphicData uri="http://schemas.openxmlformats.org/presentationml/2006/ole">
            <p:oleObj spid="_x0000_s159746" name="Equation" r:id="rId4" imgW="1002960" imgH="431640" progId="Equation.3">
              <p:embed/>
            </p:oleObj>
          </a:graphicData>
        </a:graphic>
      </p:graphicFrame>
      <p:graphicFrame>
        <p:nvGraphicFramePr>
          <p:cNvPr id="5" name="Object 4"/>
          <p:cNvGraphicFramePr>
            <a:graphicFrameLocks noChangeAspect="1"/>
          </p:cNvGraphicFramePr>
          <p:nvPr/>
        </p:nvGraphicFramePr>
        <p:xfrm>
          <a:off x="1905000" y="5181600"/>
          <a:ext cx="4038600" cy="914400"/>
        </p:xfrm>
        <a:graphic>
          <a:graphicData uri="http://schemas.openxmlformats.org/presentationml/2006/ole">
            <p:oleObj spid="_x0000_s159747" name="Equation" r:id="rId5" imgW="1485720" imgH="457200" progId="Equation.3">
              <p:embed/>
            </p:oleObj>
          </a:graphicData>
        </a:graphic>
      </p:graphicFrame>
      <p:graphicFrame>
        <p:nvGraphicFramePr>
          <p:cNvPr id="32772" name="Object 4"/>
          <p:cNvGraphicFramePr>
            <a:graphicFrameLocks noChangeAspect="1"/>
          </p:cNvGraphicFramePr>
          <p:nvPr/>
        </p:nvGraphicFramePr>
        <p:xfrm>
          <a:off x="1600200" y="2057400"/>
          <a:ext cx="5181600" cy="884238"/>
        </p:xfrm>
        <a:graphic>
          <a:graphicData uri="http://schemas.openxmlformats.org/presentationml/2006/ole">
            <p:oleObj spid="_x0000_s159748" name="Equation" r:id="rId6" imgW="1866600" imgH="393480" progId="Equation.3">
              <p:embed/>
            </p:oleObj>
          </a:graphicData>
        </a:graphic>
      </p:graphicFrame>
      <p:sp>
        <p:nvSpPr>
          <p:cNvPr id="8" name="TextBox 7"/>
          <p:cNvSpPr txBox="1"/>
          <p:nvPr/>
        </p:nvSpPr>
        <p:spPr>
          <a:xfrm>
            <a:off x="457200" y="1600200"/>
            <a:ext cx="3352800" cy="584775"/>
          </a:xfrm>
          <a:prstGeom prst="rect">
            <a:avLst/>
          </a:prstGeom>
          <a:noFill/>
        </p:spPr>
        <p:txBody>
          <a:bodyPr wrap="square" rtlCol="0">
            <a:spAutoFit/>
          </a:bodyPr>
          <a:lstStyle/>
          <a:p>
            <a:pPr>
              <a:buFont typeface="Wingdings" pitchFamily="2" charset="2"/>
              <a:buChar char="Ø"/>
            </a:pPr>
            <a:r>
              <a:rPr lang="en-US" sz="2400" dirty="0" smtClean="0"/>
              <a:t> </a:t>
            </a:r>
            <a:r>
              <a:rPr lang="en-US" sz="3200" dirty="0" smtClean="0"/>
              <a:t>Update weights </a:t>
            </a:r>
            <a:endParaRPr lang="en-US" sz="3200" dirty="0"/>
          </a:p>
        </p:txBody>
      </p:sp>
      <p:sp>
        <p:nvSpPr>
          <p:cNvPr id="9" name="TextBox 8"/>
          <p:cNvSpPr txBox="1"/>
          <p:nvPr/>
        </p:nvSpPr>
        <p:spPr>
          <a:xfrm>
            <a:off x="1447800" y="3276600"/>
            <a:ext cx="990600" cy="369332"/>
          </a:xfrm>
          <a:prstGeom prst="rect">
            <a:avLst/>
          </a:prstGeom>
          <a:noFill/>
        </p:spPr>
        <p:txBody>
          <a:bodyPr wrap="square" rtlCol="0">
            <a:spAutoFit/>
          </a:bodyPr>
          <a:lstStyle/>
          <a:p>
            <a:r>
              <a:rPr lang="en-US" dirty="0" smtClean="0"/>
              <a:t>Where,</a:t>
            </a:r>
            <a:endParaRPr lang="en-US" dirty="0"/>
          </a:p>
        </p:txBody>
      </p:sp>
      <p:sp>
        <p:nvSpPr>
          <p:cNvPr id="10" name="TextBox 9"/>
          <p:cNvSpPr txBox="1"/>
          <p:nvPr/>
        </p:nvSpPr>
        <p:spPr>
          <a:xfrm>
            <a:off x="304800" y="4495800"/>
            <a:ext cx="3276600" cy="584775"/>
          </a:xfrm>
          <a:prstGeom prst="rect">
            <a:avLst/>
          </a:prstGeom>
          <a:noFill/>
        </p:spPr>
        <p:txBody>
          <a:bodyPr wrap="square" rtlCol="0">
            <a:spAutoFit/>
          </a:bodyPr>
          <a:lstStyle/>
          <a:p>
            <a:pPr>
              <a:buFont typeface="Wingdings" pitchFamily="2" charset="2"/>
              <a:buChar char="Ø"/>
            </a:pPr>
            <a:r>
              <a:rPr lang="en-US" sz="3200" dirty="0" smtClean="0"/>
              <a:t>Final Hypothesis </a:t>
            </a:r>
            <a:endParaRPr lang="en-US" sz="3200" dirty="0"/>
          </a:p>
        </p:txBody>
      </p:sp>
      <p:grpSp>
        <p:nvGrpSpPr>
          <p:cNvPr id="3" name="Group 13"/>
          <p:cNvGrpSpPr/>
          <p:nvPr/>
        </p:nvGrpSpPr>
        <p:grpSpPr>
          <a:xfrm>
            <a:off x="2895600" y="6019800"/>
            <a:ext cx="3352800" cy="381000"/>
            <a:chOff x="3581400" y="6248400"/>
            <a:chExt cx="3352800" cy="381000"/>
          </a:xfrm>
        </p:grpSpPr>
        <p:sp>
          <p:nvSpPr>
            <p:cNvPr id="13" name="TextBox 12"/>
            <p:cNvSpPr txBox="1"/>
            <p:nvPr/>
          </p:nvSpPr>
          <p:spPr>
            <a:xfrm>
              <a:off x="3581400" y="6248400"/>
              <a:ext cx="3352800" cy="369332"/>
            </a:xfrm>
            <a:prstGeom prst="rect">
              <a:avLst/>
            </a:prstGeom>
            <a:solidFill>
              <a:schemeClr val="accent1"/>
            </a:solidFill>
          </p:spPr>
          <p:txBody>
            <a:bodyPr wrap="square" rtlCol="0">
              <a:spAutoFit/>
            </a:bodyPr>
            <a:lstStyle/>
            <a:p>
              <a:r>
                <a:rPr lang="en-US" dirty="0" smtClean="0"/>
                <a:t>        -- Weight of the classifier</a:t>
              </a:r>
              <a:endParaRPr lang="en-US" dirty="0"/>
            </a:p>
          </p:txBody>
        </p:sp>
        <p:graphicFrame>
          <p:nvGraphicFramePr>
            <p:cNvPr id="12" name="Object 11"/>
            <p:cNvGraphicFramePr>
              <a:graphicFrameLocks noChangeAspect="1"/>
            </p:cNvGraphicFramePr>
            <p:nvPr/>
          </p:nvGraphicFramePr>
          <p:xfrm>
            <a:off x="3581400" y="6248400"/>
            <a:ext cx="533400" cy="381000"/>
          </p:xfrm>
          <a:graphic>
            <a:graphicData uri="http://schemas.openxmlformats.org/presentationml/2006/ole">
              <p:oleObj spid="_x0000_s159749" name="Equation" r:id="rId7" imgW="164880" imgH="139680" progId="Equation.3">
                <p:embed/>
              </p:oleObj>
            </a:graphicData>
          </a:graphic>
        </p:graphicFrame>
      </p:grpSp>
      <p:sp>
        <p:nvSpPr>
          <p:cNvPr id="15" name="TextBox 14"/>
          <p:cNvSpPr txBox="1"/>
          <p:nvPr/>
        </p:nvSpPr>
        <p:spPr>
          <a:xfrm>
            <a:off x="6553200" y="6477000"/>
            <a:ext cx="2286000" cy="381000"/>
          </a:xfrm>
          <a:prstGeom prst="rect">
            <a:avLst/>
          </a:prstGeom>
          <a:solidFill>
            <a:schemeClr val="accent5">
              <a:lumMod val="75000"/>
            </a:schemeClr>
          </a:solidFill>
        </p:spPr>
        <p:txBody>
          <a:bodyPr wrap="square" rtlCol="0">
            <a:spAutoFit/>
          </a:bodyPr>
          <a:lstStyle/>
          <a:p>
            <a:pPr algn="ctr"/>
            <a:r>
              <a:rPr lang="en-US" dirty="0" smtClean="0"/>
              <a:t>t - boosting stage</a:t>
            </a:r>
            <a:endParaRPr lang="en-US" dirty="0"/>
          </a:p>
        </p:txBody>
      </p:sp>
      <p:sp>
        <p:nvSpPr>
          <p:cNvPr id="16" name="TextBox 15"/>
          <p:cNvSpPr txBox="1"/>
          <p:nvPr/>
        </p:nvSpPr>
        <p:spPr>
          <a:xfrm>
            <a:off x="2667000" y="6457890"/>
            <a:ext cx="3789820" cy="400110"/>
          </a:xfrm>
          <a:prstGeom prst="rect">
            <a:avLst/>
          </a:prstGeom>
          <a:solidFill>
            <a:schemeClr val="accent5">
              <a:lumMod val="75000"/>
            </a:schemeClr>
          </a:solidFill>
        </p:spPr>
        <p:txBody>
          <a:bodyPr wrap="none" rtlCol="0">
            <a:spAutoFit/>
          </a:bodyPr>
          <a:lstStyle/>
          <a:p>
            <a:r>
              <a:rPr lang="en-US" sz="2000" dirty="0" smtClean="0"/>
              <a:t>T– total number of Boosting stages</a:t>
            </a:r>
            <a:endParaRPr lang="en-US"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95400"/>
          </a:xfrm>
        </p:spPr>
        <p:txBody>
          <a:bodyPr/>
          <a:lstStyle/>
          <a:p>
            <a:r>
              <a:rPr lang="en-US" sz="4400" dirty="0" smtClean="0"/>
              <a:t>Individuality Features</a:t>
            </a:r>
            <a:endParaRPr lang="en-US" sz="4400" dirty="0"/>
          </a:p>
        </p:txBody>
      </p:sp>
      <p:sp>
        <p:nvSpPr>
          <p:cNvPr id="3" name="Content Placeholder 2"/>
          <p:cNvSpPr>
            <a:spLocks noGrp="1"/>
          </p:cNvSpPr>
          <p:nvPr>
            <p:ph idx="1"/>
          </p:nvPr>
        </p:nvSpPr>
        <p:spPr>
          <a:xfrm>
            <a:off x="685800" y="1524000"/>
            <a:ext cx="7772400" cy="5105400"/>
          </a:xfrm>
        </p:spPr>
        <p:txBody>
          <a:bodyPr/>
          <a:lstStyle/>
          <a:p>
            <a:r>
              <a:rPr lang="en-US" sz="2000" dirty="0" smtClean="0"/>
              <a:t>Sub-character and character level</a:t>
            </a:r>
          </a:p>
          <a:p>
            <a:pPr lvl="1"/>
            <a:r>
              <a:rPr lang="en-US" sz="1600" dirty="0" smtClean="0"/>
              <a:t>Shape and size</a:t>
            </a:r>
          </a:p>
          <a:p>
            <a:pPr lvl="1"/>
            <a:r>
              <a:rPr lang="en-US" sz="1600" dirty="0" smtClean="0"/>
              <a:t>Choice of allograph</a:t>
            </a:r>
          </a:p>
          <a:p>
            <a:endParaRPr lang="en-US" sz="2000" dirty="0" smtClean="0"/>
          </a:p>
          <a:p>
            <a:r>
              <a:rPr lang="en-US" sz="2000" dirty="0" smtClean="0"/>
              <a:t>Word level</a:t>
            </a:r>
          </a:p>
          <a:p>
            <a:pPr lvl="1"/>
            <a:r>
              <a:rPr lang="en-US" sz="1600" dirty="0" smtClean="0"/>
              <a:t>Connections and character spacing</a:t>
            </a:r>
          </a:p>
          <a:p>
            <a:pPr lvl="1"/>
            <a:r>
              <a:rPr lang="en-US" sz="1600" dirty="0" smtClean="0"/>
              <a:t>Aspect Ratio</a:t>
            </a:r>
          </a:p>
          <a:p>
            <a:endParaRPr lang="en-US" sz="2000" dirty="0" smtClean="0"/>
          </a:p>
          <a:p>
            <a:r>
              <a:rPr lang="en-US" sz="2000" dirty="0" smtClean="0"/>
              <a:t>Line level</a:t>
            </a:r>
          </a:p>
          <a:p>
            <a:pPr lvl="1"/>
            <a:r>
              <a:rPr lang="en-US" sz="1600" dirty="0" smtClean="0"/>
              <a:t>Slant and slope</a:t>
            </a:r>
          </a:p>
          <a:p>
            <a:pPr lvl="1"/>
            <a:r>
              <a:rPr lang="en-US" sz="1600" dirty="0" smtClean="0"/>
              <a:t>Word spacing</a:t>
            </a:r>
          </a:p>
          <a:p>
            <a:pPr lvl="1"/>
            <a:endParaRPr lang="en-US" sz="1600" dirty="0" smtClean="0"/>
          </a:p>
          <a:p>
            <a:r>
              <a:rPr lang="en-US" sz="2000" dirty="0" smtClean="0"/>
              <a:t>Paragraph and page level</a:t>
            </a:r>
          </a:p>
          <a:p>
            <a:pPr lvl="1"/>
            <a:r>
              <a:rPr lang="en-US" sz="1600" dirty="0" smtClean="0"/>
              <a:t>Indentations and arrangements of text</a:t>
            </a:r>
          </a:p>
          <a:p>
            <a:pPr lvl="1"/>
            <a:r>
              <a:rPr lang="en-US" sz="1600" dirty="0" smtClean="0"/>
              <a:t>Uniformity of margins</a:t>
            </a:r>
          </a:p>
        </p:txBody>
      </p:sp>
      <p:grpSp>
        <p:nvGrpSpPr>
          <p:cNvPr id="28" name="Group 27"/>
          <p:cNvGrpSpPr/>
          <p:nvPr/>
        </p:nvGrpSpPr>
        <p:grpSpPr>
          <a:xfrm>
            <a:off x="5867400" y="1600200"/>
            <a:ext cx="2308645" cy="2743200"/>
            <a:chOff x="5920955" y="2133600"/>
            <a:chExt cx="2308645" cy="2743200"/>
          </a:xfrm>
        </p:grpSpPr>
        <p:sp>
          <p:nvSpPr>
            <p:cNvPr id="16" name="Rectangle 15"/>
            <p:cNvSpPr/>
            <p:nvPr/>
          </p:nvSpPr>
          <p:spPr>
            <a:xfrm>
              <a:off x="6019800" y="2133600"/>
              <a:ext cx="2057400" cy="24384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20080219155904A03.bmp"/>
            <p:cNvPicPr>
              <a:picLocks noChangeAspect="1"/>
            </p:cNvPicPr>
            <p:nvPr/>
          </p:nvPicPr>
          <p:blipFill>
            <a:blip r:embed="rId2"/>
            <a:stretch>
              <a:fillRect/>
            </a:stretch>
          </p:blipFill>
          <p:spPr>
            <a:xfrm>
              <a:off x="7391400" y="3962400"/>
              <a:ext cx="391884" cy="457200"/>
            </a:xfrm>
            <a:prstGeom prst="rect">
              <a:avLst/>
            </a:prstGeom>
          </p:spPr>
        </p:pic>
        <p:pic>
          <p:nvPicPr>
            <p:cNvPr id="6" name="Picture 5" descr="d1.bmp"/>
            <p:cNvPicPr>
              <a:picLocks noChangeAspect="1"/>
            </p:cNvPicPr>
            <p:nvPr/>
          </p:nvPicPr>
          <p:blipFill>
            <a:blip r:embed="rId3"/>
            <a:stretch>
              <a:fillRect/>
            </a:stretch>
          </p:blipFill>
          <p:spPr>
            <a:xfrm>
              <a:off x="6172200" y="3962400"/>
              <a:ext cx="304800" cy="457200"/>
            </a:xfrm>
            <a:prstGeom prst="rect">
              <a:avLst/>
            </a:prstGeom>
          </p:spPr>
        </p:pic>
        <p:pic>
          <p:nvPicPr>
            <p:cNvPr id="9" name="Picture 8" descr="g2.bmp"/>
            <p:cNvPicPr>
              <a:picLocks noChangeAspect="1"/>
            </p:cNvPicPr>
            <p:nvPr/>
          </p:nvPicPr>
          <p:blipFill>
            <a:blip r:embed="rId4"/>
            <a:stretch>
              <a:fillRect/>
            </a:stretch>
          </p:blipFill>
          <p:spPr>
            <a:xfrm>
              <a:off x="6172200" y="3352800"/>
              <a:ext cx="228600" cy="579121"/>
            </a:xfrm>
            <a:prstGeom prst="rect">
              <a:avLst/>
            </a:prstGeom>
          </p:spPr>
        </p:pic>
        <p:pic>
          <p:nvPicPr>
            <p:cNvPr id="10" name="Picture 9" descr="g.bmp"/>
            <p:cNvPicPr>
              <a:picLocks noChangeAspect="1"/>
            </p:cNvPicPr>
            <p:nvPr/>
          </p:nvPicPr>
          <p:blipFill>
            <a:blip r:embed="rId5"/>
            <a:stretch>
              <a:fillRect/>
            </a:stretch>
          </p:blipFill>
          <p:spPr>
            <a:xfrm>
              <a:off x="7467600" y="3311237"/>
              <a:ext cx="304800" cy="498763"/>
            </a:xfrm>
            <a:prstGeom prst="rect">
              <a:avLst/>
            </a:prstGeom>
          </p:spPr>
        </p:pic>
        <p:pic>
          <p:nvPicPr>
            <p:cNvPr id="11" name="Picture 10" descr="p1.bmp"/>
            <p:cNvPicPr>
              <a:picLocks noChangeAspect="1"/>
            </p:cNvPicPr>
            <p:nvPr/>
          </p:nvPicPr>
          <p:blipFill>
            <a:blip r:embed="rId6"/>
            <a:stretch>
              <a:fillRect/>
            </a:stretch>
          </p:blipFill>
          <p:spPr>
            <a:xfrm>
              <a:off x="7439047" y="2819400"/>
              <a:ext cx="301625" cy="381000"/>
            </a:xfrm>
            <a:prstGeom prst="rect">
              <a:avLst/>
            </a:prstGeom>
          </p:spPr>
        </p:pic>
        <p:pic>
          <p:nvPicPr>
            <p:cNvPr id="12" name="Picture 11" descr="p2.bmp"/>
            <p:cNvPicPr>
              <a:picLocks noChangeAspect="1"/>
            </p:cNvPicPr>
            <p:nvPr/>
          </p:nvPicPr>
          <p:blipFill>
            <a:blip r:embed="rId7">
              <a:duotone>
                <a:schemeClr val="accent4">
                  <a:shade val="45000"/>
                  <a:satMod val="135000"/>
                </a:schemeClr>
                <a:prstClr val="white"/>
              </a:duotone>
            </a:blip>
            <a:stretch>
              <a:fillRect/>
            </a:stretch>
          </p:blipFill>
          <p:spPr>
            <a:xfrm>
              <a:off x="6172200" y="2819400"/>
              <a:ext cx="232229" cy="304800"/>
            </a:xfrm>
            <a:prstGeom prst="rect">
              <a:avLst/>
            </a:prstGeom>
            <a:solidFill>
              <a:schemeClr val="accent1"/>
            </a:solidFill>
          </p:spPr>
        </p:pic>
        <p:cxnSp>
          <p:nvCxnSpPr>
            <p:cNvPr id="18" name="Straight Connector 17"/>
            <p:cNvCxnSpPr>
              <a:stCxn id="16" idx="0"/>
              <a:endCxn id="16" idx="2"/>
            </p:cNvCxnSpPr>
            <p:nvPr/>
          </p:nvCxnSpPr>
          <p:spPr>
            <a:xfrm rot="16200000" flipH="1">
              <a:off x="5829300" y="3352800"/>
              <a:ext cx="24384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19800" y="2513012"/>
              <a:ext cx="20574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324600" y="2145268"/>
              <a:ext cx="518091" cy="369332"/>
            </a:xfrm>
            <a:prstGeom prst="rect">
              <a:avLst/>
            </a:prstGeom>
            <a:noFill/>
          </p:spPr>
          <p:txBody>
            <a:bodyPr wrap="none" rtlCol="0">
              <a:spAutoFit/>
            </a:bodyPr>
            <a:lstStyle/>
            <a:p>
              <a:r>
                <a:rPr lang="en-US" dirty="0" smtClean="0"/>
                <a:t>W1</a:t>
              </a:r>
              <a:endParaRPr lang="en-US" dirty="0"/>
            </a:p>
          </p:txBody>
        </p:sp>
        <p:sp>
          <p:nvSpPr>
            <p:cNvPr id="26" name="TextBox 25"/>
            <p:cNvSpPr txBox="1"/>
            <p:nvPr/>
          </p:nvSpPr>
          <p:spPr>
            <a:xfrm>
              <a:off x="7239000" y="2145268"/>
              <a:ext cx="518091" cy="369332"/>
            </a:xfrm>
            <a:prstGeom prst="rect">
              <a:avLst/>
            </a:prstGeom>
            <a:noFill/>
          </p:spPr>
          <p:txBody>
            <a:bodyPr wrap="none" rtlCol="0">
              <a:spAutoFit/>
            </a:bodyPr>
            <a:lstStyle/>
            <a:p>
              <a:r>
                <a:rPr lang="en-US" dirty="0" smtClean="0"/>
                <a:t>W2</a:t>
              </a:r>
              <a:endParaRPr lang="en-US" dirty="0"/>
            </a:p>
          </p:txBody>
        </p:sp>
        <p:sp>
          <p:nvSpPr>
            <p:cNvPr id="27" name="TextBox 26"/>
            <p:cNvSpPr txBox="1"/>
            <p:nvPr/>
          </p:nvSpPr>
          <p:spPr>
            <a:xfrm>
              <a:off x="5920955" y="4569023"/>
              <a:ext cx="2308645" cy="307777"/>
            </a:xfrm>
            <a:prstGeom prst="rect">
              <a:avLst/>
            </a:prstGeom>
            <a:noFill/>
          </p:spPr>
          <p:txBody>
            <a:bodyPr wrap="none" rtlCol="0">
              <a:spAutoFit/>
            </a:bodyPr>
            <a:lstStyle/>
            <a:p>
              <a:r>
                <a:rPr lang="en-US" sz="1400" dirty="0" smtClean="0"/>
                <a:t>Character Level Individuality</a:t>
              </a:r>
              <a:endParaRPr lang="en-US" sz="1400" dirty="0"/>
            </a:p>
          </p:txBody>
        </p:sp>
      </p:grpSp>
      <p:grpSp>
        <p:nvGrpSpPr>
          <p:cNvPr id="50" name="Group 49"/>
          <p:cNvGrpSpPr/>
          <p:nvPr/>
        </p:nvGrpSpPr>
        <p:grpSpPr>
          <a:xfrm>
            <a:off x="5562600" y="1749623"/>
            <a:ext cx="2949156" cy="2212777"/>
            <a:chOff x="5890043" y="1905000"/>
            <a:chExt cx="2949156" cy="2212777"/>
          </a:xfrm>
        </p:grpSpPr>
        <p:pic>
          <p:nvPicPr>
            <p:cNvPr id="5" name="Picture 4" descr="Word4.bmp"/>
            <p:cNvPicPr>
              <a:picLocks noChangeAspect="1"/>
            </p:cNvPicPr>
            <p:nvPr/>
          </p:nvPicPr>
          <p:blipFill>
            <a:blip r:embed="rId8"/>
            <a:stretch>
              <a:fillRect/>
            </a:stretch>
          </p:blipFill>
          <p:spPr>
            <a:xfrm>
              <a:off x="6934200" y="3276600"/>
              <a:ext cx="1447619" cy="381000"/>
            </a:xfrm>
            <a:prstGeom prst="rect">
              <a:avLst/>
            </a:prstGeom>
          </p:spPr>
        </p:pic>
        <p:pic>
          <p:nvPicPr>
            <p:cNvPr id="13" name="Picture 12" descr="word1.bmp"/>
            <p:cNvPicPr>
              <a:picLocks noChangeAspect="1"/>
            </p:cNvPicPr>
            <p:nvPr/>
          </p:nvPicPr>
          <p:blipFill>
            <a:blip r:embed="rId9"/>
            <a:stretch>
              <a:fillRect/>
            </a:stretch>
          </p:blipFill>
          <p:spPr>
            <a:xfrm>
              <a:off x="6934200" y="2305114"/>
              <a:ext cx="1590476" cy="514286"/>
            </a:xfrm>
            <a:prstGeom prst="rect">
              <a:avLst/>
            </a:prstGeom>
          </p:spPr>
        </p:pic>
        <p:pic>
          <p:nvPicPr>
            <p:cNvPr id="14" name="Picture 13" descr="word2.bmp"/>
            <p:cNvPicPr>
              <a:picLocks noChangeAspect="1"/>
            </p:cNvPicPr>
            <p:nvPr/>
          </p:nvPicPr>
          <p:blipFill>
            <a:blip r:embed="rId10"/>
            <a:stretch>
              <a:fillRect/>
            </a:stretch>
          </p:blipFill>
          <p:spPr>
            <a:xfrm>
              <a:off x="6934200" y="2057400"/>
              <a:ext cx="1638095" cy="304762"/>
            </a:xfrm>
            <a:prstGeom prst="rect">
              <a:avLst/>
            </a:prstGeom>
          </p:spPr>
        </p:pic>
        <p:pic>
          <p:nvPicPr>
            <p:cNvPr id="15" name="Picture 14" descr="word3.bmp"/>
            <p:cNvPicPr>
              <a:picLocks noChangeAspect="1"/>
            </p:cNvPicPr>
            <p:nvPr/>
          </p:nvPicPr>
          <p:blipFill>
            <a:blip r:embed="rId11"/>
            <a:stretch>
              <a:fillRect/>
            </a:stretch>
          </p:blipFill>
          <p:spPr>
            <a:xfrm>
              <a:off x="7124838" y="2962314"/>
              <a:ext cx="1104762" cy="314286"/>
            </a:xfrm>
            <a:prstGeom prst="rect">
              <a:avLst/>
            </a:prstGeom>
          </p:spPr>
        </p:pic>
        <p:sp>
          <p:nvSpPr>
            <p:cNvPr id="30" name="Rectangle 29"/>
            <p:cNvSpPr/>
            <p:nvPr/>
          </p:nvSpPr>
          <p:spPr>
            <a:xfrm>
              <a:off x="5890044" y="1905000"/>
              <a:ext cx="2949155" cy="190500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 name="Straight Connector 36"/>
            <p:cNvCxnSpPr/>
            <p:nvPr/>
          </p:nvCxnSpPr>
          <p:spPr>
            <a:xfrm rot="5400000">
              <a:off x="5753894" y="2856706"/>
              <a:ext cx="1905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0" idx="1"/>
              <a:endCxn id="30" idx="3"/>
            </p:cNvCxnSpPr>
            <p:nvPr/>
          </p:nvCxnSpPr>
          <p:spPr>
            <a:xfrm rot="10800000" flipH="1">
              <a:off x="5890043" y="2857500"/>
              <a:ext cx="2949155"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035109" y="2221468"/>
              <a:ext cx="518091" cy="369332"/>
            </a:xfrm>
            <a:prstGeom prst="rect">
              <a:avLst/>
            </a:prstGeom>
            <a:noFill/>
          </p:spPr>
          <p:txBody>
            <a:bodyPr wrap="none" rtlCol="0">
              <a:spAutoFit/>
            </a:bodyPr>
            <a:lstStyle/>
            <a:p>
              <a:r>
                <a:rPr lang="en-US" dirty="0" smtClean="0"/>
                <a:t>W1</a:t>
              </a:r>
              <a:endParaRPr lang="en-US" dirty="0"/>
            </a:p>
          </p:txBody>
        </p:sp>
        <p:sp>
          <p:nvSpPr>
            <p:cNvPr id="40" name="TextBox 39"/>
            <p:cNvSpPr txBox="1"/>
            <p:nvPr/>
          </p:nvSpPr>
          <p:spPr>
            <a:xfrm>
              <a:off x="6019800" y="3135868"/>
              <a:ext cx="518091" cy="369332"/>
            </a:xfrm>
            <a:prstGeom prst="rect">
              <a:avLst/>
            </a:prstGeom>
            <a:noFill/>
          </p:spPr>
          <p:txBody>
            <a:bodyPr wrap="none" rtlCol="0">
              <a:spAutoFit/>
            </a:bodyPr>
            <a:lstStyle/>
            <a:p>
              <a:r>
                <a:rPr lang="en-US" dirty="0" smtClean="0"/>
                <a:t>W2</a:t>
              </a:r>
              <a:endParaRPr lang="en-US" dirty="0"/>
            </a:p>
          </p:txBody>
        </p:sp>
        <p:sp>
          <p:nvSpPr>
            <p:cNvPr id="41" name="TextBox 40"/>
            <p:cNvSpPr txBox="1"/>
            <p:nvPr/>
          </p:nvSpPr>
          <p:spPr>
            <a:xfrm>
              <a:off x="6377862" y="3810000"/>
              <a:ext cx="2004138" cy="307777"/>
            </a:xfrm>
            <a:prstGeom prst="rect">
              <a:avLst/>
            </a:prstGeom>
            <a:noFill/>
          </p:spPr>
          <p:txBody>
            <a:bodyPr wrap="none" rtlCol="0">
              <a:spAutoFit/>
            </a:bodyPr>
            <a:lstStyle/>
            <a:p>
              <a:r>
                <a:rPr lang="en-US" sz="1400" dirty="0" smtClean="0"/>
                <a:t>Word Level Individuality</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2" presetClass="exit" presetSubtype="4" fill="hold" nodeType="with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par>
                                <p:cTn id="27" presetID="2" presetClass="entr" presetSubtype="4"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linds(horizontal)">
                                      <p:cBhvr>
                                        <p:cTn id="44" dur="500"/>
                                        <p:tgtEl>
                                          <p:spTgt spid="3">
                                            <p:txEl>
                                              <p:pRg st="9" end="9"/>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blinds(horizontal)">
                                      <p:cBhvr>
                                        <p:cTn id="52" dur="500"/>
                                        <p:tgtEl>
                                          <p:spTgt spid="3">
                                            <p:txEl>
                                              <p:pRg st="12" end="12"/>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blinds(horizontal)">
                                      <p:cBhvr>
                                        <p:cTn id="55" dur="500"/>
                                        <p:tgtEl>
                                          <p:spTgt spid="3">
                                            <p:txEl>
                                              <p:pRg st="13" end="13"/>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blinds(horizontal)">
                                      <p:cBhvr>
                                        <p:cTn id="5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6480" y="313954"/>
            <a:ext cx="8229600" cy="106427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Discriminating Power of primitives</a:t>
            </a:r>
            <a:endParaRPr lang="en-GB" dirty="0"/>
          </a:p>
        </p:txBody>
      </p:sp>
      <p:pic>
        <p:nvPicPr>
          <p:cNvPr id="6" name="Content Placeholder 5" descr="Disc3.eps"/>
          <p:cNvPicPr>
            <a:picLocks noGrp="1" noChangeAspect="1"/>
          </p:cNvPicPr>
          <p:nvPr>
            <p:ph idx="1"/>
          </p:nvPr>
        </p:nvPicPr>
        <p:blipFill>
          <a:blip r:embed="rId3"/>
          <a:stretch>
            <a:fillRect/>
          </a:stretch>
        </p:blipFill>
        <p:spPr>
          <a:xfrm>
            <a:off x="1125785" y="1828800"/>
            <a:ext cx="6892429" cy="4114800"/>
          </a:xfr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Generation Process</a:t>
            </a:r>
            <a:endParaRPr lang="en-US" dirty="0"/>
          </a:p>
        </p:txBody>
      </p:sp>
      <p:sp>
        <p:nvSpPr>
          <p:cNvPr id="4" name="Rectangle 3"/>
          <p:cNvSpPr/>
          <p:nvPr/>
        </p:nvSpPr>
        <p:spPr>
          <a:xfrm>
            <a:off x="685800" y="1524000"/>
            <a:ext cx="2209800" cy="838200"/>
          </a:xfrm>
          <a:prstGeom prst="rect">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0" name="Table 19"/>
          <p:cNvGraphicFramePr>
            <a:graphicFrameLocks noGrp="1"/>
          </p:cNvGraphicFramePr>
          <p:nvPr/>
        </p:nvGraphicFramePr>
        <p:xfrm>
          <a:off x="685800" y="2743200"/>
          <a:ext cx="2209799" cy="2667000"/>
        </p:xfrm>
        <a:graphic>
          <a:graphicData uri="http://schemas.openxmlformats.org/drawingml/2006/table">
            <a:tbl>
              <a:tblPr firstRow="1" bandRow="1">
                <a:effectLst>
                  <a:innerShdw blurRad="63500" dist="50800" dir="13500000">
                    <a:prstClr val="black">
                      <a:alpha val="50000"/>
                    </a:prstClr>
                  </a:innerShdw>
                </a:effectLst>
                <a:tableStyleId>{10A1B5D5-9B99-4C35-A422-299274C87663}</a:tableStyleId>
              </a:tblPr>
              <a:tblGrid>
                <a:gridCol w="761999"/>
                <a:gridCol w="457200"/>
                <a:gridCol w="457200"/>
                <a:gridCol w="533400"/>
              </a:tblGrid>
              <a:tr h="381000">
                <a:tc>
                  <a:txBody>
                    <a:bodyPr/>
                    <a:lstStyle/>
                    <a:p>
                      <a:r>
                        <a:rPr lang="en-US" sz="1400" dirty="0" smtClean="0"/>
                        <a:t>Writer</a:t>
                      </a:r>
                      <a:endParaRPr lang="en-US" sz="1400" dirty="0">
                        <a:solidFill>
                          <a:schemeClr val="tx1"/>
                        </a:solidFill>
                      </a:endParaRPr>
                    </a:p>
                  </a:txBody>
                  <a:tcPr/>
                </a:tc>
                <a:tc gridSpan="3">
                  <a:txBody>
                    <a:bodyPr/>
                    <a:lstStyle/>
                    <a:p>
                      <a:pPr algn="ctr"/>
                      <a:r>
                        <a:rPr lang="en-US" sz="1400" dirty="0" smtClean="0"/>
                        <a:t>Weights</a:t>
                      </a:r>
                      <a:endParaRPr lang="en-US" sz="1400" dirty="0">
                        <a:solidFill>
                          <a:schemeClr val="tx1"/>
                        </a:solidFill>
                      </a:endParaRPr>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r>
                        <a:rPr lang="en-US" sz="1200" dirty="0" smtClean="0"/>
                        <a:t>X1</a:t>
                      </a:r>
                      <a:endParaRPr lang="en-US" sz="1200" dirty="0"/>
                    </a:p>
                  </a:txBody>
                  <a:tcPr/>
                </a:tc>
                <a:tc>
                  <a:txBody>
                    <a:bodyPr/>
                    <a:lstStyle/>
                    <a:p>
                      <a:r>
                        <a:rPr lang="en-US" sz="1200" dirty="0" smtClean="0"/>
                        <a:t>0.18</a:t>
                      </a:r>
                      <a:endParaRPr lang="en-US" sz="1200" dirty="0"/>
                    </a:p>
                  </a:txBody>
                  <a:tcPr/>
                </a:tc>
                <a:tc>
                  <a:txBody>
                    <a:bodyPr/>
                    <a:lstStyle/>
                    <a:p>
                      <a:r>
                        <a:rPr lang="en-US" sz="1200" dirty="0" smtClean="0"/>
                        <a:t>0.16</a:t>
                      </a:r>
                      <a:endParaRPr lang="en-US" sz="1200" dirty="0"/>
                    </a:p>
                  </a:txBody>
                  <a:tcPr/>
                </a:tc>
                <a:tc>
                  <a:txBody>
                    <a:bodyPr/>
                    <a:lstStyle/>
                    <a:p>
                      <a:r>
                        <a:rPr lang="en-US" sz="1200" dirty="0" smtClean="0"/>
                        <a:t>0.09</a:t>
                      </a:r>
                      <a:endParaRPr lang="en-US" sz="1200" dirty="0"/>
                    </a:p>
                  </a:txBody>
                  <a:tcPr/>
                </a:tc>
              </a:tr>
              <a:tr h="381000">
                <a:tc>
                  <a:txBody>
                    <a:bodyPr/>
                    <a:lstStyle/>
                    <a:p>
                      <a:pPr algn="ctr"/>
                      <a:r>
                        <a:rPr lang="en-US" sz="1200" dirty="0" smtClean="0"/>
                        <a:t>X2</a:t>
                      </a:r>
                      <a:endParaRPr lang="en-US" sz="1200" dirty="0"/>
                    </a:p>
                  </a:txBody>
                  <a:tcPr/>
                </a:tc>
                <a:tc>
                  <a:txBody>
                    <a:bodyPr/>
                    <a:lstStyle/>
                    <a:p>
                      <a:r>
                        <a:rPr lang="en-US" sz="1200" dirty="0" smtClean="0"/>
                        <a:t>0.17</a:t>
                      </a:r>
                      <a:endParaRPr lang="en-US" sz="1200" dirty="0"/>
                    </a:p>
                  </a:txBody>
                  <a:tcPr/>
                </a:tc>
                <a:tc>
                  <a:txBody>
                    <a:bodyPr/>
                    <a:lstStyle/>
                    <a:p>
                      <a:r>
                        <a:rPr lang="en-US" sz="1200" dirty="0" smtClean="0"/>
                        <a:t>0.03</a:t>
                      </a:r>
                      <a:endParaRPr lang="en-US" sz="1200" dirty="0"/>
                    </a:p>
                  </a:txBody>
                  <a:tcPr/>
                </a:tc>
                <a:tc>
                  <a:txBody>
                    <a:bodyPr/>
                    <a:lstStyle/>
                    <a:p>
                      <a:r>
                        <a:rPr lang="en-US" sz="1200" dirty="0" smtClean="0"/>
                        <a:t>0.01</a:t>
                      </a:r>
                      <a:endParaRPr lang="en-US" sz="1200" dirty="0"/>
                    </a:p>
                  </a:txBody>
                  <a:tcPr/>
                </a:tc>
              </a:tr>
              <a:tr h="381000">
                <a:tc>
                  <a:txBody>
                    <a:bodyPr/>
                    <a:lstStyle/>
                    <a:p>
                      <a:pPr algn="ctr"/>
                      <a:r>
                        <a:rPr lang="en-US" sz="1200" dirty="0" smtClean="0"/>
                        <a:t>X3</a:t>
                      </a:r>
                      <a:endParaRPr lang="en-US" sz="1200" dirty="0"/>
                    </a:p>
                  </a:txBody>
                  <a:tcPr/>
                </a:tc>
                <a:tc>
                  <a:txBody>
                    <a:bodyPr/>
                    <a:lstStyle/>
                    <a:p>
                      <a:r>
                        <a:rPr lang="en-US" sz="1200" dirty="0" smtClean="0"/>
                        <a:t>0.25</a:t>
                      </a:r>
                      <a:endParaRPr lang="en-US" sz="1200" dirty="0"/>
                    </a:p>
                  </a:txBody>
                  <a:tcPr/>
                </a:tc>
                <a:tc>
                  <a:txBody>
                    <a:bodyPr/>
                    <a:lstStyle/>
                    <a:p>
                      <a:r>
                        <a:rPr lang="en-US" sz="1200" dirty="0" smtClean="0"/>
                        <a:t>0.14</a:t>
                      </a:r>
                      <a:endParaRPr lang="en-US" sz="1200" dirty="0"/>
                    </a:p>
                  </a:txBody>
                  <a:tcPr/>
                </a:tc>
                <a:tc>
                  <a:txBody>
                    <a:bodyPr/>
                    <a:lstStyle/>
                    <a:p>
                      <a:r>
                        <a:rPr lang="en-US" sz="1200" dirty="0" smtClean="0"/>
                        <a:t>0.32</a:t>
                      </a:r>
                      <a:endParaRPr lang="en-US" sz="1200" dirty="0"/>
                    </a:p>
                  </a:txBody>
                  <a:tcPr/>
                </a:tc>
              </a:tr>
              <a:tr h="381000">
                <a:tc>
                  <a:txBody>
                    <a:bodyPr/>
                    <a:lstStyle/>
                    <a:p>
                      <a:pPr algn="ctr"/>
                      <a:r>
                        <a:rPr lang="en-US" sz="1200" dirty="0" smtClean="0"/>
                        <a:t>X4</a:t>
                      </a:r>
                      <a:endParaRPr lang="en-US" sz="1200" dirty="0"/>
                    </a:p>
                  </a:txBody>
                  <a:tcPr/>
                </a:tc>
                <a:tc>
                  <a:txBody>
                    <a:bodyPr/>
                    <a:lstStyle/>
                    <a:p>
                      <a:r>
                        <a:rPr lang="en-US" sz="1200" dirty="0" smtClean="0"/>
                        <a:t>0.10</a:t>
                      </a:r>
                      <a:endParaRPr lang="en-US" sz="1200" dirty="0"/>
                    </a:p>
                  </a:txBody>
                  <a:tcPr/>
                </a:tc>
                <a:tc>
                  <a:txBody>
                    <a:bodyPr/>
                    <a:lstStyle/>
                    <a:p>
                      <a:r>
                        <a:rPr lang="en-US" sz="1200" dirty="0" smtClean="0"/>
                        <a:t>0.22</a:t>
                      </a:r>
                      <a:endParaRPr lang="en-US" sz="1200" dirty="0"/>
                    </a:p>
                  </a:txBody>
                  <a:tcPr/>
                </a:tc>
                <a:tc>
                  <a:txBody>
                    <a:bodyPr/>
                    <a:lstStyle/>
                    <a:p>
                      <a:r>
                        <a:rPr lang="en-US" sz="1200" dirty="0" smtClean="0"/>
                        <a:t>0.34</a:t>
                      </a:r>
                      <a:endParaRPr lang="en-US" sz="1200" dirty="0"/>
                    </a:p>
                  </a:txBody>
                  <a:tcPr/>
                </a:tc>
              </a:tr>
              <a:tr h="381000">
                <a:tc>
                  <a:txBody>
                    <a:bodyPr/>
                    <a:lstStyle/>
                    <a:p>
                      <a:pPr algn="ctr"/>
                      <a:r>
                        <a:rPr lang="en-US" sz="1200" dirty="0" smtClean="0"/>
                        <a:t>X5</a:t>
                      </a:r>
                      <a:endParaRPr lang="en-US" sz="1200" dirty="0"/>
                    </a:p>
                  </a:txBody>
                  <a:tcPr/>
                </a:tc>
                <a:tc>
                  <a:txBody>
                    <a:bodyPr/>
                    <a:lstStyle/>
                    <a:p>
                      <a:r>
                        <a:rPr lang="en-US" sz="1200" dirty="0" smtClean="0"/>
                        <a:t>0.12</a:t>
                      </a:r>
                      <a:endParaRPr lang="en-US" sz="1200" dirty="0"/>
                    </a:p>
                  </a:txBody>
                  <a:tcPr/>
                </a:tc>
                <a:tc>
                  <a:txBody>
                    <a:bodyPr/>
                    <a:lstStyle/>
                    <a:p>
                      <a:r>
                        <a:rPr lang="en-US" sz="1200" dirty="0" smtClean="0"/>
                        <a:t>0.05</a:t>
                      </a:r>
                      <a:endParaRPr lang="en-US" sz="1200" dirty="0"/>
                    </a:p>
                  </a:txBody>
                  <a:tcPr/>
                </a:tc>
                <a:tc>
                  <a:txBody>
                    <a:bodyPr/>
                    <a:lstStyle/>
                    <a:p>
                      <a:r>
                        <a:rPr lang="en-US" sz="1200" dirty="0" smtClean="0"/>
                        <a:t>0.02</a:t>
                      </a:r>
                      <a:endParaRPr lang="en-US" sz="1200" dirty="0"/>
                    </a:p>
                  </a:txBody>
                  <a:tcPr/>
                </a:tc>
              </a:tr>
              <a:tr h="381000">
                <a:tc>
                  <a:txBody>
                    <a:bodyPr/>
                    <a:lstStyle/>
                    <a:p>
                      <a:pPr algn="ctr"/>
                      <a:r>
                        <a:rPr lang="en-US" sz="1200" dirty="0" smtClean="0"/>
                        <a:t>X6</a:t>
                      </a:r>
                      <a:endParaRPr lang="en-US" sz="1200" dirty="0"/>
                    </a:p>
                  </a:txBody>
                  <a:tcPr/>
                </a:tc>
                <a:tc>
                  <a:txBody>
                    <a:bodyPr/>
                    <a:lstStyle/>
                    <a:p>
                      <a:r>
                        <a:rPr lang="en-US" sz="1200" dirty="0" smtClean="0"/>
                        <a:t>0.18</a:t>
                      </a:r>
                      <a:endParaRPr lang="en-US" sz="1200" dirty="0"/>
                    </a:p>
                  </a:txBody>
                  <a:tcPr/>
                </a:tc>
                <a:tc>
                  <a:txBody>
                    <a:bodyPr/>
                    <a:lstStyle/>
                    <a:p>
                      <a:r>
                        <a:rPr lang="en-US" sz="1200" dirty="0" smtClean="0"/>
                        <a:t>0.40</a:t>
                      </a:r>
                      <a:endParaRPr lang="en-US" sz="1200" dirty="0"/>
                    </a:p>
                  </a:txBody>
                  <a:tcPr/>
                </a:tc>
                <a:tc>
                  <a:txBody>
                    <a:bodyPr/>
                    <a:lstStyle/>
                    <a:p>
                      <a:r>
                        <a:rPr lang="en-US" sz="1200" dirty="0" smtClean="0"/>
                        <a:t>0.22</a:t>
                      </a:r>
                      <a:endParaRPr lang="en-US" sz="1200" dirty="0"/>
                    </a:p>
                  </a:txBody>
                  <a:tcPr/>
                </a:tc>
              </a:tr>
            </a:tbl>
          </a:graphicData>
        </a:graphic>
      </p:graphicFrame>
      <p:graphicFrame>
        <p:nvGraphicFramePr>
          <p:cNvPr id="21" name="Table 20"/>
          <p:cNvGraphicFramePr>
            <a:graphicFrameLocks noGrp="1"/>
          </p:cNvGraphicFramePr>
          <p:nvPr/>
        </p:nvGraphicFramePr>
        <p:xfrm>
          <a:off x="6248400" y="2743200"/>
          <a:ext cx="2209799" cy="1893376"/>
        </p:xfrm>
        <a:graphic>
          <a:graphicData uri="http://schemas.openxmlformats.org/drawingml/2006/table">
            <a:tbl>
              <a:tblPr firstRow="1" bandRow="1">
                <a:effectLst>
                  <a:innerShdw blurRad="63500" dist="50800" dir="13500000">
                    <a:prstClr val="black">
                      <a:alpha val="50000"/>
                    </a:prstClr>
                  </a:innerShdw>
                </a:effectLst>
                <a:tableStyleId>{10A1B5D5-9B99-4C35-A422-299274C87663}</a:tableStyleId>
              </a:tblPr>
              <a:tblGrid>
                <a:gridCol w="761999"/>
                <a:gridCol w="457200"/>
                <a:gridCol w="457200"/>
                <a:gridCol w="533400"/>
              </a:tblGrid>
              <a:tr h="369377">
                <a:tc>
                  <a:txBody>
                    <a:bodyPr/>
                    <a:lstStyle/>
                    <a:p>
                      <a:r>
                        <a:rPr lang="en-US" sz="1400" dirty="0" smtClean="0"/>
                        <a:t>Writer</a:t>
                      </a:r>
                      <a:endParaRPr lang="en-US" sz="1400" dirty="0">
                        <a:solidFill>
                          <a:schemeClr val="tx1"/>
                        </a:solidFill>
                      </a:endParaRPr>
                    </a:p>
                  </a:txBody>
                  <a:tcPr/>
                </a:tc>
                <a:tc gridSpan="3">
                  <a:txBody>
                    <a:bodyPr/>
                    <a:lstStyle/>
                    <a:p>
                      <a:pPr algn="ctr"/>
                      <a:r>
                        <a:rPr lang="en-US" sz="1400" dirty="0" smtClean="0"/>
                        <a:t>Weights</a:t>
                      </a:r>
                      <a:endParaRPr lang="en-US" sz="1400" dirty="0">
                        <a:solidFill>
                          <a:schemeClr val="tx1"/>
                        </a:solidFill>
                      </a:endParaRPr>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77">
                <a:tc>
                  <a:txBody>
                    <a:bodyPr/>
                    <a:lstStyle/>
                    <a:p>
                      <a:pPr algn="ctr"/>
                      <a:r>
                        <a:rPr lang="en-US" sz="1200" dirty="0" smtClean="0"/>
                        <a:t>X1</a:t>
                      </a:r>
                      <a:endParaRPr lang="en-US" sz="1200" dirty="0"/>
                    </a:p>
                  </a:txBody>
                  <a:tcPr/>
                </a:tc>
                <a:tc>
                  <a:txBody>
                    <a:bodyPr/>
                    <a:lstStyle/>
                    <a:p>
                      <a:r>
                        <a:rPr lang="en-US" sz="1200" dirty="0" smtClean="0"/>
                        <a:t>0.35</a:t>
                      </a:r>
                      <a:endParaRPr lang="en-US" sz="1200" dirty="0"/>
                    </a:p>
                  </a:txBody>
                  <a:tcPr/>
                </a:tc>
                <a:tc>
                  <a:txBody>
                    <a:bodyPr/>
                    <a:lstStyle/>
                    <a:p>
                      <a:r>
                        <a:rPr lang="en-US" sz="1200" dirty="0" smtClean="0"/>
                        <a:t>0.35</a:t>
                      </a:r>
                      <a:endParaRPr lang="en-US" sz="1200" dirty="0"/>
                    </a:p>
                  </a:txBody>
                  <a:tcPr/>
                </a:tc>
                <a:tc>
                  <a:txBody>
                    <a:bodyPr/>
                    <a:lstStyle/>
                    <a:p>
                      <a:r>
                        <a:rPr lang="en-US" sz="1200" dirty="0" smtClean="0"/>
                        <a:t>0.45</a:t>
                      </a:r>
                      <a:endParaRPr lang="en-US" sz="1200" dirty="0"/>
                    </a:p>
                  </a:txBody>
                  <a:tcPr/>
                </a:tc>
              </a:tr>
              <a:tr h="369377">
                <a:tc>
                  <a:txBody>
                    <a:bodyPr/>
                    <a:lstStyle/>
                    <a:p>
                      <a:pPr algn="ctr"/>
                      <a:r>
                        <a:rPr lang="en-US" sz="1200" dirty="0" smtClean="0"/>
                        <a:t>X3</a:t>
                      </a:r>
                      <a:endParaRPr lang="en-US" sz="1200" dirty="0"/>
                    </a:p>
                  </a:txBody>
                  <a:tcPr/>
                </a:tc>
                <a:tc>
                  <a:txBody>
                    <a:bodyPr/>
                    <a:lstStyle/>
                    <a:p>
                      <a:r>
                        <a:rPr lang="en-US" sz="1200" dirty="0" smtClean="0"/>
                        <a:t>0.20</a:t>
                      </a:r>
                      <a:endParaRPr lang="en-US" sz="1200" dirty="0"/>
                    </a:p>
                  </a:txBody>
                  <a:tcPr/>
                </a:tc>
                <a:tc>
                  <a:txBody>
                    <a:bodyPr/>
                    <a:lstStyle/>
                    <a:p>
                      <a:r>
                        <a:rPr lang="en-US" sz="1200" dirty="0" smtClean="0"/>
                        <a:t>0.12</a:t>
                      </a:r>
                      <a:endParaRPr lang="en-US" sz="1200" dirty="0"/>
                    </a:p>
                  </a:txBody>
                  <a:tcPr/>
                </a:tc>
                <a:tc>
                  <a:txBody>
                    <a:bodyPr/>
                    <a:lstStyle/>
                    <a:p>
                      <a:r>
                        <a:rPr lang="en-US" sz="1200" dirty="0" smtClean="0"/>
                        <a:t>0.01</a:t>
                      </a:r>
                      <a:endParaRPr lang="en-US" sz="1200" dirty="0"/>
                    </a:p>
                  </a:txBody>
                  <a:tcPr/>
                </a:tc>
              </a:tr>
              <a:tr h="415868">
                <a:tc>
                  <a:txBody>
                    <a:bodyPr/>
                    <a:lstStyle/>
                    <a:p>
                      <a:pPr algn="ctr"/>
                      <a:r>
                        <a:rPr lang="en-US" sz="1200" dirty="0" smtClean="0"/>
                        <a:t>X4</a:t>
                      </a:r>
                      <a:endParaRPr lang="en-US" sz="1200" dirty="0"/>
                    </a:p>
                  </a:txBody>
                  <a:tcPr/>
                </a:tc>
                <a:tc>
                  <a:txBody>
                    <a:bodyPr/>
                    <a:lstStyle/>
                    <a:p>
                      <a:r>
                        <a:rPr lang="en-US" sz="1200" dirty="0" smtClean="0"/>
                        <a:t>0.30</a:t>
                      </a:r>
                      <a:endParaRPr lang="en-US" sz="1200" dirty="0"/>
                    </a:p>
                  </a:txBody>
                  <a:tcPr/>
                </a:tc>
                <a:tc>
                  <a:txBody>
                    <a:bodyPr/>
                    <a:lstStyle/>
                    <a:p>
                      <a:r>
                        <a:rPr lang="en-US" sz="1200" dirty="0" smtClean="0"/>
                        <a:t>0.40</a:t>
                      </a:r>
                      <a:endParaRPr lang="en-US" sz="1200" dirty="0"/>
                    </a:p>
                  </a:txBody>
                  <a:tcPr/>
                </a:tc>
                <a:tc>
                  <a:txBody>
                    <a:bodyPr/>
                    <a:lstStyle/>
                    <a:p>
                      <a:r>
                        <a:rPr lang="en-US" sz="1200" dirty="0" smtClean="0"/>
                        <a:t>0.52</a:t>
                      </a:r>
                      <a:endParaRPr lang="en-US" sz="1200" dirty="0"/>
                    </a:p>
                  </a:txBody>
                  <a:tcPr/>
                </a:tc>
              </a:tr>
              <a:tr h="369377">
                <a:tc>
                  <a:txBody>
                    <a:bodyPr/>
                    <a:lstStyle/>
                    <a:p>
                      <a:pPr algn="ctr"/>
                      <a:r>
                        <a:rPr lang="en-US" sz="1200" dirty="0" smtClean="0"/>
                        <a:t>X6</a:t>
                      </a:r>
                      <a:endParaRPr lang="en-US" sz="1200" dirty="0"/>
                    </a:p>
                  </a:txBody>
                  <a:tcPr/>
                </a:tc>
                <a:tc>
                  <a:txBody>
                    <a:bodyPr/>
                    <a:lstStyle/>
                    <a:p>
                      <a:r>
                        <a:rPr lang="en-US" sz="1200" dirty="0" smtClean="0"/>
                        <a:t>0.15</a:t>
                      </a:r>
                      <a:endParaRPr lang="en-US" sz="1200" dirty="0"/>
                    </a:p>
                  </a:txBody>
                  <a:tcPr/>
                </a:tc>
                <a:tc>
                  <a:txBody>
                    <a:bodyPr/>
                    <a:lstStyle/>
                    <a:p>
                      <a:r>
                        <a:rPr lang="en-US" sz="1200" dirty="0" smtClean="0"/>
                        <a:t>0.13</a:t>
                      </a:r>
                      <a:endParaRPr lang="en-US" sz="1200" dirty="0"/>
                    </a:p>
                  </a:txBody>
                  <a:tcPr/>
                </a:tc>
                <a:tc>
                  <a:txBody>
                    <a:bodyPr/>
                    <a:lstStyle/>
                    <a:p>
                      <a:r>
                        <a:rPr lang="en-US" sz="1200" dirty="0" smtClean="0"/>
                        <a:t>0.02</a:t>
                      </a:r>
                      <a:endParaRPr lang="en-US" sz="1200" dirty="0"/>
                    </a:p>
                  </a:txBody>
                  <a:tcPr/>
                </a:tc>
              </a:tr>
            </a:tbl>
          </a:graphicData>
        </a:graphic>
      </p:graphicFrame>
      <p:graphicFrame>
        <p:nvGraphicFramePr>
          <p:cNvPr id="22" name="Table 21"/>
          <p:cNvGraphicFramePr>
            <a:graphicFrameLocks noGrp="1"/>
          </p:cNvGraphicFramePr>
          <p:nvPr/>
        </p:nvGraphicFramePr>
        <p:xfrm>
          <a:off x="6324600" y="5105400"/>
          <a:ext cx="2209799" cy="1143000"/>
        </p:xfrm>
        <a:graphic>
          <a:graphicData uri="http://schemas.openxmlformats.org/drawingml/2006/table">
            <a:tbl>
              <a:tblPr firstRow="1" bandRow="1">
                <a:effectLst>
                  <a:innerShdw blurRad="63500" dist="50800" dir="13500000">
                    <a:prstClr val="black">
                      <a:alpha val="50000"/>
                    </a:prstClr>
                  </a:innerShdw>
                </a:effectLst>
                <a:tableStyleId>{10A1B5D5-9B99-4C35-A422-299274C87663}</a:tableStyleId>
              </a:tblPr>
              <a:tblGrid>
                <a:gridCol w="761999"/>
                <a:gridCol w="457200"/>
                <a:gridCol w="457200"/>
                <a:gridCol w="533400"/>
              </a:tblGrid>
              <a:tr h="381000">
                <a:tc>
                  <a:txBody>
                    <a:bodyPr/>
                    <a:lstStyle/>
                    <a:p>
                      <a:r>
                        <a:rPr lang="en-US" sz="1400" dirty="0" smtClean="0"/>
                        <a:t>Writer</a:t>
                      </a:r>
                      <a:endParaRPr lang="en-US" sz="1400" dirty="0">
                        <a:solidFill>
                          <a:schemeClr val="tx1"/>
                        </a:solidFill>
                      </a:endParaRPr>
                    </a:p>
                  </a:txBody>
                  <a:tcPr/>
                </a:tc>
                <a:tc gridSpan="3">
                  <a:txBody>
                    <a:bodyPr/>
                    <a:lstStyle/>
                    <a:p>
                      <a:pPr algn="ctr"/>
                      <a:r>
                        <a:rPr lang="en-US" sz="1400" dirty="0" smtClean="0"/>
                        <a:t>Weights</a:t>
                      </a:r>
                      <a:endParaRPr lang="en-US" sz="1400" dirty="0">
                        <a:solidFill>
                          <a:schemeClr val="tx1"/>
                        </a:solidFill>
                      </a:endParaRPr>
                    </a:p>
                  </a:txBody>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r>
                        <a:rPr lang="en-US" sz="1200" dirty="0" smtClean="0"/>
                        <a:t>X1</a:t>
                      </a:r>
                      <a:endParaRPr lang="en-US" sz="1200" dirty="0"/>
                    </a:p>
                  </a:txBody>
                  <a:tcPr/>
                </a:tc>
                <a:tc>
                  <a:txBody>
                    <a:bodyPr/>
                    <a:lstStyle/>
                    <a:p>
                      <a:r>
                        <a:rPr lang="en-US" sz="1200" dirty="0" smtClean="0"/>
                        <a:t>0.60</a:t>
                      </a:r>
                      <a:endParaRPr lang="en-US" sz="1200" dirty="0"/>
                    </a:p>
                  </a:txBody>
                  <a:tcPr/>
                </a:tc>
                <a:tc>
                  <a:txBody>
                    <a:bodyPr/>
                    <a:lstStyle/>
                    <a:p>
                      <a:r>
                        <a:rPr lang="en-US" sz="1200" dirty="0" smtClean="0"/>
                        <a:t>0.75</a:t>
                      </a:r>
                      <a:endParaRPr lang="en-US" sz="1200" dirty="0"/>
                    </a:p>
                  </a:txBody>
                  <a:tcPr/>
                </a:tc>
                <a:tc>
                  <a:txBody>
                    <a:bodyPr/>
                    <a:lstStyle/>
                    <a:p>
                      <a:r>
                        <a:rPr lang="en-US" sz="1200" dirty="0" smtClean="0"/>
                        <a:t>0.99</a:t>
                      </a:r>
                      <a:endParaRPr lang="en-US" sz="1200" dirty="0"/>
                    </a:p>
                  </a:txBody>
                  <a:tcPr/>
                </a:tc>
              </a:tr>
              <a:tr h="381000">
                <a:tc>
                  <a:txBody>
                    <a:bodyPr/>
                    <a:lstStyle/>
                    <a:p>
                      <a:pPr algn="ctr"/>
                      <a:r>
                        <a:rPr lang="en-US" sz="1200" dirty="0" smtClean="0"/>
                        <a:t>X4</a:t>
                      </a:r>
                      <a:endParaRPr lang="en-US" sz="1200" dirty="0"/>
                    </a:p>
                  </a:txBody>
                  <a:tcPr/>
                </a:tc>
                <a:tc>
                  <a:txBody>
                    <a:bodyPr/>
                    <a:lstStyle/>
                    <a:p>
                      <a:r>
                        <a:rPr lang="en-US" sz="1200" dirty="0" smtClean="0"/>
                        <a:t>0.40</a:t>
                      </a:r>
                      <a:endParaRPr lang="en-US" sz="1200" dirty="0"/>
                    </a:p>
                  </a:txBody>
                  <a:tcPr/>
                </a:tc>
                <a:tc>
                  <a:txBody>
                    <a:bodyPr/>
                    <a:lstStyle/>
                    <a:p>
                      <a:r>
                        <a:rPr lang="en-US" sz="1200" dirty="0" smtClean="0"/>
                        <a:t>0.25</a:t>
                      </a:r>
                      <a:endParaRPr lang="en-US" sz="1200" dirty="0"/>
                    </a:p>
                  </a:txBody>
                  <a:tcPr/>
                </a:tc>
                <a:tc>
                  <a:txBody>
                    <a:bodyPr/>
                    <a:lstStyle/>
                    <a:p>
                      <a:r>
                        <a:rPr lang="en-US" sz="1200" dirty="0" smtClean="0"/>
                        <a:t>0.01</a:t>
                      </a:r>
                      <a:endParaRPr lang="en-US" sz="1200" dirty="0"/>
                    </a:p>
                  </a:txBody>
                  <a:tcPr/>
                </a:tc>
              </a:tr>
            </a:tbl>
          </a:graphicData>
        </a:graphic>
      </p:graphicFrame>
      <p:sp>
        <p:nvSpPr>
          <p:cNvPr id="28" name="Rectangle 27"/>
          <p:cNvSpPr/>
          <p:nvPr/>
        </p:nvSpPr>
        <p:spPr>
          <a:xfrm>
            <a:off x="3429000" y="1524000"/>
            <a:ext cx="2209800" cy="838200"/>
          </a:xfrm>
          <a:prstGeom prst="rect">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6172200" y="1524000"/>
            <a:ext cx="2209800" cy="838200"/>
          </a:xfrm>
          <a:prstGeom prst="rect">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 name="Straight Arrow Connector 40"/>
          <p:cNvCxnSpPr>
            <a:stCxn id="4" idx="3"/>
            <a:endCxn id="28" idx="1"/>
          </p:cNvCxnSpPr>
          <p:nvPr/>
        </p:nvCxnSpPr>
        <p:spPr>
          <a:xfrm>
            <a:off x="2895600" y="1943100"/>
            <a:ext cx="533400" cy="158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34" idx="1"/>
          </p:cNvCxnSpPr>
          <p:nvPr/>
        </p:nvCxnSpPr>
        <p:spPr>
          <a:xfrm>
            <a:off x="5638800" y="1943100"/>
            <a:ext cx="533400" cy="158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5" name="Picture 44" descr="c4.bmp"/>
          <p:cNvPicPr>
            <a:picLocks noChangeAspect="1"/>
          </p:cNvPicPr>
          <p:nvPr/>
        </p:nvPicPr>
        <p:blipFill>
          <a:blip r:embed="rId3"/>
          <a:stretch>
            <a:fillRect/>
          </a:stretch>
        </p:blipFill>
        <p:spPr>
          <a:xfrm>
            <a:off x="781105" y="1809790"/>
            <a:ext cx="438095" cy="323810"/>
          </a:xfrm>
          <a:prstGeom prst="rect">
            <a:avLst/>
          </a:prstGeom>
          <a:ln w="12700">
            <a:solidFill>
              <a:schemeClr val="tx1"/>
            </a:solidFill>
          </a:ln>
        </p:spPr>
      </p:pic>
      <p:pic>
        <p:nvPicPr>
          <p:cNvPr id="46" name="Picture 45" descr="c9.bmp"/>
          <p:cNvPicPr>
            <a:picLocks noChangeAspect="1"/>
          </p:cNvPicPr>
          <p:nvPr/>
        </p:nvPicPr>
        <p:blipFill>
          <a:blip r:embed="rId4"/>
          <a:stretch>
            <a:fillRect/>
          </a:stretch>
        </p:blipFill>
        <p:spPr>
          <a:xfrm>
            <a:off x="1524000" y="1828800"/>
            <a:ext cx="533400" cy="304800"/>
          </a:xfrm>
          <a:prstGeom prst="rect">
            <a:avLst/>
          </a:prstGeom>
          <a:ln>
            <a:solidFill>
              <a:schemeClr val="tx1"/>
            </a:solidFill>
          </a:ln>
        </p:spPr>
      </p:pic>
      <p:pic>
        <p:nvPicPr>
          <p:cNvPr id="48" name="Picture 47" descr="c12.bmp"/>
          <p:cNvPicPr>
            <a:picLocks noChangeAspect="1"/>
          </p:cNvPicPr>
          <p:nvPr/>
        </p:nvPicPr>
        <p:blipFill>
          <a:blip r:embed="rId5"/>
          <a:stretch>
            <a:fillRect/>
          </a:stretch>
        </p:blipFill>
        <p:spPr>
          <a:xfrm>
            <a:off x="2286000" y="1828800"/>
            <a:ext cx="409524" cy="276190"/>
          </a:xfrm>
          <a:prstGeom prst="rect">
            <a:avLst/>
          </a:prstGeom>
          <a:ln>
            <a:solidFill>
              <a:schemeClr val="tx1"/>
            </a:solidFill>
          </a:ln>
        </p:spPr>
      </p:pic>
      <p:pic>
        <p:nvPicPr>
          <p:cNvPr id="49" name="Picture 48" descr="c2.bmp"/>
          <p:cNvPicPr>
            <a:picLocks noChangeAspect="1"/>
          </p:cNvPicPr>
          <p:nvPr/>
        </p:nvPicPr>
        <p:blipFill>
          <a:blip r:embed="rId6"/>
          <a:stretch>
            <a:fillRect/>
          </a:stretch>
        </p:blipFill>
        <p:spPr>
          <a:xfrm>
            <a:off x="3581400" y="1752600"/>
            <a:ext cx="380952" cy="381000"/>
          </a:xfrm>
          <a:prstGeom prst="rect">
            <a:avLst/>
          </a:prstGeom>
          <a:ln>
            <a:solidFill>
              <a:schemeClr val="tx1"/>
            </a:solidFill>
          </a:ln>
        </p:spPr>
      </p:pic>
      <p:pic>
        <p:nvPicPr>
          <p:cNvPr id="50" name="Picture 49" descr="c6.bmp"/>
          <p:cNvPicPr>
            <a:picLocks noChangeAspect="1"/>
          </p:cNvPicPr>
          <p:nvPr/>
        </p:nvPicPr>
        <p:blipFill>
          <a:blip r:embed="rId7"/>
          <a:stretch>
            <a:fillRect/>
          </a:stretch>
        </p:blipFill>
        <p:spPr>
          <a:xfrm>
            <a:off x="4333914" y="1781210"/>
            <a:ext cx="314286" cy="352390"/>
          </a:xfrm>
          <a:prstGeom prst="rect">
            <a:avLst/>
          </a:prstGeom>
          <a:ln>
            <a:solidFill>
              <a:schemeClr val="tx1"/>
            </a:solidFill>
          </a:ln>
        </p:spPr>
      </p:pic>
      <p:pic>
        <p:nvPicPr>
          <p:cNvPr id="51" name="Picture 50" descr="c10.bmp"/>
          <p:cNvPicPr>
            <a:picLocks noChangeAspect="1"/>
          </p:cNvPicPr>
          <p:nvPr/>
        </p:nvPicPr>
        <p:blipFill>
          <a:blip r:embed="rId8"/>
          <a:stretch>
            <a:fillRect/>
          </a:stretch>
        </p:blipFill>
        <p:spPr>
          <a:xfrm>
            <a:off x="4953000" y="1790733"/>
            <a:ext cx="561905" cy="342867"/>
          </a:xfrm>
          <a:prstGeom prst="rect">
            <a:avLst/>
          </a:prstGeom>
          <a:ln>
            <a:solidFill>
              <a:schemeClr val="tx1"/>
            </a:solidFill>
          </a:ln>
        </p:spPr>
      </p:pic>
      <p:pic>
        <p:nvPicPr>
          <p:cNvPr id="52" name="Picture 51" descr="c8.bmp"/>
          <p:cNvPicPr>
            <a:picLocks noChangeAspect="1"/>
          </p:cNvPicPr>
          <p:nvPr/>
        </p:nvPicPr>
        <p:blipFill>
          <a:blip r:embed="rId9"/>
          <a:stretch>
            <a:fillRect/>
          </a:stretch>
        </p:blipFill>
        <p:spPr>
          <a:xfrm>
            <a:off x="7772400" y="1752600"/>
            <a:ext cx="304762" cy="319047"/>
          </a:xfrm>
          <a:prstGeom prst="rect">
            <a:avLst/>
          </a:prstGeom>
          <a:ln>
            <a:solidFill>
              <a:schemeClr val="tx1"/>
            </a:solidFill>
          </a:ln>
        </p:spPr>
      </p:pic>
      <p:pic>
        <p:nvPicPr>
          <p:cNvPr id="53" name="Picture 52" descr="c1.bmp"/>
          <p:cNvPicPr>
            <a:picLocks noChangeAspect="1"/>
          </p:cNvPicPr>
          <p:nvPr/>
        </p:nvPicPr>
        <p:blipFill>
          <a:blip r:embed="rId10"/>
          <a:stretch>
            <a:fillRect/>
          </a:stretch>
        </p:blipFill>
        <p:spPr>
          <a:xfrm>
            <a:off x="6324600" y="1752600"/>
            <a:ext cx="380952" cy="304800"/>
          </a:xfrm>
          <a:prstGeom prst="rect">
            <a:avLst/>
          </a:prstGeom>
          <a:ln>
            <a:solidFill>
              <a:schemeClr val="tx1"/>
            </a:solidFill>
          </a:ln>
        </p:spPr>
      </p:pic>
      <p:pic>
        <p:nvPicPr>
          <p:cNvPr id="54" name="Picture 53" descr="c5.bmp"/>
          <p:cNvPicPr>
            <a:picLocks noChangeAspect="1"/>
          </p:cNvPicPr>
          <p:nvPr/>
        </p:nvPicPr>
        <p:blipFill>
          <a:blip r:embed="rId11"/>
          <a:stretch>
            <a:fillRect/>
          </a:stretch>
        </p:blipFill>
        <p:spPr>
          <a:xfrm>
            <a:off x="7086600" y="1752600"/>
            <a:ext cx="380952" cy="295257"/>
          </a:xfrm>
          <a:prstGeom prst="rect">
            <a:avLst/>
          </a:prstGeom>
          <a:ln>
            <a:solidFill>
              <a:schemeClr val="tx1"/>
            </a:solidFill>
          </a:ln>
        </p:spPr>
      </p:pic>
      <p:grpSp>
        <p:nvGrpSpPr>
          <p:cNvPr id="3" name="Group 54"/>
          <p:cNvGrpSpPr/>
          <p:nvPr/>
        </p:nvGrpSpPr>
        <p:grpSpPr>
          <a:xfrm>
            <a:off x="2819400" y="2743200"/>
            <a:ext cx="5562600" cy="3962400"/>
            <a:chOff x="2297668" y="2438400"/>
            <a:chExt cx="4447348" cy="3722132"/>
          </a:xfrm>
        </p:grpSpPr>
        <p:sp>
          <p:nvSpPr>
            <p:cNvPr id="56" name="Freeform 55"/>
            <p:cNvSpPr/>
            <p:nvPr/>
          </p:nvSpPr>
          <p:spPr>
            <a:xfrm>
              <a:off x="2848098" y="3358739"/>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2"/>
            <p:cNvGrpSpPr/>
            <p:nvPr/>
          </p:nvGrpSpPr>
          <p:grpSpPr>
            <a:xfrm>
              <a:off x="2819882" y="2743200"/>
              <a:ext cx="3657974" cy="3124200"/>
              <a:chOff x="3733006" y="1905794"/>
              <a:chExt cx="2897188" cy="2438400"/>
            </a:xfrm>
          </p:grpSpPr>
          <p:cxnSp>
            <p:nvCxnSpPr>
              <p:cNvPr id="74" name="Straight Arrow Connector 73"/>
              <p:cNvCxnSpPr/>
              <p:nvPr/>
            </p:nvCxnSpPr>
            <p:spPr>
              <a:xfrm rot="5400000" flipH="1" flipV="1">
                <a:off x="2514600" y="3124200"/>
                <a:ext cx="2438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733800" y="4343400"/>
                <a:ext cx="28963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8" name="Freeform 57"/>
            <p:cNvSpPr/>
            <p:nvPr/>
          </p:nvSpPr>
          <p:spPr>
            <a:xfrm>
              <a:off x="3152898" y="3352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457698" y="3352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686298" y="3352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248396" y="3352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372098" y="3352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Connector 62"/>
            <p:cNvCxnSpPr/>
            <p:nvPr/>
          </p:nvCxnSpPr>
          <p:spPr>
            <a:xfrm rot="5400000">
              <a:off x="3047206" y="4343400"/>
              <a:ext cx="3048794" cy="794"/>
            </a:xfrm>
            <a:prstGeom prst="line">
              <a:avLst/>
            </a:prstGeom>
            <a:ln w="19050">
              <a:solidFill>
                <a:schemeClr val="accent1">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105400" y="2438400"/>
              <a:ext cx="1639616" cy="369332"/>
            </a:xfrm>
            <a:prstGeom prst="rect">
              <a:avLst/>
            </a:prstGeom>
            <a:noFill/>
          </p:spPr>
          <p:txBody>
            <a:bodyPr wrap="none" rtlCol="0">
              <a:spAutoFit/>
            </a:bodyPr>
            <a:lstStyle/>
            <a:p>
              <a:r>
                <a:rPr lang="en-US" dirty="0" smtClean="0"/>
                <a:t>Rejected Writer</a:t>
              </a:r>
              <a:endParaRPr lang="en-US" dirty="0"/>
            </a:p>
          </p:txBody>
        </p:sp>
        <p:cxnSp>
          <p:nvCxnSpPr>
            <p:cNvPr id="65" name="Straight Arrow Connector 64"/>
            <p:cNvCxnSpPr/>
            <p:nvPr/>
          </p:nvCxnSpPr>
          <p:spPr>
            <a:xfrm rot="5400000">
              <a:off x="5410200" y="2743200"/>
              <a:ext cx="609600" cy="609600"/>
            </a:xfrm>
            <a:prstGeom prst="straightConnector1">
              <a:avLst/>
            </a:prstGeom>
            <a:ln w="19050">
              <a:solidFill>
                <a:schemeClr val="accent4">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114800" y="5791200"/>
              <a:ext cx="992579" cy="369332"/>
            </a:xfrm>
            <a:prstGeom prst="rect">
              <a:avLst/>
            </a:prstGeom>
            <a:noFill/>
          </p:spPr>
          <p:txBody>
            <a:bodyPr wrap="none" rtlCol="0">
              <a:spAutoFit/>
            </a:bodyPr>
            <a:lstStyle/>
            <a:p>
              <a:r>
                <a:rPr lang="en-US" dirty="0" smtClean="0"/>
                <a:t>Distance</a:t>
              </a:r>
              <a:endParaRPr lang="en-US" dirty="0"/>
            </a:p>
          </p:txBody>
        </p:sp>
        <p:sp>
          <p:nvSpPr>
            <p:cNvPr id="67" name="TextBox 66"/>
            <p:cNvSpPr txBox="1"/>
            <p:nvPr/>
          </p:nvSpPr>
          <p:spPr>
            <a:xfrm rot="16200000">
              <a:off x="1877040" y="3925828"/>
              <a:ext cx="1210588" cy="369332"/>
            </a:xfrm>
            <a:prstGeom prst="rect">
              <a:avLst/>
            </a:prstGeom>
            <a:noFill/>
          </p:spPr>
          <p:txBody>
            <a:bodyPr wrap="none" rtlCol="0">
              <a:spAutoFit/>
            </a:bodyPr>
            <a:lstStyle/>
            <a:p>
              <a:r>
                <a:rPr lang="en-US" dirty="0" smtClean="0"/>
                <a:t>Probability</a:t>
              </a:r>
              <a:endParaRPr lang="en-US" dirty="0"/>
            </a:p>
          </p:txBody>
        </p:sp>
        <p:sp>
          <p:nvSpPr>
            <p:cNvPr id="68" name="TextBox 67"/>
            <p:cNvSpPr txBox="1"/>
            <p:nvPr/>
          </p:nvSpPr>
          <p:spPr>
            <a:xfrm>
              <a:off x="3132982" y="3456801"/>
              <a:ext cx="372218" cy="276999"/>
            </a:xfrm>
            <a:prstGeom prst="rect">
              <a:avLst/>
            </a:prstGeom>
            <a:noFill/>
          </p:spPr>
          <p:txBody>
            <a:bodyPr wrap="none" rtlCol="0">
              <a:spAutoFit/>
            </a:bodyPr>
            <a:lstStyle/>
            <a:p>
              <a:r>
                <a:rPr lang="en-US" sz="1200" dirty="0" smtClean="0"/>
                <a:t>X1</a:t>
              </a:r>
              <a:endParaRPr lang="en-US" sz="1200" dirty="0"/>
            </a:p>
          </p:txBody>
        </p:sp>
        <p:sp>
          <p:nvSpPr>
            <p:cNvPr id="69" name="TextBox 68"/>
            <p:cNvSpPr txBox="1"/>
            <p:nvPr/>
          </p:nvSpPr>
          <p:spPr>
            <a:xfrm>
              <a:off x="5486400" y="3609201"/>
              <a:ext cx="372218" cy="276999"/>
            </a:xfrm>
            <a:prstGeom prst="rect">
              <a:avLst/>
            </a:prstGeom>
            <a:noFill/>
          </p:spPr>
          <p:txBody>
            <a:bodyPr wrap="none" rtlCol="0">
              <a:spAutoFit/>
            </a:bodyPr>
            <a:lstStyle/>
            <a:p>
              <a:r>
                <a:rPr lang="en-US" sz="1200" dirty="0" smtClean="0"/>
                <a:t>X2</a:t>
              </a:r>
              <a:endParaRPr lang="en-US" sz="1200" dirty="0"/>
            </a:p>
          </p:txBody>
        </p:sp>
        <p:sp>
          <p:nvSpPr>
            <p:cNvPr id="70" name="TextBox 69"/>
            <p:cNvSpPr txBox="1"/>
            <p:nvPr/>
          </p:nvSpPr>
          <p:spPr>
            <a:xfrm>
              <a:off x="4199782" y="3152001"/>
              <a:ext cx="372218" cy="276999"/>
            </a:xfrm>
            <a:prstGeom prst="rect">
              <a:avLst/>
            </a:prstGeom>
            <a:noFill/>
          </p:spPr>
          <p:txBody>
            <a:bodyPr wrap="none" rtlCol="0">
              <a:spAutoFit/>
            </a:bodyPr>
            <a:lstStyle/>
            <a:p>
              <a:r>
                <a:rPr lang="en-US" sz="1200" dirty="0" smtClean="0"/>
                <a:t>X3</a:t>
              </a:r>
              <a:endParaRPr lang="en-US" sz="1200" dirty="0"/>
            </a:p>
          </p:txBody>
        </p:sp>
        <p:sp>
          <p:nvSpPr>
            <p:cNvPr id="71" name="TextBox 70"/>
            <p:cNvSpPr txBox="1"/>
            <p:nvPr/>
          </p:nvSpPr>
          <p:spPr>
            <a:xfrm>
              <a:off x="3894982" y="3124200"/>
              <a:ext cx="372218" cy="276999"/>
            </a:xfrm>
            <a:prstGeom prst="rect">
              <a:avLst/>
            </a:prstGeom>
            <a:noFill/>
          </p:spPr>
          <p:txBody>
            <a:bodyPr wrap="none" rtlCol="0">
              <a:spAutoFit/>
            </a:bodyPr>
            <a:lstStyle/>
            <a:p>
              <a:r>
                <a:rPr lang="en-US" sz="1200" dirty="0" smtClean="0"/>
                <a:t>X4</a:t>
              </a:r>
              <a:endParaRPr lang="en-US" sz="1200" dirty="0"/>
            </a:p>
          </p:txBody>
        </p:sp>
        <p:sp>
          <p:nvSpPr>
            <p:cNvPr id="72" name="TextBox 71"/>
            <p:cNvSpPr txBox="1"/>
            <p:nvPr/>
          </p:nvSpPr>
          <p:spPr>
            <a:xfrm>
              <a:off x="4876800" y="3152001"/>
              <a:ext cx="372218" cy="276999"/>
            </a:xfrm>
            <a:prstGeom prst="rect">
              <a:avLst/>
            </a:prstGeom>
            <a:noFill/>
          </p:spPr>
          <p:txBody>
            <a:bodyPr wrap="none" rtlCol="0">
              <a:spAutoFit/>
            </a:bodyPr>
            <a:lstStyle/>
            <a:p>
              <a:r>
                <a:rPr lang="en-US" sz="1200" dirty="0" smtClean="0"/>
                <a:t>X5</a:t>
              </a:r>
              <a:endParaRPr lang="en-US" sz="1200" dirty="0"/>
            </a:p>
          </p:txBody>
        </p:sp>
        <p:sp>
          <p:nvSpPr>
            <p:cNvPr id="73" name="TextBox 72"/>
            <p:cNvSpPr txBox="1"/>
            <p:nvPr/>
          </p:nvSpPr>
          <p:spPr>
            <a:xfrm>
              <a:off x="4504582" y="3124200"/>
              <a:ext cx="372218" cy="276999"/>
            </a:xfrm>
            <a:prstGeom prst="rect">
              <a:avLst/>
            </a:prstGeom>
            <a:noFill/>
          </p:spPr>
          <p:txBody>
            <a:bodyPr wrap="none" rtlCol="0">
              <a:spAutoFit/>
            </a:bodyPr>
            <a:lstStyle/>
            <a:p>
              <a:r>
                <a:rPr lang="en-US" sz="1200" dirty="0" smtClean="0"/>
                <a:t>X6</a:t>
              </a:r>
              <a:endParaRPr lang="en-US" sz="1200" dirty="0"/>
            </a:p>
          </p:txBody>
        </p:sp>
      </p:grpSp>
      <p:grpSp>
        <p:nvGrpSpPr>
          <p:cNvPr id="6" name="Group 75"/>
          <p:cNvGrpSpPr/>
          <p:nvPr/>
        </p:nvGrpSpPr>
        <p:grpSpPr>
          <a:xfrm>
            <a:off x="381000" y="2819400"/>
            <a:ext cx="5181600" cy="3886200"/>
            <a:chOff x="2133600" y="2057400"/>
            <a:chExt cx="4447348" cy="3722132"/>
          </a:xfrm>
        </p:grpSpPr>
        <p:sp>
          <p:nvSpPr>
            <p:cNvPr id="77" name="Freeform 76"/>
            <p:cNvSpPr/>
            <p:nvPr/>
          </p:nvSpPr>
          <p:spPr>
            <a:xfrm>
              <a:off x="2684030" y="2977739"/>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12"/>
            <p:cNvGrpSpPr/>
            <p:nvPr/>
          </p:nvGrpSpPr>
          <p:grpSpPr>
            <a:xfrm>
              <a:off x="2655814" y="2362200"/>
              <a:ext cx="3657974" cy="3124200"/>
              <a:chOff x="3733006" y="1905794"/>
              <a:chExt cx="2897188" cy="2438400"/>
            </a:xfrm>
          </p:grpSpPr>
          <p:cxnSp>
            <p:nvCxnSpPr>
              <p:cNvPr id="91" name="Straight Arrow Connector 90"/>
              <p:cNvCxnSpPr/>
              <p:nvPr/>
            </p:nvCxnSpPr>
            <p:spPr>
              <a:xfrm rot="5400000" flipH="1" flipV="1">
                <a:off x="2514600" y="3124200"/>
                <a:ext cx="2438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3733800" y="4343400"/>
                <a:ext cx="28963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9" name="Freeform 78"/>
            <p:cNvSpPr/>
            <p:nvPr/>
          </p:nvSpPr>
          <p:spPr>
            <a:xfrm>
              <a:off x="3276600" y="2971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58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3962399" y="2971801"/>
              <a:ext cx="1723902" cy="2203860"/>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4086102" y="2971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2" name="Straight Connector 81"/>
            <p:cNvCxnSpPr/>
            <p:nvPr/>
          </p:nvCxnSpPr>
          <p:spPr>
            <a:xfrm rot="5400000">
              <a:off x="2883138" y="3962400"/>
              <a:ext cx="3048794" cy="794"/>
            </a:xfrm>
            <a:prstGeom prst="line">
              <a:avLst/>
            </a:prstGeom>
            <a:ln w="19050">
              <a:solidFill>
                <a:schemeClr val="accent1">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941332" y="2057400"/>
              <a:ext cx="1639616" cy="369332"/>
            </a:xfrm>
            <a:prstGeom prst="rect">
              <a:avLst/>
            </a:prstGeom>
            <a:noFill/>
          </p:spPr>
          <p:txBody>
            <a:bodyPr wrap="none" rtlCol="0">
              <a:spAutoFit/>
            </a:bodyPr>
            <a:lstStyle/>
            <a:p>
              <a:r>
                <a:rPr lang="en-US" dirty="0" smtClean="0"/>
                <a:t>Rejected Writer</a:t>
              </a:r>
              <a:endParaRPr lang="en-US" dirty="0"/>
            </a:p>
          </p:txBody>
        </p:sp>
        <p:cxnSp>
          <p:nvCxnSpPr>
            <p:cNvPr id="84" name="Straight Arrow Connector 83"/>
            <p:cNvCxnSpPr/>
            <p:nvPr/>
          </p:nvCxnSpPr>
          <p:spPr>
            <a:xfrm rot="5400000">
              <a:off x="5246132" y="2362200"/>
              <a:ext cx="609600" cy="609600"/>
            </a:xfrm>
            <a:prstGeom prst="straightConnector1">
              <a:avLst/>
            </a:prstGeom>
            <a:ln w="19050">
              <a:solidFill>
                <a:schemeClr val="accent4">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50732" y="5410200"/>
              <a:ext cx="992579" cy="369332"/>
            </a:xfrm>
            <a:prstGeom prst="rect">
              <a:avLst/>
            </a:prstGeom>
            <a:noFill/>
          </p:spPr>
          <p:txBody>
            <a:bodyPr wrap="none" rtlCol="0">
              <a:spAutoFit/>
            </a:bodyPr>
            <a:lstStyle/>
            <a:p>
              <a:r>
                <a:rPr lang="en-US" dirty="0" smtClean="0"/>
                <a:t>Distance</a:t>
              </a:r>
              <a:endParaRPr lang="en-US" dirty="0"/>
            </a:p>
          </p:txBody>
        </p:sp>
        <p:sp>
          <p:nvSpPr>
            <p:cNvPr id="86" name="TextBox 85"/>
            <p:cNvSpPr txBox="1"/>
            <p:nvPr/>
          </p:nvSpPr>
          <p:spPr>
            <a:xfrm rot="16200000">
              <a:off x="1712972" y="3544828"/>
              <a:ext cx="1210588" cy="369332"/>
            </a:xfrm>
            <a:prstGeom prst="rect">
              <a:avLst/>
            </a:prstGeom>
            <a:noFill/>
          </p:spPr>
          <p:txBody>
            <a:bodyPr wrap="none" rtlCol="0">
              <a:spAutoFit/>
            </a:bodyPr>
            <a:lstStyle/>
            <a:p>
              <a:r>
                <a:rPr lang="en-US" dirty="0" smtClean="0"/>
                <a:t>Probability</a:t>
              </a:r>
              <a:endParaRPr lang="en-US" dirty="0"/>
            </a:p>
          </p:txBody>
        </p:sp>
        <p:sp>
          <p:nvSpPr>
            <p:cNvPr id="87" name="TextBox 86"/>
            <p:cNvSpPr txBox="1"/>
            <p:nvPr/>
          </p:nvSpPr>
          <p:spPr>
            <a:xfrm>
              <a:off x="2968914" y="3075801"/>
              <a:ext cx="372218" cy="276999"/>
            </a:xfrm>
            <a:prstGeom prst="rect">
              <a:avLst/>
            </a:prstGeom>
            <a:noFill/>
          </p:spPr>
          <p:txBody>
            <a:bodyPr wrap="none" rtlCol="0">
              <a:spAutoFit/>
            </a:bodyPr>
            <a:lstStyle/>
            <a:p>
              <a:r>
                <a:rPr lang="en-US" sz="1200" dirty="0" smtClean="0"/>
                <a:t>X1</a:t>
              </a:r>
              <a:endParaRPr lang="en-US" sz="1200" dirty="0"/>
            </a:p>
          </p:txBody>
        </p:sp>
        <p:sp>
          <p:nvSpPr>
            <p:cNvPr id="88" name="TextBox 87"/>
            <p:cNvSpPr txBox="1"/>
            <p:nvPr/>
          </p:nvSpPr>
          <p:spPr>
            <a:xfrm>
              <a:off x="5266582" y="3304401"/>
              <a:ext cx="372217" cy="276999"/>
            </a:xfrm>
            <a:prstGeom prst="rect">
              <a:avLst/>
            </a:prstGeom>
            <a:noFill/>
          </p:spPr>
          <p:txBody>
            <a:bodyPr wrap="none" rtlCol="0">
              <a:spAutoFit/>
            </a:bodyPr>
            <a:lstStyle/>
            <a:p>
              <a:r>
                <a:rPr lang="en-US" sz="1200" dirty="0" smtClean="0"/>
                <a:t>X3</a:t>
              </a:r>
              <a:endParaRPr lang="en-US" sz="1200" dirty="0"/>
            </a:p>
          </p:txBody>
        </p:sp>
        <p:sp>
          <p:nvSpPr>
            <p:cNvPr id="89" name="TextBox 88"/>
            <p:cNvSpPr txBox="1"/>
            <p:nvPr/>
          </p:nvSpPr>
          <p:spPr>
            <a:xfrm>
              <a:off x="3730914" y="2743200"/>
              <a:ext cx="372218" cy="276999"/>
            </a:xfrm>
            <a:prstGeom prst="rect">
              <a:avLst/>
            </a:prstGeom>
            <a:noFill/>
          </p:spPr>
          <p:txBody>
            <a:bodyPr wrap="none" rtlCol="0">
              <a:spAutoFit/>
            </a:bodyPr>
            <a:lstStyle/>
            <a:p>
              <a:r>
                <a:rPr lang="en-US" sz="1200" dirty="0" smtClean="0"/>
                <a:t>X4</a:t>
              </a:r>
              <a:endParaRPr lang="en-US" sz="1200" dirty="0"/>
            </a:p>
          </p:txBody>
        </p:sp>
        <p:sp>
          <p:nvSpPr>
            <p:cNvPr id="90" name="TextBox 89"/>
            <p:cNvSpPr txBox="1"/>
            <p:nvPr/>
          </p:nvSpPr>
          <p:spPr>
            <a:xfrm>
              <a:off x="4572000" y="2771001"/>
              <a:ext cx="372218" cy="276999"/>
            </a:xfrm>
            <a:prstGeom prst="rect">
              <a:avLst/>
            </a:prstGeom>
            <a:noFill/>
          </p:spPr>
          <p:txBody>
            <a:bodyPr wrap="none" rtlCol="0">
              <a:spAutoFit/>
            </a:bodyPr>
            <a:lstStyle/>
            <a:p>
              <a:r>
                <a:rPr lang="en-US" sz="1200" dirty="0" smtClean="0"/>
                <a:t>X6</a:t>
              </a:r>
              <a:endParaRPr lang="en-US" sz="1200" dirty="0"/>
            </a:p>
          </p:txBody>
        </p:sp>
      </p:grpSp>
      <p:grpSp>
        <p:nvGrpSpPr>
          <p:cNvPr id="8" name="Group 92"/>
          <p:cNvGrpSpPr/>
          <p:nvPr/>
        </p:nvGrpSpPr>
        <p:grpSpPr>
          <a:xfrm>
            <a:off x="685800" y="2743200"/>
            <a:ext cx="4495800" cy="3810000"/>
            <a:chOff x="2133600" y="2057400"/>
            <a:chExt cx="4447348" cy="3722132"/>
          </a:xfrm>
        </p:grpSpPr>
        <p:sp>
          <p:nvSpPr>
            <p:cNvPr id="94" name="Freeform 93"/>
            <p:cNvSpPr/>
            <p:nvPr/>
          </p:nvSpPr>
          <p:spPr>
            <a:xfrm>
              <a:off x="2684030" y="2977739"/>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12"/>
            <p:cNvGrpSpPr/>
            <p:nvPr/>
          </p:nvGrpSpPr>
          <p:grpSpPr>
            <a:xfrm>
              <a:off x="2655814" y="2362200"/>
              <a:ext cx="3698999" cy="3124200"/>
              <a:chOff x="3733006" y="1905794"/>
              <a:chExt cx="2929681" cy="2438400"/>
            </a:xfrm>
          </p:grpSpPr>
          <p:cxnSp>
            <p:nvCxnSpPr>
              <p:cNvPr id="104" name="Straight Arrow Connector 103"/>
              <p:cNvCxnSpPr/>
              <p:nvPr/>
            </p:nvCxnSpPr>
            <p:spPr>
              <a:xfrm rot="5400000" flipH="1" flipV="1">
                <a:off x="2514600" y="3124200"/>
                <a:ext cx="2438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766292" y="4343400"/>
                <a:ext cx="2896395"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 name="Freeform 95"/>
            <p:cNvSpPr/>
            <p:nvPr/>
          </p:nvSpPr>
          <p:spPr>
            <a:xfrm>
              <a:off x="3962400" y="2971800"/>
              <a:ext cx="1723902" cy="2203861"/>
            </a:xfrm>
            <a:custGeom>
              <a:avLst/>
              <a:gdLst>
                <a:gd name="connsiteX0" fmla="*/ 0 w 1852550"/>
                <a:gd name="connsiteY0" fmla="*/ 3218213 h 3218213"/>
                <a:gd name="connsiteX1" fmla="*/ 961901 w 1852550"/>
                <a:gd name="connsiteY1" fmla="*/ 11875 h 3218213"/>
                <a:gd name="connsiteX2" fmla="*/ 1852550 w 1852550"/>
                <a:gd name="connsiteY2" fmla="*/ 3146961 h 3218213"/>
                <a:gd name="connsiteX3" fmla="*/ 1852550 w 1852550"/>
                <a:gd name="connsiteY3" fmla="*/ 3146961 h 3218213"/>
              </a:gdLst>
              <a:ahLst/>
              <a:cxnLst>
                <a:cxn ang="0">
                  <a:pos x="connsiteX0" y="connsiteY0"/>
                </a:cxn>
                <a:cxn ang="0">
                  <a:pos x="connsiteX1" y="connsiteY1"/>
                </a:cxn>
                <a:cxn ang="0">
                  <a:pos x="connsiteX2" y="connsiteY2"/>
                </a:cxn>
                <a:cxn ang="0">
                  <a:pos x="connsiteX3" y="connsiteY3"/>
                </a:cxn>
              </a:cxnLst>
              <a:rect l="l" t="t" r="r" b="b"/>
              <a:pathLst>
                <a:path w="1852550" h="3218213">
                  <a:moveTo>
                    <a:pt x="0" y="3218213"/>
                  </a:moveTo>
                  <a:cubicBezTo>
                    <a:pt x="326571" y="1620981"/>
                    <a:pt x="653143" y="23750"/>
                    <a:pt x="961901" y="11875"/>
                  </a:cubicBezTo>
                  <a:cubicBezTo>
                    <a:pt x="1270659" y="0"/>
                    <a:pt x="1852550" y="3146961"/>
                    <a:pt x="1852550" y="3146961"/>
                  </a:cubicBezTo>
                  <a:lnTo>
                    <a:pt x="1852550" y="3146961"/>
                  </a:lnTo>
                </a:path>
              </a:pathLst>
            </a:cu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7" name="Straight Connector 96"/>
            <p:cNvCxnSpPr/>
            <p:nvPr/>
          </p:nvCxnSpPr>
          <p:spPr>
            <a:xfrm rot="5400000">
              <a:off x="2883138" y="3962400"/>
              <a:ext cx="3048794" cy="794"/>
            </a:xfrm>
            <a:prstGeom prst="line">
              <a:avLst/>
            </a:prstGeom>
            <a:ln w="19050">
              <a:solidFill>
                <a:schemeClr val="accent1">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941332" y="2057400"/>
              <a:ext cx="1639616" cy="369332"/>
            </a:xfrm>
            <a:prstGeom prst="rect">
              <a:avLst/>
            </a:prstGeom>
            <a:noFill/>
          </p:spPr>
          <p:txBody>
            <a:bodyPr wrap="none" rtlCol="0">
              <a:spAutoFit/>
            </a:bodyPr>
            <a:lstStyle/>
            <a:p>
              <a:r>
                <a:rPr lang="en-US" dirty="0" smtClean="0"/>
                <a:t>Rejected Writer</a:t>
              </a:r>
              <a:endParaRPr lang="en-US" dirty="0"/>
            </a:p>
          </p:txBody>
        </p:sp>
        <p:cxnSp>
          <p:nvCxnSpPr>
            <p:cNvPr id="99" name="Straight Arrow Connector 98"/>
            <p:cNvCxnSpPr/>
            <p:nvPr/>
          </p:nvCxnSpPr>
          <p:spPr>
            <a:xfrm rot="5400000">
              <a:off x="5246132" y="2362200"/>
              <a:ext cx="609600" cy="609600"/>
            </a:xfrm>
            <a:prstGeom prst="straightConnector1">
              <a:avLst/>
            </a:prstGeom>
            <a:ln w="19050">
              <a:solidFill>
                <a:schemeClr val="accent4">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3950732" y="5410200"/>
              <a:ext cx="992579" cy="369332"/>
            </a:xfrm>
            <a:prstGeom prst="rect">
              <a:avLst/>
            </a:prstGeom>
            <a:noFill/>
          </p:spPr>
          <p:txBody>
            <a:bodyPr wrap="none" rtlCol="0">
              <a:spAutoFit/>
            </a:bodyPr>
            <a:lstStyle/>
            <a:p>
              <a:r>
                <a:rPr lang="en-US" dirty="0" smtClean="0"/>
                <a:t>Distance</a:t>
              </a:r>
              <a:endParaRPr lang="en-US" dirty="0"/>
            </a:p>
          </p:txBody>
        </p:sp>
        <p:sp>
          <p:nvSpPr>
            <p:cNvPr id="101" name="TextBox 100"/>
            <p:cNvSpPr txBox="1"/>
            <p:nvPr/>
          </p:nvSpPr>
          <p:spPr>
            <a:xfrm rot="16200000">
              <a:off x="1712972" y="3544828"/>
              <a:ext cx="1210588" cy="369332"/>
            </a:xfrm>
            <a:prstGeom prst="rect">
              <a:avLst/>
            </a:prstGeom>
            <a:noFill/>
          </p:spPr>
          <p:txBody>
            <a:bodyPr wrap="none" rtlCol="0">
              <a:spAutoFit/>
            </a:bodyPr>
            <a:lstStyle/>
            <a:p>
              <a:r>
                <a:rPr lang="en-US" dirty="0" smtClean="0"/>
                <a:t>Probability</a:t>
              </a:r>
              <a:endParaRPr lang="en-US" dirty="0"/>
            </a:p>
          </p:txBody>
        </p:sp>
        <p:sp>
          <p:nvSpPr>
            <p:cNvPr id="102" name="TextBox 101"/>
            <p:cNvSpPr txBox="1"/>
            <p:nvPr/>
          </p:nvSpPr>
          <p:spPr>
            <a:xfrm>
              <a:off x="2968914" y="3075801"/>
              <a:ext cx="372218" cy="276999"/>
            </a:xfrm>
            <a:prstGeom prst="rect">
              <a:avLst/>
            </a:prstGeom>
            <a:noFill/>
          </p:spPr>
          <p:txBody>
            <a:bodyPr wrap="none" rtlCol="0">
              <a:spAutoFit/>
            </a:bodyPr>
            <a:lstStyle/>
            <a:p>
              <a:r>
                <a:rPr lang="en-US" sz="1200" dirty="0" smtClean="0"/>
                <a:t>X1</a:t>
              </a:r>
              <a:endParaRPr lang="en-US" sz="1200" dirty="0"/>
            </a:p>
          </p:txBody>
        </p:sp>
        <p:sp>
          <p:nvSpPr>
            <p:cNvPr id="103" name="TextBox 102"/>
            <p:cNvSpPr txBox="1"/>
            <p:nvPr/>
          </p:nvSpPr>
          <p:spPr>
            <a:xfrm>
              <a:off x="4572000" y="2771001"/>
              <a:ext cx="372218" cy="276999"/>
            </a:xfrm>
            <a:prstGeom prst="rect">
              <a:avLst/>
            </a:prstGeom>
            <a:noFill/>
          </p:spPr>
          <p:txBody>
            <a:bodyPr wrap="none" rtlCol="0">
              <a:spAutoFit/>
            </a:bodyPr>
            <a:lstStyle/>
            <a:p>
              <a:r>
                <a:rPr lang="en-US" sz="1200" dirty="0" smtClean="0"/>
                <a:t>X4</a:t>
              </a:r>
              <a:endParaRPr lang="en-US" sz="1200" dirty="0"/>
            </a:p>
          </p:txBody>
        </p:sp>
      </p:grpSp>
      <p:sp>
        <p:nvSpPr>
          <p:cNvPr id="106" name="TextBox 105"/>
          <p:cNvSpPr txBox="1"/>
          <p:nvPr/>
        </p:nvSpPr>
        <p:spPr>
          <a:xfrm>
            <a:off x="685800" y="2743200"/>
            <a:ext cx="4953000" cy="2308324"/>
          </a:xfrm>
          <a:prstGeom prst="rect">
            <a:avLst/>
          </a:prstGeom>
          <a:noFill/>
        </p:spPr>
        <p:txBody>
          <a:bodyPr wrap="square" rtlCol="0">
            <a:spAutoFit/>
          </a:bodyPr>
          <a:lstStyle/>
          <a:p>
            <a:pPr>
              <a:buFont typeface="Wingdings" pitchFamily="2" charset="2"/>
              <a:buChar char="Ø"/>
            </a:pPr>
            <a:r>
              <a:rPr lang="en-US" dirty="0" smtClean="0"/>
              <a:t>  Randomness is included at each stage.</a:t>
            </a:r>
          </a:p>
          <a:p>
            <a:pPr lvl="1">
              <a:buFont typeface="Arial" pitchFamily="34" charset="0"/>
              <a:buChar char="•"/>
            </a:pPr>
            <a:r>
              <a:rPr lang="en-US" dirty="0" smtClean="0"/>
              <a:t> Each classifier might be rejected</a:t>
            </a:r>
          </a:p>
          <a:p>
            <a:pPr lvl="1">
              <a:buFont typeface="Arial" pitchFamily="34" charset="0"/>
              <a:buChar char="•"/>
            </a:pPr>
            <a:r>
              <a:rPr lang="en-US" dirty="0" smtClean="0"/>
              <a:t> Based on discriminating power.</a:t>
            </a:r>
          </a:p>
          <a:p>
            <a:pPr lvl="1">
              <a:buFont typeface="Arial" pitchFamily="34" charset="0"/>
              <a:buChar char="•"/>
            </a:pPr>
            <a:endParaRPr lang="en-US" dirty="0" smtClean="0"/>
          </a:p>
          <a:p>
            <a:pPr>
              <a:buFont typeface="Wingdings" pitchFamily="2" charset="2"/>
              <a:buChar char="Ø"/>
            </a:pPr>
            <a:r>
              <a:rPr lang="en-US" dirty="0" smtClean="0"/>
              <a:t>  Threshold is Biased towards accepting writer</a:t>
            </a:r>
          </a:p>
          <a:p>
            <a:pPr lvl="1">
              <a:buFont typeface="Arial" pitchFamily="34" charset="0"/>
              <a:buChar char="•"/>
            </a:pPr>
            <a:r>
              <a:rPr lang="en-US" dirty="0" smtClean="0"/>
              <a:t>Writer specific thresholds</a:t>
            </a:r>
          </a:p>
          <a:p>
            <a:pPr lvl="1">
              <a:buFont typeface="Arial" pitchFamily="34" charset="0"/>
              <a:buChar char="•"/>
            </a:pPr>
            <a:endParaRPr lang="en-US" dirty="0" smtClean="0"/>
          </a:p>
          <a:p>
            <a:pPr>
              <a:buFont typeface="Wingdings" pitchFamily="2" charset="2"/>
              <a:buChar char="Ø"/>
            </a:pPr>
            <a:r>
              <a:rPr lang="en-US" dirty="0" smtClean="0"/>
              <a:t> Rejection at any stage will also reject claims</a:t>
            </a:r>
            <a:endParaRPr lang="en-US" dirty="0"/>
          </a:p>
        </p:txBody>
      </p:sp>
      <p:sp>
        <p:nvSpPr>
          <p:cNvPr id="107" name="Oval Callout 106"/>
          <p:cNvSpPr/>
          <p:nvPr/>
        </p:nvSpPr>
        <p:spPr>
          <a:xfrm>
            <a:off x="3505200" y="228600"/>
            <a:ext cx="2286000" cy="685800"/>
          </a:xfrm>
          <a:prstGeom prst="wedgeEllipseCallout">
            <a:avLst>
              <a:gd name="adj1" fmla="val -65417"/>
              <a:gd name="adj2" fmla="val 199537"/>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Calculate Threshold</a:t>
            </a:r>
            <a:endParaRPr lang="en-US" dirty="0">
              <a:solidFill>
                <a:schemeClr val="tx1"/>
              </a:solidFill>
            </a:endParaRPr>
          </a:p>
        </p:txBody>
      </p:sp>
      <p:sp>
        <p:nvSpPr>
          <p:cNvPr id="108" name="Cloud Callout 107"/>
          <p:cNvSpPr/>
          <p:nvPr/>
        </p:nvSpPr>
        <p:spPr>
          <a:xfrm>
            <a:off x="1143000" y="609600"/>
            <a:ext cx="2362200" cy="688848"/>
          </a:xfrm>
          <a:prstGeom prst="cloudCallout">
            <a:avLst>
              <a:gd name="adj1" fmla="val -55555"/>
              <a:gd name="adj2" fmla="val 116397"/>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 or not?</a:t>
            </a: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
                                        </p:tgtEl>
                                        <p:attrNameLst>
                                          <p:attrName>ppt_x</p:attrName>
                                        </p:attrNameLst>
                                      </p:cBhvr>
                                      <p:tavLst>
                                        <p:tav tm="0">
                                          <p:val>
                                            <p:strVal val="ppt_x"/>
                                          </p:val>
                                        </p:tav>
                                        <p:tav tm="100000">
                                          <p:val>
                                            <p:strVal val="ppt_x"/>
                                          </p:val>
                                        </p:tav>
                                      </p:tavLst>
                                    </p:anim>
                                    <p:anim calcmode="lin" valueType="num">
                                      <p:cBhvr additive="base">
                                        <p:cTn id="37" dur="500"/>
                                        <p:tgtEl>
                                          <p:spTgt spid="3"/>
                                        </p:tgtEl>
                                        <p:attrNameLst>
                                          <p:attrName>ppt_y</p:attrName>
                                        </p:attrNameLst>
                                      </p:cBhvr>
                                      <p:tavLst>
                                        <p:tav tm="0">
                                          <p:val>
                                            <p:strVal val="ppt_y"/>
                                          </p:val>
                                        </p:tav>
                                        <p:tav tm="100000">
                                          <p:val>
                                            <p:strVal val="1+ppt_h/2"/>
                                          </p:val>
                                        </p:tav>
                                      </p:tavLst>
                                    </p:anim>
                                    <p:set>
                                      <p:cBhvr>
                                        <p:cTn id="38" dur="1" fill="hold">
                                          <p:stCondLst>
                                            <p:cond delay="499"/>
                                          </p:stCondLst>
                                        </p:cTn>
                                        <p:tgtEl>
                                          <p:spTgt spid="3"/>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20"/>
                                        </p:tgtEl>
                                        <p:attrNameLst>
                                          <p:attrName>ppt_x</p:attrName>
                                        </p:attrNameLst>
                                      </p:cBhvr>
                                      <p:tavLst>
                                        <p:tav tm="0">
                                          <p:val>
                                            <p:strVal val="ppt_x"/>
                                          </p:val>
                                        </p:tav>
                                        <p:tav tm="100000">
                                          <p:val>
                                            <p:strVal val="ppt_x"/>
                                          </p:val>
                                        </p:tav>
                                      </p:tavLst>
                                    </p:anim>
                                    <p:anim calcmode="lin" valueType="num">
                                      <p:cBhvr additive="base">
                                        <p:cTn id="41" dur="500"/>
                                        <p:tgtEl>
                                          <p:spTgt spid="20"/>
                                        </p:tgtEl>
                                        <p:attrNameLst>
                                          <p:attrName>ppt_y</p:attrName>
                                        </p:attrNameLst>
                                      </p:cBhvr>
                                      <p:tavLst>
                                        <p:tav tm="0">
                                          <p:val>
                                            <p:strVal val="ppt_y"/>
                                          </p:val>
                                        </p:tav>
                                        <p:tav tm="100000">
                                          <p:val>
                                            <p:strVal val="1+ppt_h/2"/>
                                          </p:val>
                                        </p:tav>
                                      </p:tavLst>
                                    </p:anim>
                                    <p:set>
                                      <p:cBhvr>
                                        <p:cTn id="42" dur="1" fill="hold">
                                          <p:stCondLst>
                                            <p:cond delay="499"/>
                                          </p:stCondLst>
                                        </p:cTn>
                                        <p:tgtEl>
                                          <p:spTgt spid="20"/>
                                        </p:tgtEl>
                                        <p:attrNameLst>
                                          <p:attrName>style.visibility</p:attrName>
                                        </p:attrNameLst>
                                      </p:cBhvr>
                                      <p:to>
                                        <p:strVal val="hidden"/>
                                      </p:to>
                                    </p:set>
                                  </p:childTnLst>
                                </p:cTn>
                              </p:par>
                              <p:par>
                                <p:cTn id="43" presetID="5" presetClass="entr" presetSubtype="1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checkerboard(across)">
                                      <p:cBhvr>
                                        <p:cTn id="45" dur="500"/>
                                        <p:tgtEl>
                                          <p:spTgt spid="5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checkerboard(across)">
                                      <p:cBhvr>
                                        <p:cTn id="48" dur="500"/>
                                        <p:tgtEl>
                                          <p:spTgt spid="107"/>
                                        </p:tgtEl>
                                      </p:cBhvr>
                                    </p:animEffect>
                                  </p:childTnLst>
                                </p:cTn>
                              </p:par>
                              <p:par>
                                <p:cTn id="49" presetID="5" presetClass="entr" presetSubtype="1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checkerboard(across)">
                                      <p:cBhvr>
                                        <p:cTn id="51" dur="500"/>
                                        <p:tgtEl>
                                          <p:spTgt spid="49"/>
                                        </p:tgtEl>
                                      </p:cBhvr>
                                    </p:animEffect>
                                  </p:childTnLst>
                                </p:cTn>
                              </p:par>
                              <p:par>
                                <p:cTn id="52" presetID="5" presetClass="entr" presetSubtype="1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checkerboard(across)">
                                      <p:cBhvr>
                                        <p:cTn id="54" dur="500"/>
                                        <p:tgtEl>
                                          <p:spTgt spid="51"/>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heckerboard(across)">
                                      <p:cBhvr>
                                        <p:cTn id="57" dur="500"/>
                                        <p:tgtEl>
                                          <p:spTgt spid="28"/>
                                        </p:tgtEl>
                                      </p:cBhvr>
                                    </p:animEffect>
                                  </p:childTnLst>
                                </p:cTn>
                              </p:par>
                              <p:par>
                                <p:cTn id="58" presetID="5" presetClass="entr" presetSubtype="1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checkerboard(across)">
                                      <p:cBhvr>
                                        <p:cTn id="60" dur="500"/>
                                        <p:tgtEl>
                                          <p:spTgt spid="41"/>
                                        </p:tgtEl>
                                      </p:cBhvr>
                                    </p:animEffect>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21"/>
                                        </p:tgtEl>
                                        <p:attrNameLst>
                                          <p:attrName>ppt_x</p:attrName>
                                        </p:attrNameLst>
                                      </p:cBhvr>
                                      <p:tavLst>
                                        <p:tav tm="0">
                                          <p:val>
                                            <p:strVal val="ppt_x"/>
                                          </p:val>
                                        </p:tav>
                                        <p:tav tm="100000">
                                          <p:val>
                                            <p:strVal val="ppt_x"/>
                                          </p:val>
                                        </p:tav>
                                      </p:tavLst>
                                    </p:anim>
                                    <p:anim calcmode="lin" valueType="num">
                                      <p:cBhvr additive="base">
                                        <p:cTn id="75" dur="500"/>
                                        <p:tgtEl>
                                          <p:spTgt spid="21"/>
                                        </p:tgtEl>
                                        <p:attrNameLst>
                                          <p:attrName>ppt_y</p:attrName>
                                        </p:attrNameLst>
                                      </p:cBhvr>
                                      <p:tavLst>
                                        <p:tav tm="0">
                                          <p:val>
                                            <p:strVal val="ppt_y"/>
                                          </p:val>
                                        </p:tav>
                                        <p:tav tm="100000">
                                          <p:val>
                                            <p:strVal val="1+ppt_h/2"/>
                                          </p:val>
                                        </p:tav>
                                      </p:tavLst>
                                    </p:anim>
                                    <p:set>
                                      <p:cBhvr>
                                        <p:cTn id="76" dur="1" fill="hold">
                                          <p:stCondLst>
                                            <p:cond delay="499"/>
                                          </p:stCondLst>
                                        </p:cTn>
                                        <p:tgtEl>
                                          <p:spTgt spid="21"/>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checkerboard(across)">
                                      <p:cBhvr>
                                        <p:cTn id="85" dur="500"/>
                                        <p:tgtEl>
                                          <p:spTgt spid="44"/>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checkerboard(across)">
                                      <p:cBhvr>
                                        <p:cTn id="88" dur="500"/>
                                        <p:tgtEl>
                                          <p:spTgt spid="34"/>
                                        </p:tgtEl>
                                      </p:cBhvr>
                                    </p:animEffect>
                                  </p:childTnLst>
                                </p:cTn>
                              </p:par>
                              <p:par>
                                <p:cTn id="89" presetID="5" presetClass="entr" presetSubtype="1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checkerboard(across)">
                                      <p:cBhvr>
                                        <p:cTn id="91" dur="500"/>
                                        <p:tgtEl>
                                          <p:spTgt spid="53"/>
                                        </p:tgtEl>
                                      </p:cBhvr>
                                    </p:animEffect>
                                  </p:childTnLst>
                                </p:cTn>
                              </p:par>
                              <p:par>
                                <p:cTn id="92" presetID="5" presetClass="entr" presetSubtype="10" fill="hold"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checkerboard(across)">
                                      <p:cBhvr>
                                        <p:cTn id="94" dur="500"/>
                                        <p:tgtEl>
                                          <p:spTgt spid="54"/>
                                        </p:tgtEl>
                                      </p:cBhvr>
                                    </p:animEffect>
                                  </p:childTnLst>
                                </p:cTn>
                              </p:par>
                              <p:par>
                                <p:cTn id="95" presetID="5" presetClass="entr" presetSubtype="1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checkerboard(across)">
                                      <p:cBhvr>
                                        <p:cTn id="97" dur="500"/>
                                        <p:tgtEl>
                                          <p:spTgt spid="52"/>
                                        </p:tgtEl>
                                      </p:cBhvr>
                                    </p:animEffect>
                                  </p:childTnLst>
                                </p:cTn>
                              </p:par>
                              <p:par>
                                <p:cTn id="98" presetID="2" presetClass="entr" presetSubtype="4" fill="hold" nodeType="with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500" fill="hold"/>
                                        <p:tgtEl>
                                          <p:spTgt spid="22"/>
                                        </p:tgtEl>
                                        <p:attrNameLst>
                                          <p:attrName>ppt_x</p:attrName>
                                        </p:attrNameLst>
                                      </p:cBhvr>
                                      <p:tavLst>
                                        <p:tav tm="0">
                                          <p:val>
                                            <p:strVal val="#ppt_x"/>
                                          </p:val>
                                        </p:tav>
                                        <p:tav tm="100000">
                                          <p:val>
                                            <p:strVal val="#ppt_x"/>
                                          </p:val>
                                        </p:tav>
                                      </p:tavLst>
                                    </p:anim>
                                    <p:anim calcmode="lin" valueType="num">
                                      <p:cBhvr additive="base">
                                        <p:cTn id="10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500" fill="hold"/>
                                        <p:tgtEl>
                                          <p:spTgt spid="8"/>
                                        </p:tgtEl>
                                        <p:attrNameLst>
                                          <p:attrName>ppt_x</p:attrName>
                                        </p:attrNameLst>
                                      </p:cBhvr>
                                      <p:tavLst>
                                        <p:tav tm="0">
                                          <p:val>
                                            <p:strVal val="#ppt_x"/>
                                          </p:val>
                                        </p:tav>
                                        <p:tav tm="100000">
                                          <p:val>
                                            <p:strVal val="#ppt_x"/>
                                          </p:val>
                                        </p:tav>
                                      </p:tavLst>
                                    </p:anim>
                                    <p:anim calcmode="lin" valueType="num">
                                      <p:cBhvr additive="base">
                                        <p:cTn id="10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nodeType="clickEffect">
                                  <p:stCondLst>
                                    <p:cond delay="0"/>
                                  </p:stCondLst>
                                  <p:childTnLst>
                                    <p:anim calcmode="lin" valueType="num">
                                      <p:cBhvr additive="base">
                                        <p:cTn id="111" dur="500"/>
                                        <p:tgtEl>
                                          <p:spTgt spid="22"/>
                                        </p:tgtEl>
                                        <p:attrNameLst>
                                          <p:attrName>ppt_x</p:attrName>
                                        </p:attrNameLst>
                                      </p:cBhvr>
                                      <p:tavLst>
                                        <p:tav tm="0">
                                          <p:val>
                                            <p:strVal val="ppt_x"/>
                                          </p:val>
                                        </p:tav>
                                        <p:tav tm="100000">
                                          <p:val>
                                            <p:strVal val="ppt_x"/>
                                          </p:val>
                                        </p:tav>
                                      </p:tavLst>
                                    </p:anim>
                                    <p:anim calcmode="lin" valueType="num">
                                      <p:cBhvr additive="base">
                                        <p:cTn id="112" dur="500"/>
                                        <p:tgtEl>
                                          <p:spTgt spid="22"/>
                                        </p:tgtEl>
                                        <p:attrNameLst>
                                          <p:attrName>ppt_y</p:attrName>
                                        </p:attrNameLst>
                                      </p:cBhvr>
                                      <p:tavLst>
                                        <p:tav tm="0">
                                          <p:val>
                                            <p:strVal val="ppt_y"/>
                                          </p:val>
                                        </p:tav>
                                        <p:tav tm="100000">
                                          <p:val>
                                            <p:strVal val="1+ppt_h/2"/>
                                          </p:val>
                                        </p:tav>
                                      </p:tavLst>
                                    </p:anim>
                                    <p:set>
                                      <p:cBhvr>
                                        <p:cTn id="113" dur="1" fill="hold">
                                          <p:stCondLst>
                                            <p:cond delay="499"/>
                                          </p:stCondLst>
                                        </p:cTn>
                                        <p:tgtEl>
                                          <p:spTgt spid="22"/>
                                        </p:tgtEl>
                                        <p:attrNameLst>
                                          <p:attrName>style.visibility</p:attrName>
                                        </p:attrNameLst>
                                      </p:cBhvr>
                                      <p:to>
                                        <p:strVal val="hidden"/>
                                      </p:to>
                                    </p:set>
                                  </p:childTnLst>
                                </p:cTn>
                              </p:par>
                              <p:par>
                                <p:cTn id="114" presetID="2" presetClass="exit" presetSubtype="4" fill="hold" nodeType="withEffect">
                                  <p:stCondLst>
                                    <p:cond delay="0"/>
                                  </p:stCondLst>
                                  <p:childTnLst>
                                    <p:anim calcmode="lin" valueType="num">
                                      <p:cBhvr additive="base">
                                        <p:cTn id="115" dur="500"/>
                                        <p:tgtEl>
                                          <p:spTgt spid="8"/>
                                        </p:tgtEl>
                                        <p:attrNameLst>
                                          <p:attrName>ppt_x</p:attrName>
                                        </p:attrNameLst>
                                      </p:cBhvr>
                                      <p:tavLst>
                                        <p:tav tm="0">
                                          <p:val>
                                            <p:strVal val="ppt_x"/>
                                          </p:val>
                                        </p:tav>
                                        <p:tav tm="100000">
                                          <p:val>
                                            <p:strVal val="ppt_x"/>
                                          </p:val>
                                        </p:tav>
                                      </p:tavLst>
                                    </p:anim>
                                    <p:anim calcmode="lin" valueType="num">
                                      <p:cBhvr additive="base">
                                        <p:cTn id="116" dur="500"/>
                                        <p:tgtEl>
                                          <p:spTgt spid="8"/>
                                        </p:tgtEl>
                                        <p:attrNameLst>
                                          <p:attrName>ppt_y</p:attrName>
                                        </p:attrNameLst>
                                      </p:cBhvr>
                                      <p:tavLst>
                                        <p:tav tm="0">
                                          <p:val>
                                            <p:strVal val="ppt_y"/>
                                          </p:val>
                                        </p:tav>
                                        <p:tav tm="100000">
                                          <p:val>
                                            <p:strVal val="1+ppt_h/2"/>
                                          </p:val>
                                        </p:tav>
                                      </p:tavLst>
                                    </p:anim>
                                    <p:set>
                                      <p:cBhvr>
                                        <p:cTn id="117" dur="1" fill="hold">
                                          <p:stCondLst>
                                            <p:cond delay="499"/>
                                          </p:stCondLst>
                                        </p:cTn>
                                        <p:tgtEl>
                                          <p:spTgt spid="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06"/>
                                        </p:tgtEl>
                                        <p:attrNameLst>
                                          <p:attrName>style.visibility</p:attrName>
                                        </p:attrNameLst>
                                      </p:cBhvr>
                                      <p:to>
                                        <p:strVal val="visible"/>
                                      </p:to>
                                    </p:set>
                                    <p:anim calcmode="lin" valueType="num">
                                      <p:cBhvr additive="base">
                                        <p:cTn id="122" dur="500" fill="hold"/>
                                        <p:tgtEl>
                                          <p:spTgt spid="106"/>
                                        </p:tgtEl>
                                        <p:attrNameLst>
                                          <p:attrName>ppt_x</p:attrName>
                                        </p:attrNameLst>
                                      </p:cBhvr>
                                      <p:tavLst>
                                        <p:tav tm="0">
                                          <p:val>
                                            <p:strVal val="#ppt_x"/>
                                          </p:val>
                                        </p:tav>
                                        <p:tav tm="100000">
                                          <p:val>
                                            <p:strVal val="#ppt_x"/>
                                          </p:val>
                                        </p:tav>
                                      </p:tavLst>
                                    </p:anim>
                                    <p:anim calcmode="lin" valueType="num">
                                      <p:cBhvr additive="base">
                                        <p:cTn id="123" dur="500" fill="hold"/>
                                        <p:tgtEl>
                                          <p:spTgt spid="106"/>
                                        </p:tgtEl>
                                        <p:attrNameLst>
                                          <p:attrName>ppt_y</p:attrName>
                                        </p:attrNameLst>
                                      </p:cBhvr>
                                      <p:tavLst>
                                        <p:tav tm="0">
                                          <p:val>
                                            <p:strVal val="1+#ppt_h/2"/>
                                          </p:val>
                                        </p:tav>
                                        <p:tav tm="100000">
                                          <p:val>
                                            <p:strVal val="#ppt_y"/>
                                          </p:val>
                                        </p:tav>
                                      </p:tavLst>
                                    </p:anim>
                                  </p:childTnLst>
                                </p:cTn>
                              </p:par>
                              <p:par>
                                <p:cTn id="124" presetID="5" presetClass="entr" presetSubtype="10" fill="hold" grpId="0" nodeType="withEffect">
                                  <p:stCondLst>
                                    <p:cond delay="0"/>
                                  </p:stCondLst>
                                  <p:childTnLst>
                                    <p:set>
                                      <p:cBhvr>
                                        <p:cTn id="125" dur="1" fill="hold">
                                          <p:stCondLst>
                                            <p:cond delay="0"/>
                                          </p:stCondLst>
                                        </p:cTn>
                                        <p:tgtEl>
                                          <p:spTgt spid="108"/>
                                        </p:tgtEl>
                                        <p:attrNameLst>
                                          <p:attrName>style.visibility</p:attrName>
                                        </p:attrNameLst>
                                      </p:cBhvr>
                                      <p:to>
                                        <p:strVal val="visible"/>
                                      </p:to>
                                    </p:set>
                                    <p:animEffect transition="in" filter="checkerboard(across)">
                                      <p:cBhvr>
                                        <p:cTn id="12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34" grpId="0" animBg="1"/>
      <p:bldP spid="106" grpId="0"/>
      <p:bldP spid="107" grpId="0" animBg="1"/>
      <p:bldP spid="10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8" name="TextBox 1206"/>
          <p:cNvSpPr txBox="1">
            <a:spLocks noChangeArrowheads="1"/>
          </p:cNvSpPr>
          <p:nvPr/>
        </p:nvSpPr>
        <p:spPr bwMode="auto">
          <a:xfrm>
            <a:off x="914400" y="1538288"/>
            <a:ext cx="2190750" cy="366712"/>
          </a:xfrm>
          <a:prstGeom prst="rect">
            <a:avLst/>
          </a:prstGeom>
          <a:noFill/>
          <a:ln w="9525">
            <a:noFill/>
            <a:miter lim="800000"/>
            <a:headEnd/>
            <a:tailEnd/>
          </a:ln>
        </p:spPr>
        <p:txBody>
          <a:bodyPr wrap="none">
            <a:spAutoFit/>
          </a:bodyPr>
          <a:lstStyle/>
          <a:p>
            <a:r>
              <a:rPr lang="en-US"/>
              <a:t>Normal Handwriting</a:t>
            </a:r>
          </a:p>
        </p:txBody>
      </p:sp>
      <p:sp>
        <p:nvSpPr>
          <p:cNvPr id="11269" name="TextBox 1207"/>
          <p:cNvSpPr txBox="1">
            <a:spLocks noChangeArrowheads="1"/>
          </p:cNvSpPr>
          <p:nvPr/>
        </p:nvSpPr>
        <p:spPr bwMode="auto">
          <a:xfrm>
            <a:off x="5302250" y="1524000"/>
            <a:ext cx="2622550" cy="366713"/>
          </a:xfrm>
          <a:prstGeom prst="rect">
            <a:avLst/>
          </a:prstGeom>
          <a:noFill/>
          <a:ln w="9525">
            <a:noFill/>
            <a:miter lim="800000"/>
            <a:headEnd/>
            <a:tailEnd/>
          </a:ln>
        </p:spPr>
        <p:txBody>
          <a:bodyPr wrap="none">
            <a:spAutoFit/>
          </a:bodyPr>
          <a:lstStyle/>
          <a:p>
            <a:r>
              <a:rPr lang="en-US"/>
              <a:t>Repudiated Handwriting</a:t>
            </a:r>
          </a:p>
        </p:txBody>
      </p:sp>
      <p:grpSp>
        <p:nvGrpSpPr>
          <p:cNvPr id="2" name="Group 1740"/>
          <p:cNvGrpSpPr>
            <a:grpSpLocks/>
          </p:cNvGrpSpPr>
          <p:nvPr/>
        </p:nvGrpSpPr>
        <p:grpSpPr bwMode="auto">
          <a:xfrm>
            <a:off x="381000" y="1752600"/>
            <a:ext cx="3581400" cy="3733800"/>
            <a:chOff x="240" y="1104"/>
            <a:chExt cx="2256" cy="2352"/>
          </a:xfrm>
        </p:grpSpPr>
        <p:sp>
          <p:nvSpPr>
            <p:cNvPr id="751" name="Oval 750"/>
            <p:cNvSpPr/>
            <p:nvPr/>
          </p:nvSpPr>
          <p:spPr>
            <a:xfrm>
              <a:off x="620" y="2443"/>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2" name="Oval 751"/>
            <p:cNvSpPr/>
            <p:nvPr/>
          </p:nvSpPr>
          <p:spPr>
            <a:xfrm>
              <a:off x="695" y="2528"/>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3" name="Oval 752"/>
            <p:cNvSpPr/>
            <p:nvPr/>
          </p:nvSpPr>
          <p:spPr>
            <a:xfrm>
              <a:off x="768" y="2613"/>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4" name="Oval 753"/>
            <p:cNvSpPr/>
            <p:nvPr/>
          </p:nvSpPr>
          <p:spPr>
            <a:xfrm>
              <a:off x="915" y="2613"/>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5" name="Oval 754"/>
            <p:cNvSpPr/>
            <p:nvPr/>
          </p:nvSpPr>
          <p:spPr>
            <a:xfrm>
              <a:off x="1027" y="2570"/>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6" name="Oval 755"/>
            <p:cNvSpPr/>
            <p:nvPr/>
          </p:nvSpPr>
          <p:spPr>
            <a:xfrm>
              <a:off x="990" y="274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 name="Oval 756"/>
            <p:cNvSpPr/>
            <p:nvPr/>
          </p:nvSpPr>
          <p:spPr>
            <a:xfrm>
              <a:off x="990" y="2825"/>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8" name="Oval 757"/>
            <p:cNvSpPr/>
            <p:nvPr/>
          </p:nvSpPr>
          <p:spPr>
            <a:xfrm>
              <a:off x="1137" y="3037"/>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9" name="Oval 758"/>
            <p:cNvSpPr/>
            <p:nvPr/>
          </p:nvSpPr>
          <p:spPr>
            <a:xfrm>
              <a:off x="1211" y="312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0" name="Oval 759"/>
            <p:cNvSpPr/>
            <p:nvPr/>
          </p:nvSpPr>
          <p:spPr>
            <a:xfrm>
              <a:off x="1285" y="3206"/>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1" name="Oval 760"/>
            <p:cNvSpPr/>
            <p:nvPr/>
          </p:nvSpPr>
          <p:spPr>
            <a:xfrm>
              <a:off x="1359" y="3291"/>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2" name="Oval 761"/>
            <p:cNvSpPr/>
            <p:nvPr/>
          </p:nvSpPr>
          <p:spPr>
            <a:xfrm>
              <a:off x="436" y="2401"/>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3" name="Oval 762"/>
            <p:cNvSpPr/>
            <p:nvPr/>
          </p:nvSpPr>
          <p:spPr>
            <a:xfrm>
              <a:off x="510" y="2486"/>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4" name="Oval 763"/>
            <p:cNvSpPr/>
            <p:nvPr/>
          </p:nvSpPr>
          <p:spPr>
            <a:xfrm>
              <a:off x="583" y="2570"/>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5" name="Oval 764"/>
            <p:cNvSpPr/>
            <p:nvPr/>
          </p:nvSpPr>
          <p:spPr>
            <a:xfrm>
              <a:off x="657" y="2655"/>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6" name="Oval 765"/>
            <p:cNvSpPr/>
            <p:nvPr/>
          </p:nvSpPr>
          <p:spPr>
            <a:xfrm>
              <a:off x="731" y="274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7" name="Oval 766"/>
            <p:cNvSpPr/>
            <p:nvPr/>
          </p:nvSpPr>
          <p:spPr>
            <a:xfrm>
              <a:off x="805" y="2825"/>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 name="Oval 767"/>
            <p:cNvSpPr/>
            <p:nvPr/>
          </p:nvSpPr>
          <p:spPr>
            <a:xfrm>
              <a:off x="879" y="2910"/>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9" name="Oval 768"/>
            <p:cNvSpPr/>
            <p:nvPr/>
          </p:nvSpPr>
          <p:spPr>
            <a:xfrm>
              <a:off x="952" y="2994"/>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0" name="Oval 769"/>
            <p:cNvSpPr/>
            <p:nvPr/>
          </p:nvSpPr>
          <p:spPr>
            <a:xfrm>
              <a:off x="1027" y="3079"/>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1" name="Oval 770"/>
            <p:cNvSpPr/>
            <p:nvPr/>
          </p:nvSpPr>
          <p:spPr>
            <a:xfrm>
              <a:off x="1100" y="3164"/>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2" name="Oval 771"/>
            <p:cNvSpPr/>
            <p:nvPr/>
          </p:nvSpPr>
          <p:spPr>
            <a:xfrm>
              <a:off x="1174" y="3249"/>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3" name="Oval 772"/>
            <p:cNvSpPr/>
            <p:nvPr/>
          </p:nvSpPr>
          <p:spPr>
            <a:xfrm>
              <a:off x="546" y="2231"/>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4" name="Oval 773"/>
            <p:cNvSpPr/>
            <p:nvPr/>
          </p:nvSpPr>
          <p:spPr>
            <a:xfrm>
              <a:off x="620" y="2358"/>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5" name="Oval 774"/>
            <p:cNvSpPr/>
            <p:nvPr/>
          </p:nvSpPr>
          <p:spPr>
            <a:xfrm>
              <a:off x="879" y="2486"/>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6" name="Oval 775"/>
            <p:cNvSpPr/>
            <p:nvPr/>
          </p:nvSpPr>
          <p:spPr>
            <a:xfrm>
              <a:off x="805" y="2486"/>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7" name="Oval 776"/>
            <p:cNvSpPr/>
            <p:nvPr/>
          </p:nvSpPr>
          <p:spPr>
            <a:xfrm>
              <a:off x="1063" y="274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 name="Oval 777"/>
            <p:cNvSpPr/>
            <p:nvPr/>
          </p:nvSpPr>
          <p:spPr>
            <a:xfrm>
              <a:off x="842" y="2613"/>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9" name="Oval 778"/>
            <p:cNvSpPr/>
            <p:nvPr/>
          </p:nvSpPr>
          <p:spPr>
            <a:xfrm>
              <a:off x="990" y="2655"/>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0" name="Oval 779"/>
            <p:cNvSpPr/>
            <p:nvPr/>
          </p:nvSpPr>
          <p:spPr>
            <a:xfrm>
              <a:off x="1100" y="2655"/>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1" name="Oval 780"/>
            <p:cNvSpPr/>
            <p:nvPr/>
          </p:nvSpPr>
          <p:spPr>
            <a:xfrm>
              <a:off x="1137" y="295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2" name="Oval 781"/>
            <p:cNvSpPr/>
            <p:nvPr/>
          </p:nvSpPr>
          <p:spPr>
            <a:xfrm>
              <a:off x="1211" y="2994"/>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3" name="Oval 782"/>
            <p:cNvSpPr/>
            <p:nvPr/>
          </p:nvSpPr>
          <p:spPr>
            <a:xfrm>
              <a:off x="1285" y="312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4" name="Oval 783"/>
            <p:cNvSpPr/>
            <p:nvPr/>
          </p:nvSpPr>
          <p:spPr>
            <a:xfrm>
              <a:off x="362" y="2231"/>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5" name="Oval 784"/>
            <p:cNvSpPr/>
            <p:nvPr/>
          </p:nvSpPr>
          <p:spPr>
            <a:xfrm>
              <a:off x="436" y="2316"/>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6" name="Oval 785"/>
            <p:cNvSpPr/>
            <p:nvPr/>
          </p:nvSpPr>
          <p:spPr>
            <a:xfrm>
              <a:off x="510" y="2401"/>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7" name="Oval 786"/>
            <p:cNvSpPr/>
            <p:nvPr/>
          </p:nvSpPr>
          <p:spPr>
            <a:xfrm>
              <a:off x="583" y="2486"/>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 name="Oval 787"/>
            <p:cNvSpPr/>
            <p:nvPr/>
          </p:nvSpPr>
          <p:spPr>
            <a:xfrm>
              <a:off x="657" y="2570"/>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9" name="Oval 788"/>
            <p:cNvSpPr/>
            <p:nvPr/>
          </p:nvSpPr>
          <p:spPr>
            <a:xfrm>
              <a:off x="731" y="2655"/>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0" name="Oval 789"/>
            <p:cNvSpPr/>
            <p:nvPr/>
          </p:nvSpPr>
          <p:spPr>
            <a:xfrm>
              <a:off x="805" y="274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1" name="Oval 790"/>
            <p:cNvSpPr/>
            <p:nvPr/>
          </p:nvSpPr>
          <p:spPr>
            <a:xfrm>
              <a:off x="915" y="269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2" name="Oval 791"/>
            <p:cNvSpPr/>
            <p:nvPr/>
          </p:nvSpPr>
          <p:spPr>
            <a:xfrm>
              <a:off x="952" y="2910"/>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3" name="Oval 792"/>
            <p:cNvSpPr/>
            <p:nvPr/>
          </p:nvSpPr>
          <p:spPr>
            <a:xfrm>
              <a:off x="1027" y="2994"/>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4" name="Oval 793"/>
            <p:cNvSpPr/>
            <p:nvPr/>
          </p:nvSpPr>
          <p:spPr>
            <a:xfrm>
              <a:off x="1100" y="3079"/>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5" name="Oval 794"/>
            <p:cNvSpPr/>
            <p:nvPr/>
          </p:nvSpPr>
          <p:spPr>
            <a:xfrm>
              <a:off x="805" y="3079"/>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6" name="Oval 795"/>
            <p:cNvSpPr/>
            <p:nvPr/>
          </p:nvSpPr>
          <p:spPr>
            <a:xfrm>
              <a:off x="879" y="3122"/>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 name="Oval 796"/>
            <p:cNvSpPr/>
            <p:nvPr/>
          </p:nvSpPr>
          <p:spPr>
            <a:xfrm>
              <a:off x="952" y="3206"/>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 name="Oval 797"/>
            <p:cNvSpPr/>
            <p:nvPr/>
          </p:nvSpPr>
          <p:spPr>
            <a:xfrm>
              <a:off x="695" y="3122"/>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 name="Oval 798"/>
            <p:cNvSpPr/>
            <p:nvPr/>
          </p:nvSpPr>
          <p:spPr>
            <a:xfrm>
              <a:off x="731" y="3291"/>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 name="Oval 799"/>
            <p:cNvSpPr/>
            <p:nvPr/>
          </p:nvSpPr>
          <p:spPr>
            <a:xfrm>
              <a:off x="879" y="3334"/>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 name="Oval 800"/>
            <p:cNvSpPr/>
            <p:nvPr/>
          </p:nvSpPr>
          <p:spPr>
            <a:xfrm>
              <a:off x="952" y="3122"/>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 name="Oval 801"/>
            <p:cNvSpPr/>
            <p:nvPr/>
          </p:nvSpPr>
          <p:spPr>
            <a:xfrm>
              <a:off x="1027" y="3206"/>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 name="Oval 802"/>
            <p:cNvSpPr/>
            <p:nvPr/>
          </p:nvSpPr>
          <p:spPr>
            <a:xfrm>
              <a:off x="768" y="3164"/>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 name="Oval 803"/>
            <p:cNvSpPr/>
            <p:nvPr/>
          </p:nvSpPr>
          <p:spPr>
            <a:xfrm>
              <a:off x="842" y="3164"/>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 name="Oval 804"/>
            <p:cNvSpPr/>
            <p:nvPr/>
          </p:nvSpPr>
          <p:spPr>
            <a:xfrm>
              <a:off x="768" y="295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 name="Oval 805"/>
            <p:cNvSpPr/>
            <p:nvPr/>
          </p:nvSpPr>
          <p:spPr>
            <a:xfrm>
              <a:off x="657" y="3037"/>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 name="Oval 806"/>
            <p:cNvSpPr/>
            <p:nvPr/>
          </p:nvSpPr>
          <p:spPr>
            <a:xfrm>
              <a:off x="842" y="295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 name="Oval 807"/>
            <p:cNvSpPr/>
            <p:nvPr/>
          </p:nvSpPr>
          <p:spPr>
            <a:xfrm>
              <a:off x="731" y="3037"/>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 name="Oval 808"/>
            <p:cNvSpPr/>
            <p:nvPr/>
          </p:nvSpPr>
          <p:spPr>
            <a:xfrm>
              <a:off x="436" y="2570"/>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 name="Oval 809"/>
            <p:cNvSpPr/>
            <p:nvPr/>
          </p:nvSpPr>
          <p:spPr>
            <a:xfrm>
              <a:off x="510" y="2655"/>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 name="Oval 810"/>
            <p:cNvSpPr/>
            <p:nvPr/>
          </p:nvSpPr>
          <p:spPr>
            <a:xfrm>
              <a:off x="952" y="2910"/>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 name="Oval 811"/>
            <p:cNvSpPr/>
            <p:nvPr/>
          </p:nvSpPr>
          <p:spPr>
            <a:xfrm>
              <a:off x="657" y="2825"/>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 name="Oval 812"/>
            <p:cNvSpPr/>
            <p:nvPr/>
          </p:nvSpPr>
          <p:spPr>
            <a:xfrm>
              <a:off x="731" y="291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 name="Oval 813"/>
            <p:cNvSpPr/>
            <p:nvPr/>
          </p:nvSpPr>
          <p:spPr>
            <a:xfrm>
              <a:off x="546" y="3206"/>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 name="Oval 814"/>
            <p:cNvSpPr/>
            <p:nvPr/>
          </p:nvSpPr>
          <p:spPr>
            <a:xfrm>
              <a:off x="879" y="3249"/>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 name="Oval 815"/>
            <p:cNvSpPr/>
            <p:nvPr/>
          </p:nvSpPr>
          <p:spPr>
            <a:xfrm>
              <a:off x="398" y="2698"/>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 name="Oval 816"/>
            <p:cNvSpPr/>
            <p:nvPr/>
          </p:nvSpPr>
          <p:spPr>
            <a:xfrm>
              <a:off x="473" y="2782"/>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 name="Oval 817"/>
            <p:cNvSpPr/>
            <p:nvPr/>
          </p:nvSpPr>
          <p:spPr>
            <a:xfrm>
              <a:off x="546" y="2867"/>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 name="Oval 818"/>
            <p:cNvSpPr/>
            <p:nvPr/>
          </p:nvSpPr>
          <p:spPr>
            <a:xfrm>
              <a:off x="620" y="295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 name="Oval 819"/>
            <p:cNvSpPr/>
            <p:nvPr/>
          </p:nvSpPr>
          <p:spPr>
            <a:xfrm>
              <a:off x="695" y="3334"/>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 name="Oval 820"/>
            <p:cNvSpPr/>
            <p:nvPr/>
          </p:nvSpPr>
          <p:spPr>
            <a:xfrm>
              <a:off x="620" y="3291"/>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 name="Oval 821"/>
            <p:cNvSpPr/>
            <p:nvPr/>
          </p:nvSpPr>
          <p:spPr>
            <a:xfrm>
              <a:off x="805" y="3334"/>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 name="Oval 822"/>
            <p:cNvSpPr/>
            <p:nvPr/>
          </p:nvSpPr>
          <p:spPr>
            <a:xfrm>
              <a:off x="510" y="2570"/>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 name="Oval 823"/>
            <p:cNvSpPr/>
            <p:nvPr/>
          </p:nvSpPr>
          <p:spPr>
            <a:xfrm>
              <a:off x="583" y="2655"/>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 name="Oval 824"/>
            <p:cNvSpPr/>
            <p:nvPr/>
          </p:nvSpPr>
          <p:spPr>
            <a:xfrm>
              <a:off x="657" y="2740"/>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 name="Oval 825"/>
            <p:cNvSpPr/>
            <p:nvPr/>
          </p:nvSpPr>
          <p:spPr>
            <a:xfrm>
              <a:off x="731" y="2825"/>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 name="Oval 826"/>
            <p:cNvSpPr/>
            <p:nvPr/>
          </p:nvSpPr>
          <p:spPr>
            <a:xfrm>
              <a:off x="805" y="291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8" name="Oval 827"/>
            <p:cNvSpPr/>
            <p:nvPr/>
          </p:nvSpPr>
          <p:spPr>
            <a:xfrm>
              <a:off x="879" y="2994"/>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9" name="Oval 828"/>
            <p:cNvSpPr/>
            <p:nvPr/>
          </p:nvSpPr>
          <p:spPr>
            <a:xfrm>
              <a:off x="398" y="2613"/>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0" name="Oval 829"/>
            <p:cNvSpPr/>
            <p:nvPr/>
          </p:nvSpPr>
          <p:spPr>
            <a:xfrm>
              <a:off x="473" y="269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1" name="Oval 830"/>
            <p:cNvSpPr/>
            <p:nvPr/>
          </p:nvSpPr>
          <p:spPr>
            <a:xfrm>
              <a:off x="990" y="3037"/>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2" name="Oval 831"/>
            <p:cNvSpPr/>
            <p:nvPr/>
          </p:nvSpPr>
          <p:spPr>
            <a:xfrm>
              <a:off x="620" y="2867"/>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3" name="Oval 832"/>
            <p:cNvSpPr/>
            <p:nvPr/>
          </p:nvSpPr>
          <p:spPr>
            <a:xfrm>
              <a:off x="695" y="2952"/>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4" name="Oval 833"/>
            <p:cNvSpPr/>
            <p:nvPr/>
          </p:nvSpPr>
          <p:spPr>
            <a:xfrm>
              <a:off x="805" y="3249"/>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5" name="Oval 834"/>
            <p:cNvSpPr/>
            <p:nvPr/>
          </p:nvSpPr>
          <p:spPr>
            <a:xfrm>
              <a:off x="473" y="3037"/>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6" name="Oval 835"/>
            <p:cNvSpPr/>
            <p:nvPr/>
          </p:nvSpPr>
          <p:spPr>
            <a:xfrm>
              <a:off x="546" y="312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7" name="Oval 836"/>
            <p:cNvSpPr/>
            <p:nvPr/>
          </p:nvSpPr>
          <p:spPr>
            <a:xfrm>
              <a:off x="620" y="3206"/>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8" name="Oval 837"/>
            <p:cNvSpPr/>
            <p:nvPr/>
          </p:nvSpPr>
          <p:spPr>
            <a:xfrm>
              <a:off x="362" y="3037"/>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9" name="Oval 838"/>
            <p:cNvSpPr/>
            <p:nvPr/>
          </p:nvSpPr>
          <p:spPr>
            <a:xfrm>
              <a:off x="436" y="3164"/>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0" name="Oval 839"/>
            <p:cNvSpPr/>
            <p:nvPr/>
          </p:nvSpPr>
          <p:spPr>
            <a:xfrm>
              <a:off x="546" y="3037"/>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1" name="Oval 840"/>
            <p:cNvSpPr/>
            <p:nvPr/>
          </p:nvSpPr>
          <p:spPr>
            <a:xfrm>
              <a:off x="620" y="3122"/>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2" name="Oval 841"/>
            <p:cNvSpPr/>
            <p:nvPr/>
          </p:nvSpPr>
          <p:spPr>
            <a:xfrm>
              <a:off x="695" y="3206"/>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3" name="Oval 842"/>
            <p:cNvSpPr/>
            <p:nvPr/>
          </p:nvSpPr>
          <p:spPr>
            <a:xfrm>
              <a:off x="436" y="3079"/>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4" name="Oval 843"/>
            <p:cNvSpPr/>
            <p:nvPr/>
          </p:nvSpPr>
          <p:spPr>
            <a:xfrm>
              <a:off x="510" y="3164"/>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5" name="Oval 844"/>
            <p:cNvSpPr/>
            <p:nvPr/>
          </p:nvSpPr>
          <p:spPr>
            <a:xfrm>
              <a:off x="436" y="291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6" name="Oval 845"/>
            <p:cNvSpPr/>
            <p:nvPr/>
          </p:nvSpPr>
          <p:spPr>
            <a:xfrm>
              <a:off x="510" y="2910"/>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7" name="Oval 846"/>
            <p:cNvSpPr/>
            <p:nvPr/>
          </p:nvSpPr>
          <p:spPr>
            <a:xfrm>
              <a:off x="398" y="2952"/>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8" name="Oval 847"/>
            <p:cNvSpPr/>
            <p:nvPr/>
          </p:nvSpPr>
          <p:spPr>
            <a:xfrm>
              <a:off x="1359" y="2613"/>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9" name="Oval 848"/>
            <p:cNvSpPr/>
            <p:nvPr/>
          </p:nvSpPr>
          <p:spPr>
            <a:xfrm>
              <a:off x="1174" y="2570"/>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 name="Oval 849"/>
            <p:cNvSpPr/>
            <p:nvPr/>
          </p:nvSpPr>
          <p:spPr>
            <a:xfrm>
              <a:off x="1248" y="2655"/>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1" name="Oval 850"/>
            <p:cNvSpPr/>
            <p:nvPr/>
          </p:nvSpPr>
          <p:spPr>
            <a:xfrm>
              <a:off x="1322" y="274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2" name="Oval 851"/>
            <p:cNvSpPr/>
            <p:nvPr/>
          </p:nvSpPr>
          <p:spPr>
            <a:xfrm>
              <a:off x="1396" y="2825"/>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3" name="Oval 852"/>
            <p:cNvSpPr/>
            <p:nvPr/>
          </p:nvSpPr>
          <p:spPr>
            <a:xfrm>
              <a:off x="1248" y="2570"/>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4" name="Oval 853"/>
            <p:cNvSpPr/>
            <p:nvPr/>
          </p:nvSpPr>
          <p:spPr>
            <a:xfrm>
              <a:off x="1322" y="2655"/>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5" name="Oval 854"/>
            <p:cNvSpPr/>
            <p:nvPr/>
          </p:nvSpPr>
          <p:spPr>
            <a:xfrm>
              <a:off x="1396" y="2698"/>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6" name="Oval 855"/>
            <p:cNvSpPr/>
            <p:nvPr/>
          </p:nvSpPr>
          <p:spPr>
            <a:xfrm>
              <a:off x="1285" y="2867"/>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7" name="Oval 856"/>
            <p:cNvSpPr/>
            <p:nvPr/>
          </p:nvSpPr>
          <p:spPr>
            <a:xfrm>
              <a:off x="1359" y="2867"/>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8" name="Oval 857"/>
            <p:cNvSpPr/>
            <p:nvPr/>
          </p:nvSpPr>
          <p:spPr>
            <a:xfrm>
              <a:off x="1174" y="274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9" name="Oval 858"/>
            <p:cNvSpPr/>
            <p:nvPr/>
          </p:nvSpPr>
          <p:spPr>
            <a:xfrm>
              <a:off x="1248" y="2825"/>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0" name="Oval 859"/>
            <p:cNvSpPr/>
            <p:nvPr/>
          </p:nvSpPr>
          <p:spPr>
            <a:xfrm>
              <a:off x="1063" y="2867"/>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1" name="Oval 860"/>
            <p:cNvSpPr/>
            <p:nvPr/>
          </p:nvSpPr>
          <p:spPr>
            <a:xfrm>
              <a:off x="1174" y="2655"/>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2" name="Oval 861"/>
            <p:cNvSpPr/>
            <p:nvPr/>
          </p:nvSpPr>
          <p:spPr>
            <a:xfrm>
              <a:off x="1248" y="274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3" name="Oval 862"/>
            <p:cNvSpPr/>
            <p:nvPr/>
          </p:nvSpPr>
          <p:spPr>
            <a:xfrm>
              <a:off x="1322" y="2825"/>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4" name="Oval 863"/>
            <p:cNvSpPr/>
            <p:nvPr/>
          </p:nvSpPr>
          <p:spPr>
            <a:xfrm>
              <a:off x="1137" y="2782"/>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5" name="Oval 864"/>
            <p:cNvSpPr/>
            <p:nvPr/>
          </p:nvSpPr>
          <p:spPr>
            <a:xfrm>
              <a:off x="1211" y="2867"/>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6" name="Oval 865"/>
            <p:cNvSpPr/>
            <p:nvPr/>
          </p:nvSpPr>
          <p:spPr>
            <a:xfrm>
              <a:off x="915" y="2146"/>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7" name="Oval 866"/>
            <p:cNvSpPr/>
            <p:nvPr/>
          </p:nvSpPr>
          <p:spPr>
            <a:xfrm>
              <a:off x="1027" y="2146"/>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8" name="Oval 867"/>
            <p:cNvSpPr/>
            <p:nvPr/>
          </p:nvSpPr>
          <p:spPr>
            <a:xfrm>
              <a:off x="1063" y="2316"/>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9" name="Oval 868"/>
            <p:cNvSpPr/>
            <p:nvPr/>
          </p:nvSpPr>
          <p:spPr>
            <a:xfrm>
              <a:off x="1137" y="2401"/>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 name="Oval 869"/>
            <p:cNvSpPr/>
            <p:nvPr/>
          </p:nvSpPr>
          <p:spPr>
            <a:xfrm>
              <a:off x="1211" y="2486"/>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1" name="Oval 870"/>
            <p:cNvSpPr/>
            <p:nvPr/>
          </p:nvSpPr>
          <p:spPr>
            <a:xfrm>
              <a:off x="952" y="2358"/>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2" name="Oval 871"/>
            <p:cNvSpPr/>
            <p:nvPr/>
          </p:nvSpPr>
          <p:spPr>
            <a:xfrm>
              <a:off x="1027" y="2443"/>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3" name="Oval 872"/>
            <p:cNvSpPr/>
            <p:nvPr/>
          </p:nvSpPr>
          <p:spPr>
            <a:xfrm>
              <a:off x="1100" y="252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4" name="Oval 873"/>
            <p:cNvSpPr/>
            <p:nvPr/>
          </p:nvSpPr>
          <p:spPr>
            <a:xfrm>
              <a:off x="990" y="2062"/>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5" name="Oval 874"/>
            <p:cNvSpPr/>
            <p:nvPr/>
          </p:nvSpPr>
          <p:spPr>
            <a:xfrm>
              <a:off x="915" y="2062"/>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6" name="Oval 875"/>
            <p:cNvSpPr/>
            <p:nvPr/>
          </p:nvSpPr>
          <p:spPr>
            <a:xfrm>
              <a:off x="1063" y="2231"/>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7" name="Oval 876"/>
            <p:cNvSpPr/>
            <p:nvPr/>
          </p:nvSpPr>
          <p:spPr>
            <a:xfrm>
              <a:off x="1174" y="2146"/>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8" name="Oval 877"/>
            <p:cNvSpPr/>
            <p:nvPr/>
          </p:nvSpPr>
          <p:spPr>
            <a:xfrm>
              <a:off x="1211" y="2401"/>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9" name="Oval 878"/>
            <p:cNvSpPr/>
            <p:nvPr/>
          </p:nvSpPr>
          <p:spPr>
            <a:xfrm>
              <a:off x="1322" y="2401"/>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 name="Oval 879"/>
            <p:cNvSpPr/>
            <p:nvPr/>
          </p:nvSpPr>
          <p:spPr>
            <a:xfrm>
              <a:off x="952" y="2231"/>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1" name="Oval 880"/>
            <p:cNvSpPr/>
            <p:nvPr/>
          </p:nvSpPr>
          <p:spPr>
            <a:xfrm>
              <a:off x="1027" y="2358"/>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2" name="Oval 881"/>
            <p:cNvSpPr/>
            <p:nvPr/>
          </p:nvSpPr>
          <p:spPr>
            <a:xfrm>
              <a:off x="1100" y="2443"/>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3" name="Oval 882"/>
            <p:cNvSpPr/>
            <p:nvPr/>
          </p:nvSpPr>
          <p:spPr>
            <a:xfrm>
              <a:off x="1174" y="252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4" name="Oval 883"/>
            <p:cNvSpPr/>
            <p:nvPr/>
          </p:nvSpPr>
          <p:spPr>
            <a:xfrm>
              <a:off x="915" y="2401"/>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5" name="Oval 884"/>
            <p:cNvSpPr/>
            <p:nvPr/>
          </p:nvSpPr>
          <p:spPr>
            <a:xfrm>
              <a:off x="952" y="2443"/>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6" name="Oval 885"/>
            <p:cNvSpPr/>
            <p:nvPr/>
          </p:nvSpPr>
          <p:spPr>
            <a:xfrm>
              <a:off x="1063" y="2486"/>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7" name="Oval 886"/>
            <p:cNvSpPr/>
            <p:nvPr/>
          </p:nvSpPr>
          <p:spPr>
            <a:xfrm>
              <a:off x="731" y="197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8" name="Oval 887"/>
            <p:cNvSpPr/>
            <p:nvPr/>
          </p:nvSpPr>
          <p:spPr>
            <a:xfrm>
              <a:off x="731" y="2358"/>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9" name="Oval 888"/>
            <p:cNvSpPr/>
            <p:nvPr/>
          </p:nvSpPr>
          <p:spPr>
            <a:xfrm>
              <a:off x="546" y="197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0" name="Oval 889"/>
            <p:cNvSpPr/>
            <p:nvPr/>
          </p:nvSpPr>
          <p:spPr>
            <a:xfrm>
              <a:off x="583" y="2146"/>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1" name="Oval 890"/>
            <p:cNvSpPr/>
            <p:nvPr/>
          </p:nvSpPr>
          <p:spPr>
            <a:xfrm>
              <a:off x="805" y="2105"/>
              <a:ext cx="37" cy="41"/>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2" name="Oval 891"/>
            <p:cNvSpPr/>
            <p:nvPr/>
          </p:nvSpPr>
          <p:spPr>
            <a:xfrm>
              <a:off x="879" y="2062"/>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3" name="Oval 892"/>
            <p:cNvSpPr/>
            <p:nvPr/>
          </p:nvSpPr>
          <p:spPr>
            <a:xfrm>
              <a:off x="620" y="2020"/>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4" name="Oval 893"/>
            <p:cNvSpPr/>
            <p:nvPr/>
          </p:nvSpPr>
          <p:spPr>
            <a:xfrm>
              <a:off x="695" y="2105"/>
              <a:ext cx="36" cy="41"/>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5" name="Oval 894"/>
            <p:cNvSpPr/>
            <p:nvPr/>
          </p:nvSpPr>
          <p:spPr>
            <a:xfrm>
              <a:off x="842" y="2274"/>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6" name="Oval 895"/>
            <p:cNvSpPr/>
            <p:nvPr/>
          </p:nvSpPr>
          <p:spPr>
            <a:xfrm>
              <a:off x="473" y="2146"/>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7" name="Oval 896"/>
            <p:cNvSpPr/>
            <p:nvPr/>
          </p:nvSpPr>
          <p:spPr>
            <a:xfrm>
              <a:off x="657" y="2189"/>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8" name="Oval 897"/>
            <p:cNvSpPr/>
            <p:nvPr/>
          </p:nvSpPr>
          <p:spPr>
            <a:xfrm>
              <a:off x="473" y="2062"/>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9" name="Oval 898"/>
            <p:cNvSpPr/>
            <p:nvPr/>
          </p:nvSpPr>
          <p:spPr>
            <a:xfrm>
              <a:off x="473" y="197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0" name="Oval 899"/>
            <p:cNvSpPr/>
            <p:nvPr/>
          </p:nvSpPr>
          <p:spPr>
            <a:xfrm>
              <a:off x="546" y="2062"/>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1" name="Oval 900"/>
            <p:cNvSpPr/>
            <p:nvPr/>
          </p:nvSpPr>
          <p:spPr>
            <a:xfrm>
              <a:off x="879" y="2316"/>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2" name="Oval 901"/>
            <p:cNvSpPr/>
            <p:nvPr/>
          </p:nvSpPr>
          <p:spPr>
            <a:xfrm>
              <a:off x="695" y="2274"/>
              <a:ext cx="36"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3" name="Oval 902"/>
            <p:cNvSpPr/>
            <p:nvPr/>
          </p:nvSpPr>
          <p:spPr>
            <a:xfrm>
              <a:off x="842" y="269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4" name="Oval 903"/>
            <p:cNvSpPr/>
            <p:nvPr/>
          </p:nvSpPr>
          <p:spPr>
            <a:xfrm>
              <a:off x="842" y="2443"/>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5" name="Oval 904"/>
            <p:cNvSpPr/>
            <p:nvPr/>
          </p:nvSpPr>
          <p:spPr>
            <a:xfrm>
              <a:off x="952" y="2528"/>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6" name="Oval 905"/>
            <p:cNvSpPr/>
            <p:nvPr/>
          </p:nvSpPr>
          <p:spPr>
            <a:xfrm>
              <a:off x="768" y="2274"/>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7" name="Oval 906"/>
            <p:cNvSpPr/>
            <p:nvPr/>
          </p:nvSpPr>
          <p:spPr>
            <a:xfrm>
              <a:off x="842" y="2358"/>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8" name="Oval 907"/>
            <p:cNvSpPr/>
            <p:nvPr/>
          </p:nvSpPr>
          <p:spPr>
            <a:xfrm>
              <a:off x="915" y="2401"/>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9" name="Oval 908"/>
            <p:cNvSpPr/>
            <p:nvPr/>
          </p:nvSpPr>
          <p:spPr>
            <a:xfrm>
              <a:off x="805" y="2570"/>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0" name="Oval 909"/>
            <p:cNvSpPr/>
            <p:nvPr/>
          </p:nvSpPr>
          <p:spPr>
            <a:xfrm>
              <a:off x="879" y="2570"/>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1" name="Oval 910"/>
            <p:cNvSpPr/>
            <p:nvPr/>
          </p:nvSpPr>
          <p:spPr>
            <a:xfrm>
              <a:off x="695" y="2443"/>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2" name="Oval 911"/>
            <p:cNvSpPr/>
            <p:nvPr/>
          </p:nvSpPr>
          <p:spPr>
            <a:xfrm>
              <a:off x="768" y="252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3" name="Oval 912"/>
            <p:cNvSpPr/>
            <p:nvPr/>
          </p:nvSpPr>
          <p:spPr>
            <a:xfrm>
              <a:off x="657" y="2570"/>
              <a:ext cx="38"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4" name="Oval 913"/>
            <p:cNvSpPr/>
            <p:nvPr/>
          </p:nvSpPr>
          <p:spPr>
            <a:xfrm>
              <a:off x="879" y="2782"/>
              <a:ext cx="36"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5" name="Oval 914"/>
            <p:cNvSpPr/>
            <p:nvPr/>
          </p:nvSpPr>
          <p:spPr>
            <a:xfrm>
              <a:off x="768" y="2443"/>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6" name="Oval 915"/>
            <p:cNvSpPr/>
            <p:nvPr/>
          </p:nvSpPr>
          <p:spPr>
            <a:xfrm>
              <a:off x="842" y="2528"/>
              <a:ext cx="37"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7" name="Oval 916"/>
            <p:cNvSpPr/>
            <p:nvPr/>
          </p:nvSpPr>
          <p:spPr>
            <a:xfrm>
              <a:off x="657" y="2486"/>
              <a:ext cx="38" cy="42"/>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8" name="Oval 917"/>
            <p:cNvSpPr/>
            <p:nvPr/>
          </p:nvSpPr>
          <p:spPr>
            <a:xfrm>
              <a:off x="731" y="2570"/>
              <a:ext cx="37" cy="43"/>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9" name="Oval 918"/>
            <p:cNvSpPr/>
            <p:nvPr/>
          </p:nvSpPr>
          <p:spPr>
            <a:xfrm rot="19919163">
              <a:off x="1384" y="1962"/>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0" name="Oval 919"/>
            <p:cNvSpPr/>
            <p:nvPr/>
          </p:nvSpPr>
          <p:spPr>
            <a:xfrm rot="19919163">
              <a:off x="1484" y="1997"/>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 name="Oval 920"/>
            <p:cNvSpPr/>
            <p:nvPr/>
          </p:nvSpPr>
          <p:spPr>
            <a:xfrm rot="19919163">
              <a:off x="1584" y="2032"/>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 name="Oval 921"/>
            <p:cNvSpPr/>
            <p:nvPr/>
          </p:nvSpPr>
          <p:spPr>
            <a:xfrm rot="19919163">
              <a:off x="1714" y="1952"/>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 name="Oval 922"/>
            <p:cNvSpPr/>
            <p:nvPr/>
          </p:nvSpPr>
          <p:spPr>
            <a:xfrm rot="19919163">
              <a:off x="1796" y="1855"/>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 name="Oval 923"/>
            <p:cNvSpPr/>
            <p:nvPr/>
          </p:nvSpPr>
          <p:spPr>
            <a:xfrm rot="19919163">
              <a:off x="1832" y="2025"/>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5" name="Oval 924"/>
            <p:cNvSpPr/>
            <p:nvPr/>
          </p:nvSpPr>
          <p:spPr>
            <a:xfrm rot="19919163">
              <a:off x="1866" y="2100"/>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 name="Oval 925"/>
            <p:cNvSpPr/>
            <p:nvPr/>
          </p:nvSpPr>
          <p:spPr>
            <a:xfrm rot="19919163">
              <a:off x="2083" y="2208"/>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7" name="Oval 926"/>
            <p:cNvSpPr/>
            <p:nvPr/>
          </p:nvSpPr>
          <p:spPr>
            <a:xfrm rot="19919163">
              <a:off x="2183" y="2243"/>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8" name="Oval 927"/>
            <p:cNvSpPr/>
            <p:nvPr/>
          </p:nvSpPr>
          <p:spPr>
            <a:xfrm rot="19919163">
              <a:off x="2283" y="2278"/>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9" name="Oval 928"/>
            <p:cNvSpPr/>
            <p:nvPr/>
          </p:nvSpPr>
          <p:spPr>
            <a:xfrm rot="19919163">
              <a:off x="2383" y="2312"/>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0" name="Oval 929"/>
            <p:cNvSpPr/>
            <p:nvPr/>
          </p:nvSpPr>
          <p:spPr>
            <a:xfrm rot="19919163">
              <a:off x="1204" y="2024"/>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 name="Oval 930"/>
            <p:cNvSpPr/>
            <p:nvPr/>
          </p:nvSpPr>
          <p:spPr>
            <a:xfrm rot="19919163">
              <a:off x="1304" y="205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2" name="Oval 931"/>
            <p:cNvSpPr/>
            <p:nvPr/>
          </p:nvSpPr>
          <p:spPr>
            <a:xfrm rot="19919163">
              <a:off x="1404" y="209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3" name="Oval 932"/>
            <p:cNvSpPr/>
            <p:nvPr/>
          </p:nvSpPr>
          <p:spPr>
            <a:xfrm rot="19919163">
              <a:off x="1504" y="212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4" name="Oval 933"/>
            <p:cNvSpPr/>
            <p:nvPr/>
          </p:nvSpPr>
          <p:spPr>
            <a:xfrm rot="19919163">
              <a:off x="1604" y="216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5" name="Oval 934"/>
            <p:cNvSpPr/>
            <p:nvPr/>
          </p:nvSpPr>
          <p:spPr>
            <a:xfrm rot="19919163">
              <a:off x="1704" y="219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6" name="Oval 935"/>
            <p:cNvSpPr/>
            <p:nvPr/>
          </p:nvSpPr>
          <p:spPr>
            <a:xfrm rot="19919163">
              <a:off x="1803" y="2234"/>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7" name="Oval 936"/>
            <p:cNvSpPr/>
            <p:nvPr/>
          </p:nvSpPr>
          <p:spPr>
            <a:xfrm rot="19919163">
              <a:off x="1903" y="2270"/>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8" name="Oval 937"/>
            <p:cNvSpPr/>
            <p:nvPr/>
          </p:nvSpPr>
          <p:spPr>
            <a:xfrm rot="19919163">
              <a:off x="2003" y="2305"/>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9" name="Oval 938"/>
            <p:cNvSpPr/>
            <p:nvPr/>
          </p:nvSpPr>
          <p:spPr>
            <a:xfrm rot="19919163">
              <a:off x="2103" y="2340"/>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0" name="Oval 939"/>
            <p:cNvSpPr/>
            <p:nvPr/>
          </p:nvSpPr>
          <p:spPr>
            <a:xfrm rot="19919163">
              <a:off x="2203" y="2375"/>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1" name="Oval 940"/>
            <p:cNvSpPr/>
            <p:nvPr/>
          </p:nvSpPr>
          <p:spPr>
            <a:xfrm rot="19919163">
              <a:off x="1232" y="1815"/>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2" name="Oval 941"/>
            <p:cNvSpPr/>
            <p:nvPr/>
          </p:nvSpPr>
          <p:spPr>
            <a:xfrm rot="19919163">
              <a:off x="1350" y="1887"/>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3" name="Oval 942"/>
            <p:cNvSpPr/>
            <p:nvPr/>
          </p:nvSpPr>
          <p:spPr>
            <a:xfrm rot="19919163">
              <a:off x="1630" y="1860"/>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4" name="Oval 943"/>
            <p:cNvSpPr/>
            <p:nvPr/>
          </p:nvSpPr>
          <p:spPr>
            <a:xfrm rot="19919163">
              <a:off x="1564" y="1900"/>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5" name="Oval 944"/>
            <p:cNvSpPr/>
            <p:nvPr/>
          </p:nvSpPr>
          <p:spPr>
            <a:xfrm rot="19919163">
              <a:off x="1897" y="1985"/>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6" name="Oval 945"/>
            <p:cNvSpPr/>
            <p:nvPr/>
          </p:nvSpPr>
          <p:spPr>
            <a:xfrm rot="19919163">
              <a:off x="1649" y="1992"/>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7" name="Oval 946"/>
            <p:cNvSpPr/>
            <p:nvPr/>
          </p:nvSpPr>
          <p:spPr>
            <a:xfrm rot="19919163">
              <a:off x="1797" y="1950"/>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8" name="Oval 947"/>
            <p:cNvSpPr/>
            <p:nvPr/>
          </p:nvSpPr>
          <p:spPr>
            <a:xfrm rot="19919163">
              <a:off x="1895" y="1890"/>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9" name="Oval 948"/>
            <p:cNvSpPr/>
            <p:nvPr/>
          </p:nvSpPr>
          <p:spPr>
            <a:xfrm rot="19919163">
              <a:off x="2049" y="2133"/>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0" name="Oval 949"/>
            <p:cNvSpPr/>
            <p:nvPr/>
          </p:nvSpPr>
          <p:spPr>
            <a:xfrm rot="19919163">
              <a:off x="2131" y="2130"/>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1" name="Oval 950"/>
            <p:cNvSpPr/>
            <p:nvPr/>
          </p:nvSpPr>
          <p:spPr>
            <a:xfrm rot="19919163">
              <a:off x="2248" y="2203"/>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 name="Oval 951"/>
            <p:cNvSpPr/>
            <p:nvPr/>
          </p:nvSpPr>
          <p:spPr>
            <a:xfrm rot="19919163">
              <a:off x="1070" y="1914"/>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3" name="Oval 952"/>
            <p:cNvSpPr/>
            <p:nvPr/>
          </p:nvSpPr>
          <p:spPr>
            <a:xfrm rot="19919163">
              <a:off x="1169" y="1949"/>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4" name="Oval 953"/>
            <p:cNvSpPr/>
            <p:nvPr/>
          </p:nvSpPr>
          <p:spPr>
            <a:xfrm rot="19919163">
              <a:off x="1269" y="198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5" name="Oval 954"/>
            <p:cNvSpPr/>
            <p:nvPr/>
          </p:nvSpPr>
          <p:spPr>
            <a:xfrm rot="19919163">
              <a:off x="1369" y="201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6" name="Oval 955"/>
            <p:cNvSpPr/>
            <p:nvPr/>
          </p:nvSpPr>
          <p:spPr>
            <a:xfrm rot="19919163">
              <a:off x="1469" y="205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7" name="Oval 956"/>
            <p:cNvSpPr/>
            <p:nvPr/>
          </p:nvSpPr>
          <p:spPr>
            <a:xfrm rot="19919163">
              <a:off x="1569" y="208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8" name="Oval 957"/>
            <p:cNvSpPr/>
            <p:nvPr/>
          </p:nvSpPr>
          <p:spPr>
            <a:xfrm rot="19919163">
              <a:off x="1669" y="212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9" name="Oval 958"/>
            <p:cNvSpPr/>
            <p:nvPr/>
          </p:nvSpPr>
          <p:spPr>
            <a:xfrm rot="19919163">
              <a:off x="1749" y="2027"/>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0" name="Oval 959"/>
            <p:cNvSpPr/>
            <p:nvPr/>
          </p:nvSpPr>
          <p:spPr>
            <a:xfrm rot="19919163">
              <a:off x="1869" y="219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1" name="Oval 960"/>
            <p:cNvSpPr/>
            <p:nvPr/>
          </p:nvSpPr>
          <p:spPr>
            <a:xfrm rot="19919163">
              <a:off x="1968" y="2230"/>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2" name="Oval 961"/>
            <p:cNvSpPr/>
            <p:nvPr/>
          </p:nvSpPr>
          <p:spPr>
            <a:xfrm rot="19919163">
              <a:off x="2068" y="2265"/>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3" name="Oval 962"/>
            <p:cNvSpPr/>
            <p:nvPr/>
          </p:nvSpPr>
          <p:spPr>
            <a:xfrm rot="19919163">
              <a:off x="1808" y="2424"/>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4" name="Oval 963"/>
            <p:cNvSpPr/>
            <p:nvPr/>
          </p:nvSpPr>
          <p:spPr>
            <a:xfrm rot="19919163">
              <a:off x="1890" y="2421"/>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5" name="Oval 964"/>
            <p:cNvSpPr/>
            <p:nvPr/>
          </p:nvSpPr>
          <p:spPr>
            <a:xfrm rot="19919163">
              <a:off x="1990" y="245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6" name="Oval 965"/>
            <p:cNvSpPr/>
            <p:nvPr/>
          </p:nvSpPr>
          <p:spPr>
            <a:xfrm rot="19919163">
              <a:off x="1728" y="2521"/>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7" name="Oval 966"/>
            <p:cNvSpPr/>
            <p:nvPr/>
          </p:nvSpPr>
          <p:spPr>
            <a:xfrm rot="19919163">
              <a:off x="1830" y="2651"/>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8" name="Oval 967"/>
            <p:cNvSpPr/>
            <p:nvPr/>
          </p:nvSpPr>
          <p:spPr>
            <a:xfrm rot="19919163">
              <a:off x="1977" y="2609"/>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9" name="Oval 968"/>
            <p:cNvSpPr/>
            <p:nvPr/>
          </p:nvSpPr>
          <p:spPr>
            <a:xfrm rot="19919163">
              <a:off x="1955" y="2382"/>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0" name="Oval 969"/>
            <p:cNvSpPr/>
            <p:nvPr/>
          </p:nvSpPr>
          <p:spPr>
            <a:xfrm rot="19919163">
              <a:off x="2055" y="241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1" name="Oval 970"/>
            <p:cNvSpPr/>
            <p:nvPr/>
          </p:nvSpPr>
          <p:spPr>
            <a:xfrm rot="19919163">
              <a:off x="1810" y="2518"/>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2" name="Oval 971"/>
            <p:cNvSpPr/>
            <p:nvPr/>
          </p:nvSpPr>
          <p:spPr>
            <a:xfrm rot="19919163">
              <a:off x="1875" y="2479"/>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3" name="Oval 972"/>
            <p:cNvSpPr/>
            <p:nvPr/>
          </p:nvSpPr>
          <p:spPr>
            <a:xfrm rot="19919163">
              <a:off x="1723" y="2331"/>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4" name="Oval 973"/>
            <p:cNvSpPr/>
            <p:nvPr/>
          </p:nvSpPr>
          <p:spPr>
            <a:xfrm rot="19919163">
              <a:off x="1660" y="2466"/>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5" name="Oval 974"/>
            <p:cNvSpPr/>
            <p:nvPr/>
          </p:nvSpPr>
          <p:spPr>
            <a:xfrm rot="19919163">
              <a:off x="1788" y="2292"/>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6" name="Oval 975"/>
            <p:cNvSpPr/>
            <p:nvPr/>
          </p:nvSpPr>
          <p:spPr>
            <a:xfrm rot="19919163">
              <a:off x="1725" y="242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7" name="Oval 976"/>
            <p:cNvSpPr/>
            <p:nvPr/>
          </p:nvSpPr>
          <p:spPr>
            <a:xfrm rot="19919163">
              <a:off x="1274" y="217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8" name="Oval 977"/>
            <p:cNvSpPr/>
            <p:nvPr/>
          </p:nvSpPr>
          <p:spPr>
            <a:xfrm rot="19919163">
              <a:off x="1374" y="220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9" name="Oval 978"/>
            <p:cNvSpPr/>
            <p:nvPr/>
          </p:nvSpPr>
          <p:spPr>
            <a:xfrm rot="19919163">
              <a:off x="1869" y="219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0" name="Oval 979"/>
            <p:cNvSpPr/>
            <p:nvPr/>
          </p:nvSpPr>
          <p:spPr>
            <a:xfrm rot="19919163">
              <a:off x="1573" y="227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1" name="Oval 980"/>
            <p:cNvSpPr/>
            <p:nvPr/>
          </p:nvSpPr>
          <p:spPr>
            <a:xfrm rot="19919163">
              <a:off x="1673" y="231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2" name="Oval 981"/>
            <p:cNvSpPr/>
            <p:nvPr/>
          </p:nvSpPr>
          <p:spPr>
            <a:xfrm rot="19919163">
              <a:off x="1631" y="267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3" name="Oval 982"/>
            <p:cNvSpPr/>
            <p:nvPr/>
          </p:nvSpPr>
          <p:spPr>
            <a:xfrm rot="19919163">
              <a:off x="1942" y="2534"/>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4" name="Oval 983"/>
            <p:cNvSpPr/>
            <p:nvPr/>
          </p:nvSpPr>
          <p:spPr>
            <a:xfrm rot="19919163">
              <a:off x="1293" y="230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5" name="Oval 984"/>
            <p:cNvSpPr/>
            <p:nvPr/>
          </p:nvSpPr>
          <p:spPr>
            <a:xfrm rot="19919163">
              <a:off x="1393" y="2341"/>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6" name="Oval 985"/>
            <p:cNvSpPr/>
            <p:nvPr/>
          </p:nvSpPr>
          <p:spPr>
            <a:xfrm rot="19919163">
              <a:off x="1493" y="237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7" name="Oval 986"/>
            <p:cNvSpPr/>
            <p:nvPr/>
          </p:nvSpPr>
          <p:spPr>
            <a:xfrm rot="19919163">
              <a:off x="1593" y="2411"/>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8" name="Oval 987"/>
            <p:cNvSpPr/>
            <p:nvPr/>
          </p:nvSpPr>
          <p:spPr>
            <a:xfrm rot="19919163">
              <a:off x="1813" y="2708"/>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9" name="Oval 988"/>
            <p:cNvSpPr/>
            <p:nvPr/>
          </p:nvSpPr>
          <p:spPr>
            <a:xfrm rot="19919163">
              <a:off x="1731" y="271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0" name="Oval 989"/>
            <p:cNvSpPr/>
            <p:nvPr/>
          </p:nvSpPr>
          <p:spPr>
            <a:xfrm rot="19919163">
              <a:off x="1912" y="2649"/>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1" name="Oval 990"/>
            <p:cNvSpPr/>
            <p:nvPr/>
          </p:nvSpPr>
          <p:spPr>
            <a:xfrm rot="19919163">
              <a:off x="1339" y="213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2" name="Oval 991"/>
            <p:cNvSpPr/>
            <p:nvPr/>
          </p:nvSpPr>
          <p:spPr>
            <a:xfrm rot="19919163">
              <a:off x="1439" y="216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3" name="Oval 992"/>
            <p:cNvSpPr/>
            <p:nvPr/>
          </p:nvSpPr>
          <p:spPr>
            <a:xfrm rot="19919163">
              <a:off x="1539" y="220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4" name="Oval 993"/>
            <p:cNvSpPr/>
            <p:nvPr/>
          </p:nvSpPr>
          <p:spPr>
            <a:xfrm rot="19919163">
              <a:off x="1638" y="2239"/>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5" name="Oval 994"/>
            <p:cNvSpPr/>
            <p:nvPr/>
          </p:nvSpPr>
          <p:spPr>
            <a:xfrm rot="19919163">
              <a:off x="1738" y="227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6" name="Oval 995"/>
            <p:cNvSpPr/>
            <p:nvPr/>
          </p:nvSpPr>
          <p:spPr>
            <a:xfrm rot="19919163">
              <a:off x="1838" y="230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7" name="Oval 996"/>
            <p:cNvSpPr/>
            <p:nvPr/>
          </p:nvSpPr>
          <p:spPr>
            <a:xfrm rot="19919163">
              <a:off x="1259" y="2231"/>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8" name="Oval 997"/>
            <p:cNvSpPr/>
            <p:nvPr/>
          </p:nvSpPr>
          <p:spPr>
            <a:xfrm rot="19919163">
              <a:off x="1358" y="2266"/>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9" name="Oval 998"/>
            <p:cNvSpPr/>
            <p:nvPr/>
          </p:nvSpPr>
          <p:spPr>
            <a:xfrm rot="19919163">
              <a:off x="1953" y="2287"/>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0" name="Oval 999"/>
            <p:cNvSpPr/>
            <p:nvPr/>
          </p:nvSpPr>
          <p:spPr>
            <a:xfrm rot="19919163">
              <a:off x="1558" y="233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1" name="Oval 1000"/>
            <p:cNvSpPr/>
            <p:nvPr/>
          </p:nvSpPr>
          <p:spPr>
            <a:xfrm rot="19919163">
              <a:off x="1658" y="2371"/>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2" name="Oval 1001"/>
            <p:cNvSpPr/>
            <p:nvPr/>
          </p:nvSpPr>
          <p:spPr>
            <a:xfrm rot="19919163">
              <a:off x="1877" y="2574"/>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3" name="Oval 1002"/>
            <p:cNvSpPr/>
            <p:nvPr/>
          </p:nvSpPr>
          <p:spPr>
            <a:xfrm rot="19919163">
              <a:off x="1496" y="2565"/>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4" name="Oval 1003"/>
            <p:cNvSpPr/>
            <p:nvPr/>
          </p:nvSpPr>
          <p:spPr>
            <a:xfrm rot="19919163">
              <a:off x="1596" y="260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5" name="Oval 1004"/>
            <p:cNvSpPr/>
            <p:nvPr/>
          </p:nvSpPr>
          <p:spPr>
            <a:xfrm rot="19919163">
              <a:off x="1696" y="263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6" name="Oval 1005"/>
            <p:cNvSpPr/>
            <p:nvPr/>
          </p:nvSpPr>
          <p:spPr>
            <a:xfrm rot="19919163">
              <a:off x="1399" y="2625"/>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7" name="Oval 1006"/>
            <p:cNvSpPr/>
            <p:nvPr/>
          </p:nvSpPr>
          <p:spPr>
            <a:xfrm rot="19919163">
              <a:off x="1516" y="2698"/>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8" name="Oval 1007"/>
            <p:cNvSpPr/>
            <p:nvPr/>
          </p:nvSpPr>
          <p:spPr>
            <a:xfrm rot="19919163">
              <a:off x="1563" y="2526"/>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9" name="Oval 1008"/>
            <p:cNvSpPr/>
            <p:nvPr/>
          </p:nvSpPr>
          <p:spPr>
            <a:xfrm rot="19919163">
              <a:off x="1662" y="256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0" name="Oval 1009"/>
            <p:cNvSpPr/>
            <p:nvPr/>
          </p:nvSpPr>
          <p:spPr>
            <a:xfrm rot="19919163">
              <a:off x="1762" y="2596"/>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1" name="Oval 1010"/>
            <p:cNvSpPr/>
            <p:nvPr/>
          </p:nvSpPr>
          <p:spPr>
            <a:xfrm rot="19919163">
              <a:off x="1481" y="2623"/>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2" name="Oval 1011"/>
            <p:cNvSpPr/>
            <p:nvPr/>
          </p:nvSpPr>
          <p:spPr>
            <a:xfrm rot="19919163">
              <a:off x="1581" y="2658"/>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3" name="Oval 1012"/>
            <p:cNvSpPr/>
            <p:nvPr/>
          </p:nvSpPr>
          <p:spPr>
            <a:xfrm rot="19919163">
              <a:off x="1413" y="2473"/>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4" name="Oval 1013"/>
            <p:cNvSpPr/>
            <p:nvPr/>
          </p:nvSpPr>
          <p:spPr>
            <a:xfrm rot="19919163">
              <a:off x="1478" y="2433"/>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5" name="Oval 1014"/>
            <p:cNvSpPr/>
            <p:nvPr/>
          </p:nvSpPr>
          <p:spPr>
            <a:xfrm rot="19919163">
              <a:off x="1397" y="2530"/>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6" name="Oval 1015"/>
            <p:cNvSpPr/>
            <p:nvPr/>
          </p:nvSpPr>
          <p:spPr>
            <a:xfrm rot="19919163">
              <a:off x="2106" y="1713"/>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7" name="Oval 1016"/>
            <p:cNvSpPr/>
            <p:nvPr/>
          </p:nvSpPr>
          <p:spPr>
            <a:xfrm rot="19919163">
              <a:off x="1926" y="1775"/>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8" name="Oval 1017"/>
            <p:cNvSpPr/>
            <p:nvPr/>
          </p:nvSpPr>
          <p:spPr>
            <a:xfrm rot="19919163">
              <a:off x="2026" y="1810"/>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9" name="Oval 1018"/>
            <p:cNvSpPr/>
            <p:nvPr/>
          </p:nvSpPr>
          <p:spPr>
            <a:xfrm rot="19919163">
              <a:off x="2126" y="184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0" name="Oval 1019"/>
            <p:cNvSpPr/>
            <p:nvPr/>
          </p:nvSpPr>
          <p:spPr>
            <a:xfrm rot="19919163">
              <a:off x="2225" y="1881"/>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1" name="Oval 1020"/>
            <p:cNvSpPr/>
            <p:nvPr/>
          </p:nvSpPr>
          <p:spPr>
            <a:xfrm rot="19919163">
              <a:off x="1991" y="173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2" name="Oval 1021"/>
            <p:cNvSpPr/>
            <p:nvPr/>
          </p:nvSpPr>
          <p:spPr>
            <a:xfrm rot="19919163">
              <a:off x="2091" y="1771"/>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3" name="Oval 1022"/>
            <p:cNvSpPr/>
            <p:nvPr/>
          </p:nvSpPr>
          <p:spPr>
            <a:xfrm rot="19919163">
              <a:off x="2173" y="1769"/>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 name="Oval 1023"/>
            <p:cNvSpPr/>
            <p:nvPr/>
          </p:nvSpPr>
          <p:spPr>
            <a:xfrm rot="19919163">
              <a:off x="2145" y="1978"/>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 name="Oval 1024"/>
            <p:cNvSpPr/>
            <p:nvPr/>
          </p:nvSpPr>
          <p:spPr>
            <a:xfrm rot="19919163">
              <a:off x="2210" y="1938"/>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6" name="Oval 1025"/>
            <p:cNvSpPr/>
            <p:nvPr/>
          </p:nvSpPr>
          <p:spPr>
            <a:xfrm rot="19919163">
              <a:off x="1995" y="1925"/>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 name="Oval 1026"/>
            <p:cNvSpPr/>
            <p:nvPr/>
          </p:nvSpPr>
          <p:spPr>
            <a:xfrm rot="19919163">
              <a:off x="2095" y="1960"/>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Oval 1027"/>
            <p:cNvSpPr/>
            <p:nvPr/>
          </p:nvSpPr>
          <p:spPr>
            <a:xfrm rot="19919163">
              <a:off x="1949" y="2097"/>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9" name="Oval 1028"/>
            <p:cNvSpPr/>
            <p:nvPr/>
          </p:nvSpPr>
          <p:spPr>
            <a:xfrm rot="19919163">
              <a:off x="1961" y="1850"/>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Oval 1029"/>
            <p:cNvSpPr/>
            <p:nvPr/>
          </p:nvSpPr>
          <p:spPr>
            <a:xfrm rot="19919163">
              <a:off x="2060" y="1885"/>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1" name="Oval 1030"/>
            <p:cNvSpPr/>
            <p:nvPr/>
          </p:nvSpPr>
          <p:spPr>
            <a:xfrm rot="19919163">
              <a:off x="2160" y="1921"/>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2" name="Oval 1031"/>
            <p:cNvSpPr/>
            <p:nvPr/>
          </p:nvSpPr>
          <p:spPr>
            <a:xfrm rot="19919163">
              <a:off x="1980" y="1982"/>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3" name="Oval 1032"/>
            <p:cNvSpPr/>
            <p:nvPr/>
          </p:nvSpPr>
          <p:spPr>
            <a:xfrm rot="19919163">
              <a:off x="2080" y="2018"/>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4" name="Oval 1033"/>
            <p:cNvSpPr/>
            <p:nvPr/>
          </p:nvSpPr>
          <p:spPr>
            <a:xfrm rot="19919163">
              <a:off x="1524" y="154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5" name="Oval 1034"/>
            <p:cNvSpPr/>
            <p:nvPr/>
          </p:nvSpPr>
          <p:spPr>
            <a:xfrm rot="19919163">
              <a:off x="1622" y="148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6" name="Oval 1035"/>
            <p:cNvSpPr/>
            <p:nvPr/>
          </p:nvSpPr>
          <p:spPr>
            <a:xfrm rot="19919163">
              <a:off x="1724" y="161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7" name="Oval 1036"/>
            <p:cNvSpPr/>
            <p:nvPr/>
          </p:nvSpPr>
          <p:spPr>
            <a:xfrm rot="19919163">
              <a:off x="1824" y="164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8" name="Oval 1037"/>
            <p:cNvSpPr/>
            <p:nvPr/>
          </p:nvSpPr>
          <p:spPr>
            <a:xfrm rot="19919163">
              <a:off x="1924" y="168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9" name="Oval 1038"/>
            <p:cNvSpPr/>
            <p:nvPr/>
          </p:nvSpPr>
          <p:spPr>
            <a:xfrm rot="19919163">
              <a:off x="1644" y="1708"/>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0" name="Oval 1039"/>
            <p:cNvSpPr/>
            <p:nvPr/>
          </p:nvSpPr>
          <p:spPr>
            <a:xfrm rot="19919163">
              <a:off x="1743" y="1743"/>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1" name="Oval 1040"/>
            <p:cNvSpPr/>
            <p:nvPr/>
          </p:nvSpPr>
          <p:spPr>
            <a:xfrm rot="19919163">
              <a:off x="1843" y="1778"/>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2" name="Oval 1041"/>
            <p:cNvSpPr/>
            <p:nvPr/>
          </p:nvSpPr>
          <p:spPr>
            <a:xfrm rot="19919163">
              <a:off x="1554" y="1426"/>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3" name="Oval 1042"/>
            <p:cNvSpPr/>
            <p:nvPr/>
          </p:nvSpPr>
          <p:spPr>
            <a:xfrm rot="19919163">
              <a:off x="1489" y="146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 name="Oval 1043"/>
            <p:cNvSpPr/>
            <p:nvPr/>
          </p:nvSpPr>
          <p:spPr>
            <a:xfrm rot="19919163">
              <a:off x="1689" y="1536"/>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5" name="Oval 1044"/>
            <p:cNvSpPr/>
            <p:nvPr/>
          </p:nvSpPr>
          <p:spPr>
            <a:xfrm rot="19919163">
              <a:off x="1772" y="1534"/>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6" name="Oval 1045"/>
            <p:cNvSpPr/>
            <p:nvPr/>
          </p:nvSpPr>
          <p:spPr>
            <a:xfrm rot="19919163">
              <a:off x="1889" y="160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7" name="Oval 1046"/>
            <p:cNvSpPr/>
            <p:nvPr/>
          </p:nvSpPr>
          <p:spPr>
            <a:xfrm rot="19919163">
              <a:off x="1971" y="1604"/>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8" name="Oval 1047"/>
            <p:cNvSpPr/>
            <p:nvPr/>
          </p:nvSpPr>
          <p:spPr>
            <a:xfrm rot="19919163">
              <a:off x="1591" y="1596"/>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9" name="Oval 1048"/>
            <p:cNvSpPr/>
            <p:nvPr/>
          </p:nvSpPr>
          <p:spPr>
            <a:xfrm rot="19919163">
              <a:off x="1709" y="1669"/>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0" name="Oval 1049"/>
            <p:cNvSpPr/>
            <p:nvPr/>
          </p:nvSpPr>
          <p:spPr>
            <a:xfrm rot="19919163">
              <a:off x="1809" y="1704"/>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1" name="Oval 1050"/>
            <p:cNvSpPr/>
            <p:nvPr/>
          </p:nvSpPr>
          <p:spPr>
            <a:xfrm rot="19919163">
              <a:off x="1908" y="1739"/>
              <a:ext cx="38"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2" name="Oval 1051"/>
            <p:cNvSpPr/>
            <p:nvPr/>
          </p:nvSpPr>
          <p:spPr>
            <a:xfrm rot="19919163">
              <a:off x="1628" y="176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3" name="Oval 1052"/>
            <p:cNvSpPr/>
            <p:nvPr/>
          </p:nvSpPr>
          <p:spPr>
            <a:xfrm rot="19919163">
              <a:off x="1678" y="1783"/>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4" name="Oval 1053"/>
            <p:cNvSpPr/>
            <p:nvPr/>
          </p:nvSpPr>
          <p:spPr>
            <a:xfrm rot="19919163">
              <a:off x="1793" y="176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5" name="Oval 1054"/>
            <p:cNvSpPr/>
            <p:nvPr/>
          </p:nvSpPr>
          <p:spPr>
            <a:xfrm rot="19919163">
              <a:off x="1292" y="149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6" name="Oval 1055"/>
            <p:cNvSpPr/>
            <p:nvPr/>
          </p:nvSpPr>
          <p:spPr>
            <a:xfrm rot="19919163">
              <a:off x="1447" y="1828"/>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7" name="Oval 1056"/>
            <p:cNvSpPr/>
            <p:nvPr/>
          </p:nvSpPr>
          <p:spPr>
            <a:xfrm rot="19919163">
              <a:off x="1129" y="1590"/>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8" name="Oval 1057"/>
            <p:cNvSpPr/>
            <p:nvPr/>
          </p:nvSpPr>
          <p:spPr>
            <a:xfrm rot="19919163">
              <a:off x="1230" y="1720"/>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9" name="Oval 1058"/>
            <p:cNvSpPr/>
            <p:nvPr/>
          </p:nvSpPr>
          <p:spPr>
            <a:xfrm rot="19919163">
              <a:off x="1409" y="1563"/>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0" name="Oval 1059"/>
            <p:cNvSpPr/>
            <p:nvPr/>
          </p:nvSpPr>
          <p:spPr>
            <a:xfrm rot="19919163">
              <a:off x="1457" y="148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1" name="Oval 1060"/>
            <p:cNvSpPr/>
            <p:nvPr/>
          </p:nvSpPr>
          <p:spPr>
            <a:xfrm rot="19919163">
              <a:off x="1212" y="1588"/>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2" name="Oval 1061"/>
            <p:cNvSpPr/>
            <p:nvPr/>
          </p:nvSpPr>
          <p:spPr>
            <a:xfrm rot="19919163">
              <a:off x="1311" y="1623"/>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3" name="Oval 1062"/>
            <p:cNvSpPr/>
            <p:nvPr/>
          </p:nvSpPr>
          <p:spPr>
            <a:xfrm rot="19919163">
              <a:off x="1511" y="1693"/>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4" name="Oval 1063"/>
            <p:cNvSpPr/>
            <p:nvPr/>
          </p:nvSpPr>
          <p:spPr>
            <a:xfrm rot="19919163">
              <a:off x="1132" y="1779"/>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5" name="Oval 1064"/>
            <p:cNvSpPr/>
            <p:nvPr/>
          </p:nvSpPr>
          <p:spPr>
            <a:xfrm rot="19919163">
              <a:off x="1313" y="1717"/>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6" name="Oval 1065"/>
            <p:cNvSpPr/>
            <p:nvPr/>
          </p:nvSpPr>
          <p:spPr>
            <a:xfrm rot="19919163">
              <a:off x="1098" y="1705"/>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7" name="Oval 1066"/>
            <p:cNvSpPr/>
            <p:nvPr/>
          </p:nvSpPr>
          <p:spPr>
            <a:xfrm rot="19919163">
              <a:off x="1063" y="1630"/>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8" name="Oval 1067"/>
            <p:cNvSpPr/>
            <p:nvPr/>
          </p:nvSpPr>
          <p:spPr>
            <a:xfrm rot="19919163">
              <a:off x="1163" y="1665"/>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9" name="Oval 1068"/>
            <p:cNvSpPr/>
            <p:nvPr/>
          </p:nvSpPr>
          <p:spPr>
            <a:xfrm rot="19919163">
              <a:off x="1561" y="1710"/>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0" name="Oval 1069"/>
            <p:cNvSpPr/>
            <p:nvPr/>
          </p:nvSpPr>
          <p:spPr>
            <a:xfrm rot="19919163">
              <a:off x="1380" y="1773"/>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1" name="Oval 1070"/>
            <p:cNvSpPr/>
            <p:nvPr/>
          </p:nvSpPr>
          <p:spPr>
            <a:xfrm rot="19919163">
              <a:off x="1684" y="2067"/>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2" name="Oval 1071"/>
            <p:cNvSpPr/>
            <p:nvPr/>
          </p:nvSpPr>
          <p:spPr>
            <a:xfrm rot="19919163">
              <a:off x="1580" y="1842"/>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3" name="Oval 1072"/>
            <p:cNvSpPr/>
            <p:nvPr/>
          </p:nvSpPr>
          <p:spPr>
            <a:xfrm rot="19919163">
              <a:off x="1713" y="1858"/>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4" name="Oval 1073"/>
            <p:cNvSpPr/>
            <p:nvPr/>
          </p:nvSpPr>
          <p:spPr>
            <a:xfrm rot="19919163">
              <a:off x="1446" y="1733"/>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5" name="Oval 1074"/>
            <p:cNvSpPr/>
            <p:nvPr/>
          </p:nvSpPr>
          <p:spPr>
            <a:xfrm rot="19919163">
              <a:off x="1546" y="1768"/>
              <a:ext cx="36"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6" name="Oval 1075"/>
            <p:cNvSpPr/>
            <p:nvPr/>
          </p:nvSpPr>
          <p:spPr>
            <a:xfrm rot="19919163">
              <a:off x="1628" y="1766"/>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7" name="Oval 1076"/>
            <p:cNvSpPr/>
            <p:nvPr/>
          </p:nvSpPr>
          <p:spPr>
            <a:xfrm rot="19919163">
              <a:off x="1599" y="1975"/>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8" name="Oval 1077"/>
            <p:cNvSpPr/>
            <p:nvPr/>
          </p:nvSpPr>
          <p:spPr>
            <a:xfrm rot="19919163">
              <a:off x="1664" y="1935"/>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9" name="Oval 1078"/>
            <p:cNvSpPr/>
            <p:nvPr/>
          </p:nvSpPr>
          <p:spPr>
            <a:xfrm rot="19919163">
              <a:off x="1449" y="1922"/>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0" name="Oval 1079"/>
            <p:cNvSpPr/>
            <p:nvPr/>
          </p:nvSpPr>
          <p:spPr>
            <a:xfrm rot="19919163">
              <a:off x="1549" y="1957"/>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1" name="Oval 1080"/>
            <p:cNvSpPr/>
            <p:nvPr/>
          </p:nvSpPr>
          <p:spPr>
            <a:xfrm rot="19919163">
              <a:off x="1469" y="205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2" name="Oval 1081"/>
            <p:cNvSpPr/>
            <p:nvPr/>
          </p:nvSpPr>
          <p:spPr>
            <a:xfrm rot="19919163">
              <a:off x="1751" y="2122"/>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3" name="Oval 1082"/>
            <p:cNvSpPr/>
            <p:nvPr/>
          </p:nvSpPr>
          <p:spPr>
            <a:xfrm rot="19919163">
              <a:off x="1515" y="1882"/>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4" name="Oval 1083"/>
            <p:cNvSpPr/>
            <p:nvPr/>
          </p:nvSpPr>
          <p:spPr>
            <a:xfrm rot="19919163">
              <a:off x="1614" y="1917"/>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5" name="Oval 1084"/>
            <p:cNvSpPr/>
            <p:nvPr/>
          </p:nvSpPr>
          <p:spPr>
            <a:xfrm rot="19919163">
              <a:off x="1434" y="1979"/>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6" name="Oval 1085"/>
            <p:cNvSpPr/>
            <p:nvPr/>
          </p:nvSpPr>
          <p:spPr>
            <a:xfrm rot="19919163">
              <a:off x="1534" y="201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7" name="Oval 1086"/>
            <p:cNvSpPr/>
            <p:nvPr/>
          </p:nvSpPr>
          <p:spPr>
            <a:xfrm rot="19919163">
              <a:off x="1494" y="2292"/>
              <a:ext cx="36"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8" name="Oval 1087"/>
            <p:cNvSpPr/>
            <p:nvPr/>
          </p:nvSpPr>
          <p:spPr>
            <a:xfrm rot="19919163">
              <a:off x="1217" y="2508"/>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9" name="Oval 1088"/>
            <p:cNvSpPr/>
            <p:nvPr/>
          </p:nvSpPr>
          <p:spPr>
            <a:xfrm rot="19919163">
              <a:off x="1399" y="2541"/>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0" name="Oval 1089"/>
            <p:cNvSpPr/>
            <p:nvPr/>
          </p:nvSpPr>
          <p:spPr>
            <a:xfrm rot="19919163">
              <a:off x="1048" y="2324"/>
              <a:ext cx="37"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1" name="Oval 1090"/>
            <p:cNvSpPr/>
            <p:nvPr/>
          </p:nvSpPr>
          <p:spPr>
            <a:xfrm rot="19919163">
              <a:off x="1404" y="2010"/>
              <a:ext cx="38" cy="43"/>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2" name="Oval 1091"/>
            <p:cNvSpPr/>
            <p:nvPr/>
          </p:nvSpPr>
          <p:spPr>
            <a:xfrm rot="19919163">
              <a:off x="959" y="2042"/>
              <a:ext cx="37" cy="42"/>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70" name="Line 1727"/>
            <p:cNvSpPr>
              <a:spLocks noChangeShapeType="1"/>
            </p:cNvSpPr>
            <p:nvPr/>
          </p:nvSpPr>
          <p:spPr bwMode="auto">
            <a:xfrm>
              <a:off x="240" y="3456"/>
              <a:ext cx="2256" cy="0"/>
            </a:xfrm>
            <a:prstGeom prst="line">
              <a:avLst/>
            </a:prstGeom>
            <a:noFill/>
            <a:ln w="12700">
              <a:solidFill>
                <a:schemeClr val="tx1"/>
              </a:solidFill>
              <a:round/>
              <a:headEnd/>
              <a:tailEnd type="triangle" w="med" len="med"/>
            </a:ln>
          </p:spPr>
          <p:txBody>
            <a:bodyPr/>
            <a:lstStyle/>
            <a:p>
              <a:endParaRPr lang="en-US"/>
            </a:p>
          </p:txBody>
        </p:sp>
        <p:cxnSp>
          <p:nvCxnSpPr>
            <p:cNvPr id="11971" name="AutoShape 1729"/>
            <p:cNvCxnSpPr>
              <a:cxnSpLocks noChangeShapeType="1"/>
              <a:stCxn id="11970" idx="0"/>
            </p:cNvCxnSpPr>
            <p:nvPr/>
          </p:nvCxnSpPr>
          <p:spPr bwMode="auto">
            <a:xfrm flipV="1">
              <a:off x="240" y="1104"/>
              <a:ext cx="0" cy="2352"/>
            </a:xfrm>
            <a:prstGeom prst="straightConnector1">
              <a:avLst/>
            </a:prstGeom>
            <a:noFill/>
            <a:ln w="12700">
              <a:solidFill>
                <a:schemeClr val="tx1"/>
              </a:solidFill>
              <a:round/>
              <a:headEnd/>
              <a:tailEnd type="triangle" w="med" len="med"/>
            </a:ln>
          </p:spPr>
        </p:cxnSp>
      </p:grpSp>
      <p:grpSp>
        <p:nvGrpSpPr>
          <p:cNvPr id="3" name="Group 1207"/>
          <p:cNvGrpSpPr>
            <a:grpSpLocks/>
          </p:cNvGrpSpPr>
          <p:nvPr/>
        </p:nvGrpSpPr>
        <p:grpSpPr bwMode="auto">
          <a:xfrm>
            <a:off x="6248400" y="5791200"/>
            <a:ext cx="2057400" cy="838200"/>
            <a:chOff x="6248400" y="5791200"/>
            <a:chExt cx="2057400" cy="838200"/>
          </a:xfrm>
        </p:grpSpPr>
        <p:sp>
          <p:nvSpPr>
            <p:cNvPr id="11624" name="Rectangle 1734"/>
            <p:cNvSpPr>
              <a:spLocks noChangeArrowheads="1"/>
            </p:cNvSpPr>
            <p:nvPr/>
          </p:nvSpPr>
          <p:spPr bwMode="auto">
            <a:xfrm>
              <a:off x="6248400" y="5791200"/>
              <a:ext cx="18288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15" name="Oval 1214"/>
            <p:cNvSpPr/>
            <p:nvPr/>
          </p:nvSpPr>
          <p:spPr>
            <a:xfrm>
              <a:off x="6324600" y="6324600"/>
              <a:ext cx="76200" cy="76200"/>
            </a:xfrm>
            <a:prstGeom prst="ellipse">
              <a:avLst/>
            </a:prstGeom>
            <a:solidFill>
              <a:srgbClr val="FF99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7" name="Oval 1216"/>
            <p:cNvSpPr/>
            <p:nvPr/>
          </p:nvSpPr>
          <p:spPr>
            <a:xfrm>
              <a:off x="6324600" y="5943600"/>
              <a:ext cx="79375" cy="76200"/>
            </a:xfrm>
            <a:prstGeom prst="ellipse">
              <a:avLst/>
            </a:prstGeom>
            <a:solidFill>
              <a:srgbClr val="ABDB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11627" name="Text Box 1730"/>
            <p:cNvSpPr txBox="1">
              <a:spLocks noChangeArrowheads="1"/>
            </p:cNvSpPr>
            <p:nvPr/>
          </p:nvSpPr>
          <p:spPr bwMode="auto">
            <a:xfrm>
              <a:off x="6491288" y="5867400"/>
              <a:ext cx="1814512" cy="639763"/>
            </a:xfrm>
            <a:prstGeom prst="rect">
              <a:avLst/>
            </a:prstGeom>
            <a:noFill/>
            <a:ln w="9525">
              <a:noFill/>
              <a:miter lim="800000"/>
              <a:headEnd/>
              <a:tailEnd/>
            </a:ln>
          </p:spPr>
          <p:txBody>
            <a:bodyPr>
              <a:spAutoFit/>
            </a:bodyPr>
            <a:lstStyle/>
            <a:p>
              <a:r>
                <a:rPr lang="en-US" sz="1200"/>
                <a:t>Repudiated writer - 1</a:t>
              </a:r>
            </a:p>
            <a:p>
              <a:endParaRPr lang="en-US" sz="1200"/>
            </a:p>
            <a:p>
              <a:r>
                <a:rPr lang="en-US" sz="1200"/>
                <a:t>Repudiated writer - 2</a:t>
              </a:r>
            </a:p>
          </p:txBody>
        </p:sp>
      </p:grpSp>
      <p:grpSp>
        <p:nvGrpSpPr>
          <p:cNvPr id="4" name="Group 1206"/>
          <p:cNvGrpSpPr>
            <a:grpSpLocks/>
          </p:cNvGrpSpPr>
          <p:nvPr/>
        </p:nvGrpSpPr>
        <p:grpSpPr bwMode="auto">
          <a:xfrm>
            <a:off x="381000" y="5791200"/>
            <a:ext cx="1828800" cy="838200"/>
            <a:chOff x="381000" y="5791200"/>
            <a:chExt cx="1828800" cy="838200"/>
          </a:xfrm>
        </p:grpSpPr>
        <p:sp>
          <p:nvSpPr>
            <p:cNvPr id="11620" name="Rectangle 1732"/>
            <p:cNvSpPr>
              <a:spLocks noChangeArrowheads="1"/>
            </p:cNvSpPr>
            <p:nvPr/>
          </p:nvSpPr>
          <p:spPr bwMode="auto">
            <a:xfrm>
              <a:off x="381000" y="5791200"/>
              <a:ext cx="18288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09" name="Oval 1208"/>
            <p:cNvSpPr/>
            <p:nvPr/>
          </p:nvSpPr>
          <p:spPr>
            <a:xfrm>
              <a:off x="457200" y="6400800"/>
              <a:ext cx="46038" cy="4603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0" name="Oval 1209"/>
            <p:cNvSpPr/>
            <p:nvPr/>
          </p:nvSpPr>
          <p:spPr>
            <a:xfrm>
              <a:off x="457200" y="6019800"/>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11623" name="Text Box 1731"/>
            <p:cNvSpPr txBox="1">
              <a:spLocks noChangeArrowheads="1"/>
            </p:cNvSpPr>
            <p:nvPr/>
          </p:nvSpPr>
          <p:spPr bwMode="auto">
            <a:xfrm>
              <a:off x="746125" y="5943600"/>
              <a:ext cx="1308100" cy="639763"/>
            </a:xfrm>
            <a:prstGeom prst="rect">
              <a:avLst/>
            </a:prstGeom>
            <a:noFill/>
            <a:ln w="9525">
              <a:noFill/>
              <a:miter lim="800000"/>
              <a:headEnd/>
              <a:tailEnd/>
            </a:ln>
          </p:spPr>
          <p:txBody>
            <a:bodyPr wrap="none">
              <a:spAutoFit/>
            </a:bodyPr>
            <a:lstStyle/>
            <a:p>
              <a:r>
                <a:rPr lang="en-US" sz="1200"/>
                <a:t>Normal writer - 1</a:t>
              </a:r>
            </a:p>
            <a:p>
              <a:endParaRPr lang="en-US" sz="1200"/>
            </a:p>
            <a:p>
              <a:r>
                <a:rPr lang="en-US" sz="1200"/>
                <a:t>Normal writer - 2</a:t>
              </a:r>
            </a:p>
          </p:txBody>
        </p:sp>
      </p:grpSp>
      <p:grpSp>
        <p:nvGrpSpPr>
          <p:cNvPr id="5" name="Group 1739"/>
          <p:cNvGrpSpPr>
            <a:grpSpLocks/>
          </p:cNvGrpSpPr>
          <p:nvPr/>
        </p:nvGrpSpPr>
        <p:grpSpPr bwMode="auto">
          <a:xfrm>
            <a:off x="4953000" y="1752600"/>
            <a:ext cx="3581400" cy="3733800"/>
            <a:chOff x="2880" y="1104"/>
            <a:chExt cx="2256" cy="2352"/>
          </a:xfrm>
        </p:grpSpPr>
        <p:sp>
          <p:nvSpPr>
            <p:cNvPr id="342" name="Oval 341"/>
            <p:cNvSpPr/>
            <p:nvPr/>
          </p:nvSpPr>
          <p:spPr>
            <a:xfrm rot="19919163">
              <a:off x="3911" y="148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254" y="241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326" y="249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3399" y="258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543" y="2582"/>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652" y="2540"/>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615" y="2706"/>
              <a:ext cx="37"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615" y="2790"/>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760" y="299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832" y="3081"/>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905" y="3164"/>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977" y="3247"/>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072" y="2374"/>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3145" y="2457"/>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218" y="2540"/>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3290" y="2624"/>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3362" y="2706"/>
              <a:ext cx="37"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434" y="2790"/>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3507" y="287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3579" y="2956"/>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3652" y="3039"/>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3724" y="312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3797" y="320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3181" y="220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3254" y="233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3507" y="2457"/>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3434" y="2457"/>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3688" y="2706"/>
              <a:ext cx="36"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3471" y="258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3615" y="2624"/>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3724" y="2624"/>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3760" y="2915"/>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3832" y="2956"/>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3905" y="3081"/>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3001" y="220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3072" y="2291"/>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3145" y="2374"/>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3218" y="2457"/>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3290" y="2540"/>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3362" y="2624"/>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3434" y="2706"/>
              <a:ext cx="37"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3543" y="2665"/>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3579" y="287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3652" y="2956"/>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3724" y="3039"/>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3434" y="3039"/>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3507" y="308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3579" y="316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3326" y="308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3362" y="3247"/>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3507" y="3289"/>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3579" y="308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3652" y="316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3399" y="312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3471" y="312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3399" y="2915"/>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3290" y="299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471" y="2915"/>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3362" y="2998"/>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3072" y="2540"/>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145" y="2624"/>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3579" y="287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3290" y="2790"/>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3362" y="287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3181" y="316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3507" y="320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3036" y="2665"/>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3109" y="274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3181" y="283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3254" y="2915"/>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3326" y="3289"/>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3254" y="3247"/>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3434" y="3289"/>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3145" y="2540"/>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3218" y="2624"/>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a:off x="3290" y="2706"/>
              <a:ext cx="36"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a:off x="3362" y="2790"/>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a:off x="3434" y="2873"/>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a:off x="3507" y="2956"/>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3036" y="258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3109" y="2665"/>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3615" y="2998"/>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3254" y="283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3326" y="2915"/>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a:off x="3434" y="3206"/>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p:nvPr/>
          </p:nvSpPr>
          <p:spPr>
            <a:xfrm>
              <a:off x="3109" y="299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p:nvPr/>
          </p:nvSpPr>
          <p:spPr>
            <a:xfrm>
              <a:off x="3181" y="308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a:off x="3254" y="316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p:nvPr/>
          </p:nvSpPr>
          <p:spPr>
            <a:xfrm>
              <a:off x="3001" y="299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3072" y="3123"/>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a:off x="3181" y="299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3254" y="308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3326" y="316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p:nvPr/>
          </p:nvSpPr>
          <p:spPr>
            <a:xfrm>
              <a:off x="3072" y="3039"/>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a:xfrm>
              <a:off x="3145" y="3123"/>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p:nvPr/>
          </p:nvSpPr>
          <p:spPr>
            <a:xfrm>
              <a:off x="3072" y="2873"/>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p:nvPr/>
          </p:nvSpPr>
          <p:spPr>
            <a:xfrm>
              <a:off x="3145" y="2873"/>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Oval 115"/>
            <p:cNvSpPr/>
            <p:nvPr/>
          </p:nvSpPr>
          <p:spPr>
            <a:xfrm>
              <a:off x="3036" y="2915"/>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p:cNvSpPr/>
            <p:nvPr/>
          </p:nvSpPr>
          <p:spPr>
            <a:xfrm>
              <a:off x="3977" y="258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p:nvPr/>
          </p:nvSpPr>
          <p:spPr>
            <a:xfrm>
              <a:off x="3797" y="2540"/>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18"/>
            <p:cNvSpPr/>
            <p:nvPr/>
          </p:nvSpPr>
          <p:spPr>
            <a:xfrm>
              <a:off x="3869" y="2624"/>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p:cNvSpPr/>
            <p:nvPr/>
          </p:nvSpPr>
          <p:spPr>
            <a:xfrm>
              <a:off x="3941" y="2706"/>
              <a:ext cx="36"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p:cNvSpPr/>
            <p:nvPr/>
          </p:nvSpPr>
          <p:spPr>
            <a:xfrm>
              <a:off x="4013" y="2790"/>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21"/>
            <p:cNvSpPr/>
            <p:nvPr/>
          </p:nvSpPr>
          <p:spPr>
            <a:xfrm>
              <a:off x="3869" y="2540"/>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p:cNvSpPr/>
            <p:nvPr/>
          </p:nvSpPr>
          <p:spPr>
            <a:xfrm>
              <a:off x="3941" y="2624"/>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4013" y="2665"/>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p:cNvSpPr/>
            <p:nvPr/>
          </p:nvSpPr>
          <p:spPr>
            <a:xfrm>
              <a:off x="3905" y="2831"/>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p:nvPr/>
          </p:nvSpPr>
          <p:spPr>
            <a:xfrm>
              <a:off x="3977" y="283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p:nvPr/>
          </p:nvSpPr>
          <p:spPr>
            <a:xfrm>
              <a:off x="3797" y="2706"/>
              <a:ext cx="36"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Oval 127"/>
            <p:cNvSpPr/>
            <p:nvPr/>
          </p:nvSpPr>
          <p:spPr>
            <a:xfrm>
              <a:off x="3869" y="2790"/>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3688" y="283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p:cNvSpPr/>
            <p:nvPr/>
          </p:nvSpPr>
          <p:spPr>
            <a:xfrm>
              <a:off x="3797" y="2624"/>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p:nvPr/>
          </p:nvSpPr>
          <p:spPr>
            <a:xfrm>
              <a:off x="3869" y="2706"/>
              <a:ext cx="36" cy="43"/>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3941" y="2790"/>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3760" y="274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3832" y="2831"/>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3543" y="2124"/>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3652" y="212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3688" y="2291"/>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3760" y="237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3832" y="2457"/>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p:nvPr/>
          </p:nvSpPr>
          <p:spPr>
            <a:xfrm>
              <a:off x="3579" y="233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p:nvPr/>
          </p:nvSpPr>
          <p:spPr>
            <a:xfrm>
              <a:off x="3652" y="241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p:cNvSpPr/>
            <p:nvPr/>
          </p:nvSpPr>
          <p:spPr>
            <a:xfrm>
              <a:off x="3724" y="249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p:nvPr/>
          </p:nvSpPr>
          <p:spPr>
            <a:xfrm>
              <a:off x="3615" y="2041"/>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p:cNvSpPr/>
            <p:nvPr/>
          </p:nvSpPr>
          <p:spPr>
            <a:xfrm>
              <a:off x="3543" y="2041"/>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p:nvPr/>
          </p:nvSpPr>
          <p:spPr>
            <a:xfrm>
              <a:off x="3688" y="220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p:nvPr/>
          </p:nvSpPr>
          <p:spPr>
            <a:xfrm>
              <a:off x="3797" y="212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p:nvPr/>
          </p:nvSpPr>
          <p:spPr>
            <a:xfrm>
              <a:off x="3832" y="2374"/>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Oval 147"/>
            <p:cNvSpPr/>
            <p:nvPr/>
          </p:nvSpPr>
          <p:spPr>
            <a:xfrm>
              <a:off x="3941" y="237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Oval 148"/>
            <p:cNvSpPr/>
            <p:nvPr/>
          </p:nvSpPr>
          <p:spPr>
            <a:xfrm>
              <a:off x="3579" y="2208"/>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149"/>
            <p:cNvSpPr/>
            <p:nvPr/>
          </p:nvSpPr>
          <p:spPr>
            <a:xfrm>
              <a:off x="3652" y="233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p:cNvSpPr/>
            <p:nvPr/>
          </p:nvSpPr>
          <p:spPr>
            <a:xfrm>
              <a:off x="3724" y="241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p:cNvSpPr/>
            <p:nvPr/>
          </p:nvSpPr>
          <p:spPr>
            <a:xfrm>
              <a:off x="3797" y="249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p:nvPr/>
          </p:nvSpPr>
          <p:spPr>
            <a:xfrm>
              <a:off x="3543" y="2374"/>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Oval 153"/>
            <p:cNvSpPr/>
            <p:nvPr/>
          </p:nvSpPr>
          <p:spPr>
            <a:xfrm>
              <a:off x="3579" y="241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Oval 154"/>
            <p:cNvSpPr/>
            <p:nvPr/>
          </p:nvSpPr>
          <p:spPr>
            <a:xfrm>
              <a:off x="3688" y="2457"/>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p:nvPr/>
          </p:nvSpPr>
          <p:spPr>
            <a:xfrm>
              <a:off x="3362" y="1958"/>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Oval 174"/>
            <p:cNvSpPr/>
            <p:nvPr/>
          </p:nvSpPr>
          <p:spPr>
            <a:xfrm>
              <a:off x="3362" y="2332"/>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 name="Oval 175"/>
            <p:cNvSpPr/>
            <p:nvPr/>
          </p:nvSpPr>
          <p:spPr>
            <a:xfrm>
              <a:off x="3181" y="1958"/>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Oval 176"/>
            <p:cNvSpPr/>
            <p:nvPr/>
          </p:nvSpPr>
          <p:spPr>
            <a:xfrm>
              <a:off x="3218" y="212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Oval 177"/>
            <p:cNvSpPr/>
            <p:nvPr/>
          </p:nvSpPr>
          <p:spPr>
            <a:xfrm>
              <a:off x="3434" y="2083"/>
              <a:ext cx="37"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Oval 178"/>
            <p:cNvSpPr/>
            <p:nvPr/>
          </p:nvSpPr>
          <p:spPr>
            <a:xfrm>
              <a:off x="3507" y="204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Oval 179"/>
            <p:cNvSpPr/>
            <p:nvPr/>
          </p:nvSpPr>
          <p:spPr>
            <a:xfrm>
              <a:off x="3254" y="2000"/>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p:nvPr/>
          </p:nvSpPr>
          <p:spPr>
            <a:xfrm>
              <a:off x="3326" y="2083"/>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Oval 181"/>
            <p:cNvSpPr/>
            <p:nvPr/>
          </p:nvSpPr>
          <p:spPr>
            <a:xfrm>
              <a:off x="3471" y="2249"/>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Oval 182"/>
            <p:cNvSpPr/>
            <p:nvPr/>
          </p:nvSpPr>
          <p:spPr>
            <a:xfrm>
              <a:off x="3109" y="2124"/>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Oval 183"/>
            <p:cNvSpPr/>
            <p:nvPr/>
          </p:nvSpPr>
          <p:spPr>
            <a:xfrm>
              <a:off x="3290" y="2166"/>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Oval 184"/>
            <p:cNvSpPr/>
            <p:nvPr/>
          </p:nvSpPr>
          <p:spPr>
            <a:xfrm>
              <a:off x="3109" y="204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Oval 185"/>
            <p:cNvSpPr/>
            <p:nvPr/>
          </p:nvSpPr>
          <p:spPr>
            <a:xfrm>
              <a:off x="3109" y="195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Oval 186"/>
            <p:cNvSpPr/>
            <p:nvPr/>
          </p:nvSpPr>
          <p:spPr>
            <a:xfrm>
              <a:off x="3181" y="2041"/>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Oval 187"/>
            <p:cNvSpPr/>
            <p:nvPr/>
          </p:nvSpPr>
          <p:spPr>
            <a:xfrm>
              <a:off x="3507" y="2291"/>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Oval 188"/>
            <p:cNvSpPr/>
            <p:nvPr/>
          </p:nvSpPr>
          <p:spPr>
            <a:xfrm>
              <a:off x="3326" y="2249"/>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Oval 189"/>
            <p:cNvSpPr/>
            <p:nvPr/>
          </p:nvSpPr>
          <p:spPr>
            <a:xfrm>
              <a:off x="3471" y="2665"/>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Oval 190"/>
            <p:cNvSpPr/>
            <p:nvPr/>
          </p:nvSpPr>
          <p:spPr>
            <a:xfrm>
              <a:off x="3471" y="241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Oval 191"/>
            <p:cNvSpPr/>
            <p:nvPr/>
          </p:nvSpPr>
          <p:spPr>
            <a:xfrm>
              <a:off x="3579" y="249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Oval 192"/>
            <p:cNvSpPr/>
            <p:nvPr/>
          </p:nvSpPr>
          <p:spPr>
            <a:xfrm>
              <a:off x="3399" y="2249"/>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 name="Oval 193"/>
            <p:cNvSpPr/>
            <p:nvPr/>
          </p:nvSpPr>
          <p:spPr>
            <a:xfrm>
              <a:off x="3471" y="2332"/>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Oval 194"/>
            <p:cNvSpPr/>
            <p:nvPr/>
          </p:nvSpPr>
          <p:spPr>
            <a:xfrm>
              <a:off x="3543" y="2374"/>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Oval 195"/>
            <p:cNvSpPr/>
            <p:nvPr/>
          </p:nvSpPr>
          <p:spPr>
            <a:xfrm>
              <a:off x="3434" y="2540"/>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Oval 196"/>
            <p:cNvSpPr/>
            <p:nvPr/>
          </p:nvSpPr>
          <p:spPr>
            <a:xfrm>
              <a:off x="3507" y="2540"/>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Oval 197"/>
            <p:cNvSpPr/>
            <p:nvPr/>
          </p:nvSpPr>
          <p:spPr>
            <a:xfrm>
              <a:off x="3326" y="241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Oval 198"/>
            <p:cNvSpPr/>
            <p:nvPr/>
          </p:nvSpPr>
          <p:spPr>
            <a:xfrm>
              <a:off x="3399" y="249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Oval 199"/>
            <p:cNvSpPr/>
            <p:nvPr/>
          </p:nvSpPr>
          <p:spPr>
            <a:xfrm>
              <a:off x="3290" y="2540"/>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Oval 200"/>
            <p:cNvSpPr/>
            <p:nvPr/>
          </p:nvSpPr>
          <p:spPr>
            <a:xfrm>
              <a:off x="3507" y="274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Oval 201"/>
            <p:cNvSpPr/>
            <p:nvPr/>
          </p:nvSpPr>
          <p:spPr>
            <a:xfrm>
              <a:off x="3399" y="2416"/>
              <a:ext cx="36" cy="41"/>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p:nvPr/>
          </p:nvSpPr>
          <p:spPr>
            <a:xfrm>
              <a:off x="3471" y="2498"/>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Oval 203"/>
            <p:cNvSpPr/>
            <p:nvPr/>
          </p:nvSpPr>
          <p:spPr>
            <a:xfrm>
              <a:off x="3290" y="2457"/>
              <a:ext cx="36"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a:off x="3362" y="2540"/>
              <a:ext cx="37" cy="42"/>
            </a:xfrm>
            <a:prstGeom prst="ellipse">
              <a:avLst/>
            </a:prstGeom>
            <a:solidFill>
              <a:srgbClr val="FF0000"/>
            </a:solidFill>
            <a:ln w="0">
              <a:solidFill>
                <a:srgbClr val="FF000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rot="19919163">
              <a:off x="4003" y="1943"/>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p:nvPr/>
          </p:nvSpPr>
          <p:spPr>
            <a:xfrm rot="19919163">
              <a:off x="4101" y="1978"/>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Oval 207"/>
            <p:cNvSpPr/>
            <p:nvPr/>
          </p:nvSpPr>
          <p:spPr>
            <a:xfrm rot="19919163">
              <a:off x="4199" y="2012"/>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Oval 208"/>
            <p:cNvSpPr/>
            <p:nvPr/>
          </p:nvSpPr>
          <p:spPr>
            <a:xfrm rot="19919163">
              <a:off x="4326" y="1933"/>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Oval 209"/>
            <p:cNvSpPr/>
            <p:nvPr/>
          </p:nvSpPr>
          <p:spPr>
            <a:xfrm rot="19919163">
              <a:off x="4405" y="183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Oval 210"/>
            <p:cNvSpPr/>
            <p:nvPr/>
          </p:nvSpPr>
          <p:spPr>
            <a:xfrm rot="19919163">
              <a:off x="4441" y="200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Oval 211"/>
            <p:cNvSpPr/>
            <p:nvPr/>
          </p:nvSpPr>
          <p:spPr>
            <a:xfrm rot="19919163">
              <a:off x="4475" y="2078"/>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Oval 212"/>
            <p:cNvSpPr/>
            <p:nvPr/>
          </p:nvSpPr>
          <p:spPr>
            <a:xfrm rot="19919163">
              <a:off x="4688" y="218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rot="19919163">
              <a:off x="4786" y="221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rot="19919163">
              <a:off x="4883" y="2252"/>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p:nvPr/>
          </p:nvSpPr>
          <p:spPr>
            <a:xfrm rot="19919163">
              <a:off x="4982" y="228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rot="19919163">
              <a:off x="3826" y="200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p:nvPr/>
          </p:nvSpPr>
          <p:spPr>
            <a:xfrm rot="19919163">
              <a:off x="3924" y="203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p:nvPr/>
          </p:nvSpPr>
          <p:spPr>
            <a:xfrm rot="19919163">
              <a:off x="4021" y="2073"/>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Oval 219"/>
            <p:cNvSpPr/>
            <p:nvPr/>
          </p:nvSpPr>
          <p:spPr>
            <a:xfrm rot="19919163">
              <a:off x="4120" y="2108"/>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p:nvPr/>
          </p:nvSpPr>
          <p:spPr>
            <a:xfrm rot="19919163">
              <a:off x="4217" y="2141"/>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Oval 221"/>
            <p:cNvSpPr/>
            <p:nvPr/>
          </p:nvSpPr>
          <p:spPr>
            <a:xfrm rot="19919163">
              <a:off x="4315" y="2176"/>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Oval 222"/>
            <p:cNvSpPr/>
            <p:nvPr/>
          </p:nvSpPr>
          <p:spPr>
            <a:xfrm rot="19919163">
              <a:off x="4413" y="221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Oval 223"/>
            <p:cNvSpPr/>
            <p:nvPr/>
          </p:nvSpPr>
          <p:spPr>
            <a:xfrm rot="19919163">
              <a:off x="4511" y="2244"/>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Oval 224"/>
            <p:cNvSpPr/>
            <p:nvPr/>
          </p:nvSpPr>
          <p:spPr>
            <a:xfrm rot="19919163">
              <a:off x="4609" y="2279"/>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p:nvPr/>
          </p:nvSpPr>
          <p:spPr>
            <a:xfrm rot="19919163">
              <a:off x="4707" y="231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p:nvPr/>
          </p:nvSpPr>
          <p:spPr>
            <a:xfrm rot="19919163">
              <a:off x="4805" y="234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p:nvPr/>
          </p:nvSpPr>
          <p:spPr>
            <a:xfrm rot="19919163">
              <a:off x="3854" y="1799"/>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Oval 228"/>
            <p:cNvSpPr/>
            <p:nvPr/>
          </p:nvSpPr>
          <p:spPr>
            <a:xfrm rot="19919163">
              <a:off x="3969" y="1870"/>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Oval 229"/>
            <p:cNvSpPr/>
            <p:nvPr/>
          </p:nvSpPr>
          <p:spPr>
            <a:xfrm rot="19919163">
              <a:off x="4243" y="1843"/>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Oval 230"/>
            <p:cNvSpPr/>
            <p:nvPr/>
          </p:nvSpPr>
          <p:spPr>
            <a:xfrm rot="19919163">
              <a:off x="4179" y="1883"/>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rot="19919163">
              <a:off x="4505" y="1966"/>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rot="19919163">
              <a:off x="4262" y="1973"/>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rot="19919163">
              <a:off x="4407" y="193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rot="19919163">
              <a:off x="4503" y="1873"/>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Oval 235"/>
            <p:cNvSpPr/>
            <p:nvPr/>
          </p:nvSpPr>
          <p:spPr>
            <a:xfrm rot="19919163">
              <a:off x="4654" y="211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Oval 236"/>
            <p:cNvSpPr/>
            <p:nvPr/>
          </p:nvSpPr>
          <p:spPr>
            <a:xfrm rot="19919163">
              <a:off x="4735" y="2108"/>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p:nvPr/>
          </p:nvSpPr>
          <p:spPr>
            <a:xfrm rot="19919163">
              <a:off x="4850" y="2179"/>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Oval 238"/>
            <p:cNvSpPr/>
            <p:nvPr/>
          </p:nvSpPr>
          <p:spPr>
            <a:xfrm rot="19919163">
              <a:off x="3694" y="1896"/>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p:nvPr/>
          </p:nvSpPr>
          <p:spPr>
            <a:xfrm rot="19919163">
              <a:off x="3792" y="1931"/>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p:nvPr/>
          </p:nvSpPr>
          <p:spPr>
            <a:xfrm rot="19919163">
              <a:off x="3890" y="1965"/>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rot="19919163">
              <a:off x="3988" y="2000"/>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p:nvPr/>
          </p:nvSpPr>
          <p:spPr>
            <a:xfrm rot="19919163">
              <a:off x="4086" y="203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p:nvPr/>
          </p:nvSpPr>
          <p:spPr>
            <a:xfrm rot="19919163">
              <a:off x="4184" y="206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p:nvPr/>
          </p:nvSpPr>
          <p:spPr>
            <a:xfrm rot="19919163">
              <a:off x="4281" y="2103"/>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Oval 245"/>
            <p:cNvSpPr/>
            <p:nvPr/>
          </p:nvSpPr>
          <p:spPr>
            <a:xfrm rot="19919163">
              <a:off x="4360" y="2007"/>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Oval 246"/>
            <p:cNvSpPr/>
            <p:nvPr/>
          </p:nvSpPr>
          <p:spPr>
            <a:xfrm rot="19919163">
              <a:off x="4477" y="217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Oval 247"/>
            <p:cNvSpPr/>
            <p:nvPr/>
          </p:nvSpPr>
          <p:spPr>
            <a:xfrm rot="19919163">
              <a:off x="4575" y="2206"/>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Oval 248"/>
            <p:cNvSpPr/>
            <p:nvPr/>
          </p:nvSpPr>
          <p:spPr>
            <a:xfrm rot="19919163">
              <a:off x="4673" y="224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Oval 249"/>
            <p:cNvSpPr/>
            <p:nvPr/>
          </p:nvSpPr>
          <p:spPr>
            <a:xfrm rot="19919163">
              <a:off x="4417" y="2396"/>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Oval 250"/>
            <p:cNvSpPr/>
            <p:nvPr/>
          </p:nvSpPr>
          <p:spPr>
            <a:xfrm rot="19919163">
              <a:off x="4498" y="2394"/>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Oval 251"/>
            <p:cNvSpPr/>
            <p:nvPr/>
          </p:nvSpPr>
          <p:spPr>
            <a:xfrm rot="19919163">
              <a:off x="4596" y="242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p:nvPr/>
          </p:nvSpPr>
          <p:spPr>
            <a:xfrm rot="19919163">
              <a:off x="4339" y="249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p:nvPr/>
          </p:nvSpPr>
          <p:spPr>
            <a:xfrm rot="19919163">
              <a:off x="4439" y="2619"/>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p:nvPr/>
          </p:nvSpPr>
          <p:spPr>
            <a:xfrm rot="19919163">
              <a:off x="4583" y="2578"/>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p:nvPr/>
          </p:nvSpPr>
          <p:spPr>
            <a:xfrm rot="19919163">
              <a:off x="4562" y="2355"/>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p:nvPr/>
          </p:nvSpPr>
          <p:spPr>
            <a:xfrm rot="19919163">
              <a:off x="4660" y="2389"/>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p:nvPr/>
          </p:nvSpPr>
          <p:spPr>
            <a:xfrm rot="19919163">
              <a:off x="4419" y="2489"/>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p:nvPr/>
          </p:nvSpPr>
          <p:spPr>
            <a:xfrm rot="19919163">
              <a:off x="4483" y="2450"/>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Oval 259"/>
            <p:cNvSpPr/>
            <p:nvPr/>
          </p:nvSpPr>
          <p:spPr>
            <a:xfrm rot="19919163">
              <a:off x="4334" y="230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Oval 260"/>
            <p:cNvSpPr/>
            <p:nvPr/>
          </p:nvSpPr>
          <p:spPr>
            <a:xfrm rot="19919163">
              <a:off x="4284" y="2445"/>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p:nvPr/>
          </p:nvSpPr>
          <p:spPr>
            <a:xfrm rot="19919163">
              <a:off x="4398" y="2266"/>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p:nvPr/>
          </p:nvSpPr>
          <p:spPr>
            <a:xfrm rot="19919163">
              <a:off x="4336" y="2398"/>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p:nvPr/>
          </p:nvSpPr>
          <p:spPr>
            <a:xfrm rot="19919163">
              <a:off x="3894" y="2151"/>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p:nvPr/>
          </p:nvSpPr>
          <p:spPr>
            <a:xfrm rot="19919163">
              <a:off x="3992" y="218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p:nvPr/>
          </p:nvSpPr>
          <p:spPr>
            <a:xfrm rot="19919163">
              <a:off x="4477" y="217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p:nvPr/>
          </p:nvSpPr>
          <p:spPr>
            <a:xfrm rot="19919163">
              <a:off x="4188" y="225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p:nvPr/>
          </p:nvSpPr>
          <p:spPr>
            <a:xfrm rot="19919163">
              <a:off x="4285" y="228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p:nvPr/>
          </p:nvSpPr>
          <p:spPr>
            <a:xfrm rot="19919163">
              <a:off x="4245" y="2643"/>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p:nvPr/>
          </p:nvSpPr>
          <p:spPr>
            <a:xfrm rot="19919163">
              <a:off x="4549" y="250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p:nvPr/>
          </p:nvSpPr>
          <p:spPr>
            <a:xfrm rot="19919163">
              <a:off x="3913" y="2281"/>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Oval 271"/>
            <p:cNvSpPr/>
            <p:nvPr/>
          </p:nvSpPr>
          <p:spPr>
            <a:xfrm rot="19919163">
              <a:off x="4011" y="231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Oval 272"/>
            <p:cNvSpPr/>
            <p:nvPr/>
          </p:nvSpPr>
          <p:spPr>
            <a:xfrm rot="19919163">
              <a:off x="4109" y="2350"/>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rot="19919163">
              <a:off x="4206" y="2384"/>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rot="19919163">
              <a:off x="4424" y="267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p:nvPr/>
          </p:nvSpPr>
          <p:spPr>
            <a:xfrm rot="19919163">
              <a:off x="4342" y="2677"/>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p:nvPr/>
          </p:nvSpPr>
          <p:spPr>
            <a:xfrm rot="19919163">
              <a:off x="4519" y="2617"/>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p:nvPr/>
          </p:nvSpPr>
          <p:spPr>
            <a:xfrm rot="19919163">
              <a:off x="3958" y="2112"/>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Oval 278"/>
            <p:cNvSpPr/>
            <p:nvPr/>
          </p:nvSpPr>
          <p:spPr>
            <a:xfrm rot="19919163">
              <a:off x="4056" y="2146"/>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rot="19919163">
              <a:off x="4154" y="2181"/>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rot="19919163">
              <a:off x="4252" y="221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rot="19919163">
              <a:off x="4349" y="2249"/>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p:nvPr/>
          </p:nvSpPr>
          <p:spPr>
            <a:xfrm rot="19919163">
              <a:off x="4447" y="2284"/>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 name="Oval 283"/>
            <p:cNvSpPr/>
            <p:nvPr/>
          </p:nvSpPr>
          <p:spPr>
            <a:xfrm rot="19919163">
              <a:off x="3879" y="220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Oval 284"/>
            <p:cNvSpPr/>
            <p:nvPr/>
          </p:nvSpPr>
          <p:spPr>
            <a:xfrm rot="19919163">
              <a:off x="3977" y="2242"/>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p:nvPr/>
          </p:nvSpPr>
          <p:spPr>
            <a:xfrm rot="19919163">
              <a:off x="4560" y="2262"/>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rot="19919163">
              <a:off x="4173" y="231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rot="19919163">
              <a:off x="4270" y="234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rot="19919163">
              <a:off x="4485" y="2543"/>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Oval 289"/>
            <p:cNvSpPr/>
            <p:nvPr/>
          </p:nvSpPr>
          <p:spPr>
            <a:xfrm rot="19919163">
              <a:off x="4113" y="253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p:nvPr/>
          </p:nvSpPr>
          <p:spPr>
            <a:xfrm rot="19919163">
              <a:off x="4210" y="2570"/>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p:nvPr/>
          </p:nvSpPr>
          <p:spPr>
            <a:xfrm rot="19919163">
              <a:off x="4309" y="260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p:nvPr/>
          </p:nvSpPr>
          <p:spPr>
            <a:xfrm rot="19919163">
              <a:off x="4017" y="259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p:nvPr/>
          </p:nvSpPr>
          <p:spPr>
            <a:xfrm rot="19919163">
              <a:off x="4132" y="2665"/>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p:nvPr/>
          </p:nvSpPr>
          <p:spPr>
            <a:xfrm rot="19919163">
              <a:off x="4177" y="2496"/>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Oval 295"/>
            <p:cNvSpPr/>
            <p:nvPr/>
          </p:nvSpPr>
          <p:spPr>
            <a:xfrm rot="19919163">
              <a:off x="4274" y="2530"/>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Oval 296"/>
            <p:cNvSpPr/>
            <p:nvPr/>
          </p:nvSpPr>
          <p:spPr>
            <a:xfrm rot="19919163">
              <a:off x="4373" y="2565"/>
              <a:ext cx="35"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p:nvPr/>
          </p:nvSpPr>
          <p:spPr>
            <a:xfrm rot="19919163">
              <a:off x="4098" y="2592"/>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p:nvPr/>
          </p:nvSpPr>
          <p:spPr>
            <a:xfrm rot="19919163">
              <a:off x="4196" y="262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p:nvPr/>
          </p:nvSpPr>
          <p:spPr>
            <a:xfrm rot="19919163">
              <a:off x="4030" y="244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Oval 300"/>
            <p:cNvSpPr/>
            <p:nvPr/>
          </p:nvSpPr>
          <p:spPr>
            <a:xfrm rot="19919163">
              <a:off x="4094" y="2406"/>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p:nvPr/>
          </p:nvSpPr>
          <p:spPr>
            <a:xfrm rot="19919163">
              <a:off x="4015" y="250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p:nvPr/>
          </p:nvSpPr>
          <p:spPr>
            <a:xfrm rot="19919163">
              <a:off x="4709" y="1699"/>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p:nvPr/>
          </p:nvSpPr>
          <p:spPr>
            <a:xfrm rot="19919163">
              <a:off x="4533" y="176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Oval 304"/>
            <p:cNvSpPr/>
            <p:nvPr/>
          </p:nvSpPr>
          <p:spPr>
            <a:xfrm rot="19919163">
              <a:off x="4631" y="1795"/>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Oval 305"/>
            <p:cNvSpPr/>
            <p:nvPr/>
          </p:nvSpPr>
          <p:spPr>
            <a:xfrm rot="19919163">
              <a:off x="4729" y="1829"/>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p:nvPr/>
          </p:nvSpPr>
          <p:spPr>
            <a:xfrm rot="19919163">
              <a:off x="4826" y="186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Oval 307"/>
            <p:cNvSpPr/>
            <p:nvPr/>
          </p:nvSpPr>
          <p:spPr>
            <a:xfrm rot="19919163">
              <a:off x="4597" y="172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Oval 308"/>
            <p:cNvSpPr/>
            <p:nvPr/>
          </p:nvSpPr>
          <p:spPr>
            <a:xfrm rot="19919163">
              <a:off x="4695" y="1756"/>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Oval 309"/>
            <p:cNvSpPr/>
            <p:nvPr/>
          </p:nvSpPr>
          <p:spPr>
            <a:xfrm rot="19919163">
              <a:off x="4776" y="1753"/>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Oval 310"/>
            <p:cNvSpPr/>
            <p:nvPr/>
          </p:nvSpPr>
          <p:spPr>
            <a:xfrm rot="19919163">
              <a:off x="4747" y="1959"/>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Oval 311"/>
            <p:cNvSpPr/>
            <p:nvPr/>
          </p:nvSpPr>
          <p:spPr>
            <a:xfrm rot="19919163">
              <a:off x="4812" y="1920"/>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Oval 312"/>
            <p:cNvSpPr/>
            <p:nvPr/>
          </p:nvSpPr>
          <p:spPr>
            <a:xfrm rot="19919163">
              <a:off x="4601" y="190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Oval 313"/>
            <p:cNvSpPr/>
            <p:nvPr/>
          </p:nvSpPr>
          <p:spPr>
            <a:xfrm rot="19919163">
              <a:off x="4698" y="1942"/>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Oval 314"/>
            <p:cNvSpPr/>
            <p:nvPr/>
          </p:nvSpPr>
          <p:spPr>
            <a:xfrm rot="19919163">
              <a:off x="4556" y="2076"/>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Oval 315"/>
            <p:cNvSpPr/>
            <p:nvPr/>
          </p:nvSpPr>
          <p:spPr>
            <a:xfrm rot="19919163">
              <a:off x="4567" y="183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Oval 316"/>
            <p:cNvSpPr/>
            <p:nvPr/>
          </p:nvSpPr>
          <p:spPr>
            <a:xfrm rot="19919163">
              <a:off x="4665" y="186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Oval 317"/>
            <p:cNvSpPr/>
            <p:nvPr/>
          </p:nvSpPr>
          <p:spPr>
            <a:xfrm rot="19919163">
              <a:off x="4763" y="1903"/>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Oval 318"/>
            <p:cNvSpPr/>
            <p:nvPr/>
          </p:nvSpPr>
          <p:spPr>
            <a:xfrm rot="19919163">
              <a:off x="4586" y="1963"/>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Oval 319"/>
            <p:cNvSpPr/>
            <p:nvPr/>
          </p:nvSpPr>
          <p:spPr>
            <a:xfrm rot="19919163">
              <a:off x="4683" y="1998"/>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Oval 320"/>
            <p:cNvSpPr/>
            <p:nvPr/>
          </p:nvSpPr>
          <p:spPr>
            <a:xfrm rot="19919163">
              <a:off x="4139" y="153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Oval 321"/>
            <p:cNvSpPr/>
            <p:nvPr/>
          </p:nvSpPr>
          <p:spPr>
            <a:xfrm rot="19919163">
              <a:off x="4235" y="147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Oval 322"/>
            <p:cNvSpPr/>
            <p:nvPr/>
          </p:nvSpPr>
          <p:spPr>
            <a:xfrm rot="19919163">
              <a:off x="4335" y="159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Oval 323"/>
            <p:cNvSpPr/>
            <p:nvPr/>
          </p:nvSpPr>
          <p:spPr>
            <a:xfrm rot="19919163">
              <a:off x="4433" y="1633"/>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Oval 324"/>
            <p:cNvSpPr/>
            <p:nvPr/>
          </p:nvSpPr>
          <p:spPr>
            <a:xfrm rot="19919163">
              <a:off x="4531" y="166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Oval 325"/>
            <p:cNvSpPr/>
            <p:nvPr/>
          </p:nvSpPr>
          <p:spPr>
            <a:xfrm rot="19919163">
              <a:off x="4256" y="169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Oval 326"/>
            <p:cNvSpPr/>
            <p:nvPr/>
          </p:nvSpPr>
          <p:spPr>
            <a:xfrm rot="19919163">
              <a:off x="4354" y="172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Oval 327"/>
            <p:cNvSpPr/>
            <p:nvPr/>
          </p:nvSpPr>
          <p:spPr>
            <a:xfrm rot="19919163">
              <a:off x="4452" y="1762"/>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Oval 328"/>
            <p:cNvSpPr/>
            <p:nvPr/>
          </p:nvSpPr>
          <p:spPr>
            <a:xfrm rot="19919163">
              <a:off x="4169" y="1418"/>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Oval 329"/>
            <p:cNvSpPr/>
            <p:nvPr/>
          </p:nvSpPr>
          <p:spPr>
            <a:xfrm rot="19919163">
              <a:off x="4106" y="1457"/>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Oval 330"/>
            <p:cNvSpPr/>
            <p:nvPr/>
          </p:nvSpPr>
          <p:spPr>
            <a:xfrm rot="19919163">
              <a:off x="4301" y="1526"/>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2" name="Oval 331"/>
            <p:cNvSpPr/>
            <p:nvPr/>
          </p:nvSpPr>
          <p:spPr>
            <a:xfrm rot="19919163">
              <a:off x="4382" y="1522"/>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Oval 332"/>
            <p:cNvSpPr/>
            <p:nvPr/>
          </p:nvSpPr>
          <p:spPr>
            <a:xfrm rot="19919163">
              <a:off x="4497" y="159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Oval 333"/>
            <p:cNvSpPr/>
            <p:nvPr/>
          </p:nvSpPr>
          <p:spPr>
            <a:xfrm rot="19919163">
              <a:off x="4577" y="159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Oval 334"/>
            <p:cNvSpPr/>
            <p:nvPr/>
          </p:nvSpPr>
          <p:spPr>
            <a:xfrm rot="19919163">
              <a:off x="4205" y="158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Oval 335"/>
            <p:cNvSpPr/>
            <p:nvPr/>
          </p:nvSpPr>
          <p:spPr>
            <a:xfrm rot="19919163">
              <a:off x="4320" y="165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Oval 336"/>
            <p:cNvSpPr/>
            <p:nvPr/>
          </p:nvSpPr>
          <p:spPr>
            <a:xfrm rot="19919163">
              <a:off x="4418" y="1689"/>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Oval 337"/>
            <p:cNvSpPr/>
            <p:nvPr/>
          </p:nvSpPr>
          <p:spPr>
            <a:xfrm rot="19919163">
              <a:off x="4515" y="1724"/>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Oval 338"/>
            <p:cNvSpPr/>
            <p:nvPr/>
          </p:nvSpPr>
          <p:spPr>
            <a:xfrm rot="19919163">
              <a:off x="4241" y="1751"/>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Oval 339"/>
            <p:cNvSpPr/>
            <p:nvPr/>
          </p:nvSpPr>
          <p:spPr>
            <a:xfrm rot="19919163">
              <a:off x="4290" y="176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Oval 340"/>
            <p:cNvSpPr/>
            <p:nvPr/>
          </p:nvSpPr>
          <p:spPr>
            <a:xfrm rot="19919163">
              <a:off x="4403" y="174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Oval 342"/>
            <p:cNvSpPr/>
            <p:nvPr/>
          </p:nvSpPr>
          <p:spPr>
            <a:xfrm rot="19919163">
              <a:off x="4064" y="181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4" name="Oval 343"/>
            <p:cNvSpPr/>
            <p:nvPr/>
          </p:nvSpPr>
          <p:spPr>
            <a:xfrm rot="19919163">
              <a:off x="3752" y="1579"/>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5" name="Oval 344"/>
            <p:cNvSpPr/>
            <p:nvPr/>
          </p:nvSpPr>
          <p:spPr>
            <a:xfrm rot="19919163">
              <a:off x="3852" y="1705"/>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6" name="Oval 345"/>
            <p:cNvSpPr/>
            <p:nvPr/>
          </p:nvSpPr>
          <p:spPr>
            <a:xfrm rot="19919163">
              <a:off x="4027" y="1552"/>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7" name="Oval 346"/>
            <p:cNvSpPr/>
            <p:nvPr/>
          </p:nvSpPr>
          <p:spPr>
            <a:xfrm rot="19919163">
              <a:off x="4073" y="1476"/>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 name="Oval 347"/>
            <p:cNvSpPr/>
            <p:nvPr/>
          </p:nvSpPr>
          <p:spPr>
            <a:xfrm rot="19919163">
              <a:off x="3832" y="1576"/>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9" name="Oval 348"/>
            <p:cNvSpPr/>
            <p:nvPr/>
          </p:nvSpPr>
          <p:spPr>
            <a:xfrm rot="19919163">
              <a:off x="3930" y="1610"/>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0" name="Oval 349"/>
            <p:cNvSpPr/>
            <p:nvPr/>
          </p:nvSpPr>
          <p:spPr>
            <a:xfrm rot="19919163">
              <a:off x="4126" y="1679"/>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1" name="Oval 350"/>
            <p:cNvSpPr/>
            <p:nvPr/>
          </p:nvSpPr>
          <p:spPr>
            <a:xfrm rot="19919163">
              <a:off x="3756" y="176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2" name="Oval 351"/>
            <p:cNvSpPr/>
            <p:nvPr/>
          </p:nvSpPr>
          <p:spPr>
            <a:xfrm rot="19919163">
              <a:off x="3932" y="1703"/>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3" name="Oval 352"/>
            <p:cNvSpPr/>
            <p:nvPr/>
          </p:nvSpPr>
          <p:spPr>
            <a:xfrm rot="19919163">
              <a:off x="3722" y="169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4" name="Oval 353"/>
            <p:cNvSpPr/>
            <p:nvPr/>
          </p:nvSpPr>
          <p:spPr>
            <a:xfrm rot="19919163">
              <a:off x="3688" y="161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5" name="Oval 354"/>
            <p:cNvSpPr/>
            <p:nvPr/>
          </p:nvSpPr>
          <p:spPr>
            <a:xfrm rot="19919163">
              <a:off x="3785" y="1651"/>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6" name="Oval 355"/>
            <p:cNvSpPr/>
            <p:nvPr/>
          </p:nvSpPr>
          <p:spPr>
            <a:xfrm rot="19919163">
              <a:off x="4175" y="1697"/>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7" name="Oval 356"/>
            <p:cNvSpPr/>
            <p:nvPr/>
          </p:nvSpPr>
          <p:spPr>
            <a:xfrm rot="19919163">
              <a:off x="3999" y="1757"/>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 name="Oval 357"/>
            <p:cNvSpPr/>
            <p:nvPr/>
          </p:nvSpPr>
          <p:spPr>
            <a:xfrm rot="19919163">
              <a:off x="4296" y="2046"/>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9" name="Oval 358"/>
            <p:cNvSpPr/>
            <p:nvPr/>
          </p:nvSpPr>
          <p:spPr>
            <a:xfrm rot="19919163">
              <a:off x="4194" y="1826"/>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Oval 359"/>
            <p:cNvSpPr/>
            <p:nvPr/>
          </p:nvSpPr>
          <p:spPr>
            <a:xfrm rot="19919163">
              <a:off x="4324" y="184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Oval 360"/>
            <p:cNvSpPr/>
            <p:nvPr/>
          </p:nvSpPr>
          <p:spPr>
            <a:xfrm rot="19919163">
              <a:off x="4062" y="1718"/>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2" name="Oval 361"/>
            <p:cNvSpPr/>
            <p:nvPr/>
          </p:nvSpPr>
          <p:spPr>
            <a:xfrm rot="19919163">
              <a:off x="4161" y="1753"/>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3" name="Oval 362"/>
            <p:cNvSpPr/>
            <p:nvPr/>
          </p:nvSpPr>
          <p:spPr>
            <a:xfrm rot="19919163">
              <a:off x="4241" y="1751"/>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Oval 363"/>
            <p:cNvSpPr/>
            <p:nvPr/>
          </p:nvSpPr>
          <p:spPr>
            <a:xfrm rot="19919163">
              <a:off x="4213" y="1956"/>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Oval 364"/>
            <p:cNvSpPr/>
            <p:nvPr/>
          </p:nvSpPr>
          <p:spPr>
            <a:xfrm rot="19919163">
              <a:off x="4278" y="1916"/>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Oval 365"/>
            <p:cNvSpPr/>
            <p:nvPr/>
          </p:nvSpPr>
          <p:spPr>
            <a:xfrm rot="19919163">
              <a:off x="4067" y="1904"/>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Oval 366"/>
            <p:cNvSpPr/>
            <p:nvPr/>
          </p:nvSpPr>
          <p:spPr>
            <a:xfrm rot="19919163">
              <a:off x="4164" y="1939"/>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Oval 367"/>
            <p:cNvSpPr/>
            <p:nvPr/>
          </p:nvSpPr>
          <p:spPr>
            <a:xfrm rot="19919163">
              <a:off x="4086" y="2034"/>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Oval 368"/>
            <p:cNvSpPr/>
            <p:nvPr/>
          </p:nvSpPr>
          <p:spPr>
            <a:xfrm rot="19919163">
              <a:off x="4362" y="2100"/>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Oval 369"/>
            <p:cNvSpPr/>
            <p:nvPr/>
          </p:nvSpPr>
          <p:spPr>
            <a:xfrm rot="19919163">
              <a:off x="4130" y="1865"/>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Oval 370"/>
            <p:cNvSpPr/>
            <p:nvPr/>
          </p:nvSpPr>
          <p:spPr>
            <a:xfrm rot="19919163">
              <a:off x="4228" y="1900"/>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Oval 371"/>
            <p:cNvSpPr/>
            <p:nvPr/>
          </p:nvSpPr>
          <p:spPr>
            <a:xfrm rot="19919163">
              <a:off x="4051" y="1961"/>
              <a:ext cx="37"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Oval 372"/>
            <p:cNvSpPr/>
            <p:nvPr/>
          </p:nvSpPr>
          <p:spPr>
            <a:xfrm rot="19919163">
              <a:off x="4149" y="1995"/>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Oval 375"/>
            <p:cNvSpPr/>
            <p:nvPr/>
          </p:nvSpPr>
          <p:spPr>
            <a:xfrm rot="19919163">
              <a:off x="4109" y="2267"/>
              <a:ext cx="36" cy="41"/>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Oval 376"/>
            <p:cNvSpPr/>
            <p:nvPr/>
          </p:nvSpPr>
          <p:spPr>
            <a:xfrm rot="19919163">
              <a:off x="3838" y="2521"/>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Oval 377"/>
            <p:cNvSpPr/>
            <p:nvPr/>
          </p:nvSpPr>
          <p:spPr>
            <a:xfrm rot="19919163">
              <a:off x="4017" y="2511"/>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Oval 378"/>
            <p:cNvSpPr/>
            <p:nvPr/>
          </p:nvSpPr>
          <p:spPr>
            <a:xfrm rot="19919163">
              <a:off x="3673" y="2298"/>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Oval 379"/>
            <p:cNvSpPr/>
            <p:nvPr/>
          </p:nvSpPr>
          <p:spPr>
            <a:xfrm rot="19919163">
              <a:off x="4022" y="1990"/>
              <a:ext cx="36"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Oval 380"/>
            <p:cNvSpPr/>
            <p:nvPr/>
          </p:nvSpPr>
          <p:spPr>
            <a:xfrm rot="19919163">
              <a:off x="3585" y="2022"/>
              <a:ext cx="37" cy="42"/>
            </a:xfrm>
            <a:prstGeom prst="ellipse">
              <a:avLst/>
            </a:prstGeom>
            <a:solidFill>
              <a:srgbClr val="0070C0"/>
            </a:solidFill>
            <a:ln w="0">
              <a:solidFill>
                <a:srgbClr val="0070C0"/>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3" name="Oval 1092"/>
            <p:cNvSpPr/>
            <p:nvPr/>
          </p:nvSpPr>
          <p:spPr>
            <a:xfrm>
              <a:off x="3331" y="2024"/>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4" name="Oval 1093"/>
            <p:cNvSpPr/>
            <p:nvPr/>
          </p:nvSpPr>
          <p:spPr>
            <a:xfrm>
              <a:off x="3393" y="2134"/>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5" name="Oval 1094"/>
            <p:cNvSpPr/>
            <p:nvPr/>
          </p:nvSpPr>
          <p:spPr>
            <a:xfrm>
              <a:off x="3425" y="2024"/>
              <a:ext cx="37"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6" name="Oval 1095"/>
            <p:cNvSpPr/>
            <p:nvPr/>
          </p:nvSpPr>
          <p:spPr>
            <a:xfrm>
              <a:off x="3519" y="1978"/>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7" name="Oval 1096"/>
            <p:cNvSpPr/>
            <p:nvPr/>
          </p:nvSpPr>
          <p:spPr>
            <a:xfrm>
              <a:off x="3488" y="2166"/>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8" name="Oval 1097"/>
            <p:cNvSpPr/>
            <p:nvPr/>
          </p:nvSpPr>
          <p:spPr>
            <a:xfrm>
              <a:off x="3430" y="1946"/>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9" name="Oval 1098"/>
            <p:cNvSpPr/>
            <p:nvPr/>
          </p:nvSpPr>
          <p:spPr>
            <a:xfrm>
              <a:off x="3613" y="2109"/>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0" name="Oval 1099"/>
            <p:cNvSpPr/>
            <p:nvPr/>
          </p:nvSpPr>
          <p:spPr>
            <a:xfrm>
              <a:off x="3676" y="2068"/>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1" name="Oval 1100"/>
            <p:cNvSpPr/>
            <p:nvPr/>
          </p:nvSpPr>
          <p:spPr>
            <a:xfrm>
              <a:off x="3712" y="2142"/>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2" name="Oval 1101"/>
            <p:cNvSpPr/>
            <p:nvPr/>
          </p:nvSpPr>
          <p:spPr>
            <a:xfrm>
              <a:off x="3644" y="2199"/>
              <a:ext cx="37"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3" name="Oval 1102"/>
            <p:cNvSpPr/>
            <p:nvPr/>
          </p:nvSpPr>
          <p:spPr>
            <a:xfrm>
              <a:off x="3770" y="2199"/>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4" name="Oval 1103"/>
            <p:cNvSpPr/>
            <p:nvPr/>
          </p:nvSpPr>
          <p:spPr>
            <a:xfrm>
              <a:off x="3770" y="2035"/>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5" name="Oval 1104"/>
            <p:cNvSpPr/>
            <p:nvPr/>
          </p:nvSpPr>
          <p:spPr>
            <a:xfrm>
              <a:off x="3268" y="2077"/>
              <a:ext cx="37"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6" name="Oval 1105"/>
            <p:cNvSpPr/>
            <p:nvPr/>
          </p:nvSpPr>
          <p:spPr>
            <a:xfrm>
              <a:off x="3244" y="2199"/>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7" name="Oval 1106"/>
            <p:cNvSpPr/>
            <p:nvPr/>
          </p:nvSpPr>
          <p:spPr>
            <a:xfrm>
              <a:off x="3211" y="2265"/>
              <a:ext cx="35"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8" name="Oval 1107"/>
            <p:cNvSpPr/>
            <p:nvPr/>
          </p:nvSpPr>
          <p:spPr>
            <a:xfrm>
              <a:off x="3305" y="2307"/>
              <a:ext cx="35"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9" name="Oval 1108"/>
            <p:cNvSpPr/>
            <p:nvPr/>
          </p:nvSpPr>
          <p:spPr>
            <a:xfrm>
              <a:off x="3148" y="2273"/>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0" name="Oval 1109"/>
            <p:cNvSpPr/>
            <p:nvPr/>
          </p:nvSpPr>
          <p:spPr>
            <a:xfrm>
              <a:off x="3244" y="2724"/>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1" name="Oval 1110"/>
            <p:cNvSpPr/>
            <p:nvPr/>
          </p:nvSpPr>
          <p:spPr>
            <a:xfrm>
              <a:off x="3174" y="2692"/>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2" name="Oval 1111"/>
            <p:cNvSpPr/>
            <p:nvPr/>
          </p:nvSpPr>
          <p:spPr>
            <a:xfrm>
              <a:off x="3179" y="2767"/>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3" name="Oval 1112"/>
            <p:cNvSpPr/>
            <p:nvPr/>
          </p:nvSpPr>
          <p:spPr>
            <a:xfrm>
              <a:off x="3430" y="2199"/>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4" name="Oval 1113"/>
            <p:cNvSpPr/>
            <p:nvPr/>
          </p:nvSpPr>
          <p:spPr>
            <a:xfrm>
              <a:off x="3582" y="2273"/>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5" name="Oval 1114"/>
            <p:cNvSpPr/>
            <p:nvPr/>
          </p:nvSpPr>
          <p:spPr>
            <a:xfrm>
              <a:off x="3211" y="2363"/>
              <a:ext cx="35"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6" name="Oval 1115"/>
            <p:cNvSpPr/>
            <p:nvPr/>
          </p:nvSpPr>
          <p:spPr>
            <a:xfrm>
              <a:off x="3425" y="2330"/>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7" name="Oval 1116"/>
            <p:cNvSpPr/>
            <p:nvPr/>
          </p:nvSpPr>
          <p:spPr>
            <a:xfrm>
              <a:off x="3775" y="2298"/>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8" name="Oval 1117"/>
            <p:cNvSpPr/>
            <p:nvPr/>
          </p:nvSpPr>
          <p:spPr>
            <a:xfrm>
              <a:off x="3430" y="2593"/>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9" name="Oval 1118"/>
            <p:cNvSpPr/>
            <p:nvPr/>
          </p:nvSpPr>
          <p:spPr>
            <a:xfrm>
              <a:off x="3707" y="2363"/>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0" name="Oval 1119"/>
            <p:cNvSpPr/>
            <p:nvPr/>
          </p:nvSpPr>
          <p:spPr>
            <a:xfrm>
              <a:off x="3613" y="2561"/>
              <a:ext cx="37"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1" name="Oval 1120"/>
            <p:cNvSpPr/>
            <p:nvPr/>
          </p:nvSpPr>
          <p:spPr>
            <a:xfrm>
              <a:off x="3644" y="2495"/>
              <a:ext cx="37"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2" name="Oval 1121"/>
            <p:cNvSpPr/>
            <p:nvPr/>
          </p:nvSpPr>
          <p:spPr>
            <a:xfrm>
              <a:off x="3676" y="2602"/>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3" name="Oval 1122"/>
            <p:cNvSpPr/>
            <p:nvPr/>
          </p:nvSpPr>
          <p:spPr>
            <a:xfrm>
              <a:off x="3748" y="2569"/>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4" name="Oval 1123"/>
            <p:cNvSpPr/>
            <p:nvPr/>
          </p:nvSpPr>
          <p:spPr>
            <a:xfrm>
              <a:off x="3744" y="2668"/>
              <a:ext cx="35"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5" name="Oval 1124"/>
            <p:cNvSpPr/>
            <p:nvPr/>
          </p:nvSpPr>
          <p:spPr>
            <a:xfrm>
              <a:off x="3775" y="2438"/>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 name="Oval 1125"/>
            <p:cNvSpPr/>
            <p:nvPr/>
          </p:nvSpPr>
          <p:spPr>
            <a:xfrm>
              <a:off x="3555" y="2791"/>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 name="Oval 1126"/>
            <p:cNvSpPr/>
            <p:nvPr/>
          </p:nvSpPr>
          <p:spPr>
            <a:xfrm>
              <a:off x="3618" y="2734"/>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8" name="Oval 1127"/>
            <p:cNvSpPr/>
            <p:nvPr/>
          </p:nvSpPr>
          <p:spPr>
            <a:xfrm>
              <a:off x="3811" y="2757"/>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9" name="Oval 1128"/>
            <p:cNvSpPr/>
            <p:nvPr/>
          </p:nvSpPr>
          <p:spPr>
            <a:xfrm>
              <a:off x="3832" y="2265"/>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0" name="Oval 1129"/>
            <p:cNvSpPr/>
            <p:nvPr/>
          </p:nvSpPr>
          <p:spPr>
            <a:xfrm>
              <a:off x="3922" y="2199"/>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1" name="Oval 1130"/>
            <p:cNvSpPr/>
            <p:nvPr/>
          </p:nvSpPr>
          <p:spPr>
            <a:xfrm>
              <a:off x="3995" y="2134"/>
              <a:ext cx="35"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2" name="Oval 1131"/>
            <p:cNvSpPr/>
            <p:nvPr/>
          </p:nvSpPr>
          <p:spPr>
            <a:xfrm>
              <a:off x="4021" y="2208"/>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3" name="Oval 1132"/>
            <p:cNvSpPr/>
            <p:nvPr/>
          </p:nvSpPr>
          <p:spPr>
            <a:xfrm>
              <a:off x="4079" y="2298"/>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4" name="Oval 1133"/>
            <p:cNvSpPr/>
            <p:nvPr/>
          </p:nvSpPr>
          <p:spPr>
            <a:xfrm>
              <a:off x="3891" y="2340"/>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5" name="Oval 1134"/>
            <p:cNvSpPr/>
            <p:nvPr/>
          </p:nvSpPr>
          <p:spPr>
            <a:xfrm>
              <a:off x="4057" y="2363"/>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6" name="Oval 1135"/>
            <p:cNvSpPr/>
            <p:nvPr/>
          </p:nvSpPr>
          <p:spPr>
            <a:xfrm>
              <a:off x="3963" y="2430"/>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7" name="Oval 1136"/>
            <p:cNvSpPr/>
            <p:nvPr/>
          </p:nvSpPr>
          <p:spPr>
            <a:xfrm>
              <a:off x="3901" y="2471"/>
              <a:ext cx="35"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8" name="Oval 1137"/>
            <p:cNvSpPr/>
            <p:nvPr/>
          </p:nvSpPr>
          <p:spPr>
            <a:xfrm>
              <a:off x="3905" y="2569"/>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9" name="Oval 1138"/>
            <p:cNvSpPr/>
            <p:nvPr/>
          </p:nvSpPr>
          <p:spPr>
            <a:xfrm>
              <a:off x="3963" y="2536"/>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0" name="Oval 1139"/>
            <p:cNvSpPr/>
            <p:nvPr/>
          </p:nvSpPr>
          <p:spPr>
            <a:xfrm>
              <a:off x="4052" y="2528"/>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1" name="Oval 1140"/>
            <p:cNvSpPr/>
            <p:nvPr/>
          </p:nvSpPr>
          <p:spPr>
            <a:xfrm>
              <a:off x="4146" y="2405"/>
              <a:ext cx="36" cy="41"/>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2" name="Oval 1141"/>
            <p:cNvSpPr/>
            <p:nvPr/>
          </p:nvSpPr>
          <p:spPr>
            <a:xfrm>
              <a:off x="4120" y="2479"/>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3" name="Oval 1142"/>
            <p:cNvSpPr/>
            <p:nvPr/>
          </p:nvSpPr>
          <p:spPr>
            <a:xfrm>
              <a:off x="4209" y="2569"/>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4" name="Oval 1143"/>
            <p:cNvSpPr/>
            <p:nvPr/>
          </p:nvSpPr>
          <p:spPr>
            <a:xfrm>
              <a:off x="4057" y="2635"/>
              <a:ext cx="36"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5" name="Oval 1144"/>
            <p:cNvSpPr/>
            <p:nvPr/>
          </p:nvSpPr>
          <p:spPr>
            <a:xfrm>
              <a:off x="4187" y="2692"/>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6" name="Oval 1145"/>
            <p:cNvSpPr/>
            <p:nvPr/>
          </p:nvSpPr>
          <p:spPr>
            <a:xfrm>
              <a:off x="4093" y="2700"/>
              <a:ext cx="37" cy="42"/>
            </a:xfrm>
            <a:prstGeom prst="ellipse">
              <a:avLst/>
            </a:prstGeom>
            <a:solidFill>
              <a:srgbClr val="FF99CC"/>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7" name="Oval 1146"/>
            <p:cNvSpPr/>
            <p:nvPr/>
          </p:nvSpPr>
          <p:spPr>
            <a:xfrm rot="19919163">
              <a:off x="3982" y="1602"/>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8" name="Oval 1147"/>
            <p:cNvSpPr/>
            <p:nvPr/>
          </p:nvSpPr>
          <p:spPr>
            <a:xfrm rot="19919163">
              <a:off x="3970" y="1536"/>
              <a:ext cx="37"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9" name="Oval 1148"/>
            <p:cNvSpPr/>
            <p:nvPr/>
          </p:nvSpPr>
          <p:spPr>
            <a:xfrm rot="19919163">
              <a:off x="3876" y="1623"/>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0" name="Oval 1149"/>
            <p:cNvSpPr/>
            <p:nvPr/>
          </p:nvSpPr>
          <p:spPr>
            <a:xfrm rot="19919163">
              <a:off x="4076" y="1623"/>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1" name="Oval 1150"/>
            <p:cNvSpPr/>
            <p:nvPr/>
          </p:nvSpPr>
          <p:spPr>
            <a:xfrm rot="19919163">
              <a:off x="3943" y="1788"/>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2" name="Oval 1151"/>
            <p:cNvSpPr/>
            <p:nvPr/>
          </p:nvSpPr>
          <p:spPr>
            <a:xfrm rot="19919163">
              <a:off x="4014" y="1908"/>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3" name="Oval 1152"/>
            <p:cNvSpPr/>
            <p:nvPr/>
          </p:nvSpPr>
          <p:spPr>
            <a:xfrm rot="19919163">
              <a:off x="4001" y="1843"/>
              <a:ext cx="37"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4" name="Oval 1153"/>
            <p:cNvSpPr/>
            <p:nvPr/>
          </p:nvSpPr>
          <p:spPr>
            <a:xfrm rot="19919163">
              <a:off x="3907" y="1930"/>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5" name="Oval 1154"/>
            <p:cNvSpPr/>
            <p:nvPr/>
          </p:nvSpPr>
          <p:spPr>
            <a:xfrm rot="19919163">
              <a:off x="4108" y="1930"/>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6" name="Oval 1155"/>
            <p:cNvSpPr/>
            <p:nvPr/>
          </p:nvSpPr>
          <p:spPr>
            <a:xfrm rot="19919163">
              <a:off x="4414" y="2061"/>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7" name="Oval 1156"/>
            <p:cNvSpPr/>
            <p:nvPr/>
          </p:nvSpPr>
          <p:spPr>
            <a:xfrm rot="19919163">
              <a:off x="4515" y="2116"/>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8" name="Oval 1157"/>
            <p:cNvSpPr/>
            <p:nvPr/>
          </p:nvSpPr>
          <p:spPr>
            <a:xfrm rot="19919163">
              <a:off x="4472" y="2073"/>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9" name="Oval 1158"/>
            <p:cNvSpPr/>
            <p:nvPr/>
          </p:nvSpPr>
          <p:spPr>
            <a:xfrm rot="19919163">
              <a:off x="4378" y="216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0" name="Oval 1159"/>
            <p:cNvSpPr/>
            <p:nvPr/>
          </p:nvSpPr>
          <p:spPr>
            <a:xfrm rot="19919163">
              <a:off x="4578" y="216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 name="Oval 1160"/>
            <p:cNvSpPr/>
            <p:nvPr/>
          </p:nvSpPr>
          <p:spPr>
            <a:xfrm rot="19919163">
              <a:off x="3845" y="2083"/>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2" name="Oval 1161"/>
            <p:cNvSpPr/>
            <p:nvPr/>
          </p:nvSpPr>
          <p:spPr>
            <a:xfrm rot="19919163">
              <a:off x="3939" y="2313"/>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3" name="Oval 1162"/>
            <p:cNvSpPr/>
            <p:nvPr/>
          </p:nvSpPr>
          <p:spPr>
            <a:xfrm rot="19919163">
              <a:off x="3825" y="2193"/>
              <a:ext cx="37"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4" name="Oval 1163"/>
            <p:cNvSpPr/>
            <p:nvPr/>
          </p:nvSpPr>
          <p:spPr>
            <a:xfrm rot="19919163">
              <a:off x="3845" y="2324"/>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5" name="Oval 1164"/>
            <p:cNvSpPr/>
            <p:nvPr/>
          </p:nvSpPr>
          <p:spPr>
            <a:xfrm rot="19919163">
              <a:off x="4045" y="2247"/>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6" name="Oval 1165"/>
            <p:cNvSpPr/>
            <p:nvPr/>
          </p:nvSpPr>
          <p:spPr>
            <a:xfrm rot="19919163">
              <a:off x="3849" y="1755"/>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7" name="Oval 1166"/>
            <p:cNvSpPr/>
            <p:nvPr/>
          </p:nvSpPr>
          <p:spPr>
            <a:xfrm rot="19919163">
              <a:off x="3920" y="1875"/>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8" name="Oval 1167"/>
            <p:cNvSpPr/>
            <p:nvPr/>
          </p:nvSpPr>
          <p:spPr>
            <a:xfrm rot="19919163">
              <a:off x="3907" y="1810"/>
              <a:ext cx="37"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9" name="Oval 1168"/>
            <p:cNvSpPr/>
            <p:nvPr/>
          </p:nvSpPr>
          <p:spPr>
            <a:xfrm rot="19919163">
              <a:off x="3814" y="1898"/>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0" name="Oval 1169"/>
            <p:cNvSpPr/>
            <p:nvPr/>
          </p:nvSpPr>
          <p:spPr>
            <a:xfrm rot="19919163">
              <a:off x="3751" y="1985"/>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1" name="Oval 1170"/>
            <p:cNvSpPr/>
            <p:nvPr/>
          </p:nvSpPr>
          <p:spPr>
            <a:xfrm rot="19919163">
              <a:off x="3880" y="2061"/>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2" name="Oval 1171"/>
            <p:cNvSpPr/>
            <p:nvPr/>
          </p:nvSpPr>
          <p:spPr>
            <a:xfrm rot="19919163">
              <a:off x="3951" y="216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3" name="Oval 1172"/>
            <p:cNvSpPr/>
            <p:nvPr/>
          </p:nvSpPr>
          <p:spPr>
            <a:xfrm rot="19919163">
              <a:off x="4096" y="2204"/>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4" name="Oval 1173"/>
            <p:cNvSpPr/>
            <p:nvPr/>
          </p:nvSpPr>
          <p:spPr>
            <a:xfrm rot="19919163">
              <a:off x="4350" y="2335"/>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5" name="Oval 1174"/>
            <p:cNvSpPr/>
            <p:nvPr/>
          </p:nvSpPr>
          <p:spPr>
            <a:xfrm rot="19919163">
              <a:off x="4453" y="2390"/>
              <a:ext cx="35"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6" name="Oval 1175"/>
            <p:cNvSpPr/>
            <p:nvPr/>
          </p:nvSpPr>
          <p:spPr>
            <a:xfrm rot="19919163">
              <a:off x="4409" y="2313"/>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7" name="Oval 1176"/>
            <p:cNvSpPr/>
            <p:nvPr/>
          </p:nvSpPr>
          <p:spPr>
            <a:xfrm rot="19919163">
              <a:off x="4359" y="2455"/>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8" name="Oval 1177"/>
            <p:cNvSpPr/>
            <p:nvPr/>
          </p:nvSpPr>
          <p:spPr>
            <a:xfrm rot="19919163">
              <a:off x="4547" y="2434"/>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9" name="Oval 1178"/>
            <p:cNvSpPr/>
            <p:nvPr/>
          </p:nvSpPr>
          <p:spPr>
            <a:xfrm rot="19919163">
              <a:off x="3939" y="274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0" name="Oval 1179"/>
            <p:cNvSpPr/>
            <p:nvPr/>
          </p:nvSpPr>
          <p:spPr>
            <a:xfrm rot="19919163">
              <a:off x="3437" y="2226"/>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1" name="Oval 1180"/>
            <p:cNvSpPr/>
            <p:nvPr/>
          </p:nvSpPr>
          <p:spPr>
            <a:xfrm rot="19919163">
              <a:off x="3543" y="2160"/>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2" name="Oval 1181"/>
            <p:cNvSpPr/>
            <p:nvPr/>
          </p:nvSpPr>
          <p:spPr>
            <a:xfrm rot="19919163">
              <a:off x="3594" y="2116"/>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3" name="Oval 1182"/>
            <p:cNvSpPr/>
            <p:nvPr/>
          </p:nvSpPr>
          <p:spPr>
            <a:xfrm rot="19919163">
              <a:off x="3720" y="2248"/>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4" name="Oval 1183"/>
            <p:cNvSpPr/>
            <p:nvPr/>
          </p:nvSpPr>
          <p:spPr>
            <a:xfrm rot="19919163">
              <a:off x="3907" y="2225"/>
              <a:ext cx="37"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5" name="Oval 1184"/>
            <p:cNvSpPr/>
            <p:nvPr/>
          </p:nvSpPr>
          <p:spPr>
            <a:xfrm rot="19919163">
              <a:off x="3888" y="2411"/>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6" name="Oval 1185"/>
            <p:cNvSpPr/>
            <p:nvPr/>
          </p:nvSpPr>
          <p:spPr>
            <a:xfrm rot="19919163">
              <a:off x="3437" y="239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7" name="Oval 1186"/>
            <p:cNvSpPr/>
            <p:nvPr/>
          </p:nvSpPr>
          <p:spPr>
            <a:xfrm rot="19919163">
              <a:off x="3468" y="2149"/>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8" name="Oval 1187"/>
            <p:cNvSpPr/>
            <p:nvPr/>
          </p:nvSpPr>
          <p:spPr>
            <a:xfrm rot="19919163">
              <a:off x="3657" y="2378"/>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9" name="Oval 1188"/>
            <p:cNvSpPr/>
            <p:nvPr/>
          </p:nvSpPr>
          <p:spPr>
            <a:xfrm rot="19919163">
              <a:off x="3543" y="2259"/>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0" name="Oval 1189"/>
            <p:cNvSpPr/>
            <p:nvPr/>
          </p:nvSpPr>
          <p:spPr>
            <a:xfrm rot="19919163">
              <a:off x="3563" y="239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1" name="Oval 1190"/>
            <p:cNvSpPr/>
            <p:nvPr/>
          </p:nvSpPr>
          <p:spPr>
            <a:xfrm rot="19919163">
              <a:off x="3763" y="2313"/>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2" name="Oval 1191"/>
            <p:cNvSpPr/>
            <p:nvPr/>
          </p:nvSpPr>
          <p:spPr>
            <a:xfrm rot="19919163">
              <a:off x="3531" y="1963"/>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3" name="Oval 1192"/>
            <p:cNvSpPr/>
            <p:nvPr/>
          </p:nvSpPr>
          <p:spPr>
            <a:xfrm rot="19919163">
              <a:off x="3469" y="2051"/>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4" name="Oval 1193"/>
            <p:cNvSpPr/>
            <p:nvPr/>
          </p:nvSpPr>
          <p:spPr>
            <a:xfrm rot="19919163">
              <a:off x="3598" y="2160"/>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5" name="Oval 1194"/>
            <p:cNvSpPr/>
            <p:nvPr/>
          </p:nvSpPr>
          <p:spPr>
            <a:xfrm rot="19919163">
              <a:off x="3669" y="2226"/>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6" name="Oval 1195"/>
            <p:cNvSpPr/>
            <p:nvPr/>
          </p:nvSpPr>
          <p:spPr>
            <a:xfrm rot="19919163">
              <a:off x="3814" y="2269"/>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7" name="Oval 1196"/>
            <p:cNvSpPr/>
            <p:nvPr/>
          </p:nvSpPr>
          <p:spPr>
            <a:xfrm rot="19919163">
              <a:off x="3625" y="2291"/>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8" name="Oval 1197"/>
            <p:cNvSpPr/>
            <p:nvPr/>
          </p:nvSpPr>
          <p:spPr>
            <a:xfrm rot="19919163">
              <a:off x="3606" y="2477"/>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9" name="Oval 1198"/>
            <p:cNvSpPr/>
            <p:nvPr/>
          </p:nvSpPr>
          <p:spPr>
            <a:xfrm rot="19919163">
              <a:off x="3594" y="2849"/>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0" name="Oval 1199"/>
            <p:cNvSpPr/>
            <p:nvPr/>
          </p:nvSpPr>
          <p:spPr>
            <a:xfrm rot="19919163">
              <a:off x="3500" y="2861"/>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1" name="Oval 1200"/>
            <p:cNvSpPr/>
            <p:nvPr/>
          </p:nvSpPr>
          <p:spPr>
            <a:xfrm rot="19919163">
              <a:off x="3700" y="2784"/>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2" name="Oval 1201"/>
            <p:cNvSpPr/>
            <p:nvPr/>
          </p:nvSpPr>
          <p:spPr>
            <a:xfrm rot="19919163">
              <a:off x="3535" y="2631"/>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3" name="Oval 1202"/>
            <p:cNvSpPr/>
            <p:nvPr/>
          </p:nvSpPr>
          <p:spPr>
            <a:xfrm rot="19919163">
              <a:off x="3606" y="2697"/>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4" name="Oval 1203"/>
            <p:cNvSpPr/>
            <p:nvPr/>
          </p:nvSpPr>
          <p:spPr>
            <a:xfrm rot="19919163">
              <a:off x="3563" y="2762"/>
              <a:ext cx="36" cy="42"/>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5" name="Oval 1204"/>
            <p:cNvSpPr/>
            <p:nvPr/>
          </p:nvSpPr>
          <p:spPr>
            <a:xfrm rot="19919163">
              <a:off x="3543" y="2949"/>
              <a:ext cx="36" cy="41"/>
            </a:xfrm>
            <a:prstGeom prst="ellipse">
              <a:avLst/>
            </a:prstGeom>
            <a:solidFill>
              <a:srgbClr val="ABDBFF"/>
            </a:solidFill>
            <a:ln w="0">
              <a:solidFill>
                <a:schemeClr val="tx1"/>
              </a:solidFill>
            </a:ln>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18" name="Line 1735"/>
            <p:cNvSpPr>
              <a:spLocks noChangeShapeType="1"/>
            </p:cNvSpPr>
            <p:nvPr/>
          </p:nvSpPr>
          <p:spPr bwMode="auto">
            <a:xfrm>
              <a:off x="2880" y="3456"/>
              <a:ext cx="2256" cy="0"/>
            </a:xfrm>
            <a:prstGeom prst="line">
              <a:avLst/>
            </a:prstGeom>
            <a:noFill/>
            <a:ln w="12700">
              <a:solidFill>
                <a:schemeClr val="tx1"/>
              </a:solidFill>
              <a:round/>
              <a:headEnd/>
              <a:tailEnd type="triangle" w="med" len="med"/>
            </a:ln>
          </p:spPr>
          <p:txBody>
            <a:bodyPr/>
            <a:lstStyle/>
            <a:p>
              <a:endParaRPr lang="en-US"/>
            </a:p>
          </p:txBody>
        </p:sp>
        <p:cxnSp>
          <p:nvCxnSpPr>
            <p:cNvPr id="11619" name="AutoShape 1736"/>
            <p:cNvCxnSpPr>
              <a:cxnSpLocks noChangeShapeType="1"/>
            </p:cNvCxnSpPr>
            <p:nvPr/>
          </p:nvCxnSpPr>
          <p:spPr bwMode="auto">
            <a:xfrm flipV="1">
              <a:off x="2880" y="1104"/>
              <a:ext cx="0" cy="2352"/>
            </a:xfrm>
            <a:prstGeom prst="straightConnector1">
              <a:avLst/>
            </a:prstGeom>
            <a:noFill/>
            <a:ln w="12700">
              <a:solidFill>
                <a:schemeClr val="tx1"/>
              </a:solidFill>
              <a:round/>
              <a:headEnd/>
              <a:tailEnd type="triangle" w="med" len="med"/>
            </a:ln>
          </p:spPr>
        </p:cxnSp>
      </p:grpSp>
      <p:sp>
        <p:nvSpPr>
          <p:cNvPr id="10248" name="Line 1738"/>
          <p:cNvSpPr>
            <a:spLocks noChangeShapeType="1"/>
          </p:cNvSpPr>
          <p:nvPr/>
        </p:nvSpPr>
        <p:spPr bwMode="auto">
          <a:xfrm>
            <a:off x="4495800" y="1524000"/>
            <a:ext cx="0" cy="5211763"/>
          </a:xfrm>
          <a:prstGeom prst="line">
            <a:avLst/>
          </a:prstGeom>
          <a:noFill/>
          <a:ln w="38100" cmpd="dbl">
            <a:solidFill>
              <a:schemeClr val="tx1"/>
            </a:solidFill>
            <a:round/>
            <a:headEnd/>
            <a:tailEnd/>
          </a:ln>
        </p:spPr>
        <p:txBody>
          <a:bodyPr/>
          <a:lstStyle/>
          <a:p>
            <a:endParaRPr lang="en-US"/>
          </a:p>
        </p:txBody>
      </p:sp>
      <p:sp>
        <p:nvSpPr>
          <p:cNvPr id="1206" name="Rectangle 2"/>
          <p:cNvSpPr txBox="1">
            <a:spLocks noChangeArrowheads="1"/>
          </p:cNvSpPr>
          <p:nvPr/>
        </p:nvSpPr>
        <p:spPr>
          <a:xfrm>
            <a:off x="685800" y="609600"/>
            <a:ext cx="7772400" cy="1143000"/>
          </a:xfrm>
          <a:prstGeom prst="rect">
            <a:avLst/>
          </a:prstGeom>
        </p:spPr>
        <p:txBody>
          <a:bodyPr/>
          <a:lstStyle/>
          <a:p>
            <a:pPr algn="ctr">
              <a:defRPr/>
            </a:pPr>
            <a:r>
              <a:rPr lang="en-US" sz="3600" b="1" kern="0" dirty="0">
                <a:solidFill>
                  <a:srgbClr val="7B190F"/>
                </a:solidFill>
                <a:latin typeface="Lucida Calligraphy" pitchFamily="66" charset="0"/>
                <a:ea typeface="+mj-ea"/>
                <a:cs typeface="+mj-cs"/>
              </a:rPr>
              <a:t>Why Repudiation is hard problem?</a:t>
            </a:r>
          </a:p>
        </p:txBody>
      </p:sp>
      <p:cxnSp>
        <p:nvCxnSpPr>
          <p:cNvPr id="1208" name="Straight Connector 1207"/>
          <p:cNvCxnSpPr/>
          <p:nvPr/>
        </p:nvCxnSpPr>
        <p:spPr>
          <a:xfrm rot="16200000" flipH="1">
            <a:off x="457200" y="2971800"/>
            <a:ext cx="312420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11" name="Freeform 1210"/>
          <p:cNvSpPr/>
          <p:nvPr/>
        </p:nvSpPr>
        <p:spPr>
          <a:xfrm>
            <a:off x="5486400" y="2114550"/>
            <a:ext cx="2276475" cy="3021013"/>
          </a:xfrm>
          <a:custGeom>
            <a:avLst/>
            <a:gdLst>
              <a:gd name="connsiteX0" fmla="*/ 0 w 2276475"/>
              <a:gd name="connsiteY0" fmla="*/ 0 h 3021725"/>
              <a:gd name="connsiteX1" fmla="*/ 28575 w 2276475"/>
              <a:gd name="connsiteY1" fmla="*/ 9525 h 3021725"/>
              <a:gd name="connsiteX2" fmla="*/ 114300 w 2276475"/>
              <a:gd name="connsiteY2" fmla="*/ 47625 h 3021725"/>
              <a:gd name="connsiteX3" fmla="*/ 142875 w 2276475"/>
              <a:gd name="connsiteY3" fmla="*/ 66675 h 3021725"/>
              <a:gd name="connsiteX4" fmla="*/ 304800 w 2276475"/>
              <a:gd name="connsiteY4" fmla="*/ 104775 h 3021725"/>
              <a:gd name="connsiteX5" fmla="*/ 342900 w 2276475"/>
              <a:gd name="connsiteY5" fmla="*/ 133350 h 3021725"/>
              <a:gd name="connsiteX6" fmla="*/ 361950 w 2276475"/>
              <a:gd name="connsiteY6" fmla="*/ 171450 h 3021725"/>
              <a:gd name="connsiteX7" fmla="*/ 400050 w 2276475"/>
              <a:gd name="connsiteY7" fmla="*/ 209550 h 3021725"/>
              <a:gd name="connsiteX8" fmla="*/ 428625 w 2276475"/>
              <a:gd name="connsiteY8" fmla="*/ 304800 h 3021725"/>
              <a:gd name="connsiteX9" fmla="*/ 419100 w 2276475"/>
              <a:gd name="connsiteY9" fmla="*/ 409575 h 3021725"/>
              <a:gd name="connsiteX10" fmla="*/ 361950 w 2276475"/>
              <a:gd name="connsiteY10" fmla="*/ 447675 h 3021725"/>
              <a:gd name="connsiteX11" fmla="*/ 400050 w 2276475"/>
              <a:gd name="connsiteY11" fmla="*/ 609600 h 3021725"/>
              <a:gd name="connsiteX12" fmla="*/ 419100 w 2276475"/>
              <a:gd name="connsiteY12" fmla="*/ 666750 h 3021725"/>
              <a:gd name="connsiteX13" fmla="*/ 447675 w 2276475"/>
              <a:gd name="connsiteY13" fmla="*/ 695325 h 3021725"/>
              <a:gd name="connsiteX14" fmla="*/ 542925 w 2276475"/>
              <a:gd name="connsiteY14" fmla="*/ 752475 h 3021725"/>
              <a:gd name="connsiteX15" fmla="*/ 581025 w 2276475"/>
              <a:gd name="connsiteY15" fmla="*/ 762000 h 3021725"/>
              <a:gd name="connsiteX16" fmla="*/ 590550 w 2276475"/>
              <a:gd name="connsiteY16" fmla="*/ 800100 h 3021725"/>
              <a:gd name="connsiteX17" fmla="*/ 628650 w 2276475"/>
              <a:gd name="connsiteY17" fmla="*/ 866775 h 3021725"/>
              <a:gd name="connsiteX18" fmla="*/ 676275 w 2276475"/>
              <a:gd name="connsiteY18" fmla="*/ 962025 h 3021725"/>
              <a:gd name="connsiteX19" fmla="*/ 695325 w 2276475"/>
              <a:gd name="connsiteY19" fmla="*/ 990600 h 3021725"/>
              <a:gd name="connsiteX20" fmla="*/ 723900 w 2276475"/>
              <a:gd name="connsiteY20" fmla="*/ 1009650 h 3021725"/>
              <a:gd name="connsiteX21" fmla="*/ 742950 w 2276475"/>
              <a:gd name="connsiteY21" fmla="*/ 1038225 h 3021725"/>
              <a:gd name="connsiteX22" fmla="*/ 771525 w 2276475"/>
              <a:gd name="connsiteY22" fmla="*/ 1047750 h 3021725"/>
              <a:gd name="connsiteX23" fmla="*/ 781050 w 2276475"/>
              <a:gd name="connsiteY23" fmla="*/ 1085850 h 3021725"/>
              <a:gd name="connsiteX24" fmla="*/ 838200 w 2276475"/>
              <a:gd name="connsiteY24" fmla="*/ 1114425 h 3021725"/>
              <a:gd name="connsiteX25" fmla="*/ 857250 w 2276475"/>
              <a:gd name="connsiteY25" fmla="*/ 1143000 h 3021725"/>
              <a:gd name="connsiteX26" fmla="*/ 885825 w 2276475"/>
              <a:gd name="connsiteY26" fmla="*/ 1247775 h 3021725"/>
              <a:gd name="connsiteX27" fmla="*/ 876300 w 2276475"/>
              <a:gd name="connsiteY27" fmla="*/ 1533525 h 3021725"/>
              <a:gd name="connsiteX28" fmla="*/ 876300 w 2276475"/>
              <a:gd name="connsiteY28" fmla="*/ 1609725 h 3021725"/>
              <a:gd name="connsiteX29" fmla="*/ 914400 w 2276475"/>
              <a:gd name="connsiteY29" fmla="*/ 1619250 h 3021725"/>
              <a:gd name="connsiteX30" fmla="*/ 990600 w 2276475"/>
              <a:gd name="connsiteY30" fmla="*/ 1666875 h 3021725"/>
              <a:gd name="connsiteX31" fmla="*/ 1019175 w 2276475"/>
              <a:gd name="connsiteY31" fmla="*/ 1676400 h 3021725"/>
              <a:gd name="connsiteX32" fmla="*/ 1123950 w 2276475"/>
              <a:gd name="connsiteY32" fmla="*/ 1685925 h 3021725"/>
              <a:gd name="connsiteX33" fmla="*/ 1152525 w 2276475"/>
              <a:gd name="connsiteY33" fmla="*/ 1695450 h 3021725"/>
              <a:gd name="connsiteX34" fmla="*/ 1238250 w 2276475"/>
              <a:gd name="connsiteY34" fmla="*/ 1752600 h 3021725"/>
              <a:gd name="connsiteX35" fmla="*/ 1266825 w 2276475"/>
              <a:gd name="connsiteY35" fmla="*/ 1771650 h 3021725"/>
              <a:gd name="connsiteX36" fmla="*/ 1295400 w 2276475"/>
              <a:gd name="connsiteY36" fmla="*/ 1781175 h 3021725"/>
              <a:gd name="connsiteX37" fmla="*/ 1314450 w 2276475"/>
              <a:gd name="connsiteY37" fmla="*/ 1809750 h 3021725"/>
              <a:gd name="connsiteX38" fmla="*/ 1323975 w 2276475"/>
              <a:gd name="connsiteY38" fmla="*/ 1838325 h 3021725"/>
              <a:gd name="connsiteX39" fmla="*/ 1409700 w 2276475"/>
              <a:gd name="connsiteY39" fmla="*/ 1914525 h 3021725"/>
              <a:gd name="connsiteX40" fmla="*/ 1428750 w 2276475"/>
              <a:gd name="connsiteY40" fmla="*/ 1943100 h 3021725"/>
              <a:gd name="connsiteX41" fmla="*/ 1447800 w 2276475"/>
              <a:gd name="connsiteY41" fmla="*/ 2057400 h 3021725"/>
              <a:gd name="connsiteX42" fmla="*/ 1457325 w 2276475"/>
              <a:gd name="connsiteY42" fmla="*/ 2085975 h 3021725"/>
              <a:gd name="connsiteX43" fmla="*/ 1485900 w 2276475"/>
              <a:gd name="connsiteY43" fmla="*/ 2162175 h 3021725"/>
              <a:gd name="connsiteX44" fmla="*/ 1504950 w 2276475"/>
              <a:gd name="connsiteY44" fmla="*/ 2438400 h 3021725"/>
              <a:gd name="connsiteX45" fmla="*/ 1552575 w 2276475"/>
              <a:gd name="connsiteY45" fmla="*/ 2505075 h 3021725"/>
              <a:gd name="connsiteX46" fmla="*/ 1571625 w 2276475"/>
              <a:gd name="connsiteY46" fmla="*/ 2543175 h 3021725"/>
              <a:gd name="connsiteX47" fmla="*/ 1628775 w 2276475"/>
              <a:gd name="connsiteY47" fmla="*/ 2619375 h 3021725"/>
              <a:gd name="connsiteX48" fmla="*/ 1676400 w 2276475"/>
              <a:gd name="connsiteY48" fmla="*/ 2647950 h 3021725"/>
              <a:gd name="connsiteX49" fmla="*/ 1704975 w 2276475"/>
              <a:gd name="connsiteY49" fmla="*/ 2686050 h 3021725"/>
              <a:gd name="connsiteX50" fmla="*/ 1800225 w 2276475"/>
              <a:gd name="connsiteY50" fmla="*/ 2733675 h 3021725"/>
              <a:gd name="connsiteX51" fmla="*/ 1876425 w 2276475"/>
              <a:gd name="connsiteY51" fmla="*/ 2762250 h 3021725"/>
              <a:gd name="connsiteX52" fmla="*/ 1885950 w 2276475"/>
              <a:gd name="connsiteY52" fmla="*/ 2847975 h 3021725"/>
              <a:gd name="connsiteX53" fmla="*/ 1933575 w 2276475"/>
              <a:gd name="connsiteY53" fmla="*/ 2905125 h 3021725"/>
              <a:gd name="connsiteX54" fmla="*/ 1971675 w 2276475"/>
              <a:gd name="connsiteY54" fmla="*/ 2914650 h 3021725"/>
              <a:gd name="connsiteX55" fmla="*/ 2085975 w 2276475"/>
              <a:gd name="connsiteY55" fmla="*/ 2933700 h 3021725"/>
              <a:gd name="connsiteX56" fmla="*/ 2114550 w 2276475"/>
              <a:gd name="connsiteY56" fmla="*/ 2952750 h 3021725"/>
              <a:gd name="connsiteX57" fmla="*/ 2133600 w 2276475"/>
              <a:gd name="connsiteY57" fmla="*/ 2981325 h 3021725"/>
              <a:gd name="connsiteX58" fmla="*/ 2200275 w 2276475"/>
              <a:gd name="connsiteY58" fmla="*/ 3019425 h 3021725"/>
              <a:gd name="connsiteX59" fmla="*/ 2276475 w 2276475"/>
              <a:gd name="connsiteY59" fmla="*/ 3019425 h 302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276475" h="3021725">
                <a:moveTo>
                  <a:pt x="0" y="0"/>
                </a:moveTo>
                <a:cubicBezTo>
                  <a:pt x="9525" y="3175"/>
                  <a:pt x="19174" y="6000"/>
                  <a:pt x="28575" y="9525"/>
                </a:cubicBezTo>
                <a:cubicBezTo>
                  <a:pt x="58265" y="20659"/>
                  <a:pt x="86750" y="31882"/>
                  <a:pt x="114300" y="47625"/>
                </a:cubicBezTo>
                <a:cubicBezTo>
                  <a:pt x="124239" y="53305"/>
                  <a:pt x="132190" y="62566"/>
                  <a:pt x="142875" y="66675"/>
                </a:cubicBezTo>
                <a:cubicBezTo>
                  <a:pt x="218765" y="95863"/>
                  <a:pt x="232987" y="94516"/>
                  <a:pt x="304800" y="104775"/>
                </a:cubicBezTo>
                <a:cubicBezTo>
                  <a:pt x="317500" y="114300"/>
                  <a:pt x="332569" y="121297"/>
                  <a:pt x="342900" y="133350"/>
                </a:cubicBezTo>
                <a:cubicBezTo>
                  <a:pt x="352141" y="144131"/>
                  <a:pt x="353431" y="160091"/>
                  <a:pt x="361950" y="171450"/>
                </a:cubicBezTo>
                <a:cubicBezTo>
                  <a:pt x="372726" y="185818"/>
                  <a:pt x="387350" y="196850"/>
                  <a:pt x="400050" y="209550"/>
                </a:cubicBezTo>
                <a:cubicBezTo>
                  <a:pt x="423240" y="279119"/>
                  <a:pt x="414230" y="247219"/>
                  <a:pt x="428625" y="304800"/>
                </a:cubicBezTo>
                <a:cubicBezTo>
                  <a:pt x="425450" y="339725"/>
                  <a:pt x="433930" y="377796"/>
                  <a:pt x="419100" y="409575"/>
                </a:cubicBezTo>
                <a:cubicBezTo>
                  <a:pt x="409418" y="430322"/>
                  <a:pt x="361950" y="447675"/>
                  <a:pt x="361950" y="447675"/>
                </a:cubicBezTo>
                <a:cubicBezTo>
                  <a:pt x="397028" y="675685"/>
                  <a:pt x="357608" y="503496"/>
                  <a:pt x="400050" y="609600"/>
                </a:cubicBezTo>
                <a:cubicBezTo>
                  <a:pt x="407508" y="628244"/>
                  <a:pt x="404901" y="652551"/>
                  <a:pt x="419100" y="666750"/>
                </a:cubicBezTo>
                <a:cubicBezTo>
                  <a:pt x="428625" y="676275"/>
                  <a:pt x="437042" y="687055"/>
                  <a:pt x="447675" y="695325"/>
                </a:cubicBezTo>
                <a:cubicBezTo>
                  <a:pt x="468301" y="711368"/>
                  <a:pt x="514325" y="741750"/>
                  <a:pt x="542925" y="752475"/>
                </a:cubicBezTo>
                <a:cubicBezTo>
                  <a:pt x="555182" y="757072"/>
                  <a:pt x="568325" y="758825"/>
                  <a:pt x="581025" y="762000"/>
                </a:cubicBezTo>
                <a:cubicBezTo>
                  <a:pt x="584200" y="774700"/>
                  <a:pt x="585953" y="787843"/>
                  <a:pt x="590550" y="800100"/>
                </a:cubicBezTo>
                <a:cubicBezTo>
                  <a:pt x="600908" y="827722"/>
                  <a:pt x="612859" y="843088"/>
                  <a:pt x="628650" y="866775"/>
                </a:cubicBezTo>
                <a:cubicBezTo>
                  <a:pt x="643728" y="927087"/>
                  <a:pt x="630913" y="893983"/>
                  <a:pt x="676275" y="962025"/>
                </a:cubicBezTo>
                <a:cubicBezTo>
                  <a:pt x="682625" y="971550"/>
                  <a:pt x="685800" y="984250"/>
                  <a:pt x="695325" y="990600"/>
                </a:cubicBezTo>
                <a:lnTo>
                  <a:pt x="723900" y="1009650"/>
                </a:lnTo>
                <a:cubicBezTo>
                  <a:pt x="730250" y="1019175"/>
                  <a:pt x="734011" y="1031074"/>
                  <a:pt x="742950" y="1038225"/>
                </a:cubicBezTo>
                <a:cubicBezTo>
                  <a:pt x="750790" y="1044497"/>
                  <a:pt x="765253" y="1039910"/>
                  <a:pt x="771525" y="1047750"/>
                </a:cubicBezTo>
                <a:cubicBezTo>
                  <a:pt x="779703" y="1057972"/>
                  <a:pt x="773788" y="1074958"/>
                  <a:pt x="781050" y="1085850"/>
                </a:cubicBezTo>
                <a:cubicBezTo>
                  <a:pt x="791601" y="1101677"/>
                  <a:pt x="821900" y="1108992"/>
                  <a:pt x="838200" y="1114425"/>
                </a:cubicBezTo>
                <a:cubicBezTo>
                  <a:pt x="844550" y="1123950"/>
                  <a:pt x="852601" y="1132539"/>
                  <a:pt x="857250" y="1143000"/>
                </a:cubicBezTo>
                <a:cubicBezTo>
                  <a:pt x="874828" y="1182550"/>
                  <a:pt x="877676" y="1207031"/>
                  <a:pt x="885825" y="1247775"/>
                </a:cubicBezTo>
                <a:cubicBezTo>
                  <a:pt x="882650" y="1343025"/>
                  <a:pt x="882065" y="1438397"/>
                  <a:pt x="876300" y="1533525"/>
                </a:cubicBezTo>
                <a:cubicBezTo>
                  <a:pt x="874355" y="1565611"/>
                  <a:pt x="844328" y="1571359"/>
                  <a:pt x="876300" y="1609725"/>
                </a:cubicBezTo>
                <a:cubicBezTo>
                  <a:pt x="884681" y="1619782"/>
                  <a:pt x="901700" y="1616075"/>
                  <a:pt x="914400" y="1619250"/>
                </a:cubicBezTo>
                <a:cubicBezTo>
                  <a:pt x="950865" y="1646599"/>
                  <a:pt x="949923" y="1649442"/>
                  <a:pt x="990600" y="1666875"/>
                </a:cubicBezTo>
                <a:cubicBezTo>
                  <a:pt x="999828" y="1670830"/>
                  <a:pt x="1009236" y="1674980"/>
                  <a:pt x="1019175" y="1676400"/>
                </a:cubicBezTo>
                <a:cubicBezTo>
                  <a:pt x="1053892" y="1681360"/>
                  <a:pt x="1089025" y="1682750"/>
                  <a:pt x="1123950" y="1685925"/>
                </a:cubicBezTo>
                <a:cubicBezTo>
                  <a:pt x="1133475" y="1689100"/>
                  <a:pt x="1143748" y="1690574"/>
                  <a:pt x="1152525" y="1695450"/>
                </a:cubicBezTo>
                <a:lnTo>
                  <a:pt x="1238250" y="1752600"/>
                </a:lnTo>
                <a:cubicBezTo>
                  <a:pt x="1247775" y="1758950"/>
                  <a:pt x="1255965" y="1768030"/>
                  <a:pt x="1266825" y="1771650"/>
                </a:cubicBezTo>
                <a:lnTo>
                  <a:pt x="1295400" y="1781175"/>
                </a:lnTo>
                <a:cubicBezTo>
                  <a:pt x="1301750" y="1790700"/>
                  <a:pt x="1309330" y="1799511"/>
                  <a:pt x="1314450" y="1809750"/>
                </a:cubicBezTo>
                <a:cubicBezTo>
                  <a:pt x="1318940" y="1818730"/>
                  <a:pt x="1317811" y="1830400"/>
                  <a:pt x="1323975" y="1838325"/>
                </a:cubicBezTo>
                <a:cubicBezTo>
                  <a:pt x="1359107" y="1883494"/>
                  <a:pt x="1371504" y="1889061"/>
                  <a:pt x="1409700" y="1914525"/>
                </a:cubicBezTo>
                <a:cubicBezTo>
                  <a:pt x="1416050" y="1924050"/>
                  <a:pt x="1423630" y="1932861"/>
                  <a:pt x="1428750" y="1943100"/>
                </a:cubicBezTo>
                <a:cubicBezTo>
                  <a:pt x="1445498" y="1976595"/>
                  <a:pt x="1442519" y="2025711"/>
                  <a:pt x="1447800" y="2057400"/>
                </a:cubicBezTo>
                <a:cubicBezTo>
                  <a:pt x="1449451" y="2067304"/>
                  <a:pt x="1454567" y="2076321"/>
                  <a:pt x="1457325" y="2085975"/>
                </a:cubicBezTo>
                <a:cubicBezTo>
                  <a:pt x="1474617" y="2146496"/>
                  <a:pt x="1456307" y="2102988"/>
                  <a:pt x="1485900" y="2162175"/>
                </a:cubicBezTo>
                <a:cubicBezTo>
                  <a:pt x="1492250" y="2254250"/>
                  <a:pt x="1496335" y="2346509"/>
                  <a:pt x="1504950" y="2438400"/>
                </a:cubicBezTo>
                <a:cubicBezTo>
                  <a:pt x="1508568" y="2476987"/>
                  <a:pt x="1528103" y="2472446"/>
                  <a:pt x="1552575" y="2505075"/>
                </a:cubicBezTo>
                <a:cubicBezTo>
                  <a:pt x="1561094" y="2516434"/>
                  <a:pt x="1564580" y="2530847"/>
                  <a:pt x="1571625" y="2543175"/>
                </a:cubicBezTo>
                <a:cubicBezTo>
                  <a:pt x="1582462" y="2562140"/>
                  <a:pt x="1618136" y="2609918"/>
                  <a:pt x="1628775" y="2619375"/>
                </a:cubicBezTo>
                <a:cubicBezTo>
                  <a:pt x="1642612" y="2631675"/>
                  <a:pt x="1660525" y="2638425"/>
                  <a:pt x="1676400" y="2647950"/>
                </a:cubicBezTo>
                <a:cubicBezTo>
                  <a:pt x="1685925" y="2660650"/>
                  <a:pt x="1693028" y="2675596"/>
                  <a:pt x="1704975" y="2686050"/>
                </a:cubicBezTo>
                <a:cubicBezTo>
                  <a:pt x="1734723" y="2712079"/>
                  <a:pt x="1765462" y="2718225"/>
                  <a:pt x="1800225" y="2733675"/>
                </a:cubicBezTo>
                <a:cubicBezTo>
                  <a:pt x="1864265" y="2762137"/>
                  <a:pt x="1811429" y="2746001"/>
                  <a:pt x="1876425" y="2762250"/>
                </a:cubicBezTo>
                <a:cubicBezTo>
                  <a:pt x="1879600" y="2790825"/>
                  <a:pt x="1879485" y="2819960"/>
                  <a:pt x="1885950" y="2847975"/>
                </a:cubicBezTo>
                <a:cubicBezTo>
                  <a:pt x="1892622" y="2876887"/>
                  <a:pt x="1907293" y="2893861"/>
                  <a:pt x="1933575" y="2905125"/>
                </a:cubicBezTo>
                <a:cubicBezTo>
                  <a:pt x="1945607" y="2910282"/>
                  <a:pt x="1959088" y="2911054"/>
                  <a:pt x="1971675" y="2914650"/>
                </a:cubicBezTo>
                <a:cubicBezTo>
                  <a:pt x="2042757" y="2934959"/>
                  <a:pt x="1946654" y="2918220"/>
                  <a:pt x="2085975" y="2933700"/>
                </a:cubicBezTo>
                <a:cubicBezTo>
                  <a:pt x="2095500" y="2940050"/>
                  <a:pt x="2106455" y="2944655"/>
                  <a:pt x="2114550" y="2952750"/>
                </a:cubicBezTo>
                <a:cubicBezTo>
                  <a:pt x="2122645" y="2960845"/>
                  <a:pt x="2125505" y="2973230"/>
                  <a:pt x="2133600" y="2981325"/>
                </a:cubicBezTo>
                <a:cubicBezTo>
                  <a:pt x="2148648" y="2996373"/>
                  <a:pt x="2176299" y="3017245"/>
                  <a:pt x="2200275" y="3019425"/>
                </a:cubicBezTo>
                <a:cubicBezTo>
                  <a:pt x="2225571" y="3021725"/>
                  <a:pt x="2251075" y="3019425"/>
                  <a:pt x="2276475" y="301942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12" name="Cloud Callout 1211"/>
          <p:cNvSpPr/>
          <p:nvPr/>
        </p:nvSpPr>
        <p:spPr>
          <a:xfrm>
            <a:off x="5867400" y="1752600"/>
            <a:ext cx="2590800" cy="762000"/>
          </a:xfrm>
          <a:prstGeom prst="cloudCallout">
            <a:avLst>
              <a:gd name="adj1" fmla="val -41054"/>
              <a:gd name="adj2" fmla="val 117857"/>
            </a:avLst>
          </a:prstGeom>
          <a:solidFill>
            <a:schemeClr val="accent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 am confused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8"/>
                                        </p:tgtEl>
                                        <p:attrNameLst>
                                          <p:attrName>style.visibility</p:attrName>
                                        </p:attrNameLst>
                                      </p:cBhvr>
                                      <p:to>
                                        <p:strVal val="visible"/>
                                      </p:to>
                                    </p:set>
                                    <p:anim calcmode="lin" valueType="num">
                                      <p:cBhvr additive="base">
                                        <p:cTn id="15" dur="500" fill="hold"/>
                                        <p:tgtEl>
                                          <p:spTgt spid="11268"/>
                                        </p:tgtEl>
                                        <p:attrNameLst>
                                          <p:attrName>ppt_x</p:attrName>
                                        </p:attrNameLst>
                                      </p:cBhvr>
                                      <p:tavLst>
                                        <p:tav tm="0">
                                          <p:val>
                                            <p:strVal val="#ppt_x"/>
                                          </p:val>
                                        </p:tav>
                                        <p:tav tm="100000">
                                          <p:val>
                                            <p:strVal val="#ppt_x"/>
                                          </p:val>
                                        </p:tav>
                                      </p:tavLst>
                                    </p:anim>
                                    <p:anim calcmode="lin" valueType="num">
                                      <p:cBhvr additive="base">
                                        <p:cTn id="16"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08"/>
                                        </p:tgtEl>
                                        <p:attrNameLst>
                                          <p:attrName>style.visibility</p:attrName>
                                        </p:attrNameLst>
                                      </p:cBhvr>
                                      <p:to>
                                        <p:strVal val="visible"/>
                                      </p:to>
                                    </p:set>
                                    <p:animEffect transition="in" filter="wipe(down)">
                                      <p:cBhvr>
                                        <p:cTn id="21" dur="500"/>
                                        <p:tgtEl>
                                          <p:spTgt spid="120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269"/>
                                        </p:tgtEl>
                                        <p:attrNameLst>
                                          <p:attrName>style.visibility</p:attrName>
                                        </p:attrNameLst>
                                      </p:cBhvr>
                                      <p:to>
                                        <p:strVal val="visible"/>
                                      </p:to>
                                    </p:set>
                                    <p:anim calcmode="lin" valueType="num">
                                      <p:cBhvr additive="base">
                                        <p:cTn id="26" dur="500" fill="hold"/>
                                        <p:tgtEl>
                                          <p:spTgt spid="11269"/>
                                        </p:tgtEl>
                                        <p:attrNameLst>
                                          <p:attrName>ppt_x</p:attrName>
                                        </p:attrNameLst>
                                      </p:cBhvr>
                                      <p:tavLst>
                                        <p:tav tm="0">
                                          <p:val>
                                            <p:strVal val="#ppt_x"/>
                                          </p:val>
                                        </p:tav>
                                        <p:tav tm="100000">
                                          <p:val>
                                            <p:strVal val="#ppt_x"/>
                                          </p:val>
                                        </p:tav>
                                      </p:tavLst>
                                    </p:anim>
                                    <p:anim calcmode="lin" valueType="num">
                                      <p:cBhvr additive="base">
                                        <p:cTn id="27" dur="500" fill="hold"/>
                                        <p:tgtEl>
                                          <p:spTgt spid="1126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11"/>
                                        </p:tgtEl>
                                        <p:attrNameLst>
                                          <p:attrName>style.visibility</p:attrName>
                                        </p:attrNameLst>
                                      </p:cBhvr>
                                      <p:to>
                                        <p:strVal val="visible"/>
                                      </p:to>
                                    </p:set>
                                    <p:animEffect transition="in" filter="wipe(down)">
                                      <p:cBhvr>
                                        <p:cTn id="40" dur="500"/>
                                        <p:tgtEl>
                                          <p:spTgt spid="1211"/>
                                        </p:tgtEl>
                                      </p:cBhvr>
                                    </p:animEffect>
                                  </p:childTnLst>
                                </p:cTn>
                              </p:par>
                            </p:childTnLst>
                          </p:cTn>
                        </p:par>
                        <p:par>
                          <p:cTn id="41" fill="hold">
                            <p:stCondLst>
                              <p:cond delay="500"/>
                            </p:stCondLst>
                            <p:childTnLst>
                              <p:par>
                                <p:cTn id="42" presetID="8" presetClass="entr" presetSubtype="16" fill="hold" grpId="0" nodeType="afterEffect">
                                  <p:stCondLst>
                                    <p:cond delay="0"/>
                                  </p:stCondLst>
                                  <p:iterate type="lt">
                                    <p:tmPct val="0"/>
                                  </p:iterate>
                                  <p:childTnLst>
                                    <p:set>
                                      <p:cBhvr>
                                        <p:cTn id="43" dur="1" fill="hold">
                                          <p:stCondLst>
                                            <p:cond delay="0"/>
                                          </p:stCondLst>
                                        </p:cTn>
                                        <p:tgtEl>
                                          <p:spTgt spid="1212"/>
                                        </p:tgtEl>
                                        <p:attrNameLst>
                                          <p:attrName>style.visibility</p:attrName>
                                        </p:attrNameLst>
                                      </p:cBhvr>
                                      <p:to>
                                        <p:strVal val="visible"/>
                                      </p:to>
                                    </p:set>
                                    <p:animEffect transition="in" filter="diamond(in)">
                                      <p:cBhvr>
                                        <p:cTn id="44" dur="500"/>
                                        <p:tgtEl>
                                          <p:spTgt spid="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211" grpId="0" animBg="1"/>
      <p:bldP spid="1212"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Word Comparison</a:t>
            </a:r>
          </a:p>
        </p:txBody>
      </p:sp>
      <p:pic>
        <p:nvPicPr>
          <p:cNvPr id="21507" name="Picture 5" descr="alignment"/>
          <p:cNvPicPr>
            <a:picLocks noGrp="1" noChangeAspect="1" noChangeArrowheads="1"/>
          </p:cNvPicPr>
          <p:nvPr>
            <p:ph idx="1"/>
          </p:nvPr>
        </p:nvPicPr>
        <p:blipFill>
          <a:blip r:embed="rId2"/>
          <a:srcRect/>
          <a:stretch>
            <a:fillRect/>
          </a:stretch>
        </p:blipFill>
        <p:spPr>
          <a:xfrm>
            <a:off x="685800" y="2133600"/>
            <a:ext cx="8305800" cy="4314825"/>
          </a:xfrm>
          <a:noFill/>
        </p:spPr>
      </p:pic>
      <p:sp>
        <p:nvSpPr>
          <p:cNvPr id="4" name="Cloud Callout 3"/>
          <p:cNvSpPr/>
          <p:nvPr/>
        </p:nvSpPr>
        <p:spPr>
          <a:xfrm>
            <a:off x="5562600" y="1143000"/>
            <a:ext cx="2743200" cy="685800"/>
          </a:xfrm>
          <a:prstGeom prst="cloudCallout">
            <a:avLst>
              <a:gd name="adj1" fmla="val -43750"/>
              <a:gd name="adj2" fmla="val 109091"/>
            </a:avLst>
          </a:prstGeom>
          <a:solidFill>
            <a:schemeClr val="accent1">
              <a:lumMod val="90000"/>
            </a:schemeClr>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Sub-character Information</a:t>
            </a:r>
          </a:p>
        </p:txBody>
      </p:sp>
      <p:sp>
        <p:nvSpPr>
          <p:cNvPr id="5" name="Cloud Callout 4"/>
          <p:cNvSpPr/>
          <p:nvPr/>
        </p:nvSpPr>
        <p:spPr>
          <a:xfrm>
            <a:off x="2209800" y="1295400"/>
            <a:ext cx="2362200" cy="762000"/>
          </a:xfrm>
          <a:prstGeom prst="cloudCallout">
            <a:avLst>
              <a:gd name="adj1" fmla="val 1344"/>
              <a:gd name="adj2" fmla="val 195000"/>
            </a:avLst>
          </a:prstGeom>
          <a:solidFill>
            <a:schemeClr val="accent1"/>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r>
              <a:rPr lang="en-US" dirty="0">
                <a:solidFill>
                  <a:schemeClr val="tx1"/>
                </a:solidFill>
              </a:rPr>
              <a:t>Critical Point Matching</a:t>
            </a:r>
          </a:p>
        </p:txBody>
      </p:sp>
      <p:sp>
        <p:nvSpPr>
          <p:cNvPr id="6" name="Cloud Callout 5"/>
          <p:cNvSpPr/>
          <p:nvPr/>
        </p:nvSpPr>
        <p:spPr>
          <a:xfrm>
            <a:off x="6400800" y="5638800"/>
            <a:ext cx="2362200" cy="609600"/>
          </a:xfrm>
          <a:prstGeom prst="cloudCallout">
            <a:avLst>
              <a:gd name="adj1" fmla="val 4570"/>
              <a:gd name="adj2" fmla="val -334375"/>
            </a:avLst>
          </a:prstGeom>
          <a:solidFill>
            <a:schemeClr val="accent1"/>
          </a:solidFill>
          <a:ln w="12700" cmpd="sng">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DTW Matching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1.9|19."/>
</p:tagLst>
</file>

<file path=ppt/tags/tag2.xml><?xml version="1.0" encoding="utf-8"?>
<p:tagLst xmlns:a="http://schemas.openxmlformats.org/drawingml/2006/main" xmlns:r="http://schemas.openxmlformats.org/officeDocument/2006/relationships" xmlns:p="http://schemas.openxmlformats.org/presentationml/2006/main">
  <p:tag name="TIMING" val="|1.6|11.|11.5"/>
</p:tagLst>
</file>

<file path=ppt/theme/theme1.xml><?xml version="1.0" encoding="utf-8"?>
<a:theme xmlns:a="http://schemas.openxmlformats.org/drawingml/2006/main" name="new_cvit">
  <a:themeElements>
    <a:clrScheme name="new_c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_cvi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ew_c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c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c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c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c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c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cvi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c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c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c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c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c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1890</TotalTime>
  <Words>5185</Words>
  <Application>Microsoft Office PowerPoint</Application>
  <PresentationFormat>On-screen Show (4:3)</PresentationFormat>
  <Paragraphs>997</Paragraphs>
  <Slides>93</Slides>
  <Notes>43</Notes>
  <HiddenSlides>12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96" baseType="lpstr">
      <vt:lpstr>new_cvit</vt:lpstr>
      <vt:lpstr>Equation</vt:lpstr>
      <vt:lpstr>Microsoft Equation 3.0</vt:lpstr>
      <vt:lpstr>Writer  Identification  and  Verification  for  online  Handwriting</vt:lpstr>
      <vt:lpstr>Handwriting</vt:lpstr>
      <vt:lpstr>Handwriting Identification</vt:lpstr>
      <vt:lpstr>Individuality (example)</vt:lpstr>
      <vt:lpstr>Recognition Vs Identification</vt:lpstr>
      <vt:lpstr>Problem Statement</vt:lpstr>
      <vt:lpstr>Identification</vt:lpstr>
      <vt:lpstr>Verification</vt:lpstr>
      <vt:lpstr>Individuality Features</vt:lpstr>
      <vt:lpstr>Line and Paragraph Level</vt:lpstr>
      <vt:lpstr>Challenges</vt:lpstr>
      <vt:lpstr>Online Vs Offline</vt:lpstr>
      <vt:lpstr>Data collection and Annotation</vt:lpstr>
      <vt:lpstr>State of the Art</vt:lpstr>
      <vt:lpstr>Theme</vt:lpstr>
      <vt:lpstr>Major Contributions</vt:lpstr>
      <vt:lpstr>Text-independent  writer identification</vt:lpstr>
      <vt:lpstr>Text-independent ? </vt:lpstr>
      <vt:lpstr>Consistency…</vt:lpstr>
      <vt:lpstr>Codebook  of  a  writer</vt:lpstr>
      <vt:lpstr>Theoretical background</vt:lpstr>
      <vt:lpstr>Summarized framework</vt:lpstr>
      <vt:lpstr>Results</vt:lpstr>
      <vt:lpstr>Varying No of Curves</vt:lpstr>
      <vt:lpstr>Script Vs Accuracy</vt:lpstr>
      <vt:lpstr>Related work</vt:lpstr>
      <vt:lpstr>Result comparison</vt:lpstr>
      <vt:lpstr>Analysis</vt:lpstr>
      <vt:lpstr>Text dependent writer Verification</vt:lpstr>
      <vt:lpstr>Problem Statement</vt:lpstr>
      <vt:lpstr>Signature Vs Text-dependent</vt:lpstr>
      <vt:lpstr>System Specification</vt:lpstr>
      <vt:lpstr>Boosting?</vt:lpstr>
      <vt:lpstr>Framework</vt:lpstr>
      <vt:lpstr>Text Generation Process</vt:lpstr>
      <vt:lpstr>Effect of Boosting</vt:lpstr>
      <vt:lpstr>Dynamic Time Warping</vt:lpstr>
      <vt:lpstr>Stroke Comparison</vt:lpstr>
      <vt:lpstr>Results</vt:lpstr>
      <vt:lpstr>Performance measures</vt:lpstr>
      <vt:lpstr>False Accept Rate  (Directional Feature) </vt:lpstr>
      <vt:lpstr>False Reject Rate (Directional Features)</vt:lpstr>
      <vt:lpstr>False Accept Rate  (DTW) </vt:lpstr>
      <vt:lpstr>False Reject Rate (DTW)</vt:lpstr>
      <vt:lpstr>Definition</vt:lpstr>
      <vt:lpstr>Effect of thresholds.. (DTW and Hindi script)</vt:lpstr>
      <vt:lpstr>Effect of thresholds..  (DTW and Hindi script)</vt:lpstr>
      <vt:lpstr>No. of word comparisons.. (DTW &amp; Hindi script)</vt:lpstr>
      <vt:lpstr>Effect of thresholds..  (Directional feature and Hindi script)</vt:lpstr>
      <vt:lpstr>Effect of thresholds..  (Directional feature and Hindi script)</vt:lpstr>
      <vt:lpstr>Effect of thresholds..  (Directional features and English script)</vt:lpstr>
      <vt:lpstr>Effect of thresholds..  (Directional features and English script)</vt:lpstr>
      <vt:lpstr>No. of word comparisons.. (Directional &amp; Hindi script)</vt:lpstr>
      <vt:lpstr>No. of word comparisons.. (Directional &amp; English Script)</vt:lpstr>
      <vt:lpstr>Number of writers Vs Accuracy (English)</vt:lpstr>
      <vt:lpstr>Number of writers Vs Accuracy (Hindi Script)</vt:lpstr>
      <vt:lpstr>Analysis and Summary </vt:lpstr>
      <vt:lpstr>Related work</vt:lpstr>
      <vt:lpstr>Comparison</vt:lpstr>
      <vt:lpstr>Repudiation Detection in Handwriting Documents</vt:lpstr>
      <vt:lpstr>Traditional writer identification Vs QDE</vt:lpstr>
      <vt:lpstr>Repudiation</vt:lpstr>
      <vt:lpstr>Repudiation</vt:lpstr>
      <vt:lpstr>Verify whether given documents written by same person or different without assuming Natural Handwriting  </vt:lpstr>
      <vt:lpstr>hard problem?</vt:lpstr>
      <vt:lpstr>Challenges</vt:lpstr>
      <vt:lpstr>Ray of Hope</vt:lpstr>
      <vt:lpstr>Framework </vt:lpstr>
      <vt:lpstr>Assumptions</vt:lpstr>
      <vt:lpstr>System Framework</vt:lpstr>
      <vt:lpstr>Hypothesis Testing </vt:lpstr>
      <vt:lpstr>Distribution Comparison</vt:lpstr>
      <vt:lpstr>Results</vt:lpstr>
      <vt:lpstr>Results</vt:lpstr>
      <vt:lpstr>ROC Curve</vt:lpstr>
      <vt:lpstr>Analysis of Results </vt:lpstr>
      <vt:lpstr>Conclusion and Future work</vt:lpstr>
      <vt:lpstr>Conclusions</vt:lpstr>
      <vt:lpstr>Publications</vt:lpstr>
      <vt:lpstr>Future work</vt:lpstr>
      <vt:lpstr>Thanking You  </vt:lpstr>
      <vt:lpstr>Proposed framework</vt:lpstr>
      <vt:lpstr>Number of Writers Vs Accuracy </vt:lpstr>
      <vt:lpstr>Proposed Framework (example)</vt:lpstr>
      <vt:lpstr>Framework  (Authentication)</vt:lpstr>
      <vt:lpstr>Writer-specific Text Generation</vt:lpstr>
      <vt:lpstr>Writer-specific Text Generation</vt:lpstr>
      <vt:lpstr>Boosting Algorithm</vt:lpstr>
      <vt:lpstr>Boosting</vt:lpstr>
      <vt:lpstr>Discriminating Power of primitives</vt:lpstr>
      <vt:lpstr>Text Generation Process</vt:lpstr>
      <vt:lpstr>Slide 92</vt:lpstr>
      <vt:lpstr>Word Comparison</vt:lpstr>
    </vt:vector>
  </TitlesOfParts>
  <Company>IIITH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 Identification and Verification for online Handwriting</dc:title>
  <dc:creator>mayank</dc:creator>
  <cp:lastModifiedBy>mayank</cp:lastModifiedBy>
  <cp:revision>184</cp:revision>
  <dcterms:created xsi:type="dcterms:W3CDTF">2008-02-18T16:21:45Z</dcterms:created>
  <dcterms:modified xsi:type="dcterms:W3CDTF">2008-02-22T16:00:04Z</dcterms:modified>
</cp:coreProperties>
</file>