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5"/>
  </p:notesMasterIdLst>
  <p:sldIdLst>
    <p:sldId id="256" r:id="rId3"/>
    <p:sldId id="319" r:id="rId4"/>
    <p:sldId id="320" r:id="rId5"/>
    <p:sldId id="321" r:id="rId6"/>
    <p:sldId id="398" r:id="rId7"/>
    <p:sldId id="408" r:id="rId8"/>
    <p:sldId id="324" r:id="rId9"/>
    <p:sldId id="336" r:id="rId10"/>
    <p:sldId id="335" r:id="rId11"/>
    <p:sldId id="409" r:id="rId12"/>
    <p:sldId id="337" r:id="rId13"/>
    <p:sldId id="340" r:id="rId14"/>
    <p:sldId id="405" r:id="rId15"/>
    <p:sldId id="342" r:id="rId16"/>
    <p:sldId id="344" r:id="rId17"/>
    <p:sldId id="347" r:id="rId18"/>
    <p:sldId id="348" r:id="rId19"/>
    <p:sldId id="350" r:id="rId20"/>
    <p:sldId id="406" r:id="rId21"/>
    <p:sldId id="354" r:id="rId22"/>
    <p:sldId id="355" r:id="rId23"/>
    <p:sldId id="353" r:id="rId24"/>
    <p:sldId id="358" r:id="rId25"/>
    <p:sldId id="363" r:id="rId26"/>
    <p:sldId id="364" r:id="rId27"/>
    <p:sldId id="394" r:id="rId28"/>
    <p:sldId id="302" r:id="rId29"/>
    <p:sldId id="407" r:id="rId30"/>
    <p:sldId id="367" r:id="rId31"/>
    <p:sldId id="400" r:id="rId32"/>
    <p:sldId id="411" r:id="rId33"/>
    <p:sldId id="410" r:id="rId34"/>
    <p:sldId id="374" r:id="rId35"/>
    <p:sldId id="375" r:id="rId36"/>
    <p:sldId id="399" r:id="rId37"/>
    <p:sldId id="379" r:id="rId38"/>
    <p:sldId id="396" r:id="rId39"/>
    <p:sldId id="378" r:id="rId40"/>
    <p:sldId id="397" r:id="rId41"/>
    <p:sldId id="382" r:id="rId42"/>
    <p:sldId id="380" r:id="rId43"/>
    <p:sldId id="384" r:id="rId44"/>
    <p:sldId id="386" r:id="rId45"/>
    <p:sldId id="385" r:id="rId46"/>
    <p:sldId id="387" r:id="rId47"/>
    <p:sldId id="402" r:id="rId48"/>
    <p:sldId id="390" r:id="rId49"/>
    <p:sldId id="388" r:id="rId50"/>
    <p:sldId id="392" r:id="rId51"/>
    <p:sldId id="401" r:id="rId52"/>
    <p:sldId id="259" r:id="rId53"/>
    <p:sldId id="29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505"/>
    <a:srgbClr val="1E10DA"/>
    <a:srgbClr val="047FBC"/>
    <a:srgbClr val="0F5EFD"/>
    <a:srgbClr val="B8F927"/>
    <a:srgbClr val="DBFC92"/>
    <a:srgbClr val="FF6600"/>
    <a:srgbClr val="027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86926" autoAdjust="0"/>
  </p:normalViewPr>
  <p:slideViewPr>
    <p:cSldViewPr>
      <p:cViewPr>
        <p:scale>
          <a:sx n="85" d="100"/>
          <a:sy n="85" d="100"/>
        </p:scale>
        <p:origin x="-1752"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33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6AEA42F-0CB5-4738-B50F-A5B782BB6CCD}" type="datetimeFigureOut">
              <a:rPr lang="en-US"/>
              <a:pPr>
                <a:defRPr/>
              </a:pPr>
              <a:t>17/08/13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02D82A-8016-4AF8-922C-5DF93AC974AF}" type="slidenum">
              <a:rPr lang="en-US"/>
              <a:pPr>
                <a:defRPr/>
              </a:pPr>
              <a:t>‹#›</a:t>
            </a:fld>
            <a:endParaRPr lang="en-US"/>
          </a:p>
        </p:txBody>
      </p:sp>
    </p:spTree>
    <p:extLst>
      <p:ext uri="{BB962C8B-B14F-4D97-AF65-F5344CB8AC3E}">
        <p14:creationId xmlns:p14="http://schemas.microsoft.com/office/powerpoint/2010/main" val="298396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a:t>
            </a:fld>
            <a:endParaRPr lang="en-US"/>
          </a:p>
        </p:txBody>
      </p:sp>
    </p:spTree>
    <p:extLst>
      <p:ext uri="{BB962C8B-B14F-4D97-AF65-F5344CB8AC3E}">
        <p14:creationId xmlns:p14="http://schemas.microsoft.com/office/powerpoint/2010/main" val="98958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the first</a:t>
            </a:r>
            <a:r>
              <a:rPr lang="en-US" baseline="0" dirty="0" smtClean="0"/>
              <a:t> stage – Division of perfusion time-series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10</a:t>
            </a:fld>
            <a:endParaRPr lang="en-US"/>
          </a:p>
        </p:txBody>
      </p:sp>
    </p:spTree>
    <p:extLst>
      <p:ext uri="{BB962C8B-B14F-4D97-AF65-F5344CB8AC3E}">
        <p14:creationId xmlns:p14="http://schemas.microsoft.com/office/powerpoint/2010/main" val="108652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perfusion time-series cannot be viewed as a single unit due to the </a:t>
            </a:r>
            <a:r>
              <a:rPr lang="en-US" baseline="0" dirty="0" err="1" smtClean="0"/>
              <a:t>behaviour</a:t>
            </a:r>
            <a:r>
              <a:rPr lang="en-US" baseline="0" dirty="0" smtClean="0"/>
              <a:t> of contrast agent. The wash-in and wash-out process causes features to appear and disappear in the time-series. </a:t>
            </a:r>
          </a:p>
          <a:p>
            <a:r>
              <a:rPr lang="en-US" baseline="0" dirty="0" smtClean="0"/>
              <a:t>Hence, we divide the time-series into 3 sets based on the two time-points that are wash in and wash out of contrast agent.</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11</a:t>
            </a:fld>
            <a:endParaRPr lang="en-US"/>
          </a:p>
        </p:txBody>
      </p:sp>
    </p:spTree>
    <p:extLst>
      <p:ext uri="{BB962C8B-B14F-4D97-AF65-F5344CB8AC3E}">
        <p14:creationId xmlns:p14="http://schemas.microsoft.com/office/powerpoint/2010/main" val="118883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gamma-</a:t>
            </a:r>
            <a:r>
              <a:rPr lang="en-US" baseline="0" dirty="0" err="1" smtClean="0"/>
              <a:t>variate</a:t>
            </a:r>
            <a:r>
              <a:rPr lang="en-US" baseline="0" dirty="0" smtClean="0"/>
              <a:t> function fitting  t</a:t>
            </a:r>
            <a:r>
              <a:rPr lang="en-US" dirty="0" smtClean="0"/>
              <a:t>o divide the time-series.</a:t>
            </a:r>
          </a:p>
          <a:p>
            <a:r>
              <a:rPr lang="en-US" dirty="0" smtClean="0"/>
              <a:t>It is found that the intensity of</a:t>
            </a:r>
            <a:r>
              <a:rPr lang="en-US" baseline="0" dirty="0" smtClean="0"/>
              <a:t> volumes </a:t>
            </a:r>
            <a:r>
              <a:rPr lang="en-US" dirty="0" smtClean="0"/>
              <a:t>in</a:t>
            </a:r>
            <a:r>
              <a:rPr lang="en-US" baseline="0" dirty="0" smtClean="0"/>
              <a:t> time-series varies directly with change in bolus concentration in brain. Hence, an accurate modeling of the bolus concentration provides a correct variation in intensity between volumes. </a:t>
            </a:r>
          </a:p>
          <a:p>
            <a:r>
              <a:rPr lang="en-US" baseline="0" dirty="0" smtClean="0"/>
              <a:t>We use a standard gamma </a:t>
            </a:r>
            <a:r>
              <a:rPr lang="en-US" baseline="0" dirty="0" err="1" smtClean="0"/>
              <a:t>variate</a:t>
            </a:r>
            <a:r>
              <a:rPr lang="en-US" baseline="0" dirty="0" smtClean="0"/>
              <a:t> function that has been known to model perfusion curves. This modeling takes into account different perfusion parameters.</a:t>
            </a:r>
          </a:p>
          <a:p>
            <a:r>
              <a:rPr lang="en-US" baseline="0" dirty="0" smtClean="0"/>
              <a:t>It is fit on the volume mean intensity perfusion curve to estimate the GVF-fit mean intensity curve.</a:t>
            </a:r>
          </a:p>
          <a:p>
            <a:r>
              <a:rPr lang="en-US" baseline="0" dirty="0" smtClean="0"/>
              <a:t>Using this curve, we identify the wash-in and wash-out time points and divide the series into 3 sets of volumes.  Later, we will see that it is also used in the intensity correction.</a:t>
            </a:r>
          </a:p>
          <a:p>
            <a:r>
              <a:rPr lang="en-US" baseline="0" dirty="0" smtClean="0"/>
              <a:t>In the figure, the red plot is the mean intensity plot and the blue plot is GVF fit mean intensity plot. The </a:t>
            </a:r>
            <a:r>
              <a:rPr lang="en-US" baseline="0" dirty="0" err="1" smtClean="0"/>
              <a:t>washin</a:t>
            </a:r>
            <a:r>
              <a:rPr lang="en-US" baseline="0" dirty="0" smtClean="0"/>
              <a:t> and washout </a:t>
            </a:r>
            <a:r>
              <a:rPr lang="en-US" baseline="0" dirty="0" err="1" smtClean="0"/>
              <a:t>timepoints</a:t>
            </a:r>
            <a:r>
              <a:rPr lang="en-US" baseline="0" dirty="0" smtClean="0"/>
              <a:t> are the points in the GVF plot where there is a steep change in the mean-intensity. Using these points, the time-series is divided into 3 sets.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12</a:t>
            </a:fld>
            <a:endParaRPr lang="en-US"/>
          </a:p>
        </p:txBody>
      </p:sp>
    </p:spTree>
    <p:extLst>
      <p:ext uri="{BB962C8B-B14F-4D97-AF65-F5344CB8AC3E}">
        <p14:creationId xmlns:p14="http://schemas.microsoft.com/office/powerpoint/2010/main" val="331395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divisio</a:t>
            </a:r>
            <a:r>
              <a:rPr lang="en-US" baseline="0" dirty="0" smtClean="0"/>
              <a:t>n of time-series, we </a:t>
            </a:r>
            <a:r>
              <a:rPr lang="en-US" dirty="0" smtClean="0"/>
              <a:t>move on to the second stage</a:t>
            </a:r>
            <a:r>
              <a:rPr lang="en-US" baseline="0" dirty="0" smtClean="0"/>
              <a:t> that is motion detection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13</a:t>
            </a:fld>
            <a:endParaRPr lang="en-US"/>
          </a:p>
        </p:txBody>
      </p:sp>
    </p:spTree>
    <p:extLst>
      <p:ext uri="{BB962C8B-B14F-4D97-AF65-F5344CB8AC3E}">
        <p14:creationId xmlns:p14="http://schemas.microsoft.com/office/powerpoint/2010/main" val="60826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figure shows the motion detection scheme. Using GVF fitting, we have already divided the time-series into 3 sets. We apply motion detection in each of these sets independently. Since bolus is not present in set 1 and set 3 volumes, motion is detected using block-wise phase correlation method. In set 2, we first apply intensity correction to handle the intensity variation and then perform motion detection</a:t>
            </a:r>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14</a:t>
            </a:fld>
            <a:endParaRPr lang="en-US"/>
          </a:p>
        </p:txBody>
      </p:sp>
    </p:spTree>
    <p:extLst>
      <p:ext uri="{BB962C8B-B14F-4D97-AF65-F5344CB8AC3E}">
        <p14:creationId xmlns:p14="http://schemas.microsoft.com/office/powerpoint/2010/main" val="84255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process for</a:t>
            </a:r>
            <a:r>
              <a:rPr lang="en-US" baseline="0" dirty="0" smtClean="0"/>
              <a:t> motion detection in set 1 and set 3 volumes. Motion is detected between adjacent volumes in the time-series. </a:t>
            </a:r>
          </a:p>
          <a:p>
            <a:r>
              <a:rPr lang="en-US" baseline="0" dirty="0" smtClean="0"/>
              <a:t>We extract central slices in the two volumes and </a:t>
            </a:r>
          </a:p>
          <a:p>
            <a:r>
              <a:rPr lang="en-US" baseline="0" dirty="0" smtClean="0"/>
              <a:t>apply block-wise phase correlation between them to obtain the motion flow maps. </a:t>
            </a:r>
          </a:p>
          <a:p>
            <a:r>
              <a:rPr lang="en-US" baseline="0" dirty="0" smtClean="0"/>
              <a:t>The entire process is sped up by </a:t>
            </a:r>
            <a:r>
              <a:rPr lang="en-US" baseline="0" dirty="0" err="1" smtClean="0"/>
              <a:t>downsampling</a:t>
            </a:r>
            <a:r>
              <a:rPr lang="en-US" baseline="0" dirty="0" smtClean="0"/>
              <a:t> the slice and choosing block size accordingly.</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15</a:t>
            </a:fld>
            <a:endParaRPr lang="en-US"/>
          </a:p>
        </p:txBody>
      </p:sp>
    </p:spTree>
    <p:extLst>
      <p:ext uri="{BB962C8B-B14F-4D97-AF65-F5344CB8AC3E}">
        <p14:creationId xmlns:p14="http://schemas.microsoft.com/office/powerpoint/2010/main" val="325824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injected bolus</a:t>
            </a:r>
            <a:r>
              <a:rPr lang="en-US" baseline="0" dirty="0" smtClean="0"/>
              <a:t> causes non-uniform intensity variation in a localized manner. </a:t>
            </a:r>
            <a:r>
              <a:rPr lang="en-US" dirty="0" smtClean="0"/>
              <a:t>We</a:t>
            </a:r>
            <a:r>
              <a:rPr lang="en-US" baseline="0" dirty="0" smtClean="0"/>
              <a:t> apply intensity correction to overcome this.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16</a:t>
            </a:fld>
            <a:endParaRPr lang="en-US"/>
          </a:p>
        </p:txBody>
      </p:sp>
    </p:spTree>
    <p:extLst>
      <p:ext uri="{BB962C8B-B14F-4D97-AF65-F5344CB8AC3E}">
        <p14:creationId xmlns:p14="http://schemas.microsoft.com/office/powerpoint/2010/main" val="59854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variation in intensity </a:t>
            </a:r>
            <a:r>
              <a:rPr lang="en-US" baseline="0" dirty="0" smtClean="0"/>
              <a:t>occurs in those regions that are affected by bolus. </a:t>
            </a:r>
            <a:r>
              <a:rPr lang="en-US" dirty="0" smtClean="0"/>
              <a:t>Thus,</a:t>
            </a:r>
            <a:r>
              <a:rPr lang="en-US" baseline="0" dirty="0" smtClean="0"/>
              <a:t> t</a:t>
            </a:r>
            <a:r>
              <a:rPr lang="en-US" dirty="0" smtClean="0"/>
              <a:t>he intensity correction is</a:t>
            </a:r>
            <a:r>
              <a:rPr lang="en-US" baseline="0" dirty="0" smtClean="0"/>
              <a:t> applied to those regions only. To identify the bolus affected regions, we segment a volume into normal and bolus affected regions using fuzzy c means clustering algorithm. Now, for bolus affected regions, we apply an intensity correction using the earlier estimated GVF mean intensity curve. The normal and intensity corrected bolus regions are combined to create an intensity corrected volume. Using these volumes, we detect motion by block wise phase correlation method as earlier.</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17</a:t>
            </a:fld>
            <a:endParaRPr lang="en-US"/>
          </a:p>
        </p:txBody>
      </p:sp>
    </p:spTree>
    <p:extLst>
      <p:ext uri="{BB962C8B-B14F-4D97-AF65-F5344CB8AC3E}">
        <p14:creationId xmlns:p14="http://schemas.microsoft.com/office/powerpoint/2010/main" val="206483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show the effect of intensity</a:t>
            </a:r>
            <a:r>
              <a:rPr lang="en-US" baseline="0" dirty="0" smtClean="0"/>
              <a:t> correction. Two slices that are not corrupted by motion have been taken. The absolute difference in intensity of the two slices is shown. When intensity correction is applied, we see that there is a reduction in the absolute difference in intensity of the two slices. Ideally, the difference should be zero. Thus, after intensity correction, the slice can be used for motion detection.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18</a:t>
            </a:fld>
            <a:endParaRPr lang="en-US"/>
          </a:p>
        </p:txBody>
      </p:sp>
    </p:spTree>
    <p:extLst>
      <p:ext uri="{BB962C8B-B14F-4D97-AF65-F5344CB8AC3E}">
        <p14:creationId xmlns:p14="http://schemas.microsoft.com/office/powerpoint/2010/main" val="204019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detecting</a:t>
            </a:r>
            <a:r>
              <a:rPr lang="en-US" baseline="0" dirty="0" smtClean="0"/>
              <a:t> motion</a:t>
            </a:r>
            <a:r>
              <a:rPr lang="en-US" dirty="0" smtClean="0"/>
              <a:t>, we characterize the degree of</a:t>
            </a:r>
            <a:r>
              <a:rPr lang="en-US" baseline="0" dirty="0" smtClean="0"/>
              <a:t> motion present in the volumes.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19</a:t>
            </a:fld>
            <a:endParaRPr lang="en-US"/>
          </a:p>
        </p:txBody>
      </p:sp>
    </p:spTree>
    <p:extLst>
      <p:ext uri="{BB962C8B-B14F-4D97-AF65-F5344CB8AC3E}">
        <p14:creationId xmlns:p14="http://schemas.microsoft.com/office/powerpoint/2010/main" val="335096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question that</a:t>
            </a:r>
            <a:r>
              <a:rPr lang="en-US" baseline="0" dirty="0" smtClean="0"/>
              <a:t> comes to mind. In the context of MRI, perfusion refers to the observation of blood flow in organ. In perfusion MRI, we inject a bolus of contrast agent into patients blood stream. The injected bolus is then tracked over time. In a typical MRI, a volume is acquired in a single scan. In perfusion MRI, we acquire a series of volumes. The following diagram shows a typical perfusion series. As we can see, a time-series of volumes are acquired. In a perfusion series, two distinct time-points are found. These are the wash-in and  the wash-out time-points. Wash-in point is the one when bolus enters the brain region. After sometime, the bolus washes-out of the region. The point when it has washed out is called the wash-out time-point.</a:t>
            </a:r>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a:t>
            </a:fld>
            <a:endParaRPr lang="en-US"/>
          </a:p>
        </p:txBody>
      </p:sp>
    </p:spTree>
    <p:extLst>
      <p:ext uri="{BB962C8B-B14F-4D97-AF65-F5344CB8AC3E}">
        <p14:creationId xmlns:p14="http://schemas.microsoft.com/office/powerpoint/2010/main" val="147561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our aim is to categorize the volumes into four motion categories depending on the degree of motion corruption. We use peak entropy of the flow maps for this purpose.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net entropy is found. The net entropy of a volume is the sum of entropies in U and V flow maps. The peak entropy is obtained by taking the maximum value of net entropy in the time-series. </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20</a:t>
            </a:fld>
            <a:endParaRPr lang="en-US"/>
          </a:p>
        </p:txBody>
      </p:sp>
    </p:spTree>
    <p:extLst>
      <p:ext uri="{BB962C8B-B14F-4D97-AF65-F5344CB8AC3E}">
        <p14:creationId xmlns:p14="http://schemas.microsoft.com/office/powerpoint/2010/main" val="97928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dataset</a:t>
            </a:r>
            <a:r>
              <a:rPr lang="en-US" baseline="0" dirty="0" smtClean="0"/>
              <a:t> that was used in the research was acquired from KIMS hospital. It was actually used in </a:t>
            </a:r>
            <a:r>
              <a:rPr lang="en-US" baseline="0" dirty="0" err="1" smtClean="0"/>
              <a:t>tumour</a:t>
            </a:r>
            <a:r>
              <a:rPr lang="en-US" baseline="0" dirty="0" smtClean="0"/>
              <a:t> study and was free of motion 3D rotations were added to it to simulate actual </a:t>
            </a:r>
            <a:r>
              <a:rPr lang="en-US" baseline="0" dirty="0" err="1" smtClean="0"/>
              <a:t>patiet</a:t>
            </a:r>
            <a:r>
              <a:rPr lang="en-US" baseline="0" dirty="0" smtClean="0"/>
              <a:t> </a:t>
            </a:r>
            <a:r>
              <a:rPr lang="en-US" baseline="0" dirty="0" err="1" smtClean="0"/>
              <a:t>behaviour</a:t>
            </a:r>
            <a:r>
              <a:rPr lang="en-US" baseline="0" dirty="0" smtClean="0"/>
              <a:t>. The step function that was used is shown in the diagram. </a:t>
            </a:r>
          </a:p>
          <a:p>
            <a:endParaRPr lang="en-US" baseline="0" dirty="0" smtClean="0"/>
          </a:p>
          <a:p>
            <a:r>
              <a:rPr lang="en-US" baseline="0" dirty="0" smtClean="0"/>
              <a:t>The ranges for different motion categories were as shown in the table: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21</a:t>
            </a:fld>
            <a:endParaRPr lang="en-US"/>
          </a:p>
        </p:txBody>
      </p:sp>
    </p:spTree>
    <p:extLst>
      <p:ext uri="{BB962C8B-B14F-4D97-AF65-F5344CB8AC3E}">
        <p14:creationId xmlns:p14="http://schemas.microsoft.com/office/powerpoint/2010/main" val="149308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we show the result of motion</a:t>
            </a:r>
            <a:r>
              <a:rPr lang="en-US" baseline="0" dirty="0" smtClean="0"/>
              <a:t> detection stage. The first case is where there is no motion present between the volumes but there is intensity variation due to bolus. From the figure, we can see that the obtained flow maps in this case are uniform. The net entropy of these flow maps will be 0.</a:t>
            </a:r>
          </a:p>
          <a:p>
            <a:r>
              <a:rPr lang="en-US" baseline="0" dirty="0" smtClean="0"/>
              <a:t>The second case shows two volumes where motion is present between them but there is no bolus effect. From the figure, we can see that the flow maps are non-uniform. This shows that motion is present between the two slices.</a:t>
            </a:r>
          </a:p>
          <a:p>
            <a:r>
              <a:rPr lang="en-US" baseline="0" dirty="0" smtClean="0"/>
              <a:t>The last case shows slices from two volumes where the degree of motion between them is </a:t>
            </a:r>
            <a:r>
              <a:rPr lang="en-US" baseline="0" dirty="0" err="1" smtClean="0"/>
              <a:t>higer</a:t>
            </a:r>
            <a:r>
              <a:rPr lang="en-US" baseline="0" dirty="0" smtClean="0"/>
              <a:t> as </a:t>
            </a:r>
            <a:r>
              <a:rPr lang="en-US" baseline="0" dirty="0" err="1" smtClean="0"/>
              <a:t>comapred</a:t>
            </a:r>
            <a:r>
              <a:rPr lang="en-US" baseline="0" dirty="0" smtClean="0"/>
              <a:t> to the second case. Here also, no bolus is present. As we can see, the flow maps are not only non-uniform but the degree of non-uniformity is higher as compared to the second case. Hence, net entropy can be used to detect the presence of motion between slices.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22</a:t>
            </a:fld>
            <a:endParaRPr lang="en-US"/>
          </a:p>
        </p:txBody>
      </p:sp>
    </p:spTree>
    <p:extLst>
      <p:ext uri="{BB962C8B-B14F-4D97-AF65-F5344CB8AC3E}">
        <p14:creationId xmlns:p14="http://schemas.microsoft.com/office/powerpoint/2010/main" val="4085750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 we show the net entropy</a:t>
            </a:r>
            <a:r>
              <a:rPr lang="en-IN" baseline="0" dirty="0" smtClean="0"/>
              <a:t> profile for the entire time-series. From the figure, we can see that the value of net-entropy value is 0 for cases where there is no motion even when bolus is present.</a:t>
            </a:r>
            <a:endParaRPr lang="en-IN"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23</a:t>
            </a:fld>
            <a:endParaRPr lang="en-US"/>
          </a:p>
        </p:txBody>
      </p:sp>
    </p:spTree>
    <p:extLst>
      <p:ext uri="{BB962C8B-B14F-4D97-AF65-F5344CB8AC3E}">
        <p14:creationId xmlns:p14="http://schemas.microsoft.com/office/powerpoint/2010/main" val="3101061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table, we show the entropy</a:t>
            </a:r>
            <a:r>
              <a:rPr lang="en-US" baseline="0" dirty="0" smtClean="0"/>
              <a:t> values for different degrees of motion. The peak entropy values can be used to distinguish between different categories. </a:t>
            </a:r>
          </a:p>
          <a:p>
            <a:endParaRPr lang="en-US" baseline="0" dirty="0" smtClean="0"/>
          </a:p>
          <a:p>
            <a:r>
              <a:rPr lang="en-US" baseline="0" dirty="0" smtClean="0"/>
              <a:t>Also, in case where the degree of rotation was below 3 degrees, the method failed to detect motion between slices. Thus it cannot be used in such cases.</a:t>
            </a:r>
          </a:p>
          <a:p>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24</a:t>
            </a:fld>
            <a:endParaRPr lang="en-US"/>
          </a:p>
        </p:txBody>
      </p:sp>
    </p:spTree>
    <p:extLst>
      <p:ext uri="{BB962C8B-B14F-4D97-AF65-F5344CB8AC3E}">
        <p14:creationId xmlns:p14="http://schemas.microsoft.com/office/powerpoint/2010/main" val="3702098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threshold can be set on the peak entropy for different motion categories. For the case study, the value was 0 for no motion, for minimal motion it was between 0 and 0.25 and for mild motion between 0.25 and 1. After 1, the volumes were classified in to severe category.</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25</a:t>
            </a:fld>
            <a:endParaRPr lang="en-US"/>
          </a:p>
        </p:txBody>
      </p:sp>
    </p:spTree>
    <p:extLst>
      <p:ext uri="{BB962C8B-B14F-4D97-AF65-F5344CB8AC3E}">
        <p14:creationId xmlns:p14="http://schemas.microsoft.com/office/powerpoint/2010/main" val="388680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a:t>
            </a:r>
            <a:r>
              <a:rPr lang="en-US" baseline="0" dirty="0" smtClean="0"/>
              <a:t> we see the effect of slice resolution and block size on time taken for motion detection. Initially ,we chose the original slice resolution that is 128x128. The block size chosen was 32x32. To decrease the computation time without, we decreased these two parameters and still we were able to detect the motion present between volumes. We stopped at a reduction factor of 4 when slice resolution was 32x32 and block size 8x8. Using these parameters, we were able to achieve a large </a:t>
            </a:r>
            <a:r>
              <a:rPr lang="en-US" baseline="0" dirty="0" err="1" smtClean="0"/>
              <a:t>refuction</a:t>
            </a:r>
            <a:r>
              <a:rPr lang="en-US" baseline="0" dirty="0" smtClean="0"/>
              <a:t> in </a:t>
            </a:r>
            <a:r>
              <a:rPr lang="en-US" baseline="0" dirty="0" err="1" smtClean="0"/>
              <a:t>compuation</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26</a:t>
            </a:fld>
            <a:endParaRPr lang="en-US"/>
          </a:p>
        </p:txBody>
      </p:sp>
    </p:spTree>
    <p:extLst>
      <p:ext uri="{BB962C8B-B14F-4D97-AF65-F5344CB8AC3E}">
        <p14:creationId xmlns:p14="http://schemas.microsoft.com/office/powerpoint/2010/main" val="1852313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 the importance of intensity correction on set-2</a:t>
            </a:r>
            <a:r>
              <a:rPr lang="en-US" baseline="0" dirty="0" smtClean="0"/>
              <a:t> volumes. Without intensity correction, the net-entropy values were non-zero when bolus was present. Thus, the method wrongly treated the change in contrast as motion. After intensity correction, this was solved.</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27</a:t>
            </a:fld>
            <a:endParaRPr lang="en-US"/>
          </a:p>
        </p:txBody>
      </p:sp>
    </p:spTree>
    <p:extLst>
      <p:ext uri="{BB962C8B-B14F-4D97-AF65-F5344CB8AC3E}">
        <p14:creationId xmlns:p14="http://schemas.microsoft.com/office/powerpoint/2010/main" val="1504951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move on to last</a:t>
            </a:r>
            <a:r>
              <a:rPr lang="en-US" baseline="0" dirty="0" smtClean="0"/>
              <a:t> stage that is motion correction.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28</a:t>
            </a:fld>
            <a:endParaRPr lang="en-US"/>
          </a:p>
        </p:txBody>
      </p:sp>
    </p:spTree>
    <p:extLst>
      <p:ext uri="{BB962C8B-B14F-4D97-AF65-F5344CB8AC3E}">
        <p14:creationId xmlns:p14="http://schemas.microsoft.com/office/powerpoint/2010/main" val="3566403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our</a:t>
            </a:r>
            <a:r>
              <a:rPr lang="en-US" baseline="0" dirty="0" smtClean="0"/>
              <a:t> aim is to align the volumes in the time-series. We use 3D image registration for this purpose. Image registration is aligning two images of same object. Basically we try to find the transformation T that will help us align the moving image M to a fixed image F. Different metrics are used to measure the degree of alignment between the two images. In our case, we used sum of squared difference metric.</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29</a:t>
            </a:fld>
            <a:endParaRPr lang="en-US"/>
          </a:p>
        </p:txBody>
      </p:sp>
    </p:spTree>
    <p:extLst>
      <p:ext uri="{BB962C8B-B14F-4D97-AF65-F5344CB8AC3E}">
        <p14:creationId xmlns:p14="http://schemas.microsoft.com/office/powerpoint/2010/main" val="33076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Perfusion</a:t>
            </a:r>
            <a:r>
              <a:rPr lang="en-US" baseline="0" dirty="0" smtClean="0"/>
              <a:t> MRI is one of the methods used in stroke analysis. Stroke is a disease in brain that causes rapid loss in brain functions due to abnormal blood supply to regions inside brain. It can be caused either due to a clot in the blood vessel, or in case there is a rupture in the blood vessel. A stroke consists of regions: the core where the tissues are totally dead. The other region is the surrounding penumbra region which can be recovered through treatment. In perfusion MRI, we obtain a time-varying data for brain. This data is analyzed on a voxel-by-voxel basis to profile the blood flow in different tissues. Precisely, we estimate different perfusion parametric maps using the data and analyze if a particular region is affected.</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a:t>
            </a:fld>
            <a:endParaRPr lang="en-US"/>
          </a:p>
        </p:txBody>
      </p:sp>
    </p:spTree>
    <p:extLst>
      <p:ext uri="{BB962C8B-B14F-4D97-AF65-F5344CB8AC3E}">
        <p14:creationId xmlns:p14="http://schemas.microsoft.com/office/powerpoint/2010/main" val="783070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consulting a </a:t>
            </a:r>
            <a:r>
              <a:rPr lang="en-US" baseline="0" dirty="0" err="1" smtClean="0"/>
              <a:t>neuro</a:t>
            </a:r>
            <a:r>
              <a:rPr lang="en-US" baseline="0" dirty="0" smtClean="0"/>
              <a:t>-radiologist, the patient motion was found to have following characteristics: First, it was found that only rigid transformation due to patient motion are seen in perfusion MRI of brain. Second, the head motion is limited. It can only occur in two directions that from left to right and downwards. Lastly, the motion is transient, that is, the patient does not exhibit motion all the time. He remains still for some time and it is followed by irregular motion.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30</a:t>
            </a:fld>
            <a:endParaRPr lang="en-US"/>
          </a:p>
        </p:txBody>
      </p:sp>
    </p:spTree>
    <p:extLst>
      <p:ext uri="{BB962C8B-B14F-4D97-AF65-F5344CB8AC3E}">
        <p14:creationId xmlns:p14="http://schemas.microsoft.com/office/powerpoint/2010/main" val="3816098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propose a divide and conquer strategy for motion correction. The motion correction is done in two-passes which are intra-set alignment followed by inter-set alignment.</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31</a:t>
            </a:fld>
            <a:endParaRPr lang="en-US"/>
          </a:p>
        </p:txBody>
      </p:sp>
    </p:spTree>
    <p:extLst>
      <p:ext uri="{BB962C8B-B14F-4D97-AF65-F5344CB8AC3E}">
        <p14:creationId xmlns:p14="http://schemas.microsoft.com/office/powerpoint/2010/main" val="2591183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show the  two pass motion correction framework. The first pass begins with creation of reference volumes for each of the three sets.  After that, we align motion corrupted volumes in each set to its reference volume. In the second pass, we align the reference volumes to the global reference volume. Thus, after the end of two passes, we obtain the transformations required to align the complete time-series.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32</a:t>
            </a:fld>
            <a:endParaRPr lang="en-US"/>
          </a:p>
        </p:txBody>
      </p:sp>
    </p:spTree>
    <p:extLst>
      <p:ext uri="{BB962C8B-B14F-4D97-AF65-F5344CB8AC3E}">
        <p14:creationId xmlns:p14="http://schemas.microsoft.com/office/powerpoint/2010/main" val="206295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33</a:t>
            </a:fld>
            <a:endParaRPr lang="en-US"/>
          </a:p>
        </p:txBody>
      </p:sp>
    </p:spTree>
    <p:extLst>
      <p:ext uri="{BB962C8B-B14F-4D97-AF65-F5344CB8AC3E}">
        <p14:creationId xmlns:p14="http://schemas.microsoft.com/office/powerpoint/2010/main" val="62384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reference volumes for each set are created by using the stationary volumes in that set. In motion detection stage, we were able to detect motion between adjacent volumes. The stationary volumes are the contiguous series of volumes that are not corrupted by motion. The reference volume is the mean of the stationary volumes </a:t>
            </a:r>
            <a:r>
              <a:rPr lang="en-US" baseline="0" smtClean="0"/>
              <a:t>in that set.</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34</a:t>
            </a:fld>
            <a:endParaRPr lang="en-US"/>
          </a:p>
        </p:txBody>
      </p:sp>
    </p:spTree>
    <p:extLst>
      <p:ext uri="{BB962C8B-B14F-4D97-AF65-F5344CB8AC3E}">
        <p14:creationId xmlns:p14="http://schemas.microsoft.com/office/powerpoint/2010/main" val="3101536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volumes in set</a:t>
            </a:r>
            <a:r>
              <a:rPr lang="en-US" baseline="0" dirty="0" smtClean="0"/>
              <a:t> 1 and set 3 are aligned to their reference volumes using 3D registration. But in set -2 volumes, w</a:t>
            </a:r>
            <a:r>
              <a:rPr lang="en-US" dirty="0" smtClean="0"/>
              <a:t>e</a:t>
            </a:r>
            <a:r>
              <a:rPr lang="en-US" baseline="0" dirty="0" smtClean="0"/>
              <a:t> have to apply intensity correction before applying motion correction. Here, we use the GVF fit mean intensity variation. After the intensity correction, the volumes are aligned to R2</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35</a:t>
            </a:fld>
            <a:endParaRPr lang="en-US"/>
          </a:p>
        </p:txBody>
      </p:sp>
    </p:spTree>
    <p:extLst>
      <p:ext uri="{BB962C8B-B14F-4D97-AF65-F5344CB8AC3E}">
        <p14:creationId xmlns:p14="http://schemas.microsoft.com/office/powerpoint/2010/main" val="3617021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show the result of intra-set alignment of volumes. The corrupted volumes in each set are aligned to their reference volume. Also note that intensity variation due to bolus in last case does not affect the registration process since we handled the intensity variation before registration.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36</a:t>
            </a:fld>
            <a:endParaRPr lang="en-US"/>
          </a:p>
        </p:txBody>
      </p:sp>
    </p:spTree>
    <p:extLst>
      <p:ext uri="{BB962C8B-B14F-4D97-AF65-F5344CB8AC3E}">
        <p14:creationId xmlns:p14="http://schemas.microsoft.com/office/powerpoint/2010/main" val="2728402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a:t>
            </a:r>
            <a:r>
              <a:rPr lang="en-US" baseline="0" dirty="0" smtClean="0"/>
              <a:t> after first pass, we are able to estimate the transformations needed to align motion corrupted volume in a set to its reference volume.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37</a:t>
            </a:fld>
            <a:endParaRPr lang="en-US"/>
          </a:p>
        </p:txBody>
      </p:sp>
    </p:spTree>
    <p:extLst>
      <p:ext uri="{BB962C8B-B14F-4D97-AF65-F5344CB8AC3E}">
        <p14:creationId xmlns:p14="http://schemas.microsoft.com/office/powerpoint/2010/main" val="828320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second pass, we align the reference volumes. R1 is chosen</a:t>
            </a:r>
            <a:r>
              <a:rPr lang="en-US" baseline="0" dirty="0" smtClean="0"/>
              <a:t> as the global reference volumes.</a:t>
            </a:r>
          </a:p>
          <a:p>
            <a:endParaRPr lang="en-US" baseline="0" dirty="0" smtClean="0"/>
          </a:p>
          <a:p>
            <a:r>
              <a:rPr lang="en-US" baseline="0" dirty="0" smtClean="0"/>
              <a:t>Before aligning R2 to </a:t>
            </a:r>
            <a:r>
              <a:rPr lang="en-US" baseline="0" dirty="0" err="1" smtClean="0"/>
              <a:t>Rfinal</a:t>
            </a:r>
            <a:r>
              <a:rPr lang="en-US" baseline="0" dirty="0" smtClean="0"/>
              <a:t>, we handle the intensity variation again. Please note that in this however, </a:t>
            </a:r>
            <a:r>
              <a:rPr lang="en-US" baseline="0" dirty="0" err="1" smtClean="0"/>
              <a:t>Rfinal</a:t>
            </a:r>
            <a:r>
              <a:rPr lang="en-US" baseline="0" dirty="0" smtClean="0"/>
              <a:t> is not affected by bolus. Hence, instead of GVF fit mean intensity, we use mean intensity for </a:t>
            </a:r>
            <a:r>
              <a:rPr lang="en-US" baseline="0" dirty="0" err="1" smtClean="0"/>
              <a:t>Rfinal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38</a:t>
            </a:fld>
            <a:endParaRPr lang="en-US"/>
          </a:p>
        </p:txBody>
      </p:sp>
    </p:spTree>
    <p:extLst>
      <p:ext uri="{BB962C8B-B14F-4D97-AF65-F5344CB8AC3E}">
        <p14:creationId xmlns:p14="http://schemas.microsoft.com/office/powerpoint/2010/main" val="1638646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show the results of inter-set alignment.</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39</a:t>
            </a:fld>
            <a:endParaRPr lang="en-US"/>
          </a:p>
        </p:txBody>
      </p:sp>
    </p:spTree>
    <p:extLst>
      <p:ext uri="{BB962C8B-B14F-4D97-AF65-F5344CB8AC3E}">
        <p14:creationId xmlns:p14="http://schemas.microsoft.com/office/powerpoint/2010/main" val="2680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corruption is a major problem found in perfusion MRI. The duration of a perfusion scan takes between 20 to 60 minutes depending on the number of volumes scanned. Ideally, the patient should remain still for the entire period but practically, it is impossible for a patient to remain still for that long. Even though a head holder is provided to make sure that the patient remains still, due to claustrophobic nature of MRI scanner and also due to condition of patient, patient motion is observed. In the following figure, we show the data corruption. The location of a voxel has changed due to motion. If we try to estimate the perfusion parameters using such a data, they will be wrong and it will result in a wrong diagnosis. Hence, solving the data corruption problem is the first step in a stroke analysis pipeline.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a:t>
            </a:fld>
            <a:endParaRPr lang="en-US"/>
          </a:p>
        </p:txBody>
      </p:sp>
    </p:spTree>
    <p:extLst>
      <p:ext uri="{BB962C8B-B14F-4D97-AF65-F5344CB8AC3E}">
        <p14:creationId xmlns:p14="http://schemas.microsoft.com/office/powerpoint/2010/main" val="1039910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inter-</a:t>
            </a:r>
            <a:r>
              <a:rPr lang="en-US" dirty="0" err="1" smtClean="0"/>
              <a:t>ser</a:t>
            </a:r>
            <a:r>
              <a:rPr lang="en-US" baseline="0" dirty="0" smtClean="0"/>
              <a:t> alignment, we estimate two transformations, one needed to align R3 to </a:t>
            </a:r>
            <a:r>
              <a:rPr lang="en-US" baseline="0" dirty="0" err="1" smtClean="0"/>
              <a:t>Rfinal</a:t>
            </a:r>
            <a:r>
              <a:rPr lang="en-US" baseline="0" dirty="0" smtClean="0"/>
              <a:t>, other needed to align R2 to </a:t>
            </a:r>
            <a:r>
              <a:rPr lang="en-US" baseline="0" dirty="0" err="1" smtClean="0"/>
              <a:t>Rfinal</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40</a:t>
            </a:fld>
            <a:endParaRPr lang="en-US"/>
          </a:p>
        </p:txBody>
      </p:sp>
    </p:spTree>
    <p:extLst>
      <p:ext uri="{BB962C8B-B14F-4D97-AF65-F5344CB8AC3E}">
        <p14:creationId xmlns:p14="http://schemas.microsoft.com/office/powerpoint/2010/main" val="1197119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align the complete time-series through a series of transformations. Since R1 is </a:t>
            </a:r>
            <a:r>
              <a:rPr lang="en-US" baseline="0" dirty="0" err="1" smtClean="0"/>
              <a:t>Rfinal</a:t>
            </a:r>
            <a:r>
              <a:rPr lang="en-US" baseline="0" dirty="0" smtClean="0"/>
              <a:t>, the volumes in set-1 get aligned to global reference volume in the first – pass itself. For set 2 and set 3 volumes, we apply the transformation estimated during the second pass to align them to </a:t>
            </a:r>
            <a:r>
              <a:rPr lang="en-US" baseline="0" dirty="0" err="1" smtClean="0"/>
              <a:t>Rfinal</a:t>
            </a:r>
            <a:r>
              <a:rPr lang="en-US" baseline="0" dirty="0" smtClean="0"/>
              <a:t>. Thus, every volume is aligned to </a:t>
            </a:r>
            <a:r>
              <a:rPr lang="en-US" baseline="0" dirty="0" err="1" smtClean="0"/>
              <a:t>Rfinal</a:t>
            </a:r>
            <a:r>
              <a:rPr lang="en-US" baseline="0" dirty="0" smtClean="0"/>
              <a:t> now which was our aim.</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41</a:t>
            </a:fld>
            <a:endParaRPr lang="en-US"/>
          </a:p>
        </p:txBody>
      </p:sp>
    </p:spTree>
    <p:extLst>
      <p:ext uri="{BB962C8B-B14F-4D97-AF65-F5344CB8AC3E}">
        <p14:creationId xmlns:p14="http://schemas.microsoft.com/office/powerpoint/2010/main" val="2364448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evaluate the motion correction by finding the dice coefficient of initial and motion corrected time series. As we can see from the table, the DC value increases after motion correction, showing that the volumes in the time-series have been aligned.</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42</a:t>
            </a:fld>
            <a:endParaRPr lang="en-US"/>
          </a:p>
        </p:txBody>
      </p:sp>
    </p:spTree>
    <p:extLst>
      <p:ext uri="{BB962C8B-B14F-4D97-AF65-F5344CB8AC3E}">
        <p14:creationId xmlns:p14="http://schemas.microsoft.com/office/powerpoint/2010/main" val="701016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Qualitatively,</a:t>
            </a:r>
            <a:r>
              <a:rPr lang="en-US" baseline="0" dirty="0" smtClean="0"/>
              <a:t> we compare the mean-intensity curve for a manually chosen volume of interest in the initial and motion corrected time-series.</a:t>
            </a:r>
          </a:p>
          <a:p>
            <a:r>
              <a:rPr lang="en-US" baseline="0" dirty="0" smtClean="0"/>
              <a:t>The blue plot which is the plot after motion correction is a typical perfusion MRI curve.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43</a:t>
            </a:fld>
            <a:endParaRPr lang="en-US"/>
          </a:p>
        </p:txBody>
      </p:sp>
    </p:spTree>
    <p:extLst>
      <p:ext uri="{BB962C8B-B14F-4D97-AF65-F5344CB8AC3E}">
        <p14:creationId xmlns:p14="http://schemas.microsoft.com/office/powerpoint/2010/main" val="120598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assess </a:t>
            </a:r>
            <a:r>
              <a:rPr lang="en-US" baseline="0" dirty="0" smtClean="0"/>
              <a:t>our approach of </a:t>
            </a:r>
            <a:r>
              <a:rPr lang="en-US" dirty="0" smtClean="0"/>
              <a:t>motion</a:t>
            </a:r>
            <a:r>
              <a:rPr lang="en-US" baseline="0" dirty="0" smtClean="0"/>
              <a:t> correction using the registration error which is the </a:t>
            </a:r>
            <a:r>
              <a:rPr lang="en-US" baseline="0" dirty="0" err="1" smtClean="0"/>
              <a:t>rms</a:t>
            </a:r>
            <a:r>
              <a:rPr lang="en-US" baseline="0" dirty="0" smtClean="0"/>
              <a:t> error between the applied and obtained transformations.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44</a:t>
            </a:fld>
            <a:endParaRPr lang="en-US"/>
          </a:p>
        </p:txBody>
      </p:sp>
    </p:spTree>
    <p:extLst>
      <p:ext uri="{BB962C8B-B14F-4D97-AF65-F5344CB8AC3E}">
        <p14:creationId xmlns:p14="http://schemas.microsoft.com/office/powerpoint/2010/main" val="2420958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show the comparison</a:t>
            </a:r>
            <a:r>
              <a:rPr lang="en-US" baseline="0" dirty="0" smtClean="0"/>
              <a:t> of our approach with mutual information based registration approach for motion correction. From the table, we can see that the error is less in our approach. Also, the time required in our approach is less as compared to based approach.</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45</a:t>
            </a:fld>
            <a:endParaRPr lang="en-US"/>
          </a:p>
        </p:txBody>
      </p:sp>
    </p:spTree>
    <p:extLst>
      <p:ext uri="{BB962C8B-B14F-4D97-AF65-F5344CB8AC3E}">
        <p14:creationId xmlns:p14="http://schemas.microsoft.com/office/powerpoint/2010/main" val="2339407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a:t>
            </a:r>
            <a:r>
              <a:rPr lang="en-US" dirty="0" smtClean="0"/>
              <a:t>e show the time taken by 3 motion correction algorith</a:t>
            </a:r>
            <a:r>
              <a:rPr lang="en-US" baseline="0" dirty="0" smtClean="0"/>
              <a:t>ms </a:t>
            </a:r>
            <a:r>
              <a:rPr lang="en-US" dirty="0" smtClean="0"/>
              <a:t>with and without using the proposed</a:t>
            </a:r>
            <a:r>
              <a:rPr lang="en-US" baseline="0" dirty="0" smtClean="0"/>
              <a:t> </a:t>
            </a:r>
            <a:r>
              <a:rPr lang="en-US" dirty="0" smtClean="0"/>
              <a:t>motion detection stage</a:t>
            </a:r>
            <a:r>
              <a:rPr lang="en-US" baseline="0" dirty="0" smtClean="0"/>
              <a:t> in terms of time taken for motion correction</a:t>
            </a:r>
            <a:r>
              <a:rPr lang="en-US" dirty="0" smtClean="0"/>
              <a:t>. We</a:t>
            </a:r>
            <a:r>
              <a:rPr lang="en-US" baseline="0" dirty="0" smtClean="0"/>
              <a:t> can see that the time taken is less when a motion detection is used before correction which is as high as 38%</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46</a:t>
            </a:fld>
            <a:endParaRPr lang="en-US"/>
          </a:p>
        </p:txBody>
      </p:sp>
    </p:spTree>
    <p:extLst>
      <p:ext uri="{BB962C8B-B14F-4D97-AF65-F5344CB8AC3E}">
        <p14:creationId xmlns:p14="http://schemas.microsoft.com/office/powerpoint/2010/main" val="1554809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table, we compare our approach of motion correction with the same 3 motion correction algorithms. It can be seen that the reduction in mean computation time for motion correction is highly reduced to a maximum of 73%. Thus our approach performs better than these methods.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47</a:t>
            </a:fld>
            <a:endParaRPr lang="en-US"/>
          </a:p>
        </p:txBody>
      </p:sp>
    </p:spTree>
    <p:extLst>
      <p:ext uri="{BB962C8B-B14F-4D97-AF65-F5344CB8AC3E}">
        <p14:creationId xmlns:p14="http://schemas.microsoft.com/office/powerpoint/2010/main" val="2046797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48</a:t>
            </a:fld>
            <a:endParaRPr lang="en-US"/>
          </a:p>
        </p:txBody>
      </p:sp>
    </p:spTree>
    <p:extLst>
      <p:ext uri="{BB962C8B-B14F-4D97-AF65-F5344CB8AC3E}">
        <p14:creationId xmlns:p14="http://schemas.microsoft.com/office/powerpoint/2010/main" val="2792894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slice</a:t>
            </a:r>
            <a:r>
              <a:rPr lang="en-US" baseline="0" dirty="0" smtClean="0"/>
              <a:t> detection: DSC MRI is fast. Intra-volume motion is absent. Hence the motion present in the central slice will be same as of the entire volume.</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49</a:t>
            </a:fld>
            <a:endParaRPr lang="en-US"/>
          </a:p>
        </p:txBody>
      </p:sp>
    </p:spTree>
    <p:extLst>
      <p:ext uri="{BB962C8B-B14F-4D97-AF65-F5344CB8AC3E}">
        <p14:creationId xmlns:p14="http://schemas.microsoft.com/office/powerpoint/2010/main" val="145192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a:t>
            </a:r>
            <a:r>
              <a:rPr lang="en-US" dirty="0" smtClean="0"/>
              <a:t>e show the effect</a:t>
            </a:r>
            <a:r>
              <a:rPr lang="en-US" baseline="0" dirty="0" smtClean="0"/>
              <a:t> on perfusion parameters</a:t>
            </a:r>
            <a:r>
              <a:rPr lang="en-US" dirty="0" smtClean="0"/>
              <a:t> with varying degrees of motion. For the purpose of analysis,</a:t>
            </a:r>
            <a:r>
              <a:rPr lang="en-US" baseline="0" dirty="0" smtClean="0"/>
              <a:t> </a:t>
            </a:r>
            <a:r>
              <a:rPr lang="en-US" dirty="0" smtClean="0"/>
              <a:t>we added motion to volumes in</a:t>
            </a:r>
            <a:r>
              <a:rPr lang="en-US" baseline="0" dirty="0" smtClean="0"/>
              <a:t> the time-series.</a:t>
            </a:r>
            <a:r>
              <a:rPr lang="en-US" dirty="0" smtClean="0"/>
              <a:t> </a:t>
            </a:r>
            <a:r>
              <a:rPr lang="en-US" baseline="0" dirty="0" smtClean="0"/>
              <a:t>We used a tool perfusion mismatch analyzer (PMA) that can estimate the perfusion parameters for a given time-series. On using PMA tool, it was found that the error in estimation of two important perfusion parameters - time to peek and cerebral blood volume increases  with increase in degree of motion. Hence, it becomes important that the perfusion data is correct before it is used for stroke analysis.</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5</a:t>
            </a:fld>
            <a:endParaRPr lang="en-US"/>
          </a:p>
        </p:txBody>
      </p:sp>
    </p:spTree>
    <p:extLst>
      <p:ext uri="{BB962C8B-B14F-4D97-AF65-F5344CB8AC3E}">
        <p14:creationId xmlns:p14="http://schemas.microsoft.com/office/powerpoint/2010/main" val="137773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figure shows an example of a perfusion series corrupted by patient motion. </a:t>
            </a:r>
          </a:p>
          <a:p>
            <a:r>
              <a:rPr lang="en-US" baseline="0" dirty="0" smtClean="0"/>
              <a:t>These are the volumes scanned before wash-in of bolus. As we can see, these volumes do not  show variation in intensity.</a:t>
            </a:r>
          </a:p>
          <a:p>
            <a:r>
              <a:rPr lang="en-US" baseline="0" dirty="0" smtClean="0"/>
              <a:t>When the bolus enters the blood region, a variation in intensity is seen in the volumes that lie in the bolus transit stage. </a:t>
            </a:r>
          </a:p>
          <a:p>
            <a:r>
              <a:rPr lang="en-US" baseline="0" dirty="0" smtClean="0"/>
              <a:t>When the bolus has washed-out, the variation in intensity is not found again.</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6</a:t>
            </a:fld>
            <a:endParaRPr lang="en-US"/>
          </a:p>
        </p:txBody>
      </p:sp>
    </p:spTree>
    <p:extLst>
      <p:ext uri="{BB962C8B-B14F-4D97-AF65-F5344CB8AC3E}">
        <p14:creationId xmlns:p14="http://schemas.microsoft.com/office/powerpoint/2010/main" val="418173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a:t>
            </a:r>
            <a:r>
              <a:rPr lang="en-US" baseline="0" dirty="0" smtClean="0"/>
              <a:t> our aim is to align the volumes in the perfusion time-series that has been corrupted due to patient motion. It can be seen that the problem is a combination of following three transformations. The first is the global transformation due to patient motion. Second is the local change in intensity </a:t>
            </a:r>
            <a:r>
              <a:rPr lang="en-US" baseline="0" dirty="0" err="1" smtClean="0"/>
              <a:t>ov</a:t>
            </a:r>
            <a:r>
              <a:rPr lang="en-US" baseline="0" dirty="0" smtClean="0"/>
              <a:t> volumes due to injected bolus and third is the non-uniform nature of intensity variation due to changing concentration of bolus in brain with time. In our study, a major obstacle was acquiring motion corrupted perfusion MRI data. Perfusion MRI is not a common practice in Indian hospitals. Hence, perfusion MR data cannot be acquired easily. To acquire a motion corrupted data becomes even more difficult. Hence, for research purpose, we simulated patient motion on the acquired perfusion MR data.</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7</a:t>
            </a:fld>
            <a:endParaRPr lang="en-US"/>
          </a:p>
        </p:txBody>
      </p:sp>
    </p:spTree>
    <p:extLst>
      <p:ext uri="{BB962C8B-B14F-4D97-AF65-F5344CB8AC3E}">
        <p14:creationId xmlns:p14="http://schemas.microsoft.com/office/powerpoint/2010/main" val="263794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a:t>
            </a:r>
            <a:r>
              <a:rPr lang="en-US" baseline="0" dirty="0" smtClean="0"/>
              <a:t> observed that  all the volumes in the time-series are not corrupted due to patient motion. Hence, we devised a strategy where we  identify the subset of volumes that  are corrupted by motion and then align the subset only. The existing approaches align every volume in the time series which proves to be costly.</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8</a:t>
            </a:fld>
            <a:endParaRPr lang="en-US"/>
          </a:p>
        </p:txBody>
      </p:sp>
    </p:spTree>
    <p:extLst>
      <p:ext uri="{BB962C8B-B14F-4D97-AF65-F5344CB8AC3E}">
        <p14:creationId xmlns:p14="http://schemas.microsoft.com/office/powerpoint/2010/main" val="47766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proposed three stage system for motion correction. First, we divide the time-series into distinct sets depending on the status of bolus in brain. Next, in the motion detection stage, we detect the volumes in the time-series that are affected by motion. In the last stage, we perform the alignment of motion corrupted volumes found in stage 2.</a:t>
            </a:r>
            <a:endParaRPr lang="en-US" dirty="0"/>
          </a:p>
        </p:txBody>
      </p:sp>
      <p:sp>
        <p:nvSpPr>
          <p:cNvPr id="4" name="Slide Number Placeholder 3"/>
          <p:cNvSpPr>
            <a:spLocks noGrp="1"/>
          </p:cNvSpPr>
          <p:nvPr>
            <p:ph type="sldNum" sz="quarter" idx="10"/>
          </p:nvPr>
        </p:nvSpPr>
        <p:spPr/>
        <p:txBody>
          <a:bodyPr/>
          <a:lstStyle/>
          <a:p>
            <a:pPr>
              <a:defRPr/>
            </a:pPr>
            <a:fld id="{CE02D82A-8016-4AF8-922C-5DF93AC974AF}" type="slidenum">
              <a:rPr lang="en-US" smtClean="0"/>
              <a:pPr>
                <a:defRPr/>
              </a:pPr>
              <a:t>9</a:t>
            </a:fld>
            <a:endParaRPr lang="en-US"/>
          </a:p>
        </p:txBody>
      </p:sp>
    </p:spTree>
    <p:extLst>
      <p:ext uri="{BB962C8B-B14F-4D97-AF65-F5344CB8AC3E}">
        <p14:creationId xmlns:p14="http://schemas.microsoft.com/office/powerpoint/2010/main" val="175162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E0E5A6-B572-4E34-9902-F34E2418720A}" type="datetimeFigureOut">
              <a:rPr lang="en-US"/>
              <a:pPr>
                <a:defRPr/>
              </a:pPr>
              <a:t>17/08/13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46325B-C850-46FA-8A0C-B98850AE1B91}" type="slidenum">
              <a:rPr lang="en-US"/>
              <a:pPr>
                <a:defRPr/>
              </a:pPr>
              <a:t>‹#›</a:t>
            </a:fld>
            <a:endParaRPr lang="en-US"/>
          </a:p>
        </p:txBody>
      </p:sp>
    </p:spTree>
    <p:extLst>
      <p:ext uri="{BB962C8B-B14F-4D97-AF65-F5344CB8AC3E}">
        <p14:creationId xmlns:p14="http://schemas.microsoft.com/office/powerpoint/2010/main" val="3081369811"/>
      </p:ext>
    </p:extLst>
  </p:cSld>
  <p:clrMapOvr>
    <a:masterClrMapping/>
  </p:clrMapOvr>
  <p:transition xmlns:p14="http://schemas.microsoft.com/office/powerpoint/2010/mai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49BC33-0B30-46DC-BBA7-23BE3E18F53B}" type="datetimeFigureOut">
              <a:rPr lang="en-US"/>
              <a:pPr>
                <a:defRPr/>
              </a:pPr>
              <a:t>17/08/13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B5D9AF-CCE9-4E7D-A285-E3FABF5BDF54}" type="slidenum">
              <a:rPr lang="en-US"/>
              <a:pPr>
                <a:defRPr/>
              </a:pPr>
              <a:t>‹#›</a:t>
            </a:fld>
            <a:endParaRPr lang="en-US"/>
          </a:p>
        </p:txBody>
      </p:sp>
    </p:spTree>
    <p:extLst>
      <p:ext uri="{BB962C8B-B14F-4D97-AF65-F5344CB8AC3E}">
        <p14:creationId xmlns:p14="http://schemas.microsoft.com/office/powerpoint/2010/main" val="4256657501"/>
      </p:ext>
    </p:extLst>
  </p:cSld>
  <p:clrMapOvr>
    <a:masterClrMapping/>
  </p:clrMapOvr>
  <p:transition xmlns:p14="http://schemas.microsoft.com/office/powerpoint/2010/mai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776B45-121A-4D02-AC8D-8D7257B71325}" type="datetimeFigureOut">
              <a:rPr lang="en-US"/>
              <a:pPr>
                <a:defRPr/>
              </a:pPr>
              <a:t>17/08/13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DB00CE-5A42-40F3-A343-934FFBECBF19}" type="slidenum">
              <a:rPr lang="en-US"/>
              <a:pPr>
                <a:defRPr/>
              </a:pPr>
              <a:t>‹#›</a:t>
            </a:fld>
            <a:endParaRPr lang="en-US"/>
          </a:p>
        </p:txBody>
      </p:sp>
    </p:spTree>
    <p:extLst>
      <p:ext uri="{BB962C8B-B14F-4D97-AF65-F5344CB8AC3E}">
        <p14:creationId xmlns:p14="http://schemas.microsoft.com/office/powerpoint/2010/main" val="2346458105"/>
      </p:ext>
    </p:extLst>
  </p:cSld>
  <p:clrMapOvr>
    <a:masterClrMapping/>
  </p:clrMapOvr>
  <p:transition xmlns:p14="http://schemas.microsoft.com/office/powerpoint/2010/mai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2400"/>
            <a:ext cx="1076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6"/>
          <p:cNvSpPr>
            <a:spLocks noChangeShapeType="1"/>
          </p:cNvSpPr>
          <p:nvPr/>
        </p:nvSpPr>
        <p:spPr bwMode="auto">
          <a:xfrm>
            <a:off x="914400" y="2286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 name="Line 17"/>
          <p:cNvSpPr>
            <a:spLocks noChangeShapeType="1"/>
          </p:cNvSpPr>
          <p:nvPr/>
        </p:nvSpPr>
        <p:spPr bwMode="auto">
          <a:xfrm>
            <a:off x="914400" y="30480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8" name="Line 18"/>
          <p:cNvSpPr>
            <a:spLocks noChangeShapeType="1"/>
          </p:cNvSpPr>
          <p:nvPr/>
        </p:nvSpPr>
        <p:spPr bwMode="auto">
          <a:xfrm>
            <a:off x="914400" y="3810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9" name="Line 22"/>
          <p:cNvSpPr>
            <a:spLocks noChangeShapeType="1"/>
          </p:cNvSpPr>
          <p:nvPr/>
        </p:nvSpPr>
        <p:spPr bwMode="auto">
          <a:xfrm>
            <a:off x="228600" y="914400"/>
            <a:ext cx="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 name="Line 23"/>
          <p:cNvSpPr>
            <a:spLocks noChangeShapeType="1"/>
          </p:cNvSpPr>
          <p:nvPr/>
        </p:nvSpPr>
        <p:spPr bwMode="auto">
          <a:xfrm>
            <a:off x="304800" y="914400"/>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 name="Line 24"/>
          <p:cNvSpPr>
            <a:spLocks noChangeShapeType="1"/>
          </p:cNvSpPr>
          <p:nvPr/>
        </p:nvSpPr>
        <p:spPr bwMode="auto">
          <a:xfrm>
            <a:off x="381000" y="9144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2" name="Line 25"/>
          <p:cNvSpPr>
            <a:spLocks noChangeShapeType="1"/>
          </p:cNvSpPr>
          <p:nvPr/>
        </p:nvSpPr>
        <p:spPr bwMode="auto">
          <a:xfrm>
            <a:off x="7391400" y="6705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 name="Line 26"/>
          <p:cNvSpPr>
            <a:spLocks noChangeShapeType="1"/>
          </p:cNvSpPr>
          <p:nvPr/>
        </p:nvSpPr>
        <p:spPr bwMode="auto">
          <a:xfrm>
            <a:off x="8991600" y="5334000"/>
            <a:ext cx="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4" name="Line 29"/>
          <p:cNvSpPr>
            <a:spLocks noChangeShapeType="1"/>
          </p:cNvSpPr>
          <p:nvPr/>
        </p:nvSpPr>
        <p:spPr bwMode="auto">
          <a:xfrm>
            <a:off x="7696200" y="6629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 name="Line 30"/>
          <p:cNvSpPr>
            <a:spLocks noChangeShapeType="1"/>
          </p:cNvSpPr>
          <p:nvPr/>
        </p:nvSpPr>
        <p:spPr bwMode="auto">
          <a:xfrm>
            <a:off x="8915400" y="55626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 name="Line 31"/>
          <p:cNvSpPr>
            <a:spLocks noChangeShapeType="1"/>
          </p:cNvSpPr>
          <p:nvPr/>
        </p:nvSpPr>
        <p:spPr bwMode="auto">
          <a:xfrm>
            <a:off x="8001000" y="65532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 name="Line 32"/>
          <p:cNvSpPr>
            <a:spLocks noChangeShapeType="1"/>
          </p:cNvSpPr>
          <p:nvPr/>
        </p:nvSpPr>
        <p:spPr bwMode="auto">
          <a:xfrm>
            <a:off x="8839200" y="5791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 name="Text Box 33"/>
          <p:cNvSpPr txBox="1">
            <a:spLocks noChangeArrowheads="1"/>
          </p:cNvSpPr>
          <p:nvPr/>
        </p:nvSpPr>
        <p:spPr bwMode="auto">
          <a:xfrm rot="16200000">
            <a:off x="-415925" y="6213475"/>
            <a:ext cx="10668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a:solidFill>
                  <a:schemeClr val="bg2"/>
                </a:solidFill>
                <a:latin typeface="Times"/>
              </a:rPr>
              <a:t>IIIT Hyderabad</a:t>
            </a:r>
          </a:p>
        </p:txBody>
      </p:sp>
      <p:sp>
        <p:nvSpPr>
          <p:cNvPr id="3075" name="Rectangle 3"/>
          <p:cNvSpPr>
            <a:spLocks noGrp="1" noChangeArrowheads="1"/>
          </p:cNvSpPr>
          <p:nvPr>
            <p:ph type="ctrTitle"/>
          </p:nvPr>
        </p:nvSpPr>
        <p:spPr>
          <a:xfrm>
            <a:off x="685800" y="1981200"/>
            <a:ext cx="7772400" cy="1143000"/>
          </a:xfrm>
        </p:spPr>
        <p:txBody>
          <a:bodyPr/>
          <a:lstStyle>
            <a:lvl1pPr>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1371600" y="3581400"/>
            <a:ext cx="6400800" cy="1752600"/>
          </a:xfrm>
        </p:spPr>
        <p:txBody>
          <a:bodyPr/>
          <a:lstStyle>
            <a:lvl1pPr marL="0" indent="0" algn="ctr">
              <a:buFontTx/>
              <a:buNone/>
              <a:defRPr/>
            </a:lvl1pPr>
          </a:lstStyle>
          <a:p>
            <a:r>
              <a:rPr lang="en-US" smtClean="0"/>
              <a:t>Click to edit Master subtitle style</a:t>
            </a:r>
            <a:endParaRPr lang="en-US"/>
          </a:p>
        </p:txBody>
      </p:sp>
      <p:sp>
        <p:nvSpPr>
          <p:cNvPr id="19" name="Rectangle 5"/>
          <p:cNvSpPr>
            <a:spLocks noGrp="1" noChangeArrowheads="1"/>
          </p:cNvSpPr>
          <p:nvPr>
            <p:ph type="dt" sz="half" idx="10"/>
          </p:nvPr>
        </p:nvSpPr>
        <p:spPr>
          <a:xfrm>
            <a:off x="685800" y="5867400"/>
            <a:ext cx="1905000" cy="457200"/>
          </a:xfrm>
        </p:spPr>
        <p:txBody>
          <a:bodyPr/>
          <a:lstStyle>
            <a:lvl1pPr>
              <a:defRPr/>
            </a:lvl1pPr>
          </a:lstStyle>
          <a:p>
            <a:pPr>
              <a:defRPr/>
            </a:pPr>
            <a:fld id="{FE85BB52-87E6-4E39-B5AA-F5C40D79F15B}" type="datetimeFigureOut">
              <a:rPr lang="en-US"/>
              <a:pPr>
                <a:defRPr/>
              </a:pPr>
              <a:t>17/08/13</a:t>
            </a:fld>
            <a:endParaRPr lang="en-US"/>
          </a:p>
        </p:txBody>
      </p:sp>
      <p:sp>
        <p:nvSpPr>
          <p:cNvPr id="20" name="Rectangle 6"/>
          <p:cNvSpPr>
            <a:spLocks noGrp="1" noChangeArrowheads="1"/>
          </p:cNvSpPr>
          <p:nvPr>
            <p:ph type="ftr" sz="quarter" idx="11"/>
          </p:nvPr>
        </p:nvSpPr>
        <p:spPr>
          <a:xfrm>
            <a:off x="3124200" y="5867400"/>
            <a:ext cx="2895600" cy="457200"/>
          </a:xfrm>
        </p:spPr>
        <p:txBody>
          <a:bodyPr/>
          <a:lstStyle>
            <a:lvl1pPr>
              <a:defRPr/>
            </a:lvl1pPr>
          </a:lstStyle>
          <a:p>
            <a:pPr>
              <a:defRPr/>
            </a:pPr>
            <a:endParaRPr lang="en-US"/>
          </a:p>
        </p:txBody>
      </p:sp>
      <p:sp>
        <p:nvSpPr>
          <p:cNvPr id="21" name="Rectangle 7"/>
          <p:cNvSpPr>
            <a:spLocks noGrp="1" noChangeArrowheads="1"/>
          </p:cNvSpPr>
          <p:nvPr>
            <p:ph type="sldNum" sz="quarter" idx="12"/>
          </p:nvPr>
        </p:nvSpPr>
        <p:spPr>
          <a:xfrm>
            <a:off x="6553200" y="5867400"/>
            <a:ext cx="1905000" cy="457200"/>
          </a:xfrm>
        </p:spPr>
        <p:txBody>
          <a:bodyPr/>
          <a:lstStyle>
            <a:lvl1pPr>
              <a:defRPr/>
            </a:lvl1pPr>
          </a:lstStyle>
          <a:p>
            <a:pPr>
              <a:defRPr/>
            </a:pPr>
            <a:fld id="{BFF406F2-DBF6-4244-AB5F-361730E82F4F}" type="slidenum">
              <a:rPr lang="en-US"/>
              <a:pPr>
                <a:defRPr/>
              </a:pPr>
              <a:t>‹#›</a:t>
            </a:fld>
            <a:endParaRPr lang="en-US"/>
          </a:p>
        </p:txBody>
      </p:sp>
    </p:spTree>
    <p:extLst>
      <p:ext uri="{BB962C8B-B14F-4D97-AF65-F5344CB8AC3E}">
        <p14:creationId xmlns:p14="http://schemas.microsoft.com/office/powerpoint/2010/main" val="162257460"/>
      </p:ext>
    </p:extLst>
  </p:cSld>
  <p:clrMapOvr>
    <a:masterClrMapping/>
  </p:clrMapOvr>
  <p:transition xmlns:p14="http://schemas.microsoft.com/office/powerpoint/2010/mai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5526" y="404120"/>
            <a:ext cx="7772400" cy="1143000"/>
          </a:xfrm>
        </p:spPr>
        <p:txBody>
          <a:bodyPr/>
          <a:lstStyle>
            <a:lvl1pPr>
              <a:defRPr sz="3600" b="1">
                <a:solidFill>
                  <a:srgbClr val="047FB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75526" y="1600200"/>
            <a:ext cx="8087474" cy="464820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464972C4-A312-4B08-92CC-8E6643A88567}" type="datetimeFigureOut">
              <a:rPr lang="en-US"/>
              <a:pPr>
                <a:defRPr/>
              </a:pPr>
              <a:t>17/08/13</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FEFB618-A289-4591-8502-575B1E1731D8}" type="slidenum">
              <a:rPr lang="en-US"/>
              <a:pPr>
                <a:defRPr/>
              </a:pPr>
              <a:t>‹#›</a:t>
            </a:fld>
            <a:endParaRPr lang="en-US"/>
          </a:p>
        </p:txBody>
      </p:sp>
    </p:spTree>
    <p:extLst>
      <p:ext uri="{BB962C8B-B14F-4D97-AF65-F5344CB8AC3E}">
        <p14:creationId xmlns:p14="http://schemas.microsoft.com/office/powerpoint/2010/main" val="729435935"/>
      </p:ext>
    </p:extLst>
  </p:cSld>
  <p:clrMapOvr>
    <a:masterClrMapping/>
  </p:clrMapOvr>
  <p:transition xmlns:p14="http://schemas.microsoft.com/office/powerpoint/2010/mai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47FB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D99D9DF2-A3E8-423E-98A9-AED3CC5BAC93}" type="datetimeFigureOut">
              <a:rPr lang="en-US"/>
              <a:pPr>
                <a:defRPr/>
              </a:pPr>
              <a:t>17/08/13</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64E6753-2156-4038-B44C-B128F1A24E9A}" type="slidenum">
              <a:rPr lang="en-US"/>
              <a:pPr>
                <a:defRPr/>
              </a:pPr>
              <a:t>‹#›</a:t>
            </a:fld>
            <a:endParaRPr lang="en-US"/>
          </a:p>
        </p:txBody>
      </p:sp>
    </p:spTree>
    <p:extLst>
      <p:ext uri="{BB962C8B-B14F-4D97-AF65-F5344CB8AC3E}">
        <p14:creationId xmlns:p14="http://schemas.microsoft.com/office/powerpoint/2010/main" val="1120541069"/>
      </p:ext>
    </p:extLst>
  </p:cSld>
  <p:clrMapOvr>
    <a:masterClrMapping/>
  </p:clrMapOvr>
  <p:transition xmlns:p14="http://schemas.microsoft.com/office/powerpoint/2010/mai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sz="3600">
                <a:solidFill>
                  <a:srgbClr val="047FB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240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dt" sz="half" idx="10"/>
          </p:nvPr>
        </p:nvSpPr>
        <p:spPr>
          <a:ln/>
        </p:spPr>
        <p:txBody>
          <a:bodyPr/>
          <a:lstStyle>
            <a:lvl1pPr>
              <a:defRPr/>
            </a:lvl1pPr>
          </a:lstStyle>
          <a:p>
            <a:pPr>
              <a:defRPr/>
            </a:pPr>
            <a:fld id="{7A4368A4-E3D1-4F27-A291-7115BFA6570D}" type="datetimeFigureOut">
              <a:rPr lang="en-US"/>
              <a:pPr>
                <a:defRPr/>
              </a:pPr>
              <a:t>17/08/13</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E2B288D-7A50-4906-8902-3CC753A4AA63}" type="slidenum">
              <a:rPr lang="en-US"/>
              <a:pPr>
                <a:defRPr/>
              </a:pPr>
              <a:t>‹#›</a:t>
            </a:fld>
            <a:endParaRPr lang="en-US"/>
          </a:p>
        </p:txBody>
      </p:sp>
    </p:spTree>
    <p:extLst>
      <p:ext uri="{BB962C8B-B14F-4D97-AF65-F5344CB8AC3E}">
        <p14:creationId xmlns:p14="http://schemas.microsoft.com/office/powerpoint/2010/main" val="3706784090"/>
      </p:ext>
    </p:extLst>
  </p:cSld>
  <p:clrMapOvr>
    <a:masterClrMapping/>
  </p:clrMapOvr>
  <p:transition xmlns:p14="http://schemas.microsoft.com/office/powerpoint/2010/mai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C0ECEB48-E504-4248-B390-E45B7E678BCE}" type="datetimeFigureOut">
              <a:rPr lang="en-US"/>
              <a:pPr>
                <a:defRPr/>
              </a:pPr>
              <a:t>17/08/13</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79A3A6C-44BF-49A7-9A2A-B92250301A71}" type="slidenum">
              <a:rPr lang="en-US"/>
              <a:pPr>
                <a:defRPr/>
              </a:pPr>
              <a:t>‹#›</a:t>
            </a:fld>
            <a:endParaRPr lang="en-US"/>
          </a:p>
        </p:txBody>
      </p:sp>
    </p:spTree>
    <p:extLst>
      <p:ext uri="{BB962C8B-B14F-4D97-AF65-F5344CB8AC3E}">
        <p14:creationId xmlns:p14="http://schemas.microsoft.com/office/powerpoint/2010/main" val="1507091428"/>
      </p:ext>
    </p:extLst>
  </p:cSld>
  <p:clrMapOvr>
    <a:masterClrMapping/>
  </p:clrMapOvr>
  <p:transition xmlns:p14="http://schemas.microsoft.com/office/powerpoint/2010/mai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21B90FC8-5D0F-4C36-9069-6EDC893A5FD5}" type="datetimeFigureOut">
              <a:rPr lang="en-US"/>
              <a:pPr>
                <a:defRPr/>
              </a:pPr>
              <a:t>17/08/13</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579F485-E488-4089-903B-520C0EE1119F}" type="slidenum">
              <a:rPr lang="en-US"/>
              <a:pPr>
                <a:defRPr/>
              </a:pPr>
              <a:t>‹#›</a:t>
            </a:fld>
            <a:endParaRPr lang="en-US"/>
          </a:p>
        </p:txBody>
      </p:sp>
    </p:spTree>
    <p:extLst>
      <p:ext uri="{BB962C8B-B14F-4D97-AF65-F5344CB8AC3E}">
        <p14:creationId xmlns:p14="http://schemas.microsoft.com/office/powerpoint/2010/main" val="2715476215"/>
      </p:ext>
    </p:extLst>
  </p:cSld>
  <p:clrMapOvr>
    <a:masterClrMapping/>
  </p:clrMapOvr>
  <p:transition xmlns:p14="http://schemas.microsoft.com/office/powerpoint/2010/mai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1D6221A1-558D-4652-97A6-AA8C9F863570}" type="datetimeFigureOut">
              <a:rPr lang="en-US"/>
              <a:pPr>
                <a:defRPr/>
              </a:pPr>
              <a:t>17/08/13</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8B15F3C9-844B-4488-B990-BE0A40B7329C}" type="slidenum">
              <a:rPr lang="en-US"/>
              <a:pPr>
                <a:defRPr/>
              </a:pPr>
              <a:t>‹#›</a:t>
            </a:fld>
            <a:endParaRPr lang="en-US"/>
          </a:p>
        </p:txBody>
      </p:sp>
    </p:spTree>
    <p:extLst>
      <p:ext uri="{BB962C8B-B14F-4D97-AF65-F5344CB8AC3E}">
        <p14:creationId xmlns:p14="http://schemas.microsoft.com/office/powerpoint/2010/main" val="736328238"/>
      </p:ext>
    </p:extLst>
  </p:cSld>
  <p:clrMapOvr>
    <a:masterClrMapping/>
  </p:clrMapOvr>
  <p:transition xmlns:p14="http://schemas.microsoft.com/office/powerpoint/2010/mai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662609A-8BD5-4A78-B455-DE2FBB99BDAE}" type="datetimeFigureOut">
              <a:rPr lang="en-US"/>
              <a:pPr>
                <a:defRPr/>
              </a:pPr>
              <a:t>17/08/13</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7A49E35-C647-46E0-87D4-D5FB957EB031}" type="slidenum">
              <a:rPr lang="en-US"/>
              <a:pPr>
                <a:defRPr/>
              </a:pPr>
              <a:t>‹#›</a:t>
            </a:fld>
            <a:endParaRPr lang="en-US"/>
          </a:p>
        </p:txBody>
      </p:sp>
    </p:spTree>
    <p:extLst>
      <p:ext uri="{BB962C8B-B14F-4D97-AF65-F5344CB8AC3E}">
        <p14:creationId xmlns:p14="http://schemas.microsoft.com/office/powerpoint/2010/main" val="4017785281"/>
      </p:ext>
    </p:extLst>
  </p:cSld>
  <p:clrMapOvr>
    <a:masterClrMapping/>
  </p:clrMapOvr>
  <p:transition xmlns:p14="http://schemas.microsoft.com/office/powerpoint/2010/mai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207082-FDFC-4EB5-8074-CB21828BC697}" type="datetimeFigureOut">
              <a:rPr lang="en-US"/>
              <a:pPr>
                <a:defRPr/>
              </a:pPr>
              <a:t>17/08/13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2FD24-3815-41BE-82A0-B0B4963CFB2B}" type="slidenum">
              <a:rPr lang="en-US"/>
              <a:pPr>
                <a:defRPr/>
              </a:pPr>
              <a:t>‹#›</a:t>
            </a:fld>
            <a:endParaRPr lang="en-US"/>
          </a:p>
        </p:txBody>
      </p:sp>
    </p:spTree>
    <p:extLst>
      <p:ext uri="{BB962C8B-B14F-4D97-AF65-F5344CB8AC3E}">
        <p14:creationId xmlns:p14="http://schemas.microsoft.com/office/powerpoint/2010/main" val="80241271"/>
      </p:ext>
    </p:extLst>
  </p:cSld>
  <p:clrMapOvr>
    <a:masterClrMapping/>
  </p:clrMapOvr>
  <p:transition xmlns:p14="http://schemas.microsoft.com/office/powerpoint/2010/mai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744AB3AD-B8C9-4EF7-AB4A-233ED7D09F9D}" type="datetimeFigureOut">
              <a:rPr lang="en-US"/>
              <a:pPr>
                <a:defRPr/>
              </a:pPr>
              <a:t>17/08/13</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354E0DE-5152-464B-A52B-2277BEC4E505}" type="slidenum">
              <a:rPr lang="en-US"/>
              <a:pPr>
                <a:defRPr/>
              </a:pPr>
              <a:t>‹#›</a:t>
            </a:fld>
            <a:endParaRPr lang="en-US"/>
          </a:p>
        </p:txBody>
      </p:sp>
    </p:spTree>
    <p:extLst>
      <p:ext uri="{BB962C8B-B14F-4D97-AF65-F5344CB8AC3E}">
        <p14:creationId xmlns:p14="http://schemas.microsoft.com/office/powerpoint/2010/main" val="3152418773"/>
      </p:ext>
    </p:extLst>
  </p:cSld>
  <p:clrMapOvr>
    <a:masterClrMapping/>
  </p:clrMapOvr>
  <p:transition xmlns:p14="http://schemas.microsoft.com/office/powerpoint/2010/mai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C4190103-8635-457C-923D-2C59A26CC4BB}" type="datetimeFigureOut">
              <a:rPr lang="en-US"/>
              <a:pPr>
                <a:defRPr/>
              </a:pPr>
              <a:t>17/08/13</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B343998-D6B0-4A84-A5CA-97B7557966E8}" type="slidenum">
              <a:rPr lang="en-US"/>
              <a:pPr>
                <a:defRPr/>
              </a:pPr>
              <a:t>‹#›</a:t>
            </a:fld>
            <a:endParaRPr lang="en-US"/>
          </a:p>
        </p:txBody>
      </p:sp>
    </p:spTree>
    <p:extLst>
      <p:ext uri="{BB962C8B-B14F-4D97-AF65-F5344CB8AC3E}">
        <p14:creationId xmlns:p14="http://schemas.microsoft.com/office/powerpoint/2010/main" val="1823886573"/>
      </p:ext>
    </p:extLst>
  </p:cSld>
  <p:clrMapOvr>
    <a:masterClrMapping/>
  </p:clrMapOvr>
  <p:transition xmlns:p14="http://schemas.microsoft.com/office/powerpoint/2010/mai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A70A4913-0201-46E8-A358-EE36EEA8E304}" type="datetimeFigureOut">
              <a:rPr lang="en-US"/>
              <a:pPr>
                <a:defRPr/>
              </a:pPr>
              <a:t>17/08/13</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6983FDD-6BD1-46A1-87A7-5A37B58F5CEA}" type="slidenum">
              <a:rPr lang="en-US"/>
              <a:pPr>
                <a:defRPr/>
              </a:pPr>
              <a:t>‹#›</a:t>
            </a:fld>
            <a:endParaRPr lang="en-US"/>
          </a:p>
        </p:txBody>
      </p:sp>
    </p:spTree>
    <p:extLst>
      <p:ext uri="{BB962C8B-B14F-4D97-AF65-F5344CB8AC3E}">
        <p14:creationId xmlns:p14="http://schemas.microsoft.com/office/powerpoint/2010/main" val="3410443857"/>
      </p:ext>
    </p:extLst>
  </p:cSld>
  <p:clrMapOvr>
    <a:masterClrMapping/>
  </p:clrMapOvr>
  <p:transition xmlns:p14="http://schemas.microsoft.com/office/powerpoint/2010/mai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CABB25-8FA2-4790-800E-CB9F316E917A}" type="datetimeFigureOut">
              <a:rPr lang="en-US"/>
              <a:pPr>
                <a:defRPr/>
              </a:pPr>
              <a:t>17/08/13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E5AFE-EB42-40B3-B3DC-0C2A81D94463}" type="slidenum">
              <a:rPr lang="en-US"/>
              <a:pPr>
                <a:defRPr/>
              </a:pPr>
              <a:t>‹#›</a:t>
            </a:fld>
            <a:endParaRPr lang="en-US"/>
          </a:p>
        </p:txBody>
      </p:sp>
    </p:spTree>
    <p:extLst>
      <p:ext uri="{BB962C8B-B14F-4D97-AF65-F5344CB8AC3E}">
        <p14:creationId xmlns:p14="http://schemas.microsoft.com/office/powerpoint/2010/main" val="4036553682"/>
      </p:ext>
    </p:extLst>
  </p:cSld>
  <p:clrMapOvr>
    <a:masterClrMapping/>
  </p:clrMapOvr>
  <p:transition xmlns:p14="http://schemas.microsoft.com/office/powerpoint/2010/mai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E5D85-803C-4822-96FA-F31C574B6B31}" type="datetimeFigureOut">
              <a:rPr lang="en-US"/>
              <a:pPr>
                <a:defRPr/>
              </a:pPr>
              <a:t>17/08/13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48CEDA-E5D5-4F3C-9700-4819F6B22CD7}" type="slidenum">
              <a:rPr lang="en-US"/>
              <a:pPr>
                <a:defRPr/>
              </a:pPr>
              <a:t>‹#›</a:t>
            </a:fld>
            <a:endParaRPr lang="en-US"/>
          </a:p>
        </p:txBody>
      </p:sp>
    </p:spTree>
    <p:extLst>
      <p:ext uri="{BB962C8B-B14F-4D97-AF65-F5344CB8AC3E}">
        <p14:creationId xmlns:p14="http://schemas.microsoft.com/office/powerpoint/2010/main" val="3812958380"/>
      </p:ext>
    </p:extLst>
  </p:cSld>
  <p:clrMapOvr>
    <a:masterClrMapping/>
  </p:clrMapOvr>
  <p:transition xmlns:p14="http://schemas.microsoft.com/office/powerpoint/2010/mai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59263B-6831-4534-835E-1DF54EEE0289}" type="datetimeFigureOut">
              <a:rPr lang="en-US"/>
              <a:pPr>
                <a:defRPr/>
              </a:pPr>
              <a:t>17/08/13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667D-C380-443A-AB14-0176E267E02D}" type="slidenum">
              <a:rPr lang="en-US"/>
              <a:pPr>
                <a:defRPr/>
              </a:pPr>
              <a:t>‹#›</a:t>
            </a:fld>
            <a:endParaRPr lang="en-US"/>
          </a:p>
        </p:txBody>
      </p:sp>
    </p:spTree>
    <p:extLst>
      <p:ext uri="{BB962C8B-B14F-4D97-AF65-F5344CB8AC3E}">
        <p14:creationId xmlns:p14="http://schemas.microsoft.com/office/powerpoint/2010/main" val="2333982477"/>
      </p:ext>
    </p:extLst>
  </p:cSld>
  <p:clrMapOvr>
    <a:masterClrMapping/>
  </p:clrMapOvr>
  <p:transition xmlns:p14="http://schemas.microsoft.com/office/powerpoint/2010/mai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2270F3-E399-4B8A-B18A-C47F4BA40014}" type="datetimeFigureOut">
              <a:rPr lang="en-US"/>
              <a:pPr>
                <a:defRPr/>
              </a:pPr>
              <a:t>17/08/13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96D19E-BE9C-4F8E-B5FF-68599DD81CCA}" type="slidenum">
              <a:rPr lang="en-US"/>
              <a:pPr>
                <a:defRPr/>
              </a:pPr>
              <a:t>‹#›</a:t>
            </a:fld>
            <a:endParaRPr lang="en-US"/>
          </a:p>
        </p:txBody>
      </p:sp>
    </p:spTree>
    <p:extLst>
      <p:ext uri="{BB962C8B-B14F-4D97-AF65-F5344CB8AC3E}">
        <p14:creationId xmlns:p14="http://schemas.microsoft.com/office/powerpoint/2010/main" val="3403226408"/>
      </p:ext>
    </p:extLst>
  </p:cSld>
  <p:clrMapOvr>
    <a:masterClrMapping/>
  </p:clrMapOvr>
  <p:transition xmlns:p14="http://schemas.microsoft.com/office/powerpoint/2010/mai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A46906-BDA7-4C0B-9496-725A0FC00C69}" type="datetimeFigureOut">
              <a:rPr lang="en-US"/>
              <a:pPr>
                <a:defRPr/>
              </a:pPr>
              <a:t>17/08/13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790199-01CD-4C61-A072-4AFAA6033B8D}" type="slidenum">
              <a:rPr lang="en-US"/>
              <a:pPr>
                <a:defRPr/>
              </a:pPr>
              <a:t>‹#›</a:t>
            </a:fld>
            <a:endParaRPr lang="en-US"/>
          </a:p>
        </p:txBody>
      </p:sp>
    </p:spTree>
    <p:extLst>
      <p:ext uri="{BB962C8B-B14F-4D97-AF65-F5344CB8AC3E}">
        <p14:creationId xmlns:p14="http://schemas.microsoft.com/office/powerpoint/2010/main" val="1316240793"/>
      </p:ext>
    </p:extLst>
  </p:cSld>
  <p:clrMapOvr>
    <a:masterClrMapping/>
  </p:clrMapOvr>
  <p:transition xmlns:p14="http://schemas.microsoft.com/office/powerpoint/2010/mai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EEA44B-CECD-4398-8E0C-7D089562C352}" type="datetimeFigureOut">
              <a:rPr lang="en-US"/>
              <a:pPr>
                <a:defRPr/>
              </a:pPr>
              <a:t>17/08/13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7BC757-800A-4638-AA61-2A66C5226415}" type="slidenum">
              <a:rPr lang="en-US"/>
              <a:pPr>
                <a:defRPr/>
              </a:pPr>
              <a:t>‹#›</a:t>
            </a:fld>
            <a:endParaRPr lang="en-US"/>
          </a:p>
        </p:txBody>
      </p:sp>
    </p:spTree>
    <p:extLst>
      <p:ext uri="{BB962C8B-B14F-4D97-AF65-F5344CB8AC3E}">
        <p14:creationId xmlns:p14="http://schemas.microsoft.com/office/powerpoint/2010/main" val="469840675"/>
      </p:ext>
    </p:extLst>
  </p:cSld>
  <p:clrMapOvr>
    <a:masterClrMapping/>
  </p:clrMapOvr>
  <p:transition xmlns:p14="http://schemas.microsoft.com/office/powerpoint/2010/mai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D1FD1-2F4F-4D1A-BCEF-12C32B7361AF}" type="datetimeFigureOut">
              <a:rPr lang="en-US"/>
              <a:pPr>
                <a:defRPr/>
              </a:pPr>
              <a:t>17/08/13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3DF564-F4BB-4E9E-969F-A364486C6D72}" type="slidenum">
              <a:rPr lang="en-US"/>
              <a:pPr>
                <a:defRPr/>
              </a:pPr>
              <a:t>‹#›</a:t>
            </a:fld>
            <a:endParaRPr lang="en-US"/>
          </a:p>
        </p:txBody>
      </p:sp>
    </p:spTree>
    <p:extLst>
      <p:ext uri="{BB962C8B-B14F-4D97-AF65-F5344CB8AC3E}">
        <p14:creationId xmlns:p14="http://schemas.microsoft.com/office/powerpoint/2010/main" val="2015240782"/>
      </p:ext>
    </p:extLst>
  </p:cSld>
  <p:clrMapOvr>
    <a:masterClrMapping/>
  </p:clrMapOvr>
  <p:transition xmlns:p14="http://schemas.microsoft.com/office/powerpoint/2010/main" spd="slow"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A67BBC-3608-434C-B6AE-E6CBEE7E7580}" type="datetimeFigureOut">
              <a:rPr lang="en-US"/>
              <a:pPr>
                <a:defRPr/>
              </a:pPr>
              <a:t>17/08/13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57DB4D-C586-480E-B15C-7AE17E319E9E}" type="slidenum">
              <a:rPr lang="en-US"/>
              <a:pPr>
                <a:defRPr/>
              </a:pPr>
              <a:t>‹#›</a:t>
            </a:fld>
            <a:endParaRPr lang="en-US"/>
          </a:p>
        </p:txBody>
      </p:sp>
      <p:sp>
        <p:nvSpPr>
          <p:cNvPr id="1031" name="Text Box 24"/>
          <p:cNvSpPr txBox="1">
            <a:spLocks noChangeArrowheads="1"/>
          </p:cNvSpPr>
          <p:nvPr userDrawn="1"/>
        </p:nvSpPr>
        <p:spPr bwMode="auto">
          <a:xfrm rot="-5400000">
            <a:off x="-457200" y="617855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a:solidFill>
                  <a:srgbClr val="595959"/>
                </a:solidFill>
                <a:latin typeface="Calibri" pitchFamily="34" charset="0"/>
              </a:rPr>
              <a:t>IIIT Hyderabad</a:t>
            </a:r>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xmlns:p14="http://schemas.microsoft.com/office/powerpoint/2010/mai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6"/>
          <p:cNvSpPr>
            <a:spLocks noGrp="1" noChangeArrowheads="1"/>
          </p:cNvSpPr>
          <p:nvPr>
            <p:ph type="body" idx="1"/>
          </p:nvPr>
        </p:nvSpPr>
        <p:spPr bwMode="auto">
          <a:xfrm>
            <a:off x="685800" y="15240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9DF6A0C7-CF72-4617-8ABC-D04FA22E4743}" type="datetimeFigureOut">
              <a:rPr lang="en-US"/>
              <a:pPr>
                <a:defRPr/>
              </a:pPr>
              <a:t>17/08/13</a:t>
            </a:fld>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4981B6C3-3AFE-45DB-9452-1C2FC9B55548}" type="slidenum">
              <a:rPr lang="en-US"/>
              <a:pPr>
                <a:defRPr/>
              </a:pPr>
              <a:t>‹#›</a:t>
            </a:fld>
            <a:endParaRPr lang="en-US"/>
          </a:p>
        </p:txBody>
      </p:sp>
      <p:pic>
        <p:nvPicPr>
          <p:cNvPr id="2"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111125"/>
            <a:ext cx="1076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4"/>
          <p:cNvSpPr>
            <a:spLocks noChangeShapeType="1"/>
          </p:cNvSpPr>
          <p:nvPr/>
        </p:nvSpPr>
        <p:spPr bwMode="auto">
          <a:xfrm>
            <a:off x="914400" y="2286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8" name="Line 15"/>
          <p:cNvSpPr>
            <a:spLocks noChangeShapeType="1"/>
          </p:cNvSpPr>
          <p:nvPr/>
        </p:nvSpPr>
        <p:spPr bwMode="auto">
          <a:xfrm>
            <a:off x="914400" y="30480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9" name="Line 16"/>
          <p:cNvSpPr>
            <a:spLocks noChangeShapeType="1"/>
          </p:cNvSpPr>
          <p:nvPr/>
        </p:nvSpPr>
        <p:spPr bwMode="auto">
          <a:xfrm>
            <a:off x="914400" y="3810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60" name="Line 18"/>
          <p:cNvSpPr>
            <a:spLocks noChangeShapeType="1"/>
          </p:cNvSpPr>
          <p:nvPr/>
        </p:nvSpPr>
        <p:spPr bwMode="auto">
          <a:xfrm>
            <a:off x="228600" y="914400"/>
            <a:ext cx="0" cy="571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61" name="Text Box 24"/>
          <p:cNvSpPr txBox="1">
            <a:spLocks noChangeArrowheads="1"/>
          </p:cNvSpPr>
          <p:nvPr/>
        </p:nvSpPr>
        <p:spPr bwMode="auto">
          <a:xfrm rot="-5400000">
            <a:off x="-457200" y="617855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a:solidFill>
                  <a:schemeClr val="bg2"/>
                </a:solidFill>
                <a:latin typeface="Times"/>
              </a:rPr>
              <a:t>IIIT Hyderabad</a:t>
            </a:r>
          </a:p>
        </p:txBody>
      </p:sp>
    </p:spTree>
  </p:cSld>
  <p:clrMap bg1="lt1" tx1="dk1" bg2="lt2" tx2="dk2" accent1="accent1" accent2="accent2" accent3="accent3" accent4="accent4" accent5="accent5" accent6="accent6" hlink="hlink" folHlink="folHlink"/>
  <p:sldLayoutIdLst>
    <p:sldLayoutId id="2147484075"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xmlns:p14="http://schemas.microsoft.com/office/powerpoint/2010/main" spd="slow" advClick="0"/>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oleObject" Target="../embeddings/oleObject1.bin"/><Relationship Id="rId8" Type="http://schemas.openxmlformats.org/officeDocument/2006/relationships/image" Target="../media/image5.emf"/><Relationship Id="rId9" Type="http://schemas.openxmlformats.org/officeDocument/2006/relationships/image" Target="../media/image9.emf"/><Relationship Id="rId10" Type="http://schemas.openxmlformats.org/officeDocument/2006/relationships/image" Target="../media/image10.emf"/><Relationship Id="rId11"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6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6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6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6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8.jpe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153400" cy="1447800"/>
          </a:xfrm>
        </p:spPr>
        <p:txBody>
          <a:bodyPr/>
          <a:lstStyle/>
          <a:p>
            <a:pPr algn="ctr" eaLnBrk="1" hangingPunct="1">
              <a:defRPr/>
            </a:pPr>
            <a:r>
              <a:rPr lang="en-US" sz="3200" dirty="0" smtClean="0">
                <a:latin typeface="+mn-lt"/>
              </a:rPr>
              <a:t>Patient-motion analysis in perfusion weighted </a:t>
            </a:r>
            <a:r>
              <a:rPr lang="en-US" sz="3200" dirty="0" err="1" smtClean="0">
                <a:latin typeface="+mn-lt"/>
              </a:rPr>
              <a:t>MRi</a:t>
            </a:r>
            <a:endParaRPr lang="en-US" sz="3200" dirty="0" smtClean="0">
              <a:latin typeface="+mn-lt"/>
            </a:endParaRPr>
          </a:p>
        </p:txBody>
      </p:sp>
      <p:sp>
        <p:nvSpPr>
          <p:cNvPr id="4099" name="Text Placeholder 2"/>
          <p:cNvSpPr>
            <a:spLocks noGrp="1"/>
          </p:cNvSpPr>
          <p:nvPr>
            <p:ph type="body" idx="1"/>
          </p:nvPr>
        </p:nvSpPr>
        <p:spPr>
          <a:xfrm>
            <a:off x="762000" y="4724400"/>
            <a:ext cx="7772400" cy="1804988"/>
          </a:xfrm>
        </p:spPr>
        <p:txBody>
          <a:bodyPr/>
          <a:lstStyle/>
          <a:p>
            <a:pPr eaLnBrk="1" hangingPunct="1"/>
            <a:endParaRPr lang="en-US" dirty="0" smtClean="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endParaRPr lang="en-US" dirty="0" smtClean="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smtClean="0">
                <a:latin typeface="Arial" pitchFamily="34" charset="0"/>
                <a:cs typeface="Arial" pitchFamily="34" charset="0"/>
              </a:rPr>
              <a:t>Rohit Gautam</a:t>
            </a:r>
            <a:r>
              <a:rPr lang="en-US" dirty="0">
                <a:latin typeface="Arial" pitchFamily="34" charset="0"/>
                <a:cs typeface="Arial" pitchFamily="34" charset="0"/>
              </a:rPr>
              <a:t>	</a:t>
            </a:r>
            <a:r>
              <a:rPr lang="en-US" dirty="0" smtClean="0">
                <a:latin typeface="Arial" pitchFamily="34" charset="0"/>
                <a:cs typeface="Arial" pitchFamily="34" charset="0"/>
              </a:rPr>
              <a:t>			</a:t>
            </a:r>
          </a:p>
          <a:p>
            <a:pPr eaLnBrk="1" hangingPunct="1"/>
            <a:r>
              <a:rPr lang="en-US" sz="1600" i="1" dirty="0" smtClean="0">
                <a:latin typeface="Arial" pitchFamily="34" charset="0"/>
                <a:cs typeface="Arial" pitchFamily="34" charset="0"/>
              </a:rPr>
              <a:t>200702035</a:t>
            </a:r>
          </a:p>
          <a:p>
            <a:pPr eaLnBrk="1" hangingPunct="1"/>
            <a:r>
              <a:rPr lang="en-US" sz="1600" i="1" dirty="0" smtClean="0">
                <a:latin typeface="Arial" pitchFamily="34" charset="0"/>
                <a:cs typeface="Arial" pitchFamily="34" charset="0"/>
              </a:rPr>
              <a:t>CVIT, IIIT Hyderabad</a:t>
            </a:r>
          </a:p>
          <a:p>
            <a:pPr eaLnBrk="1" hangingPunct="1"/>
            <a:endParaRPr lang="en-US" sz="1600" i="1" dirty="0">
              <a:latin typeface="Arial" pitchFamily="34" charset="0"/>
              <a:cs typeface="Arial" pitchFamily="34" charset="0"/>
            </a:endParaRPr>
          </a:p>
          <a:p>
            <a:pPr eaLnBrk="1" hangingPunct="1"/>
            <a:r>
              <a:rPr lang="en-US" dirty="0" smtClean="0">
                <a:latin typeface="Arial" pitchFamily="34" charset="0"/>
                <a:cs typeface="Arial" pitchFamily="34" charset="0"/>
              </a:rPr>
              <a:t>Guide</a:t>
            </a:r>
          </a:p>
          <a:p>
            <a:pPr eaLnBrk="1" hangingPunct="1"/>
            <a:r>
              <a:rPr lang="en-US" dirty="0" smtClean="0">
                <a:latin typeface="Arial" pitchFamily="34" charset="0"/>
                <a:cs typeface="Arial" pitchFamily="34" charset="0"/>
              </a:rPr>
              <a:t>Dr. </a:t>
            </a:r>
            <a:r>
              <a:rPr lang="en-US" dirty="0" err="1" smtClean="0">
                <a:latin typeface="Arial" pitchFamily="34" charset="0"/>
                <a:cs typeface="Arial" pitchFamily="34" charset="0"/>
              </a:rPr>
              <a:t>Jayanthi</a:t>
            </a:r>
            <a:r>
              <a:rPr lang="en-US" dirty="0" smtClean="0">
                <a:latin typeface="Arial" pitchFamily="34" charset="0"/>
                <a:cs typeface="Arial" pitchFamily="34" charset="0"/>
              </a:rPr>
              <a:t> Sivaswamy</a:t>
            </a:r>
            <a:r>
              <a:rPr lang="en-US" i="1" dirty="0" smtClean="0">
                <a:latin typeface="Arial" pitchFamily="34" charset="0"/>
                <a:cs typeface="Arial" pitchFamily="34" charset="0"/>
              </a:rPr>
              <a:t>				</a:t>
            </a:r>
            <a:endParaRPr lang="en-US" b="1" dirty="0" smtClean="0">
              <a:latin typeface="Arial" pitchFamily="34" charset="0"/>
              <a:cs typeface="Arial" pitchFamily="34" charset="0"/>
            </a:endParaRPr>
          </a:p>
          <a:p>
            <a:pPr eaLnBrk="1" hangingPunct="1"/>
            <a:endParaRPr lang="en-US" sz="1600" i="1" dirty="0" smtClean="0">
              <a:latin typeface="Arial" pitchFamily="34" charset="0"/>
              <a:cs typeface="Aria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926" y="259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r>
              <a:rPr lang="en-US" smtClean="0"/>
              <a:t>Division of perfusion time-series</a:t>
            </a:r>
            <a:endParaRPr lang="en-US" dirty="0"/>
          </a:p>
        </p:txBody>
      </p:sp>
    </p:spTree>
    <p:extLst>
      <p:ext uri="{BB962C8B-B14F-4D97-AF65-F5344CB8AC3E}">
        <p14:creationId xmlns:p14="http://schemas.microsoft.com/office/powerpoint/2010/main" val="60835240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Observation</a:t>
            </a:r>
          </a:p>
          <a:p>
            <a:r>
              <a:rPr lang="en-US" dirty="0" smtClean="0"/>
              <a:t>A perfusion time-series cannot be treated as a single unit due to </a:t>
            </a:r>
            <a:r>
              <a:rPr lang="en-US" dirty="0" err="1" smtClean="0"/>
              <a:t>behaviour</a:t>
            </a:r>
            <a:r>
              <a:rPr lang="en-US" dirty="0" smtClean="0"/>
              <a:t> of contrast agent.</a:t>
            </a:r>
          </a:p>
          <a:p>
            <a:endParaRPr lang="en-US" dirty="0" smtClean="0"/>
          </a:p>
          <a:p>
            <a:pPr marL="0" indent="0">
              <a:buNone/>
            </a:pPr>
            <a:r>
              <a:rPr lang="en-US" b="1" dirty="0" smtClean="0"/>
              <a:t>Hence,</a:t>
            </a:r>
          </a:p>
          <a:p>
            <a:r>
              <a:rPr lang="en-US" dirty="0" smtClean="0"/>
              <a:t>The time-series is divided into three sets based on the time-points:</a:t>
            </a:r>
          </a:p>
          <a:p>
            <a:pPr lvl="1"/>
            <a:r>
              <a:rPr lang="en-US" dirty="0" smtClean="0"/>
              <a:t>Wash-in time-point of contrast agent</a:t>
            </a:r>
          </a:p>
          <a:p>
            <a:pPr lvl="1"/>
            <a:r>
              <a:rPr lang="en-US" dirty="0" smtClean="0"/>
              <a:t>Wash-out time-point of contrast agent</a:t>
            </a:r>
          </a:p>
          <a:p>
            <a:endParaRPr lang="en-US" dirty="0" smtClean="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542386785"/>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tudies\Writeups\ICVGIP 2012\Images\GV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10084"/>
            <a:ext cx="5029200" cy="34407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06006" y="1600200"/>
            <a:ext cx="8087474" cy="4648200"/>
          </a:xfrm>
        </p:spPr>
        <p:txBody>
          <a:bodyPr/>
          <a:lstStyle/>
          <a:p>
            <a:r>
              <a:rPr lang="en-US" dirty="0" smtClean="0"/>
              <a:t>The signal intensity in perfusion MRI varies proportionally with bolus concentration.</a:t>
            </a:r>
          </a:p>
          <a:p>
            <a:endParaRPr lang="en-US" dirty="0" smtClean="0"/>
          </a:p>
          <a:p>
            <a:r>
              <a:rPr lang="en-US" dirty="0" smtClean="0"/>
              <a:t>A </a:t>
            </a:r>
            <a:r>
              <a:rPr lang="en-US" dirty="0"/>
              <a:t>standard gamma-</a:t>
            </a:r>
            <a:r>
              <a:rPr lang="en-US" dirty="0" err="1"/>
              <a:t>variate</a:t>
            </a:r>
            <a:r>
              <a:rPr lang="en-US" dirty="0"/>
              <a:t>-function (GVF) models the perfusion curves[1]. </a:t>
            </a:r>
          </a:p>
          <a:p>
            <a:endParaRPr lang="en-US" dirty="0" smtClean="0"/>
          </a:p>
          <a:p>
            <a:r>
              <a:rPr lang="en-US" dirty="0" smtClean="0"/>
              <a:t>This </a:t>
            </a:r>
            <a:r>
              <a:rPr lang="en-US" dirty="0"/>
              <a:t>GVF is fit on the mean-intensity perfusion curve µ</a:t>
            </a:r>
            <a:r>
              <a:rPr lang="en-US" baseline="-25000" dirty="0"/>
              <a:t>a</a:t>
            </a:r>
            <a:r>
              <a:rPr lang="en-US" dirty="0"/>
              <a:t>(n) to estimate GVF-fit mean intensity curve µ</a:t>
            </a:r>
            <a:r>
              <a:rPr lang="en-US" baseline="-25000" dirty="0"/>
              <a:t>g</a:t>
            </a:r>
            <a:r>
              <a:rPr lang="en-US" dirty="0"/>
              <a:t>(n).</a:t>
            </a:r>
          </a:p>
          <a:p>
            <a:endParaRPr lang="en-US" dirty="0" smtClean="0"/>
          </a:p>
          <a:p>
            <a:r>
              <a:rPr lang="en-US" dirty="0" smtClean="0"/>
              <a:t>Using µ</a:t>
            </a:r>
            <a:r>
              <a:rPr lang="en-US" baseline="-25000" dirty="0" smtClean="0"/>
              <a:t>g</a:t>
            </a:r>
            <a:r>
              <a:rPr lang="en-US" dirty="0" smtClean="0"/>
              <a:t>(n), we divide the time-series into 3 sets. </a:t>
            </a:r>
          </a:p>
          <a:p>
            <a:endParaRPr lang="en-US" dirty="0" smtClean="0"/>
          </a:p>
        </p:txBody>
      </p:sp>
      <p:cxnSp>
        <p:nvCxnSpPr>
          <p:cNvPr id="7" name="Straight Arrow Connector 6"/>
          <p:cNvCxnSpPr/>
          <p:nvPr/>
        </p:nvCxnSpPr>
        <p:spPr bwMode="auto">
          <a:xfrm>
            <a:off x="3413760" y="2392680"/>
            <a:ext cx="0" cy="353290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4526280" y="2531918"/>
            <a:ext cx="0" cy="33943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0" name="TextBox 9"/>
          <p:cNvSpPr txBox="1"/>
          <p:nvPr/>
        </p:nvSpPr>
        <p:spPr>
          <a:xfrm>
            <a:off x="2759999" y="5906869"/>
            <a:ext cx="1219694" cy="584775"/>
          </a:xfrm>
          <a:prstGeom prst="rect">
            <a:avLst/>
          </a:prstGeom>
          <a:noFill/>
        </p:spPr>
        <p:txBody>
          <a:bodyPr wrap="none" rtlCol="0">
            <a:spAutoFit/>
          </a:bodyPr>
          <a:lstStyle/>
          <a:p>
            <a:pPr algn="ctr"/>
            <a:r>
              <a:rPr lang="en-US" sz="1600" b="1" i="1" dirty="0" smtClean="0"/>
              <a:t>Wash-in</a:t>
            </a:r>
          </a:p>
          <a:p>
            <a:pPr algn="ctr"/>
            <a:r>
              <a:rPr lang="en-US" sz="1600" b="1" i="1" dirty="0" smtClean="0"/>
              <a:t>Time point</a:t>
            </a:r>
            <a:endParaRPr lang="en-IN" sz="1600" b="1" i="1" dirty="0"/>
          </a:p>
        </p:txBody>
      </p:sp>
      <p:sp>
        <p:nvSpPr>
          <p:cNvPr id="11" name="TextBox 10"/>
          <p:cNvSpPr txBox="1"/>
          <p:nvPr/>
        </p:nvSpPr>
        <p:spPr>
          <a:xfrm>
            <a:off x="3963959" y="5906869"/>
            <a:ext cx="1219694" cy="584775"/>
          </a:xfrm>
          <a:prstGeom prst="rect">
            <a:avLst/>
          </a:prstGeom>
          <a:noFill/>
        </p:spPr>
        <p:txBody>
          <a:bodyPr wrap="none" rtlCol="0">
            <a:spAutoFit/>
          </a:bodyPr>
          <a:lstStyle/>
          <a:p>
            <a:pPr algn="ctr"/>
            <a:r>
              <a:rPr lang="en-US" sz="1600" b="1" i="1" dirty="0" smtClean="0"/>
              <a:t>Wash-out</a:t>
            </a:r>
          </a:p>
          <a:p>
            <a:pPr algn="ctr"/>
            <a:r>
              <a:rPr lang="en-US" sz="1600" b="1" i="1" dirty="0" smtClean="0"/>
              <a:t>Time point</a:t>
            </a:r>
            <a:endParaRPr lang="en-IN" sz="1600" b="1" i="1" dirty="0"/>
          </a:p>
        </p:txBody>
      </p:sp>
      <p:sp>
        <p:nvSpPr>
          <p:cNvPr id="9" name="Title 1"/>
          <p:cNvSpPr>
            <a:spLocks noGrp="1"/>
          </p:cNvSpPr>
          <p:nvPr>
            <p:ph type="title"/>
          </p:nvPr>
        </p:nvSpPr>
        <p:spPr>
          <a:xfrm>
            <a:off x="675526" y="404120"/>
            <a:ext cx="7772400" cy="1143000"/>
          </a:xfrm>
        </p:spPr>
        <p:txBody>
          <a:bodyPr/>
          <a:lstStyle/>
          <a:p>
            <a:r>
              <a:rPr lang="en-US" dirty="0" smtClean="0"/>
              <a:t>Gamma-</a:t>
            </a:r>
            <a:r>
              <a:rPr lang="en-US" dirty="0" err="1" smtClean="0"/>
              <a:t>variate</a:t>
            </a:r>
            <a:r>
              <a:rPr lang="en-US" dirty="0" smtClean="0"/>
              <a:t>-function fitting</a:t>
            </a:r>
            <a:endParaRPr lang="en-US" dirty="0"/>
          </a:p>
        </p:txBody>
      </p:sp>
      <p:sp>
        <p:nvSpPr>
          <p:cNvPr id="2" name="Footer Placeholder 1"/>
          <p:cNvSpPr>
            <a:spLocks noGrp="1"/>
          </p:cNvSpPr>
          <p:nvPr>
            <p:ph type="ftr" sz="quarter" idx="11"/>
          </p:nvPr>
        </p:nvSpPr>
        <p:spPr>
          <a:xfrm>
            <a:off x="304800" y="6477000"/>
            <a:ext cx="5715000" cy="457200"/>
          </a:xfrm>
        </p:spPr>
        <p:txBody>
          <a:bodyPr/>
          <a:lstStyle/>
          <a:p>
            <a:pPr algn="l">
              <a:defRPr/>
            </a:pPr>
            <a:r>
              <a:rPr lang="en-US" b="1" dirty="0" smtClean="0"/>
              <a:t>[1] Simplified gamma-</a:t>
            </a:r>
            <a:r>
              <a:rPr lang="en-US" b="1" dirty="0" err="1" smtClean="0"/>
              <a:t>variate</a:t>
            </a:r>
            <a:r>
              <a:rPr lang="en-US" b="1" dirty="0" smtClean="0"/>
              <a:t> fitting of perfusion curves, ISBI 2004</a:t>
            </a:r>
            <a:endParaRPr lang="en-US" b="1" dirty="0"/>
          </a:p>
        </p:txBody>
      </p:sp>
    </p:spTree>
    <p:extLst>
      <p:ext uri="{BB962C8B-B14F-4D97-AF65-F5344CB8AC3E}">
        <p14:creationId xmlns:p14="http://schemas.microsoft.com/office/powerpoint/2010/main" val="2368692967"/>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2" end="2"/>
                                            </p:txEl>
                                          </p:spTgt>
                                        </p:tgtEl>
                                      </p:cBhvr>
                                    </p:animEffect>
                                    <p:set>
                                      <p:cBhvr>
                                        <p:cTn id="33" dur="1" fill="hold">
                                          <p:stCondLst>
                                            <p:cond delay="499"/>
                                          </p:stCondLst>
                                        </p:cTn>
                                        <p:tgtEl>
                                          <p:spTgt spid="3">
                                            <p:txEl>
                                              <p:pRg st="2" end="2"/>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4" end="4"/>
                                            </p:txEl>
                                          </p:spTgt>
                                        </p:tgtEl>
                                      </p:cBhvr>
                                    </p:animEffect>
                                    <p:set>
                                      <p:cBhvr>
                                        <p:cTn id="36" dur="1" fill="hold">
                                          <p:stCondLst>
                                            <p:cond delay="499"/>
                                          </p:stCondLst>
                                        </p:cTn>
                                        <p:tgtEl>
                                          <p:spTgt spid="3">
                                            <p:txEl>
                                              <p:pRg st="4" end="4"/>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
                                            <p:txEl>
                                              <p:pRg st="6" end="6"/>
                                            </p:txEl>
                                          </p:spTgt>
                                        </p:tgtEl>
                                      </p:cBhvr>
                                    </p:animEffect>
                                    <p:set>
                                      <p:cBhvr>
                                        <p:cTn id="39" dur="1" fill="hold">
                                          <p:stCondLst>
                                            <p:cond delay="499"/>
                                          </p:stCondLst>
                                        </p:cTn>
                                        <p:tgtEl>
                                          <p:spTgt spid="3">
                                            <p:txEl>
                                              <p:pRg st="6" end="6"/>
                                            </p:txEl>
                                          </p:spTgt>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 grpId="0"/>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926" y="259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r>
              <a:rPr lang="en-US" dirty="0"/>
              <a:t>Motion </a:t>
            </a:r>
            <a:r>
              <a:rPr lang="en-US" dirty="0" smtClean="0"/>
              <a:t>Detection</a:t>
            </a:r>
            <a:endParaRPr lang="en-US" dirty="0"/>
          </a:p>
        </p:txBody>
      </p:sp>
    </p:spTree>
    <p:extLst>
      <p:ext uri="{BB962C8B-B14F-4D97-AF65-F5344CB8AC3E}">
        <p14:creationId xmlns:p14="http://schemas.microsoft.com/office/powerpoint/2010/main" val="49961896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Detection Scheme</a:t>
            </a:r>
            <a:endParaRPr lang="en-US" dirty="0"/>
          </a:p>
        </p:txBody>
      </p:sp>
      <p:pic>
        <p:nvPicPr>
          <p:cNvPr id="4" name="Picture 3" descr="MotionDetectionScheme_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752600"/>
            <a:ext cx="5791200" cy="4343400"/>
          </a:xfrm>
          <a:prstGeom prst="rect">
            <a:avLst/>
          </a:prstGeom>
        </p:spPr>
      </p:pic>
      <p:sp>
        <p:nvSpPr>
          <p:cNvPr id="3" name="TextBox 2"/>
          <p:cNvSpPr txBox="1"/>
          <p:nvPr/>
        </p:nvSpPr>
        <p:spPr>
          <a:xfrm>
            <a:off x="1828800" y="6172200"/>
            <a:ext cx="1752600" cy="369332"/>
          </a:xfrm>
          <a:prstGeom prst="rect">
            <a:avLst/>
          </a:prstGeom>
          <a:noFill/>
        </p:spPr>
        <p:txBody>
          <a:bodyPr wrap="square" rtlCol="0">
            <a:spAutoFit/>
          </a:bodyPr>
          <a:lstStyle/>
          <a:p>
            <a:pPr algn="ctr"/>
            <a:r>
              <a:rPr lang="en-US" b="1" dirty="0" smtClean="0"/>
              <a:t>Pre-wash-in</a:t>
            </a:r>
            <a:endParaRPr lang="en-US" b="1" dirty="0"/>
          </a:p>
        </p:txBody>
      </p:sp>
      <p:sp>
        <p:nvSpPr>
          <p:cNvPr id="7" name="TextBox 6"/>
          <p:cNvSpPr txBox="1"/>
          <p:nvPr/>
        </p:nvSpPr>
        <p:spPr>
          <a:xfrm>
            <a:off x="3886200" y="6172200"/>
            <a:ext cx="1752600" cy="369332"/>
          </a:xfrm>
          <a:prstGeom prst="rect">
            <a:avLst/>
          </a:prstGeom>
          <a:noFill/>
        </p:spPr>
        <p:txBody>
          <a:bodyPr wrap="square" rtlCol="0">
            <a:spAutoFit/>
          </a:bodyPr>
          <a:lstStyle/>
          <a:p>
            <a:pPr algn="ctr"/>
            <a:r>
              <a:rPr lang="en-US" b="1" dirty="0" smtClean="0"/>
              <a:t>Transit</a:t>
            </a:r>
            <a:endParaRPr lang="en-US" b="1" dirty="0"/>
          </a:p>
        </p:txBody>
      </p:sp>
      <p:sp>
        <p:nvSpPr>
          <p:cNvPr id="8" name="TextBox 7"/>
          <p:cNvSpPr txBox="1"/>
          <p:nvPr/>
        </p:nvSpPr>
        <p:spPr>
          <a:xfrm>
            <a:off x="5867400" y="6172200"/>
            <a:ext cx="1752600" cy="369332"/>
          </a:xfrm>
          <a:prstGeom prst="rect">
            <a:avLst/>
          </a:prstGeom>
          <a:noFill/>
        </p:spPr>
        <p:txBody>
          <a:bodyPr wrap="square" rtlCol="0">
            <a:spAutoFit/>
          </a:bodyPr>
          <a:lstStyle/>
          <a:p>
            <a:pPr algn="ctr"/>
            <a:r>
              <a:rPr lang="en-US" b="1" dirty="0" smtClean="0"/>
              <a:t>Post-wash-out</a:t>
            </a:r>
            <a:endParaRPr lang="en-US" b="1" dirty="0"/>
          </a:p>
        </p:txBody>
      </p:sp>
      <p:sp>
        <p:nvSpPr>
          <p:cNvPr id="11" name="Left-Right Arrow 10"/>
          <p:cNvSpPr/>
          <p:nvPr/>
        </p:nvSpPr>
        <p:spPr bwMode="auto">
          <a:xfrm>
            <a:off x="1843741" y="6096000"/>
            <a:ext cx="1676400" cy="152400"/>
          </a:xfrm>
          <a:prstGeom prst="leftRight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Left-Right Arrow 11"/>
          <p:cNvSpPr/>
          <p:nvPr/>
        </p:nvSpPr>
        <p:spPr bwMode="auto">
          <a:xfrm>
            <a:off x="3627718" y="6096000"/>
            <a:ext cx="2209800" cy="152400"/>
          </a:xfrm>
          <a:prstGeom prst="leftRight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3" name="Left-Right Arrow 12"/>
          <p:cNvSpPr/>
          <p:nvPr/>
        </p:nvSpPr>
        <p:spPr bwMode="auto">
          <a:xfrm>
            <a:off x="5943600" y="6096000"/>
            <a:ext cx="1600200" cy="152400"/>
          </a:xfrm>
          <a:prstGeom prst="leftRight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232616823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Detection for Set-1 and Set-3</a:t>
            </a:r>
            <a:endParaRPr lang="en-IN" dirty="0"/>
          </a:p>
        </p:txBody>
      </p:sp>
      <p:pic>
        <p:nvPicPr>
          <p:cNvPr id="4"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1535" y="1739728"/>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5"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727" y="1802281"/>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6"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567" y="1837537"/>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7"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335" y="1751060"/>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8"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527" y="1813612"/>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9"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367" y="1848868"/>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320" y="3420714"/>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bwMode="auto">
          <a:xfrm>
            <a:off x="3144873" y="2599519"/>
            <a:ext cx="0" cy="464813"/>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413853" y="2595756"/>
            <a:ext cx="0" cy="464813"/>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13" name="Rounded Rectangle 12"/>
          <p:cNvSpPr/>
          <p:nvPr/>
        </p:nvSpPr>
        <p:spPr bwMode="auto">
          <a:xfrm>
            <a:off x="3443813" y="2601871"/>
            <a:ext cx="1690929" cy="602432"/>
          </a:xfrm>
          <a:prstGeom prst="round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rPr>
              <a:t>Extract Central Slices</a:t>
            </a:r>
            <a:endParaRPr kumimoji="0" lang="en-IN" sz="1600" b="1" i="0" u="none" strike="noStrike" cap="none" normalizeH="0" baseline="0" dirty="0" smtClean="0">
              <a:ln>
                <a:noFill/>
              </a:ln>
              <a:solidFill>
                <a:schemeClr val="tx1"/>
              </a:solidFill>
              <a:effectLst/>
            </a:endParaRPr>
          </a:p>
        </p:txBody>
      </p:sp>
      <p:sp>
        <p:nvSpPr>
          <p:cNvPr id="14" name="Rounded Rectangle 13"/>
          <p:cNvSpPr/>
          <p:nvPr/>
        </p:nvSpPr>
        <p:spPr bwMode="auto">
          <a:xfrm>
            <a:off x="3380319" y="4648200"/>
            <a:ext cx="2046024" cy="602432"/>
          </a:xfrm>
          <a:prstGeom prst="round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1"/>
                </a:solidFill>
              </a:rPr>
              <a:t>Block wise Phase Correlation</a:t>
            </a:r>
            <a:endParaRPr kumimoji="0" lang="en-IN" sz="1600" b="1" i="0" u="none" strike="noStrike" cap="none" normalizeH="0" baseline="0" dirty="0" smtClean="0">
              <a:ln>
                <a:noFill/>
              </a:ln>
              <a:solidFill>
                <a:schemeClr val="tx1"/>
              </a:solidFill>
              <a:effectLst/>
            </a:endParaRPr>
          </a:p>
        </p:txBody>
      </p:sp>
      <p:cxnSp>
        <p:nvCxnSpPr>
          <p:cNvPr id="15" name="Straight Arrow Connector 14"/>
          <p:cNvCxnSpPr>
            <a:stCxn id="19" idx="2"/>
            <a:endCxn id="14" idx="0"/>
          </p:cNvCxnSpPr>
          <p:nvPr/>
        </p:nvCxnSpPr>
        <p:spPr bwMode="auto">
          <a:xfrm>
            <a:off x="3214589" y="4037887"/>
            <a:ext cx="1188742" cy="610313"/>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6" name="Straight Arrow Connector 15"/>
          <p:cNvCxnSpPr>
            <a:stCxn id="10" idx="2"/>
            <a:endCxn id="14" idx="0"/>
          </p:cNvCxnSpPr>
          <p:nvPr/>
        </p:nvCxnSpPr>
        <p:spPr bwMode="auto">
          <a:xfrm flipH="1">
            <a:off x="4403331" y="4060579"/>
            <a:ext cx="1036922" cy="58762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5020582" y="5445674"/>
            <a:ext cx="0" cy="464813"/>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pic>
        <p:nvPicPr>
          <p:cNvPr id="19"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656" y="3398022"/>
            <a:ext cx="639865" cy="639865"/>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bwMode="auto">
          <a:xfrm>
            <a:off x="3850386" y="5422649"/>
            <a:ext cx="0" cy="464813"/>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23" name="TextBox 22"/>
          <p:cNvSpPr txBox="1"/>
          <p:nvPr/>
        </p:nvSpPr>
        <p:spPr>
          <a:xfrm>
            <a:off x="304800" y="6390961"/>
            <a:ext cx="8686800" cy="369332"/>
          </a:xfrm>
          <a:prstGeom prst="rect">
            <a:avLst/>
          </a:prstGeom>
          <a:noFill/>
        </p:spPr>
        <p:txBody>
          <a:bodyPr wrap="square" rtlCol="0">
            <a:spAutoFit/>
          </a:bodyPr>
          <a:lstStyle/>
          <a:p>
            <a:pPr marL="0" indent="0" algn="ctr">
              <a:buNone/>
            </a:pPr>
            <a:r>
              <a:rPr lang="en-US" b="1" dirty="0">
                <a:solidFill>
                  <a:srgbClr val="227505"/>
                </a:solidFill>
              </a:rPr>
              <a:t>Process is accelerated by down-sampling </a:t>
            </a:r>
            <a:r>
              <a:rPr lang="en-US" b="1" dirty="0" smtClean="0">
                <a:solidFill>
                  <a:srgbClr val="227505"/>
                </a:solidFill>
              </a:rPr>
              <a:t>of </a:t>
            </a:r>
            <a:r>
              <a:rPr lang="en-US" b="1" dirty="0">
                <a:solidFill>
                  <a:srgbClr val="227505"/>
                </a:solidFill>
              </a:rPr>
              <a:t>central slices.</a:t>
            </a:r>
            <a:endParaRPr lang="en-IN" b="1" dirty="0">
              <a:solidFill>
                <a:srgbClr val="227505"/>
              </a:solidFill>
            </a:endParaRPr>
          </a:p>
        </p:txBody>
      </p:sp>
      <p:sp>
        <p:nvSpPr>
          <p:cNvPr id="26" name="TextBox 25"/>
          <p:cNvSpPr txBox="1"/>
          <p:nvPr/>
        </p:nvSpPr>
        <p:spPr>
          <a:xfrm>
            <a:off x="3597767" y="5943600"/>
            <a:ext cx="620821" cy="369332"/>
          </a:xfrm>
          <a:prstGeom prst="rect">
            <a:avLst/>
          </a:prstGeom>
          <a:noFill/>
        </p:spPr>
        <p:txBody>
          <a:bodyPr wrap="none" rtlCol="0">
            <a:spAutoFit/>
          </a:bodyPr>
          <a:lstStyle/>
          <a:p>
            <a:r>
              <a:rPr lang="en-US" b="1" dirty="0" smtClean="0"/>
              <a:t>U</a:t>
            </a:r>
            <a:r>
              <a:rPr lang="en-US" b="1" baseline="-25000" dirty="0" smtClean="0"/>
              <a:t>n+1</a:t>
            </a:r>
            <a:endParaRPr lang="en-US" b="1" baseline="-25000" dirty="0"/>
          </a:p>
        </p:txBody>
      </p:sp>
      <p:sp>
        <p:nvSpPr>
          <p:cNvPr id="28" name="TextBox 27"/>
          <p:cNvSpPr txBox="1"/>
          <p:nvPr/>
        </p:nvSpPr>
        <p:spPr>
          <a:xfrm>
            <a:off x="4712562" y="5943600"/>
            <a:ext cx="620908" cy="369332"/>
          </a:xfrm>
          <a:prstGeom prst="rect">
            <a:avLst/>
          </a:prstGeom>
          <a:noFill/>
        </p:spPr>
        <p:txBody>
          <a:bodyPr wrap="none" rtlCol="0">
            <a:spAutoFit/>
          </a:bodyPr>
          <a:lstStyle/>
          <a:p>
            <a:r>
              <a:rPr lang="en-US" b="1" dirty="0" smtClean="0"/>
              <a:t>V</a:t>
            </a:r>
            <a:r>
              <a:rPr lang="en-US" b="1" baseline="-25000" dirty="0" smtClean="0"/>
              <a:t>n+1</a:t>
            </a:r>
            <a:endParaRPr lang="en-US" b="1" baseline="-25000" dirty="0"/>
          </a:p>
        </p:txBody>
      </p:sp>
      <p:sp>
        <p:nvSpPr>
          <p:cNvPr id="29" name="TextBox 28"/>
          <p:cNvSpPr txBox="1"/>
          <p:nvPr/>
        </p:nvSpPr>
        <p:spPr>
          <a:xfrm>
            <a:off x="2911967" y="1268968"/>
            <a:ext cx="419669" cy="369332"/>
          </a:xfrm>
          <a:prstGeom prst="rect">
            <a:avLst/>
          </a:prstGeom>
          <a:noFill/>
        </p:spPr>
        <p:txBody>
          <a:bodyPr wrap="none" rtlCol="0">
            <a:spAutoFit/>
          </a:bodyPr>
          <a:lstStyle/>
          <a:p>
            <a:r>
              <a:rPr lang="en-US" b="1" dirty="0" err="1" smtClean="0"/>
              <a:t>F</a:t>
            </a:r>
            <a:r>
              <a:rPr lang="en-US" b="1" baseline="-25000" dirty="0" err="1" smtClean="0"/>
              <a:t>n</a:t>
            </a:r>
            <a:endParaRPr lang="en-US" b="1" baseline="-25000" dirty="0"/>
          </a:p>
        </p:txBody>
      </p:sp>
      <p:sp>
        <p:nvSpPr>
          <p:cNvPr id="30" name="TextBox 29"/>
          <p:cNvSpPr txBox="1"/>
          <p:nvPr/>
        </p:nvSpPr>
        <p:spPr>
          <a:xfrm>
            <a:off x="5091514" y="1268968"/>
            <a:ext cx="595122" cy="369332"/>
          </a:xfrm>
          <a:prstGeom prst="rect">
            <a:avLst/>
          </a:prstGeom>
          <a:noFill/>
        </p:spPr>
        <p:txBody>
          <a:bodyPr wrap="none" rtlCol="0">
            <a:spAutoFit/>
          </a:bodyPr>
          <a:lstStyle/>
          <a:p>
            <a:r>
              <a:rPr lang="en-US" b="1" dirty="0" smtClean="0"/>
              <a:t>F</a:t>
            </a:r>
            <a:r>
              <a:rPr lang="en-US" b="1" baseline="-25000" dirty="0" smtClean="0"/>
              <a:t>n+1</a:t>
            </a:r>
            <a:endParaRPr lang="en-US" b="1" baseline="-25000" dirty="0"/>
          </a:p>
        </p:txBody>
      </p:sp>
    </p:spTree>
    <p:extLst>
      <p:ext uri="{BB962C8B-B14F-4D97-AF65-F5344CB8AC3E}">
        <p14:creationId xmlns:p14="http://schemas.microsoft.com/office/powerpoint/2010/main" val="541219049"/>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3" grpId="0"/>
      <p:bldP spid="26"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Detection for Set-2</a:t>
            </a:r>
            <a:endParaRPr lang="en-US" dirty="0"/>
          </a:p>
        </p:txBody>
      </p:sp>
      <p:sp>
        <p:nvSpPr>
          <p:cNvPr id="3" name="Content Placeholder 2"/>
          <p:cNvSpPr>
            <a:spLocks noGrp="1"/>
          </p:cNvSpPr>
          <p:nvPr>
            <p:ph idx="1"/>
          </p:nvPr>
        </p:nvSpPr>
        <p:spPr/>
        <p:txBody>
          <a:bodyPr/>
          <a:lstStyle/>
          <a:p>
            <a:r>
              <a:rPr lang="en-US" dirty="0" smtClean="0"/>
              <a:t>The injected bolus causes localized non-uniform variation in intensity in the volumes.</a:t>
            </a:r>
          </a:p>
          <a:p>
            <a:endParaRPr lang="en-US" dirty="0" smtClean="0"/>
          </a:p>
          <a:p>
            <a:r>
              <a:rPr lang="en-US" dirty="0" smtClean="0"/>
              <a:t>To overcome this, intensity correction is applied prior to motion detection on these volumes.</a:t>
            </a:r>
          </a:p>
          <a:p>
            <a:pPr marL="0" indent="0">
              <a:buNone/>
            </a:pPr>
            <a:endParaRPr lang="en-US" dirty="0" smtClean="0"/>
          </a:p>
        </p:txBody>
      </p:sp>
    </p:spTree>
    <p:extLst>
      <p:ext uri="{BB962C8B-B14F-4D97-AF65-F5344CB8AC3E}">
        <p14:creationId xmlns:p14="http://schemas.microsoft.com/office/powerpoint/2010/main" val="363859362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correction of volumes in set-2</a:t>
            </a:r>
            <a:endParaRPr lang="en-US" dirty="0"/>
          </a:p>
        </p:txBody>
      </p:sp>
      <p:sp>
        <p:nvSpPr>
          <p:cNvPr id="3" name="Content Placeholder 2"/>
          <p:cNvSpPr>
            <a:spLocks noGrp="1"/>
          </p:cNvSpPr>
          <p:nvPr>
            <p:ph idx="1"/>
          </p:nvPr>
        </p:nvSpPr>
        <p:spPr/>
        <p:txBody>
          <a:bodyPr/>
          <a:lstStyle/>
          <a:p>
            <a:r>
              <a:rPr lang="en-US" dirty="0" smtClean="0"/>
              <a:t>Identify the regions affected by bolus.</a:t>
            </a:r>
          </a:p>
          <a:p>
            <a:pPr lvl="1"/>
            <a:r>
              <a:rPr lang="en-US" dirty="0" smtClean="0"/>
              <a:t>Segment the </a:t>
            </a:r>
            <a:r>
              <a:rPr lang="en-US" dirty="0"/>
              <a:t>brain into normal and bolus affected </a:t>
            </a:r>
            <a:r>
              <a:rPr lang="en-US" dirty="0" smtClean="0"/>
              <a:t>regions </a:t>
            </a:r>
            <a:r>
              <a:rPr lang="en-US" dirty="0"/>
              <a:t>using fuzzy c-means based </a:t>
            </a:r>
            <a:r>
              <a:rPr lang="en-US" dirty="0" smtClean="0"/>
              <a:t>clustering.</a:t>
            </a:r>
          </a:p>
          <a:p>
            <a:r>
              <a:rPr lang="en-US" dirty="0" smtClean="0"/>
              <a:t>GVF-fitting based intensity correction of bolus affected regions:</a:t>
            </a:r>
          </a:p>
          <a:p>
            <a:endParaRPr lang="en-US" dirty="0"/>
          </a:p>
          <a:p>
            <a:endParaRPr lang="en-US" dirty="0" smtClean="0"/>
          </a:p>
          <a:p>
            <a:r>
              <a:rPr lang="en-US" dirty="0"/>
              <a:t>Finally, the intensity corrected volume is obtained.</a:t>
            </a:r>
          </a:p>
          <a:p>
            <a:endParaRPr lang="en-US" dirty="0" smtClean="0"/>
          </a:p>
          <a:p>
            <a:pPr lvl="1"/>
            <a:endParaRPr lang="en-US" dirty="0" smtClean="0"/>
          </a:p>
          <a:p>
            <a:pPr marL="0" indent="0">
              <a:buNone/>
            </a:pPr>
            <a:endParaRPr lang="en-US" dirty="0" smtClean="0"/>
          </a:p>
        </p:txBody>
      </p:sp>
      <p:pic>
        <p:nvPicPr>
          <p:cNvPr id="5" name="Picture 4"/>
          <p:cNvPicPr>
            <a:picLocks noChangeAspect="1"/>
          </p:cNvPicPr>
          <p:nvPr/>
        </p:nvPicPr>
        <p:blipFill>
          <a:blip r:embed="rId3"/>
          <a:stretch>
            <a:fillRect/>
          </a:stretch>
        </p:blipFill>
        <p:spPr>
          <a:xfrm>
            <a:off x="2362200" y="3352800"/>
            <a:ext cx="4402667" cy="990600"/>
          </a:xfrm>
          <a:prstGeom prst="rect">
            <a:avLst/>
          </a:prstGeom>
        </p:spPr>
      </p:pic>
      <p:pic>
        <p:nvPicPr>
          <p:cNvPr id="6" name="Picture 5"/>
          <p:cNvPicPr>
            <a:picLocks noChangeAspect="1"/>
          </p:cNvPicPr>
          <p:nvPr/>
        </p:nvPicPr>
        <p:blipFill>
          <a:blip r:embed="rId4"/>
          <a:stretch>
            <a:fillRect/>
          </a:stretch>
        </p:blipFill>
        <p:spPr>
          <a:xfrm>
            <a:off x="2286000" y="5181600"/>
            <a:ext cx="4912895" cy="533400"/>
          </a:xfrm>
          <a:prstGeom prst="rect">
            <a:avLst/>
          </a:prstGeom>
        </p:spPr>
      </p:pic>
    </p:spTree>
    <p:extLst>
      <p:ext uri="{BB962C8B-B14F-4D97-AF65-F5344CB8AC3E}">
        <p14:creationId xmlns:p14="http://schemas.microsoft.com/office/powerpoint/2010/main" val="3994592789"/>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Correction Example</a:t>
            </a:r>
            <a:endParaRPr lang="en-IN" dirty="0"/>
          </a:p>
        </p:txBody>
      </p:sp>
      <p:pic>
        <p:nvPicPr>
          <p:cNvPr id="1026" name="Picture 2" descr="D:\Studies\Writeups\ICVGIP 2012\eps\slice2.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163" y="1888080"/>
            <a:ext cx="15918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Studies\Writeups\ICVGIP 2012\eps\slice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83" y="1888080"/>
            <a:ext cx="15918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tudies\Writeups\ICVGIP 2012\eps\ICslice2.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163" y="4454055"/>
            <a:ext cx="15918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Studies\Writeups\ICVGIP 2012\eps\absdiffinit.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0963" y="1888080"/>
            <a:ext cx="15918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Studies\Writeups\ICVGIP 2012\eps\absdifffinal.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963" y="4453455"/>
            <a:ext cx="1591837"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8767" y="1412068"/>
            <a:ext cx="915636" cy="369332"/>
          </a:xfrm>
          <a:prstGeom prst="rect">
            <a:avLst/>
          </a:prstGeom>
          <a:noFill/>
        </p:spPr>
        <p:txBody>
          <a:bodyPr wrap="none" rtlCol="0">
            <a:spAutoFit/>
          </a:bodyPr>
          <a:lstStyle/>
          <a:p>
            <a:pPr algn="ctr"/>
            <a:r>
              <a:rPr lang="en-US" b="1" dirty="0" smtClean="0"/>
              <a:t>Slice 1</a:t>
            </a:r>
            <a:endParaRPr lang="en-IN" b="1" dirty="0"/>
          </a:p>
        </p:txBody>
      </p:sp>
      <p:sp>
        <p:nvSpPr>
          <p:cNvPr id="12" name="TextBox 11"/>
          <p:cNvSpPr txBox="1"/>
          <p:nvPr/>
        </p:nvSpPr>
        <p:spPr>
          <a:xfrm>
            <a:off x="2952564" y="1415640"/>
            <a:ext cx="915636" cy="369332"/>
          </a:xfrm>
          <a:prstGeom prst="rect">
            <a:avLst/>
          </a:prstGeom>
          <a:noFill/>
        </p:spPr>
        <p:txBody>
          <a:bodyPr wrap="none" rtlCol="0">
            <a:spAutoFit/>
          </a:bodyPr>
          <a:lstStyle/>
          <a:p>
            <a:pPr algn="ctr"/>
            <a:r>
              <a:rPr lang="en-US" b="1" dirty="0" smtClean="0"/>
              <a:t>Slice 2</a:t>
            </a:r>
            <a:endParaRPr lang="en-IN" b="1" dirty="0"/>
          </a:p>
        </p:txBody>
      </p:sp>
      <p:sp>
        <p:nvSpPr>
          <p:cNvPr id="13" name="TextBox 12"/>
          <p:cNvSpPr txBox="1"/>
          <p:nvPr/>
        </p:nvSpPr>
        <p:spPr>
          <a:xfrm>
            <a:off x="2377007" y="6242745"/>
            <a:ext cx="2055371" cy="584775"/>
          </a:xfrm>
          <a:prstGeom prst="rect">
            <a:avLst/>
          </a:prstGeom>
          <a:noFill/>
        </p:spPr>
        <p:txBody>
          <a:bodyPr wrap="none" rtlCol="0">
            <a:spAutoFit/>
          </a:bodyPr>
          <a:lstStyle/>
          <a:p>
            <a:pPr algn="ctr"/>
            <a:r>
              <a:rPr lang="en-US" sz="1600" b="1" dirty="0" smtClean="0"/>
              <a:t>Intensity Corrected</a:t>
            </a:r>
          </a:p>
          <a:p>
            <a:pPr algn="ctr"/>
            <a:r>
              <a:rPr lang="en-US" sz="1600" b="1" dirty="0" smtClean="0"/>
              <a:t>Slice 2</a:t>
            </a:r>
            <a:endParaRPr lang="en-IN" sz="1600" b="1" dirty="0"/>
          </a:p>
        </p:txBody>
      </p:sp>
      <p:sp>
        <p:nvSpPr>
          <p:cNvPr id="16" name="TextBox 15"/>
          <p:cNvSpPr txBox="1"/>
          <p:nvPr/>
        </p:nvSpPr>
        <p:spPr>
          <a:xfrm>
            <a:off x="5767181" y="1341120"/>
            <a:ext cx="1188146" cy="584775"/>
          </a:xfrm>
          <a:prstGeom prst="rect">
            <a:avLst/>
          </a:prstGeom>
          <a:noFill/>
        </p:spPr>
        <p:txBody>
          <a:bodyPr wrap="none" rtlCol="0">
            <a:spAutoFit/>
          </a:bodyPr>
          <a:lstStyle/>
          <a:p>
            <a:pPr algn="ctr"/>
            <a:r>
              <a:rPr lang="en-US" sz="1600" b="1" dirty="0" smtClean="0"/>
              <a:t>Absolute</a:t>
            </a:r>
          </a:p>
          <a:p>
            <a:pPr algn="ctr"/>
            <a:r>
              <a:rPr lang="en-US" sz="1600" b="1" dirty="0" smtClean="0"/>
              <a:t>Difference</a:t>
            </a:r>
            <a:endParaRPr lang="en-IN" sz="1600" b="1" dirty="0"/>
          </a:p>
        </p:txBody>
      </p:sp>
      <p:sp>
        <p:nvSpPr>
          <p:cNvPr id="17" name="TextBox 16"/>
          <p:cNvSpPr txBox="1"/>
          <p:nvPr/>
        </p:nvSpPr>
        <p:spPr>
          <a:xfrm>
            <a:off x="5787091" y="6273225"/>
            <a:ext cx="1188146" cy="584775"/>
          </a:xfrm>
          <a:prstGeom prst="rect">
            <a:avLst/>
          </a:prstGeom>
          <a:noFill/>
        </p:spPr>
        <p:txBody>
          <a:bodyPr wrap="none" rtlCol="0">
            <a:spAutoFit/>
          </a:bodyPr>
          <a:lstStyle/>
          <a:p>
            <a:pPr algn="ctr"/>
            <a:r>
              <a:rPr lang="en-US" sz="1600" b="1" dirty="0" smtClean="0"/>
              <a:t>Absolute</a:t>
            </a:r>
          </a:p>
          <a:p>
            <a:pPr algn="ctr"/>
            <a:r>
              <a:rPr lang="en-US" sz="1600" b="1" dirty="0" smtClean="0"/>
              <a:t>Difference</a:t>
            </a:r>
            <a:endParaRPr lang="en-IN" sz="1600" b="1" dirty="0"/>
          </a:p>
        </p:txBody>
      </p:sp>
      <p:pic>
        <p:nvPicPr>
          <p:cNvPr id="18" name="Picture 3" descr="D:\Studies\Writeups\ICVGIP 2012\eps\slice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70975"/>
            <a:ext cx="1591837" cy="180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5523808" y="1873609"/>
            <a:ext cx="1662545" cy="1844182"/>
          </a:xfrm>
          <a:prstGeom prst="rect">
            <a:avLst/>
          </a:prstGeom>
          <a:noFill/>
          <a:ln w="3175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3" name="Rectangle 22"/>
          <p:cNvSpPr/>
          <p:nvPr/>
        </p:nvSpPr>
        <p:spPr bwMode="auto">
          <a:xfrm>
            <a:off x="5532120" y="4434698"/>
            <a:ext cx="1662545" cy="1844182"/>
          </a:xfrm>
          <a:prstGeom prst="rect">
            <a:avLst/>
          </a:prstGeom>
          <a:noFill/>
          <a:ln w="3175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4" name="TextBox 23"/>
          <p:cNvSpPr txBox="1"/>
          <p:nvPr/>
        </p:nvSpPr>
        <p:spPr>
          <a:xfrm>
            <a:off x="7620000" y="3797587"/>
            <a:ext cx="1456643" cy="584775"/>
          </a:xfrm>
          <a:prstGeom prst="rect">
            <a:avLst/>
          </a:prstGeom>
          <a:noFill/>
        </p:spPr>
        <p:txBody>
          <a:bodyPr wrap="square" rtlCol="0">
            <a:spAutoFit/>
          </a:bodyPr>
          <a:lstStyle/>
          <a:p>
            <a:pPr algn="ctr"/>
            <a:r>
              <a:rPr lang="en-US" sz="1600" b="1" i="1" dirty="0" smtClean="0">
                <a:solidFill>
                  <a:srgbClr val="C00000"/>
                </a:solidFill>
              </a:rPr>
              <a:t>Ideally, these should be 0</a:t>
            </a:r>
            <a:endParaRPr lang="en-IN" sz="1600" b="1" i="1" dirty="0">
              <a:solidFill>
                <a:srgbClr val="C00000"/>
              </a:solidFill>
            </a:endParaRPr>
          </a:p>
        </p:txBody>
      </p:sp>
      <p:cxnSp>
        <p:nvCxnSpPr>
          <p:cNvPr id="19" name="Straight Arrow Connector 18"/>
          <p:cNvCxnSpPr>
            <a:stCxn id="10" idx="2"/>
            <a:endCxn id="1030" idx="0"/>
          </p:cNvCxnSpPr>
          <p:nvPr/>
        </p:nvCxnSpPr>
        <p:spPr bwMode="auto">
          <a:xfrm>
            <a:off x="6355081" y="3717791"/>
            <a:ext cx="11801" cy="735664"/>
          </a:xfrm>
          <a:prstGeom prst="straightConnector1">
            <a:avLst/>
          </a:prstGeom>
          <a:solidFill>
            <a:schemeClr val="accent1"/>
          </a:solidFill>
          <a:ln w="31750" cap="flat" cmpd="sng" algn="ctr">
            <a:solidFill>
              <a:srgbClr val="1E10DA"/>
            </a:solidFill>
            <a:prstDash val="solid"/>
            <a:round/>
            <a:headEnd type="none" w="med" len="med"/>
            <a:tailEnd type="arrow"/>
          </a:ln>
          <a:effectLst/>
        </p:spPr>
      </p:cxnSp>
      <p:cxnSp>
        <p:nvCxnSpPr>
          <p:cNvPr id="21" name="Straight Arrow Connector 20"/>
          <p:cNvCxnSpPr>
            <a:stCxn id="24" idx="1"/>
            <a:endCxn id="10" idx="2"/>
          </p:cNvCxnSpPr>
          <p:nvPr/>
        </p:nvCxnSpPr>
        <p:spPr bwMode="auto">
          <a:xfrm flipH="1" flipV="1">
            <a:off x="6355081" y="3717791"/>
            <a:ext cx="1264919" cy="372184"/>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25" name="Straight Arrow Connector 24"/>
          <p:cNvCxnSpPr>
            <a:stCxn id="24" idx="1"/>
            <a:endCxn id="23" idx="0"/>
          </p:cNvCxnSpPr>
          <p:nvPr/>
        </p:nvCxnSpPr>
        <p:spPr bwMode="auto">
          <a:xfrm flipH="1">
            <a:off x="6363393" y="4089975"/>
            <a:ext cx="1256607" cy="344723"/>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31" name="TextBox 30"/>
          <p:cNvSpPr txBox="1"/>
          <p:nvPr/>
        </p:nvSpPr>
        <p:spPr>
          <a:xfrm>
            <a:off x="7306357" y="3535680"/>
            <a:ext cx="1456643" cy="1077218"/>
          </a:xfrm>
          <a:prstGeom prst="rect">
            <a:avLst/>
          </a:prstGeom>
          <a:noFill/>
        </p:spPr>
        <p:txBody>
          <a:bodyPr wrap="square" rtlCol="0">
            <a:spAutoFit/>
          </a:bodyPr>
          <a:lstStyle/>
          <a:p>
            <a:pPr algn="ctr"/>
            <a:r>
              <a:rPr lang="en-US" sz="1600" b="1" i="1" dirty="0" smtClean="0">
                <a:solidFill>
                  <a:srgbClr val="1E10DA"/>
                </a:solidFill>
              </a:rPr>
              <a:t>Reduction in absolute intensity difference</a:t>
            </a:r>
            <a:endParaRPr lang="en-IN" sz="1600" b="1" i="1" dirty="0">
              <a:solidFill>
                <a:srgbClr val="1E10DA"/>
              </a:solidFill>
            </a:endParaRPr>
          </a:p>
        </p:txBody>
      </p:sp>
      <p:cxnSp>
        <p:nvCxnSpPr>
          <p:cNvPr id="35" name="Straight Arrow Connector 34"/>
          <p:cNvCxnSpPr>
            <a:stCxn id="1026" idx="2"/>
            <a:endCxn id="1028" idx="0"/>
          </p:cNvCxnSpPr>
          <p:nvPr/>
        </p:nvCxnSpPr>
        <p:spPr bwMode="auto">
          <a:xfrm>
            <a:off x="3395082" y="3688080"/>
            <a:ext cx="0" cy="7659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8" name="TextBox 37"/>
          <p:cNvSpPr txBox="1"/>
          <p:nvPr/>
        </p:nvSpPr>
        <p:spPr>
          <a:xfrm>
            <a:off x="2101531" y="3758625"/>
            <a:ext cx="1221809" cy="584775"/>
          </a:xfrm>
          <a:prstGeom prst="rect">
            <a:avLst/>
          </a:prstGeom>
          <a:noFill/>
        </p:spPr>
        <p:txBody>
          <a:bodyPr wrap="none" rtlCol="0">
            <a:spAutoFit/>
          </a:bodyPr>
          <a:lstStyle/>
          <a:p>
            <a:pPr algn="ctr"/>
            <a:r>
              <a:rPr lang="en-US" sz="1600" b="1" dirty="0" smtClean="0">
                <a:solidFill>
                  <a:srgbClr val="227505"/>
                </a:solidFill>
              </a:rPr>
              <a:t>Intensity</a:t>
            </a:r>
          </a:p>
          <a:p>
            <a:pPr algn="ctr"/>
            <a:r>
              <a:rPr lang="en-US" sz="1600" b="1" dirty="0" smtClean="0">
                <a:solidFill>
                  <a:srgbClr val="227505"/>
                </a:solidFill>
              </a:rPr>
              <a:t>Correction</a:t>
            </a:r>
            <a:endParaRPr lang="en-IN" sz="1600" b="1" dirty="0">
              <a:solidFill>
                <a:srgbClr val="227505"/>
              </a:solidFill>
            </a:endParaRPr>
          </a:p>
        </p:txBody>
      </p:sp>
      <p:sp>
        <p:nvSpPr>
          <p:cNvPr id="39" name="TextBox 38"/>
          <p:cNvSpPr txBox="1"/>
          <p:nvPr/>
        </p:nvSpPr>
        <p:spPr>
          <a:xfrm>
            <a:off x="899160" y="6336268"/>
            <a:ext cx="915636" cy="369332"/>
          </a:xfrm>
          <a:prstGeom prst="rect">
            <a:avLst/>
          </a:prstGeom>
          <a:noFill/>
        </p:spPr>
        <p:txBody>
          <a:bodyPr wrap="none" rtlCol="0">
            <a:spAutoFit/>
          </a:bodyPr>
          <a:lstStyle/>
          <a:p>
            <a:pPr algn="ctr"/>
            <a:r>
              <a:rPr lang="en-US" b="1" dirty="0" smtClean="0"/>
              <a:t>Slice 1</a:t>
            </a:r>
            <a:endParaRPr lang="en-IN" b="1" dirty="0"/>
          </a:p>
        </p:txBody>
      </p:sp>
      <p:sp>
        <p:nvSpPr>
          <p:cNvPr id="3" name="Right Arrow 2"/>
          <p:cNvSpPr/>
          <p:nvPr/>
        </p:nvSpPr>
        <p:spPr bwMode="auto">
          <a:xfrm>
            <a:off x="4572000" y="2743200"/>
            <a:ext cx="5334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6" name="Right Arrow 25"/>
          <p:cNvSpPr/>
          <p:nvPr/>
        </p:nvSpPr>
        <p:spPr bwMode="auto">
          <a:xfrm>
            <a:off x="4572000" y="5194300"/>
            <a:ext cx="5334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588462592"/>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26" presetClass="emph" presetSubtype="0" fill="hold" grpId="1" nodeType="withEffect">
                                  <p:stCondLst>
                                    <p:cond delay="0"/>
                                  </p:stCondLst>
                                  <p:childTnLst>
                                    <p:animEffect transition="out" filter="fade">
                                      <p:cBhvr>
                                        <p:cTn id="68" dur="500" tmFilter="0, 0; .2, .5; .8, .5; 1, 0"/>
                                        <p:tgtEl>
                                          <p:spTgt spid="10"/>
                                        </p:tgtEl>
                                      </p:cBhvr>
                                    </p:animEffect>
                                    <p:animScale>
                                      <p:cBhvr>
                                        <p:cTn id="69" dur="250" autoRev="1" fill="hold"/>
                                        <p:tgtEl>
                                          <p:spTgt spid="10"/>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23"/>
                                        </p:tgtEl>
                                      </p:cBhvr>
                                    </p:animEffect>
                                    <p:animScale>
                                      <p:cBhvr>
                                        <p:cTn id="72" dur="250" autoRev="1" fill="hold"/>
                                        <p:tgtEl>
                                          <p:spTgt spid="23"/>
                                        </p:tgtEl>
                                      </p:cBhvr>
                                      <p:by x="105000" y="105000"/>
                                    </p:animScale>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P spid="17" grpId="0"/>
      <p:bldP spid="10" grpId="0" animBg="1"/>
      <p:bldP spid="10" grpId="1" animBg="1"/>
      <p:bldP spid="23" grpId="0" animBg="1"/>
      <p:bldP spid="23" grpId="1" animBg="1"/>
      <p:bldP spid="24" grpId="0"/>
      <p:bldP spid="31" grpId="0"/>
      <p:bldP spid="31" grpId="1"/>
      <p:bldP spid="38" grpId="0"/>
      <p:bldP spid="39" grpId="0"/>
      <p:bldP spid="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926" y="259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r>
              <a:rPr lang="en-US" dirty="0"/>
              <a:t>Motion </a:t>
            </a:r>
            <a:r>
              <a:rPr lang="en-US" dirty="0" smtClean="0"/>
              <a:t>Characterization</a:t>
            </a:r>
            <a:endParaRPr lang="en-US" dirty="0"/>
          </a:p>
        </p:txBody>
      </p:sp>
    </p:spTree>
    <p:extLst>
      <p:ext uri="{BB962C8B-B14F-4D97-AF65-F5344CB8AC3E}">
        <p14:creationId xmlns:p14="http://schemas.microsoft.com/office/powerpoint/2010/main" val="2968310838"/>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Perfusion MRI ?</a:t>
            </a:r>
            <a:endParaRPr lang="en-US" dirty="0"/>
          </a:p>
        </p:txBody>
      </p:sp>
      <p:sp>
        <p:nvSpPr>
          <p:cNvPr id="3" name="Content Placeholder 2"/>
          <p:cNvSpPr>
            <a:spLocks noGrp="1"/>
          </p:cNvSpPr>
          <p:nvPr>
            <p:ph idx="1"/>
          </p:nvPr>
        </p:nvSpPr>
        <p:spPr/>
        <p:txBody>
          <a:bodyPr/>
          <a:lstStyle/>
          <a:p>
            <a:r>
              <a:rPr lang="en-US" dirty="0" smtClean="0"/>
              <a:t>In the context of MRI, observation of blood flow through an organ is referred to as perfusion.</a:t>
            </a:r>
          </a:p>
          <a:p>
            <a:endParaRPr lang="en-US" dirty="0" smtClean="0"/>
          </a:p>
          <a:p>
            <a:r>
              <a:rPr lang="en-US" dirty="0" smtClean="0"/>
              <a:t>A bolus of an exogenous paramagnetic contrast agent injected into patient’s blood stream is tracked over time.</a:t>
            </a:r>
          </a:p>
          <a:p>
            <a:endParaRPr lang="en-US" dirty="0" smtClean="0"/>
          </a:p>
          <a:p>
            <a:r>
              <a:rPr lang="en-US" dirty="0" smtClean="0"/>
              <a:t>Acquired data is 3D time-series.</a:t>
            </a:r>
          </a:p>
        </p:txBody>
      </p:sp>
      <p:pic>
        <p:nvPicPr>
          <p:cNvPr id="4"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8" y="4863377"/>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5"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60" y="4925929"/>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6"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61185"/>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822786" y="5855803"/>
            <a:ext cx="6179279" cy="51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45407" y="5925240"/>
            <a:ext cx="375482" cy="497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1</a:t>
            </a:r>
            <a:endParaRPr lang="en-US" sz="1400" b="1" dirty="0">
              <a:solidFill>
                <a:schemeClr val="tx1"/>
              </a:solidFill>
              <a:latin typeface="Arial" pitchFamily="34" charset="0"/>
              <a:cs typeface="Arial" pitchFamily="34" charset="0"/>
            </a:endParaRPr>
          </a:p>
        </p:txBody>
      </p:sp>
      <p:sp>
        <p:nvSpPr>
          <p:cNvPr id="9" name="Rounded Rectangle 8"/>
          <p:cNvSpPr/>
          <p:nvPr/>
        </p:nvSpPr>
        <p:spPr>
          <a:xfrm>
            <a:off x="6738582" y="5965040"/>
            <a:ext cx="526258"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itchFamily="34" charset="0"/>
                <a:cs typeface="Arial" pitchFamily="34" charset="0"/>
              </a:rPr>
              <a:t>N</a:t>
            </a:r>
          </a:p>
        </p:txBody>
      </p:sp>
      <p:cxnSp>
        <p:nvCxnSpPr>
          <p:cNvPr id="10" name="Straight Connector 9"/>
          <p:cNvCxnSpPr/>
          <p:nvPr/>
        </p:nvCxnSpPr>
        <p:spPr>
          <a:xfrm>
            <a:off x="1403232" y="5204806"/>
            <a:ext cx="267076"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93880" y="5204806"/>
            <a:ext cx="572502"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27480" y="5204806"/>
            <a:ext cx="391026"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6843" y="5748551"/>
            <a:ext cx="0" cy="238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34810" y="5745545"/>
            <a:ext cx="0" cy="238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15091" y="5755481"/>
            <a:ext cx="0" cy="238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02065" y="5748551"/>
            <a:ext cx="0" cy="238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981201" y="5876637"/>
            <a:ext cx="987246"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a:t>
            </a:r>
            <a:r>
              <a:rPr lang="en-US" b="1" baseline="-25000" dirty="0" err="1" smtClean="0">
                <a:solidFill>
                  <a:schemeClr val="tx1"/>
                </a:solidFill>
              </a:rPr>
              <a:t>win</a:t>
            </a:r>
            <a:endParaRPr lang="en-US" b="1" baseline="-25000" dirty="0">
              <a:solidFill>
                <a:schemeClr val="tx1"/>
              </a:solidFill>
            </a:endParaRPr>
          </a:p>
        </p:txBody>
      </p:sp>
      <p:sp>
        <p:nvSpPr>
          <p:cNvPr id="18" name="Rounded Rectangle 17"/>
          <p:cNvSpPr/>
          <p:nvPr/>
        </p:nvSpPr>
        <p:spPr>
          <a:xfrm>
            <a:off x="4302269" y="5819276"/>
            <a:ext cx="1051109" cy="55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a:t>
            </a:r>
            <a:r>
              <a:rPr lang="en-US" b="1" baseline="-25000" dirty="0" err="1" smtClean="0">
                <a:solidFill>
                  <a:schemeClr val="tx1"/>
                </a:solidFill>
              </a:rPr>
              <a:t>wout</a:t>
            </a:r>
            <a:endParaRPr lang="en-US" b="1" baseline="-25000" dirty="0">
              <a:solidFill>
                <a:schemeClr val="tx1"/>
              </a:solidFill>
            </a:endParaRPr>
          </a:p>
        </p:txBody>
      </p:sp>
      <p:pic>
        <p:nvPicPr>
          <p:cNvPr id="19"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578" y="4879221"/>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0"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770" y="4941773"/>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1"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7610" y="4977029"/>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2"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079" y="4879221"/>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3"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271" y="4941773"/>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4"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111" y="4977029"/>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5"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902" y="4862201"/>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6"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094" y="4924753"/>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27"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934" y="4960009"/>
            <a:ext cx="528812" cy="52881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3340560" y="6316835"/>
            <a:ext cx="1397934" cy="388765"/>
          </a:xfrm>
          <a:prstGeom prst="rect">
            <a:avLst/>
          </a:prstGeom>
        </p:spPr>
        <p:txBody>
          <a:bodyPr/>
          <a:lstStyle>
            <a:lvl1pPr algn="ctr" defTabSz="4155196" rtl="0" eaLnBrk="1" latinLnBrk="0" hangingPunct="1">
              <a:spcBef>
                <a:spcPct val="0"/>
              </a:spcBef>
              <a:buNone/>
              <a:defRPr sz="20100" kern="1200">
                <a:solidFill>
                  <a:schemeClr val="tx1"/>
                </a:solidFill>
                <a:latin typeface="+mj-lt"/>
                <a:ea typeface="+mj-ea"/>
                <a:cs typeface="+mj-cs"/>
              </a:defRPr>
            </a:lvl1pPr>
          </a:lstStyle>
          <a:p>
            <a:r>
              <a:rPr lang="en-US" sz="1400" b="1" dirty="0" smtClean="0"/>
              <a:t>Time-points</a:t>
            </a:r>
            <a:endParaRPr lang="en-US" sz="3200" b="1" dirty="0"/>
          </a:p>
        </p:txBody>
      </p:sp>
      <p:cxnSp>
        <p:nvCxnSpPr>
          <p:cNvPr id="29" name="Straight Connector 28"/>
          <p:cNvCxnSpPr/>
          <p:nvPr/>
        </p:nvCxnSpPr>
        <p:spPr>
          <a:xfrm>
            <a:off x="2102783" y="6499090"/>
            <a:ext cx="12500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24400" y="6511217"/>
            <a:ext cx="1401422" cy="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272" y="5769062"/>
            <a:ext cx="639862" cy="63986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32"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032" y="5846128"/>
            <a:ext cx="639862" cy="63986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33"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779" y="5924926"/>
            <a:ext cx="639862" cy="63986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7879081" y="5521081"/>
            <a:ext cx="593162" cy="40142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72354" y="4698917"/>
            <a:ext cx="1260126" cy="904503"/>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p:cNvSpPr txBox="1"/>
          <p:nvPr/>
        </p:nvSpPr>
        <p:spPr>
          <a:xfrm>
            <a:off x="940966" y="5855803"/>
            <a:ext cx="1305098" cy="475655"/>
          </a:xfrm>
          <a:prstGeom prst="rect">
            <a:avLst/>
          </a:prstGeom>
          <a:noFill/>
        </p:spPr>
        <p:txBody>
          <a:bodyPr wrap="square" rtlCol="0">
            <a:spAutoFit/>
          </a:bodyPr>
          <a:lstStyle/>
          <a:p>
            <a:pPr algn="ctr"/>
            <a:r>
              <a:rPr lang="en-US" sz="1400" b="1" dirty="0" smtClean="0">
                <a:solidFill>
                  <a:srgbClr val="C00000"/>
                </a:solidFill>
              </a:rPr>
              <a:t>Before Bolus wash-in</a:t>
            </a:r>
            <a:endParaRPr lang="en-US" sz="1400" b="1" dirty="0">
              <a:solidFill>
                <a:srgbClr val="C00000"/>
              </a:solidFill>
            </a:endParaRPr>
          </a:p>
        </p:txBody>
      </p:sp>
      <p:sp>
        <p:nvSpPr>
          <p:cNvPr id="37" name="TextBox 36"/>
          <p:cNvSpPr txBox="1"/>
          <p:nvPr/>
        </p:nvSpPr>
        <p:spPr>
          <a:xfrm>
            <a:off x="5227150" y="5851204"/>
            <a:ext cx="1613414" cy="495679"/>
          </a:xfrm>
          <a:prstGeom prst="rect">
            <a:avLst/>
          </a:prstGeom>
          <a:noFill/>
        </p:spPr>
        <p:txBody>
          <a:bodyPr wrap="square" rtlCol="0">
            <a:spAutoFit/>
          </a:bodyPr>
          <a:lstStyle/>
          <a:p>
            <a:pPr algn="ctr"/>
            <a:r>
              <a:rPr lang="en-US" sz="1400" b="1" dirty="0" smtClean="0">
                <a:solidFill>
                  <a:srgbClr val="C00000"/>
                </a:solidFill>
              </a:rPr>
              <a:t>After Bolus wash-out</a:t>
            </a:r>
            <a:endParaRPr lang="en-US" sz="1400" b="1" dirty="0">
              <a:solidFill>
                <a:srgbClr val="C00000"/>
              </a:solidFill>
            </a:endParaRPr>
          </a:p>
        </p:txBody>
      </p:sp>
      <p:sp>
        <p:nvSpPr>
          <p:cNvPr id="38" name="TextBox 37"/>
          <p:cNvSpPr txBox="1"/>
          <p:nvPr/>
        </p:nvSpPr>
        <p:spPr>
          <a:xfrm>
            <a:off x="2784280" y="5861048"/>
            <a:ext cx="1613414" cy="307777"/>
          </a:xfrm>
          <a:prstGeom prst="rect">
            <a:avLst/>
          </a:prstGeom>
          <a:noFill/>
        </p:spPr>
        <p:txBody>
          <a:bodyPr wrap="square" rtlCol="0">
            <a:spAutoFit/>
          </a:bodyPr>
          <a:lstStyle/>
          <a:p>
            <a:pPr algn="ctr"/>
            <a:r>
              <a:rPr lang="en-US" sz="1400" b="1" dirty="0" smtClean="0">
                <a:solidFill>
                  <a:srgbClr val="C00000"/>
                </a:solidFill>
              </a:rPr>
              <a:t>Bolus in transit</a:t>
            </a:r>
            <a:endParaRPr lang="en-US" sz="1400" b="1" dirty="0">
              <a:solidFill>
                <a:srgbClr val="C00000"/>
              </a:solidFill>
            </a:endParaRPr>
          </a:p>
        </p:txBody>
      </p:sp>
      <p:cxnSp>
        <p:nvCxnSpPr>
          <p:cNvPr id="39" name="Elbow Connector 38"/>
          <p:cNvCxnSpPr>
            <a:stCxn id="35" idx="6"/>
            <a:endCxn id="31" idx="0"/>
          </p:cNvCxnSpPr>
          <p:nvPr/>
        </p:nvCxnSpPr>
        <p:spPr bwMode="auto">
          <a:xfrm>
            <a:off x="7432480" y="5151169"/>
            <a:ext cx="1217723" cy="617893"/>
          </a:xfrm>
          <a:prstGeom prst="bentConnector2">
            <a:avLst/>
          </a:prstGeom>
          <a:solidFill>
            <a:schemeClr val="accent1"/>
          </a:solidFill>
          <a:ln w="25400" cap="flat" cmpd="sng" algn="ctr">
            <a:solidFill>
              <a:schemeClr val="tx1"/>
            </a:solidFill>
            <a:prstDash val="solid"/>
            <a:round/>
            <a:headEnd type="none" w="med" len="med"/>
            <a:tailEnd type="arrow"/>
          </a:ln>
          <a:effectLst/>
        </p:spPr>
      </p:cxnSp>
      <p:pic>
        <p:nvPicPr>
          <p:cNvPr id="40" name="Picture 2" descr="D:\Studies\Writeups\MidTerm Report_10Nov11\Brain Volume\IM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5157" y="6003608"/>
            <a:ext cx="639862" cy="639862"/>
          </a:xfrm>
          <a:prstGeom prst="rect">
            <a:avLst/>
          </a:prstGeom>
          <a:noFill/>
          <a:effectLst>
            <a:outerShdw blurRad="50800" dist="127000" dir="18900000" algn="bl" rotWithShape="0">
              <a:prstClr val="black">
                <a:alpha val="40000"/>
              </a:prstClr>
            </a:outerShdw>
          </a:effectLst>
          <a:scene3d>
            <a:camera prst="isometricLeftDown"/>
            <a:lightRig rig="threePt" dir="t"/>
          </a:scene3d>
          <a:extLst>
            <a:ext uri="{909E8E84-426E-40dd-AFC4-6F175D3DCCD1}">
              <a14:hiddenFill xmlns:a14="http://schemas.microsoft.com/office/drawing/2010/main">
                <a:solidFill>
                  <a:srgbClr val="FFFFFF"/>
                </a:solidFill>
              </a14:hiddenFill>
            </a:ext>
          </a:extLst>
        </p:spPr>
      </p:pic>
      <p:sp>
        <p:nvSpPr>
          <p:cNvPr id="41" name="Title 1"/>
          <p:cNvSpPr txBox="1">
            <a:spLocks/>
          </p:cNvSpPr>
          <p:nvPr/>
        </p:nvSpPr>
        <p:spPr>
          <a:xfrm rot="19412796">
            <a:off x="7565039" y="5423670"/>
            <a:ext cx="942189" cy="277420"/>
          </a:xfrm>
          <a:prstGeom prst="rect">
            <a:avLst/>
          </a:prstGeom>
        </p:spPr>
        <p:txBody>
          <a:bodyPr/>
          <a:lstStyle>
            <a:lvl1pPr algn="ctr" defTabSz="4155196" rtl="0" eaLnBrk="1" latinLnBrk="0" hangingPunct="1">
              <a:spcBef>
                <a:spcPct val="0"/>
              </a:spcBef>
              <a:buNone/>
              <a:defRPr sz="20100" kern="1200">
                <a:solidFill>
                  <a:schemeClr val="tx1"/>
                </a:solidFill>
                <a:latin typeface="+mj-lt"/>
                <a:ea typeface="+mj-ea"/>
                <a:cs typeface="+mj-cs"/>
              </a:defRPr>
            </a:lvl1pPr>
          </a:lstStyle>
          <a:p>
            <a:r>
              <a:rPr lang="en-US" sz="1400" b="1" dirty="0" smtClean="0"/>
              <a:t>Volume</a:t>
            </a:r>
            <a:endParaRPr lang="en-US" sz="2000" b="1" dirty="0"/>
          </a:p>
        </p:txBody>
      </p:sp>
    </p:spTree>
    <p:extLst>
      <p:ext uri="{BB962C8B-B14F-4D97-AF65-F5344CB8AC3E}">
        <p14:creationId xmlns:p14="http://schemas.microsoft.com/office/powerpoint/2010/main" val="1975309384"/>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par>
                                <p:cTn id="89" presetID="10"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10"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par>
                                <p:cTn id="98" presetID="10" presetClass="entr" presetSubtype="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ntr" presetSubtype="0" fill="hold"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500"/>
                                        <p:tgtEl>
                                          <p:spTgt spid="33"/>
                                        </p:tgtEl>
                                      </p:cBhvr>
                                    </p:animEffect>
                                  </p:childTnLst>
                                </p:cTn>
                              </p:par>
                              <p:par>
                                <p:cTn id="121" presetID="10" presetClass="entr" presetSubtype="0"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500"/>
                                        <p:tgtEl>
                                          <p:spTgt spid="34"/>
                                        </p:tgtEl>
                                      </p:cBhvr>
                                    </p:animEffect>
                                  </p:childTnLst>
                                </p:cTn>
                              </p:par>
                              <p:par>
                                <p:cTn id="124" presetID="10" presetClass="entr" presetSubtype="0" fill="hold" nodeType="with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par>
                                <p:cTn id="127" presetID="10" presetClass="entr" presetSubtype="0" fill="hold" nodeType="with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7" grpId="0"/>
      <p:bldP spid="18" grpId="0"/>
      <p:bldP spid="28" grpId="0"/>
      <p:bldP spid="35" grpId="0" animBg="1"/>
      <p:bldP spid="36" grpId="0"/>
      <p:bldP spid="37"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0" name="Content Placeholder 2"/>
          <p:cNvSpPr>
            <a:spLocks noGrp="1"/>
          </p:cNvSpPr>
          <p:nvPr>
            <p:ph idx="1"/>
          </p:nvPr>
        </p:nvSpPr>
        <p:spPr>
          <a:xfrm>
            <a:off x="675526" y="1600200"/>
            <a:ext cx="8087474" cy="4648200"/>
          </a:xfrm>
        </p:spPr>
        <p:txBody>
          <a:bodyPr/>
          <a:lstStyle/>
          <a:p>
            <a:r>
              <a:rPr lang="en-US" b="1" dirty="0" smtClean="0"/>
              <a:t>Aim</a:t>
            </a:r>
            <a:r>
              <a:rPr lang="en-US" dirty="0" smtClean="0"/>
              <a:t>: Categorize the volumes in none, minimal, mild or severe motion category depending on the degree of motion.</a:t>
            </a:r>
          </a:p>
          <a:p>
            <a:endParaRPr lang="en-US" dirty="0"/>
          </a:p>
          <a:p>
            <a:r>
              <a:rPr lang="en-US" b="1" dirty="0" smtClean="0"/>
              <a:t>Metric used</a:t>
            </a:r>
            <a:r>
              <a:rPr lang="en-US" dirty="0" smtClean="0"/>
              <a:t>: Peak entropy</a:t>
            </a:r>
          </a:p>
          <a:p>
            <a:endParaRPr lang="en-US" dirty="0" smtClean="0"/>
          </a:p>
          <a:p>
            <a:r>
              <a:rPr lang="en-US" dirty="0" smtClean="0"/>
              <a:t>The peak entropy (</a:t>
            </a:r>
            <a:r>
              <a:rPr lang="en-US" dirty="0" err="1" smtClean="0"/>
              <a:t>H</a:t>
            </a:r>
            <a:r>
              <a:rPr lang="en-US" baseline="-25000" dirty="0" err="1" smtClean="0"/>
              <a:t>peak</a:t>
            </a:r>
            <a:r>
              <a:rPr lang="en-US" dirty="0" smtClean="0"/>
              <a:t>) of the flow fields is found as:</a:t>
            </a:r>
          </a:p>
          <a:p>
            <a:endParaRPr lang="en-US" dirty="0"/>
          </a:p>
          <a:p>
            <a:endParaRPr lang="en-US" dirty="0" smtClean="0"/>
          </a:p>
          <a:p>
            <a:endParaRPr lang="en-US" dirty="0" smtClean="0"/>
          </a:p>
          <a:p>
            <a:pPr marL="0" indent="0">
              <a:buNone/>
            </a:pPr>
            <a:r>
              <a:rPr lang="en-US" dirty="0"/>
              <a:t>w</a:t>
            </a:r>
            <a:r>
              <a:rPr lang="en-US" dirty="0" smtClean="0"/>
              <a:t>here, H denotes the Shannon entropy of image, </a:t>
            </a:r>
            <a:r>
              <a:rPr lang="en-US" dirty="0" err="1" smtClean="0"/>
              <a:t>H</a:t>
            </a:r>
            <a:r>
              <a:rPr lang="en-US" baseline="-25000" dirty="0" err="1" smtClean="0"/>
              <a:t>n</a:t>
            </a:r>
            <a:r>
              <a:rPr lang="en-US" baseline="-25000" dirty="0" smtClean="0"/>
              <a:t> </a:t>
            </a:r>
            <a:r>
              <a:rPr lang="en-US" dirty="0" smtClean="0"/>
              <a:t>is the net entropy.</a:t>
            </a:r>
            <a:endParaRPr lang="en-US" baseline="-25000" dirty="0" smtClean="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2514600" y="4724400"/>
            <a:ext cx="4070687" cy="1066800"/>
          </a:xfrm>
          <a:prstGeom prst="rect">
            <a:avLst/>
          </a:prstGeom>
        </p:spPr>
      </p:pic>
    </p:spTree>
    <p:extLst>
      <p:ext uri="{BB962C8B-B14F-4D97-AF65-F5344CB8AC3E}">
        <p14:creationId xmlns:p14="http://schemas.microsoft.com/office/powerpoint/2010/main" val="768869199"/>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animEffect transition="in" filter="fade">
                                      <p:cBhvr>
                                        <p:cTn id="23"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pic>
        <p:nvPicPr>
          <p:cNvPr id="8" name="Picture 7" descr="Screen Shot 2013-08-10 at 2.02.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58900"/>
            <a:ext cx="3771900" cy="2618708"/>
          </a:xfrm>
          <a:prstGeom prst="rect">
            <a:avLst/>
          </a:prstGeom>
        </p:spPr>
      </p:pic>
      <p:sp>
        <p:nvSpPr>
          <p:cNvPr id="10" name="Content Placeholder 2"/>
          <p:cNvSpPr>
            <a:spLocks noGrp="1"/>
          </p:cNvSpPr>
          <p:nvPr>
            <p:ph idx="1"/>
          </p:nvPr>
        </p:nvSpPr>
        <p:spPr>
          <a:xfrm>
            <a:off x="675526" y="1600200"/>
            <a:ext cx="4048874" cy="4648200"/>
          </a:xfrm>
        </p:spPr>
        <p:txBody>
          <a:bodyPr/>
          <a:lstStyle/>
          <a:p>
            <a:r>
              <a:rPr lang="en-US" dirty="0" smtClean="0"/>
              <a:t>Perfusion MRI data was acquired from KIMS hospital.</a:t>
            </a:r>
          </a:p>
          <a:p>
            <a:endParaRPr lang="en-US" dirty="0" smtClean="0"/>
          </a:p>
          <a:p>
            <a:r>
              <a:rPr lang="en-US" dirty="0" smtClean="0"/>
              <a:t>Known amount of 3D rotations were added to volumes to simulate actual patient </a:t>
            </a:r>
            <a:r>
              <a:rPr lang="en-US" dirty="0" err="1" smtClean="0"/>
              <a:t>behaviour</a:t>
            </a:r>
            <a:r>
              <a:rPr lang="en-US" dirty="0" smtClean="0"/>
              <a:t>.</a:t>
            </a:r>
          </a:p>
          <a:p>
            <a:pPr marL="0" indent="0">
              <a:buNone/>
            </a:pPr>
            <a:endParaRPr lang="en-US" dirty="0" smtClean="0"/>
          </a:p>
          <a:p>
            <a:r>
              <a:rPr lang="en-US" dirty="0" smtClean="0"/>
              <a:t>Volumes were categorized into four categories – </a:t>
            </a:r>
            <a:r>
              <a:rPr lang="en-US" i="1" dirty="0" smtClean="0"/>
              <a:t>none</a:t>
            </a:r>
            <a:r>
              <a:rPr lang="en-US" dirty="0" smtClean="0"/>
              <a:t>, </a:t>
            </a:r>
            <a:r>
              <a:rPr lang="en-US" i="1" dirty="0" smtClean="0"/>
              <a:t>minimal</a:t>
            </a:r>
            <a:r>
              <a:rPr lang="en-US" dirty="0" smtClean="0"/>
              <a:t>, </a:t>
            </a:r>
            <a:r>
              <a:rPr lang="en-US" i="1" dirty="0" smtClean="0"/>
              <a:t>mild</a:t>
            </a:r>
            <a:r>
              <a:rPr lang="en-US" dirty="0" smtClean="0"/>
              <a:t> and </a:t>
            </a:r>
            <a:r>
              <a:rPr lang="en-US" i="1" dirty="0" smtClean="0"/>
              <a:t>severe</a:t>
            </a:r>
            <a:r>
              <a:rPr lang="en-US" dirty="0" smtClean="0"/>
              <a:t>.</a:t>
            </a:r>
          </a:p>
          <a:p>
            <a:endParaRPr lang="en-US" dirty="0" smtClean="0"/>
          </a:p>
        </p:txBody>
      </p:sp>
      <p:sp>
        <p:nvSpPr>
          <p:cNvPr id="3" name="TextBox 2"/>
          <p:cNvSpPr txBox="1"/>
          <p:nvPr/>
        </p:nvSpPr>
        <p:spPr>
          <a:xfrm>
            <a:off x="5181600" y="3847068"/>
            <a:ext cx="3906466" cy="369332"/>
          </a:xfrm>
          <a:prstGeom prst="rect">
            <a:avLst/>
          </a:prstGeom>
          <a:noFill/>
        </p:spPr>
        <p:txBody>
          <a:bodyPr wrap="none" rtlCol="0">
            <a:spAutoFit/>
          </a:bodyPr>
          <a:lstStyle/>
          <a:p>
            <a:r>
              <a:rPr lang="en-US" b="1" i="1" dirty="0" smtClean="0"/>
              <a:t>Step function used to add motion</a:t>
            </a:r>
            <a:endParaRPr lang="en-US" b="1" i="1" dirty="0"/>
          </a:p>
        </p:txBody>
      </p:sp>
      <p:graphicFrame>
        <p:nvGraphicFramePr>
          <p:cNvPr id="4" name="Table 3"/>
          <p:cNvGraphicFramePr>
            <a:graphicFrameLocks noGrp="1"/>
          </p:cNvGraphicFramePr>
          <p:nvPr>
            <p:extLst>
              <p:ext uri="{D42A27DB-BD31-4B8C-83A1-F6EECF244321}">
                <p14:modId xmlns:p14="http://schemas.microsoft.com/office/powerpoint/2010/main" val="1149149987"/>
              </p:ext>
            </p:extLst>
          </p:nvPr>
        </p:nvGraphicFramePr>
        <p:xfrm>
          <a:off x="5029200" y="4419600"/>
          <a:ext cx="3886200" cy="2268416"/>
        </p:xfrm>
        <a:graphic>
          <a:graphicData uri="http://schemas.openxmlformats.org/drawingml/2006/table">
            <a:tbl>
              <a:tblPr firstRow="1" bandRow="1">
                <a:tableStyleId>{08FB837D-C827-4EFA-A057-4D05807E0F7C}</a:tableStyleId>
              </a:tblPr>
              <a:tblGrid>
                <a:gridCol w="1943100"/>
                <a:gridCol w="1943100"/>
              </a:tblGrid>
              <a:tr h="736600">
                <a:tc>
                  <a:txBody>
                    <a:bodyPr/>
                    <a:lstStyle/>
                    <a:p>
                      <a:pPr algn="ctr"/>
                      <a:r>
                        <a:rPr lang="en-US" dirty="0" smtClean="0"/>
                        <a:t>Motion</a:t>
                      </a:r>
                    </a:p>
                    <a:p>
                      <a:pPr algn="ctr"/>
                      <a:r>
                        <a:rPr lang="en-US" dirty="0" smtClean="0"/>
                        <a:t> Category</a:t>
                      </a:r>
                      <a:endParaRPr lang="en-US" dirty="0"/>
                    </a:p>
                  </a:txBody>
                  <a:tcPr/>
                </a:tc>
                <a:tc>
                  <a:txBody>
                    <a:bodyPr/>
                    <a:lstStyle/>
                    <a:p>
                      <a:pPr algn="ctr"/>
                      <a:r>
                        <a:rPr lang="en-US" dirty="0" smtClean="0"/>
                        <a:t>Angle of rotation (degrees)</a:t>
                      </a:r>
                      <a:endParaRPr lang="en-US" dirty="0"/>
                    </a:p>
                  </a:txBody>
                  <a:tcPr/>
                </a:tc>
              </a:tr>
              <a:tr h="382954">
                <a:tc>
                  <a:txBody>
                    <a:bodyPr/>
                    <a:lstStyle/>
                    <a:p>
                      <a:pPr algn="ctr"/>
                      <a:r>
                        <a:rPr lang="en-US" dirty="0" smtClean="0"/>
                        <a:t>None</a:t>
                      </a:r>
                      <a:endParaRPr lang="en-US" dirty="0"/>
                    </a:p>
                  </a:txBody>
                  <a:tcPr/>
                </a:tc>
                <a:tc>
                  <a:txBody>
                    <a:bodyPr/>
                    <a:lstStyle/>
                    <a:p>
                      <a:pPr algn="ctr"/>
                      <a:r>
                        <a:rPr lang="en-US" dirty="0" smtClean="0"/>
                        <a:t>0</a:t>
                      </a:r>
                      <a:endParaRPr lang="en-US" dirty="0"/>
                    </a:p>
                  </a:txBody>
                  <a:tcPr/>
                </a:tc>
              </a:tr>
              <a:tr h="382954">
                <a:tc>
                  <a:txBody>
                    <a:bodyPr/>
                    <a:lstStyle/>
                    <a:p>
                      <a:pPr algn="ctr"/>
                      <a:r>
                        <a:rPr lang="en-US" dirty="0" smtClean="0"/>
                        <a:t>Minimal</a:t>
                      </a:r>
                      <a:r>
                        <a:rPr lang="en-US" baseline="0" dirty="0" smtClean="0"/>
                        <a:t> motion</a:t>
                      </a:r>
                      <a:endParaRPr lang="en-US" dirty="0"/>
                    </a:p>
                  </a:txBody>
                  <a:tcPr/>
                </a:tc>
                <a:tc>
                  <a:txBody>
                    <a:bodyPr/>
                    <a:lstStyle/>
                    <a:p>
                      <a:pPr algn="ctr"/>
                      <a:r>
                        <a:rPr lang="en-US" dirty="0" smtClean="0"/>
                        <a:t>[1,5]</a:t>
                      </a:r>
                      <a:endParaRPr lang="en-US" dirty="0"/>
                    </a:p>
                  </a:txBody>
                  <a:tcPr/>
                </a:tc>
              </a:tr>
              <a:tr h="382954">
                <a:tc>
                  <a:txBody>
                    <a:bodyPr/>
                    <a:lstStyle/>
                    <a:p>
                      <a:pPr algn="ctr"/>
                      <a:r>
                        <a:rPr lang="en-US" dirty="0" smtClean="0"/>
                        <a:t>Mild motion</a:t>
                      </a:r>
                      <a:endParaRPr lang="en-US" dirty="0"/>
                    </a:p>
                  </a:txBody>
                  <a:tcPr/>
                </a:tc>
                <a:tc>
                  <a:txBody>
                    <a:bodyPr/>
                    <a:lstStyle/>
                    <a:p>
                      <a:pPr algn="ctr"/>
                      <a:r>
                        <a:rPr lang="en-US" dirty="0" smtClean="0"/>
                        <a:t>[6,10]</a:t>
                      </a:r>
                      <a:endParaRPr lang="en-US" dirty="0"/>
                    </a:p>
                  </a:txBody>
                  <a:tcPr/>
                </a:tc>
              </a:tr>
              <a:tr h="382954">
                <a:tc>
                  <a:txBody>
                    <a:bodyPr/>
                    <a:lstStyle/>
                    <a:p>
                      <a:pPr algn="ctr"/>
                      <a:r>
                        <a:rPr lang="en-US" dirty="0" smtClean="0"/>
                        <a:t>Severe motion</a:t>
                      </a:r>
                      <a:endParaRPr lang="en-US" dirty="0"/>
                    </a:p>
                  </a:txBody>
                  <a:tcPr/>
                </a:tc>
                <a:tc>
                  <a:txBody>
                    <a:bodyPr/>
                    <a:lstStyle/>
                    <a:p>
                      <a:pPr algn="ctr"/>
                      <a:r>
                        <a:rPr lang="en-US" dirty="0" smtClean="0"/>
                        <a:t>[11,15]</a:t>
                      </a:r>
                      <a:endParaRPr lang="en-US" dirty="0"/>
                    </a:p>
                  </a:txBody>
                  <a:tcPr/>
                </a:tc>
              </a:tr>
            </a:tbl>
          </a:graphicData>
        </a:graphic>
      </p:graphicFrame>
    </p:spTree>
    <p:extLst>
      <p:ext uri="{BB962C8B-B14F-4D97-AF65-F5344CB8AC3E}">
        <p14:creationId xmlns:p14="http://schemas.microsoft.com/office/powerpoint/2010/main" val="3500125888"/>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Motion Flow Maps</a:t>
            </a:r>
            <a:endParaRPr lang="en-IN" dirty="0"/>
          </a:p>
        </p:txBody>
      </p:sp>
      <p:sp>
        <p:nvSpPr>
          <p:cNvPr id="3" name="TextBox 2"/>
          <p:cNvSpPr txBox="1"/>
          <p:nvPr/>
        </p:nvSpPr>
        <p:spPr>
          <a:xfrm>
            <a:off x="742764" y="1901428"/>
            <a:ext cx="915636" cy="369332"/>
          </a:xfrm>
          <a:prstGeom prst="rect">
            <a:avLst/>
          </a:prstGeom>
          <a:noFill/>
        </p:spPr>
        <p:txBody>
          <a:bodyPr wrap="none" rtlCol="0">
            <a:spAutoFit/>
          </a:bodyPr>
          <a:lstStyle/>
          <a:p>
            <a:pPr algn="ctr"/>
            <a:r>
              <a:rPr lang="en-US" b="1" dirty="0" smtClean="0"/>
              <a:t>Slice 1</a:t>
            </a:r>
            <a:endParaRPr lang="en-IN" b="1" dirty="0"/>
          </a:p>
        </p:txBody>
      </p:sp>
      <p:sp>
        <p:nvSpPr>
          <p:cNvPr id="6" name="TextBox 5"/>
          <p:cNvSpPr txBox="1"/>
          <p:nvPr/>
        </p:nvSpPr>
        <p:spPr>
          <a:xfrm>
            <a:off x="1999201" y="1905000"/>
            <a:ext cx="915635" cy="369332"/>
          </a:xfrm>
          <a:prstGeom prst="rect">
            <a:avLst/>
          </a:prstGeom>
          <a:noFill/>
        </p:spPr>
        <p:txBody>
          <a:bodyPr wrap="none" rtlCol="0">
            <a:spAutoFit/>
          </a:bodyPr>
          <a:lstStyle/>
          <a:p>
            <a:pPr algn="ctr"/>
            <a:r>
              <a:rPr lang="en-US" b="1" dirty="0" smtClean="0"/>
              <a:t>Slice 2</a:t>
            </a:r>
            <a:endParaRPr lang="en-IN" b="1" dirty="0"/>
          </a:p>
        </p:txBody>
      </p:sp>
      <p:sp>
        <p:nvSpPr>
          <p:cNvPr id="7" name="TextBox 6"/>
          <p:cNvSpPr txBox="1"/>
          <p:nvPr/>
        </p:nvSpPr>
        <p:spPr>
          <a:xfrm>
            <a:off x="975360" y="4846320"/>
            <a:ext cx="445956" cy="369332"/>
          </a:xfrm>
          <a:prstGeom prst="rect">
            <a:avLst/>
          </a:prstGeom>
          <a:noFill/>
        </p:spPr>
        <p:txBody>
          <a:bodyPr wrap="none" rtlCol="0">
            <a:spAutoFit/>
          </a:bodyPr>
          <a:lstStyle/>
          <a:p>
            <a:r>
              <a:rPr lang="en-US" b="1" dirty="0" smtClean="0"/>
              <a:t>U</a:t>
            </a:r>
            <a:r>
              <a:rPr lang="en-US" b="1" baseline="-25000" dirty="0" smtClean="0"/>
              <a:t>n</a:t>
            </a:r>
            <a:endParaRPr lang="en-IN" b="1" baseline="-25000" dirty="0"/>
          </a:p>
        </p:txBody>
      </p:sp>
      <p:sp>
        <p:nvSpPr>
          <p:cNvPr id="8" name="TextBox 7"/>
          <p:cNvSpPr txBox="1"/>
          <p:nvPr/>
        </p:nvSpPr>
        <p:spPr>
          <a:xfrm>
            <a:off x="2215422" y="4876800"/>
            <a:ext cx="433132" cy="369332"/>
          </a:xfrm>
          <a:prstGeom prst="rect">
            <a:avLst/>
          </a:prstGeom>
          <a:noFill/>
        </p:spPr>
        <p:txBody>
          <a:bodyPr wrap="none" rtlCol="0">
            <a:spAutoFit/>
          </a:bodyPr>
          <a:lstStyle/>
          <a:p>
            <a:r>
              <a:rPr lang="en-US" b="1" dirty="0" err="1" smtClean="0"/>
              <a:t>V</a:t>
            </a:r>
            <a:r>
              <a:rPr lang="en-US" b="1" baseline="-25000" dirty="0" err="1" smtClean="0"/>
              <a:t>n</a:t>
            </a:r>
            <a:endParaRPr lang="en-IN" b="1" baseline="-25000" dirty="0"/>
          </a:p>
        </p:txBody>
      </p:sp>
      <p:sp>
        <p:nvSpPr>
          <p:cNvPr id="9" name="TextBox 8"/>
          <p:cNvSpPr txBox="1"/>
          <p:nvPr/>
        </p:nvSpPr>
        <p:spPr>
          <a:xfrm>
            <a:off x="582235" y="5303520"/>
            <a:ext cx="2252768" cy="646331"/>
          </a:xfrm>
          <a:prstGeom prst="rect">
            <a:avLst/>
          </a:prstGeom>
          <a:noFill/>
        </p:spPr>
        <p:txBody>
          <a:bodyPr wrap="none" rtlCol="0">
            <a:spAutoFit/>
          </a:bodyPr>
          <a:lstStyle/>
          <a:p>
            <a:pPr algn="ctr"/>
            <a:r>
              <a:rPr lang="en-US" b="1" i="1" dirty="0" smtClean="0"/>
              <a:t>Bolus present and</a:t>
            </a:r>
          </a:p>
          <a:p>
            <a:pPr algn="ctr"/>
            <a:r>
              <a:rPr lang="en-US" b="1" i="1" dirty="0" smtClean="0"/>
              <a:t>no motion</a:t>
            </a:r>
            <a:endParaRPr lang="en-IN" b="1" i="1" dirty="0"/>
          </a:p>
        </p:txBody>
      </p:sp>
      <p:sp>
        <p:nvSpPr>
          <p:cNvPr id="10" name="TextBox 9"/>
          <p:cNvSpPr txBox="1"/>
          <p:nvPr/>
        </p:nvSpPr>
        <p:spPr>
          <a:xfrm>
            <a:off x="3558168" y="1905000"/>
            <a:ext cx="915636" cy="369332"/>
          </a:xfrm>
          <a:prstGeom prst="rect">
            <a:avLst/>
          </a:prstGeom>
          <a:noFill/>
        </p:spPr>
        <p:txBody>
          <a:bodyPr wrap="none" rtlCol="0">
            <a:spAutoFit/>
          </a:bodyPr>
          <a:lstStyle/>
          <a:p>
            <a:pPr algn="ctr"/>
            <a:r>
              <a:rPr lang="en-US" b="1" dirty="0" smtClean="0"/>
              <a:t>Slice 1</a:t>
            </a:r>
            <a:endParaRPr lang="en-IN" b="1" dirty="0"/>
          </a:p>
        </p:txBody>
      </p:sp>
      <p:sp>
        <p:nvSpPr>
          <p:cNvPr id="11" name="TextBox 10"/>
          <p:cNvSpPr txBox="1"/>
          <p:nvPr/>
        </p:nvSpPr>
        <p:spPr>
          <a:xfrm>
            <a:off x="4814605" y="1908572"/>
            <a:ext cx="915635" cy="369332"/>
          </a:xfrm>
          <a:prstGeom prst="rect">
            <a:avLst/>
          </a:prstGeom>
          <a:noFill/>
        </p:spPr>
        <p:txBody>
          <a:bodyPr wrap="none" rtlCol="0">
            <a:spAutoFit/>
          </a:bodyPr>
          <a:lstStyle/>
          <a:p>
            <a:pPr algn="ctr"/>
            <a:r>
              <a:rPr lang="en-US" b="1" dirty="0" smtClean="0"/>
              <a:t>Slice 2</a:t>
            </a:r>
            <a:endParaRPr lang="en-IN" b="1" dirty="0"/>
          </a:p>
        </p:txBody>
      </p:sp>
      <p:sp>
        <p:nvSpPr>
          <p:cNvPr id="12" name="TextBox 11"/>
          <p:cNvSpPr txBox="1"/>
          <p:nvPr/>
        </p:nvSpPr>
        <p:spPr>
          <a:xfrm>
            <a:off x="3790764" y="4849892"/>
            <a:ext cx="445956" cy="369332"/>
          </a:xfrm>
          <a:prstGeom prst="rect">
            <a:avLst/>
          </a:prstGeom>
          <a:noFill/>
        </p:spPr>
        <p:txBody>
          <a:bodyPr wrap="none" rtlCol="0">
            <a:spAutoFit/>
          </a:bodyPr>
          <a:lstStyle/>
          <a:p>
            <a:r>
              <a:rPr lang="en-US" b="1" dirty="0" smtClean="0"/>
              <a:t>U</a:t>
            </a:r>
            <a:r>
              <a:rPr lang="en-US" b="1" baseline="-25000" dirty="0" smtClean="0"/>
              <a:t>n</a:t>
            </a:r>
            <a:endParaRPr lang="en-IN" b="1" baseline="-25000" dirty="0"/>
          </a:p>
        </p:txBody>
      </p:sp>
      <p:sp>
        <p:nvSpPr>
          <p:cNvPr id="13" name="TextBox 12"/>
          <p:cNvSpPr txBox="1"/>
          <p:nvPr/>
        </p:nvSpPr>
        <p:spPr>
          <a:xfrm>
            <a:off x="5030826" y="4880372"/>
            <a:ext cx="433132" cy="369332"/>
          </a:xfrm>
          <a:prstGeom prst="rect">
            <a:avLst/>
          </a:prstGeom>
          <a:noFill/>
        </p:spPr>
        <p:txBody>
          <a:bodyPr wrap="none" rtlCol="0">
            <a:spAutoFit/>
          </a:bodyPr>
          <a:lstStyle/>
          <a:p>
            <a:r>
              <a:rPr lang="en-US" b="1" dirty="0" err="1" smtClean="0"/>
              <a:t>V</a:t>
            </a:r>
            <a:r>
              <a:rPr lang="en-US" b="1" baseline="-25000" dirty="0" err="1" smtClean="0"/>
              <a:t>n</a:t>
            </a:r>
            <a:endParaRPr lang="en-IN" b="1" baseline="-25000" dirty="0"/>
          </a:p>
        </p:txBody>
      </p:sp>
      <p:sp>
        <p:nvSpPr>
          <p:cNvPr id="14" name="TextBox 13"/>
          <p:cNvSpPr txBox="1"/>
          <p:nvPr/>
        </p:nvSpPr>
        <p:spPr>
          <a:xfrm>
            <a:off x="3615026" y="5307092"/>
            <a:ext cx="2162937" cy="646331"/>
          </a:xfrm>
          <a:prstGeom prst="rect">
            <a:avLst/>
          </a:prstGeom>
          <a:noFill/>
        </p:spPr>
        <p:txBody>
          <a:bodyPr wrap="none" rtlCol="0">
            <a:spAutoFit/>
          </a:bodyPr>
          <a:lstStyle/>
          <a:p>
            <a:pPr algn="ctr"/>
            <a:r>
              <a:rPr lang="en-US" b="1" i="1" dirty="0" smtClean="0"/>
              <a:t>Bolus absent and</a:t>
            </a:r>
          </a:p>
          <a:p>
            <a:pPr algn="ctr"/>
            <a:r>
              <a:rPr lang="en-US" b="1" i="1" dirty="0"/>
              <a:t>m</a:t>
            </a:r>
            <a:r>
              <a:rPr lang="en-US" b="1" i="1" dirty="0" smtClean="0"/>
              <a:t>inimal motion</a:t>
            </a:r>
            <a:endParaRPr lang="en-IN" b="1" i="1" dirty="0"/>
          </a:p>
        </p:txBody>
      </p:sp>
      <p:sp>
        <p:nvSpPr>
          <p:cNvPr id="15" name="TextBox 14"/>
          <p:cNvSpPr txBox="1"/>
          <p:nvPr/>
        </p:nvSpPr>
        <p:spPr>
          <a:xfrm>
            <a:off x="6408048" y="1905000"/>
            <a:ext cx="915636" cy="369332"/>
          </a:xfrm>
          <a:prstGeom prst="rect">
            <a:avLst/>
          </a:prstGeom>
          <a:noFill/>
        </p:spPr>
        <p:txBody>
          <a:bodyPr wrap="none" rtlCol="0">
            <a:spAutoFit/>
          </a:bodyPr>
          <a:lstStyle/>
          <a:p>
            <a:pPr algn="ctr"/>
            <a:r>
              <a:rPr lang="en-US" b="1" dirty="0" smtClean="0"/>
              <a:t>Slice 1</a:t>
            </a:r>
            <a:endParaRPr lang="en-IN" b="1" dirty="0"/>
          </a:p>
        </p:txBody>
      </p:sp>
      <p:sp>
        <p:nvSpPr>
          <p:cNvPr id="16" name="TextBox 15"/>
          <p:cNvSpPr txBox="1"/>
          <p:nvPr/>
        </p:nvSpPr>
        <p:spPr>
          <a:xfrm>
            <a:off x="7664485" y="1908572"/>
            <a:ext cx="915635" cy="369332"/>
          </a:xfrm>
          <a:prstGeom prst="rect">
            <a:avLst/>
          </a:prstGeom>
          <a:noFill/>
        </p:spPr>
        <p:txBody>
          <a:bodyPr wrap="none" rtlCol="0">
            <a:spAutoFit/>
          </a:bodyPr>
          <a:lstStyle/>
          <a:p>
            <a:pPr algn="ctr"/>
            <a:r>
              <a:rPr lang="en-US" b="1" dirty="0" smtClean="0"/>
              <a:t>Slice 2</a:t>
            </a:r>
            <a:endParaRPr lang="en-IN" b="1" dirty="0"/>
          </a:p>
        </p:txBody>
      </p:sp>
      <p:sp>
        <p:nvSpPr>
          <p:cNvPr id="17" name="TextBox 16"/>
          <p:cNvSpPr txBox="1"/>
          <p:nvPr/>
        </p:nvSpPr>
        <p:spPr>
          <a:xfrm>
            <a:off x="6640644" y="4849892"/>
            <a:ext cx="445956" cy="369332"/>
          </a:xfrm>
          <a:prstGeom prst="rect">
            <a:avLst/>
          </a:prstGeom>
          <a:noFill/>
        </p:spPr>
        <p:txBody>
          <a:bodyPr wrap="none" rtlCol="0">
            <a:spAutoFit/>
          </a:bodyPr>
          <a:lstStyle/>
          <a:p>
            <a:r>
              <a:rPr lang="en-US" b="1" dirty="0" smtClean="0"/>
              <a:t>U</a:t>
            </a:r>
            <a:r>
              <a:rPr lang="en-US" b="1" baseline="-25000" dirty="0" smtClean="0"/>
              <a:t>n</a:t>
            </a:r>
            <a:endParaRPr lang="en-IN" b="1" baseline="-25000" dirty="0"/>
          </a:p>
        </p:txBody>
      </p:sp>
      <p:sp>
        <p:nvSpPr>
          <p:cNvPr id="18" name="TextBox 17"/>
          <p:cNvSpPr txBox="1"/>
          <p:nvPr/>
        </p:nvSpPr>
        <p:spPr>
          <a:xfrm>
            <a:off x="7880706" y="4880372"/>
            <a:ext cx="433132" cy="369332"/>
          </a:xfrm>
          <a:prstGeom prst="rect">
            <a:avLst/>
          </a:prstGeom>
          <a:noFill/>
        </p:spPr>
        <p:txBody>
          <a:bodyPr wrap="none" rtlCol="0">
            <a:spAutoFit/>
          </a:bodyPr>
          <a:lstStyle/>
          <a:p>
            <a:r>
              <a:rPr lang="en-US" b="1" dirty="0" err="1" smtClean="0"/>
              <a:t>V</a:t>
            </a:r>
            <a:r>
              <a:rPr lang="en-US" b="1" baseline="-25000" dirty="0" err="1" smtClean="0"/>
              <a:t>n</a:t>
            </a:r>
            <a:endParaRPr lang="en-IN" b="1" baseline="-25000" dirty="0"/>
          </a:p>
        </p:txBody>
      </p:sp>
      <p:sp>
        <p:nvSpPr>
          <p:cNvPr id="19" name="TextBox 18"/>
          <p:cNvSpPr txBox="1"/>
          <p:nvPr/>
        </p:nvSpPr>
        <p:spPr>
          <a:xfrm>
            <a:off x="6535957" y="5307092"/>
            <a:ext cx="2162937" cy="646331"/>
          </a:xfrm>
          <a:prstGeom prst="rect">
            <a:avLst/>
          </a:prstGeom>
          <a:noFill/>
        </p:spPr>
        <p:txBody>
          <a:bodyPr wrap="none" rtlCol="0">
            <a:spAutoFit/>
          </a:bodyPr>
          <a:lstStyle/>
          <a:p>
            <a:pPr algn="ctr"/>
            <a:r>
              <a:rPr lang="en-US" b="1" i="1" dirty="0" smtClean="0"/>
              <a:t>Bolus absent and</a:t>
            </a:r>
          </a:p>
          <a:p>
            <a:pPr algn="ctr"/>
            <a:r>
              <a:rPr lang="en-US" b="1" i="1" dirty="0"/>
              <a:t>m</a:t>
            </a:r>
            <a:r>
              <a:rPr lang="en-US" b="1" i="1" dirty="0" smtClean="0"/>
              <a:t>ild motion</a:t>
            </a:r>
            <a:endParaRPr lang="en-IN" b="1" i="1" dirty="0"/>
          </a:p>
        </p:txBody>
      </p:sp>
      <p:pic>
        <p:nvPicPr>
          <p:cNvPr id="2050" name="Picture 2" descr="D:\Studies\Writeups\ICVGIP 2012\Presentation\MFmap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080" y="2301240"/>
            <a:ext cx="25146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Studies\Writeups\ICVGIP 2012\Presentation\MFmap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25146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Studies\Writeups\ICVGIP 2012\Presentation\MFmap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301240"/>
            <a:ext cx="25527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7675"/>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3"/>
                                        </p:tgtEl>
                                        <p:attrNameLst>
                                          <p:attrName>style.opacity</p:attrName>
                                        </p:attrNameLst>
                                      </p:cBhvr>
                                      <p:to>
                                        <p:strVal val="0.5"/>
                                      </p:to>
                                    </p:set>
                                    <p:animEffect filter="image" prLst="opacity: 0.5">
                                      <p:cBhvr rctx="IE">
                                        <p:cTn id="27" dur="indefinite"/>
                                        <p:tgtEl>
                                          <p:spTgt spid="3"/>
                                        </p:tgtEl>
                                      </p:cBhvr>
                                    </p:animEffect>
                                  </p:childTnLst>
                                </p:cTn>
                              </p:par>
                              <p:par>
                                <p:cTn id="28" presetID="9" presetClass="emph" presetSubtype="0" grpId="1" nodeType="with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par>
                                <p:cTn id="31" presetID="9" presetClass="emph" presetSubtype="0" grpId="1" nodeType="withEffect">
                                  <p:stCondLst>
                                    <p:cond delay="0"/>
                                  </p:stCondLst>
                                  <p:childTnLst>
                                    <p:set>
                                      <p:cBhvr rctx="PPT">
                                        <p:cTn id="32" dur="indefinite"/>
                                        <p:tgtEl>
                                          <p:spTgt spid="7"/>
                                        </p:tgtEl>
                                        <p:attrNameLst>
                                          <p:attrName>style.opacity</p:attrName>
                                        </p:attrNameLst>
                                      </p:cBhvr>
                                      <p:to>
                                        <p:strVal val="0.5"/>
                                      </p:to>
                                    </p:set>
                                    <p:animEffect filter="image" prLst="opacity: 0.5">
                                      <p:cBhvr rctx="IE">
                                        <p:cTn id="33" dur="indefinite"/>
                                        <p:tgtEl>
                                          <p:spTgt spid="7"/>
                                        </p:tgtEl>
                                      </p:cBhvr>
                                    </p:animEffect>
                                  </p:childTnLst>
                                </p:cTn>
                              </p:par>
                              <p:par>
                                <p:cTn id="34" presetID="9" presetClass="emph" presetSubtype="0" grpId="1" nodeType="withEffect">
                                  <p:stCondLst>
                                    <p:cond delay="0"/>
                                  </p:stCondLst>
                                  <p:childTnLst>
                                    <p:set>
                                      <p:cBhvr rctx="PPT">
                                        <p:cTn id="35" dur="indefinite"/>
                                        <p:tgtEl>
                                          <p:spTgt spid="8"/>
                                        </p:tgtEl>
                                        <p:attrNameLst>
                                          <p:attrName>style.opacity</p:attrName>
                                        </p:attrNameLst>
                                      </p:cBhvr>
                                      <p:to>
                                        <p:strVal val="0.5"/>
                                      </p:to>
                                    </p:set>
                                    <p:animEffect filter="image" prLst="opacity: 0.5">
                                      <p:cBhvr rctx="IE">
                                        <p:cTn id="36" dur="indefinite"/>
                                        <p:tgtEl>
                                          <p:spTgt spid="8"/>
                                        </p:tgtEl>
                                      </p:cBhvr>
                                    </p:animEffect>
                                  </p:childTnLst>
                                </p:cTn>
                              </p:par>
                              <p:par>
                                <p:cTn id="37" presetID="9" presetClass="emph" presetSubtype="0" grpId="1" nodeType="withEffect">
                                  <p:stCondLst>
                                    <p:cond delay="0"/>
                                  </p:stCondLst>
                                  <p:childTnLst>
                                    <p:set>
                                      <p:cBhvr rctx="PPT">
                                        <p:cTn id="38" dur="indefinite"/>
                                        <p:tgtEl>
                                          <p:spTgt spid="9"/>
                                        </p:tgtEl>
                                        <p:attrNameLst>
                                          <p:attrName>style.opacity</p:attrName>
                                        </p:attrNameLst>
                                      </p:cBhvr>
                                      <p:to>
                                        <p:strVal val="0.5"/>
                                      </p:to>
                                    </p:set>
                                    <p:animEffect filter="image" prLst="opacity: 0.5">
                                      <p:cBhvr rctx="IE">
                                        <p:cTn id="39" dur="indefinite"/>
                                        <p:tgtEl>
                                          <p:spTgt spid="9"/>
                                        </p:tgtEl>
                                      </p:cBhvr>
                                    </p:animEffect>
                                  </p:childTnLst>
                                </p:cTn>
                              </p:par>
                              <p:par>
                                <p:cTn id="40" presetID="9" presetClass="emph" presetSubtype="0" nodeType="withEffect">
                                  <p:stCondLst>
                                    <p:cond delay="0"/>
                                  </p:stCondLst>
                                  <p:childTnLst>
                                    <p:set>
                                      <p:cBhvr rctx="PPT">
                                        <p:cTn id="41" dur="indefinite"/>
                                        <p:tgtEl>
                                          <p:spTgt spid="2051"/>
                                        </p:tgtEl>
                                        <p:attrNameLst>
                                          <p:attrName>style.opacity</p:attrName>
                                        </p:attrNameLst>
                                      </p:cBhvr>
                                      <p:to>
                                        <p:strVal val="0.5"/>
                                      </p:to>
                                    </p:set>
                                    <p:animEffect filter="image" prLst="opacity: 0.5">
                                      <p:cBhvr rctx="IE">
                                        <p:cTn id="42" dur="indefinite"/>
                                        <p:tgtEl>
                                          <p:spTgt spid="20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fade">
                                      <p:cBhvr>
                                        <p:cTn id="60" dur="500"/>
                                        <p:tgtEl>
                                          <p:spTgt spid="205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10"/>
                                        </p:tgtEl>
                                        <p:attrNameLst>
                                          <p:attrName>style.opacity</p:attrName>
                                        </p:attrNameLst>
                                      </p:cBhvr>
                                      <p:to>
                                        <p:strVal val="0.5"/>
                                      </p:to>
                                    </p:set>
                                    <p:animEffect filter="image" prLst="opacity: 0.5">
                                      <p:cBhvr rctx="IE">
                                        <p:cTn id="65" dur="indefinite"/>
                                        <p:tgtEl>
                                          <p:spTgt spid="10"/>
                                        </p:tgtEl>
                                      </p:cBhvr>
                                    </p:animEffect>
                                  </p:childTnLst>
                                </p:cTn>
                              </p:par>
                              <p:par>
                                <p:cTn id="66" presetID="9" presetClass="emph" presetSubtype="0" grpId="1" nodeType="withEffect">
                                  <p:stCondLst>
                                    <p:cond delay="0"/>
                                  </p:stCondLst>
                                  <p:childTnLst>
                                    <p:set>
                                      <p:cBhvr rctx="PPT">
                                        <p:cTn id="67" dur="indefinite"/>
                                        <p:tgtEl>
                                          <p:spTgt spid="11"/>
                                        </p:tgtEl>
                                        <p:attrNameLst>
                                          <p:attrName>style.opacity</p:attrName>
                                        </p:attrNameLst>
                                      </p:cBhvr>
                                      <p:to>
                                        <p:strVal val="0.5"/>
                                      </p:to>
                                    </p:set>
                                    <p:animEffect filter="image" prLst="opacity: 0.5">
                                      <p:cBhvr rctx="IE">
                                        <p:cTn id="68" dur="indefinite"/>
                                        <p:tgtEl>
                                          <p:spTgt spid="11"/>
                                        </p:tgtEl>
                                      </p:cBhvr>
                                    </p:animEffect>
                                  </p:childTnLst>
                                </p:cTn>
                              </p:par>
                              <p:par>
                                <p:cTn id="69" presetID="9" presetClass="emph" presetSubtype="0" grpId="1" nodeType="withEffect">
                                  <p:stCondLst>
                                    <p:cond delay="0"/>
                                  </p:stCondLst>
                                  <p:childTnLst>
                                    <p:set>
                                      <p:cBhvr rctx="PPT">
                                        <p:cTn id="70" dur="indefinite"/>
                                        <p:tgtEl>
                                          <p:spTgt spid="12"/>
                                        </p:tgtEl>
                                        <p:attrNameLst>
                                          <p:attrName>style.opacity</p:attrName>
                                        </p:attrNameLst>
                                      </p:cBhvr>
                                      <p:to>
                                        <p:strVal val="0.5"/>
                                      </p:to>
                                    </p:set>
                                    <p:animEffect filter="image" prLst="opacity: 0.5">
                                      <p:cBhvr rctx="IE">
                                        <p:cTn id="71" dur="indefinite"/>
                                        <p:tgtEl>
                                          <p:spTgt spid="12"/>
                                        </p:tgtEl>
                                      </p:cBhvr>
                                    </p:animEffect>
                                  </p:childTnLst>
                                </p:cTn>
                              </p:par>
                              <p:par>
                                <p:cTn id="72" presetID="9" presetClass="emph" presetSubtype="0" grpId="1" nodeType="withEffect">
                                  <p:stCondLst>
                                    <p:cond delay="0"/>
                                  </p:stCondLst>
                                  <p:childTnLst>
                                    <p:set>
                                      <p:cBhvr rctx="PPT">
                                        <p:cTn id="73" dur="indefinite"/>
                                        <p:tgtEl>
                                          <p:spTgt spid="13"/>
                                        </p:tgtEl>
                                        <p:attrNameLst>
                                          <p:attrName>style.opacity</p:attrName>
                                        </p:attrNameLst>
                                      </p:cBhvr>
                                      <p:to>
                                        <p:strVal val="0.5"/>
                                      </p:to>
                                    </p:set>
                                    <p:animEffect filter="image" prLst="opacity: 0.5">
                                      <p:cBhvr rctx="IE">
                                        <p:cTn id="74" dur="indefinite"/>
                                        <p:tgtEl>
                                          <p:spTgt spid="13"/>
                                        </p:tgtEl>
                                      </p:cBhvr>
                                    </p:animEffect>
                                  </p:childTnLst>
                                </p:cTn>
                              </p:par>
                              <p:par>
                                <p:cTn id="75" presetID="9" presetClass="emph" presetSubtype="0" grpId="1" nodeType="withEffect">
                                  <p:stCondLst>
                                    <p:cond delay="0"/>
                                  </p:stCondLst>
                                  <p:childTnLst>
                                    <p:set>
                                      <p:cBhvr rctx="PPT">
                                        <p:cTn id="76" dur="indefinite"/>
                                        <p:tgtEl>
                                          <p:spTgt spid="14"/>
                                        </p:tgtEl>
                                        <p:attrNameLst>
                                          <p:attrName>style.opacity</p:attrName>
                                        </p:attrNameLst>
                                      </p:cBhvr>
                                      <p:to>
                                        <p:strVal val="0.5"/>
                                      </p:to>
                                    </p:set>
                                    <p:animEffect filter="image" prLst="opacity: 0.5">
                                      <p:cBhvr rctx="IE">
                                        <p:cTn id="77" dur="indefinite"/>
                                        <p:tgtEl>
                                          <p:spTgt spid="14"/>
                                        </p:tgtEl>
                                      </p:cBhvr>
                                    </p:animEffect>
                                  </p:childTnLst>
                                </p:cTn>
                              </p:par>
                              <p:par>
                                <p:cTn id="78" presetID="9" presetClass="emph" presetSubtype="0" nodeType="withEffect">
                                  <p:stCondLst>
                                    <p:cond delay="0"/>
                                  </p:stCondLst>
                                  <p:childTnLst>
                                    <p:set>
                                      <p:cBhvr rctx="PPT">
                                        <p:cTn id="79" dur="indefinite"/>
                                        <p:tgtEl>
                                          <p:spTgt spid="2052"/>
                                        </p:tgtEl>
                                        <p:attrNameLst>
                                          <p:attrName>style.opacity</p:attrName>
                                        </p:attrNameLst>
                                      </p:cBhvr>
                                      <p:to>
                                        <p:strVal val="0.5"/>
                                      </p:to>
                                    </p:set>
                                    <p:animEffect filter="image" prLst="opacity: 0.5">
                                      <p:cBhvr rctx="IE">
                                        <p:cTn id="80" dur="indefinite"/>
                                        <p:tgtEl>
                                          <p:spTgt spid="20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par>
                                <p:cTn id="96" presetID="10" presetClass="entr" presetSubtype="0" fill="hold" nodeType="withEffect">
                                  <p:stCondLst>
                                    <p:cond delay="0"/>
                                  </p:stCondLst>
                                  <p:childTnLst>
                                    <p:set>
                                      <p:cBhvr>
                                        <p:cTn id="97" dur="1" fill="hold">
                                          <p:stCondLst>
                                            <p:cond delay="0"/>
                                          </p:stCondLst>
                                        </p:cTn>
                                        <p:tgtEl>
                                          <p:spTgt spid="2050"/>
                                        </p:tgtEl>
                                        <p:attrNameLst>
                                          <p:attrName>style.visibility</p:attrName>
                                        </p:attrNameLst>
                                      </p:cBhvr>
                                      <p:to>
                                        <p:strVal val="visible"/>
                                      </p:to>
                                    </p:set>
                                    <p:animEffect transition="in" filter="fade">
                                      <p:cBhvr>
                                        <p:cTn id="9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udies\Writeups\ICVGIP 2012\Presentation\NetEntr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886" y="2762250"/>
            <a:ext cx="3867150"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6414047" y="4932520"/>
            <a:ext cx="458002" cy="304800"/>
          </a:xfrm>
          <a:prstGeom prst="ellips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7" name="TextBox 6"/>
          <p:cNvSpPr txBox="1"/>
          <p:nvPr/>
        </p:nvSpPr>
        <p:spPr>
          <a:xfrm>
            <a:off x="6039135" y="1828800"/>
            <a:ext cx="2286001" cy="923330"/>
          </a:xfrm>
          <a:prstGeom prst="rect">
            <a:avLst/>
          </a:prstGeom>
          <a:noFill/>
        </p:spPr>
        <p:txBody>
          <a:bodyPr wrap="square" rtlCol="0">
            <a:spAutoFit/>
          </a:bodyPr>
          <a:lstStyle/>
          <a:p>
            <a:pPr algn="ctr"/>
            <a:r>
              <a:rPr lang="en-US" b="1" i="1" dirty="0" smtClean="0">
                <a:solidFill>
                  <a:srgbClr val="227505"/>
                </a:solidFill>
              </a:rPr>
              <a:t>Zero net entropy even in the presence of bolus.</a:t>
            </a:r>
            <a:endParaRPr lang="en-IN" b="1" i="1" dirty="0">
              <a:solidFill>
                <a:srgbClr val="227505"/>
              </a:solidFill>
            </a:endParaRPr>
          </a:p>
        </p:txBody>
      </p:sp>
      <p:cxnSp>
        <p:nvCxnSpPr>
          <p:cNvPr id="8" name="Straight Arrow Connector 7"/>
          <p:cNvCxnSpPr>
            <a:stCxn id="3074" idx="0"/>
            <a:endCxn id="6" idx="0"/>
          </p:cNvCxnSpPr>
          <p:nvPr/>
        </p:nvCxnSpPr>
        <p:spPr bwMode="auto">
          <a:xfrm flipH="1">
            <a:off x="6643048" y="2762250"/>
            <a:ext cx="381413" cy="2170270"/>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sp>
        <p:nvSpPr>
          <p:cNvPr id="9" name="Title 1"/>
          <p:cNvSpPr>
            <a:spLocks noGrp="1"/>
          </p:cNvSpPr>
          <p:nvPr>
            <p:ph type="title"/>
          </p:nvPr>
        </p:nvSpPr>
        <p:spPr>
          <a:xfrm>
            <a:off x="675526" y="404120"/>
            <a:ext cx="7772400" cy="1143000"/>
          </a:xfrm>
        </p:spPr>
        <p:txBody>
          <a:bodyPr/>
          <a:lstStyle/>
          <a:p>
            <a:r>
              <a:rPr lang="en-US" dirty="0" smtClean="0"/>
              <a:t>Net Entropy Profile</a:t>
            </a:r>
            <a:endParaRPr lang="en-IN" dirty="0"/>
          </a:p>
        </p:txBody>
      </p:sp>
      <p:sp>
        <p:nvSpPr>
          <p:cNvPr id="2" name="TextBox 1"/>
          <p:cNvSpPr txBox="1"/>
          <p:nvPr/>
        </p:nvSpPr>
        <p:spPr>
          <a:xfrm>
            <a:off x="533400" y="1828800"/>
            <a:ext cx="312906" cy="369332"/>
          </a:xfrm>
          <a:prstGeom prst="rect">
            <a:avLst/>
          </a:prstGeom>
          <a:noFill/>
        </p:spPr>
        <p:txBody>
          <a:bodyPr wrap="none" rtlCol="0">
            <a:spAutoFit/>
          </a:bodyPr>
          <a:lstStyle/>
          <a:p>
            <a:r>
              <a:rPr lang="en-US" b="1" dirty="0" smtClean="0"/>
              <a:t>1</a:t>
            </a:r>
            <a:endParaRPr lang="en-IN" b="1" dirty="0"/>
          </a:p>
        </p:txBody>
      </p:sp>
      <p:sp>
        <p:nvSpPr>
          <p:cNvPr id="10" name="TextBox 9"/>
          <p:cNvSpPr txBox="1"/>
          <p:nvPr/>
        </p:nvSpPr>
        <p:spPr>
          <a:xfrm>
            <a:off x="2887494" y="1840468"/>
            <a:ext cx="312906" cy="369332"/>
          </a:xfrm>
          <a:prstGeom prst="rect">
            <a:avLst/>
          </a:prstGeom>
          <a:noFill/>
        </p:spPr>
        <p:txBody>
          <a:bodyPr wrap="none" rtlCol="0">
            <a:spAutoFit/>
          </a:bodyPr>
          <a:lstStyle/>
          <a:p>
            <a:r>
              <a:rPr lang="en-US" b="1" dirty="0"/>
              <a:t>5</a:t>
            </a:r>
            <a:endParaRPr lang="en-IN" b="1" dirty="0"/>
          </a:p>
        </p:txBody>
      </p:sp>
      <p:cxnSp>
        <p:nvCxnSpPr>
          <p:cNvPr id="11" name="Straight Connector 10"/>
          <p:cNvCxnSpPr/>
          <p:nvPr/>
        </p:nvCxnSpPr>
        <p:spPr bwMode="auto">
          <a:xfrm>
            <a:off x="1423049" y="2013466"/>
            <a:ext cx="944951" cy="0"/>
          </a:xfrm>
          <a:prstGeom prst="line">
            <a:avLst/>
          </a:prstGeom>
          <a:solidFill>
            <a:schemeClr val="accent1"/>
          </a:solidFill>
          <a:ln w="31750" cap="flat" cmpd="sng" algn="ctr">
            <a:solidFill>
              <a:schemeClr val="tx1"/>
            </a:solidFill>
            <a:prstDash val="sysDash"/>
            <a:round/>
            <a:headEnd type="none" w="med" len="med"/>
            <a:tailEnd type="none" w="med" len="med"/>
          </a:ln>
          <a:effectLst/>
        </p:spPr>
      </p:cxnSp>
      <p:cxnSp>
        <p:nvCxnSpPr>
          <p:cNvPr id="12" name="Straight Connector 11"/>
          <p:cNvCxnSpPr/>
          <p:nvPr/>
        </p:nvCxnSpPr>
        <p:spPr bwMode="auto">
          <a:xfrm>
            <a:off x="3657600" y="2011680"/>
            <a:ext cx="533400" cy="0"/>
          </a:xfrm>
          <a:prstGeom prst="line">
            <a:avLst/>
          </a:prstGeom>
          <a:solidFill>
            <a:schemeClr val="accent1"/>
          </a:solidFill>
          <a:ln w="31750" cap="flat" cmpd="sng" algn="ctr">
            <a:solidFill>
              <a:schemeClr val="tx1"/>
            </a:solidFill>
            <a:prstDash val="sysDash"/>
            <a:round/>
            <a:headEnd type="none" w="med" len="med"/>
            <a:tailEnd type="none" w="med" len="med"/>
          </a:ln>
          <a:effectLst/>
        </p:spPr>
      </p:cxnSp>
      <p:sp>
        <p:nvSpPr>
          <p:cNvPr id="13" name="TextBox 12"/>
          <p:cNvSpPr txBox="1"/>
          <p:nvPr/>
        </p:nvSpPr>
        <p:spPr>
          <a:xfrm>
            <a:off x="4640094" y="1844040"/>
            <a:ext cx="312906" cy="369332"/>
          </a:xfrm>
          <a:prstGeom prst="rect">
            <a:avLst/>
          </a:prstGeom>
          <a:noFill/>
        </p:spPr>
        <p:txBody>
          <a:bodyPr wrap="none" rtlCol="0">
            <a:spAutoFit/>
          </a:bodyPr>
          <a:lstStyle/>
          <a:p>
            <a:r>
              <a:rPr lang="en-US" b="1" dirty="0" smtClean="0"/>
              <a:t>8</a:t>
            </a:r>
            <a:endParaRPr lang="en-IN" b="1" dirty="0"/>
          </a:p>
        </p:txBody>
      </p:sp>
      <p:pic>
        <p:nvPicPr>
          <p:cNvPr id="3075" name="Picture 3" descr="D:\Studies\Writeups\ICVGIP 2012\Presentation\AllSl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 y="2171700"/>
            <a:ext cx="46101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3400" y="5437108"/>
            <a:ext cx="441146" cy="369332"/>
          </a:xfrm>
          <a:prstGeom prst="rect">
            <a:avLst/>
          </a:prstGeom>
          <a:noFill/>
        </p:spPr>
        <p:txBody>
          <a:bodyPr wrap="none" rtlCol="0">
            <a:spAutoFit/>
          </a:bodyPr>
          <a:lstStyle/>
          <a:p>
            <a:r>
              <a:rPr lang="en-US" b="1" dirty="0" smtClean="0"/>
              <a:t>33</a:t>
            </a:r>
            <a:endParaRPr lang="en-IN" b="1" dirty="0"/>
          </a:p>
        </p:txBody>
      </p:sp>
      <p:sp>
        <p:nvSpPr>
          <p:cNvPr id="17" name="TextBox 16"/>
          <p:cNvSpPr txBox="1"/>
          <p:nvPr/>
        </p:nvSpPr>
        <p:spPr>
          <a:xfrm>
            <a:off x="4511854" y="5425440"/>
            <a:ext cx="441146" cy="369332"/>
          </a:xfrm>
          <a:prstGeom prst="rect">
            <a:avLst/>
          </a:prstGeom>
          <a:noFill/>
        </p:spPr>
        <p:txBody>
          <a:bodyPr wrap="none" rtlCol="0">
            <a:spAutoFit/>
          </a:bodyPr>
          <a:lstStyle/>
          <a:p>
            <a:r>
              <a:rPr lang="en-US" b="1" dirty="0" smtClean="0"/>
              <a:t>40</a:t>
            </a:r>
            <a:endParaRPr lang="en-IN" b="1" dirty="0"/>
          </a:p>
        </p:txBody>
      </p:sp>
      <p:cxnSp>
        <p:nvCxnSpPr>
          <p:cNvPr id="18" name="Straight Connector 17"/>
          <p:cNvCxnSpPr/>
          <p:nvPr/>
        </p:nvCxnSpPr>
        <p:spPr bwMode="auto">
          <a:xfrm>
            <a:off x="1739958" y="5638800"/>
            <a:ext cx="1841442" cy="0"/>
          </a:xfrm>
          <a:prstGeom prst="line">
            <a:avLst/>
          </a:prstGeom>
          <a:solidFill>
            <a:schemeClr val="accent1"/>
          </a:solidFill>
          <a:ln w="31750" cap="flat" cmpd="sng" algn="ctr">
            <a:solidFill>
              <a:schemeClr val="tx1"/>
            </a:solidFill>
            <a:prstDash val="sysDash"/>
            <a:round/>
            <a:headEnd type="none" w="med" len="med"/>
            <a:tailEnd type="none" w="med" len="med"/>
          </a:ln>
          <a:effectLst/>
        </p:spPr>
      </p:cxnSp>
      <p:sp>
        <p:nvSpPr>
          <p:cNvPr id="3" name="TextBox 2"/>
          <p:cNvSpPr txBox="1"/>
          <p:nvPr/>
        </p:nvSpPr>
        <p:spPr>
          <a:xfrm>
            <a:off x="5855545" y="5791200"/>
            <a:ext cx="966417" cy="461665"/>
          </a:xfrm>
          <a:prstGeom prst="rect">
            <a:avLst/>
          </a:prstGeom>
          <a:noFill/>
        </p:spPr>
        <p:txBody>
          <a:bodyPr wrap="none" rtlCol="0">
            <a:spAutoFit/>
          </a:bodyPr>
          <a:lstStyle/>
          <a:p>
            <a:pPr algn="ctr"/>
            <a:r>
              <a:rPr lang="en-US" sz="1200" b="1" i="1" dirty="0" smtClean="0">
                <a:solidFill>
                  <a:srgbClr val="C00000"/>
                </a:solidFill>
              </a:rPr>
              <a:t>Wash-in</a:t>
            </a:r>
          </a:p>
          <a:p>
            <a:pPr algn="ctr"/>
            <a:r>
              <a:rPr lang="en-US" sz="1200" b="1" i="1" dirty="0">
                <a:solidFill>
                  <a:srgbClr val="C00000"/>
                </a:solidFill>
              </a:rPr>
              <a:t>t</a:t>
            </a:r>
            <a:r>
              <a:rPr lang="en-US" sz="1200" b="1" i="1" dirty="0" smtClean="0">
                <a:solidFill>
                  <a:srgbClr val="C00000"/>
                </a:solidFill>
              </a:rPr>
              <a:t>ime-point</a:t>
            </a:r>
            <a:endParaRPr lang="en-IN" sz="1200" b="1" i="1" dirty="0">
              <a:solidFill>
                <a:srgbClr val="C00000"/>
              </a:solidFill>
            </a:endParaRPr>
          </a:p>
        </p:txBody>
      </p:sp>
      <p:sp>
        <p:nvSpPr>
          <p:cNvPr id="19" name="TextBox 18"/>
          <p:cNvSpPr txBox="1"/>
          <p:nvPr/>
        </p:nvSpPr>
        <p:spPr>
          <a:xfrm>
            <a:off x="6726397" y="5786735"/>
            <a:ext cx="966417" cy="461665"/>
          </a:xfrm>
          <a:prstGeom prst="rect">
            <a:avLst/>
          </a:prstGeom>
          <a:noFill/>
        </p:spPr>
        <p:txBody>
          <a:bodyPr wrap="none" rtlCol="0">
            <a:spAutoFit/>
          </a:bodyPr>
          <a:lstStyle/>
          <a:p>
            <a:pPr algn="ctr"/>
            <a:r>
              <a:rPr lang="en-US" sz="1200" b="1" i="1" dirty="0" smtClean="0">
                <a:solidFill>
                  <a:srgbClr val="C00000"/>
                </a:solidFill>
              </a:rPr>
              <a:t>Wash-in</a:t>
            </a:r>
          </a:p>
          <a:p>
            <a:pPr algn="ctr"/>
            <a:r>
              <a:rPr lang="en-US" sz="1200" b="1" i="1" dirty="0">
                <a:solidFill>
                  <a:srgbClr val="C00000"/>
                </a:solidFill>
              </a:rPr>
              <a:t>t</a:t>
            </a:r>
            <a:r>
              <a:rPr lang="en-US" sz="1200" b="1" i="1" dirty="0" smtClean="0">
                <a:solidFill>
                  <a:srgbClr val="C00000"/>
                </a:solidFill>
              </a:rPr>
              <a:t>ime-point</a:t>
            </a:r>
            <a:endParaRPr lang="en-IN" sz="1200" b="1" i="1" dirty="0">
              <a:solidFill>
                <a:srgbClr val="C00000"/>
              </a:solidFill>
            </a:endParaRPr>
          </a:p>
        </p:txBody>
      </p:sp>
      <p:cxnSp>
        <p:nvCxnSpPr>
          <p:cNvPr id="5" name="Straight Arrow Connector 4"/>
          <p:cNvCxnSpPr>
            <a:stCxn id="3" idx="0"/>
          </p:cNvCxnSpPr>
          <p:nvPr/>
        </p:nvCxnSpPr>
        <p:spPr bwMode="auto">
          <a:xfrm flipV="1">
            <a:off x="6338754" y="5317086"/>
            <a:ext cx="0" cy="474114"/>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cxnSp>
        <p:nvCxnSpPr>
          <p:cNvPr id="21" name="Straight Arrow Connector 20"/>
          <p:cNvCxnSpPr>
            <a:stCxn id="19" idx="0"/>
          </p:cNvCxnSpPr>
          <p:nvPr/>
        </p:nvCxnSpPr>
        <p:spPr bwMode="auto">
          <a:xfrm flipV="1">
            <a:off x="7209606" y="5317085"/>
            <a:ext cx="0" cy="469650"/>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sp>
        <p:nvSpPr>
          <p:cNvPr id="27" name="Rounded Rectangle 26"/>
          <p:cNvSpPr/>
          <p:nvPr/>
        </p:nvSpPr>
        <p:spPr bwMode="auto">
          <a:xfrm>
            <a:off x="2133600" y="2762250"/>
            <a:ext cx="2819400" cy="742950"/>
          </a:xfrm>
          <a:prstGeom prst="roundRect">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cxnSp>
        <p:nvCxnSpPr>
          <p:cNvPr id="30" name="Straight Arrow Connector 29"/>
          <p:cNvCxnSpPr>
            <a:stCxn id="3074" idx="0"/>
            <a:endCxn id="27" idx="3"/>
          </p:cNvCxnSpPr>
          <p:nvPr/>
        </p:nvCxnSpPr>
        <p:spPr bwMode="auto">
          <a:xfrm flipH="1">
            <a:off x="4953000" y="2762250"/>
            <a:ext cx="2071461" cy="371475"/>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spTree>
    <p:extLst>
      <p:ext uri="{BB962C8B-B14F-4D97-AF65-F5344CB8AC3E}">
        <p14:creationId xmlns:p14="http://schemas.microsoft.com/office/powerpoint/2010/main" val="4258792117"/>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539281257"/>
              </p:ext>
            </p:extLst>
          </p:nvPr>
        </p:nvGraphicFramePr>
        <p:xfrm>
          <a:off x="1039503" y="533400"/>
          <a:ext cx="5638801" cy="5669280"/>
        </p:xfrm>
        <a:graphic>
          <a:graphicData uri="http://schemas.openxmlformats.org/drawingml/2006/table">
            <a:tbl>
              <a:tblPr firstRow="1" bandRow="1">
                <a:tableStyleId>{21E4AEA4-8DFA-4A89-87EB-49C32662AFE0}</a:tableStyleId>
              </a:tblPr>
              <a:tblGrid>
                <a:gridCol w="802445"/>
                <a:gridCol w="986790"/>
                <a:gridCol w="813288"/>
                <a:gridCol w="975946"/>
                <a:gridCol w="1030166"/>
                <a:gridCol w="1030166"/>
              </a:tblGrid>
              <a:tr h="668176">
                <a:tc>
                  <a:txBody>
                    <a:bodyPr/>
                    <a:lstStyle/>
                    <a:p>
                      <a:pPr algn="ctr"/>
                      <a:r>
                        <a:rPr lang="en-US" sz="1200" dirty="0" smtClean="0"/>
                        <a:t>Motion Category</a:t>
                      </a:r>
                      <a:endParaRPr lang="en-IN" sz="1200" dirty="0"/>
                    </a:p>
                  </a:txBody>
                  <a:tcPr/>
                </a:tc>
                <a:tc>
                  <a:txBody>
                    <a:bodyPr/>
                    <a:lstStyle/>
                    <a:p>
                      <a:pPr algn="ctr"/>
                      <a:r>
                        <a:rPr lang="en-US" sz="1200" dirty="0" smtClean="0"/>
                        <a:t>Angle of rotation</a:t>
                      </a:r>
                    </a:p>
                    <a:p>
                      <a:pPr algn="ctr"/>
                      <a:r>
                        <a:rPr lang="en-US" sz="1200" dirty="0" smtClean="0"/>
                        <a:t>(in degrees)</a:t>
                      </a:r>
                      <a:endParaRPr lang="en-IN" sz="1200" dirty="0"/>
                    </a:p>
                  </a:txBody>
                  <a:tcPr/>
                </a:tc>
                <a:tc>
                  <a:txBody>
                    <a:bodyPr/>
                    <a:lstStyle/>
                    <a:p>
                      <a:pPr algn="ctr"/>
                      <a:r>
                        <a:rPr lang="en-US" sz="1200" dirty="0" smtClean="0"/>
                        <a:t>Peak Entropy (</a:t>
                      </a:r>
                      <a:r>
                        <a:rPr lang="en-US" sz="1200" dirty="0" err="1" smtClean="0"/>
                        <a:t>H</a:t>
                      </a:r>
                      <a:r>
                        <a:rPr lang="en-US" sz="1200" baseline="-25000" dirty="0" err="1" smtClean="0"/>
                        <a:t>peak</a:t>
                      </a:r>
                      <a:r>
                        <a:rPr lang="en-US" sz="1200" dirty="0" smtClean="0"/>
                        <a:t>)</a:t>
                      </a:r>
                      <a:endParaRPr lang="en-IN" sz="1200" dirty="0"/>
                    </a:p>
                  </a:txBody>
                  <a:tcPr/>
                </a:tc>
                <a:tc>
                  <a:txBody>
                    <a:bodyPr/>
                    <a:lstStyle/>
                    <a:p>
                      <a:pPr algn="ctr"/>
                      <a:r>
                        <a:rPr lang="en-US" sz="1200" dirty="0" smtClean="0"/>
                        <a:t>Total Entropy in U </a:t>
                      </a:r>
                      <a:endParaRPr lang="en-IN" sz="1200" dirty="0"/>
                    </a:p>
                  </a:txBody>
                  <a:tcPr/>
                </a:tc>
                <a:tc>
                  <a:txBody>
                    <a:bodyPr/>
                    <a:lstStyle/>
                    <a:p>
                      <a:pPr algn="ctr"/>
                      <a:r>
                        <a:rPr lang="en-US" sz="1200" dirty="0" smtClean="0"/>
                        <a:t>Total Entropy</a:t>
                      </a:r>
                      <a:r>
                        <a:rPr lang="en-US" sz="1200" baseline="0" dirty="0" smtClean="0"/>
                        <a:t> in V </a:t>
                      </a:r>
                      <a:endParaRPr lang="en-IN" sz="1200" dirty="0"/>
                    </a:p>
                  </a:txBody>
                  <a:tcPr/>
                </a:tc>
                <a:tc>
                  <a:txBody>
                    <a:bodyPr/>
                    <a:lstStyle/>
                    <a:p>
                      <a:pPr algn="ctr"/>
                      <a:r>
                        <a:rPr lang="en-IN" sz="1200" dirty="0" smtClean="0"/>
                        <a:t>Total Entropy</a:t>
                      </a:r>
                      <a:endParaRPr lang="en-IN" sz="1200" dirty="0"/>
                    </a:p>
                  </a:txBody>
                  <a:tcPr/>
                </a:tc>
              </a:tr>
              <a:tr h="312569">
                <a:tc>
                  <a:txBody>
                    <a:bodyPr/>
                    <a:lstStyle/>
                    <a:p>
                      <a:pPr algn="ctr"/>
                      <a:r>
                        <a:rPr lang="en-US" sz="1200" dirty="0" smtClean="0"/>
                        <a:t>None</a:t>
                      </a:r>
                      <a:endParaRPr lang="en-IN" sz="1200" dirty="0"/>
                    </a:p>
                  </a:txBody>
                  <a:tcPr/>
                </a:tc>
                <a:tc>
                  <a:txBody>
                    <a:bodyPr/>
                    <a:lstStyle/>
                    <a:p>
                      <a:pPr algn="ctr"/>
                      <a:r>
                        <a:rPr lang="en-US" sz="1200" dirty="0" smtClean="0"/>
                        <a:t>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IN" sz="1200" dirty="0" smtClean="0"/>
                        <a:t>0.00</a:t>
                      </a:r>
                      <a:endParaRPr lang="en-IN" sz="1200" dirty="0"/>
                    </a:p>
                  </a:txBody>
                  <a:tcPr/>
                </a:tc>
              </a:tr>
              <a:tr h="312569">
                <a:tc>
                  <a:txBody>
                    <a:bodyPr/>
                    <a:lstStyle/>
                    <a:p>
                      <a:pPr algn="ctr"/>
                      <a:r>
                        <a:rPr lang="en-US" sz="1200" dirty="0" smtClean="0"/>
                        <a:t>Minimal</a:t>
                      </a:r>
                      <a:endParaRPr lang="en-IN" sz="1200" dirty="0"/>
                    </a:p>
                  </a:txBody>
                  <a:tcPr/>
                </a:tc>
                <a:tc>
                  <a:txBody>
                    <a:bodyPr/>
                    <a:lstStyle/>
                    <a:p>
                      <a:pPr algn="ctr"/>
                      <a:r>
                        <a:rPr lang="en-US" sz="1200" dirty="0" smtClean="0"/>
                        <a:t>1</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IN" sz="1200" dirty="0" smtClean="0"/>
                        <a:t>0.00</a:t>
                      </a:r>
                      <a:endParaRPr lang="en-IN" sz="1200" dirty="0"/>
                    </a:p>
                  </a:txBody>
                  <a:tcPr/>
                </a:tc>
              </a:tr>
              <a:tr h="312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Minimal</a:t>
                      </a:r>
                      <a:endParaRPr lang="en-IN" sz="1200" dirty="0"/>
                    </a:p>
                  </a:txBody>
                  <a:tcPr/>
                </a:tc>
                <a:tc>
                  <a:txBody>
                    <a:bodyPr/>
                    <a:lstStyle/>
                    <a:p>
                      <a:pPr algn="ctr"/>
                      <a:r>
                        <a:rPr lang="en-US" sz="1200" dirty="0" smtClean="0"/>
                        <a:t>2</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0.00</a:t>
                      </a:r>
                      <a:endParaRPr lang="en-IN" sz="1200" dirty="0"/>
                    </a:p>
                  </a:txBody>
                  <a:tcPr/>
                </a:tc>
                <a:tc>
                  <a:txBody>
                    <a:bodyPr/>
                    <a:lstStyle/>
                    <a:p>
                      <a:pPr algn="ctr"/>
                      <a:r>
                        <a:rPr lang="en-IN" sz="1200" dirty="0" smtClean="0"/>
                        <a:t>0.00</a:t>
                      </a:r>
                      <a:endParaRPr lang="en-IN" sz="1200" dirty="0"/>
                    </a:p>
                  </a:txBody>
                  <a:tcPr/>
                </a:tc>
              </a:tr>
              <a:tr h="312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Minimal</a:t>
                      </a:r>
                      <a:endParaRPr lang="en-IN" sz="1200" dirty="0"/>
                    </a:p>
                  </a:txBody>
                  <a:tcPr/>
                </a:tc>
                <a:tc>
                  <a:txBody>
                    <a:bodyPr/>
                    <a:lstStyle/>
                    <a:p>
                      <a:pPr algn="ctr"/>
                      <a:r>
                        <a:rPr lang="en-US" sz="1200" dirty="0" smtClean="0"/>
                        <a:t>3</a:t>
                      </a:r>
                      <a:endParaRPr lang="en-IN" sz="1200" dirty="0"/>
                    </a:p>
                  </a:txBody>
                  <a:tcPr/>
                </a:tc>
                <a:tc>
                  <a:txBody>
                    <a:bodyPr/>
                    <a:lstStyle/>
                    <a:p>
                      <a:pPr algn="ctr"/>
                      <a:r>
                        <a:rPr lang="en-US" sz="1200" dirty="0" smtClean="0"/>
                        <a:t>0.04</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0.04</a:t>
                      </a:r>
                      <a:endParaRPr lang="en-IN" sz="1200" dirty="0"/>
                    </a:p>
                  </a:txBody>
                  <a:tcPr/>
                </a:tc>
                <a:tc>
                  <a:txBody>
                    <a:bodyPr/>
                    <a:lstStyle/>
                    <a:p>
                      <a:pPr algn="ctr"/>
                      <a:r>
                        <a:rPr lang="en-IN" sz="1200" dirty="0" smtClean="0"/>
                        <a:t>0.04</a:t>
                      </a:r>
                      <a:endParaRPr lang="en-IN" sz="1200" dirty="0"/>
                    </a:p>
                  </a:txBody>
                  <a:tcPr/>
                </a:tc>
              </a:tr>
              <a:tr h="312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Minimal</a:t>
                      </a:r>
                      <a:endParaRPr lang="en-IN" sz="1200" dirty="0"/>
                    </a:p>
                  </a:txBody>
                  <a:tcPr/>
                </a:tc>
                <a:tc>
                  <a:txBody>
                    <a:bodyPr/>
                    <a:lstStyle/>
                    <a:p>
                      <a:pPr algn="ctr"/>
                      <a:r>
                        <a:rPr lang="en-US" sz="1200" dirty="0" smtClean="0"/>
                        <a:t>4</a:t>
                      </a:r>
                      <a:endParaRPr lang="en-IN" sz="1200" dirty="0"/>
                    </a:p>
                  </a:txBody>
                  <a:tcPr/>
                </a:tc>
                <a:tc>
                  <a:txBody>
                    <a:bodyPr/>
                    <a:lstStyle/>
                    <a:p>
                      <a:pPr algn="ctr"/>
                      <a:r>
                        <a:rPr lang="en-US" sz="1200" dirty="0" smtClean="0"/>
                        <a:t>0.08</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0.23</a:t>
                      </a:r>
                      <a:endParaRPr lang="en-IN" sz="1200" dirty="0"/>
                    </a:p>
                  </a:txBody>
                  <a:tcPr/>
                </a:tc>
                <a:tc>
                  <a:txBody>
                    <a:bodyPr/>
                    <a:lstStyle/>
                    <a:p>
                      <a:pPr algn="ctr"/>
                      <a:r>
                        <a:rPr lang="en-IN" sz="1200" dirty="0" smtClean="0"/>
                        <a:t>0.23</a:t>
                      </a:r>
                      <a:endParaRPr lang="en-IN" sz="1200" dirty="0"/>
                    </a:p>
                  </a:txBody>
                  <a:tcPr/>
                </a:tc>
              </a:tr>
              <a:tr h="3125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Minimal</a:t>
                      </a:r>
                      <a:endParaRPr lang="en-IN" sz="1200" dirty="0"/>
                    </a:p>
                  </a:txBody>
                  <a:tcPr/>
                </a:tc>
                <a:tc>
                  <a:txBody>
                    <a:bodyPr/>
                    <a:lstStyle/>
                    <a:p>
                      <a:pPr algn="ctr"/>
                      <a:r>
                        <a:rPr lang="en-US" sz="1200" dirty="0" smtClean="0"/>
                        <a:t>5</a:t>
                      </a:r>
                      <a:endParaRPr lang="en-IN" sz="1200" dirty="0"/>
                    </a:p>
                  </a:txBody>
                  <a:tcPr/>
                </a:tc>
                <a:tc>
                  <a:txBody>
                    <a:bodyPr/>
                    <a:lstStyle/>
                    <a:p>
                      <a:pPr algn="ctr"/>
                      <a:r>
                        <a:rPr lang="en-US" sz="1200" dirty="0" smtClean="0"/>
                        <a:t>0.20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0.76</a:t>
                      </a:r>
                      <a:endParaRPr lang="en-IN" sz="1200" dirty="0"/>
                    </a:p>
                  </a:txBody>
                  <a:tcPr/>
                </a:tc>
                <a:tc>
                  <a:txBody>
                    <a:bodyPr/>
                    <a:lstStyle/>
                    <a:p>
                      <a:pPr algn="ctr"/>
                      <a:r>
                        <a:rPr lang="en-IN" sz="1200" dirty="0" smtClean="0"/>
                        <a:t>0.76</a:t>
                      </a:r>
                      <a:endParaRPr lang="en-IN" sz="1200" dirty="0"/>
                    </a:p>
                  </a:txBody>
                  <a:tcPr/>
                </a:tc>
              </a:tr>
              <a:tr h="312569">
                <a:tc>
                  <a:txBody>
                    <a:bodyPr/>
                    <a:lstStyle/>
                    <a:p>
                      <a:pPr algn="ctr"/>
                      <a:r>
                        <a:rPr lang="en-US" sz="1200" dirty="0" smtClean="0"/>
                        <a:t>Mild</a:t>
                      </a:r>
                      <a:endParaRPr lang="en-IN" sz="1200" dirty="0"/>
                    </a:p>
                  </a:txBody>
                  <a:tcPr/>
                </a:tc>
                <a:tc>
                  <a:txBody>
                    <a:bodyPr/>
                    <a:lstStyle/>
                    <a:p>
                      <a:pPr algn="ctr"/>
                      <a:r>
                        <a:rPr lang="en-US" sz="1200" dirty="0" smtClean="0"/>
                        <a:t>6</a:t>
                      </a:r>
                      <a:endParaRPr lang="en-IN" sz="1200" dirty="0"/>
                    </a:p>
                  </a:txBody>
                  <a:tcPr/>
                </a:tc>
                <a:tc>
                  <a:txBody>
                    <a:bodyPr/>
                    <a:lstStyle/>
                    <a:p>
                      <a:pPr algn="ctr"/>
                      <a:r>
                        <a:rPr lang="en-US" sz="1200" dirty="0" smtClean="0"/>
                        <a:t>0.25</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1.29</a:t>
                      </a:r>
                      <a:endParaRPr lang="en-IN" sz="1200" dirty="0"/>
                    </a:p>
                  </a:txBody>
                  <a:tcPr/>
                </a:tc>
                <a:tc>
                  <a:txBody>
                    <a:bodyPr/>
                    <a:lstStyle/>
                    <a:p>
                      <a:pPr algn="ctr"/>
                      <a:r>
                        <a:rPr lang="en-IN" sz="1200" dirty="0" smtClean="0"/>
                        <a:t>1.29</a:t>
                      </a:r>
                      <a:endParaRPr lang="en-IN" sz="1200" dirty="0"/>
                    </a:p>
                  </a:txBody>
                  <a:tcPr/>
                </a:tc>
              </a:tr>
              <a:tr h="312569">
                <a:tc>
                  <a:txBody>
                    <a:bodyPr/>
                    <a:lstStyle/>
                    <a:p>
                      <a:pPr algn="ctr"/>
                      <a:r>
                        <a:rPr lang="en-US" sz="1200" dirty="0" smtClean="0"/>
                        <a:t>Mild</a:t>
                      </a:r>
                      <a:endParaRPr lang="en-IN" sz="1200" dirty="0"/>
                    </a:p>
                  </a:txBody>
                  <a:tcPr/>
                </a:tc>
                <a:tc>
                  <a:txBody>
                    <a:bodyPr/>
                    <a:lstStyle/>
                    <a:p>
                      <a:pPr algn="ctr"/>
                      <a:r>
                        <a:rPr lang="en-US" sz="1200" dirty="0" smtClean="0"/>
                        <a:t>7</a:t>
                      </a:r>
                      <a:endParaRPr lang="en-IN" sz="1200" dirty="0"/>
                    </a:p>
                  </a:txBody>
                  <a:tcPr/>
                </a:tc>
                <a:tc>
                  <a:txBody>
                    <a:bodyPr/>
                    <a:lstStyle/>
                    <a:p>
                      <a:pPr algn="ctr"/>
                      <a:r>
                        <a:rPr lang="en-US" sz="1200" dirty="0" smtClean="0"/>
                        <a:t>0.40</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2.04</a:t>
                      </a:r>
                      <a:endParaRPr lang="en-IN" sz="1200" dirty="0"/>
                    </a:p>
                  </a:txBody>
                  <a:tcPr/>
                </a:tc>
                <a:tc>
                  <a:txBody>
                    <a:bodyPr/>
                    <a:lstStyle/>
                    <a:p>
                      <a:pPr algn="ctr"/>
                      <a:r>
                        <a:rPr lang="en-IN" sz="1200" dirty="0" smtClean="0"/>
                        <a:t>2.04</a:t>
                      </a:r>
                      <a:endParaRPr lang="en-IN" sz="1200" dirty="0"/>
                    </a:p>
                  </a:txBody>
                  <a:tcPr/>
                </a:tc>
              </a:tr>
              <a:tr h="312569">
                <a:tc>
                  <a:txBody>
                    <a:bodyPr/>
                    <a:lstStyle/>
                    <a:p>
                      <a:pPr algn="ctr"/>
                      <a:r>
                        <a:rPr lang="en-US" sz="1200" dirty="0" smtClean="0"/>
                        <a:t>Mild</a:t>
                      </a:r>
                      <a:endParaRPr lang="en-IN" sz="1200" dirty="0"/>
                    </a:p>
                  </a:txBody>
                  <a:tcPr/>
                </a:tc>
                <a:tc>
                  <a:txBody>
                    <a:bodyPr/>
                    <a:lstStyle/>
                    <a:p>
                      <a:pPr algn="ctr"/>
                      <a:r>
                        <a:rPr lang="en-US" sz="1200" dirty="0" smtClean="0"/>
                        <a:t>8</a:t>
                      </a:r>
                      <a:endParaRPr lang="en-IN" sz="1200" dirty="0"/>
                    </a:p>
                  </a:txBody>
                  <a:tcPr/>
                </a:tc>
                <a:tc>
                  <a:txBody>
                    <a:bodyPr/>
                    <a:lstStyle/>
                    <a:p>
                      <a:pPr algn="ctr"/>
                      <a:r>
                        <a:rPr lang="en-US" sz="1200" dirty="0" smtClean="0"/>
                        <a:t>0.52</a:t>
                      </a:r>
                    </a:p>
                  </a:txBody>
                  <a:tcPr/>
                </a:tc>
                <a:tc>
                  <a:txBody>
                    <a:bodyPr/>
                    <a:lstStyle/>
                    <a:p>
                      <a:pPr algn="ctr"/>
                      <a:r>
                        <a:rPr lang="en-US" sz="1200" dirty="0" smtClean="0"/>
                        <a:t>0.00</a:t>
                      </a:r>
                      <a:endParaRPr lang="en-IN" sz="1200" dirty="0"/>
                    </a:p>
                  </a:txBody>
                  <a:tcPr/>
                </a:tc>
                <a:tc>
                  <a:txBody>
                    <a:bodyPr/>
                    <a:lstStyle/>
                    <a:p>
                      <a:pPr algn="ctr"/>
                      <a:r>
                        <a:rPr lang="en-US" sz="1200" dirty="0" smtClean="0"/>
                        <a:t>2.67</a:t>
                      </a:r>
                      <a:endParaRPr lang="en-IN" sz="1200" dirty="0"/>
                    </a:p>
                  </a:txBody>
                  <a:tcPr/>
                </a:tc>
                <a:tc>
                  <a:txBody>
                    <a:bodyPr/>
                    <a:lstStyle/>
                    <a:p>
                      <a:pPr algn="ctr"/>
                      <a:r>
                        <a:rPr lang="en-IN" sz="1200" dirty="0" smtClean="0"/>
                        <a:t>2.67</a:t>
                      </a:r>
                      <a:endParaRPr lang="en-IN" sz="1200" dirty="0"/>
                    </a:p>
                  </a:txBody>
                  <a:tcPr/>
                </a:tc>
              </a:tr>
              <a:tr h="312569">
                <a:tc>
                  <a:txBody>
                    <a:bodyPr/>
                    <a:lstStyle/>
                    <a:p>
                      <a:pPr algn="ctr"/>
                      <a:r>
                        <a:rPr lang="en-US" sz="1200" dirty="0" smtClean="0"/>
                        <a:t>Mild</a:t>
                      </a:r>
                      <a:endParaRPr lang="en-IN" sz="1200" dirty="0"/>
                    </a:p>
                  </a:txBody>
                  <a:tcPr/>
                </a:tc>
                <a:tc>
                  <a:txBody>
                    <a:bodyPr/>
                    <a:lstStyle/>
                    <a:p>
                      <a:pPr algn="ctr"/>
                      <a:r>
                        <a:rPr lang="en-US" sz="1200" dirty="0" smtClean="0"/>
                        <a:t>9</a:t>
                      </a:r>
                      <a:endParaRPr lang="en-IN" sz="1200" dirty="0"/>
                    </a:p>
                  </a:txBody>
                  <a:tcPr/>
                </a:tc>
                <a:tc>
                  <a:txBody>
                    <a:bodyPr/>
                    <a:lstStyle/>
                    <a:p>
                      <a:pPr algn="ctr"/>
                      <a:r>
                        <a:rPr lang="en-US" sz="1200" dirty="0" smtClean="0"/>
                        <a:t>0.61</a:t>
                      </a:r>
                      <a:endParaRPr lang="en-IN" sz="1200" dirty="0"/>
                    </a:p>
                  </a:txBody>
                  <a:tcPr/>
                </a:tc>
                <a:tc>
                  <a:txBody>
                    <a:bodyPr/>
                    <a:lstStyle/>
                    <a:p>
                      <a:pPr algn="ctr"/>
                      <a:r>
                        <a:rPr lang="en-US" sz="1200" dirty="0" smtClean="0"/>
                        <a:t>0.00</a:t>
                      </a:r>
                      <a:endParaRPr lang="en-IN" sz="1200" dirty="0"/>
                    </a:p>
                  </a:txBody>
                  <a:tcPr/>
                </a:tc>
                <a:tc>
                  <a:txBody>
                    <a:bodyPr/>
                    <a:lstStyle/>
                    <a:p>
                      <a:pPr algn="ctr"/>
                      <a:r>
                        <a:rPr lang="en-US" sz="1200" dirty="0" smtClean="0"/>
                        <a:t>3.25</a:t>
                      </a:r>
                      <a:endParaRPr lang="en-IN" sz="1200" dirty="0"/>
                    </a:p>
                  </a:txBody>
                  <a:tcPr/>
                </a:tc>
                <a:tc>
                  <a:txBody>
                    <a:bodyPr/>
                    <a:lstStyle/>
                    <a:p>
                      <a:pPr algn="ctr"/>
                      <a:r>
                        <a:rPr lang="en-IN" sz="1200" dirty="0" smtClean="0"/>
                        <a:t>3.25</a:t>
                      </a:r>
                      <a:endParaRPr lang="en-IN" sz="1200" dirty="0"/>
                    </a:p>
                  </a:txBody>
                  <a:tcPr/>
                </a:tc>
              </a:tr>
              <a:tr h="312569">
                <a:tc>
                  <a:txBody>
                    <a:bodyPr/>
                    <a:lstStyle/>
                    <a:p>
                      <a:pPr algn="ctr"/>
                      <a:r>
                        <a:rPr lang="en-US" sz="1200" dirty="0" smtClean="0"/>
                        <a:t>Mild</a:t>
                      </a:r>
                      <a:endParaRPr lang="en-IN" sz="1200" dirty="0"/>
                    </a:p>
                  </a:txBody>
                  <a:tcPr/>
                </a:tc>
                <a:tc>
                  <a:txBody>
                    <a:bodyPr/>
                    <a:lstStyle/>
                    <a:p>
                      <a:pPr algn="ctr"/>
                      <a:r>
                        <a:rPr lang="en-US" sz="1200" dirty="0" smtClean="0"/>
                        <a:t>10</a:t>
                      </a:r>
                      <a:endParaRPr lang="en-IN" sz="1200" dirty="0"/>
                    </a:p>
                  </a:txBody>
                  <a:tcPr/>
                </a:tc>
                <a:tc>
                  <a:txBody>
                    <a:bodyPr/>
                    <a:lstStyle/>
                    <a:p>
                      <a:pPr algn="ctr"/>
                      <a:r>
                        <a:rPr lang="en-US" sz="1200" dirty="0" smtClean="0"/>
                        <a:t>0.75</a:t>
                      </a:r>
                      <a:endParaRPr lang="en-IN" sz="1200" dirty="0"/>
                    </a:p>
                  </a:txBody>
                  <a:tcPr/>
                </a:tc>
                <a:tc>
                  <a:txBody>
                    <a:bodyPr/>
                    <a:lstStyle/>
                    <a:p>
                      <a:pPr algn="ctr"/>
                      <a:r>
                        <a:rPr lang="en-US" sz="1200" dirty="0" smtClean="0"/>
                        <a:t>0.08</a:t>
                      </a:r>
                      <a:endParaRPr lang="en-IN" sz="1200" dirty="0"/>
                    </a:p>
                  </a:txBody>
                  <a:tcPr/>
                </a:tc>
                <a:tc>
                  <a:txBody>
                    <a:bodyPr/>
                    <a:lstStyle/>
                    <a:p>
                      <a:pPr algn="ctr"/>
                      <a:r>
                        <a:rPr lang="en-US" sz="1200" dirty="0" smtClean="0"/>
                        <a:t>3.78</a:t>
                      </a:r>
                      <a:endParaRPr lang="en-IN" sz="1200" dirty="0"/>
                    </a:p>
                  </a:txBody>
                  <a:tcPr/>
                </a:tc>
                <a:tc>
                  <a:txBody>
                    <a:bodyPr/>
                    <a:lstStyle/>
                    <a:p>
                      <a:pPr algn="ctr"/>
                      <a:r>
                        <a:rPr lang="en-IN" sz="1200" dirty="0" smtClean="0"/>
                        <a:t>3.86</a:t>
                      </a:r>
                      <a:endParaRPr lang="en-IN" sz="1200" dirty="0"/>
                    </a:p>
                  </a:txBody>
                  <a:tcPr/>
                </a:tc>
              </a:tr>
              <a:tr h="312569">
                <a:tc>
                  <a:txBody>
                    <a:bodyPr/>
                    <a:lstStyle/>
                    <a:p>
                      <a:pPr algn="ctr"/>
                      <a:r>
                        <a:rPr lang="en-US" sz="1200" dirty="0" smtClean="0"/>
                        <a:t>Severe</a:t>
                      </a:r>
                      <a:endParaRPr lang="en-IN" sz="1200" dirty="0"/>
                    </a:p>
                  </a:txBody>
                  <a:tcPr/>
                </a:tc>
                <a:tc>
                  <a:txBody>
                    <a:bodyPr/>
                    <a:lstStyle/>
                    <a:p>
                      <a:pPr algn="ctr"/>
                      <a:r>
                        <a:rPr lang="en-US" sz="1200" dirty="0" smtClean="0"/>
                        <a:t>11</a:t>
                      </a:r>
                      <a:endParaRPr lang="en-IN" sz="1200" dirty="0"/>
                    </a:p>
                  </a:txBody>
                  <a:tcPr/>
                </a:tc>
                <a:tc>
                  <a:txBody>
                    <a:bodyPr/>
                    <a:lstStyle/>
                    <a:p>
                      <a:pPr algn="ctr"/>
                      <a:r>
                        <a:rPr lang="en-US" sz="1200" dirty="0" smtClean="0"/>
                        <a:t>1.05</a:t>
                      </a:r>
                      <a:endParaRPr lang="en-IN" sz="1200" dirty="0"/>
                    </a:p>
                  </a:txBody>
                  <a:tcPr/>
                </a:tc>
                <a:tc>
                  <a:txBody>
                    <a:bodyPr/>
                    <a:lstStyle/>
                    <a:p>
                      <a:pPr algn="ctr"/>
                      <a:r>
                        <a:rPr lang="en-US" sz="1200" dirty="0" smtClean="0"/>
                        <a:t>0.32</a:t>
                      </a:r>
                      <a:endParaRPr lang="en-IN" sz="1200" dirty="0"/>
                    </a:p>
                  </a:txBody>
                  <a:tcPr/>
                </a:tc>
                <a:tc>
                  <a:txBody>
                    <a:bodyPr/>
                    <a:lstStyle/>
                    <a:p>
                      <a:pPr algn="ctr"/>
                      <a:r>
                        <a:rPr lang="en-US" sz="1200" dirty="0" smtClean="0"/>
                        <a:t>4.33</a:t>
                      </a:r>
                      <a:endParaRPr lang="en-IN" sz="1200" dirty="0"/>
                    </a:p>
                  </a:txBody>
                  <a:tcPr/>
                </a:tc>
                <a:tc>
                  <a:txBody>
                    <a:bodyPr/>
                    <a:lstStyle/>
                    <a:p>
                      <a:pPr algn="ctr"/>
                      <a:r>
                        <a:rPr lang="en-IN" sz="1200" dirty="0" smtClean="0"/>
                        <a:t>4.65</a:t>
                      </a:r>
                      <a:endParaRPr lang="en-IN" sz="1200" dirty="0"/>
                    </a:p>
                  </a:txBody>
                  <a:tcPr/>
                </a:tc>
              </a:tr>
              <a:tr h="312569">
                <a:tc>
                  <a:txBody>
                    <a:bodyPr/>
                    <a:lstStyle/>
                    <a:p>
                      <a:pPr algn="ctr"/>
                      <a:r>
                        <a:rPr lang="en-US" sz="1200" dirty="0" smtClean="0"/>
                        <a:t>Severe</a:t>
                      </a:r>
                      <a:endParaRPr lang="en-IN" sz="1200" dirty="0"/>
                    </a:p>
                  </a:txBody>
                  <a:tcPr/>
                </a:tc>
                <a:tc>
                  <a:txBody>
                    <a:bodyPr/>
                    <a:lstStyle/>
                    <a:p>
                      <a:pPr algn="ctr"/>
                      <a:r>
                        <a:rPr lang="en-US" sz="1200" dirty="0" smtClean="0"/>
                        <a:t>12</a:t>
                      </a:r>
                      <a:endParaRPr lang="en-IN" sz="1200" dirty="0"/>
                    </a:p>
                  </a:txBody>
                  <a:tcPr/>
                </a:tc>
                <a:tc>
                  <a:txBody>
                    <a:bodyPr/>
                    <a:lstStyle/>
                    <a:p>
                      <a:pPr algn="ctr"/>
                      <a:r>
                        <a:rPr lang="en-US" sz="1200" dirty="0" smtClean="0"/>
                        <a:t>1.15</a:t>
                      </a:r>
                      <a:endParaRPr lang="en-IN" sz="1200" dirty="0"/>
                    </a:p>
                  </a:txBody>
                  <a:tcPr/>
                </a:tc>
                <a:tc>
                  <a:txBody>
                    <a:bodyPr/>
                    <a:lstStyle/>
                    <a:p>
                      <a:pPr algn="ctr"/>
                      <a:r>
                        <a:rPr lang="en-US" sz="1200" dirty="0" smtClean="0"/>
                        <a:t>0.48</a:t>
                      </a:r>
                      <a:endParaRPr lang="en-IN" sz="1200" dirty="0"/>
                    </a:p>
                  </a:txBody>
                  <a:tcPr/>
                </a:tc>
                <a:tc>
                  <a:txBody>
                    <a:bodyPr/>
                    <a:lstStyle/>
                    <a:p>
                      <a:pPr algn="ctr"/>
                      <a:r>
                        <a:rPr lang="en-US" sz="1200" dirty="0" smtClean="0"/>
                        <a:t>5.14</a:t>
                      </a:r>
                      <a:endParaRPr lang="en-IN" sz="1200" dirty="0"/>
                    </a:p>
                  </a:txBody>
                  <a:tcPr/>
                </a:tc>
                <a:tc>
                  <a:txBody>
                    <a:bodyPr/>
                    <a:lstStyle/>
                    <a:p>
                      <a:pPr algn="ctr"/>
                      <a:r>
                        <a:rPr lang="en-IN" sz="1200" dirty="0" smtClean="0"/>
                        <a:t>5.62</a:t>
                      </a:r>
                      <a:endParaRPr lang="en-IN" sz="1200" dirty="0"/>
                    </a:p>
                  </a:txBody>
                  <a:tcPr/>
                </a:tc>
              </a:tr>
              <a:tr h="312569">
                <a:tc>
                  <a:txBody>
                    <a:bodyPr/>
                    <a:lstStyle/>
                    <a:p>
                      <a:pPr algn="ctr"/>
                      <a:r>
                        <a:rPr lang="en-US" sz="1200" dirty="0" smtClean="0"/>
                        <a:t>Severe</a:t>
                      </a:r>
                      <a:endParaRPr lang="en-IN" sz="1200" dirty="0"/>
                    </a:p>
                  </a:txBody>
                  <a:tcPr/>
                </a:tc>
                <a:tc>
                  <a:txBody>
                    <a:bodyPr/>
                    <a:lstStyle/>
                    <a:p>
                      <a:pPr algn="ctr"/>
                      <a:r>
                        <a:rPr lang="en-US" sz="1200" dirty="0" smtClean="0"/>
                        <a:t>13</a:t>
                      </a:r>
                      <a:endParaRPr lang="en-IN" sz="1200" dirty="0"/>
                    </a:p>
                  </a:txBody>
                  <a:tcPr/>
                </a:tc>
                <a:tc>
                  <a:txBody>
                    <a:bodyPr/>
                    <a:lstStyle/>
                    <a:p>
                      <a:pPr algn="ctr"/>
                      <a:r>
                        <a:rPr lang="en-US" sz="1200" dirty="0" smtClean="0"/>
                        <a:t>1.31</a:t>
                      </a:r>
                      <a:endParaRPr lang="en-IN" sz="1200" dirty="0"/>
                    </a:p>
                  </a:txBody>
                  <a:tcPr/>
                </a:tc>
                <a:tc>
                  <a:txBody>
                    <a:bodyPr/>
                    <a:lstStyle/>
                    <a:p>
                      <a:pPr algn="ctr"/>
                      <a:r>
                        <a:rPr lang="en-US" sz="1200" dirty="0" smtClean="0"/>
                        <a:t>0.59</a:t>
                      </a:r>
                      <a:endParaRPr lang="en-IN" sz="1200" dirty="0"/>
                    </a:p>
                  </a:txBody>
                  <a:tcPr/>
                </a:tc>
                <a:tc>
                  <a:txBody>
                    <a:bodyPr/>
                    <a:lstStyle/>
                    <a:p>
                      <a:pPr algn="ctr"/>
                      <a:r>
                        <a:rPr lang="en-US" sz="1200" dirty="0" smtClean="0"/>
                        <a:t>5.75</a:t>
                      </a:r>
                      <a:endParaRPr lang="en-IN" sz="1200" dirty="0"/>
                    </a:p>
                  </a:txBody>
                  <a:tcPr/>
                </a:tc>
                <a:tc>
                  <a:txBody>
                    <a:bodyPr/>
                    <a:lstStyle/>
                    <a:p>
                      <a:pPr algn="ctr"/>
                      <a:r>
                        <a:rPr lang="en-IN" sz="1200" dirty="0" smtClean="0"/>
                        <a:t>6.34</a:t>
                      </a:r>
                      <a:endParaRPr lang="en-IN" sz="1200" dirty="0"/>
                    </a:p>
                  </a:txBody>
                  <a:tcPr/>
                </a:tc>
              </a:tr>
              <a:tr h="312569">
                <a:tc>
                  <a:txBody>
                    <a:bodyPr/>
                    <a:lstStyle/>
                    <a:p>
                      <a:pPr algn="ctr"/>
                      <a:r>
                        <a:rPr lang="en-US" sz="1200" dirty="0" smtClean="0"/>
                        <a:t>Severe</a:t>
                      </a:r>
                      <a:endParaRPr lang="en-IN" sz="1200" dirty="0"/>
                    </a:p>
                  </a:txBody>
                  <a:tcPr/>
                </a:tc>
                <a:tc>
                  <a:txBody>
                    <a:bodyPr/>
                    <a:lstStyle/>
                    <a:p>
                      <a:pPr algn="ctr"/>
                      <a:r>
                        <a:rPr lang="en-US" sz="1200" dirty="0" smtClean="0"/>
                        <a:t>14</a:t>
                      </a:r>
                      <a:endParaRPr lang="en-IN" sz="1200" dirty="0"/>
                    </a:p>
                  </a:txBody>
                  <a:tcPr/>
                </a:tc>
                <a:tc>
                  <a:txBody>
                    <a:bodyPr/>
                    <a:lstStyle/>
                    <a:p>
                      <a:pPr algn="ctr"/>
                      <a:r>
                        <a:rPr lang="en-US" sz="1200" dirty="0" smtClean="0"/>
                        <a:t>1.37</a:t>
                      </a:r>
                      <a:endParaRPr lang="en-IN" sz="1200" dirty="0"/>
                    </a:p>
                  </a:txBody>
                  <a:tcPr/>
                </a:tc>
                <a:tc>
                  <a:txBody>
                    <a:bodyPr/>
                    <a:lstStyle/>
                    <a:p>
                      <a:pPr algn="ctr"/>
                      <a:r>
                        <a:rPr lang="en-US" sz="1200" dirty="0" smtClean="0"/>
                        <a:t>0.85</a:t>
                      </a:r>
                      <a:endParaRPr lang="en-IN" sz="1200" dirty="0"/>
                    </a:p>
                  </a:txBody>
                  <a:tcPr/>
                </a:tc>
                <a:tc>
                  <a:txBody>
                    <a:bodyPr/>
                    <a:lstStyle/>
                    <a:p>
                      <a:pPr algn="ctr"/>
                      <a:r>
                        <a:rPr lang="en-US" sz="1200" dirty="0" smtClean="0"/>
                        <a:t>6.21</a:t>
                      </a:r>
                      <a:endParaRPr lang="en-IN" sz="1200" dirty="0"/>
                    </a:p>
                  </a:txBody>
                  <a:tcPr/>
                </a:tc>
                <a:tc>
                  <a:txBody>
                    <a:bodyPr/>
                    <a:lstStyle/>
                    <a:p>
                      <a:pPr algn="ctr"/>
                      <a:r>
                        <a:rPr lang="en-IN" sz="1200" dirty="0" smtClean="0"/>
                        <a:t>7.06</a:t>
                      </a:r>
                      <a:endParaRPr lang="en-IN" sz="1200" dirty="0"/>
                    </a:p>
                  </a:txBody>
                  <a:tcPr/>
                </a:tc>
              </a:tr>
              <a:tr h="312569">
                <a:tc>
                  <a:txBody>
                    <a:bodyPr/>
                    <a:lstStyle/>
                    <a:p>
                      <a:pPr algn="ctr"/>
                      <a:r>
                        <a:rPr lang="en-US" sz="1200" dirty="0" smtClean="0"/>
                        <a:t>Severe</a:t>
                      </a:r>
                      <a:endParaRPr lang="en-IN" sz="1200" dirty="0"/>
                    </a:p>
                  </a:txBody>
                  <a:tcPr/>
                </a:tc>
                <a:tc>
                  <a:txBody>
                    <a:bodyPr/>
                    <a:lstStyle/>
                    <a:p>
                      <a:pPr algn="ctr"/>
                      <a:r>
                        <a:rPr lang="en-US" sz="1200" dirty="0" smtClean="0"/>
                        <a:t>15</a:t>
                      </a:r>
                      <a:endParaRPr lang="en-IN" sz="1200" dirty="0"/>
                    </a:p>
                  </a:txBody>
                  <a:tcPr/>
                </a:tc>
                <a:tc>
                  <a:txBody>
                    <a:bodyPr/>
                    <a:lstStyle/>
                    <a:p>
                      <a:pPr algn="ctr"/>
                      <a:r>
                        <a:rPr lang="en-US" sz="1200" dirty="0" smtClean="0"/>
                        <a:t>1.51</a:t>
                      </a:r>
                      <a:endParaRPr lang="en-IN" sz="1200" dirty="0"/>
                    </a:p>
                  </a:txBody>
                  <a:tcPr/>
                </a:tc>
                <a:tc>
                  <a:txBody>
                    <a:bodyPr/>
                    <a:lstStyle/>
                    <a:p>
                      <a:pPr algn="ctr"/>
                      <a:r>
                        <a:rPr lang="en-US" sz="1200" dirty="0" smtClean="0"/>
                        <a:t>0.97</a:t>
                      </a:r>
                      <a:endParaRPr lang="en-IN" sz="1200" dirty="0"/>
                    </a:p>
                  </a:txBody>
                  <a:tcPr/>
                </a:tc>
                <a:tc>
                  <a:txBody>
                    <a:bodyPr/>
                    <a:lstStyle/>
                    <a:p>
                      <a:pPr algn="ctr"/>
                      <a:r>
                        <a:rPr lang="en-US" sz="1200" dirty="0" smtClean="0"/>
                        <a:t>6.88</a:t>
                      </a:r>
                      <a:endParaRPr lang="en-IN" sz="1200" dirty="0"/>
                    </a:p>
                  </a:txBody>
                  <a:tcPr/>
                </a:tc>
                <a:tc>
                  <a:txBody>
                    <a:bodyPr/>
                    <a:lstStyle/>
                    <a:p>
                      <a:pPr algn="ctr"/>
                      <a:r>
                        <a:rPr lang="en-IN" sz="1200" dirty="0" smtClean="0"/>
                        <a:t>7.85</a:t>
                      </a:r>
                      <a:endParaRPr lang="en-IN" sz="1200" dirty="0"/>
                    </a:p>
                  </a:txBody>
                  <a:tcPr/>
                </a:tc>
              </a:tr>
            </a:tbl>
          </a:graphicData>
        </a:graphic>
      </p:graphicFrame>
      <p:sp>
        <p:nvSpPr>
          <p:cNvPr id="6" name="TextBox 5"/>
          <p:cNvSpPr txBox="1"/>
          <p:nvPr/>
        </p:nvSpPr>
        <p:spPr>
          <a:xfrm>
            <a:off x="7113896" y="1393317"/>
            <a:ext cx="1877704" cy="830997"/>
          </a:xfrm>
          <a:prstGeom prst="rect">
            <a:avLst/>
          </a:prstGeom>
          <a:noFill/>
        </p:spPr>
        <p:txBody>
          <a:bodyPr wrap="square" rtlCol="0">
            <a:spAutoFit/>
          </a:bodyPr>
          <a:lstStyle/>
          <a:p>
            <a:pPr algn="ctr"/>
            <a:r>
              <a:rPr lang="en-US" sz="1600" i="1" dirty="0" smtClean="0">
                <a:solidFill>
                  <a:srgbClr val="C00000"/>
                </a:solidFill>
              </a:rPr>
              <a:t>Such a small motion cannot be detected.</a:t>
            </a:r>
            <a:endParaRPr lang="en-IN" sz="1600" i="1" dirty="0">
              <a:solidFill>
                <a:srgbClr val="C00000"/>
              </a:solidFill>
            </a:endParaRPr>
          </a:p>
        </p:txBody>
      </p:sp>
      <p:cxnSp>
        <p:nvCxnSpPr>
          <p:cNvPr id="7" name="Straight Arrow Connector 6"/>
          <p:cNvCxnSpPr>
            <a:stCxn id="6" idx="1"/>
            <a:endCxn id="8" idx="3"/>
          </p:cNvCxnSpPr>
          <p:nvPr/>
        </p:nvCxnSpPr>
        <p:spPr bwMode="auto">
          <a:xfrm flipH="1">
            <a:off x="6629400" y="1808816"/>
            <a:ext cx="484496" cy="3559"/>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8" name="Rounded Rectangle 7"/>
          <p:cNvSpPr/>
          <p:nvPr/>
        </p:nvSpPr>
        <p:spPr bwMode="auto">
          <a:xfrm>
            <a:off x="1098732" y="1509486"/>
            <a:ext cx="5530668" cy="605778"/>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9" name="Oval 8"/>
          <p:cNvSpPr/>
          <p:nvPr/>
        </p:nvSpPr>
        <p:spPr bwMode="auto">
          <a:xfrm>
            <a:off x="2820445" y="3087520"/>
            <a:ext cx="809958" cy="1484480"/>
          </a:xfrm>
          <a:prstGeom prst="ellips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0" name="Oval 9"/>
          <p:cNvSpPr/>
          <p:nvPr/>
        </p:nvSpPr>
        <p:spPr bwMode="auto">
          <a:xfrm>
            <a:off x="2819400" y="4573976"/>
            <a:ext cx="809958" cy="1632928"/>
          </a:xfrm>
          <a:prstGeom prst="ellips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1" name="Oval 10"/>
          <p:cNvSpPr/>
          <p:nvPr/>
        </p:nvSpPr>
        <p:spPr bwMode="auto">
          <a:xfrm>
            <a:off x="2827459" y="2087512"/>
            <a:ext cx="809958" cy="1013920"/>
          </a:xfrm>
          <a:prstGeom prst="ellips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2" name="TextBox 11"/>
          <p:cNvSpPr txBox="1"/>
          <p:nvPr/>
        </p:nvSpPr>
        <p:spPr>
          <a:xfrm>
            <a:off x="7059304" y="2739245"/>
            <a:ext cx="1932296" cy="1077218"/>
          </a:xfrm>
          <a:prstGeom prst="rect">
            <a:avLst/>
          </a:prstGeom>
          <a:noFill/>
        </p:spPr>
        <p:txBody>
          <a:bodyPr wrap="square" rtlCol="0">
            <a:spAutoFit/>
          </a:bodyPr>
          <a:lstStyle/>
          <a:p>
            <a:pPr algn="ctr"/>
            <a:r>
              <a:rPr lang="en-US" sz="1600" i="1" dirty="0" smtClean="0">
                <a:solidFill>
                  <a:srgbClr val="227505"/>
                </a:solidFill>
              </a:rPr>
              <a:t>Peak entropy can distinguish between different motion categories.</a:t>
            </a:r>
            <a:endParaRPr lang="en-IN" sz="1600" i="1" dirty="0">
              <a:solidFill>
                <a:srgbClr val="227505"/>
              </a:solidFill>
            </a:endParaRPr>
          </a:p>
        </p:txBody>
      </p:sp>
      <p:cxnSp>
        <p:nvCxnSpPr>
          <p:cNvPr id="13" name="Straight Arrow Connector 12"/>
          <p:cNvCxnSpPr>
            <a:stCxn id="12" idx="1"/>
            <a:endCxn id="11" idx="6"/>
          </p:cNvCxnSpPr>
          <p:nvPr/>
        </p:nvCxnSpPr>
        <p:spPr bwMode="auto">
          <a:xfrm flipH="1" flipV="1">
            <a:off x="3637417" y="2594472"/>
            <a:ext cx="3421887" cy="683382"/>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cxnSp>
        <p:nvCxnSpPr>
          <p:cNvPr id="14" name="Straight Arrow Connector 13"/>
          <p:cNvCxnSpPr>
            <a:stCxn id="12" idx="1"/>
            <a:endCxn id="9" idx="6"/>
          </p:cNvCxnSpPr>
          <p:nvPr/>
        </p:nvCxnSpPr>
        <p:spPr bwMode="auto">
          <a:xfrm flipH="1">
            <a:off x="3630403" y="3277854"/>
            <a:ext cx="3428901" cy="551906"/>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cxnSp>
        <p:nvCxnSpPr>
          <p:cNvPr id="15" name="Straight Arrow Connector 14"/>
          <p:cNvCxnSpPr>
            <a:stCxn id="12" idx="1"/>
            <a:endCxn id="10" idx="6"/>
          </p:cNvCxnSpPr>
          <p:nvPr/>
        </p:nvCxnSpPr>
        <p:spPr bwMode="auto">
          <a:xfrm flipH="1">
            <a:off x="3629358" y="3277854"/>
            <a:ext cx="3429946" cy="2112586"/>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sp>
        <p:nvSpPr>
          <p:cNvPr id="16" name="Oval 15"/>
          <p:cNvSpPr/>
          <p:nvPr/>
        </p:nvSpPr>
        <p:spPr bwMode="auto">
          <a:xfrm>
            <a:off x="2827459" y="1192793"/>
            <a:ext cx="809958" cy="921745"/>
          </a:xfrm>
          <a:prstGeom prst="ellips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cxnSp>
        <p:nvCxnSpPr>
          <p:cNvPr id="17" name="Straight Arrow Connector 16"/>
          <p:cNvCxnSpPr>
            <a:stCxn id="12" idx="1"/>
            <a:endCxn id="16" idx="6"/>
          </p:cNvCxnSpPr>
          <p:nvPr/>
        </p:nvCxnSpPr>
        <p:spPr bwMode="auto">
          <a:xfrm flipH="1" flipV="1">
            <a:off x="3637417" y="1653666"/>
            <a:ext cx="3421887" cy="1624188"/>
          </a:xfrm>
          <a:prstGeom prst="straightConnector1">
            <a:avLst/>
          </a:prstGeom>
          <a:solidFill>
            <a:schemeClr val="accent1"/>
          </a:solidFill>
          <a:ln w="19050" cap="flat" cmpd="sng" algn="ctr">
            <a:solidFill>
              <a:srgbClr val="227505"/>
            </a:solidFill>
            <a:prstDash val="solid"/>
            <a:round/>
            <a:headEnd type="none" w="med" len="med"/>
            <a:tailEnd type="arrow"/>
          </a:ln>
          <a:effectLst/>
        </p:spPr>
      </p:cxnSp>
      <p:sp>
        <p:nvSpPr>
          <p:cNvPr id="36" name="TextBox 35"/>
          <p:cNvSpPr txBox="1"/>
          <p:nvPr/>
        </p:nvSpPr>
        <p:spPr>
          <a:xfrm>
            <a:off x="304800" y="6172200"/>
            <a:ext cx="8458200" cy="646331"/>
          </a:xfrm>
          <a:prstGeom prst="rect">
            <a:avLst/>
          </a:prstGeom>
          <a:noFill/>
        </p:spPr>
        <p:txBody>
          <a:bodyPr wrap="square" rtlCol="0">
            <a:spAutoFit/>
          </a:bodyPr>
          <a:lstStyle/>
          <a:p>
            <a:pPr algn="ctr"/>
            <a:r>
              <a:rPr lang="en-IN" b="1" i="1" dirty="0" smtClean="0"/>
              <a:t>Entropy values for different motion categories for image size – 32x32 and block size 8x8</a:t>
            </a:r>
            <a:endParaRPr lang="en-IN" b="1" i="1" dirty="0"/>
          </a:p>
        </p:txBody>
      </p:sp>
    </p:spTree>
    <p:extLst>
      <p:ext uri="{BB962C8B-B14F-4D97-AF65-F5344CB8AC3E}">
        <p14:creationId xmlns:p14="http://schemas.microsoft.com/office/powerpoint/2010/main" val="1009279753"/>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9" grpId="1" animBg="1"/>
      <p:bldP spid="10" grpId="0" animBg="1"/>
      <p:bldP spid="10" grpId="1" animBg="1"/>
      <p:bldP spid="11" grpId="0" animBg="1"/>
      <p:bldP spid="11" grpId="1" animBg="1"/>
      <p:bldP spid="12" grpId="0"/>
      <p:bldP spid="12" grpId="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734641810"/>
              </p:ext>
            </p:extLst>
          </p:nvPr>
        </p:nvGraphicFramePr>
        <p:xfrm>
          <a:off x="228600" y="2477869"/>
          <a:ext cx="8877300" cy="1295400"/>
        </p:xfrm>
        <a:graphic>
          <a:graphicData uri="http://schemas.openxmlformats.org/drawingml/2006/table">
            <a:tbl>
              <a:tblPr firstRow="1" bandRow="1">
                <a:tableStyleId>{0E3FDE45-AF77-4B5C-9715-49D594BDF05E}</a:tableStyleId>
              </a:tblPr>
              <a:tblGrid>
                <a:gridCol w="1775460"/>
                <a:gridCol w="1775460"/>
                <a:gridCol w="1775460"/>
                <a:gridCol w="1929848"/>
                <a:gridCol w="1621072"/>
              </a:tblGrid>
              <a:tr h="647700">
                <a:tc>
                  <a:txBody>
                    <a:bodyPr/>
                    <a:lstStyle/>
                    <a:p>
                      <a:pPr algn="ctr"/>
                      <a:r>
                        <a:rPr lang="en-US" b="1" dirty="0" smtClean="0"/>
                        <a:t>Motion Category</a:t>
                      </a:r>
                      <a:endParaRPr lang="en-US" b="1" dirty="0"/>
                    </a:p>
                  </a:txBody>
                  <a:tcPr/>
                </a:tc>
                <a:tc>
                  <a:txBody>
                    <a:bodyPr/>
                    <a:lstStyle/>
                    <a:p>
                      <a:pPr algn="ctr"/>
                      <a:r>
                        <a:rPr lang="en-US" b="1" dirty="0" smtClean="0"/>
                        <a:t>None</a:t>
                      </a:r>
                      <a:endParaRPr lang="en-US" b="1" dirty="0"/>
                    </a:p>
                  </a:txBody>
                  <a:tcPr/>
                </a:tc>
                <a:tc>
                  <a:txBody>
                    <a:bodyPr/>
                    <a:lstStyle/>
                    <a:p>
                      <a:pPr algn="ctr"/>
                      <a:r>
                        <a:rPr lang="en-US" b="1" dirty="0" smtClean="0"/>
                        <a:t>Minimal</a:t>
                      </a:r>
                      <a:endParaRPr lang="en-US" b="1" dirty="0"/>
                    </a:p>
                  </a:txBody>
                  <a:tcPr/>
                </a:tc>
                <a:tc>
                  <a:txBody>
                    <a:bodyPr/>
                    <a:lstStyle/>
                    <a:p>
                      <a:pPr algn="ctr"/>
                      <a:r>
                        <a:rPr lang="en-US" b="1" dirty="0" smtClean="0"/>
                        <a:t>Mild</a:t>
                      </a:r>
                      <a:endParaRPr lang="en-US" b="1" dirty="0"/>
                    </a:p>
                  </a:txBody>
                  <a:tcPr/>
                </a:tc>
                <a:tc>
                  <a:txBody>
                    <a:bodyPr/>
                    <a:lstStyle/>
                    <a:p>
                      <a:pPr algn="ctr"/>
                      <a:r>
                        <a:rPr lang="en-US" b="1" dirty="0" smtClean="0"/>
                        <a:t>Severe</a:t>
                      </a:r>
                      <a:endParaRPr lang="en-US" b="1" dirty="0"/>
                    </a:p>
                  </a:txBody>
                  <a:tcPr/>
                </a:tc>
              </a:tr>
              <a:tr h="647700">
                <a:tc>
                  <a:txBody>
                    <a:bodyPr/>
                    <a:lstStyle/>
                    <a:p>
                      <a:r>
                        <a:rPr lang="en-US" b="1" dirty="0" smtClean="0"/>
                        <a:t>Peak Entropy</a:t>
                      </a:r>
                    </a:p>
                    <a:p>
                      <a:r>
                        <a:rPr lang="en-US" b="1" dirty="0" smtClean="0"/>
                        <a:t>       (</a:t>
                      </a:r>
                      <a:r>
                        <a:rPr lang="en-US" b="1" dirty="0" err="1" smtClean="0"/>
                        <a:t>H</a:t>
                      </a:r>
                      <a:r>
                        <a:rPr lang="en-US" b="1" baseline="-25000" dirty="0" err="1" smtClean="0"/>
                        <a:t>peak</a:t>
                      </a:r>
                      <a:r>
                        <a:rPr lang="en-US" b="1" dirty="0" smtClean="0"/>
                        <a:t>)</a:t>
                      </a:r>
                      <a:endParaRPr lang="en-US" b="1" dirty="0"/>
                    </a:p>
                  </a:txBody>
                  <a:tcPr/>
                </a:tc>
                <a:tc>
                  <a:txBody>
                    <a:bodyPr/>
                    <a:lstStyle/>
                    <a:p>
                      <a:pPr algn="ctr"/>
                      <a:r>
                        <a:rPr lang="en-US" b="0" dirty="0" smtClean="0"/>
                        <a:t>0</a:t>
                      </a:r>
                      <a:endParaRPr lang="en-US" b="0" dirty="0"/>
                    </a:p>
                  </a:txBody>
                  <a:tcPr/>
                </a:tc>
                <a:tc>
                  <a:txBody>
                    <a:bodyPr/>
                    <a:lstStyle/>
                    <a:p>
                      <a:pPr algn="ctr"/>
                      <a:r>
                        <a:rPr lang="en-US" b="0" dirty="0" smtClean="0"/>
                        <a:t>0 &lt; </a:t>
                      </a:r>
                      <a:r>
                        <a:rPr lang="en-US" b="0" dirty="0" err="1" smtClean="0"/>
                        <a:t>H</a:t>
                      </a:r>
                      <a:r>
                        <a:rPr lang="en-US" b="0" baseline="-25000" dirty="0" err="1" smtClean="0"/>
                        <a:t>peak</a:t>
                      </a:r>
                      <a:r>
                        <a:rPr lang="en-US" b="0" baseline="-25000" dirty="0" smtClean="0"/>
                        <a:t> </a:t>
                      </a:r>
                      <a:r>
                        <a:rPr lang="en-US" b="0" dirty="0" smtClean="0"/>
                        <a:t>&lt;= 0.25</a:t>
                      </a:r>
                      <a:endParaRPr lang="en-US" b="0" dirty="0"/>
                    </a:p>
                  </a:txBody>
                  <a:tcPr/>
                </a:tc>
                <a:tc>
                  <a:txBody>
                    <a:bodyPr/>
                    <a:lstStyle/>
                    <a:p>
                      <a:pPr algn="ctr"/>
                      <a:r>
                        <a:rPr lang="en-US" b="0" dirty="0" smtClean="0"/>
                        <a:t>0.25 &lt; </a:t>
                      </a:r>
                      <a:r>
                        <a:rPr lang="en-US" b="0" dirty="0" err="1" smtClean="0"/>
                        <a:t>H</a:t>
                      </a:r>
                      <a:r>
                        <a:rPr lang="en-US" b="0" baseline="-25000" dirty="0" err="1" smtClean="0"/>
                        <a:t>peak</a:t>
                      </a:r>
                      <a:r>
                        <a:rPr lang="en-US" b="0" dirty="0" smtClean="0"/>
                        <a:t> &lt;= 1</a:t>
                      </a:r>
                      <a:endParaRPr lang="en-US" b="0" dirty="0"/>
                    </a:p>
                  </a:txBody>
                  <a:tcPr/>
                </a:tc>
                <a:tc>
                  <a:txBody>
                    <a:bodyPr/>
                    <a:lstStyle/>
                    <a:p>
                      <a:pPr algn="ctr"/>
                      <a:r>
                        <a:rPr lang="en-US" b="0" dirty="0" err="1" smtClean="0"/>
                        <a:t>H</a:t>
                      </a:r>
                      <a:r>
                        <a:rPr lang="en-US" b="0" baseline="-25000" dirty="0" err="1" smtClean="0"/>
                        <a:t>peak</a:t>
                      </a:r>
                      <a:r>
                        <a:rPr lang="en-US" b="0" dirty="0" smtClean="0"/>
                        <a:t> &gt; 1</a:t>
                      </a:r>
                      <a:endParaRPr lang="en-US" b="0" dirty="0"/>
                    </a:p>
                  </a:txBody>
                  <a:tcPr/>
                </a:tc>
              </a:tr>
            </a:tbl>
          </a:graphicData>
        </a:graphic>
      </p:graphicFrame>
      <p:sp>
        <p:nvSpPr>
          <p:cNvPr id="5" name="TextBox 4"/>
          <p:cNvSpPr txBox="1"/>
          <p:nvPr/>
        </p:nvSpPr>
        <p:spPr>
          <a:xfrm>
            <a:off x="1219200" y="3849469"/>
            <a:ext cx="6172199" cy="646331"/>
          </a:xfrm>
          <a:prstGeom prst="rect">
            <a:avLst/>
          </a:prstGeom>
          <a:noFill/>
        </p:spPr>
        <p:txBody>
          <a:bodyPr wrap="square" rtlCol="0">
            <a:spAutoFit/>
          </a:bodyPr>
          <a:lstStyle/>
          <a:p>
            <a:pPr algn="ctr"/>
            <a:r>
              <a:rPr lang="en-US" b="1" i="1" dirty="0" smtClean="0"/>
              <a:t>Upper and lower bounds of peak entropy values for different motion categories</a:t>
            </a:r>
            <a:endParaRPr lang="en-US" b="1" i="1" dirty="0"/>
          </a:p>
        </p:txBody>
      </p:sp>
    </p:spTree>
    <p:extLst>
      <p:ext uri="{BB962C8B-B14F-4D97-AF65-F5344CB8AC3E}">
        <p14:creationId xmlns:p14="http://schemas.microsoft.com/office/powerpoint/2010/main" val="394657677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85800" y="1828798"/>
          <a:ext cx="7772400" cy="3733802"/>
        </p:xfrm>
        <a:graphic>
          <a:graphicData uri="http://schemas.openxmlformats.org/drawingml/2006/table">
            <a:tbl>
              <a:tblPr firstRow="1" bandRow="1">
                <a:tableStyleId>{93296810-A885-4BE3-A3E7-6D5BEEA58F35}</a:tableStyleId>
              </a:tblPr>
              <a:tblGrid>
                <a:gridCol w="1446028"/>
                <a:gridCol w="1446028"/>
                <a:gridCol w="2620925"/>
                <a:gridCol w="2259419"/>
              </a:tblGrid>
              <a:tr h="1087514">
                <a:tc>
                  <a:txBody>
                    <a:bodyPr/>
                    <a:lstStyle/>
                    <a:p>
                      <a:pPr algn="ctr"/>
                      <a:r>
                        <a:rPr lang="en-US" baseline="0" dirty="0" smtClean="0"/>
                        <a:t>Slice Resolution</a:t>
                      </a:r>
                      <a:endParaRPr lang="en-IN" baseline="0" dirty="0">
                        <a:solidFill>
                          <a:srgbClr val="1E10DA"/>
                        </a:solidFill>
                      </a:endParaRPr>
                    </a:p>
                  </a:txBody>
                  <a:tcPr/>
                </a:tc>
                <a:tc>
                  <a:txBody>
                    <a:bodyPr/>
                    <a:lstStyle/>
                    <a:p>
                      <a:pPr algn="ctr"/>
                      <a:r>
                        <a:rPr lang="en-US" baseline="0" dirty="0" smtClean="0"/>
                        <a:t>Block Size</a:t>
                      </a:r>
                      <a:endParaRPr lang="en-IN" baseline="0" dirty="0">
                        <a:solidFill>
                          <a:srgbClr val="1E10DA"/>
                        </a:solidFill>
                      </a:endParaRPr>
                    </a:p>
                  </a:txBody>
                  <a:tcPr/>
                </a:tc>
                <a:tc>
                  <a:txBody>
                    <a:bodyPr/>
                    <a:lstStyle/>
                    <a:p>
                      <a:pPr algn="ctr"/>
                      <a:r>
                        <a:rPr lang="en-US" baseline="0" dirty="0" smtClean="0"/>
                        <a:t>Mean time per slice pair (sec)</a:t>
                      </a:r>
                      <a:endParaRPr lang="en-IN" baseline="0" dirty="0">
                        <a:solidFill>
                          <a:srgbClr val="1E10DA"/>
                        </a:solidFill>
                      </a:endParaRPr>
                    </a:p>
                  </a:txBody>
                  <a:tcPr/>
                </a:tc>
                <a:tc>
                  <a:txBody>
                    <a:bodyPr/>
                    <a:lstStyle/>
                    <a:p>
                      <a:pPr algn="ctr"/>
                      <a:r>
                        <a:rPr lang="en-US" baseline="0" dirty="0" smtClean="0"/>
                        <a:t>Total time</a:t>
                      </a:r>
                    </a:p>
                    <a:p>
                      <a:pPr algn="ctr"/>
                      <a:r>
                        <a:rPr lang="en-US" baseline="0" dirty="0" smtClean="0"/>
                        <a:t>(sec)</a:t>
                      </a:r>
                      <a:endParaRPr lang="en-IN" baseline="0" dirty="0">
                        <a:solidFill>
                          <a:srgbClr val="1E10DA"/>
                        </a:solidFill>
                      </a:endParaRPr>
                    </a:p>
                  </a:txBody>
                  <a:tcPr/>
                </a:tc>
              </a:tr>
              <a:tr h="441048">
                <a:tc>
                  <a:txBody>
                    <a:bodyPr/>
                    <a:lstStyle/>
                    <a:p>
                      <a:pPr algn="ctr"/>
                      <a:r>
                        <a:rPr lang="en-US" sz="1800" baseline="0" dirty="0" smtClean="0"/>
                        <a:t>128x128</a:t>
                      </a:r>
                      <a:endParaRPr lang="en-IN" sz="1800" baseline="0" dirty="0"/>
                    </a:p>
                  </a:txBody>
                  <a:tcPr/>
                </a:tc>
                <a:tc>
                  <a:txBody>
                    <a:bodyPr/>
                    <a:lstStyle/>
                    <a:p>
                      <a:pPr algn="ctr"/>
                      <a:r>
                        <a:rPr lang="en-US" sz="1800" baseline="0" dirty="0" smtClean="0"/>
                        <a:t>32x32</a:t>
                      </a:r>
                      <a:endParaRPr lang="en-IN" sz="1800" baseline="0" dirty="0"/>
                    </a:p>
                  </a:txBody>
                  <a:tcPr/>
                </a:tc>
                <a:tc>
                  <a:txBody>
                    <a:bodyPr/>
                    <a:lstStyle/>
                    <a:p>
                      <a:pPr algn="ctr"/>
                      <a:r>
                        <a:rPr lang="en-US" sz="1800" baseline="0" dirty="0" smtClean="0"/>
                        <a:t>0.00 + 3.48 = 3.48</a:t>
                      </a:r>
                      <a:endParaRPr lang="en-IN" sz="1800" baseline="0" dirty="0"/>
                    </a:p>
                  </a:txBody>
                  <a:tcPr/>
                </a:tc>
                <a:tc>
                  <a:txBody>
                    <a:bodyPr/>
                    <a:lstStyle/>
                    <a:p>
                      <a:pPr algn="ctr"/>
                      <a:r>
                        <a:rPr lang="en-US" sz="1800" baseline="0" dirty="0" smtClean="0"/>
                        <a:t>132.21</a:t>
                      </a:r>
                      <a:endParaRPr lang="en-IN" sz="1800" baseline="0" dirty="0"/>
                    </a:p>
                  </a:txBody>
                  <a:tcPr/>
                </a:tc>
              </a:tr>
              <a:tr h="441048">
                <a:tc>
                  <a:txBody>
                    <a:bodyPr/>
                    <a:lstStyle/>
                    <a:p>
                      <a:pPr algn="ctr"/>
                      <a:r>
                        <a:rPr lang="en-US" sz="1800" baseline="0" dirty="0" smtClean="0"/>
                        <a:t>128x128</a:t>
                      </a:r>
                      <a:endParaRPr lang="en-IN" sz="1800" baseline="0" dirty="0"/>
                    </a:p>
                  </a:txBody>
                  <a:tcPr/>
                </a:tc>
                <a:tc>
                  <a:txBody>
                    <a:bodyPr/>
                    <a:lstStyle/>
                    <a:p>
                      <a:pPr algn="ctr"/>
                      <a:r>
                        <a:rPr lang="en-US" sz="1800" baseline="0" dirty="0" smtClean="0"/>
                        <a:t>16x16</a:t>
                      </a:r>
                      <a:endParaRPr lang="en-IN" sz="1800" baseline="0" dirty="0"/>
                    </a:p>
                  </a:txBody>
                  <a:tcPr/>
                </a:tc>
                <a:tc>
                  <a:txBody>
                    <a:bodyPr/>
                    <a:lstStyle/>
                    <a:p>
                      <a:pPr algn="ctr"/>
                      <a:r>
                        <a:rPr lang="en-US" sz="1800" baseline="0" dirty="0" smtClean="0"/>
                        <a:t>0.00 + 3.99 = 3.99</a:t>
                      </a:r>
                      <a:endParaRPr lang="en-IN" sz="1800" baseline="0" dirty="0"/>
                    </a:p>
                  </a:txBody>
                  <a:tcPr/>
                </a:tc>
                <a:tc>
                  <a:txBody>
                    <a:bodyPr/>
                    <a:lstStyle/>
                    <a:p>
                      <a:pPr algn="ctr"/>
                      <a:r>
                        <a:rPr lang="en-US" sz="1800" baseline="0" dirty="0" smtClean="0"/>
                        <a:t>151.69</a:t>
                      </a:r>
                      <a:endParaRPr lang="en-IN" sz="1800" baseline="0" dirty="0"/>
                    </a:p>
                  </a:txBody>
                  <a:tcPr/>
                </a:tc>
              </a:tr>
              <a:tr h="441048">
                <a:tc>
                  <a:txBody>
                    <a:bodyPr/>
                    <a:lstStyle/>
                    <a:p>
                      <a:pPr algn="ctr"/>
                      <a:r>
                        <a:rPr lang="en-US" sz="1800" baseline="0" dirty="0" smtClean="0"/>
                        <a:t>128x128</a:t>
                      </a:r>
                      <a:endParaRPr lang="en-IN" sz="1800" baseline="0" dirty="0"/>
                    </a:p>
                  </a:txBody>
                  <a:tcPr/>
                </a:tc>
                <a:tc>
                  <a:txBody>
                    <a:bodyPr/>
                    <a:lstStyle/>
                    <a:p>
                      <a:pPr algn="ctr"/>
                      <a:r>
                        <a:rPr lang="en-US" sz="1800" baseline="0" dirty="0" smtClean="0"/>
                        <a:t>8x8</a:t>
                      </a:r>
                      <a:endParaRPr lang="en-IN" sz="1800" baseline="0" dirty="0"/>
                    </a:p>
                  </a:txBody>
                  <a:tcPr/>
                </a:tc>
                <a:tc>
                  <a:txBody>
                    <a:bodyPr/>
                    <a:lstStyle/>
                    <a:p>
                      <a:pPr algn="ctr"/>
                      <a:r>
                        <a:rPr lang="en-US" sz="1800" baseline="0" dirty="0" smtClean="0"/>
                        <a:t>0.00 + 4.34 = 4.34</a:t>
                      </a:r>
                      <a:endParaRPr lang="en-IN" sz="1800" baseline="0" dirty="0"/>
                    </a:p>
                  </a:txBody>
                  <a:tcPr/>
                </a:tc>
                <a:tc>
                  <a:txBody>
                    <a:bodyPr/>
                    <a:lstStyle/>
                    <a:p>
                      <a:pPr algn="ctr"/>
                      <a:r>
                        <a:rPr lang="en-US" sz="1800" baseline="0" dirty="0" smtClean="0"/>
                        <a:t>164.84</a:t>
                      </a:r>
                      <a:endParaRPr lang="en-IN" sz="1800" baseline="0" dirty="0"/>
                    </a:p>
                  </a:txBody>
                  <a:tcPr/>
                </a:tc>
              </a:tr>
              <a:tr h="441048">
                <a:tc>
                  <a:txBody>
                    <a:bodyPr/>
                    <a:lstStyle/>
                    <a:p>
                      <a:pPr algn="ctr"/>
                      <a:r>
                        <a:rPr lang="en-US" sz="1800" baseline="0" dirty="0" smtClean="0"/>
                        <a:t>64x64</a:t>
                      </a:r>
                      <a:endParaRPr lang="en-IN" sz="1800" baseline="0" dirty="0"/>
                    </a:p>
                  </a:txBody>
                  <a:tcPr/>
                </a:tc>
                <a:tc>
                  <a:txBody>
                    <a:bodyPr/>
                    <a:lstStyle/>
                    <a:p>
                      <a:pPr algn="ctr"/>
                      <a:r>
                        <a:rPr lang="en-US" sz="1800" baseline="0" dirty="0" smtClean="0"/>
                        <a:t>16x16</a:t>
                      </a:r>
                      <a:endParaRPr lang="en-IN" sz="1800" baseline="0" dirty="0"/>
                    </a:p>
                  </a:txBody>
                  <a:tcPr/>
                </a:tc>
                <a:tc>
                  <a:txBody>
                    <a:bodyPr/>
                    <a:lstStyle/>
                    <a:p>
                      <a:pPr algn="ctr"/>
                      <a:r>
                        <a:rPr lang="en-US" sz="1800" baseline="0" dirty="0" smtClean="0"/>
                        <a:t>0.01 + 0.77 = 0.78</a:t>
                      </a:r>
                      <a:endParaRPr lang="en-IN" sz="1800" baseline="0" dirty="0"/>
                    </a:p>
                  </a:txBody>
                  <a:tcPr/>
                </a:tc>
                <a:tc>
                  <a:txBody>
                    <a:bodyPr/>
                    <a:lstStyle/>
                    <a:p>
                      <a:pPr algn="ctr"/>
                      <a:r>
                        <a:rPr lang="en-US" sz="1800" baseline="0" dirty="0" smtClean="0"/>
                        <a:t>29.71</a:t>
                      </a:r>
                      <a:endParaRPr lang="en-IN" sz="1800" baseline="0" dirty="0"/>
                    </a:p>
                  </a:txBody>
                  <a:tcPr/>
                </a:tc>
              </a:tr>
              <a:tr h="441048">
                <a:tc>
                  <a:txBody>
                    <a:bodyPr/>
                    <a:lstStyle/>
                    <a:p>
                      <a:pPr algn="ctr"/>
                      <a:r>
                        <a:rPr lang="en-US" sz="1800" baseline="0" dirty="0" smtClean="0"/>
                        <a:t>64x64</a:t>
                      </a:r>
                      <a:endParaRPr lang="en-IN" sz="1800" baseline="0" dirty="0"/>
                    </a:p>
                  </a:txBody>
                  <a:tcPr/>
                </a:tc>
                <a:tc>
                  <a:txBody>
                    <a:bodyPr/>
                    <a:lstStyle/>
                    <a:p>
                      <a:pPr algn="ctr"/>
                      <a:r>
                        <a:rPr lang="en-US" sz="1800" baseline="0" dirty="0" smtClean="0"/>
                        <a:t>8x8</a:t>
                      </a:r>
                      <a:endParaRPr lang="en-IN" sz="1800" baseline="0" dirty="0"/>
                    </a:p>
                  </a:txBody>
                  <a:tcPr/>
                </a:tc>
                <a:tc>
                  <a:txBody>
                    <a:bodyPr/>
                    <a:lstStyle/>
                    <a:p>
                      <a:pPr algn="ctr"/>
                      <a:r>
                        <a:rPr lang="en-US" sz="1800" baseline="0" dirty="0" smtClean="0"/>
                        <a:t>0.01 + 0.97 = 0.98</a:t>
                      </a:r>
                      <a:endParaRPr lang="en-IN" sz="1800" baseline="0" dirty="0"/>
                    </a:p>
                  </a:txBody>
                  <a:tcPr/>
                </a:tc>
                <a:tc>
                  <a:txBody>
                    <a:bodyPr/>
                    <a:lstStyle/>
                    <a:p>
                      <a:pPr algn="ctr"/>
                      <a:r>
                        <a:rPr lang="en-US" sz="1800" baseline="0" dirty="0" smtClean="0"/>
                        <a:t>37.38</a:t>
                      </a:r>
                      <a:endParaRPr lang="en-IN" sz="1800" baseline="0" dirty="0"/>
                    </a:p>
                  </a:txBody>
                  <a:tcPr/>
                </a:tc>
              </a:tr>
              <a:tr h="441048">
                <a:tc>
                  <a:txBody>
                    <a:bodyPr/>
                    <a:lstStyle/>
                    <a:p>
                      <a:pPr algn="ctr"/>
                      <a:r>
                        <a:rPr lang="en-US" sz="1800" baseline="0" dirty="0" smtClean="0"/>
                        <a:t>32x32</a:t>
                      </a:r>
                      <a:endParaRPr lang="en-IN" sz="1800" baseline="0" dirty="0"/>
                    </a:p>
                  </a:txBody>
                  <a:tcPr/>
                </a:tc>
                <a:tc>
                  <a:txBody>
                    <a:bodyPr/>
                    <a:lstStyle/>
                    <a:p>
                      <a:pPr algn="ctr"/>
                      <a:r>
                        <a:rPr lang="en-US" sz="1800" baseline="0" dirty="0" smtClean="0"/>
                        <a:t>8x8</a:t>
                      </a:r>
                      <a:endParaRPr lang="en-IN" sz="1800" baseline="0" dirty="0"/>
                    </a:p>
                  </a:txBody>
                  <a:tcPr/>
                </a:tc>
                <a:tc>
                  <a:txBody>
                    <a:bodyPr/>
                    <a:lstStyle/>
                    <a:p>
                      <a:pPr algn="ctr"/>
                      <a:r>
                        <a:rPr lang="en-US" sz="1800" baseline="0" dirty="0" smtClean="0"/>
                        <a:t>0.01 + 0.19 = </a:t>
                      </a:r>
                      <a:r>
                        <a:rPr lang="en-US" sz="1800" b="1" baseline="0" dirty="0" smtClean="0"/>
                        <a:t>0.20</a:t>
                      </a:r>
                      <a:endParaRPr lang="en-IN" sz="1800" b="1" baseline="0" dirty="0"/>
                    </a:p>
                  </a:txBody>
                  <a:tcPr/>
                </a:tc>
                <a:tc>
                  <a:txBody>
                    <a:bodyPr/>
                    <a:lstStyle/>
                    <a:p>
                      <a:pPr algn="ctr"/>
                      <a:r>
                        <a:rPr lang="en-US" sz="1800" b="1" baseline="0" dirty="0" smtClean="0"/>
                        <a:t>7.68</a:t>
                      </a:r>
                      <a:endParaRPr lang="en-IN" sz="1800" b="1" baseline="0" dirty="0"/>
                    </a:p>
                  </a:txBody>
                  <a:tcPr/>
                </a:tc>
              </a:tr>
            </a:tbl>
          </a:graphicData>
        </a:graphic>
      </p:graphicFrame>
      <p:sp>
        <p:nvSpPr>
          <p:cNvPr id="5" name="TextBox 4"/>
          <p:cNvSpPr txBox="1"/>
          <p:nvPr/>
        </p:nvSpPr>
        <p:spPr>
          <a:xfrm>
            <a:off x="3672840" y="2025134"/>
            <a:ext cx="184731" cy="369332"/>
          </a:xfrm>
          <a:prstGeom prst="rect">
            <a:avLst/>
          </a:prstGeom>
          <a:noFill/>
        </p:spPr>
        <p:txBody>
          <a:bodyPr wrap="none" rtlCol="0">
            <a:spAutoFit/>
          </a:bodyPr>
          <a:lstStyle/>
          <a:p>
            <a:endParaRPr lang="en-IN" dirty="0"/>
          </a:p>
        </p:txBody>
      </p:sp>
      <p:sp>
        <p:nvSpPr>
          <p:cNvPr id="7" name="Title 1"/>
          <p:cNvSpPr txBox="1">
            <a:spLocks/>
          </p:cNvSpPr>
          <p:nvPr/>
        </p:nvSpPr>
        <p:spPr bwMode="auto">
          <a:xfrm>
            <a:off x="827926" y="55652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r>
              <a:rPr lang="en-US" dirty="0" smtClean="0"/>
              <a:t>Effect of slice resolution and block size</a:t>
            </a:r>
            <a:endParaRPr lang="en-IN" dirty="0"/>
          </a:p>
        </p:txBody>
      </p:sp>
      <p:sp>
        <p:nvSpPr>
          <p:cNvPr id="2" name="Rectangle 1"/>
          <p:cNvSpPr/>
          <p:nvPr/>
        </p:nvSpPr>
        <p:spPr bwMode="auto">
          <a:xfrm>
            <a:off x="701040" y="5136396"/>
            <a:ext cx="7772400" cy="381000"/>
          </a:xfrm>
          <a:prstGeom prst="rect">
            <a:avLst/>
          </a:prstGeom>
          <a:noFill/>
          <a:ln w="28575"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 name="TextBox 2"/>
          <p:cNvSpPr txBox="1"/>
          <p:nvPr/>
        </p:nvSpPr>
        <p:spPr>
          <a:xfrm>
            <a:off x="2423160" y="5592306"/>
            <a:ext cx="4352474" cy="369332"/>
          </a:xfrm>
          <a:prstGeom prst="rect">
            <a:avLst/>
          </a:prstGeom>
          <a:noFill/>
        </p:spPr>
        <p:txBody>
          <a:bodyPr wrap="none" rtlCol="0">
            <a:spAutoFit/>
          </a:bodyPr>
          <a:lstStyle/>
          <a:p>
            <a:r>
              <a:rPr lang="en-US" b="1" i="1" dirty="0" smtClean="0"/>
              <a:t>Large reduction in computation time</a:t>
            </a:r>
            <a:endParaRPr lang="en-IN" b="1" i="1" dirty="0"/>
          </a:p>
        </p:txBody>
      </p:sp>
      <p:sp>
        <p:nvSpPr>
          <p:cNvPr id="10" name="Down Arrow 9"/>
          <p:cNvSpPr/>
          <p:nvPr/>
        </p:nvSpPr>
        <p:spPr bwMode="auto">
          <a:xfrm>
            <a:off x="5867400" y="3427710"/>
            <a:ext cx="298634" cy="1676400"/>
          </a:xfrm>
          <a:prstGeom prst="down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1" name="Down Arrow 10"/>
          <p:cNvSpPr/>
          <p:nvPr/>
        </p:nvSpPr>
        <p:spPr bwMode="auto">
          <a:xfrm>
            <a:off x="8129086" y="3429000"/>
            <a:ext cx="298634" cy="1676400"/>
          </a:xfrm>
          <a:prstGeom prst="down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409919238"/>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tudies\Writeups\ICVGIP 2012\eps\NetEComp5_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956" y="1894726"/>
            <a:ext cx="5543648" cy="37378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1" y="3386460"/>
            <a:ext cx="2209800" cy="1200329"/>
          </a:xfrm>
          <a:prstGeom prst="rect">
            <a:avLst/>
          </a:prstGeom>
          <a:noFill/>
        </p:spPr>
        <p:txBody>
          <a:bodyPr wrap="square" rtlCol="0">
            <a:spAutoFit/>
          </a:bodyPr>
          <a:lstStyle/>
          <a:p>
            <a:pPr algn="ctr"/>
            <a:r>
              <a:rPr lang="en-US" b="1" i="1" dirty="0" smtClean="0">
                <a:solidFill>
                  <a:srgbClr val="227505"/>
                </a:solidFill>
              </a:rPr>
              <a:t>A non-zero net entropy even in the absence of motion</a:t>
            </a:r>
            <a:endParaRPr lang="en-IN" b="1" i="1" dirty="0">
              <a:solidFill>
                <a:srgbClr val="227505"/>
              </a:solidFill>
            </a:endParaRPr>
          </a:p>
        </p:txBody>
      </p:sp>
      <p:sp>
        <p:nvSpPr>
          <p:cNvPr id="31" name="Oval 30"/>
          <p:cNvSpPr/>
          <p:nvPr/>
        </p:nvSpPr>
        <p:spPr bwMode="auto">
          <a:xfrm>
            <a:off x="4251960" y="4500766"/>
            <a:ext cx="235028" cy="229001"/>
          </a:xfrm>
          <a:prstGeom prst="ellipse">
            <a:avLst/>
          </a:prstGeom>
          <a:noFill/>
          <a:ln w="15875" cap="flat" cmpd="sng" algn="ctr">
            <a:solidFill>
              <a:srgbClr val="1E10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3" name="Oval 32"/>
          <p:cNvSpPr/>
          <p:nvPr/>
        </p:nvSpPr>
        <p:spPr bwMode="auto">
          <a:xfrm>
            <a:off x="4001692" y="4485526"/>
            <a:ext cx="235028" cy="229001"/>
          </a:xfrm>
          <a:prstGeom prst="ellipse">
            <a:avLst/>
          </a:prstGeom>
          <a:noFill/>
          <a:ln w="15875" cap="flat" cmpd="sng" algn="ctr">
            <a:solidFill>
              <a:srgbClr val="1E10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4" name="Oval 33"/>
          <p:cNvSpPr/>
          <p:nvPr/>
        </p:nvSpPr>
        <p:spPr bwMode="auto">
          <a:xfrm>
            <a:off x="3879772" y="4424566"/>
            <a:ext cx="235028" cy="229001"/>
          </a:xfrm>
          <a:prstGeom prst="ellipse">
            <a:avLst/>
          </a:prstGeom>
          <a:noFill/>
          <a:ln w="15875" cap="flat" cmpd="sng" algn="ctr">
            <a:solidFill>
              <a:srgbClr val="1E10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5" name="Oval 34"/>
          <p:cNvSpPr/>
          <p:nvPr/>
        </p:nvSpPr>
        <p:spPr bwMode="auto">
          <a:xfrm>
            <a:off x="3642360" y="3799726"/>
            <a:ext cx="235028" cy="229001"/>
          </a:xfrm>
          <a:prstGeom prst="ellipse">
            <a:avLst/>
          </a:prstGeom>
          <a:noFill/>
          <a:ln w="15875" cap="flat" cmpd="sng" algn="ctr">
            <a:solidFill>
              <a:srgbClr val="1E10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cxnSp>
        <p:nvCxnSpPr>
          <p:cNvPr id="36" name="Straight Arrow Connector 35"/>
          <p:cNvCxnSpPr>
            <a:stCxn id="7" idx="1"/>
            <a:endCxn id="31" idx="6"/>
          </p:cNvCxnSpPr>
          <p:nvPr/>
        </p:nvCxnSpPr>
        <p:spPr bwMode="auto">
          <a:xfrm flipH="1">
            <a:off x="4486988" y="3986625"/>
            <a:ext cx="2371013" cy="628642"/>
          </a:xfrm>
          <a:prstGeom prst="straightConnector1">
            <a:avLst/>
          </a:prstGeom>
          <a:solidFill>
            <a:schemeClr val="accent1"/>
          </a:solidFill>
          <a:ln w="19050" cap="flat" cmpd="sng" algn="ctr">
            <a:solidFill>
              <a:srgbClr val="1E10DA"/>
            </a:solidFill>
            <a:prstDash val="solid"/>
            <a:round/>
            <a:headEnd type="none" w="med" len="med"/>
            <a:tailEnd type="arrow"/>
          </a:ln>
          <a:effectLst/>
        </p:spPr>
      </p:cxnSp>
      <p:cxnSp>
        <p:nvCxnSpPr>
          <p:cNvPr id="39" name="Straight Arrow Connector 38"/>
          <p:cNvCxnSpPr>
            <a:stCxn id="7" idx="1"/>
            <a:endCxn id="33" idx="7"/>
          </p:cNvCxnSpPr>
          <p:nvPr/>
        </p:nvCxnSpPr>
        <p:spPr bwMode="auto">
          <a:xfrm flipH="1">
            <a:off x="4202301" y="3986625"/>
            <a:ext cx="2655700" cy="532437"/>
          </a:xfrm>
          <a:prstGeom prst="straightConnector1">
            <a:avLst/>
          </a:prstGeom>
          <a:solidFill>
            <a:schemeClr val="accent1"/>
          </a:solidFill>
          <a:ln w="19050" cap="flat" cmpd="sng" algn="ctr">
            <a:solidFill>
              <a:srgbClr val="1E10DA"/>
            </a:solidFill>
            <a:prstDash val="solid"/>
            <a:round/>
            <a:headEnd type="none" w="med" len="med"/>
            <a:tailEnd type="arrow"/>
          </a:ln>
          <a:effectLst/>
        </p:spPr>
      </p:cxnSp>
      <p:cxnSp>
        <p:nvCxnSpPr>
          <p:cNvPr id="43" name="Straight Arrow Connector 42"/>
          <p:cNvCxnSpPr>
            <a:stCxn id="7" idx="1"/>
            <a:endCxn id="34" idx="7"/>
          </p:cNvCxnSpPr>
          <p:nvPr/>
        </p:nvCxnSpPr>
        <p:spPr bwMode="auto">
          <a:xfrm flipH="1">
            <a:off x="4080381" y="3986625"/>
            <a:ext cx="2777620" cy="471477"/>
          </a:xfrm>
          <a:prstGeom prst="straightConnector1">
            <a:avLst/>
          </a:prstGeom>
          <a:solidFill>
            <a:schemeClr val="accent1"/>
          </a:solidFill>
          <a:ln w="19050" cap="flat" cmpd="sng" algn="ctr">
            <a:solidFill>
              <a:srgbClr val="1E10DA"/>
            </a:solidFill>
            <a:prstDash val="solid"/>
            <a:round/>
            <a:headEnd type="none" w="med" len="med"/>
            <a:tailEnd type="arrow"/>
          </a:ln>
          <a:effectLst/>
        </p:spPr>
      </p:cxnSp>
      <p:cxnSp>
        <p:nvCxnSpPr>
          <p:cNvPr id="46" name="Straight Arrow Connector 45"/>
          <p:cNvCxnSpPr>
            <a:stCxn id="7" idx="1"/>
            <a:endCxn id="35" idx="5"/>
          </p:cNvCxnSpPr>
          <p:nvPr/>
        </p:nvCxnSpPr>
        <p:spPr bwMode="auto">
          <a:xfrm flipH="1">
            <a:off x="3842969" y="3986625"/>
            <a:ext cx="3015032" cy="8566"/>
          </a:xfrm>
          <a:prstGeom prst="straightConnector1">
            <a:avLst/>
          </a:prstGeom>
          <a:solidFill>
            <a:schemeClr val="accent1"/>
          </a:solidFill>
          <a:ln w="19050" cap="flat" cmpd="sng" algn="ctr">
            <a:solidFill>
              <a:srgbClr val="1E10DA"/>
            </a:solidFill>
            <a:prstDash val="solid"/>
            <a:round/>
            <a:headEnd type="none" w="med" len="med"/>
            <a:tailEnd type="arrow"/>
          </a:ln>
          <a:effectLst/>
        </p:spPr>
      </p:cxnSp>
      <p:sp>
        <p:nvSpPr>
          <p:cNvPr id="13" name="Title 1"/>
          <p:cNvSpPr>
            <a:spLocks noGrp="1"/>
          </p:cNvSpPr>
          <p:nvPr>
            <p:ph type="title"/>
          </p:nvPr>
        </p:nvSpPr>
        <p:spPr>
          <a:xfrm>
            <a:off x="675526" y="404120"/>
            <a:ext cx="7772400" cy="1143000"/>
          </a:xfrm>
        </p:spPr>
        <p:txBody>
          <a:bodyPr/>
          <a:lstStyle/>
          <a:p>
            <a:r>
              <a:rPr lang="en-US" dirty="0" smtClean="0"/>
              <a:t>Does Intensity Correction help ?</a:t>
            </a:r>
            <a:endParaRPr lang="en-IN" dirty="0"/>
          </a:p>
        </p:txBody>
      </p:sp>
    </p:spTree>
    <p:extLst>
      <p:ext uri="{BB962C8B-B14F-4D97-AF65-F5344CB8AC3E}">
        <p14:creationId xmlns:p14="http://schemas.microsoft.com/office/powerpoint/2010/main" val="809377135"/>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926" y="259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47FBC"/>
                </a:solidFill>
                <a:latin typeface="+mj-lt"/>
                <a:ea typeface="+mj-ea"/>
                <a:cs typeface="+mj-cs"/>
              </a:defRPr>
            </a:lvl1pPr>
            <a:lvl2pPr algn="ctr" rtl="0" eaLnBrk="0" fontAlgn="base" hangingPunct="0">
              <a:spcBef>
                <a:spcPct val="0"/>
              </a:spcBef>
              <a:spcAft>
                <a:spcPct val="0"/>
              </a:spcAft>
              <a:defRPr sz="3600">
                <a:solidFill>
                  <a:srgbClr val="047FBC"/>
                </a:solidFill>
                <a:latin typeface="Times"/>
              </a:defRPr>
            </a:lvl2pPr>
            <a:lvl3pPr algn="ctr" rtl="0" eaLnBrk="0" fontAlgn="base" hangingPunct="0">
              <a:spcBef>
                <a:spcPct val="0"/>
              </a:spcBef>
              <a:spcAft>
                <a:spcPct val="0"/>
              </a:spcAft>
              <a:defRPr sz="3600">
                <a:solidFill>
                  <a:srgbClr val="047FBC"/>
                </a:solidFill>
                <a:latin typeface="Times"/>
              </a:defRPr>
            </a:lvl3pPr>
            <a:lvl4pPr algn="ctr" rtl="0" eaLnBrk="0" fontAlgn="base" hangingPunct="0">
              <a:spcBef>
                <a:spcPct val="0"/>
              </a:spcBef>
              <a:spcAft>
                <a:spcPct val="0"/>
              </a:spcAft>
              <a:defRPr sz="3600">
                <a:solidFill>
                  <a:srgbClr val="047FBC"/>
                </a:solidFill>
                <a:latin typeface="Times"/>
              </a:defRPr>
            </a:lvl4pPr>
            <a:lvl5pPr algn="ctr" rtl="0" eaLnBrk="0" fontAlgn="base" hangingPunct="0">
              <a:spcBef>
                <a:spcPct val="0"/>
              </a:spcBef>
              <a:spcAft>
                <a:spcPct val="0"/>
              </a:spcAft>
              <a:defRPr sz="3600">
                <a:solidFill>
                  <a:srgbClr val="047FBC"/>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a:lstStyle>
          <a:p>
            <a:r>
              <a:rPr lang="en-US" dirty="0"/>
              <a:t>Motion </a:t>
            </a:r>
            <a:r>
              <a:rPr lang="en-US" dirty="0" smtClean="0"/>
              <a:t>Correction</a:t>
            </a:r>
            <a:endParaRPr lang="en-US" dirty="0"/>
          </a:p>
        </p:txBody>
      </p:sp>
    </p:spTree>
    <p:extLst>
      <p:ext uri="{BB962C8B-B14F-4D97-AF65-F5344CB8AC3E}">
        <p14:creationId xmlns:p14="http://schemas.microsoft.com/office/powerpoint/2010/main" val="2578666777"/>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Aim</a:t>
            </a:r>
            <a:r>
              <a:rPr lang="en-US" dirty="0" smtClean="0"/>
              <a:t>: Align the volumes to a reference volume using 3D image registration.</a:t>
            </a:r>
          </a:p>
          <a:p>
            <a:pPr marL="0" indent="0">
              <a:buNone/>
            </a:pPr>
            <a:r>
              <a:rPr lang="en-US" b="1" dirty="0" smtClean="0"/>
              <a:t>Image Registration</a:t>
            </a:r>
          </a:p>
          <a:p>
            <a:r>
              <a:rPr lang="en-US" dirty="0"/>
              <a:t>Process of geometrically alignment of two images of the same object</a:t>
            </a:r>
            <a:r>
              <a:rPr lang="en-US" dirty="0" smtClean="0"/>
              <a:t>.</a:t>
            </a:r>
          </a:p>
          <a:p>
            <a:endParaRPr lang="en-US" dirty="0" smtClean="0"/>
          </a:p>
          <a:p>
            <a:pPr marL="0" indent="0">
              <a:buNone/>
            </a:pPr>
            <a:r>
              <a:rPr lang="en-US" dirty="0"/>
              <a:t>w</a:t>
            </a:r>
            <a:r>
              <a:rPr lang="en-US" dirty="0" smtClean="0"/>
              <a:t>here, M is a moving image, F is a fixed image, T is the transformation.</a:t>
            </a:r>
            <a:endParaRPr lang="en-US" dirty="0"/>
          </a:p>
          <a:p>
            <a:r>
              <a:rPr lang="en-US" dirty="0"/>
              <a:t>S</a:t>
            </a:r>
            <a:r>
              <a:rPr lang="en-US" dirty="0" smtClean="0"/>
              <a:t>imilarity </a:t>
            </a:r>
            <a:r>
              <a:rPr lang="en-US" dirty="0"/>
              <a:t>metrics quantitatively measure how well the images are registered</a:t>
            </a:r>
            <a:r>
              <a:rPr lang="en-US" dirty="0" smtClean="0"/>
              <a:t>.</a:t>
            </a:r>
          </a:p>
          <a:p>
            <a:pPr lvl="1"/>
            <a:r>
              <a:rPr lang="en-US" dirty="0"/>
              <a:t>Sum of squared difference (SSD</a:t>
            </a:r>
            <a:r>
              <a:rPr lang="en-US" dirty="0" smtClean="0"/>
              <a:t>): used in same modalities</a:t>
            </a:r>
            <a:endParaRPr lang="en-US" dirty="0"/>
          </a:p>
          <a:p>
            <a:pPr lvl="1"/>
            <a:endParaRPr lang="en-US" dirty="0" smtClean="0"/>
          </a:p>
          <a:p>
            <a:pPr lvl="1"/>
            <a:endParaRPr lang="en-US" dirty="0"/>
          </a:p>
        </p:txBody>
      </p:sp>
      <p:pic>
        <p:nvPicPr>
          <p:cNvPr id="5" name="Picture 4"/>
          <p:cNvPicPr>
            <a:picLocks noChangeAspect="1"/>
          </p:cNvPicPr>
          <p:nvPr/>
        </p:nvPicPr>
        <p:blipFill>
          <a:blip r:embed="rId3"/>
          <a:stretch>
            <a:fillRect/>
          </a:stretch>
        </p:blipFill>
        <p:spPr>
          <a:xfrm>
            <a:off x="2396066" y="6018305"/>
            <a:ext cx="4842934" cy="838200"/>
          </a:xfrm>
          <a:prstGeom prst="rect">
            <a:avLst/>
          </a:prstGeom>
        </p:spPr>
      </p:pic>
      <p:pic>
        <p:nvPicPr>
          <p:cNvPr id="7" name="Picture 6"/>
          <p:cNvPicPr>
            <a:picLocks noChangeAspect="1"/>
          </p:cNvPicPr>
          <p:nvPr/>
        </p:nvPicPr>
        <p:blipFill>
          <a:blip r:embed="rId4"/>
          <a:stretch>
            <a:fillRect/>
          </a:stretch>
        </p:blipFill>
        <p:spPr>
          <a:xfrm>
            <a:off x="3048001" y="3511062"/>
            <a:ext cx="3809999" cy="527538"/>
          </a:xfrm>
          <a:prstGeom prst="rect">
            <a:avLst/>
          </a:prstGeom>
        </p:spPr>
      </p:pic>
    </p:spTree>
    <p:extLst>
      <p:ext uri="{BB962C8B-B14F-4D97-AF65-F5344CB8AC3E}">
        <p14:creationId xmlns:p14="http://schemas.microsoft.com/office/powerpoint/2010/main" val="1946752248"/>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Perfusion MRI in stroke analysis</a:t>
            </a:r>
            <a:endParaRPr lang="en-US" dirty="0"/>
          </a:p>
        </p:txBody>
      </p:sp>
      <p:sp>
        <p:nvSpPr>
          <p:cNvPr id="3" name="Content Placeholder 2"/>
          <p:cNvSpPr>
            <a:spLocks noGrp="1"/>
          </p:cNvSpPr>
          <p:nvPr>
            <p:ph idx="1"/>
          </p:nvPr>
        </p:nvSpPr>
        <p:spPr>
          <a:xfrm>
            <a:off x="675526" y="1600200"/>
            <a:ext cx="8087474" cy="4648200"/>
          </a:xfrm>
        </p:spPr>
        <p:txBody>
          <a:bodyPr/>
          <a:lstStyle/>
          <a:p>
            <a:r>
              <a:rPr lang="en-IN" b="1" dirty="0" smtClean="0"/>
              <a:t>Stroke</a:t>
            </a:r>
            <a:r>
              <a:rPr lang="en-IN" dirty="0" smtClean="0"/>
              <a:t>: Rapid loss in brain function due to disturbance in blood supply.</a:t>
            </a:r>
          </a:p>
          <a:p>
            <a:pPr marL="914400" lvl="1" indent="-457200">
              <a:buFont typeface="+mj-lt"/>
              <a:buAutoNum type="arabicPeriod"/>
            </a:pPr>
            <a:r>
              <a:rPr lang="en-IN" dirty="0" smtClean="0"/>
              <a:t>Interruption </a:t>
            </a:r>
            <a:r>
              <a:rPr lang="en-IN" dirty="0"/>
              <a:t>to blood supply (Ischemic)</a:t>
            </a:r>
          </a:p>
          <a:p>
            <a:pPr marL="914400" lvl="1" indent="-457200">
              <a:buFont typeface="+mj-lt"/>
              <a:buAutoNum type="arabicPeriod"/>
            </a:pPr>
            <a:r>
              <a:rPr lang="en-IN" dirty="0"/>
              <a:t>Blood vessel rupture (Haemorrhagic</a:t>
            </a:r>
            <a:r>
              <a:rPr lang="en-IN" dirty="0" smtClean="0"/>
              <a:t>)</a:t>
            </a:r>
          </a:p>
          <a:p>
            <a:r>
              <a:rPr lang="en-US" dirty="0"/>
              <a:t>Stroke regions</a:t>
            </a:r>
          </a:p>
          <a:p>
            <a:pPr lvl="1"/>
            <a:r>
              <a:rPr lang="en-US" dirty="0"/>
              <a:t>Core (dead region)</a:t>
            </a:r>
          </a:p>
          <a:p>
            <a:pPr lvl="1"/>
            <a:r>
              <a:rPr lang="en-US" dirty="0"/>
              <a:t>Penumbra </a:t>
            </a:r>
            <a:r>
              <a:rPr lang="en-US" dirty="0" smtClean="0"/>
              <a:t>(salvageable)</a:t>
            </a:r>
          </a:p>
          <a:p>
            <a:r>
              <a:rPr lang="en-US" dirty="0" smtClean="0"/>
              <a:t>Time-varying data (for brain) is parameterized on voxel-by-voxel basis to obtain perfusion parameters.</a:t>
            </a:r>
          </a:p>
          <a:p>
            <a:r>
              <a:rPr lang="en-US" dirty="0" smtClean="0"/>
              <a:t>These parameters help to profile the blood flow characteristics in different tissues and identify affected regions.</a:t>
            </a:r>
          </a:p>
          <a:p>
            <a:endParaRPr lang="en-US" dirty="0" smtClean="0"/>
          </a:p>
          <a:p>
            <a:endParaRPr lang="en-US" dirty="0"/>
          </a:p>
        </p:txBody>
      </p:sp>
      <p:pic>
        <p:nvPicPr>
          <p:cNvPr id="4" name="Picture 3" descr="penumb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352800"/>
            <a:ext cx="3886200" cy="3238500"/>
          </a:xfrm>
          <a:prstGeom prst="rect">
            <a:avLst/>
          </a:prstGeom>
        </p:spPr>
      </p:pic>
    </p:spTree>
    <p:extLst>
      <p:ext uri="{BB962C8B-B14F-4D97-AF65-F5344CB8AC3E}">
        <p14:creationId xmlns:p14="http://schemas.microsoft.com/office/powerpoint/2010/main" val="640180078"/>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Findings after consulting a </a:t>
            </a:r>
            <a:r>
              <a:rPr lang="en-US" b="1" dirty="0" err="1" smtClean="0"/>
              <a:t>neuroradiologist</a:t>
            </a:r>
            <a:endParaRPr lang="en-US" b="1" dirty="0" smtClean="0"/>
          </a:p>
          <a:p>
            <a:r>
              <a:rPr lang="en-US" b="1" dirty="0" smtClean="0"/>
              <a:t> </a:t>
            </a:r>
            <a:r>
              <a:rPr lang="en-US" dirty="0" smtClean="0"/>
              <a:t>Only </a:t>
            </a:r>
            <a:r>
              <a:rPr lang="en-US" dirty="0"/>
              <a:t>r</a:t>
            </a:r>
            <a:r>
              <a:rPr lang="en-US" dirty="0" smtClean="0"/>
              <a:t>igid </a:t>
            </a:r>
            <a:r>
              <a:rPr lang="en-US" dirty="0"/>
              <a:t>transformations </a:t>
            </a:r>
            <a:r>
              <a:rPr lang="en-US" dirty="0" smtClean="0"/>
              <a:t>within specified limits are possible due to patient motion.</a:t>
            </a:r>
          </a:p>
          <a:p>
            <a:endParaRPr lang="en-US" dirty="0" smtClean="0"/>
          </a:p>
          <a:p>
            <a:r>
              <a:rPr lang="en-US" dirty="0" smtClean="0"/>
              <a:t>Head </a:t>
            </a:r>
            <a:r>
              <a:rPr lang="en-US" dirty="0"/>
              <a:t>motion is limited inside MRI </a:t>
            </a:r>
            <a:r>
              <a:rPr lang="en-US" dirty="0" smtClean="0"/>
              <a:t>scanner:</a:t>
            </a:r>
          </a:p>
          <a:p>
            <a:pPr lvl="1"/>
            <a:r>
              <a:rPr lang="en-US" dirty="0" smtClean="0"/>
              <a:t>left to right and vice versa</a:t>
            </a:r>
          </a:p>
          <a:p>
            <a:pPr lvl="1"/>
            <a:r>
              <a:rPr lang="en-US" dirty="0" smtClean="0"/>
              <a:t>downwards</a:t>
            </a:r>
          </a:p>
          <a:p>
            <a:endParaRPr lang="en-US" dirty="0" smtClean="0"/>
          </a:p>
          <a:p>
            <a:r>
              <a:rPr lang="en-US" dirty="0" smtClean="0"/>
              <a:t>Patient </a:t>
            </a:r>
            <a:r>
              <a:rPr lang="en-US" dirty="0"/>
              <a:t>motion is transient, i.e. stationary for a set of contiguous time-points followed by irregular motion.</a:t>
            </a:r>
          </a:p>
          <a:p>
            <a:endParaRPr lang="en-US" dirty="0" smtClean="0"/>
          </a:p>
          <a:p>
            <a:endParaRPr lang="en-US" dirty="0"/>
          </a:p>
        </p:txBody>
      </p:sp>
    </p:spTree>
    <p:extLst>
      <p:ext uri="{BB962C8B-B14F-4D97-AF65-F5344CB8AC3E}">
        <p14:creationId xmlns:p14="http://schemas.microsoft.com/office/powerpoint/2010/main" val="331718547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strategy for motion correction</a:t>
            </a:r>
          </a:p>
        </p:txBody>
      </p:sp>
      <p:sp>
        <p:nvSpPr>
          <p:cNvPr id="3" name="Content Placeholder 2"/>
          <p:cNvSpPr>
            <a:spLocks noGrp="1"/>
          </p:cNvSpPr>
          <p:nvPr>
            <p:ph idx="1"/>
          </p:nvPr>
        </p:nvSpPr>
        <p:spPr/>
        <p:txBody>
          <a:bodyPr/>
          <a:lstStyle/>
          <a:p>
            <a:r>
              <a:rPr lang="en-US" dirty="0" smtClean="0"/>
              <a:t>Divide the time-series into three sets.</a:t>
            </a:r>
          </a:p>
          <a:p>
            <a:endParaRPr lang="en-US" dirty="0" smtClean="0"/>
          </a:p>
          <a:p>
            <a:r>
              <a:rPr lang="en-US" dirty="0" smtClean="0"/>
              <a:t>Solve the motion correction problem in each of the three sets (</a:t>
            </a:r>
            <a:r>
              <a:rPr lang="en-US" b="1" dirty="0" smtClean="0"/>
              <a:t>intra-set alignment</a:t>
            </a:r>
            <a:r>
              <a:rPr lang="en-US" dirty="0" smtClean="0"/>
              <a:t>).</a:t>
            </a:r>
          </a:p>
          <a:p>
            <a:endParaRPr lang="en-US" dirty="0" smtClean="0"/>
          </a:p>
          <a:p>
            <a:r>
              <a:rPr lang="en-US" dirty="0" smtClean="0"/>
              <a:t>Combine the results in each set to align the complete time-series (</a:t>
            </a:r>
            <a:r>
              <a:rPr lang="en-US" b="1" dirty="0" smtClean="0"/>
              <a:t>inter-set alignment</a:t>
            </a:r>
            <a:r>
              <a:rPr lang="en-US" dirty="0" smtClean="0"/>
              <a:t>).</a:t>
            </a:r>
          </a:p>
        </p:txBody>
      </p:sp>
    </p:spTree>
    <p:extLst>
      <p:ext uri="{BB962C8B-B14F-4D97-AF65-F5344CB8AC3E}">
        <p14:creationId xmlns:p14="http://schemas.microsoft.com/office/powerpoint/2010/main" val="298112767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correction framework</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MotionCorrectionFramework-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00200"/>
            <a:ext cx="6553200" cy="5040923"/>
          </a:xfrm>
          <a:prstGeom prst="rect">
            <a:avLst/>
          </a:prstGeom>
        </p:spPr>
      </p:pic>
    </p:spTree>
    <p:extLst>
      <p:ext uri="{BB962C8B-B14F-4D97-AF65-F5344CB8AC3E}">
        <p14:creationId xmlns:p14="http://schemas.microsoft.com/office/powerpoint/2010/main" val="338079290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Intra-set alignment of volumes</a:t>
            </a:r>
            <a:endParaRPr lang="en-US" dirty="0"/>
          </a:p>
        </p:txBody>
      </p:sp>
      <p:sp>
        <p:nvSpPr>
          <p:cNvPr id="3" name="Content Placeholder 2"/>
          <p:cNvSpPr>
            <a:spLocks noGrp="1"/>
          </p:cNvSpPr>
          <p:nvPr>
            <p:ph idx="1"/>
          </p:nvPr>
        </p:nvSpPr>
        <p:spPr/>
        <p:txBody>
          <a:bodyPr/>
          <a:lstStyle/>
          <a:p>
            <a:r>
              <a:rPr lang="en-US" dirty="0" smtClean="0"/>
              <a:t>Create reference volume for each set.</a:t>
            </a:r>
          </a:p>
          <a:p>
            <a:endParaRPr lang="en-US" dirty="0" smtClean="0"/>
          </a:p>
          <a:p>
            <a:r>
              <a:rPr lang="en-US" dirty="0" smtClean="0"/>
              <a:t>Align volumes in the set-1 and set-3 using 3D registration.</a:t>
            </a:r>
          </a:p>
          <a:p>
            <a:endParaRPr lang="en-US" dirty="0" smtClean="0"/>
          </a:p>
          <a:p>
            <a:r>
              <a:rPr lang="en-US" dirty="0" smtClean="0"/>
              <a:t>For Set-2 volumes:</a:t>
            </a:r>
          </a:p>
          <a:p>
            <a:pPr lvl="1"/>
            <a:r>
              <a:rPr lang="en-US" dirty="0" smtClean="0"/>
              <a:t>Apply intensity correction.</a:t>
            </a:r>
          </a:p>
          <a:p>
            <a:pPr lvl="1"/>
            <a:r>
              <a:rPr lang="en-US" dirty="0" smtClean="0"/>
              <a:t>Align volumes using 3D registration.</a:t>
            </a:r>
          </a:p>
          <a:p>
            <a:pPr lvl="1"/>
            <a:endParaRPr lang="en-US" dirty="0" smtClean="0"/>
          </a:p>
          <a:p>
            <a:endParaRPr lang="en-US" dirty="0" smtClean="0"/>
          </a:p>
        </p:txBody>
      </p:sp>
    </p:spTree>
    <p:extLst>
      <p:ext uri="{BB962C8B-B14F-4D97-AF65-F5344CB8AC3E}">
        <p14:creationId xmlns:p14="http://schemas.microsoft.com/office/powerpoint/2010/main" val="112583116"/>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reference </a:t>
            </a:r>
            <a:r>
              <a:rPr lang="en-US" dirty="0" smtClean="0"/>
              <a:t>volumes</a:t>
            </a:r>
            <a:endParaRPr lang="en-US" dirty="0"/>
          </a:p>
        </p:txBody>
      </p:sp>
      <p:sp>
        <p:nvSpPr>
          <p:cNvPr id="3" name="Content Placeholder 2"/>
          <p:cNvSpPr>
            <a:spLocks noGrp="1"/>
          </p:cNvSpPr>
          <p:nvPr>
            <p:ph idx="1"/>
          </p:nvPr>
        </p:nvSpPr>
        <p:spPr/>
        <p:txBody>
          <a:bodyPr/>
          <a:lstStyle/>
          <a:p>
            <a:endParaRPr lang="en-US" dirty="0" smtClean="0"/>
          </a:p>
          <a:p>
            <a:r>
              <a:rPr lang="en-US" dirty="0" smtClean="0"/>
              <a:t>Reference volumes (</a:t>
            </a:r>
            <a:r>
              <a:rPr lang="en-US" dirty="0" err="1"/>
              <a:t>R</a:t>
            </a:r>
            <a:r>
              <a:rPr lang="en-US" baseline="-25000" dirty="0" err="1"/>
              <a:t>m</a:t>
            </a:r>
            <a:r>
              <a:rPr lang="en-US" dirty="0"/>
              <a:t>) for the three sets are created as</a:t>
            </a:r>
            <a:r>
              <a:rPr lang="en-US" dirty="0" smtClean="0"/>
              <a:t>:</a:t>
            </a:r>
          </a:p>
          <a:p>
            <a:endParaRPr lang="en-US" dirty="0"/>
          </a:p>
          <a:p>
            <a:endParaRPr lang="en-US" dirty="0" smtClean="0"/>
          </a:p>
          <a:p>
            <a:endParaRPr lang="en-US" dirty="0"/>
          </a:p>
          <a:p>
            <a:pPr marL="0" indent="0">
              <a:buNone/>
            </a:pPr>
            <a:r>
              <a:rPr lang="en-US" dirty="0"/>
              <a:t>w</a:t>
            </a:r>
            <a:r>
              <a:rPr lang="en-US" dirty="0" smtClean="0"/>
              <a:t>here, </a:t>
            </a:r>
            <a:r>
              <a:rPr lang="en-US" dirty="0" err="1" smtClean="0"/>
              <a:t>S</a:t>
            </a:r>
            <a:r>
              <a:rPr lang="en-US" baseline="-25000" dirty="0" err="1" smtClean="0"/>
              <a:t>m</a:t>
            </a:r>
            <a:r>
              <a:rPr lang="en-US" dirty="0" smtClean="0"/>
              <a:t>(n)</a:t>
            </a:r>
            <a:r>
              <a:rPr lang="en-US" dirty="0"/>
              <a:t> </a:t>
            </a:r>
            <a:r>
              <a:rPr lang="en-US" dirty="0" smtClean="0"/>
              <a:t>is a stationary volume, n</a:t>
            </a:r>
            <a:r>
              <a:rPr lang="en-US" baseline="-25000" dirty="0" smtClean="0"/>
              <a:t>2</a:t>
            </a:r>
            <a:r>
              <a:rPr lang="en-US" dirty="0" smtClean="0"/>
              <a:t>-n</a:t>
            </a:r>
            <a:r>
              <a:rPr lang="en-US" baseline="-25000" dirty="0" smtClean="0"/>
              <a:t>1</a:t>
            </a:r>
            <a:r>
              <a:rPr lang="en-US" dirty="0" smtClean="0"/>
              <a:t>+1 is the largest interval of contiguous  stationary volumes.</a:t>
            </a:r>
            <a:endParaRPr lang="en-US" dirty="0"/>
          </a:p>
          <a:p>
            <a:endParaRPr lang="en-US" dirty="0"/>
          </a:p>
        </p:txBody>
      </p:sp>
      <p:pic>
        <p:nvPicPr>
          <p:cNvPr id="4" name="Picture 3"/>
          <p:cNvPicPr>
            <a:picLocks noChangeAspect="1"/>
          </p:cNvPicPr>
          <p:nvPr/>
        </p:nvPicPr>
        <p:blipFill>
          <a:blip r:embed="rId3"/>
          <a:stretch>
            <a:fillRect/>
          </a:stretch>
        </p:blipFill>
        <p:spPr>
          <a:xfrm>
            <a:off x="2819400" y="2514600"/>
            <a:ext cx="3862646" cy="1562100"/>
          </a:xfrm>
          <a:prstGeom prst="rect">
            <a:avLst/>
          </a:prstGeom>
        </p:spPr>
      </p:pic>
    </p:spTree>
    <p:extLst>
      <p:ext uri="{BB962C8B-B14F-4D97-AF65-F5344CB8AC3E}">
        <p14:creationId xmlns:p14="http://schemas.microsoft.com/office/powerpoint/2010/main" val="2732853569"/>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Intra-set alignment of volumes</a:t>
            </a:r>
            <a:endParaRPr lang="en-US" dirty="0"/>
          </a:p>
        </p:txBody>
      </p:sp>
      <p:sp>
        <p:nvSpPr>
          <p:cNvPr id="3" name="Content Placeholder 2"/>
          <p:cNvSpPr>
            <a:spLocks noGrp="1"/>
          </p:cNvSpPr>
          <p:nvPr>
            <p:ph idx="1"/>
          </p:nvPr>
        </p:nvSpPr>
        <p:spPr/>
        <p:txBody>
          <a:bodyPr/>
          <a:lstStyle/>
          <a:p>
            <a:r>
              <a:rPr lang="en-US" dirty="0" smtClean="0"/>
              <a:t>Align </a:t>
            </a:r>
            <a:r>
              <a:rPr lang="en-US" dirty="0"/>
              <a:t>m</a:t>
            </a:r>
            <a:r>
              <a:rPr lang="en-US" dirty="0" smtClean="0"/>
              <a:t>otion corrupted set-1 and set-3 volumes to R</a:t>
            </a:r>
            <a:r>
              <a:rPr lang="en-US" baseline="-25000" dirty="0" smtClean="0"/>
              <a:t>1</a:t>
            </a:r>
            <a:r>
              <a:rPr lang="en-US" dirty="0" smtClean="0"/>
              <a:t> and R</a:t>
            </a:r>
            <a:r>
              <a:rPr lang="en-US" baseline="-25000" dirty="0" smtClean="0"/>
              <a:t>2</a:t>
            </a:r>
            <a:r>
              <a:rPr lang="en-US" dirty="0" smtClean="0"/>
              <a:t> respectively by 3D registration.</a:t>
            </a:r>
          </a:p>
          <a:p>
            <a:endParaRPr lang="en-US" dirty="0" smtClean="0"/>
          </a:p>
          <a:p>
            <a:r>
              <a:rPr lang="en-US" dirty="0" smtClean="0"/>
              <a:t>Apply intensity correction on Set-2 volumes:</a:t>
            </a:r>
          </a:p>
          <a:p>
            <a:endParaRPr lang="en-US" dirty="0"/>
          </a:p>
          <a:p>
            <a:endParaRPr lang="en-US" dirty="0" smtClean="0"/>
          </a:p>
          <a:p>
            <a:endParaRPr lang="en-US" dirty="0"/>
          </a:p>
          <a:p>
            <a:endParaRPr lang="en-US" dirty="0" smtClean="0"/>
          </a:p>
          <a:p>
            <a:pPr marL="0" indent="0">
              <a:buNone/>
            </a:pPr>
            <a:r>
              <a:rPr lang="en-US" dirty="0" smtClean="0"/>
              <a:t>    where, n</a:t>
            </a:r>
            <a:r>
              <a:rPr lang="en-US" baseline="-25000" dirty="0" smtClean="0"/>
              <a:t>R2</a:t>
            </a:r>
            <a:r>
              <a:rPr lang="en-US" dirty="0"/>
              <a:t> </a:t>
            </a:r>
            <a:r>
              <a:rPr lang="en-US" dirty="0" smtClean="0"/>
              <a:t>is the time-point of R</a:t>
            </a:r>
            <a:r>
              <a:rPr lang="en-US" baseline="-25000" dirty="0" smtClean="0"/>
              <a:t>2</a:t>
            </a:r>
            <a:r>
              <a:rPr lang="en-US" dirty="0" smtClean="0"/>
              <a:t>.</a:t>
            </a:r>
          </a:p>
          <a:p>
            <a:endParaRPr lang="en-US" dirty="0" smtClean="0"/>
          </a:p>
          <a:p>
            <a:r>
              <a:rPr lang="en-US" dirty="0" smtClean="0"/>
              <a:t>Align the intensity corrected volumes to R</a:t>
            </a:r>
            <a:r>
              <a:rPr lang="en-US" baseline="-25000" dirty="0" smtClean="0"/>
              <a:t>2</a:t>
            </a:r>
            <a:r>
              <a:rPr lang="en-US" dirty="0" smtClean="0"/>
              <a:t>.</a:t>
            </a:r>
          </a:p>
        </p:txBody>
      </p:sp>
      <p:pic>
        <p:nvPicPr>
          <p:cNvPr id="4" name="Picture 3"/>
          <p:cNvPicPr>
            <a:picLocks noChangeAspect="1"/>
          </p:cNvPicPr>
          <p:nvPr/>
        </p:nvPicPr>
        <p:blipFill>
          <a:blip r:embed="rId3"/>
          <a:stretch>
            <a:fillRect/>
          </a:stretch>
        </p:blipFill>
        <p:spPr>
          <a:xfrm>
            <a:off x="2895600" y="3352800"/>
            <a:ext cx="3800475" cy="1600200"/>
          </a:xfrm>
          <a:prstGeom prst="rect">
            <a:avLst/>
          </a:prstGeom>
        </p:spPr>
      </p:pic>
    </p:spTree>
    <p:extLst>
      <p:ext uri="{BB962C8B-B14F-4D97-AF65-F5344CB8AC3E}">
        <p14:creationId xmlns:p14="http://schemas.microsoft.com/office/powerpoint/2010/main" val="113821072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f1_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14575"/>
            <a:ext cx="1219073" cy="1200025"/>
          </a:xfrm>
          <a:prstGeom prst="rect">
            <a:avLst/>
          </a:prstGeom>
        </p:spPr>
      </p:pic>
      <p:pic>
        <p:nvPicPr>
          <p:cNvPr id="6" name="Picture 5" descr="Moving1_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027" y="1314575"/>
            <a:ext cx="1219073" cy="1200025"/>
          </a:xfrm>
          <a:prstGeom prst="rect">
            <a:avLst/>
          </a:prstGeom>
        </p:spPr>
      </p:pic>
      <p:pic>
        <p:nvPicPr>
          <p:cNvPr id="7" name="Picture 6" descr="Registered1_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127" y="1314575"/>
            <a:ext cx="1219073" cy="1200025"/>
          </a:xfrm>
          <a:prstGeom prst="rect">
            <a:avLst/>
          </a:prstGeom>
        </p:spPr>
      </p:pic>
      <p:pic>
        <p:nvPicPr>
          <p:cNvPr id="8" name="Picture 7" descr="Ref3_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916270"/>
            <a:ext cx="1219073" cy="1200025"/>
          </a:xfrm>
          <a:prstGeom prst="rect">
            <a:avLst/>
          </a:prstGeom>
        </p:spPr>
      </p:pic>
      <p:pic>
        <p:nvPicPr>
          <p:cNvPr id="9" name="Picture 8" descr="Moving3_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8027" y="2916270"/>
            <a:ext cx="1219073" cy="1200025"/>
          </a:xfrm>
          <a:prstGeom prst="rect">
            <a:avLst/>
          </a:prstGeom>
        </p:spPr>
      </p:pic>
      <p:pic>
        <p:nvPicPr>
          <p:cNvPr id="10" name="Picture 9" descr="Registered3_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127" y="2916270"/>
            <a:ext cx="1219073" cy="1200025"/>
          </a:xfrm>
          <a:prstGeom prst="rect">
            <a:avLst/>
          </a:prstGeom>
        </p:spPr>
      </p:pic>
      <p:pic>
        <p:nvPicPr>
          <p:cNvPr id="11" name="Picture 10" descr="Ref2_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 y="4514975"/>
            <a:ext cx="1219073" cy="1200025"/>
          </a:xfrm>
          <a:prstGeom prst="rect">
            <a:avLst/>
          </a:prstGeom>
        </p:spPr>
      </p:pic>
      <p:pic>
        <p:nvPicPr>
          <p:cNvPr id="12" name="Picture 11" descr="Moving2_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8027" y="4514975"/>
            <a:ext cx="1219073" cy="1200025"/>
          </a:xfrm>
          <a:prstGeom prst="rect">
            <a:avLst/>
          </a:prstGeom>
        </p:spPr>
      </p:pic>
      <p:pic>
        <p:nvPicPr>
          <p:cNvPr id="13" name="Picture 12" descr="Registered2_7.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127" y="4514975"/>
            <a:ext cx="1219073" cy="1200025"/>
          </a:xfrm>
          <a:prstGeom prst="rect">
            <a:avLst/>
          </a:prstGeom>
        </p:spPr>
      </p:pic>
      <p:sp>
        <p:nvSpPr>
          <p:cNvPr id="14" name="TextBox 13"/>
          <p:cNvSpPr txBox="1"/>
          <p:nvPr/>
        </p:nvSpPr>
        <p:spPr>
          <a:xfrm>
            <a:off x="1447800" y="2405245"/>
            <a:ext cx="479115" cy="369332"/>
          </a:xfrm>
          <a:prstGeom prst="rect">
            <a:avLst/>
          </a:prstGeom>
          <a:noFill/>
        </p:spPr>
        <p:txBody>
          <a:bodyPr wrap="none" rtlCol="0">
            <a:spAutoFit/>
          </a:bodyPr>
          <a:lstStyle/>
          <a:p>
            <a:r>
              <a:rPr lang="en-US" b="1" i="1" dirty="0" smtClean="0"/>
              <a:t>R</a:t>
            </a:r>
            <a:r>
              <a:rPr lang="en-US" b="1" i="1" baseline="-25000" dirty="0" smtClean="0"/>
              <a:t>1</a:t>
            </a:r>
            <a:endParaRPr lang="en-US" b="1" i="1" baseline="-25000" dirty="0"/>
          </a:p>
        </p:txBody>
      </p:sp>
      <p:sp>
        <p:nvSpPr>
          <p:cNvPr id="15" name="TextBox 14"/>
          <p:cNvSpPr txBox="1"/>
          <p:nvPr/>
        </p:nvSpPr>
        <p:spPr>
          <a:xfrm>
            <a:off x="3940485" y="2405245"/>
            <a:ext cx="678541" cy="369332"/>
          </a:xfrm>
          <a:prstGeom prst="rect">
            <a:avLst/>
          </a:prstGeom>
          <a:noFill/>
        </p:spPr>
        <p:txBody>
          <a:bodyPr wrap="none" rtlCol="0">
            <a:spAutoFit/>
          </a:bodyPr>
          <a:lstStyle/>
          <a:p>
            <a:r>
              <a:rPr lang="en-US" b="1" i="1" dirty="0" smtClean="0"/>
              <a:t>F</a:t>
            </a:r>
            <a:r>
              <a:rPr lang="en-US" b="1" i="1" baseline="-25000" dirty="0" smtClean="0"/>
              <a:t>1</a:t>
            </a:r>
            <a:r>
              <a:rPr lang="en-US" b="1" i="1" dirty="0" smtClean="0"/>
              <a:t>(</a:t>
            </a:r>
            <a:r>
              <a:rPr lang="en-US" b="1" i="1" dirty="0" err="1" smtClean="0"/>
              <a:t>i</a:t>
            </a:r>
            <a:r>
              <a:rPr lang="en-US" b="1" i="1" dirty="0" smtClean="0"/>
              <a:t>)</a:t>
            </a:r>
            <a:endParaRPr lang="en-US" b="1" i="1" baseline="-25000" dirty="0"/>
          </a:p>
        </p:txBody>
      </p:sp>
      <p:sp>
        <p:nvSpPr>
          <p:cNvPr id="16" name="TextBox 15"/>
          <p:cNvSpPr txBox="1"/>
          <p:nvPr/>
        </p:nvSpPr>
        <p:spPr>
          <a:xfrm>
            <a:off x="6408059" y="2405245"/>
            <a:ext cx="738428" cy="369332"/>
          </a:xfrm>
          <a:prstGeom prst="rect">
            <a:avLst/>
          </a:prstGeom>
          <a:noFill/>
        </p:spPr>
        <p:txBody>
          <a:bodyPr wrap="none" rtlCol="0">
            <a:spAutoFit/>
          </a:bodyPr>
          <a:lstStyle/>
          <a:p>
            <a:r>
              <a:rPr lang="en-US" b="1" i="1" dirty="0" smtClean="0"/>
              <a:t>F</a:t>
            </a:r>
            <a:r>
              <a:rPr lang="en-US" b="1" i="1" baseline="-25000" dirty="0" smtClean="0"/>
              <a:t>1r</a:t>
            </a:r>
            <a:r>
              <a:rPr lang="en-US" b="1" i="1" dirty="0" smtClean="0"/>
              <a:t>(</a:t>
            </a:r>
            <a:r>
              <a:rPr lang="en-US" b="1" i="1" dirty="0" err="1" smtClean="0"/>
              <a:t>i</a:t>
            </a:r>
            <a:r>
              <a:rPr lang="en-US" b="1" i="1" dirty="0" smtClean="0"/>
              <a:t>)</a:t>
            </a:r>
            <a:endParaRPr lang="en-US" b="1" i="1" baseline="-25000" dirty="0"/>
          </a:p>
        </p:txBody>
      </p:sp>
      <p:sp>
        <p:nvSpPr>
          <p:cNvPr id="17" name="TextBox 16"/>
          <p:cNvSpPr txBox="1"/>
          <p:nvPr/>
        </p:nvSpPr>
        <p:spPr>
          <a:xfrm>
            <a:off x="1447800" y="4021881"/>
            <a:ext cx="479115" cy="369332"/>
          </a:xfrm>
          <a:prstGeom prst="rect">
            <a:avLst/>
          </a:prstGeom>
          <a:noFill/>
        </p:spPr>
        <p:txBody>
          <a:bodyPr wrap="none" rtlCol="0">
            <a:spAutoFit/>
          </a:bodyPr>
          <a:lstStyle/>
          <a:p>
            <a:r>
              <a:rPr lang="en-US" b="1" i="1" dirty="0" smtClean="0"/>
              <a:t>R</a:t>
            </a:r>
            <a:r>
              <a:rPr lang="en-US" b="1" i="1" baseline="-25000" dirty="0" smtClean="0"/>
              <a:t>3</a:t>
            </a:r>
            <a:endParaRPr lang="en-US" b="1" i="1" baseline="-25000" dirty="0"/>
          </a:p>
        </p:txBody>
      </p:sp>
      <p:sp>
        <p:nvSpPr>
          <p:cNvPr id="18" name="TextBox 17"/>
          <p:cNvSpPr txBox="1"/>
          <p:nvPr/>
        </p:nvSpPr>
        <p:spPr>
          <a:xfrm>
            <a:off x="3940485" y="4021881"/>
            <a:ext cx="678541" cy="369332"/>
          </a:xfrm>
          <a:prstGeom prst="rect">
            <a:avLst/>
          </a:prstGeom>
          <a:noFill/>
        </p:spPr>
        <p:txBody>
          <a:bodyPr wrap="none" rtlCol="0">
            <a:spAutoFit/>
          </a:bodyPr>
          <a:lstStyle/>
          <a:p>
            <a:r>
              <a:rPr lang="en-US" b="1" i="1" dirty="0" smtClean="0"/>
              <a:t>F</a:t>
            </a:r>
            <a:r>
              <a:rPr lang="en-US" b="1" i="1" baseline="-25000" dirty="0" smtClean="0"/>
              <a:t>3</a:t>
            </a:r>
            <a:r>
              <a:rPr lang="en-US" b="1" i="1" dirty="0" smtClean="0"/>
              <a:t>(j)</a:t>
            </a:r>
            <a:endParaRPr lang="en-US" b="1" i="1" baseline="-25000" dirty="0"/>
          </a:p>
        </p:txBody>
      </p:sp>
      <p:sp>
        <p:nvSpPr>
          <p:cNvPr id="19" name="TextBox 18"/>
          <p:cNvSpPr txBox="1"/>
          <p:nvPr/>
        </p:nvSpPr>
        <p:spPr>
          <a:xfrm>
            <a:off x="6408059" y="4021881"/>
            <a:ext cx="738428" cy="369332"/>
          </a:xfrm>
          <a:prstGeom prst="rect">
            <a:avLst/>
          </a:prstGeom>
          <a:noFill/>
        </p:spPr>
        <p:txBody>
          <a:bodyPr wrap="none" rtlCol="0">
            <a:spAutoFit/>
          </a:bodyPr>
          <a:lstStyle/>
          <a:p>
            <a:r>
              <a:rPr lang="en-US" b="1" i="1" dirty="0" smtClean="0"/>
              <a:t>F</a:t>
            </a:r>
            <a:r>
              <a:rPr lang="en-US" b="1" i="1" baseline="-25000" dirty="0" smtClean="0"/>
              <a:t>3r</a:t>
            </a:r>
            <a:r>
              <a:rPr lang="en-US" b="1" i="1" dirty="0" smtClean="0"/>
              <a:t>(</a:t>
            </a:r>
            <a:r>
              <a:rPr lang="en-US" b="1" i="1" dirty="0"/>
              <a:t>j</a:t>
            </a:r>
            <a:r>
              <a:rPr lang="en-US" b="1" i="1" dirty="0" smtClean="0"/>
              <a:t>)</a:t>
            </a:r>
            <a:endParaRPr lang="en-US" b="1" i="1" baseline="-25000" dirty="0"/>
          </a:p>
        </p:txBody>
      </p:sp>
      <p:sp>
        <p:nvSpPr>
          <p:cNvPr id="20" name="TextBox 19"/>
          <p:cNvSpPr txBox="1"/>
          <p:nvPr/>
        </p:nvSpPr>
        <p:spPr>
          <a:xfrm>
            <a:off x="1451413" y="5608918"/>
            <a:ext cx="479115" cy="369332"/>
          </a:xfrm>
          <a:prstGeom prst="rect">
            <a:avLst/>
          </a:prstGeom>
          <a:noFill/>
        </p:spPr>
        <p:txBody>
          <a:bodyPr wrap="none" rtlCol="0">
            <a:spAutoFit/>
          </a:bodyPr>
          <a:lstStyle/>
          <a:p>
            <a:r>
              <a:rPr lang="en-US" b="1" i="1" dirty="0" smtClean="0"/>
              <a:t>R</a:t>
            </a:r>
            <a:r>
              <a:rPr lang="en-US" b="1" i="1" baseline="-25000" dirty="0" smtClean="0"/>
              <a:t>2</a:t>
            </a:r>
            <a:endParaRPr lang="en-US" b="1" i="1" baseline="-25000" dirty="0"/>
          </a:p>
        </p:txBody>
      </p:sp>
      <p:sp>
        <p:nvSpPr>
          <p:cNvPr id="21" name="TextBox 20"/>
          <p:cNvSpPr txBox="1"/>
          <p:nvPr/>
        </p:nvSpPr>
        <p:spPr>
          <a:xfrm>
            <a:off x="3944098" y="5608918"/>
            <a:ext cx="742787" cy="369332"/>
          </a:xfrm>
          <a:prstGeom prst="rect">
            <a:avLst/>
          </a:prstGeom>
          <a:noFill/>
        </p:spPr>
        <p:txBody>
          <a:bodyPr wrap="none" rtlCol="0">
            <a:spAutoFit/>
          </a:bodyPr>
          <a:lstStyle/>
          <a:p>
            <a:r>
              <a:rPr lang="en-US" b="1" i="1" dirty="0" smtClean="0"/>
              <a:t>F</a:t>
            </a:r>
            <a:r>
              <a:rPr lang="en-US" b="1" i="1" baseline="-25000" dirty="0" smtClean="0"/>
              <a:t>2</a:t>
            </a:r>
            <a:r>
              <a:rPr lang="en-US" b="1" i="1" dirty="0" smtClean="0"/>
              <a:t>(k)</a:t>
            </a:r>
            <a:endParaRPr lang="en-US" b="1" i="1" baseline="-25000" dirty="0"/>
          </a:p>
        </p:txBody>
      </p:sp>
      <p:sp>
        <p:nvSpPr>
          <p:cNvPr id="22" name="TextBox 21"/>
          <p:cNvSpPr txBox="1"/>
          <p:nvPr/>
        </p:nvSpPr>
        <p:spPr>
          <a:xfrm>
            <a:off x="6411672" y="5608918"/>
            <a:ext cx="802674" cy="369332"/>
          </a:xfrm>
          <a:prstGeom prst="rect">
            <a:avLst/>
          </a:prstGeom>
          <a:noFill/>
        </p:spPr>
        <p:txBody>
          <a:bodyPr wrap="none" rtlCol="0">
            <a:spAutoFit/>
          </a:bodyPr>
          <a:lstStyle/>
          <a:p>
            <a:r>
              <a:rPr lang="en-US" b="1" i="1" dirty="0" smtClean="0"/>
              <a:t>F</a:t>
            </a:r>
            <a:r>
              <a:rPr lang="en-US" b="1" i="1" baseline="-25000" dirty="0" smtClean="0"/>
              <a:t>2r</a:t>
            </a:r>
            <a:r>
              <a:rPr lang="en-US" b="1" i="1" dirty="0" smtClean="0"/>
              <a:t>(k)</a:t>
            </a:r>
            <a:endParaRPr lang="en-US" b="1" i="1" baseline="-25000" dirty="0"/>
          </a:p>
        </p:txBody>
      </p:sp>
      <p:sp>
        <p:nvSpPr>
          <p:cNvPr id="23" name="TextBox 22"/>
          <p:cNvSpPr txBox="1"/>
          <p:nvPr/>
        </p:nvSpPr>
        <p:spPr>
          <a:xfrm>
            <a:off x="304800" y="5943600"/>
            <a:ext cx="8839200" cy="923330"/>
          </a:xfrm>
          <a:prstGeom prst="rect">
            <a:avLst/>
          </a:prstGeom>
          <a:noFill/>
        </p:spPr>
        <p:txBody>
          <a:bodyPr wrap="square" rtlCol="0">
            <a:spAutoFit/>
          </a:bodyPr>
          <a:lstStyle/>
          <a:p>
            <a:pPr algn="ctr"/>
            <a:r>
              <a:rPr lang="en-US" b="1" i="1" dirty="0" smtClean="0"/>
              <a:t>Intra-set alignment of volumes in three sets of time-series. </a:t>
            </a:r>
            <a:r>
              <a:rPr lang="en-US" b="1" i="1" dirty="0" err="1" smtClean="0"/>
              <a:t>R</a:t>
            </a:r>
            <a:r>
              <a:rPr lang="en-US" b="1" i="1" baseline="-25000" dirty="0" err="1" smtClean="0"/>
              <a:t>m</a:t>
            </a:r>
            <a:r>
              <a:rPr lang="en-US" b="1" i="1" baseline="-25000" dirty="0" smtClean="0"/>
              <a:t> </a:t>
            </a:r>
            <a:r>
              <a:rPr lang="en-US" b="1" i="1" dirty="0" err="1" smtClean="0"/>
              <a:t>denots</a:t>
            </a:r>
            <a:r>
              <a:rPr lang="en-US" b="1" i="1" dirty="0" smtClean="0"/>
              <a:t> reference  volume of </a:t>
            </a:r>
            <a:r>
              <a:rPr lang="en-US" b="1" i="1" dirty="0" err="1" smtClean="0"/>
              <a:t>m</a:t>
            </a:r>
            <a:r>
              <a:rPr lang="en-US" b="1" i="1" baseline="30000" dirty="0" err="1" smtClean="0"/>
              <a:t>th</a:t>
            </a:r>
            <a:r>
              <a:rPr lang="en-US" b="1" i="1" dirty="0" smtClean="0"/>
              <a:t> set, </a:t>
            </a:r>
            <a:r>
              <a:rPr lang="en-US" b="1" i="1" dirty="0" err="1" smtClean="0"/>
              <a:t>F</a:t>
            </a:r>
            <a:r>
              <a:rPr lang="en-US" b="1" i="1" baseline="-25000" dirty="0" err="1" smtClean="0"/>
              <a:t>m</a:t>
            </a:r>
            <a:r>
              <a:rPr lang="en-US" b="1" i="1" dirty="0" smtClean="0"/>
              <a:t>(</a:t>
            </a:r>
            <a:r>
              <a:rPr lang="en-US" b="1" i="1" dirty="0" err="1" smtClean="0"/>
              <a:t>i</a:t>
            </a:r>
            <a:r>
              <a:rPr lang="en-US" b="1" i="1" dirty="0" smtClean="0"/>
              <a:t>) denotes corrupted volume, </a:t>
            </a:r>
            <a:r>
              <a:rPr lang="en-US" b="1" i="1" dirty="0" err="1" smtClean="0"/>
              <a:t>F</a:t>
            </a:r>
            <a:r>
              <a:rPr lang="en-US" b="1" i="1" baseline="-25000" dirty="0" err="1" smtClean="0"/>
              <a:t>rm</a:t>
            </a:r>
            <a:r>
              <a:rPr lang="en-US" b="1" i="1" dirty="0" smtClean="0"/>
              <a:t>(</a:t>
            </a:r>
            <a:r>
              <a:rPr lang="en-US" b="1" i="1" dirty="0" err="1" smtClean="0"/>
              <a:t>i</a:t>
            </a:r>
            <a:r>
              <a:rPr lang="en-US" b="1" i="1" dirty="0" smtClean="0"/>
              <a:t>) denotes </a:t>
            </a:r>
            <a:r>
              <a:rPr lang="en-US" b="1" i="1" dirty="0" err="1" smtClean="0"/>
              <a:t>F</a:t>
            </a:r>
            <a:r>
              <a:rPr lang="en-US" b="1" i="1" baseline="-25000" dirty="0" err="1" smtClean="0"/>
              <a:t>m</a:t>
            </a:r>
            <a:r>
              <a:rPr lang="en-US" b="1" i="1" dirty="0" smtClean="0"/>
              <a:t>(</a:t>
            </a:r>
            <a:r>
              <a:rPr lang="en-US" b="1" i="1" dirty="0" err="1" smtClean="0"/>
              <a:t>i</a:t>
            </a:r>
            <a:r>
              <a:rPr lang="en-US" b="1" i="1" dirty="0" smtClean="0"/>
              <a:t>) registered to R</a:t>
            </a:r>
            <a:r>
              <a:rPr lang="en-US" b="1" i="1" baseline="-25000" dirty="0" smtClean="0"/>
              <a:t>m</a:t>
            </a:r>
            <a:r>
              <a:rPr lang="en-US" b="1" i="1" dirty="0" smtClean="0"/>
              <a:t>.</a:t>
            </a:r>
            <a:endParaRPr lang="en-US" b="1" i="1" baseline="-25000" dirty="0"/>
          </a:p>
        </p:txBody>
      </p:sp>
      <p:sp>
        <p:nvSpPr>
          <p:cNvPr id="24" name="Title 1"/>
          <p:cNvSpPr>
            <a:spLocks noGrp="1"/>
          </p:cNvSpPr>
          <p:nvPr>
            <p:ph type="title"/>
          </p:nvPr>
        </p:nvSpPr>
        <p:spPr>
          <a:xfrm>
            <a:off x="675526" y="404120"/>
            <a:ext cx="7772400" cy="1143000"/>
          </a:xfrm>
        </p:spPr>
        <p:txBody>
          <a:bodyPr/>
          <a:lstStyle/>
          <a:p>
            <a:r>
              <a:rPr lang="en-US" dirty="0" smtClean="0"/>
              <a:t>Results</a:t>
            </a:r>
            <a:endParaRPr lang="en-US" dirty="0"/>
          </a:p>
        </p:txBody>
      </p:sp>
    </p:spTree>
    <p:extLst>
      <p:ext uri="{BB962C8B-B14F-4D97-AF65-F5344CB8AC3E}">
        <p14:creationId xmlns:p14="http://schemas.microsoft.com/office/powerpoint/2010/main" val="324807969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Transformations  estimated:</a:t>
            </a:r>
          </a:p>
          <a:p>
            <a:endParaRPr lang="en-US" dirty="0"/>
          </a:p>
          <a:p>
            <a:endParaRPr lang="en-US" dirty="0" smtClean="0"/>
          </a:p>
          <a:p>
            <a:endParaRPr lang="en-US" dirty="0"/>
          </a:p>
          <a:p>
            <a:endParaRPr lang="en-US" dirty="0" smtClean="0"/>
          </a:p>
          <a:p>
            <a:pPr marL="0" indent="0">
              <a:buNone/>
            </a:pPr>
            <a:r>
              <a:rPr lang="en-US" dirty="0"/>
              <a:t>w</a:t>
            </a:r>
            <a:r>
              <a:rPr lang="en-US" dirty="0" smtClean="0"/>
              <a:t>here, F</a:t>
            </a:r>
            <a:r>
              <a:rPr lang="en-US" baseline="-25000" dirty="0" smtClean="0"/>
              <a:t>i</a:t>
            </a:r>
            <a:r>
              <a:rPr lang="en-US" dirty="0" smtClean="0"/>
              <a:t>(j) denotes </a:t>
            </a:r>
            <a:r>
              <a:rPr lang="en-US" dirty="0" err="1" smtClean="0"/>
              <a:t>j</a:t>
            </a:r>
            <a:r>
              <a:rPr lang="en-US" baseline="30000" dirty="0" err="1" smtClean="0"/>
              <a:t>th</a:t>
            </a:r>
            <a:r>
              <a:rPr lang="en-US" dirty="0"/>
              <a:t> </a:t>
            </a:r>
            <a:r>
              <a:rPr lang="en-US" dirty="0" smtClean="0"/>
              <a:t>volume in </a:t>
            </a:r>
            <a:r>
              <a:rPr lang="en-US" dirty="0" err="1" smtClean="0"/>
              <a:t>i</a:t>
            </a:r>
            <a:r>
              <a:rPr lang="en-US" baseline="30000" dirty="0" err="1" smtClean="0"/>
              <a:t>th</a:t>
            </a:r>
            <a:r>
              <a:rPr lang="en-US" dirty="0" smtClean="0"/>
              <a:t> set, F</a:t>
            </a:r>
            <a:r>
              <a:rPr lang="en-US" baseline="-25000" dirty="0" smtClean="0"/>
              <a:t>ir</a:t>
            </a:r>
            <a:r>
              <a:rPr lang="en-US" dirty="0" smtClean="0"/>
              <a:t>(j) denotes F</a:t>
            </a:r>
            <a:r>
              <a:rPr lang="en-US" baseline="-25000" dirty="0" smtClean="0"/>
              <a:t>i</a:t>
            </a:r>
            <a:r>
              <a:rPr lang="en-US" dirty="0" smtClean="0"/>
              <a:t>(j) aligned with </a:t>
            </a:r>
            <a:r>
              <a:rPr lang="en-US" dirty="0" err="1" smtClean="0"/>
              <a:t>R</a:t>
            </a:r>
            <a:r>
              <a:rPr lang="en-US" baseline="-25000" dirty="0" err="1" smtClean="0"/>
              <a:t>i</a:t>
            </a:r>
            <a:r>
              <a:rPr lang="en-US" dirty="0" smtClean="0"/>
              <a:t>, T1</a:t>
            </a:r>
            <a:r>
              <a:rPr lang="en-US" baseline="-25000" dirty="0" smtClean="0"/>
              <a:t>ij</a:t>
            </a:r>
            <a:r>
              <a:rPr lang="en-US" dirty="0" smtClean="0"/>
              <a:t> denotes the transformation.</a:t>
            </a:r>
            <a:endParaRPr lang="en-US" baseline="-25000" dirty="0" smtClean="0"/>
          </a:p>
          <a:p>
            <a:endParaRPr lang="en-US" baseline="30000" dirty="0" smtClean="0"/>
          </a:p>
          <a:p>
            <a:endParaRPr lang="en-US" dirty="0"/>
          </a:p>
        </p:txBody>
      </p:sp>
      <p:pic>
        <p:nvPicPr>
          <p:cNvPr id="5" name="Picture 4"/>
          <p:cNvPicPr>
            <a:picLocks noChangeAspect="1"/>
          </p:cNvPicPr>
          <p:nvPr/>
        </p:nvPicPr>
        <p:blipFill>
          <a:blip r:embed="rId3"/>
          <a:stretch>
            <a:fillRect/>
          </a:stretch>
        </p:blipFill>
        <p:spPr>
          <a:xfrm>
            <a:off x="2514600" y="2155521"/>
            <a:ext cx="3657600" cy="1578279"/>
          </a:xfrm>
          <a:prstGeom prst="rect">
            <a:avLst/>
          </a:prstGeom>
        </p:spPr>
      </p:pic>
    </p:spTree>
    <p:extLst>
      <p:ext uri="{BB962C8B-B14F-4D97-AF65-F5344CB8AC3E}">
        <p14:creationId xmlns:p14="http://schemas.microsoft.com/office/powerpoint/2010/main" val="181298028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Inter-set Alignment of volumes</a:t>
            </a:r>
            <a:endParaRPr lang="en-US" dirty="0"/>
          </a:p>
        </p:txBody>
      </p:sp>
      <p:sp>
        <p:nvSpPr>
          <p:cNvPr id="3" name="Content Placeholder 2"/>
          <p:cNvSpPr>
            <a:spLocks noGrp="1"/>
          </p:cNvSpPr>
          <p:nvPr>
            <p:ph idx="1"/>
          </p:nvPr>
        </p:nvSpPr>
        <p:spPr/>
        <p:txBody>
          <a:bodyPr/>
          <a:lstStyle/>
          <a:p>
            <a:r>
              <a:rPr lang="en-US" dirty="0" smtClean="0"/>
              <a:t>R</a:t>
            </a:r>
            <a:r>
              <a:rPr lang="en-US" baseline="-25000" dirty="0" smtClean="0"/>
              <a:t>1</a:t>
            </a:r>
            <a:r>
              <a:rPr lang="en-US" dirty="0" smtClean="0"/>
              <a:t> is chosen as the global reference volume </a:t>
            </a:r>
            <a:r>
              <a:rPr lang="en-US" dirty="0" err="1" smtClean="0"/>
              <a:t>R</a:t>
            </a:r>
            <a:r>
              <a:rPr lang="en-US" baseline="-25000" dirty="0" err="1" smtClean="0"/>
              <a:t>final</a:t>
            </a:r>
            <a:r>
              <a:rPr lang="en-US" dirty="0" smtClean="0"/>
              <a:t>.</a:t>
            </a:r>
          </a:p>
          <a:p>
            <a:endParaRPr lang="en-US" dirty="0" smtClean="0"/>
          </a:p>
          <a:p>
            <a:r>
              <a:rPr lang="en-US" dirty="0" smtClean="0"/>
              <a:t>R</a:t>
            </a:r>
            <a:r>
              <a:rPr lang="en-US" baseline="-25000" dirty="0" smtClean="0"/>
              <a:t>3</a:t>
            </a:r>
            <a:r>
              <a:rPr lang="en-US" dirty="0" smtClean="0"/>
              <a:t> is aligned to </a:t>
            </a:r>
            <a:r>
              <a:rPr lang="en-US" dirty="0" err="1" smtClean="0"/>
              <a:t>R</a:t>
            </a:r>
            <a:r>
              <a:rPr lang="en-US" baseline="-25000" dirty="0" err="1" smtClean="0"/>
              <a:t>final</a:t>
            </a:r>
            <a:r>
              <a:rPr lang="en-US" dirty="0" smtClean="0"/>
              <a:t> using 3D registration.</a:t>
            </a:r>
          </a:p>
          <a:p>
            <a:endParaRPr lang="en-US" dirty="0" smtClean="0"/>
          </a:p>
          <a:p>
            <a:r>
              <a:rPr lang="en-US" dirty="0" smtClean="0"/>
              <a:t>R</a:t>
            </a:r>
            <a:r>
              <a:rPr lang="en-US" baseline="-25000" dirty="0" smtClean="0"/>
              <a:t>2</a:t>
            </a:r>
            <a:r>
              <a:rPr lang="en-US" dirty="0" smtClean="0"/>
              <a:t> is intensity corrected with respect to </a:t>
            </a:r>
            <a:r>
              <a:rPr lang="en-US" dirty="0" err="1" smtClean="0"/>
              <a:t>R</a:t>
            </a:r>
            <a:r>
              <a:rPr lang="en-US" baseline="-25000" dirty="0" err="1" smtClean="0"/>
              <a:t>final</a:t>
            </a:r>
            <a:r>
              <a:rPr lang="en-US" dirty="0" smtClean="0"/>
              <a:t>.</a:t>
            </a:r>
          </a:p>
          <a:p>
            <a:endParaRPr lang="en-US" dirty="0"/>
          </a:p>
          <a:p>
            <a:endParaRPr lang="en-US" dirty="0" smtClean="0"/>
          </a:p>
          <a:p>
            <a:endParaRPr lang="en-US" dirty="0"/>
          </a:p>
          <a:p>
            <a:pPr marL="0" indent="0">
              <a:buNone/>
            </a:pPr>
            <a:r>
              <a:rPr lang="en-US" dirty="0" smtClean="0"/>
              <a:t>    where,          is the mean-intensity and          is GVF-fit mean intensity.</a:t>
            </a:r>
          </a:p>
          <a:p>
            <a:endParaRPr lang="en-US" dirty="0" smtClean="0"/>
          </a:p>
        </p:txBody>
      </p:sp>
      <p:pic>
        <p:nvPicPr>
          <p:cNvPr id="4" name="Picture 3"/>
          <p:cNvPicPr>
            <a:picLocks noChangeAspect="1"/>
          </p:cNvPicPr>
          <p:nvPr/>
        </p:nvPicPr>
        <p:blipFill>
          <a:blip r:embed="rId3"/>
          <a:stretch>
            <a:fillRect/>
          </a:stretch>
        </p:blipFill>
        <p:spPr>
          <a:xfrm>
            <a:off x="2971800" y="3759200"/>
            <a:ext cx="2590800" cy="1415345"/>
          </a:xfrm>
          <a:prstGeom prst="rect">
            <a:avLst/>
          </a:prstGeom>
        </p:spPr>
      </p:pic>
      <p:pic>
        <p:nvPicPr>
          <p:cNvPr id="5" name="Picture 4"/>
          <p:cNvPicPr>
            <a:picLocks noChangeAspect="1"/>
          </p:cNvPicPr>
          <p:nvPr/>
        </p:nvPicPr>
        <p:blipFill>
          <a:blip r:embed="rId4"/>
          <a:stretch>
            <a:fillRect/>
          </a:stretch>
        </p:blipFill>
        <p:spPr>
          <a:xfrm>
            <a:off x="2043953" y="5149145"/>
            <a:ext cx="806824" cy="457200"/>
          </a:xfrm>
          <a:prstGeom prst="rect">
            <a:avLst/>
          </a:prstGeom>
        </p:spPr>
      </p:pic>
      <p:pic>
        <p:nvPicPr>
          <p:cNvPr id="6" name="Picture 5"/>
          <p:cNvPicPr>
            <a:picLocks noChangeAspect="1"/>
          </p:cNvPicPr>
          <p:nvPr/>
        </p:nvPicPr>
        <p:blipFill>
          <a:blip r:embed="rId5"/>
          <a:stretch>
            <a:fillRect/>
          </a:stretch>
        </p:blipFill>
        <p:spPr>
          <a:xfrm>
            <a:off x="6279777" y="5149145"/>
            <a:ext cx="762000" cy="457200"/>
          </a:xfrm>
          <a:prstGeom prst="rect">
            <a:avLst/>
          </a:prstGeom>
        </p:spPr>
      </p:pic>
      <p:sp>
        <p:nvSpPr>
          <p:cNvPr id="7" name="TextBox 6"/>
          <p:cNvSpPr txBox="1"/>
          <p:nvPr/>
        </p:nvSpPr>
        <p:spPr>
          <a:xfrm>
            <a:off x="5924210" y="4350414"/>
            <a:ext cx="2980303" cy="646331"/>
          </a:xfrm>
          <a:prstGeom prst="rect">
            <a:avLst/>
          </a:prstGeom>
          <a:noFill/>
        </p:spPr>
        <p:txBody>
          <a:bodyPr wrap="none" rtlCol="0">
            <a:spAutoFit/>
          </a:bodyPr>
          <a:lstStyle/>
          <a:p>
            <a:pPr algn="ctr"/>
            <a:r>
              <a:rPr lang="en-US" b="1" dirty="0" smtClean="0">
                <a:solidFill>
                  <a:srgbClr val="227505"/>
                </a:solidFill>
              </a:rPr>
              <a:t>GVF fitting not applicable</a:t>
            </a:r>
          </a:p>
          <a:p>
            <a:pPr algn="ctr"/>
            <a:r>
              <a:rPr lang="en-US" b="1" dirty="0">
                <a:solidFill>
                  <a:srgbClr val="227505"/>
                </a:solidFill>
              </a:rPr>
              <a:t>b</a:t>
            </a:r>
            <a:r>
              <a:rPr lang="en-US" b="1" dirty="0" smtClean="0">
                <a:solidFill>
                  <a:srgbClr val="227505"/>
                </a:solidFill>
              </a:rPr>
              <a:t>efore wash-in</a:t>
            </a:r>
            <a:endParaRPr lang="en-US" b="1" dirty="0">
              <a:solidFill>
                <a:srgbClr val="227505"/>
              </a:solidFill>
            </a:endParaRPr>
          </a:p>
        </p:txBody>
      </p:sp>
      <p:cxnSp>
        <p:nvCxnSpPr>
          <p:cNvPr id="9" name="Straight Arrow Connector 8"/>
          <p:cNvCxnSpPr>
            <a:stCxn id="7" idx="0"/>
            <a:endCxn id="10" idx="3"/>
          </p:cNvCxnSpPr>
          <p:nvPr/>
        </p:nvCxnSpPr>
        <p:spPr bwMode="auto">
          <a:xfrm flipH="1" flipV="1">
            <a:off x="5486400" y="3968045"/>
            <a:ext cx="1927962" cy="382369"/>
          </a:xfrm>
          <a:prstGeom prst="straightConnector1">
            <a:avLst/>
          </a:prstGeom>
          <a:solidFill>
            <a:schemeClr val="accent1"/>
          </a:solidFill>
          <a:ln w="31750" cap="flat" cmpd="sng" algn="ctr">
            <a:solidFill>
              <a:srgbClr val="227505"/>
            </a:solidFill>
            <a:prstDash val="solid"/>
            <a:round/>
            <a:headEnd type="none" w="med" len="med"/>
            <a:tailEnd type="arrow"/>
          </a:ln>
          <a:effectLst/>
        </p:spPr>
      </p:cxnSp>
      <p:sp>
        <p:nvSpPr>
          <p:cNvPr id="10" name="Rectangle 9"/>
          <p:cNvSpPr/>
          <p:nvPr/>
        </p:nvSpPr>
        <p:spPr bwMode="auto">
          <a:xfrm>
            <a:off x="4343400" y="3777545"/>
            <a:ext cx="1143000" cy="381000"/>
          </a:xfrm>
          <a:prstGeom prst="rect">
            <a:avLst/>
          </a:prstGeom>
          <a:solidFill>
            <a:srgbClr val="227505">
              <a:alpha val="0"/>
            </a:srgbClr>
          </a:solidFill>
          <a:ln w="3175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865723222"/>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ferenceFinal_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41" y="736600"/>
            <a:ext cx="2155059" cy="2160000"/>
          </a:xfrm>
          <a:prstGeom prst="rect">
            <a:avLst/>
          </a:prstGeom>
        </p:spPr>
      </p:pic>
      <p:pic>
        <p:nvPicPr>
          <p:cNvPr id="8" name="Picture 7" descr="ReferenceF3_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042" y="736600"/>
            <a:ext cx="2155056" cy="2160000"/>
          </a:xfrm>
          <a:prstGeom prst="rect">
            <a:avLst/>
          </a:prstGeom>
        </p:spPr>
      </p:pic>
      <p:pic>
        <p:nvPicPr>
          <p:cNvPr id="9" name="Picture 8" descr="RegisteredF3_6.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141" y="736600"/>
            <a:ext cx="2155059" cy="2160000"/>
          </a:xfrm>
          <a:prstGeom prst="rect">
            <a:avLst/>
          </a:prstGeom>
        </p:spPr>
      </p:pic>
      <p:pic>
        <p:nvPicPr>
          <p:cNvPr id="10" name="Picture 9" descr="ReferenceFinal_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41" y="3529600"/>
            <a:ext cx="2155059" cy="2160000"/>
          </a:xfrm>
          <a:prstGeom prst="rect">
            <a:avLst/>
          </a:prstGeom>
        </p:spPr>
      </p:pic>
      <p:pic>
        <p:nvPicPr>
          <p:cNvPr id="12" name="Picture 11" descr="ref2_7_sd_rigid-cro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341" y="3556000"/>
            <a:ext cx="2133600" cy="2133600"/>
          </a:xfrm>
          <a:prstGeom prst="rect">
            <a:avLst/>
          </a:prstGeom>
        </p:spPr>
      </p:pic>
      <p:pic>
        <p:nvPicPr>
          <p:cNvPr id="13" name="Picture 12" descr="ref2regd_7_sd_rigid-crop.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9141" y="3556000"/>
            <a:ext cx="2134800" cy="2134800"/>
          </a:xfrm>
          <a:prstGeom prst="rect">
            <a:avLst/>
          </a:prstGeom>
        </p:spPr>
      </p:pic>
      <p:sp>
        <p:nvSpPr>
          <p:cNvPr id="14" name="TextBox 13"/>
          <p:cNvSpPr txBox="1"/>
          <p:nvPr/>
        </p:nvSpPr>
        <p:spPr>
          <a:xfrm>
            <a:off x="1600200" y="2971800"/>
            <a:ext cx="709872" cy="369332"/>
          </a:xfrm>
          <a:prstGeom prst="rect">
            <a:avLst/>
          </a:prstGeom>
          <a:noFill/>
        </p:spPr>
        <p:txBody>
          <a:bodyPr wrap="none" rtlCol="0">
            <a:spAutoFit/>
          </a:bodyPr>
          <a:lstStyle/>
          <a:p>
            <a:r>
              <a:rPr lang="en-US" b="1" i="1" dirty="0" err="1" smtClean="0"/>
              <a:t>R</a:t>
            </a:r>
            <a:r>
              <a:rPr lang="en-US" b="1" i="1" baseline="-25000" dirty="0" err="1" smtClean="0"/>
              <a:t>final</a:t>
            </a:r>
            <a:endParaRPr lang="en-US" b="1" i="1" baseline="-25000" dirty="0"/>
          </a:p>
        </p:txBody>
      </p:sp>
      <p:sp>
        <p:nvSpPr>
          <p:cNvPr id="15" name="TextBox 14"/>
          <p:cNvSpPr txBox="1"/>
          <p:nvPr/>
        </p:nvSpPr>
        <p:spPr>
          <a:xfrm>
            <a:off x="4243128" y="2971800"/>
            <a:ext cx="479115" cy="369332"/>
          </a:xfrm>
          <a:prstGeom prst="rect">
            <a:avLst/>
          </a:prstGeom>
          <a:noFill/>
        </p:spPr>
        <p:txBody>
          <a:bodyPr wrap="none" rtlCol="0">
            <a:spAutoFit/>
          </a:bodyPr>
          <a:lstStyle/>
          <a:p>
            <a:r>
              <a:rPr lang="en-US" b="1" i="1" dirty="0" smtClean="0"/>
              <a:t>R</a:t>
            </a:r>
            <a:r>
              <a:rPr lang="en-US" b="1" i="1" baseline="-25000" dirty="0" smtClean="0"/>
              <a:t>3</a:t>
            </a:r>
            <a:endParaRPr lang="en-US" b="1" i="1" baseline="-25000" dirty="0"/>
          </a:p>
        </p:txBody>
      </p:sp>
      <p:sp>
        <p:nvSpPr>
          <p:cNvPr id="16" name="TextBox 15"/>
          <p:cNvSpPr txBox="1"/>
          <p:nvPr/>
        </p:nvSpPr>
        <p:spPr>
          <a:xfrm>
            <a:off x="7064685" y="2971800"/>
            <a:ext cx="530361" cy="369332"/>
          </a:xfrm>
          <a:prstGeom prst="rect">
            <a:avLst/>
          </a:prstGeom>
          <a:noFill/>
        </p:spPr>
        <p:txBody>
          <a:bodyPr wrap="none" rtlCol="0">
            <a:spAutoFit/>
          </a:bodyPr>
          <a:lstStyle/>
          <a:p>
            <a:r>
              <a:rPr lang="en-US" b="1" i="1" dirty="0" smtClean="0"/>
              <a:t>R</a:t>
            </a:r>
            <a:r>
              <a:rPr lang="en-US" b="1" i="1" baseline="-25000" dirty="0" smtClean="0"/>
              <a:t>f3</a:t>
            </a:r>
            <a:endParaRPr lang="en-US" b="1" i="1" baseline="-25000" dirty="0"/>
          </a:p>
        </p:txBody>
      </p:sp>
      <p:sp>
        <p:nvSpPr>
          <p:cNvPr id="17" name="TextBox 16"/>
          <p:cNvSpPr txBox="1"/>
          <p:nvPr/>
        </p:nvSpPr>
        <p:spPr>
          <a:xfrm>
            <a:off x="1600200" y="5726668"/>
            <a:ext cx="709872" cy="369332"/>
          </a:xfrm>
          <a:prstGeom prst="rect">
            <a:avLst/>
          </a:prstGeom>
          <a:noFill/>
        </p:spPr>
        <p:txBody>
          <a:bodyPr wrap="none" rtlCol="0">
            <a:spAutoFit/>
          </a:bodyPr>
          <a:lstStyle/>
          <a:p>
            <a:r>
              <a:rPr lang="en-US" b="1" i="1" dirty="0" err="1" smtClean="0"/>
              <a:t>R</a:t>
            </a:r>
            <a:r>
              <a:rPr lang="en-US" b="1" i="1" baseline="-25000" dirty="0" err="1" smtClean="0"/>
              <a:t>final</a:t>
            </a:r>
            <a:endParaRPr lang="en-US" b="1" i="1" baseline="-25000" dirty="0"/>
          </a:p>
        </p:txBody>
      </p:sp>
      <p:sp>
        <p:nvSpPr>
          <p:cNvPr id="18" name="TextBox 17"/>
          <p:cNvSpPr txBox="1"/>
          <p:nvPr/>
        </p:nvSpPr>
        <p:spPr>
          <a:xfrm>
            <a:off x="4243128" y="5726668"/>
            <a:ext cx="479115" cy="369332"/>
          </a:xfrm>
          <a:prstGeom prst="rect">
            <a:avLst/>
          </a:prstGeom>
          <a:noFill/>
        </p:spPr>
        <p:txBody>
          <a:bodyPr wrap="none" rtlCol="0">
            <a:spAutoFit/>
          </a:bodyPr>
          <a:lstStyle/>
          <a:p>
            <a:r>
              <a:rPr lang="en-US" b="1" i="1" dirty="0" smtClean="0"/>
              <a:t>R</a:t>
            </a:r>
            <a:r>
              <a:rPr lang="en-US" b="1" i="1" baseline="-25000" dirty="0" smtClean="0"/>
              <a:t>2</a:t>
            </a:r>
            <a:endParaRPr lang="en-US" b="1" i="1" baseline="-25000" dirty="0"/>
          </a:p>
        </p:txBody>
      </p:sp>
      <p:sp>
        <p:nvSpPr>
          <p:cNvPr id="19" name="TextBox 18"/>
          <p:cNvSpPr txBox="1"/>
          <p:nvPr/>
        </p:nvSpPr>
        <p:spPr>
          <a:xfrm>
            <a:off x="7064685" y="5726668"/>
            <a:ext cx="530361" cy="369332"/>
          </a:xfrm>
          <a:prstGeom prst="rect">
            <a:avLst/>
          </a:prstGeom>
          <a:noFill/>
        </p:spPr>
        <p:txBody>
          <a:bodyPr wrap="none" rtlCol="0">
            <a:spAutoFit/>
          </a:bodyPr>
          <a:lstStyle/>
          <a:p>
            <a:r>
              <a:rPr lang="en-US" b="1" i="1" dirty="0" smtClean="0"/>
              <a:t>R</a:t>
            </a:r>
            <a:r>
              <a:rPr lang="en-US" b="1" i="1" baseline="-25000" dirty="0" smtClean="0"/>
              <a:t>f2</a:t>
            </a:r>
            <a:endParaRPr lang="en-US" b="1" i="1" baseline="-25000" dirty="0"/>
          </a:p>
        </p:txBody>
      </p:sp>
      <p:sp>
        <p:nvSpPr>
          <p:cNvPr id="20" name="TextBox 19"/>
          <p:cNvSpPr txBox="1"/>
          <p:nvPr/>
        </p:nvSpPr>
        <p:spPr>
          <a:xfrm>
            <a:off x="182347" y="6172200"/>
            <a:ext cx="8885453" cy="646331"/>
          </a:xfrm>
          <a:prstGeom prst="rect">
            <a:avLst/>
          </a:prstGeom>
          <a:noFill/>
        </p:spPr>
        <p:txBody>
          <a:bodyPr wrap="none" rtlCol="0">
            <a:spAutoFit/>
          </a:bodyPr>
          <a:lstStyle/>
          <a:p>
            <a:pPr algn="ctr"/>
            <a:r>
              <a:rPr lang="en-US" b="1" i="1" dirty="0" smtClean="0"/>
              <a:t>Inter-set alignment of volumes in the time-series. </a:t>
            </a:r>
            <a:r>
              <a:rPr lang="en-US" b="1" i="1" dirty="0" err="1" smtClean="0"/>
              <a:t>R</a:t>
            </a:r>
            <a:r>
              <a:rPr lang="en-US" b="1" i="1" baseline="-25000" dirty="0" err="1" smtClean="0"/>
              <a:t>final</a:t>
            </a:r>
            <a:r>
              <a:rPr lang="en-US" b="1" i="1" dirty="0" smtClean="0"/>
              <a:t> is the global reference</a:t>
            </a:r>
          </a:p>
          <a:p>
            <a:pPr algn="ctr"/>
            <a:r>
              <a:rPr lang="en-US" b="1" i="1" dirty="0"/>
              <a:t>v</a:t>
            </a:r>
            <a:r>
              <a:rPr lang="en-US" b="1" i="1" dirty="0" smtClean="0"/>
              <a:t>olume, </a:t>
            </a:r>
            <a:r>
              <a:rPr lang="en-US" b="1" i="1" dirty="0" err="1" smtClean="0"/>
              <a:t>R</a:t>
            </a:r>
            <a:r>
              <a:rPr lang="en-US" b="1" i="1" baseline="-25000" dirty="0" err="1" smtClean="0"/>
              <a:t>m</a:t>
            </a:r>
            <a:r>
              <a:rPr lang="en-US" b="1" i="1" baseline="-25000" dirty="0" smtClean="0"/>
              <a:t> </a:t>
            </a:r>
            <a:r>
              <a:rPr lang="en-US" b="1" i="1" dirty="0" smtClean="0"/>
              <a:t>is the reference volume of </a:t>
            </a:r>
            <a:r>
              <a:rPr lang="en-US" b="1" i="1" dirty="0" err="1" smtClean="0"/>
              <a:t>m</a:t>
            </a:r>
            <a:r>
              <a:rPr lang="en-US" b="1" i="1" baseline="-25000" dirty="0" err="1" smtClean="0"/>
              <a:t>th</a:t>
            </a:r>
            <a:r>
              <a:rPr lang="en-US" b="1" i="1" dirty="0" smtClean="0"/>
              <a:t> set, </a:t>
            </a:r>
            <a:r>
              <a:rPr lang="en-US" b="1" i="1" dirty="0" err="1" smtClean="0"/>
              <a:t>R</a:t>
            </a:r>
            <a:r>
              <a:rPr lang="en-US" b="1" i="1" baseline="-25000" dirty="0" err="1" smtClean="0"/>
              <a:t>fm</a:t>
            </a:r>
            <a:r>
              <a:rPr lang="en-US" b="1" i="1" baseline="-25000" dirty="0" smtClean="0"/>
              <a:t> </a:t>
            </a:r>
            <a:r>
              <a:rPr lang="en-US" b="1" i="1" dirty="0" err="1" smtClean="0"/>
              <a:t>denots</a:t>
            </a:r>
            <a:r>
              <a:rPr lang="en-US" b="1" i="1" dirty="0" smtClean="0"/>
              <a:t> </a:t>
            </a:r>
            <a:r>
              <a:rPr lang="en-US" b="1" i="1" dirty="0" err="1" smtClean="0"/>
              <a:t>R</a:t>
            </a:r>
            <a:r>
              <a:rPr lang="en-US" b="1" i="1" baseline="-25000" dirty="0" err="1" smtClean="0"/>
              <a:t>m</a:t>
            </a:r>
            <a:r>
              <a:rPr lang="en-US" b="1" i="1" dirty="0" smtClean="0"/>
              <a:t> registered to </a:t>
            </a:r>
            <a:r>
              <a:rPr lang="en-US" b="1" i="1" dirty="0" err="1" smtClean="0"/>
              <a:t>R</a:t>
            </a:r>
            <a:r>
              <a:rPr lang="en-US" b="1" i="1" baseline="-25000" dirty="0" err="1" smtClean="0"/>
              <a:t>final</a:t>
            </a:r>
            <a:endParaRPr lang="en-US" b="1" i="1" baseline="-25000" dirty="0"/>
          </a:p>
        </p:txBody>
      </p:sp>
    </p:spTree>
    <p:extLst>
      <p:ext uri="{BB962C8B-B14F-4D97-AF65-F5344CB8AC3E}">
        <p14:creationId xmlns:p14="http://schemas.microsoft.com/office/powerpoint/2010/main" val="2661972034"/>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par>
                                <p:cTn id="31" presetID="9" presetClass="emph" presetSubtype="0" nodeType="withEffect">
                                  <p:stCondLst>
                                    <p:cond delay="0"/>
                                  </p:stCondLst>
                                  <p:childTnLst>
                                    <p:set>
                                      <p:cBhvr rctx="PPT">
                                        <p:cTn id="32" dur="indefinite"/>
                                        <p:tgtEl>
                                          <p:spTgt spid="8"/>
                                        </p:tgtEl>
                                        <p:attrNameLst>
                                          <p:attrName>style.opacity</p:attrName>
                                        </p:attrNameLst>
                                      </p:cBhvr>
                                      <p:to>
                                        <p:strVal val="0.5"/>
                                      </p:to>
                                    </p:set>
                                    <p:animEffect filter="image" prLst="opacity: 0.5">
                                      <p:cBhvr rctx="IE">
                                        <p:cTn id="33" dur="indefinite"/>
                                        <p:tgtEl>
                                          <p:spTgt spid="8"/>
                                        </p:tgtEl>
                                      </p:cBhvr>
                                    </p:animEffect>
                                  </p:childTnLst>
                                </p:cTn>
                              </p:par>
                              <p:par>
                                <p:cTn id="34" presetID="9" presetClass="emph" presetSubtype="0" nodeType="withEffect">
                                  <p:stCondLst>
                                    <p:cond delay="0"/>
                                  </p:stCondLst>
                                  <p:childTnLst>
                                    <p:set>
                                      <p:cBhvr rctx="PPT">
                                        <p:cTn id="35" dur="indefinite"/>
                                        <p:tgtEl>
                                          <p:spTgt spid="9"/>
                                        </p:tgtEl>
                                        <p:attrNameLst>
                                          <p:attrName>style.opacity</p:attrName>
                                        </p:attrNameLst>
                                      </p:cBhvr>
                                      <p:to>
                                        <p:strVal val="0.5"/>
                                      </p:to>
                                    </p:set>
                                    <p:animEffect filter="image" prLst="opacity: 0.5">
                                      <p:cBhvr rctx="IE">
                                        <p:cTn id="36" dur="indefinite"/>
                                        <p:tgtEl>
                                          <p:spTgt spid="9"/>
                                        </p:tgtEl>
                                      </p:cBhvr>
                                    </p:animEffect>
                                  </p:childTnLst>
                                </p:cTn>
                              </p:par>
                              <p:par>
                                <p:cTn id="37" presetID="9" presetClass="emph" presetSubtype="0" grpId="1" nodeType="withEffect">
                                  <p:stCondLst>
                                    <p:cond delay="0"/>
                                  </p:stCondLst>
                                  <p:childTnLst>
                                    <p:set>
                                      <p:cBhvr rctx="PPT">
                                        <p:cTn id="38" dur="indefinite"/>
                                        <p:tgtEl>
                                          <p:spTgt spid="14"/>
                                        </p:tgtEl>
                                        <p:attrNameLst>
                                          <p:attrName>style.opacity</p:attrName>
                                        </p:attrNameLst>
                                      </p:cBhvr>
                                      <p:to>
                                        <p:strVal val="0.5"/>
                                      </p:to>
                                    </p:set>
                                    <p:animEffect filter="image" prLst="opacity: 0.5">
                                      <p:cBhvr rctx="IE">
                                        <p:cTn id="39" dur="indefinite"/>
                                        <p:tgtEl>
                                          <p:spTgt spid="14"/>
                                        </p:tgtEl>
                                      </p:cBhvr>
                                    </p:animEffect>
                                  </p:childTnLst>
                                </p:cTn>
                              </p:par>
                              <p:par>
                                <p:cTn id="40" presetID="9" presetClass="emph" presetSubtype="0" grpId="1" nodeType="withEffect">
                                  <p:stCondLst>
                                    <p:cond delay="0"/>
                                  </p:stCondLst>
                                  <p:childTnLst>
                                    <p:set>
                                      <p:cBhvr rctx="PPT">
                                        <p:cTn id="41" dur="indefinite"/>
                                        <p:tgtEl>
                                          <p:spTgt spid="15"/>
                                        </p:tgtEl>
                                        <p:attrNameLst>
                                          <p:attrName>style.opacity</p:attrName>
                                        </p:attrNameLst>
                                      </p:cBhvr>
                                      <p:to>
                                        <p:strVal val="0.5"/>
                                      </p:to>
                                    </p:set>
                                    <p:animEffect filter="image" prLst="opacity: 0.5">
                                      <p:cBhvr rctx="IE">
                                        <p:cTn id="42" dur="indefinite"/>
                                        <p:tgtEl>
                                          <p:spTgt spid="15"/>
                                        </p:tgtEl>
                                      </p:cBhvr>
                                    </p:animEffect>
                                  </p:childTnLst>
                                </p:cTn>
                              </p:par>
                              <p:par>
                                <p:cTn id="43" presetID="9" presetClass="emph" presetSubtype="0" grpId="1" nodeType="withEffect">
                                  <p:stCondLst>
                                    <p:cond delay="0"/>
                                  </p:stCondLst>
                                  <p:childTnLst>
                                    <p:set>
                                      <p:cBhvr rctx="PPT">
                                        <p:cTn id="44" dur="indefinite"/>
                                        <p:tgtEl>
                                          <p:spTgt spid="16"/>
                                        </p:tgtEl>
                                        <p:attrNameLst>
                                          <p:attrName>style.opacity</p:attrName>
                                        </p:attrNameLst>
                                      </p:cBhvr>
                                      <p:to>
                                        <p:strVal val="0.5"/>
                                      </p:to>
                                    </p:set>
                                    <p:animEffect filter="image" prLst="opacity: 0.5">
                                      <p:cBhvr rctx="IE">
                                        <p:cTn id="45" dur="indefinite"/>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corruption due to patient motion</a:t>
            </a:r>
            <a:endParaRPr lang="en-US" dirty="0"/>
          </a:p>
        </p:txBody>
      </p:sp>
      <p:sp>
        <p:nvSpPr>
          <p:cNvPr id="3" name="Content Placeholder 2"/>
          <p:cNvSpPr>
            <a:spLocks noGrp="1"/>
          </p:cNvSpPr>
          <p:nvPr>
            <p:ph idx="1"/>
          </p:nvPr>
        </p:nvSpPr>
        <p:spPr/>
        <p:txBody>
          <a:bodyPr/>
          <a:lstStyle/>
          <a:p>
            <a:r>
              <a:rPr lang="en-US" dirty="0" smtClean="0"/>
              <a:t>Duration of a perfusion scan lies in range 20~60 minutes.</a:t>
            </a:r>
          </a:p>
          <a:p>
            <a:r>
              <a:rPr lang="en-US" dirty="0" smtClean="0"/>
              <a:t>Difficult for patient to remain still in this period.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rgbClr val="FF0000"/>
                </a:solidFill>
              </a:rPr>
              <a:t>Incorrect tracking of voxel across time-points leads to incorrect perfusion parametric maps.</a:t>
            </a:r>
            <a:endParaRPr lang="en-US" b="1" dirty="0">
              <a:solidFill>
                <a:srgbClr val="FF0000"/>
              </a:solidFill>
            </a:endParaRPr>
          </a:p>
        </p:txBody>
      </p:sp>
      <p:pic>
        <p:nvPicPr>
          <p:cNvPr id="5" name="Picture 10" descr="D:\Studies\Motion Correction for MR PWI\Normal Central Slice\Phase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511550"/>
            <a:ext cx="2351998"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Studies\Motion Correction for MR PWI\Central Slice\Phase3.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3000" y="351155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D:\Studies\Motion Correction for MR PWI\Central Slice\Phase1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5100" y="3511550"/>
            <a:ext cx="2352000" cy="176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447800" y="4349750"/>
            <a:ext cx="76200" cy="76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9" name="Rectangle 8"/>
          <p:cNvSpPr/>
          <p:nvPr/>
        </p:nvSpPr>
        <p:spPr bwMode="auto">
          <a:xfrm>
            <a:off x="4648200" y="4273550"/>
            <a:ext cx="76200" cy="76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 name="Rectangle 9"/>
          <p:cNvSpPr/>
          <p:nvPr/>
        </p:nvSpPr>
        <p:spPr bwMode="auto">
          <a:xfrm>
            <a:off x="7990500" y="4502150"/>
            <a:ext cx="76200" cy="76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673175291"/>
              </p:ext>
            </p:extLst>
          </p:nvPr>
        </p:nvGraphicFramePr>
        <p:xfrm>
          <a:off x="4514850" y="2667000"/>
          <a:ext cx="114300" cy="165100"/>
        </p:xfrm>
        <a:graphic>
          <a:graphicData uri="http://schemas.openxmlformats.org/presentationml/2006/ole">
            <mc:AlternateContent xmlns:mc="http://schemas.openxmlformats.org/markup-compatibility/2006">
              <mc:Choice xmlns:v="urn:schemas-microsoft-com:vml" Requires="v">
                <p:oleObj spid="_x0000_s2715" name="Equation" r:id="rId7" imgW="114300" imgH="165100" progId="Equation.3">
                  <p:embed/>
                </p:oleObj>
              </mc:Choice>
              <mc:Fallback>
                <p:oleObj name="Equation" r:id="rId7" imgW="114300" imgH="165100" progId="Equation.3">
                  <p:embed/>
                  <p:pic>
                    <p:nvPicPr>
                      <p:cNvPr id="0" name=""/>
                      <p:cNvPicPr/>
                      <p:nvPr/>
                    </p:nvPicPr>
                    <p:blipFill>
                      <a:blip r:embed="rId8"/>
                      <a:stretch>
                        <a:fillRect/>
                      </a:stretch>
                    </p:blipFill>
                    <p:spPr>
                      <a:xfrm>
                        <a:off x="4514850" y="2667000"/>
                        <a:ext cx="114300" cy="165100"/>
                      </a:xfrm>
                      <a:prstGeom prst="rect">
                        <a:avLst/>
                      </a:prstGeom>
                    </p:spPr>
                  </p:pic>
                </p:oleObj>
              </mc:Fallback>
            </mc:AlternateContent>
          </a:graphicData>
        </a:graphic>
      </p:graphicFrame>
      <p:pic>
        <p:nvPicPr>
          <p:cNvPr id="14" name="Picture 13"/>
          <p:cNvPicPr>
            <a:picLocks noChangeAspect="1"/>
          </p:cNvPicPr>
          <p:nvPr/>
        </p:nvPicPr>
        <p:blipFill>
          <a:blip r:embed="rId9"/>
          <a:stretch>
            <a:fillRect/>
          </a:stretch>
        </p:blipFill>
        <p:spPr>
          <a:xfrm>
            <a:off x="838200" y="5513750"/>
            <a:ext cx="832500" cy="360000"/>
          </a:xfrm>
          <a:prstGeom prst="rect">
            <a:avLst/>
          </a:prstGeom>
        </p:spPr>
      </p:pic>
      <p:pic>
        <p:nvPicPr>
          <p:cNvPr id="18" name="Picture 17"/>
          <p:cNvPicPr>
            <a:picLocks noChangeAspect="1"/>
          </p:cNvPicPr>
          <p:nvPr/>
        </p:nvPicPr>
        <p:blipFill>
          <a:blip r:embed="rId10"/>
          <a:stretch>
            <a:fillRect/>
          </a:stretch>
        </p:blipFill>
        <p:spPr>
          <a:xfrm>
            <a:off x="6390300" y="5513750"/>
            <a:ext cx="2677500" cy="360000"/>
          </a:xfrm>
          <a:prstGeom prst="rect">
            <a:avLst/>
          </a:prstGeom>
        </p:spPr>
      </p:pic>
      <p:pic>
        <p:nvPicPr>
          <p:cNvPr id="19" name="Picture 18"/>
          <p:cNvPicPr>
            <a:picLocks noChangeAspect="1"/>
          </p:cNvPicPr>
          <p:nvPr/>
        </p:nvPicPr>
        <p:blipFill>
          <a:blip r:embed="rId11"/>
          <a:stretch>
            <a:fillRect/>
          </a:stretch>
        </p:blipFill>
        <p:spPr>
          <a:xfrm>
            <a:off x="3276600" y="5513750"/>
            <a:ext cx="2587503" cy="360000"/>
          </a:xfrm>
          <a:prstGeom prst="rect">
            <a:avLst/>
          </a:prstGeom>
        </p:spPr>
      </p:pic>
      <p:cxnSp>
        <p:nvCxnSpPr>
          <p:cNvPr id="21" name="Straight Arrow Connector 20"/>
          <p:cNvCxnSpPr>
            <a:stCxn id="14" idx="0"/>
            <a:endCxn id="8" idx="2"/>
          </p:cNvCxnSpPr>
          <p:nvPr/>
        </p:nvCxnSpPr>
        <p:spPr bwMode="auto">
          <a:xfrm flipV="1">
            <a:off x="1254450" y="4425950"/>
            <a:ext cx="231450" cy="1087800"/>
          </a:xfrm>
          <a:prstGeom prst="straightConnector1">
            <a:avLst/>
          </a:prstGeom>
          <a:solidFill>
            <a:schemeClr val="accent1"/>
          </a:solidFill>
          <a:ln w="31750" cap="flat" cmpd="sng" algn="ctr">
            <a:solidFill>
              <a:srgbClr val="227505"/>
            </a:solidFill>
            <a:prstDash val="solid"/>
            <a:round/>
            <a:headEnd type="none" w="med" len="med"/>
            <a:tailEnd type="arrow"/>
          </a:ln>
          <a:effectLst/>
        </p:spPr>
      </p:cxnSp>
      <p:cxnSp>
        <p:nvCxnSpPr>
          <p:cNvPr id="23" name="Straight Arrow Connector 22"/>
          <p:cNvCxnSpPr>
            <a:stCxn id="19" idx="0"/>
            <a:endCxn id="9" idx="2"/>
          </p:cNvCxnSpPr>
          <p:nvPr/>
        </p:nvCxnSpPr>
        <p:spPr bwMode="auto">
          <a:xfrm flipV="1">
            <a:off x="4570352" y="4349750"/>
            <a:ext cx="115948" cy="1164000"/>
          </a:xfrm>
          <a:prstGeom prst="straightConnector1">
            <a:avLst/>
          </a:prstGeom>
          <a:solidFill>
            <a:schemeClr val="accent1"/>
          </a:solidFill>
          <a:ln w="31750" cap="flat" cmpd="sng" algn="ctr">
            <a:solidFill>
              <a:srgbClr val="227505"/>
            </a:solidFill>
            <a:prstDash val="solid"/>
            <a:round/>
            <a:headEnd type="none" w="med" len="med"/>
            <a:tailEnd type="arrow"/>
          </a:ln>
          <a:effectLst/>
        </p:spPr>
      </p:cxnSp>
      <p:cxnSp>
        <p:nvCxnSpPr>
          <p:cNvPr id="27" name="Straight Arrow Connector 26"/>
          <p:cNvCxnSpPr>
            <a:stCxn id="18" idx="0"/>
            <a:endCxn id="10" idx="2"/>
          </p:cNvCxnSpPr>
          <p:nvPr/>
        </p:nvCxnSpPr>
        <p:spPr bwMode="auto">
          <a:xfrm flipV="1">
            <a:off x="7729050" y="4578350"/>
            <a:ext cx="299550" cy="935400"/>
          </a:xfrm>
          <a:prstGeom prst="straightConnector1">
            <a:avLst/>
          </a:prstGeom>
          <a:solidFill>
            <a:schemeClr val="accent1"/>
          </a:solidFill>
          <a:ln w="31750" cap="flat" cmpd="sng" algn="ctr">
            <a:solidFill>
              <a:srgbClr val="227505"/>
            </a:solidFill>
            <a:prstDash val="solid"/>
            <a:round/>
            <a:headEnd type="none" w="med" len="med"/>
            <a:tailEnd type="arrow"/>
          </a:ln>
          <a:effectLst/>
        </p:spPr>
      </p:cxnSp>
      <p:sp>
        <p:nvSpPr>
          <p:cNvPr id="32" name="TextBox 31"/>
          <p:cNvSpPr txBox="1"/>
          <p:nvPr/>
        </p:nvSpPr>
        <p:spPr>
          <a:xfrm>
            <a:off x="318795" y="3066018"/>
            <a:ext cx="1967205" cy="369332"/>
          </a:xfrm>
          <a:prstGeom prst="rect">
            <a:avLst/>
          </a:prstGeom>
          <a:noFill/>
        </p:spPr>
        <p:txBody>
          <a:bodyPr wrap="none" rtlCol="0">
            <a:spAutoFit/>
          </a:bodyPr>
          <a:lstStyle/>
          <a:p>
            <a:r>
              <a:rPr lang="en-US" b="1" dirty="0" smtClean="0"/>
              <a:t>Volume at time t</a:t>
            </a:r>
            <a:endParaRPr lang="en-US" b="1" dirty="0"/>
          </a:p>
        </p:txBody>
      </p:sp>
      <p:sp>
        <p:nvSpPr>
          <p:cNvPr id="33" name="TextBox 32"/>
          <p:cNvSpPr txBox="1"/>
          <p:nvPr/>
        </p:nvSpPr>
        <p:spPr>
          <a:xfrm>
            <a:off x="3595395" y="3067050"/>
            <a:ext cx="2091601" cy="369332"/>
          </a:xfrm>
          <a:prstGeom prst="rect">
            <a:avLst/>
          </a:prstGeom>
          <a:noFill/>
        </p:spPr>
        <p:txBody>
          <a:bodyPr wrap="none" rtlCol="0">
            <a:spAutoFit/>
          </a:bodyPr>
          <a:lstStyle/>
          <a:p>
            <a:r>
              <a:rPr lang="en-US" b="1" dirty="0" smtClean="0"/>
              <a:t>Volume at time t</a:t>
            </a:r>
            <a:r>
              <a:rPr lang="en-US" b="1" baseline="-25000" dirty="0" smtClean="0"/>
              <a:t>1</a:t>
            </a:r>
            <a:endParaRPr lang="en-US" b="1" baseline="-25000" dirty="0"/>
          </a:p>
        </p:txBody>
      </p:sp>
      <p:sp>
        <p:nvSpPr>
          <p:cNvPr id="34" name="TextBox 33"/>
          <p:cNvSpPr txBox="1"/>
          <p:nvPr/>
        </p:nvSpPr>
        <p:spPr>
          <a:xfrm>
            <a:off x="6836499" y="3054350"/>
            <a:ext cx="2048808" cy="369332"/>
          </a:xfrm>
          <a:prstGeom prst="rect">
            <a:avLst/>
          </a:prstGeom>
          <a:noFill/>
        </p:spPr>
        <p:txBody>
          <a:bodyPr wrap="none" rtlCol="0">
            <a:spAutoFit/>
          </a:bodyPr>
          <a:lstStyle/>
          <a:p>
            <a:r>
              <a:rPr lang="en-US" b="1" dirty="0" smtClean="0"/>
              <a:t>Volume at time t</a:t>
            </a:r>
            <a:r>
              <a:rPr lang="en-US" b="1" baseline="-25000" dirty="0" smtClean="0"/>
              <a:t>2</a:t>
            </a:r>
            <a:endParaRPr lang="en-US" b="1" baseline="-25000" dirty="0"/>
          </a:p>
        </p:txBody>
      </p:sp>
    </p:spTree>
    <p:extLst>
      <p:ext uri="{BB962C8B-B14F-4D97-AF65-F5344CB8AC3E}">
        <p14:creationId xmlns:p14="http://schemas.microsoft.com/office/powerpoint/2010/main" val="339727260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32" grpId="0"/>
      <p:bldP spid="33"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Transformations estimated:</a:t>
            </a:r>
          </a:p>
          <a:p>
            <a:endParaRPr lang="en-US" dirty="0"/>
          </a:p>
          <a:p>
            <a:endParaRPr lang="en-US" dirty="0" smtClean="0"/>
          </a:p>
          <a:p>
            <a:endParaRPr lang="en-US" dirty="0"/>
          </a:p>
          <a:p>
            <a:pPr marL="0" indent="0">
              <a:buNone/>
            </a:pPr>
            <a:r>
              <a:rPr lang="en-US" dirty="0"/>
              <a:t>w</a:t>
            </a:r>
            <a:r>
              <a:rPr lang="en-US" dirty="0" smtClean="0"/>
              <a:t>here, R</a:t>
            </a:r>
            <a:r>
              <a:rPr lang="en-US" baseline="-25000" dirty="0" smtClean="0"/>
              <a:t>if2</a:t>
            </a:r>
            <a:r>
              <a:rPr lang="en-US" dirty="0" smtClean="0"/>
              <a:t> denotes </a:t>
            </a:r>
            <a:r>
              <a:rPr lang="en-US" dirty="0" err="1" smtClean="0"/>
              <a:t>R</a:t>
            </a:r>
            <a:r>
              <a:rPr lang="en-US" baseline="-25000" dirty="0" err="1" smtClean="0"/>
              <a:t>i</a:t>
            </a:r>
            <a:r>
              <a:rPr lang="en-US" baseline="-25000" dirty="0" smtClean="0"/>
              <a:t> </a:t>
            </a:r>
            <a:r>
              <a:rPr lang="en-US" dirty="0" smtClean="0"/>
              <a:t>registered to </a:t>
            </a:r>
            <a:r>
              <a:rPr lang="en-US" dirty="0" err="1" smtClean="0"/>
              <a:t>R</a:t>
            </a:r>
            <a:r>
              <a:rPr lang="en-US" baseline="-25000" dirty="0" err="1" smtClean="0"/>
              <a:t>final</a:t>
            </a:r>
            <a:r>
              <a:rPr lang="en-US" dirty="0" smtClean="0"/>
              <a:t>, T2</a:t>
            </a:r>
            <a:r>
              <a:rPr lang="en-US" baseline="-25000" dirty="0" smtClean="0"/>
              <a:t>fi</a:t>
            </a:r>
            <a:r>
              <a:rPr lang="en-US" dirty="0" smtClean="0"/>
              <a:t> denotes the transformation.</a:t>
            </a:r>
            <a:endParaRPr lang="en-US" baseline="-25000" dirty="0" smtClean="0"/>
          </a:p>
          <a:p>
            <a:endParaRPr lang="en-US" dirty="0"/>
          </a:p>
        </p:txBody>
      </p:sp>
      <p:pic>
        <p:nvPicPr>
          <p:cNvPr id="4" name="Picture 3"/>
          <p:cNvPicPr>
            <a:picLocks noChangeAspect="1"/>
          </p:cNvPicPr>
          <p:nvPr/>
        </p:nvPicPr>
        <p:blipFill>
          <a:blip r:embed="rId3"/>
          <a:stretch>
            <a:fillRect/>
          </a:stretch>
        </p:blipFill>
        <p:spPr>
          <a:xfrm>
            <a:off x="2895600" y="2133600"/>
            <a:ext cx="2159000" cy="1295400"/>
          </a:xfrm>
          <a:prstGeom prst="rect">
            <a:avLst/>
          </a:prstGeom>
        </p:spPr>
      </p:pic>
    </p:spTree>
    <p:extLst>
      <p:ext uri="{BB962C8B-B14F-4D97-AF65-F5344CB8AC3E}">
        <p14:creationId xmlns:p14="http://schemas.microsoft.com/office/powerpoint/2010/main" val="269384579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of the time-series</a:t>
            </a:r>
            <a:endParaRPr lang="en-US" dirty="0"/>
          </a:p>
        </p:txBody>
      </p:sp>
      <p:sp>
        <p:nvSpPr>
          <p:cNvPr id="3" name="Content Placeholder 2"/>
          <p:cNvSpPr>
            <a:spLocks noGrp="1"/>
          </p:cNvSpPr>
          <p:nvPr>
            <p:ph idx="1"/>
          </p:nvPr>
        </p:nvSpPr>
        <p:spPr/>
        <p:txBody>
          <a:bodyPr/>
          <a:lstStyle/>
          <a:p>
            <a:r>
              <a:rPr lang="en-US" dirty="0" smtClean="0"/>
              <a:t>Apply the sequence of transformations:</a:t>
            </a:r>
          </a:p>
          <a:p>
            <a:endParaRPr lang="en-US" baseline="-25000" dirty="0"/>
          </a:p>
          <a:p>
            <a:endParaRPr lang="en-US" baseline="-25000" dirty="0" smtClean="0"/>
          </a:p>
          <a:p>
            <a:endParaRPr lang="en-US" baseline="-25000" dirty="0"/>
          </a:p>
          <a:p>
            <a:endParaRPr lang="en-US" baseline="-25000" dirty="0" smtClean="0"/>
          </a:p>
          <a:p>
            <a:endParaRPr lang="en-US" baseline="-25000"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where, </a:t>
            </a:r>
            <a:r>
              <a:rPr lang="en-US" dirty="0" err="1" smtClean="0"/>
              <a:t>F</a:t>
            </a:r>
            <a:r>
              <a:rPr lang="en-US" baseline="-25000" dirty="0" err="1" smtClean="0"/>
              <a:t>fir</a:t>
            </a:r>
            <a:r>
              <a:rPr lang="en-US" dirty="0" smtClean="0"/>
              <a:t>(j) denotes volume F</a:t>
            </a:r>
            <a:r>
              <a:rPr lang="en-US" baseline="-25000" dirty="0" smtClean="0"/>
              <a:t>i</a:t>
            </a:r>
            <a:r>
              <a:rPr lang="en-US" dirty="0" smtClean="0"/>
              <a:t>(j) aligned to </a:t>
            </a:r>
            <a:r>
              <a:rPr lang="en-US" dirty="0" err="1" smtClean="0"/>
              <a:t>R</a:t>
            </a:r>
            <a:r>
              <a:rPr lang="en-US" baseline="-25000" dirty="0" err="1" smtClean="0"/>
              <a:t>final</a:t>
            </a:r>
            <a:r>
              <a:rPr lang="en-US" dirty="0"/>
              <a:t>.</a:t>
            </a:r>
            <a:endParaRPr lang="en-US" baseline="-25000" dirty="0" smtClean="0"/>
          </a:p>
          <a:p>
            <a:endParaRPr lang="en-US" dirty="0"/>
          </a:p>
        </p:txBody>
      </p:sp>
      <p:pic>
        <p:nvPicPr>
          <p:cNvPr id="8" name="Picture 7"/>
          <p:cNvPicPr>
            <a:picLocks noChangeAspect="1"/>
          </p:cNvPicPr>
          <p:nvPr/>
        </p:nvPicPr>
        <p:blipFill>
          <a:blip r:embed="rId3"/>
          <a:stretch>
            <a:fillRect/>
          </a:stretch>
        </p:blipFill>
        <p:spPr>
          <a:xfrm>
            <a:off x="1828800" y="2209800"/>
            <a:ext cx="5710238" cy="1676400"/>
          </a:xfrm>
          <a:prstGeom prst="rect">
            <a:avLst/>
          </a:prstGeom>
        </p:spPr>
      </p:pic>
      <p:sp>
        <p:nvSpPr>
          <p:cNvPr id="4" name="TextBox 3"/>
          <p:cNvSpPr txBox="1"/>
          <p:nvPr/>
        </p:nvSpPr>
        <p:spPr>
          <a:xfrm>
            <a:off x="2319659" y="4114800"/>
            <a:ext cx="1274808" cy="646331"/>
          </a:xfrm>
          <a:prstGeom prst="rect">
            <a:avLst/>
          </a:prstGeom>
          <a:noFill/>
        </p:spPr>
        <p:txBody>
          <a:bodyPr wrap="none" rtlCol="0">
            <a:spAutoFit/>
          </a:bodyPr>
          <a:lstStyle/>
          <a:p>
            <a:pPr algn="ctr"/>
            <a:r>
              <a:rPr lang="en-US" b="1" dirty="0" smtClean="0"/>
              <a:t>Intra-set </a:t>
            </a:r>
          </a:p>
          <a:p>
            <a:pPr algn="ctr"/>
            <a:r>
              <a:rPr lang="en-US" b="1" dirty="0" smtClean="0"/>
              <a:t>alignment</a:t>
            </a:r>
            <a:endParaRPr lang="en-US" b="1" dirty="0"/>
          </a:p>
        </p:txBody>
      </p:sp>
      <p:sp>
        <p:nvSpPr>
          <p:cNvPr id="6" name="TextBox 5"/>
          <p:cNvSpPr txBox="1"/>
          <p:nvPr/>
        </p:nvSpPr>
        <p:spPr>
          <a:xfrm>
            <a:off x="4377059" y="4114800"/>
            <a:ext cx="1274808" cy="646331"/>
          </a:xfrm>
          <a:prstGeom prst="rect">
            <a:avLst/>
          </a:prstGeom>
          <a:noFill/>
        </p:spPr>
        <p:txBody>
          <a:bodyPr wrap="none" rtlCol="0">
            <a:spAutoFit/>
          </a:bodyPr>
          <a:lstStyle/>
          <a:p>
            <a:pPr algn="ctr"/>
            <a:r>
              <a:rPr lang="en-US" b="1" dirty="0" smtClean="0"/>
              <a:t>Inter-set </a:t>
            </a:r>
          </a:p>
          <a:p>
            <a:pPr algn="ctr"/>
            <a:r>
              <a:rPr lang="en-US" b="1" dirty="0" smtClean="0"/>
              <a:t>alignment</a:t>
            </a:r>
            <a:endParaRPr lang="en-US" b="1" dirty="0"/>
          </a:p>
        </p:txBody>
      </p:sp>
      <p:sp>
        <p:nvSpPr>
          <p:cNvPr id="7" name="Left-Right Arrow 6"/>
          <p:cNvSpPr/>
          <p:nvPr/>
        </p:nvSpPr>
        <p:spPr bwMode="auto">
          <a:xfrm>
            <a:off x="2286000" y="4038600"/>
            <a:ext cx="1295400" cy="152400"/>
          </a:xfrm>
          <a:prstGeom prst="leftRight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9" name="Left-Right Arrow 8"/>
          <p:cNvSpPr/>
          <p:nvPr/>
        </p:nvSpPr>
        <p:spPr bwMode="auto">
          <a:xfrm>
            <a:off x="4343400" y="4038600"/>
            <a:ext cx="1295400" cy="152400"/>
          </a:xfrm>
          <a:prstGeom prst="leftRightArrow">
            <a:avLst/>
          </a:prstGeom>
          <a:solidFill>
            <a:srgbClr val="2275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85110744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b="1" dirty="0" smtClean="0"/>
              <a:t>Dice coefficient (DC) value</a:t>
            </a:r>
          </a:p>
          <a:p>
            <a:r>
              <a:rPr lang="en-US" dirty="0" smtClean="0"/>
              <a:t>Measures the degree of overlap between two sets A and B:</a:t>
            </a:r>
          </a:p>
          <a:p>
            <a:endParaRPr lang="en-US" dirty="0" smtClean="0"/>
          </a:p>
          <a:p>
            <a:endParaRPr lang="en-US" dirty="0" smtClean="0"/>
          </a:p>
          <a:p>
            <a:r>
              <a:rPr lang="en-US" dirty="0" smtClean="0"/>
              <a:t>A value of 1 indicates perfect alignment.</a:t>
            </a:r>
            <a:endParaRPr lang="en-US" dirty="0"/>
          </a:p>
        </p:txBody>
      </p:sp>
      <p:pic>
        <p:nvPicPr>
          <p:cNvPr id="4" name="Picture 3"/>
          <p:cNvPicPr>
            <a:picLocks noChangeAspect="1"/>
          </p:cNvPicPr>
          <p:nvPr/>
        </p:nvPicPr>
        <p:blipFill>
          <a:blip r:embed="rId3"/>
          <a:stretch>
            <a:fillRect/>
          </a:stretch>
        </p:blipFill>
        <p:spPr>
          <a:xfrm>
            <a:off x="3276600" y="2819400"/>
            <a:ext cx="1600200" cy="708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38783516"/>
              </p:ext>
            </p:extLst>
          </p:nvPr>
        </p:nvGraphicFramePr>
        <p:xfrm>
          <a:off x="1524000" y="4343400"/>
          <a:ext cx="6096000" cy="2026919"/>
        </p:xfrm>
        <a:graphic>
          <a:graphicData uri="http://schemas.openxmlformats.org/drawingml/2006/table">
            <a:tbl>
              <a:tblPr firstRow="1" bandRow="1">
                <a:tableStyleId>{284E427A-3D55-4303-BF80-6455036E1DE7}</a:tableStyleId>
              </a:tblPr>
              <a:tblGrid>
                <a:gridCol w="1524000"/>
                <a:gridCol w="1524000"/>
                <a:gridCol w="1524000"/>
                <a:gridCol w="1524000"/>
              </a:tblGrid>
              <a:tr h="370840">
                <a:tc>
                  <a:txBody>
                    <a:bodyPr/>
                    <a:lstStyle/>
                    <a:p>
                      <a:pPr algn="ctr"/>
                      <a:r>
                        <a:rPr lang="en-US" dirty="0" smtClean="0"/>
                        <a:t>Rotation in </a:t>
                      </a:r>
                      <a:r>
                        <a:rPr lang="en-US" dirty="0" err="1" smtClean="0"/>
                        <a:t>R</a:t>
                      </a:r>
                      <a:r>
                        <a:rPr lang="en-US" baseline="-25000" dirty="0" err="1" smtClean="0"/>
                        <a:t>z</a:t>
                      </a:r>
                      <a:r>
                        <a:rPr lang="en-US" baseline="-25000" dirty="0" smtClean="0"/>
                        <a:t> </a:t>
                      </a:r>
                    </a:p>
                    <a:p>
                      <a:pPr algn="ctr"/>
                      <a:r>
                        <a:rPr lang="en-US" baseline="0" dirty="0" smtClean="0"/>
                        <a:t>(degrees)</a:t>
                      </a:r>
                      <a:endParaRPr lang="en-US" baseline="-25000" dirty="0"/>
                    </a:p>
                  </a:txBody>
                  <a:tcPr/>
                </a:tc>
                <a:tc>
                  <a:txBody>
                    <a:bodyPr/>
                    <a:lstStyle/>
                    <a:p>
                      <a:pPr algn="ctr"/>
                      <a:r>
                        <a:rPr lang="en-US" dirty="0" smtClean="0"/>
                        <a:t>Rotation in R</a:t>
                      </a:r>
                      <a:r>
                        <a:rPr lang="en-US" baseline="-25000" dirty="0" smtClean="0"/>
                        <a:t>x</a:t>
                      </a:r>
                    </a:p>
                    <a:p>
                      <a:pPr algn="ctr"/>
                      <a:r>
                        <a:rPr lang="en-US" dirty="0" smtClean="0"/>
                        <a:t>(degrees)</a:t>
                      </a:r>
                      <a:endParaRPr lang="en-US" dirty="0"/>
                    </a:p>
                  </a:txBody>
                  <a:tcPr/>
                </a:tc>
                <a:tc>
                  <a:txBody>
                    <a:bodyPr/>
                    <a:lstStyle/>
                    <a:p>
                      <a:pPr algn="ctr"/>
                      <a:r>
                        <a:rPr lang="en-US" dirty="0" smtClean="0"/>
                        <a:t>DC before motion correction</a:t>
                      </a:r>
                      <a:endParaRPr lang="en-US" dirty="0"/>
                    </a:p>
                  </a:txBody>
                  <a:tcPr/>
                </a:tc>
                <a:tc>
                  <a:txBody>
                    <a:bodyPr/>
                    <a:lstStyle/>
                    <a:p>
                      <a:pPr algn="ctr"/>
                      <a:r>
                        <a:rPr lang="en-US" dirty="0" smtClean="0"/>
                        <a:t>DC after motion correction</a:t>
                      </a:r>
                      <a:endParaRPr lang="en-US" dirty="0"/>
                    </a:p>
                  </a:txBody>
                  <a:tcPr/>
                </a:tc>
              </a:tr>
              <a:tr h="370840">
                <a:tc>
                  <a:txBody>
                    <a:bodyPr/>
                    <a:lstStyle/>
                    <a:p>
                      <a:pPr algn="ctr"/>
                      <a:r>
                        <a:rPr lang="en-US" dirty="0" smtClean="0"/>
                        <a:t>[0 10]</a:t>
                      </a:r>
                      <a:endParaRPr lang="en-US" dirty="0"/>
                    </a:p>
                  </a:txBody>
                  <a:tcPr/>
                </a:tc>
                <a:tc>
                  <a:txBody>
                    <a:bodyPr/>
                    <a:lstStyle/>
                    <a:p>
                      <a:pPr algn="ctr"/>
                      <a:r>
                        <a:rPr lang="en-US" dirty="0" smtClean="0"/>
                        <a:t>[-10</a:t>
                      </a:r>
                      <a:r>
                        <a:rPr lang="en-US" baseline="0" dirty="0" smtClean="0"/>
                        <a:t> 10]</a:t>
                      </a:r>
                      <a:endParaRPr lang="en-US" dirty="0" smtClean="0"/>
                    </a:p>
                  </a:txBody>
                  <a:tcPr/>
                </a:tc>
                <a:tc>
                  <a:txBody>
                    <a:bodyPr/>
                    <a:lstStyle/>
                    <a:p>
                      <a:pPr algn="ctr"/>
                      <a:r>
                        <a:rPr lang="en-US" dirty="0" smtClean="0"/>
                        <a:t>0.88</a:t>
                      </a:r>
                      <a:endParaRPr lang="en-US" dirty="0"/>
                    </a:p>
                  </a:txBody>
                  <a:tcPr/>
                </a:tc>
                <a:tc>
                  <a:txBody>
                    <a:bodyPr/>
                    <a:lstStyle/>
                    <a:p>
                      <a:pPr algn="ctr"/>
                      <a:r>
                        <a:rPr lang="en-US" b="1" dirty="0" smtClean="0"/>
                        <a:t>0.93</a:t>
                      </a:r>
                      <a:endParaRPr lang="en-US" b="1" dirty="0"/>
                    </a:p>
                  </a:txBody>
                  <a:tcPr/>
                </a:tc>
              </a:tr>
              <a:tr h="370840">
                <a:tc>
                  <a:txBody>
                    <a:bodyPr/>
                    <a:lstStyle/>
                    <a:p>
                      <a:pPr algn="ctr"/>
                      <a:r>
                        <a:rPr lang="en-US" dirty="0" smtClean="0"/>
                        <a:t>[0 10]</a:t>
                      </a:r>
                    </a:p>
                  </a:txBody>
                  <a:tcPr/>
                </a:tc>
                <a:tc>
                  <a:txBody>
                    <a:bodyPr/>
                    <a:lstStyle/>
                    <a:p>
                      <a:pPr algn="ctr"/>
                      <a:r>
                        <a:rPr lang="en-US" dirty="0" smtClean="0"/>
                        <a:t>[-15  15]</a:t>
                      </a:r>
                      <a:endParaRPr lang="en-US" dirty="0"/>
                    </a:p>
                  </a:txBody>
                  <a:tcPr/>
                </a:tc>
                <a:tc>
                  <a:txBody>
                    <a:bodyPr/>
                    <a:lstStyle/>
                    <a:p>
                      <a:pPr algn="ctr"/>
                      <a:r>
                        <a:rPr lang="en-US" dirty="0" smtClean="0"/>
                        <a:t>0.86</a:t>
                      </a:r>
                      <a:endParaRPr lang="en-US" dirty="0"/>
                    </a:p>
                  </a:txBody>
                  <a:tcPr/>
                </a:tc>
                <a:tc>
                  <a:txBody>
                    <a:bodyPr/>
                    <a:lstStyle/>
                    <a:p>
                      <a:pPr algn="ctr"/>
                      <a:r>
                        <a:rPr lang="en-US" b="1" dirty="0" smtClean="0"/>
                        <a:t>0.92</a:t>
                      </a:r>
                      <a:endParaRPr lang="en-US" b="1" dirty="0"/>
                    </a:p>
                  </a:txBody>
                  <a:tcPr/>
                </a:tc>
              </a:tr>
              <a:tr h="370840">
                <a:tc>
                  <a:txBody>
                    <a:bodyPr/>
                    <a:lstStyle/>
                    <a:p>
                      <a:pPr algn="ctr"/>
                      <a:r>
                        <a:rPr lang="en-US" dirty="0" smtClean="0"/>
                        <a:t>[0 10]</a:t>
                      </a:r>
                    </a:p>
                  </a:txBody>
                  <a:tcPr/>
                </a:tc>
                <a:tc>
                  <a:txBody>
                    <a:bodyPr/>
                    <a:lstStyle/>
                    <a:p>
                      <a:pPr algn="ctr"/>
                      <a:r>
                        <a:rPr lang="en-US" dirty="0" smtClean="0"/>
                        <a:t>[-20</a:t>
                      </a:r>
                      <a:r>
                        <a:rPr lang="en-US" baseline="0" dirty="0" smtClean="0"/>
                        <a:t> 20]</a:t>
                      </a:r>
                      <a:endParaRPr lang="en-US" dirty="0"/>
                    </a:p>
                  </a:txBody>
                  <a:tcPr/>
                </a:tc>
                <a:tc>
                  <a:txBody>
                    <a:bodyPr/>
                    <a:lstStyle/>
                    <a:p>
                      <a:pPr algn="ctr"/>
                      <a:r>
                        <a:rPr lang="en-US" dirty="0" smtClean="0"/>
                        <a:t>0.87</a:t>
                      </a:r>
                      <a:endParaRPr lang="en-US" dirty="0"/>
                    </a:p>
                  </a:txBody>
                  <a:tcPr/>
                </a:tc>
                <a:tc>
                  <a:txBody>
                    <a:bodyPr/>
                    <a:lstStyle/>
                    <a:p>
                      <a:pPr algn="ctr"/>
                      <a:r>
                        <a:rPr lang="en-US" b="1" dirty="0" smtClean="0"/>
                        <a:t>0.93</a:t>
                      </a:r>
                      <a:endParaRPr lang="en-US" b="1" dirty="0"/>
                    </a:p>
                  </a:txBody>
                  <a:tcPr/>
                </a:tc>
              </a:tr>
            </a:tbl>
          </a:graphicData>
        </a:graphic>
      </p:graphicFrame>
    </p:spTree>
    <p:extLst>
      <p:ext uri="{BB962C8B-B14F-4D97-AF65-F5344CB8AC3E}">
        <p14:creationId xmlns:p14="http://schemas.microsoft.com/office/powerpoint/2010/main" val="2404712812"/>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a:pPr>
            <a:r>
              <a:rPr lang="en-US" b="1" dirty="0" smtClean="0"/>
              <a:t>Mean intensity plot before and after motion correction</a:t>
            </a:r>
          </a:p>
          <a:p>
            <a:pPr marL="0" indent="0">
              <a:buNone/>
            </a:pPr>
            <a:endParaRPr lang="en-US" dirty="0"/>
          </a:p>
        </p:txBody>
      </p:sp>
      <p:pic>
        <p:nvPicPr>
          <p:cNvPr id="4" name="Picture 3" descr="ROITimeCourse2_3-cr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480224"/>
            <a:ext cx="8305800" cy="3996776"/>
          </a:xfrm>
          <a:prstGeom prst="rect">
            <a:avLst/>
          </a:prstGeom>
        </p:spPr>
      </p:pic>
    </p:spTree>
    <p:extLst>
      <p:ext uri="{BB962C8B-B14F-4D97-AF65-F5344CB8AC3E}">
        <p14:creationId xmlns:p14="http://schemas.microsoft.com/office/powerpoint/2010/main" val="285471245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2. Registration error (</a:t>
            </a:r>
            <a:r>
              <a:rPr lang="en-US" b="1" dirty="0" err="1" smtClean="0"/>
              <a:t>e</a:t>
            </a:r>
            <a:r>
              <a:rPr lang="en-US" b="1" baseline="-25000" dirty="0" err="1" smtClean="0"/>
              <a:t>rms</a:t>
            </a:r>
            <a:r>
              <a:rPr lang="en-US" b="1" dirty="0" smtClean="0"/>
              <a:t>)</a:t>
            </a:r>
          </a:p>
          <a:p>
            <a:pPr marL="0" indent="0">
              <a:buNone/>
            </a:pPr>
            <a:endParaRPr lang="en-US" b="1" dirty="0"/>
          </a:p>
          <a:p>
            <a:pPr marL="0" indent="0">
              <a:buNone/>
            </a:pPr>
            <a:endParaRPr lang="en-US" b="1" dirty="0" smtClean="0"/>
          </a:p>
          <a:p>
            <a:pPr marL="0" indent="0">
              <a:buNone/>
            </a:pPr>
            <a:endParaRPr lang="en-US" b="1" dirty="0"/>
          </a:p>
          <a:p>
            <a:pPr marL="0" indent="0">
              <a:buNone/>
            </a:pPr>
            <a:r>
              <a:rPr lang="en-US" dirty="0"/>
              <a:t>w</a:t>
            </a:r>
            <a:r>
              <a:rPr lang="en-US" dirty="0" smtClean="0"/>
              <a:t>here, T</a:t>
            </a:r>
            <a:r>
              <a:rPr lang="en-US" baseline="-25000" dirty="0" smtClean="0"/>
              <a:t>a</a:t>
            </a:r>
            <a:r>
              <a:rPr lang="en-US" dirty="0" smtClean="0"/>
              <a:t>(X)</a:t>
            </a:r>
            <a:r>
              <a:rPr lang="en-US" b="1" dirty="0" smtClean="0"/>
              <a:t> </a:t>
            </a:r>
            <a:r>
              <a:rPr lang="en-US" dirty="0" smtClean="0"/>
              <a:t>and T</a:t>
            </a:r>
            <a:r>
              <a:rPr lang="en-US" baseline="-25000" dirty="0" smtClean="0"/>
              <a:t>o</a:t>
            </a:r>
            <a:r>
              <a:rPr lang="en-US" dirty="0" smtClean="0"/>
              <a:t>(X) are estimated and applied transformations respectively.</a:t>
            </a:r>
          </a:p>
          <a:p>
            <a:pPr marL="0" indent="0">
              <a:buNone/>
            </a:pPr>
            <a:endParaRPr lang="en-US" dirty="0"/>
          </a:p>
          <a:p>
            <a:pPr marL="0" indent="0">
              <a:buNone/>
            </a:pPr>
            <a:endParaRPr lang="en-US" dirty="0" smtClean="0"/>
          </a:p>
        </p:txBody>
      </p:sp>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1981199" y="2209800"/>
            <a:ext cx="5313405" cy="914400"/>
          </a:xfrm>
          <a:prstGeom prst="rect">
            <a:avLst/>
          </a:prstGeom>
        </p:spPr>
      </p:pic>
    </p:spTree>
    <p:extLst>
      <p:ext uri="{BB962C8B-B14F-4D97-AF65-F5344CB8AC3E}">
        <p14:creationId xmlns:p14="http://schemas.microsoft.com/office/powerpoint/2010/main" val="369789049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78912912"/>
              </p:ext>
            </p:extLst>
          </p:nvPr>
        </p:nvGraphicFramePr>
        <p:xfrm>
          <a:off x="76200" y="1142999"/>
          <a:ext cx="9042400" cy="4800601"/>
        </p:xfrm>
        <a:graphic>
          <a:graphicData uri="http://schemas.openxmlformats.org/drawingml/2006/table">
            <a:tbl>
              <a:tblPr firstRow="1" bandRow="1">
                <a:tableStyleId>{08FB837D-C827-4EFA-A057-4D05807E0F7C}</a:tableStyleId>
              </a:tblPr>
              <a:tblGrid>
                <a:gridCol w="1130300"/>
                <a:gridCol w="1130300"/>
                <a:gridCol w="1130300"/>
                <a:gridCol w="1130300"/>
                <a:gridCol w="1130300"/>
                <a:gridCol w="1130300"/>
                <a:gridCol w="1130300"/>
                <a:gridCol w="1130300"/>
              </a:tblGrid>
              <a:tr h="1356691">
                <a:tc>
                  <a:txBody>
                    <a:bodyPr/>
                    <a:lstStyle/>
                    <a:p>
                      <a:pPr algn="ctr"/>
                      <a:r>
                        <a:rPr lang="en-US" dirty="0" smtClean="0"/>
                        <a:t>Total no. of</a:t>
                      </a:r>
                      <a:r>
                        <a:rPr lang="en-US" baseline="0" dirty="0" smtClean="0"/>
                        <a:t> volumes</a:t>
                      </a:r>
                      <a:endParaRPr lang="en-US" dirty="0"/>
                    </a:p>
                  </a:txBody>
                  <a:tcPr/>
                </a:tc>
                <a:tc>
                  <a:txBody>
                    <a:bodyPr/>
                    <a:lstStyle/>
                    <a:p>
                      <a:pPr algn="ctr"/>
                      <a:r>
                        <a:rPr lang="en-US" dirty="0" smtClean="0"/>
                        <a:t>No. of corrupt</a:t>
                      </a:r>
                      <a:r>
                        <a:rPr lang="en-US" baseline="0" dirty="0" smtClean="0"/>
                        <a:t> volumes</a:t>
                      </a:r>
                      <a:endParaRPr lang="en-US" dirty="0"/>
                    </a:p>
                  </a:txBody>
                  <a:tcPr/>
                </a:tc>
                <a:tc>
                  <a:txBody>
                    <a:bodyPr/>
                    <a:lstStyle/>
                    <a:p>
                      <a:pPr algn="ctr"/>
                      <a:r>
                        <a:rPr lang="en-US" dirty="0" smtClean="0"/>
                        <a:t>R</a:t>
                      </a:r>
                      <a:r>
                        <a:rPr lang="en-US" baseline="-25000" dirty="0" smtClean="0"/>
                        <a:t>x </a:t>
                      </a:r>
                      <a:r>
                        <a:rPr lang="en-US" baseline="0" dirty="0" smtClean="0"/>
                        <a:t>(degrees)</a:t>
                      </a:r>
                      <a:endParaRPr lang="en-US" baseline="-25000" dirty="0"/>
                    </a:p>
                  </a:txBody>
                  <a:tcPr/>
                </a:tc>
                <a:tc>
                  <a:txBody>
                    <a:bodyPr/>
                    <a:lstStyle/>
                    <a:p>
                      <a:pPr algn="ctr"/>
                      <a:r>
                        <a:rPr lang="en-US" dirty="0" err="1" smtClean="0"/>
                        <a:t>R</a:t>
                      </a:r>
                      <a:r>
                        <a:rPr lang="en-US" baseline="-25000" dirty="0" err="1" smtClean="0"/>
                        <a:t>z</a:t>
                      </a:r>
                      <a:r>
                        <a:rPr lang="en-US" dirty="0" smtClean="0"/>
                        <a:t> (degrees)</a:t>
                      </a:r>
                      <a:endParaRPr lang="en-US" dirty="0"/>
                    </a:p>
                  </a:txBody>
                  <a:tcPr/>
                </a:tc>
                <a:tc>
                  <a:txBody>
                    <a:bodyPr/>
                    <a:lstStyle/>
                    <a:p>
                      <a:pPr algn="ctr"/>
                      <a:r>
                        <a:rPr lang="en-US" dirty="0" err="1" smtClean="0"/>
                        <a:t>Regn</a:t>
                      </a:r>
                      <a:r>
                        <a:rPr lang="en-US" dirty="0" smtClean="0"/>
                        <a:t>.</a:t>
                      </a:r>
                    </a:p>
                    <a:p>
                      <a:pPr algn="ctr"/>
                      <a:r>
                        <a:rPr lang="en-US" dirty="0" smtClean="0"/>
                        <a:t>Method</a:t>
                      </a:r>
                      <a:endParaRPr lang="en-US" dirty="0"/>
                    </a:p>
                  </a:txBody>
                  <a:tcPr/>
                </a:tc>
                <a:tc>
                  <a:txBody>
                    <a:bodyPr/>
                    <a:lstStyle/>
                    <a:p>
                      <a:pPr algn="ctr"/>
                      <a:r>
                        <a:rPr lang="en-US" dirty="0" smtClean="0"/>
                        <a:t>No. of corrupt</a:t>
                      </a:r>
                      <a:r>
                        <a:rPr lang="en-US" baseline="0" dirty="0" smtClean="0"/>
                        <a:t> volumes detected</a:t>
                      </a:r>
                      <a:endParaRPr lang="en-US" dirty="0"/>
                    </a:p>
                  </a:txBody>
                  <a:tcPr/>
                </a:tc>
                <a:tc>
                  <a:txBody>
                    <a:bodyPr/>
                    <a:lstStyle/>
                    <a:p>
                      <a:pPr algn="ctr"/>
                      <a:r>
                        <a:rPr lang="en-US" dirty="0" err="1" smtClean="0"/>
                        <a:t>Regn</a:t>
                      </a:r>
                      <a:r>
                        <a:rPr lang="en-US" dirty="0" smtClean="0"/>
                        <a:t>. Error (</a:t>
                      </a:r>
                      <a:r>
                        <a:rPr lang="en-US" dirty="0" err="1" smtClean="0"/>
                        <a:t>e</a:t>
                      </a:r>
                      <a:r>
                        <a:rPr lang="en-US" baseline="-25000" dirty="0" err="1" smtClean="0"/>
                        <a:t>rms</a:t>
                      </a:r>
                      <a:r>
                        <a:rPr lang="en-US" dirty="0" smtClean="0"/>
                        <a:t>)</a:t>
                      </a:r>
                      <a:endParaRPr lang="en-US" dirty="0"/>
                    </a:p>
                  </a:txBody>
                  <a:tcPr/>
                </a:tc>
                <a:tc>
                  <a:txBody>
                    <a:bodyPr/>
                    <a:lstStyle/>
                    <a:p>
                      <a:pPr algn="ctr"/>
                      <a:r>
                        <a:rPr lang="en-US" dirty="0" smtClean="0"/>
                        <a:t>Time taken</a:t>
                      </a:r>
                      <a:r>
                        <a:rPr lang="en-US" baseline="0" dirty="0" smtClean="0"/>
                        <a:t> (min)</a:t>
                      </a:r>
                      <a:endParaRPr lang="en-US" dirty="0"/>
                    </a:p>
                  </a:txBody>
                  <a:tcPr/>
                </a:tc>
              </a:tr>
              <a:tr h="417444">
                <a:tc rowSpan="2">
                  <a:txBody>
                    <a:bodyPr/>
                    <a:lstStyle/>
                    <a:p>
                      <a:pPr algn="ctr"/>
                      <a:r>
                        <a:rPr lang="en-US" dirty="0" smtClean="0"/>
                        <a:t>39</a:t>
                      </a:r>
                      <a:endParaRPr lang="en-US" dirty="0"/>
                    </a:p>
                  </a:txBody>
                  <a:tcPr/>
                </a:tc>
                <a:tc rowSpan="2">
                  <a:txBody>
                    <a:bodyPr/>
                    <a:lstStyle/>
                    <a:p>
                      <a:pPr algn="ctr"/>
                      <a:r>
                        <a:rPr lang="en-US" dirty="0" smtClean="0"/>
                        <a:t>25</a:t>
                      </a:r>
                      <a:endParaRPr lang="en-US" dirty="0"/>
                    </a:p>
                  </a:txBody>
                  <a:tcPr/>
                </a:tc>
                <a:tc rowSpan="2">
                  <a:txBody>
                    <a:bodyPr/>
                    <a:lstStyle/>
                    <a:p>
                      <a:pPr algn="ctr"/>
                      <a:r>
                        <a:rPr lang="en-US" dirty="0" smtClean="0"/>
                        <a:t>[0</a:t>
                      </a:r>
                      <a:r>
                        <a:rPr lang="en-US" baseline="0" dirty="0" smtClean="0"/>
                        <a:t> 10]</a:t>
                      </a:r>
                      <a:endParaRPr lang="en-US" dirty="0"/>
                    </a:p>
                  </a:txBody>
                  <a:tcPr/>
                </a:tc>
                <a:tc rowSpan="2">
                  <a:txBody>
                    <a:bodyPr/>
                    <a:lstStyle/>
                    <a:p>
                      <a:pPr algn="ctr"/>
                      <a:r>
                        <a:rPr lang="en-US" dirty="0" smtClean="0"/>
                        <a:t>[-10 10]</a:t>
                      </a:r>
                    </a:p>
                  </a:txBody>
                  <a:tcPr/>
                </a:tc>
                <a:tc>
                  <a:txBody>
                    <a:bodyPr/>
                    <a:lstStyle/>
                    <a:p>
                      <a:pPr algn="ctr"/>
                      <a:r>
                        <a:rPr lang="en-US" dirty="0" smtClean="0"/>
                        <a:t>MI based</a:t>
                      </a:r>
                      <a:endParaRPr lang="en-US" dirty="0"/>
                    </a:p>
                  </a:txBody>
                  <a:tcPr/>
                </a:tc>
                <a:tc>
                  <a:txBody>
                    <a:bodyPr/>
                    <a:lstStyle/>
                    <a:p>
                      <a:pPr algn="ctr"/>
                      <a:r>
                        <a:rPr lang="en-US" dirty="0" smtClean="0"/>
                        <a:t>NA</a:t>
                      </a:r>
                      <a:endParaRPr lang="en-US" dirty="0"/>
                    </a:p>
                  </a:txBody>
                  <a:tcPr/>
                </a:tc>
                <a:tc>
                  <a:txBody>
                    <a:bodyPr/>
                    <a:lstStyle/>
                    <a:p>
                      <a:pPr algn="ctr"/>
                      <a:r>
                        <a:rPr lang="en-US" dirty="0" smtClean="0"/>
                        <a:t>0.28</a:t>
                      </a:r>
                      <a:endParaRPr lang="en-US" dirty="0"/>
                    </a:p>
                  </a:txBody>
                  <a:tcPr/>
                </a:tc>
                <a:tc>
                  <a:txBody>
                    <a:bodyPr/>
                    <a:lstStyle/>
                    <a:p>
                      <a:pPr algn="ctr"/>
                      <a:r>
                        <a:rPr lang="en-US" dirty="0" smtClean="0"/>
                        <a:t>26.83</a:t>
                      </a:r>
                      <a:endParaRPr lang="en-US" dirty="0"/>
                    </a:p>
                  </a:txBody>
                  <a:tcPr/>
                </a:tc>
              </a:tr>
              <a:tr h="7305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t>Our approach</a:t>
                      </a:r>
                      <a:endParaRPr lang="en-US" b="1" dirty="0"/>
                    </a:p>
                  </a:txBody>
                  <a:tcPr/>
                </a:tc>
                <a:tc>
                  <a:txBody>
                    <a:bodyPr/>
                    <a:lstStyle/>
                    <a:p>
                      <a:pPr algn="ctr"/>
                      <a:r>
                        <a:rPr lang="en-US" b="1" dirty="0" smtClean="0"/>
                        <a:t>21</a:t>
                      </a:r>
                      <a:endParaRPr lang="en-US" b="1" dirty="0"/>
                    </a:p>
                  </a:txBody>
                  <a:tcPr/>
                </a:tc>
                <a:tc>
                  <a:txBody>
                    <a:bodyPr/>
                    <a:lstStyle/>
                    <a:p>
                      <a:pPr algn="ctr"/>
                      <a:r>
                        <a:rPr lang="en-US" b="1" dirty="0" smtClean="0"/>
                        <a:t>0.22</a:t>
                      </a:r>
                      <a:endParaRPr lang="en-US" b="1" dirty="0"/>
                    </a:p>
                  </a:txBody>
                  <a:tcPr/>
                </a:tc>
                <a:tc>
                  <a:txBody>
                    <a:bodyPr/>
                    <a:lstStyle/>
                    <a:p>
                      <a:pPr algn="ctr"/>
                      <a:r>
                        <a:rPr lang="en-US" b="1" dirty="0" smtClean="0"/>
                        <a:t>13.64</a:t>
                      </a:r>
                      <a:endParaRPr lang="en-US" b="1" dirty="0"/>
                    </a:p>
                  </a:txBody>
                  <a:tcPr/>
                </a:tc>
              </a:tr>
              <a:tr h="417444">
                <a:tc rowSpan="2">
                  <a:txBody>
                    <a:bodyPr/>
                    <a:lstStyle/>
                    <a:p>
                      <a:pPr algn="ctr"/>
                      <a:r>
                        <a:rPr lang="en-US" dirty="0" smtClean="0"/>
                        <a:t>39</a:t>
                      </a:r>
                      <a:endParaRPr lang="en-US" dirty="0"/>
                    </a:p>
                  </a:txBody>
                  <a:tcPr/>
                </a:tc>
                <a:tc rowSpan="2">
                  <a:txBody>
                    <a:bodyPr/>
                    <a:lstStyle/>
                    <a:p>
                      <a:pPr algn="ctr"/>
                      <a:r>
                        <a:rPr lang="en-US" dirty="0" smtClean="0"/>
                        <a:t>25</a:t>
                      </a:r>
                      <a:endParaRPr lang="en-US" dirty="0"/>
                    </a:p>
                  </a:txBody>
                  <a:tcPr/>
                </a:tc>
                <a:tc rowSpan="2">
                  <a:txBody>
                    <a:bodyPr/>
                    <a:lstStyle/>
                    <a:p>
                      <a:pPr algn="ctr"/>
                      <a:r>
                        <a:rPr lang="en-US" dirty="0" smtClean="0"/>
                        <a:t>[0 10]</a:t>
                      </a:r>
                      <a:endParaRPr lang="en-US" dirty="0"/>
                    </a:p>
                  </a:txBody>
                  <a:tcPr/>
                </a:tc>
                <a:tc rowSpan="2">
                  <a:txBody>
                    <a:bodyPr/>
                    <a:lstStyle/>
                    <a:p>
                      <a:pPr algn="ctr"/>
                      <a:r>
                        <a:rPr lang="en-US" dirty="0" smtClean="0"/>
                        <a:t>[-15 15]</a:t>
                      </a:r>
                      <a:endParaRPr lang="en-US" dirty="0"/>
                    </a:p>
                  </a:txBody>
                  <a:tcPr/>
                </a:tc>
                <a:tc>
                  <a:txBody>
                    <a:bodyPr/>
                    <a:lstStyle/>
                    <a:p>
                      <a:pPr algn="ctr"/>
                      <a:r>
                        <a:rPr lang="en-US" dirty="0" smtClean="0"/>
                        <a:t>MI based</a:t>
                      </a:r>
                      <a:endParaRPr lang="en-US" dirty="0"/>
                    </a:p>
                  </a:txBody>
                  <a:tcPr/>
                </a:tc>
                <a:tc>
                  <a:txBody>
                    <a:bodyPr/>
                    <a:lstStyle/>
                    <a:p>
                      <a:pPr algn="ctr"/>
                      <a:r>
                        <a:rPr lang="en-US" dirty="0" smtClean="0"/>
                        <a:t>NA</a:t>
                      </a:r>
                      <a:endParaRPr lang="en-US" dirty="0"/>
                    </a:p>
                  </a:txBody>
                  <a:tcPr/>
                </a:tc>
                <a:tc>
                  <a:txBody>
                    <a:bodyPr/>
                    <a:lstStyle/>
                    <a:p>
                      <a:pPr algn="ctr"/>
                      <a:r>
                        <a:rPr lang="en-US" dirty="0" smtClean="0"/>
                        <a:t>0.60</a:t>
                      </a:r>
                      <a:endParaRPr lang="en-US" dirty="0"/>
                    </a:p>
                  </a:txBody>
                  <a:tcPr/>
                </a:tc>
                <a:tc>
                  <a:txBody>
                    <a:bodyPr/>
                    <a:lstStyle/>
                    <a:p>
                      <a:pPr algn="ctr"/>
                      <a:r>
                        <a:rPr lang="en-US" dirty="0" smtClean="0"/>
                        <a:t>30.17</a:t>
                      </a:r>
                      <a:endParaRPr lang="en-US" dirty="0"/>
                    </a:p>
                  </a:txBody>
                  <a:tcPr/>
                </a:tc>
              </a:tr>
              <a:tr h="7305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t>Our approach</a:t>
                      </a:r>
                      <a:endParaRPr lang="en-US" b="1" dirty="0"/>
                    </a:p>
                  </a:txBody>
                  <a:tcPr/>
                </a:tc>
                <a:tc>
                  <a:txBody>
                    <a:bodyPr/>
                    <a:lstStyle/>
                    <a:p>
                      <a:pPr algn="ctr"/>
                      <a:r>
                        <a:rPr lang="en-US" b="1" dirty="0" smtClean="0"/>
                        <a:t>24</a:t>
                      </a:r>
                      <a:endParaRPr lang="en-US" b="1" dirty="0"/>
                    </a:p>
                  </a:txBody>
                  <a:tcPr/>
                </a:tc>
                <a:tc>
                  <a:txBody>
                    <a:bodyPr/>
                    <a:lstStyle/>
                    <a:p>
                      <a:pPr algn="ctr"/>
                      <a:r>
                        <a:rPr lang="en-US" b="1" dirty="0" smtClean="0"/>
                        <a:t>0.37</a:t>
                      </a:r>
                      <a:endParaRPr lang="en-US" b="1" dirty="0"/>
                    </a:p>
                  </a:txBody>
                  <a:tcPr/>
                </a:tc>
                <a:tc>
                  <a:txBody>
                    <a:bodyPr/>
                    <a:lstStyle/>
                    <a:p>
                      <a:pPr algn="ctr"/>
                      <a:r>
                        <a:rPr lang="en-US" b="1" dirty="0" smtClean="0"/>
                        <a:t>17.62</a:t>
                      </a:r>
                      <a:endParaRPr lang="en-US" b="1" dirty="0"/>
                    </a:p>
                  </a:txBody>
                  <a:tcPr/>
                </a:tc>
              </a:tr>
              <a:tr h="417444">
                <a:tc rowSpan="2">
                  <a:txBody>
                    <a:bodyPr/>
                    <a:lstStyle/>
                    <a:p>
                      <a:pPr algn="ctr"/>
                      <a:r>
                        <a:rPr lang="en-US" dirty="0" smtClean="0"/>
                        <a:t>39</a:t>
                      </a:r>
                      <a:endParaRPr lang="en-US" dirty="0"/>
                    </a:p>
                  </a:txBody>
                  <a:tcPr/>
                </a:tc>
                <a:tc rowSpan="2">
                  <a:txBody>
                    <a:bodyPr/>
                    <a:lstStyle/>
                    <a:p>
                      <a:pPr algn="ctr"/>
                      <a:r>
                        <a:rPr lang="en-US" dirty="0" smtClean="0"/>
                        <a:t>25</a:t>
                      </a:r>
                      <a:endParaRPr lang="en-US" dirty="0"/>
                    </a:p>
                  </a:txBody>
                  <a:tcPr/>
                </a:tc>
                <a:tc rowSpan="2">
                  <a:txBody>
                    <a:bodyPr/>
                    <a:lstStyle/>
                    <a:p>
                      <a:pPr algn="ctr"/>
                      <a:r>
                        <a:rPr lang="en-US" dirty="0" smtClean="0"/>
                        <a:t>[0 10]</a:t>
                      </a:r>
                      <a:endParaRPr lang="en-US" dirty="0"/>
                    </a:p>
                  </a:txBody>
                  <a:tcPr/>
                </a:tc>
                <a:tc rowSpan="2">
                  <a:txBody>
                    <a:bodyPr/>
                    <a:lstStyle/>
                    <a:p>
                      <a:pPr algn="ctr"/>
                      <a:r>
                        <a:rPr lang="en-US" dirty="0" smtClean="0"/>
                        <a:t>[-20</a:t>
                      </a:r>
                      <a:r>
                        <a:rPr lang="en-US" baseline="0" dirty="0" smtClean="0"/>
                        <a:t> 20]</a:t>
                      </a:r>
                      <a:endParaRPr lang="en-US" dirty="0"/>
                    </a:p>
                  </a:txBody>
                  <a:tcPr/>
                </a:tc>
                <a:tc>
                  <a:txBody>
                    <a:bodyPr/>
                    <a:lstStyle/>
                    <a:p>
                      <a:pPr algn="ctr"/>
                      <a:r>
                        <a:rPr lang="en-US" dirty="0" smtClean="0"/>
                        <a:t>MI based</a:t>
                      </a:r>
                      <a:endParaRPr lang="en-US" dirty="0"/>
                    </a:p>
                  </a:txBody>
                  <a:tcPr/>
                </a:tc>
                <a:tc>
                  <a:txBody>
                    <a:bodyPr/>
                    <a:lstStyle/>
                    <a:p>
                      <a:pPr algn="ctr"/>
                      <a:r>
                        <a:rPr lang="en-US" dirty="0" smtClean="0"/>
                        <a:t>NA</a:t>
                      </a:r>
                      <a:endParaRPr lang="en-US" dirty="0"/>
                    </a:p>
                  </a:txBody>
                  <a:tcPr/>
                </a:tc>
                <a:tc>
                  <a:txBody>
                    <a:bodyPr/>
                    <a:lstStyle/>
                    <a:p>
                      <a:pPr algn="ctr"/>
                      <a:r>
                        <a:rPr lang="en-US" dirty="0" smtClean="0"/>
                        <a:t>0.54</a:t>
                      </a:r>
                      <a:endParaRPr lang="en-US" dirty="0"/>
                    </a:p>
                  </a:txBody>
                  <a:tcPr/>
                </a:tc>
                <a:tc>
                  <a:txBody>
                    <a:bodyPr/>
                    <a:lstStyle/>
                    <a:p>
                      <a:pPr algn="ctr"/>
                      <a:r>
                        <a:rPr lang="en-US" dirty="0" smtClean="0"/>
                        <a:t>27.58</a:t>
                      </a:r>
                      <a:endParaRPr lang="en-US" dirty="0"/>
                    </a:p>
                  </a:txBody>
                  <a:tcPr/>
                </a:tc>
              </a:tr>
              <a:tr h="7305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smtClean="0"/>
                        <a:t>Our</a:t>
                      </a:r>
                      <a:r>
                        <a:rPr lang="en-US" b="1" baseline="0" dirty="0" smtClean="0"/>
                        <a:t> approach</a:t>
                      </a:r>
                      <a:endParaRPr lang="en-US" b="1" dirty="0"/>
                    </a:p>
                  </a:txBody>
                  <a:tcPr/>
                </a:tc>
                <a:tc>
                  <a:txBody>
                    <a:bodyPr/>
                    <a:lstStyle/>
                    <a:p>
                      <a:pPr algn="ctr"/>
                      <a:r>
                        <a:rPr lang="en-US" b="1" dirty="0" smtClean="0"/>
                        <a:t>22</a:t>
                      </a:r>
                      <a:endParaRPr lang="en-US" b="1" dirty="0"/>
                    </a:p>
                  </a:txBody>
                  <a:tcPr/>
                </a:tc>
                <a:tc>
                  <a:txBody>
                    <a:bodyPr/>
                    <a:lstStyle/>
                    <a:p>
                      <a:pPr algn="ctr"/>
                      <a:r>
                        <a:rPr lang="en-US" b="1" dirty="0" smtClean="0"/>
                        <a:t>0.34</a:t>
                      </a:r>
                      <a:endParaRPr lang="en-US" b="1" dirty="0"/>
                    </a:p>
                  </a:txBody>
                  <a:tcPr/>
                </a:tc>
                <a:tc>
                  <a:txBody>
                    <a:bodyPr/>
                    <a:lstStyle/>
                    <a:p>
                      <a:pPr algn="ctr"/>
                      <a:r>
                        <a:rPr lang="en-US" b="1" dirty="0" smtClean="0"/>
                        <a:t>14.90</a:t>
                      </a:r>
                      <a:endParaRPr lang="en-US" b="1" dirty="0"/>
                    </a:p>
                  </a:txBody>
                  <a:tcPr/>
                </a:tc>
              </a:tr>
            </a:tbl>
          </a:graphicData>
        </a:graphic>
      </p:graphicFrame>
    </p:spTree>
    <p:extLst>
      <p:ext uri="{BB962C8B-B14F-4D97-AF65-F5344CB8AC3E}">
        <p14:creationId xmlns:p14="http://schemas.microsoft.com/office/powerpoint/2010/main" val="418147892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motion detection</a:t>
            </a:r>
            <a:endParaRPr lang="en-US" dirty="0"/>
          </a:p>
        </p:txBody>
      </p:sp>
      <p:sp>
        <p:nvSpPr>
          <p:cNvPr id="3" name="Content Placeholder 2"/>
          <p:cNvSpPr>
            <a:spLocks noGrp="1"/>
          </p:cNvSpPr>
          <p:nvPr>
            <p:ph idx="1"/>
          </p:nvPr>
        </p:nvSpPr>
        <p:spPr/>
        <p:txBody>
          <a:bodyPr/>
          <a:lstStyle/>
          <a:p>
            <a:r>
              <a:rPr lang="en-US" dirty="0" smtClean="0"/>
              <a:t>We show the time taken by motion correction algorithms:</a:t>
            </a:r>
          </a:p>
          <a:p>
            <a:pPr lvl="1"/>
            <a:r>
              <a:rPr lang="en-US" dirty="0" smtClean="0"/>
              <a:t>with and without motion detection</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30273015"/>
              </p:ext>
            </p:extLst>
          </p:nvPr>
        </p:nvGraphicFramePr>
        <p:xfrm>
          <a:off x="380999" y="2873937"/>
          <a:ext cx="8610600" cy="2997608"/>
        </p:xfrm>
        <a:graphic>
          <a:graphicData uri="http://schemas.openxmlformats.org/drawingml/2006/table">
            <a:tbl>
              <a:tblPr firstRow="1" bandRow="1">
                <a:tableStyleId>{284E427A-3D55-4303-BF80-6455036E1DE7}</a:tableStyleId>
              </a:tblPr>
              <a:tblGrid>
                <a:gridCol w="1295401"/>
                <a:gridCol w="1714128"/>
                <a:gridCol w="1486272"/>
                <a:gridCol w="1524000"/>
                <a:gridCol w="1295400"/>
                <a:gridCol w="1295399"/>
              </a:tblGrid>
              <a:tr h="1714499">
                <a:tc>
                  <a:txBody>
                    <a:bodyPr/>
                    <a:lstStyle/>
                    <a:p>
                      <a:pPr algn="ctr"/>
                      <a:r>
                        <a:rPr lang="en-US" dirty="0" smtClean="0"/>
                        <a:t>Motion Correction Method</a:t>
                      </a:r>
                      <a:endParaRPr lang="en-IN" dirty="0"/>
                    </a:p>
                  </a:txBody>
                  <a:tcPr/>
                </a:tc>
                <a:tc>
                  <a:txBody>
                    <a:bodyPr/>
                    <a:lstStyle/>
                    <a:p>
                      <a:pPr algn="ctr"/>
                      <a:r>
                        <a:rPr lang="en-US" dirty="0" smtClean="0"/>
                        <a:t>Time taken</a:t>
                      </a:r>
                      <a:r>
                        <a:rPr lang="en-US" baseline="0" dirty="0" smtClean="0"/>
                        <a:t> without using motion detection </a:t>
                      </a:r>
                    </a:p>
                    <a:p>
                      <a:pPr algn="ctr"/>
                      <a:r>
                        <a:rPr lang="en-US" baseline="0" dirty="0" smtClean="0"/>
                        <a:t>t</a:t>
                      </a:r>
                      <a:r>
                        <a:rPr lang="en-US" baseline="-25000" dirty="0" smtClean="0"/>
                        <a:t>old</a:t>
                      </a:r>
                      <a:r>
                        <a:rPr lang="en-US" baseline="0" dirty="0" smtClean="0"/>
                        <a:t> (sec)</a:t>
                      </a:r>
                      <a:endParaRPr lang="en-US" dirty="0"/>
                    </a:p>
                  </a:txBody>
                  <a:tcPr/>
                </a:tc>
                <a:tc>
                  <a:txBody>
                    <a:bodyPr/>
                    <a:lstStyle/>
                    <a:p>
                      <a:pPr algn="ctr"/>
                      <a:r>
                        <a:rPr lang="en-US" dirty="0" smtClean="0"/>
                        <a:t>Mean Time per</a:t>
                      </a:r>
                      <a:r>
                        <a:rPr lang="en-US" baseline="0" dirty="0" smtClean="0"/>
                        <a:t> volume registration</a:t>
                      </a:r>
                    </a:p>
                    <a:p>
                      <a:pPr algn="ctr"/>
                      <a:r>
                        <a:rPr lang="en-US" baseline="0" dirty="0" smtClean="0"/>
                        <a:t>(sec)</a:t>
                      </a:r>
                      <a:endParaRPr lang="en-IN" baseline="0" dirty="0"/>
                    </a:p>
                  </a:txBody>
                  <a:tcPr/>
                </a:tc>
                <a:tc>
                  <a:txBody>
                    <a:bodyPr/>
                    <a:lstStyle/>
                    <a:p>
                      <a:pPr algn="ctr"/>
                      <a:r>
                        <a:rPr lang="en-US" dirty="0" smtClean="0"/>
                        <a:t>Time taken using</a:t>
                      </a:r>
                      <a:r>
                        <a:rPr lang="en-US" baseline="0" dirty="0" smtClean="0"/>
                        <a:t> motion detection</a:t>
                      </a:r>
                    </a:p>
                    <a:p>
                      <a:pPr algn="ctr"/>
                      <a:r>
                        <a:rPr lang="en-US" dirty="0" err="1" smtClean="0"/>
                        <a:t>t</a:t>
                      </a:r>
                      <a:r>
                        <a:rPr lang="en-US" baseline="-25000" dirty="0" err="1" smtClean="0"/>
                        <a:t>new</a:t>
                      </a:r>
                      <a:r>
                        <a:rPr lang="en-US" baseline="-25000" dirty="0" smtClean="0"/>
                        <a:t> </a:t>
                      </a:r>
                      <a:r>
                        <a:rPr lang="en-US" baseline="0" dirty="0" smtClean="0"/>
                        <a:t>(sec)</a:t>
                      </a:r>
                      <a:endParaRPr lang="en-US" baseline="0" dirty="0"/>
                    </a:p>
                  </a:txBody>
                  <a:tcPr/>
                </a:tc>
                <a:tc>
                  <a:txBody>
                    <a:bodyPr/>
                    <a:lstStyle/>
                    <a:p>
                      <a:pPr algn="ctr"/>
                      <a:r>
                        <a:rPr lang="en-US" dirty="0" smtClean="0"/>
                        <a:t>Reduction in</a:t>
                      </a:r>
                      <a:r>
                        <a:rPr lang="en-US" baseline="0" dirty="0" smtClean="0"/>
                        <a:t> time</a:t>
                      </a:r>
                    </a:p>
                    <a:p>
                      <a:pPr algn="ctr"/>
                      <a:r>
                        <a:rPr lang="en-US" baseline="0" dirty="0" smtClean="0"/>
                        <a:t>t</a:t>
                      </a:r>
                      <a:r>
                        <a:rPr lang="en-US" baseline="-25000" dirty="0" smtClean="0"/>
                        <a:t>old </a:t>
                      </a:r>
                      <a:r>
                        <a:rPr lang="en-US" dirty="0" smtClean="0"/>
                        <a:t>– </a:t>
                      </a:r>
                      <a:r>
                        <a:rPr lang="en-US" dirty="0" err="1" smtClean="0"/>
                        <a:t>t</a:t>
                      </a:r>
                      <a:r>
                        <a:rPr lang="en-US" baseline="-25000" dirty="0" err="1" smtClean="0"/>
                        <a:t>new</a:t>
                      </a:r>
                      <a:endParaRPr lang="en-US" baseline="-25000" dirty="0" smtClean="0"/>
                    </a:p>
                    <a:p>
                      <a:pPr algn="ctr"/>
                      <a:r>
                        <a:rPr lang="en-US" baseline="0" dirty="0" smtClean="0"/>
                        <a:t>(sec)</a:t>
                      </a:r>
                      <a:endParaRPr lang="en-US" baseline="0" dirty="0"/>
                    </a:p>
                  </a:txBody>
                  <a:tcPr/>
                </a:tc>
                <a:tc>
                  <a:txBody>
                    <a:bodyPr/>
                    <a:lstStyle/>
                    <a:p>
                      <a:pPr algn="ctr"/>
                      <a:r>
                        <a:rPr lang="en-US" dirty="0" smtClean="0"/>
                        <a:t>Percentage Time</a:t>
                      </a:r>
                      <a:r>
                        <a:rPr lang="en-US" baseline="0" dirty="0" smtClean="0"/>
                        <a:t> Reduction (%)</a:t>
                      </a:r>
                      <a:endParaRPr lang="en-IN" dirty="0"/>
                    </a:p>
                  </a:txBody>
                  <a:tcPr/>
                </a:tc>
              </a:tr>
              <a:tr h="427703">
                <a:tc>
                  <a:txBody>
                    <a:bodyPr/>
                    <a:lstStyle/>
                    <a:p>
                      <a:pPr algn="ctr"/>
                      <a:r>
                        <a:rPr lang="en-US" dirty="0" smtClean="0"/>
                        <a:t>[1]</a:t>
                      </a:r>
                      <a:endParaRPr lang="en-IN" dirty="0"/>
                    </a:p>
                  </a:txBody>
                  <a:tcPr/>
                </a:tc>
                <a:tc>
                  <a:txBody>
                    <a:bodyPr/>
                    <a:lstStyle/>
                    <a:p>
                      <a:pPr algn="ctr"/>
                      <a:r>
                        <a:rPr lang="en-US" dirty="0" smtClean="0"/>
                        <a:t>640.39</a:t>
                      </a:r>
                      <a:endParaRPr lang="en-IN" dirty="0"/>
                    </a:p>
                  </a:txBody>
                  <a:tcPr/>
                </a:tc>
                <a:tc>
                  <a:txBody>
                    <a:bodyPr/>
                    <a:lstStyle/>
                    <a:p>
                      <a:pPr algn="ctr"/>
                      <a:r>
                        <a:rPr lang="en-US" dirty="0" smtClean="0"/>
                        <a:t>16.42</a:t>
                      </a:r>
                      <a:endParaRPr lang="en-IN" dirty="0"/>
                    </a:p>
                  </a:txBody>
                  <a:tcPr/>
                </a:tc>
                <a:tc>
                  <a:txBody>
                    <a:bodyPr/>
                    <a:lstStyle/>
                    <a:p>
                      <a:pPr algn="ctr"/>
                      <a:r>
                        <a:rPr lang="en-US" dirty="0" smtClean="0"/>
                        <a:t>397.42</a:t>
                      </a:r>
                      <a:endParaRPr lang="en-IN" dirty="0"/>
                    </a:p>
                  </a:txBody>
                  <a:tcPr/>
                </a:tc>
                <a:tc>
                  <a:txBody>
                    <a:bodyPr/>
                    <a:lstStyle/>
                    <a:p>
                      <a:pPr algn="ctr"/>
                      <a:r>
                        <a:rPr lang="en-US" b="1" dirty="0" smtClean="0"/>
                        <a:t>242.97</a:t>
                      </a:r>
                      <a:endParaRPr lang="en-IN" b="1" dirty="0"/>
                    </a:p>
                  </a:txBody>
                  <a:tcPr/>
                </a:tc>
                <a:tc>
                  <a:txBody>
                    <a:bodyPr/>
                    <a:lstStyle/>
                    <a:p>
                      <a:pPr algn="ctr"/>
                      <a:r>
                        <a:rPr lang="en-US" b="1" dirty="0" smtClean="0"/>
                        <a:t>37.94</a:t>
                      </a:r>
                      <a:endParaRPr lang="en-IN" b="1" dirty="0"/>
                    </a:p>
                  </a:txBody>
                  <a:tcPr/>
                </a:tc>
              </a:tr>
              <a:tr h="427703">
                <a:tc>
                  <a:txBody>
                    <a:bodyPr/>
                    <a:lstStyle/>
                    <a:p>
                      <a:pPr algn="ctr"/>
                      <a:r>
                        <a:rPr lang="en-US" dirty="0" smtClean="0"/>
                        <a:t>[2]</a:t>
                      </a:r>
                      <a:endParaRPr lang="en-IN" dirty="0"/>
                    </a:p>
                  </a:txBody>
                  <a:tcPr/>
                </a:tc>
                <a:tc>
                  <a:txBody>
                    <a:bodyPr/>
                    <a:lstStyle/>
                    <a:p>
                      <a:pPr algn="ctr"/>
                      <a:r>
                        <a:rPr lang="en-US" dirty="0" smtClean="0"/>
                        <a:t>636.38</a:t>
                      </a:r>
                      <a:endParaRPr lang="en-IN" dirty="0"/>
                    </a:p>
                  </a:txBody>
                  <a:tcPr/>
                </a:tc>
                <a:tc>
                  <a:txBody>
                    <a:bodyPr/>
                    <a:lstStyle/>
                    <a:p>
                      <a:pPr algn="ctr"/>
                      <a:r>
                        <a:rPr lang="en-US" dirty="0" smtClean="0"/>
                        <a:t>16.32</a:t>
                      </a:r>
                      <a:endParaRPr lang="en-IN" dirty="0"/>
                    </a:p>
                  </a:txBody>
                  <a:tcPr/>
                </a:tc>
                <a:tc>
                  <a:txBody>
                    <a:bodyPr/>
                    <a:lstStyle/>
                    <a:p>
                      <a:pPr algn="ctr"/>
                      <a:r>
                        <a:rPr lang="en-US" dirty="0" smtClean="0"/>
                        <a:t>395.74</a:t>
                      </a:r>
                      <a:endParaRPr lang="en-IN" dirty="0"/>
                    </a:p>
                  </a:txBody>
                  <a:tcPr/>
                </a:tc>
                <a:tc>
                  <a:txBody>
                    <a:bodyPr/>
                    <a:lstStyle/>
                    <a:p>
                      <a:pPr algn="ctr"/>
                      <a:r>
                        <a:rPr lang="en-US" b="1" dirty="0" smtClean="0"/>
                        <a:t>240.64</a:t>
                      </a:r>
                      <a:endParaRPr lang="en-IN" b="1" dirty="0"/>
                    </a:p>
                  </a:txBody>
                  <a:tcPr/>
                </a:tc>
                <a:tc>
                  <a:txBody>
                    <a:bodyPr/>
                    <a:lstStyle/>
                    <a:p>
                      <a:pPr algn="ctr"/>
                      <a:r>
                        <a:rPr lang="en-US" b="1" dirty="0" smtClean="0"/>
                        <a:t>37.81</a:t>
                      </a:r>
                      <a:endParaRPr lang="en-IN" b="1" dirty="0"/>
                    </a:p>
                  </a:txBody>
                  <a:tcPr/>
                </a:tc>
              </a:tr>
              <a:tr h="427703">
                <a:tc>
                  <a:txBody>
                    <a:bodyPr/>
                    <a:lstStyle/>
                    <a:p>
                      <a:pPr algn="ctr"/>
                      <a:r>
                        <a:rPr lang="en-US" dirty="0" smtClean="0"/>
                        <a:t>[3]</a:t>
                      </a:r>
                      <a:endParaRPr lang="en-IN" dirty="0"/>
                    </a:p>
                  </a:txBody>
                  <a:tcPr/>
                </a:tc>
                <a:tc>
                  <a:txBody>
                    <a:bodyPr/>
                    <a:lstStyle/>
                    <a:p>
                      <a:pPr algn="ctr"/>
                      <a:r>
                        <a:rPr lang="en-US" dirty="0" smtClean="0"/>
                        <a:t>1018.20</a:t>
                      </a:r>
                      <a:endParaRPr lang="en-IN" dirty="0"/>
                    </a:p>
                  </a:txBody>
                  <a:tcPr/>
                </a:tc>
                <a:tc>
                  <a:txBody>
                    <a:bodyPr/>
                    <a:lstStyle/>
                    <a:p>
                      <a:pPr algn="ctr"/>
                      <a:r>
                        <a:rPr lang="en-US" dirty="0" smtClean="0"/>
                        <a:t>26.11</a:t>
                      </a:r>
                      <a:endParaRPr lang="en-IN" dirty="0"/>
                    </a:p>
                  </a:txBody>
                  <a:tcPr/>
                </a:tc>
                <a:tc>
                  <a:txBody>
                    <a:bodyPr/>
                    <a:lstStyle/>
                    <a:p>
                      <a:pPr algn="ctr"/>
                      <a:r>
                        <a:rPr lang="en-US" dirty="0" smtClean="0"/>
                        <a:t>668.78</a:t>
                      </a:r>
                      <a:endParaRPr lang="en-IN" dirty="0"/>
                    </a:p>
                  </a:txBody>
                  <a:tcPr/>
                </a:tc>
                <a:tc>
                  <a:txBody>
                    <a:bodyPr/>
                    <a:lstStyle/>
                    <a:p>
                      <a:pPr algn="ctr"/>
                      <a:r>
                        <a:rPr lang="en-US" b="1" dirty="0" smtClean="0"/>
                        <a:t>349.42</a:t>
                      </a:r>
                      <a:endParaRPr lang="en-IN" b="1" dirty="0"/>
                    </a:p>
                  </a:txBody>
                  <a:tcPr/>
                </a:tc>
                <a:tc>
                  <a:txBody>
                    <a:bodyPr/>
                    <a:lstStyle/>
                    <a:p>
                      <a:pPr algn="ctr"/>
                      <a:r>
                        <a:rPr lang="en-US" b="1" dirty="0" smtClean="0"/>
                        <a:t>34.32</a:t>
                      </a:r>
                      <a:endParaRPr lang="en-IN" b="1" dirty="0"/>
                    </a:p>
                  </a:txBody>
                  <a:tcPr/>
                </a:tc>
              </a:tr>
            </a:tbl>
          </a:graphicData>
        </a:graphic>
      </p:graphicFrame>
      <p:sp>
        <p:nvSpPr>
          <p:cNvPr id="6" name="TextBox 5"/>
          <p:cNvSpPr txBox="1"/>
          <p:nvPr/>
        </p:nvSpPr>
        <p:spPr>
          <a:xfrm>
            <a:off x="335280" y="5867400"/>
            <a:ext cx="8763000" cy="923330"/>
          </a:xfrm>
          <a:prstGeom prst="rect">
            <a:avLst/>
          </a:prstGeom>
          <a:noFill/>
        </p:spPr>
        <p:txBody>
          <a:bodyPr wrap="square" rtlCol="0">
            <a:spAutoFit/>
          </a:bodyPr>
          <a:lstStyle/>
          <a:p>
            <a:r>
              <a:rPr lang="en-US" dirty="0" smtClean="0"/>
              <a:t>[1] </a:t>
            </a:r>
            <a:r>
              <a:rPr lang="en-US" dirty="0" err="1" smtClean="0"/>
              <a:t>Kosior</a:t>
            </a:r>
            <a:r>
              <a:rPr lang="en-US" dirty="0" smtClean="0"/>
              <a:t> et al., </a:t>
            </a:r>
            <a:r>
              <a:rPr lang="en-IN" sz="1600" i="1" dirty="0" smtClean="0"/>
              <a:t>JMRI 2007</a:t>
            </a:r>
            <a:r>
              <a:rPr lang="en-IN" sz="1600" dirty="0" smtClean="0"/>
              <a:t>.</a:t>
            </a:r>
            <a:endParaRPr lang="en-US" sz="1600" dirty="0" smtClean="0"/>
          </a:p>
          <a:p>
            <a:r>
              <a:rPr lang="en-US" dirty="0" smtClean="0"/>
              <a:t>[2] </a:t>
            </a:r>
            <a:r>
              <a:rPr lang="en-US" dirty="0" err="1" smtClean="0"/>
              <a:t>Straka</a:t>
            </a:r>
            <a:r>
              <a:rPr lang="en-US" dirty="0" smtClean="0"/>
              <a:t> et al., </a:t>
            </a:r>
            <a:r>
              <a:rPr lang="en-IN" sz="1600" i="1" dirty="0" smtClean="0"/>
              <a:t>JMRI 2010.</a:t>
            </a:r>
            <a:endParaRPr lang="en-US" sz="1600" i="1" dirty="0" smtClean="0"/>
          </a:p>
          <a:p>
            <a:r>
              <a:rPr lang="en-US" dirty="0" smtClean="0"/>
              <a:t>[3] Tanner et al., </a:t>
            </a:r>
            <a:r>
              <a:rPr lang="en-IN" sz="1600" i="1" dirty="0" smtClean="0"/>
              <a:t>MICCAI 2000.</a:t>
            </a:r>
            <a:endParaRPr lang="en-IN" b="1" i="1" dirty="0"/>
          </a:p>
        </p:txBody>
      </p:sp>
    </p:spTree>
    <p:extLst>
      <p:ext uri="{BB962C8B-B14F-4D97-AF65-F5344CB8AC3E}">
        <p14:creationId xmlns:p14="http://schemas.microsoft.com/office/powerpoint/2010/main" val="3615987108"/>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motion correction approaches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0110792"/>
              </p:ext>
            </p:extLst>
          </p:nvPr>
        </p:nvGraphicFramePr>
        <p:xfrm>
          <a:off x="676275" y="2316480"/>
          <a:ext cx="8086728" cy="2941320"/>
        </p:xfrm>
        <a:graphic>
          <a:graphicData uri="http://schemas.openxmlformats.org/drawingml/2006/table">
            <a:tbl>
              <a:tblPr firstRow="1" bandRow="1">
                <a:tableStyleId>{08FB837D-C827-4EFA-A057-4D05807E0F7C}</a:tableStyleId>
              </a:tblPr>
              <a:tblGrid>
                <a:gridCol w="1347788"/>
                <a:gridCol w="1347788"/>
                <a:gridCol w="1347788"/>
                <a:gridCol w="1347788"/>
                <a:gridCol w="1347788"/>
                <a:gridCol w="1347788"/>
              </a:tblGrid>
              <a:tr h="370840">
                <a:tc>
                  <a:txBody>
                    <a:bodyPr/>
                    <a:lstStyle/>
                    <a:p>
                      <a:pPr algn="ctr"/>
                      <a:r>
                        <a:rPr lang="en-US" dirty="0" smtClean="0"/>
                        <a:t>Motion Correction Method</a:t>
                      </a:r>
                      <a:endParaRPr lang="en-US" dirty="0"/>
                    </a:p>
                  </a:txBody>
                  <a:tcPr/>
                </a:tc>
                <a:tc>
                  <a:txBody>
                    <a:bodyPr/>
                    <a:lstStyle/>
                    <a:p>
                      <a:pPr algn="ctr"/>
                      <a:r>
                        <a:rPr lang="en-US" dirty="0" smtClean="0"/>
                        <a:t>Time for motion</a:t>
                      </a:r>
                      <a:r>
                        <a:rPr lang="en-US" baseline="0" dirty="0" smtClean="0"/>
                        <a:t> detection (sec)</a:t>
                      </a:r>
                      <a:endParaRPr lang="en-US" dirty="0"/>
                    </a:p>
                  </a:txBody>
                  <a:tcPr/>
                </a:tc>
                <a:tc>
                  <a:txBody>
                    <a:bodyPr/>
                    <a:lstStyle/>
                    <a:p>
                      <a:pPr algn="ctr"/>
                      <a:r>
                        <a:rPr lang="en-US" dirty="0" smtClean="0"/>
                        <a:t>Time for</a:t>
                      </a:r>
                      <a:r>
                        <a:rPr lang="en-US" baseline="0" dirty="0" smtClean="0"/>
                        <a:t> motion correction (sec)</a:t>
                      </a:r>
                      <a:endParaRPr lang="en-US" dirty="0"/>
                    </a:p>
                  </a:txBody>
                  <a:tcPr/>
                </a:tc>
                <a:tc>
                  <a:txBody>
                    <a:bodyPr/>
                    <a:lstStyle/>
                    <a:p>
                      <a:pPr algn="ctr"/>
                      <a:r>
                        <a:rPr lang="en-US" dirty="0" smtClean="0"/>
                        <a:t>Total</a:t>
                      </a:r>
                      <a:r>
                        <a:rPr lang="en-US" baseline="0" dirty="0" smtClean="0"/>
                        <a:t> time (sec)</a:t>
                      </a:r>
                      <a:endParaRPr lang="en-US" dirty="0"/>
                    </a:p>
                  </a:txBody>
                  <a:tcPr/>
                </a:tc>
                <a:tc>
                  <a:txBody>
                    <a:bodyPr/>
                    <a:lstStyle/>
                    <a:p>
                      <a:pPr algn="ctr"/>
                      <a:r>
                        <a:rPr lang="en-US" dirty="0" smtClean="0"/>
                        <a:t>Mean time (sec)</a:t>
                      </a:r>
                      <a:endParaRPr lang="en-US" dirty="0"/>
                    </a:p>
                  </a:txBody>
                  <a:tcPr/>
                </a:tc>
                <a:tc>
                  <a:txBody>
                    <a:bodyPr/>
                    <a:lstStyle/>
                    <a:p>
                      <a:pPr algn="ctr"/>
                      <a:r>
                        <a:rPr lang="en-US" dirty="0" smtClean="0"/>
                        <a:t>Percentage</a:t>
                      </a:r>
                      <a:r>
                        <a:rPr lang="en-US" baseline="0" dirty="0" smtClean="0"/>
                        <a:t> time reduction (%)</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NA</a:t>
                      </a:r>
                      <a:endParaRPr lang="en-US" dirty="0"/>
                    </a:p>
                  </a:txBody>
                  <a:tcPr/>
                </a:tc>
                <a:tc>
                  <a:txBody>
                    <a:bodyPr/>
                    <a:lstStyle/>
                    <a:p>
                      <a:pPr algn="ctr"/>
                      <a:r>
                        <a:rPr lang="en-US" dirty="0" smtClean="0"/>
                        <a:t>640.39</a:t>
                      </a:r>
                      <a:endParaRPr lang="en-US" dirty="0"/>
                    </a:p>
                  </a:txBody>
                  <a:tcPr/>
                </a:tc>
                <a:tc>
                  <a:txBody>
                    <a:bodyPr/>
                    <a:lstStyle/>
                    <a:p>
                      <a:pPr algn="ctr"/>
                      <a:r>
                        <a:rPr lang="en-US" dirty="0" smtClean="0"/>
                        <a:t>640.39</a:t>
                      </a:r>
                      <a:endParaRPr lang="en-US" dirty="0"/>
                    </a:p>
                  </a:txBody>
                  <a:tcPr/>
                </a:tc>
                <a:tc>
                  <a:txBody>
                    <a:bodyPr/>
                    <a:lstStyle/>
                    <a:p>
                      <a:pPr algn="ctr"/>
                      <a:r>
                        <a:rPr lang="en-US" dirty="0" smtClean="0"/>
                        <a:t>16.42</a:t>
                      </a:r>
                      <a:endParaRPr lang="en-US" dirty="0"/>
                    </a:p>
                  </a:txBody>
                  <a:tcPr/>
                </a:tc>
                <a:tc>
                  <a:txBody>
                    <a:bodyPr/>
                    <a:lstStyle/>
                    <a:p>
                      <a:pPr algn="ctr"/>
                      <a:r>
                        <a:rPr lang="en-US" dirty="0" smtClean="0"/>
                        <a:t>57.43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NA</a:t>
                      </a:r>
                      <a:endParaRPr lang="en-US" dirty="0"/>
                    </a:p>
                  </a:txBody>
                  <a:tcPr/>
                </a:tc>
                <a:tc>
                  <a:txBody>
                    <a:bodyPr/>
                    <a:lstStyle/>
                    <a:p>
                      <a:pPr algn="ctr"/>
                      <a:r>
                        <a:rPr lang="en-US" dirty="0" smtClean="0"/>
                        <a:t>636.38</a:t>
                      </a:r>
                      <a:endParaRPr lang="en-US" dirty="0"/>
                    </a:p>
                  </a:txBody>
                  <a:tcPr/>
                </a:tc>
                <a:tc>
                  <a:txBody>
                    <a:bodyPr/>
                    <a:lstStyle/>
                    <a:p>
                      <a:pPr algn="ctr"/>
                      <a:r>
                        <a:rPr lang="en-US" dirty="0" smtClean="0"/>
                        <a:t>636.38</a:t>
                      </a:r>
                      <a:endParaRPr lang="en-US" dirty="0"/>
                    </a:p>
                  </a:txBody>
                  <a:tcPr/>
                </a:tc>
                <a:tc>
                  <a:txBody>
                    <a:bodyPr/>
                    <a:lstStyle/>
                    <a:p>
                      <a:pPr algn="ctr"/>
                      <a:r>
                        <a:rPr lang="en-US" dirty="0" smtClean="0"/>
                        <a:t>16.31</a:t>
                      </a:r>
                      <a:endParaRPr lang="en-US" dirty="0"/>
                    </a:p>
                  </a:txBody>
                  <a:tcPr/>
                </a:tc>
                <a:tc>
                  <a:txBody>
                    <a:bodyPr/>
                    <a:lstStyle/>
                    <a:p>
                      <a:pPr algn="ctr"/>
                      <a:r>
                        <a:rPr lang="en-US" dirty="0" smtClean="0"/>
                        <a:t>57.14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NA</a:t>
                      </a:r>
                      <a:endParaRPr lang="en-US" dirty="0"/>
                    </a:p>
                  </a:txBody>
                  <a:tcPr/>
                </a:tc>
                <a:tc>
                  <a:txBody>
                    <a:bodyPr/>
                    <a:lstStyle/>
                    <a:p>
                      <a:pPr algn="ctr"/>
                      <a:r>
                        <a:rPr lang="en-US" dirty="0" smtClean="0"/>
                        <a:t>1018.20</a:t>
                      </a:r>
                      <a:endParaRPr lang="en-US" dirty="0"/>
                    </a:p>
                  </a:txBody>
                  <a:tcPr/>
                </a:tc>
                <a:tc>
                  <a:txBody>
                    <a:bodyPr/>
                    <a:lstStyle/>
                    <a:p>
                      <a:pPr algn="ctr"/>
                      <a:r>
                        <a:rPr lang="en-US" dirty="0" smtClean="0"/>
                        <a:t>1018.20</a:t>
                      </a:r>
                      <a:endParaRPr lang="en-US" dirty="0"/>
                    </a:p>
                  </a:txBody>
                  <a:tcPr/>
                </a:tc>
                <a:tc>
                  <a:txBody>
                    <a:bodyPr/>
                    <a:lstStyle/>
                    <a:p>
                      <a:pPr algn="ctr"/>
                      <a:r>
                        <a:rPr lang="en-US" dirty="0" smtClean="0"/>
                        <a:t>26.10</a:t>
                      </a:r>
                      <a:endParaRPr lang="en-US" dirty="0"/>
                    </a:p>
                  </a:txBody>
                  <a:tcPr/>
                </a:tc>
                <a:tc>
                  <a:txBody>
                    <a:bodyPr/>
                    <a:lstStyle/>
                    <a:p>
                      <a:pPr algn="ctr"/>
                      <a:r>
                        <a:rPr lang="en-US" dirty="0" smtClean="0"/>
                        <a:t>73.22</a:t>
                      </a:r>
                      <a:endParaRPr lang="en-US" dirty="0"/>
                    </a:p>
                  </a:txBody>
                  <a:tcPr/>
                </a:tc>
              </a:tr>
              <a:tr h="370840">
                <a:tc>
                  <a:txBody>
                    <a:bodyPr/>
                    <a:lstStyle/>
                    <a:p>
                      <a:pPr algn="ctr"/>
                      <a:r>
                        <a:rPr lang="en-US" b="1" dirty="0" smtClean="0"/>
                        <a:t>Our</a:t>
                      </a:r>
                      <a:r>
                        <a:rPr lang="en-US" b="1" baseline="0" dirty="0" smtClean="0"/>
                        <a:t> Approach</a:t>
                      </a:r>
                      <a:endParaRPr lang="en-US" b="1" dirty="0"/>
                    </a:p>
                  </a:txBody>
                  <a:tcPr/>
                </a:tc>
                <a:tc>
                  <a:txBody>
                    <a:bodyPr/>
                    <a:lstStyle/>
                    <a:p>
                      <a:pPr algn="ctr"/>
                      <a:r>
                        <a:rPr lang="en-US" b="1" dirty="0" smtClean="0"/>
                        <a:t>7.68</a:t>
                      </a:r>
                      <a:endParaRPr lang="en-US" b="1" dirty="0"/>
                    </a:p>
                  </a:txBody>
                  <a:tcPr/>
                </a:tc>
                <a:tc>
                  <a:txBody>
                    <a:bodyPr/>
                    <a:lstStyle/>
                    <a:p>
                      <a:pPr algn="ctr"/>
                      <a:r>
                        <a:rPr lang="en-US" b="1" dirty="0" smtClean="0"/>
                        <a:t>263.59</a:t>
                      </a:r>
                      <a:endParaRPr lang="en-US" b="1" dirty="0"/>
                    </a:p>
                  </a:txBody>
                  <a:tcPr/>
                </a:tc>
                <a:tc>
                  <a:txBody>
                    <a:bodyPr/>
                    <a:lstStyle/>
                    <a:p>
                      <a:pPr algn="ctr"/>
                      <a:r>
                        <a:rPr lang="en-US" b="1" dirty="0" smtClean="0"/>
                        <a:t>272.97</a:t>
                      </a:r>
                      <a:endParaRPr lang="en-US" b="1" dirty="0"/>
                    </a:p>
                  </a:txBody>
                  <a:tcPr/>
                </a:tc>
                <a:tc>
                  <a:txBody>
                    <a:bodyPr/>
                    <a:lstStyle/>
                    <a:p>
                      <a:pPr algn="ctr"/>
                      <a:r>
                        <a:rPr lang="en-US" b="1" dirty="0" smtClean="0"/>
                        <a:t>6.99</a:t>
                      </a:r>
                      <a:endParaRPr lang="en-US" b="1" dirty="0"/>
                    </a:p>
                  </a:txBody>
                  <a:tcPr/>
                </a:tc>
                <a:tc>
                  <a:txBody>
                    <a:bodyPr/>
                    <a:lstStyle/>
                    <a:p>
                      <a:pPr algn="ctr"/>
                      <a:r>
                        <a:rPr lang="en-US" b="1" dirty="0" smtClean="0"/>
                        <a:t>-</a:t>
                      </a:r>
                      <a:endParaRPr lang="en-US" b="1" dirty="0"/>
                    </a:p>
                  </a:txBody>
                  <a:tcPr/>
                </a:tc>
              </a:tr>
            </a:tbl>
          </a:graphicData>
        </a:graphic>
      </p:graphicFrame>
      <p:sp>
        <p:nvSpPr>
          <p:cNvPr id="5" name="TextBox 4"/>
          <p:cNvSpPr txBox="1"/>
          <p:nvPr/>
        </p:nvSpPr>
        <p:spPr>
          <a:xfrm>
            <a:off x="335280" y="5867400"/>
            <a:ext cx="8763000" cy="923330"/>
          </a:xfrm>
          <a:prstGeom prst="rect">
            <a:avLst/>
          </a:prstGeom>
          <a:noFill/>
        </p:spPr>
        <p:txBody>
          <a:bodyPr wrap="square" rtlCol="0">
            <a:spAutoFit/>
          </a:bodyPr>
          <a:lstStyle/>
          <a:p>
            <a:r>
              <a:rPr lang="en-US" dirty="0" smtClean="0"/>
              <a:t>[1] </a:t>
            </a:r>
            <a:r>
              <a:rPr lang="en-US" dirty="0" err="1" smtClean="0"/>
              <a:t>Kosior</a:t>
            </a:r>
            <a:r>
              <a:rPr lang="en-US" dirty="0" smtClean="0"/>
              <a:t> et al., </a:t>
            </a:r>
            <a:r>
              <a:rPr lang="en-IN" sz="1600" i="1" dirty="0" smtClean="0"/>
              <a:t>JMRI 2007</a:t>
            </a:r>
            <a:r>
              <a:rPr lang="en-IN" sz="1600" dirty="0" smtClean="0"/>
              <a:t>.</a:t>
            </a:r>
            <a:endParaRPr lang="en-US" sz="1600" dirty="0" smtClean="0"/>
          </a:p>
          <a:p>
            <a:r>
              <a:rPr lang="en-US" dirty="0" smtClean="0"/>
              <a:t>[2] </a:t>
            </a:r>
            <a:r>
              <a:rPr lang="en-US" dirty="0" err="1" smtClean="0"/>
              <a:t>Straka</a:t>
            </a:r>
            <a:r>
              <a:rPr lang="en-US" dirty="0" smtClean="0"/>
              <a:t> et al., </a:t>
            </a:r>
            <a:r>
              <a:rPr lang="en-IN" sz="1600" i="1" dirty="0" smtClean="0"/>
              <a:t>JMRI 2010.</a:t>
            </a:r>
            <a:endParaRPr lang="en-US" sz="1600" i="1" dirty="0" smtClean="0"/>
          </a:p>
          <a:p>
            <a:r>
              <a:rPr lang="en-US" dirty="0" smtClean="0"/>
              <a:t>[3] Tanner et al., </a:t>
            </a:r>
            <a:r>
              <a:rPr lang="en-IN" sz="1600" i="1" dirty="0" smtClean="0"/>
              <a:t>MICCAI 2000.</a:t>
            </a:r>
            <a:endParaRPr lang="en-IN" b="1" i="1" dirty="0"/>
          </a:p>
        </p:txBody>
      </p:sp>
    </p:spTree>
    <p:extLst>
      <p:ext uri="{BB962C8B-B14F-4D97-AF65-F5344CB8AC3E}">
        <p14:creationId xmlns:p14="http://schemas.microsoft.com/office/powerpoint/2010/main" val="734394053"/>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proposed a fast and efficient method for motion correction in perfusion MR scans.</a:t>
            </a:r>
          </a:p>
          <a:p>
            <a:endParaRPr lang="en-US" dirty="0" smtClean="0"/>
          </a:p>
          <a:p>
            <a:r>
              <a:rPr lang="en-US" dirty="0" smtClean="0"/>
              <a:t>We proposed a fast method for detection of motion and characterization.</a:t>
            </a:r>
          </a:p>
          <a:p>
            <a:endParaRPr lang="en-US" dirty="0" smtClean="0"/>
          </a:p>
          <a:p>
            <a:r>
              <a:rPr lang="en-US" dirty="0" smtClean="0"/>
              <a:t>The system achieves a reduction in mean-computation time for motion correction as high as </a:t>
            </a:r>
            <a:r>
              <a:rPr lang="en-US" b="1" dirty="0" smtClean="0"/>
              <a:t>73.22%</a:t>
            </a:r>
            <a:r>
              <a:rPr lang="en-US" dirty="0" smtClean="0"/>
              <a:t>.</a:t>
            </a:r>
          </a:p>
          <a:p>
            <a:endParaRPr lang="en-US" dirty="0"/>
          </a:p>
          <a:p>
            <a:r>
              <a:rPr lang="en-US" dirty="0" smtClean="0"/>
              <a:t>The reduction in time was achieved without tradeoff in accuracy.</a:t>
            </a:r>
            <a:endParaRPr lang="en-US" dirty="0"/>
          </a:p>
        </p:txBody>
      </p:sp>
    </p:spTree>
    <p:extLst>
      <p:ext uri="{BB962C8B-B14F-4D97-AF65-F5344CB8AC3E}">
        <p14:creationId xmlns:p14="http://schemas.microsoft.com/office/powerpoint/2010/main" val="1929577275"/>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Hierarchical automated method for choosing slice resolution and block size.</a:t>
            </a:r>
          </a:p>
          <a:p>
            <a:endParaRPr lang="en-US" dirty="0" smtClean="0"/>
          </a:p>
          <a:p>
            <a:r>
              <a:rPr lang="en-US" dirty="0"/>
              <a:t>A</a:t>
            </a:r>
            <a:r>
              <a:rPr lang="en-US" dirty="0" smtClean="0"/>
              <a:t>lternate methods for motion detection.</a:t>
            </a:r>
          </a:p>
          <a:p>
            <a:endParaRPr lang="en-US" dirty="0" smtClean="0"/>
          </a:p>
          <a:p>
            <a:r>
              <a:rPr lang="en-US" dirty="0" smtClean="0"/>
              <a:t>Methods independent of central slice based motion detection.</a:t>
            </a:r>
          </a:p>
          <a:p>
            <a:endParaRPr lang="en-US" dirty="0" smtClean="0"/>
          </a:p>
          <a:p>
            <a:r>
              <a:rPr lang="en-US" dirty="0" smtClean="0"/>
              <a:t>Different motion correction algorithms for different degrees of motion.</a:t>
            </a:r>
          </a:p>
        </p:txBody>
      </p:sp>
    </p:spTree>
    <p:extLst>
      <p:ext uri="{BB962C8B-B14F-4D97-AF65-F5344CB8AC3E}">
        <p14:creationId xmlns:p14="http://schemas.microsoft.com/office/powerpoint/2010/main" val="3772963477"/>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7850" y="6135469"/>
            <a:ext cx="4679950" cy="646331"/>
          </a:xfrm>
          <a:prstGeom prst="rect">
            <a:avLst/>
          </a:prstGeom>
          <a:noFill/>
        </p:spPr>
        <p:txBody>
          <a:bodyPr wrap="square" rtlCol="0">
            <a:spAutoFit/>
          </a:bodyPr>
          <a:lstStyle/>
          <a:p>
            <a:r>
              <a:rPr lang="en-IN" b="1" i="1" dirty="0" smtClean="0">
                <a:solidFill>
                  <a:schemeClr val="tx1"/>
                </a:solidFill>
              </a:rPr>
              <a:t>TTP: Time to Peak of contrast agent</a:t>
            </a:r>
          </a:p>
          <a:p>
            <a:r>
              <a:rPr lang="en-IN" b="1" i="1" dirty="0" smtClean="0">
                <a:solidFill>
                  <a:schemeClr val="tx1"/>
                </a:solidFill>
              </a:rPr>
              <a:t>CBV: Cerebral Blood Volume</a:t>
            </a:r>
            <a:endParaRPr lang="en-IN" b="1" i="1" dirty="0">
              <a:solidFill>
                <a:schemeClr val="tx1"/>
              </a:solidFill>
            </a:endParaRPr>
          </a:p>
        </p:txBody>
      </p:sp>
      <p:sp>
        <p:nvSpPr>
          <p:cNvPr id="8" name="Content Placeholder 2"/>
          <p:cNvSpPr>
            <a:spLocks noGrp="1"/>
          </p:cNvSpPr>
          <p:nvPr>
            <p:ph idx="1"/>
          </p:nvPr>
        </p:nvSpPr>
        <p:spPr>
          <a:xfrm>
            <a:off x="675526" y="1600200"/>
            <a:ext cx="8087474" cy="4648200"/>
          </a:xfrm>
        </p:spPr>
        <p:txBody>
          <a:bodyPr/>
          <a:lstStyle/>
          <a:p>
            <a:pPr marL="0" indent="0">
              <a:buNone/>
            </a:pPr>
            <a:r>
              <a:rPr lang="en-US" dirty="0" smtClean="0"/>
              <a:t>Perfusion parameters obtained from motion corrupted data vary with degree of motion.</a:t>
            </a:r>
          </a:p>
        </p:txBody>
      </p:sp>
      <p:sp>
        <p:nvSpPr>
          <p:cNvPr id="7" name="TextBox 6"/>
          <p:cNvSpPr txBox="1"/>
          <p:nvPr/>
        </p:nvSpPr>
        <p:spPr>
          <a:xfrm>
            <a:off x="791210" y="2754868"/>
            <a:ext cx="3613150" cy="369332"/>
          </a:xfrm>
          <a:prstGeom prst="rect">
            <a:avLst/>
          </a:prstGeom>
          <a:noFill/>
        </p:spPr>
        <p:txBody>
          <a:bodyPr wrap="square" rtlCol="0">
            <a:spAutoFit/>
          </a:bodyPr>
          <a:lstStyle/>
          <a:p>
            <a:pPr algn="ctr"/>
            <a:r>
              <a:rPr lang="en-IN" b="1" dirty="0" smtClean="0">
                <a:solidFill>
                  <a:schemeClr val="tx1"/>
                </a:solidFill>
              </a:rPr>
              <a:t>Error in CBV estimation</a:t>
            </a:r>
            <a:endParaRPr lang="en-IN" b="1" dirty="0">
              <a:solidFill>
                <a:schemeClr val="tx1"/>
              </a:solidFill>
            </a:endParaRPr>
          </a:p>
        </p:txBody>
      </p:sp>
      <p:sp>
        <p:nvSpPr>
          <p:cNvPr id="9" name="TextBox 8"/>
          <p:cNvSpPr txBox="1"/>
          <p:nvPr/>
        </p:nvSpPr>
        <p:spPr>
          <a:xfrm>
            <a:off x="5256530" y="2758440"/>
            <a:ext cx="3613150" cy="369332"/>
          </a:xfrm>
          <a:prstGeom prst="rect">
            <a:avLst/>
          </a:prstGeom>
          <a:noFill/>
        </p:spPr>
        <p:txBody>
          <a:bodyPr wrap="square" rtlCol="0">
            <a:spAutoFit/>
          </a:bodyPr>
          <a:lstStyle/>
          <a:p>
            <a:pPr algn="ctr"/>
            <a:r>
              <a:rPr lang="en-IN" b="1" dirty="0" smtClean="0">
                <a:solidFill>
                  <a:schemeClr val="tx1"/>
                </a:solidFill>
              </a:rPr>
              <a:t>Error in TTP estimation</a:t>
            </a:r>
            <a:endParaRPr lang="en-IN" b="1" dirty="0">
              <a:solidFill>
                <a:schemeClr val="tx1"/>
              </a:solidFill>
            </a:endParaRPr>
          </a:p>
        </p:txBody>
      </p:sp>
      <p:pic>
        <p:nvPicPr>
          <p:cNvPr id="10" name="Picture 2" descr="D:\Studies\Writeups\ICVGIP 2012\eps\CBV3.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01340"/>
            <a:ext cx="4183380" cy="2842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Studies\Writeups\ICVGIP 2012\eps\TTP3.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360" y="3101340"/>
            <a:ext cx="4152900" cy="283464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675526" y="404120"/>
            <a:ext cx="7772400" cy="1143000"/>
          </a:xfrm>
        </p:spPr>
        <p:txBody>
          <a:bodyPr/>
          <a:lstStyle/>
          <a:p>
            <a:r>
              <a:rPr lang="en-US" dirty="0" smtClean="0"/>
              <a:t>Variation in perfusion parameters with motion</a:t>
            </a:r>
            <a:endParaRPr lang="en-US" dirty="0"/>
          </a:p>
        </p:txBody>
      </p:sp>
    </p:spTree>
    <p:extLst>
      <p:ext uri="{BB962C8B-B14F-4D97-AF65-F5344CB8AC3E}">
        <p14:creationId xmlns:p14="http://schemas.microsoft.com/office/powerpoint/2010/main" val="233176300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lstStyle/>
          <a:p>
            <a:r>
              <a:rPr lang="en-US" sz="2000" dirty="0"/>
              <a:t>R. Gautam, J. Sivaswamy and R. Varma. </a:t>
            </a:r>
            <a:r>
              <a:rPr lang="en-US" sz="2000" b="1" dirty="0"/>
              <a:t>An efficient, bolus-stage based method for motion correction in perfusion weighted MRI</a:t>
            </a:r>
            <a:r>
              <a:rPr lang="en-US" sz="2000" dirty="0"/>
              <a:t>. In </a:t>
            </a:r>
            <a:r>
              <a:rPr lang="en-US" sz="2000" i="1" dirty="0"/>
              <a:t>Proceedings of the 21st International Conference on Pattern Recognition</a:t>
            </a:r>
            <a:r>
              <a:rPr lang="en-US" sz="2000" dirty="0"/>
              <a:t>, </a:t>
            </a:r>
            <a:r>
              <a:rPr lang="en-US" sz="2000" b="1" dirty="0" smtClean="0"/>
              <a:t>ICPR</a:t>
            </a:r>
            <a:r>
              <a:rPr lang="en-US" sz="2000" dirty="0" smtClean="0"/>
              <a:t>, Tsukuba </a:t>
            </a:r>
            <a:r>
              <a:rPr lang="en-US" sz="2000" dirty="0"/>
              <a:t>Science City, Japan, 2012. </a:t>
            </a:r>
            <a:endParaRPr lang="en-US" sz="2000" dirty="0" smtClean="0"/>
          </a:p>
          <a:p>
            <a:pPr marL="0" indent="0">
              <a:buNone/>
            </a:pPr>
            <a:endParaRPr lang="en-US" sz="2000" dirty="0"/>
          </a:p>
          <a:p>
            <a:r>
              <a:rPr lang="en-US" sz="2000" dirty="0" smtClean="0"/>
              <a:t>R</a:t>
            </a:r>
            <a:r>
              <a:rPr lang="en-US" sz="2000" dirty="0"/>
              <a:t>. Gautam, J. Sivaswamy and R. Varma. </a:t>
            </a:r>
            <a:r>
              <a:rPr lang="en-US" sz="2000" b="1" dirty="0"/>
              <a:t>A method for motion detection and categorization in perfusion weighted MRI</a:t>
            </a:r>
            <a:r>
              <a:rPr lang="en-US" sz="2000" dirty="0"/>
              <a:t>. In </a:t>
            </a:r>
            <a:r>
              <a:rPr lang="en-US" sz="2000" i="1" dirty="0"/>
              <a:t>Proceedings of the Eighth Indian Conference on Computer Vision, Graphics and Image Processing</a:t>
            </a:r>
            <a:r>
              <a:rPr lang="en-US" sz="2000" dirty="0" smtClean="0"/>
              <a:t>, </a:t>
            </a:r>
            <a:r>
              <a:rPr lang="en-US" sz="2000" b="1" dirty="0" smtClean="0"/>
              <a:t>ICVGIP</a:t>
            </a:r>
            <a:r>
              <a:rPr lang="en-US" sz="2000" dirty="0" smtClean="0"/>
              <a:t>, </a:t>
            </a:r>
            <a:r>
              <a:rPr lang="en-US" sz="2000" dirty="0"/>
              <a:t>Mumbai, India, 2012. </a:t>
            </a:r>
          </a:p>
          <a:p>
            <a:endParaRPr lang="en-US" sz="2000" dirty="0"/>
          </a:p>
          <a:p>
            <a:endParaRPr lang="en-US" sz="2000" dirty="0"/>
          </a:p>
        </p:txBody>
      </p:sp>
    </p:spTree>
    <p:extLst>
      <p:ext uri="{BB962C8B-B14F-4D97-AF65-F5344CB8AC3E}">
        <p14:creationId xmlns:p14="http://schemas.microsoft.com/office/powerpoint/2010/main" val="397591681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76275" y="2819400"/>
            <a:ext cx="7772400" cy="1143000"/>
          </a:xfrm>
        </p:spPr>
        <p:txBody>
          <a:bodyPr/>
          <a:lstStyle/>
          <a:p>
            <a:r>
              <a:rPr lang="en-US" dirty="0" smtClean="0"/>
              <a:t>Questions ?</a:t>
            </a:r>
            <a:endParaRPr lang="en-IN" dirty="0" smtClean="0"/>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26" y="2895600"/>
            <a:ext cx="7772400" cy="1143000"/>
          </a:xfrm>
        </p:spPr>
        <p:txBody>
          <a:bodyPr/>
          <a:lstStyle/>
          <a:p>
            <a:r>
              <a:rPr lang="en-US" dirty="0" smtClean="0"/>
              <a:t>Thank you</a:t>
            </a:r>
            <a:endParaRPr lang="en-IN" dirty="0"/>
          </a:p>
        </p:txBody>
      </p:sp>
    </p:spTree>
    <p:extLst>
      <p:ext uri="{BB962C8B-B14F-4D97-AF65-F5344CB8AC3E}">
        <p14:creationId xmlns:p14="http://schemas.microsoft.com/office/powerpoint/2010/main" val="2423654057"/>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flipH="1">
            <a:off x="593186" y="960120"/>
            <a:ext cx="31654" cy="5715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4" name="TextBox 43"/>
          <p:cNvSpPr txBox="1"/>
          <p:nvPr/>
        </p:nvSpPr>
        <p:spPr>
          <a:xfrm>
            <a:off x="0" y="2373868"/>
            <a:ext cx="762000" cy="369332"/>
          </a:xfrm>
          <a:prstGeom prst="rect">
            <a:avLst/>
          </a:prstGeom>
          <a:noFill/>
        </p:spPr>
        <p:txBody>
          <a:bodyPr wrap="square" rtlCol="0">
            <a:spAutoFit/>
          </a:bodyPr>
          <a:lstStyle/>
          <a:p>
            <a:r>
              <a:rPr lang="en-US" b="1" dirty="0" err="1" smtClean="0"/>
              <a:t>n</a:t>
            </a:r>
            <a:r>
              <a:rPr lang="en-US" b="1" baseline="-25000" dirty="0" err="1" smtClean="0"/>
              <a:t>win</a:t>
            </a:r>
            <a:endParaRPr lang="en-US" b="1" baseline="-25000" dirty="0">
              <a:solidFill>
                <a:schemeClr val="tx1"/>
              </a:solidFill>
            </a:endParaRPr>
          </a:p>
        </p:txBody>
      </p:sp>
      <mc:AlternateContent xmlns:mc="http://schemas.openxmlformats.org/markup-compatibility/2006" xmlns:a14="http://schemas.microsoft.com/office/drawing/2010/main">
        <mc:Choice Requires="a14">
          <p:sp>
            <p:nvSpPr>
              <p:cNvPr id="45" name="TextBox 44"/>
              <p:cNvSpPr txBox="1"/>
              <p:nvPr/>
            </p:nvSpPr>
            <p:spPr>
              <a:xfrm>
                <a:off x="-76200" y="4380411"/>
                <a:ext cx="914400" cy="369332"/>
              </a:xfrm>
              <a:prstGeom prst="rect">
                <a:avLst/>
              </a:prstGeom>
              <a:noFill/>
            </p:spPr>
            <p:txBody>
              <a:bodyPr wrap="square" rtlCol="0">
                <a:spAutoFit/>
              </a:bodyPr>
              <a:lstStyle/>
              <a:p>
                <a:endParaRPr lang="en-US" b="1" baseline="-25000" dirty="0">
                  <a:solidFill>
                    <a:schemeClr val="tx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6200" y="4380411"/>
                <a:ext cx="914400" cy="369332"/>
              </a:xfrm>
              <a:prstGeom prst="rect">
                <a:avLst/>
              </a:prstGeom>
              <a:blipFill rotWithShape="1">
                <a:blip r:embed="rId3"/>
                <a:stretch>
                  <a:fillRect/>
                </a:stretch>
              </a:blipFill>
            </p:spPr>
            <p:txBody>
              <a:bodyPr/>
              <a:lstStyle/>
              <a:p>
                <a:r>
                  <a:rPr lang="en-US">
                    <a:noFill/>
                  </a:rPr>
                  <a:t> </a:t>
                </a:r>
              </a:p>
            </p:txBody>
          </p:sp>
        </mc:Fallback>
      </mc:AlternateContent>
      <p:sp>
        <p:nvSpPr>
          <p:cNvPr id="49" name="TextBox 48"/>
          <p:cNvSpPr txBox="1"/>
          <p:nvPr/>
        </p:nvSpPr>
        <p:spPr>
          <a:xfrm>
            <a:off x="167640" y="6461760"/>
            <a:ext cx="457200" cy="369332"/>
          </a:xfrm>
          <a:prstGeom prst="rect">
            <a:avLst/>
          </a:prstGeom>
          <a:noFill/>
        </p:spPr>
        <p:txBody>
          <a:bodyPr wrap="square" rtlCol="0">
            <a:spAutoFit/>
          </a:bodyPr>
          <a:lstStyle/>
          <a:p>
            <a:r>
              <a:rPr lang="en-US" b="1" dirty="0" smtClean="0">
                <a:solidFill>
                  <a:schemeClr val="tx1"/>
                </a:solidFill>
              </a:rPr>
              <a:t>N</a:t>
            </a:r>
            <a:endParaRPr lang="en-US" b="1" dirty="0">
              <a:solidFill>
                <a:schemeClr val="tx1"/>
              </a:solidFill>
            </a:endParaRPr>
          </a:p>
        </p:txBody>
      </p:sp>
      <p:sp>
        <p:nvSpPr>
          <p:cNvPr id="50" name="TextBox 49"/>
          <p:cNvSpPr txBox="1"/>
          <p:nvPr/>
        </p:nvSpPr>
        <p:spPr>
          <a:xfrm>
            <a:off x="152400" y="777240"/>
            <a:ext cx="457200" cy="369332"/>
          </a:xfrm>
          <a:prstGeom prst="rect">
            <a:avLst/>
          </a:prstGeom>
          <a:noFill/>
        </p:spPr>
        <p:txBody>
          <a:bodyPr wrap="square" rtlCol="0">
            <a:spAutoFit/>
          </a:bodyPr>
          <a:lstStyle/>
          <a:p>
            <a:r>
              <a:rPr lang="en-US" dirty="0">
                <a:solidFill>
                  <a:schemeClr val="tx1"/>
                </a:solidFill>
              </a:rPr>
              <a:t> </a:t>
            </a:r>
            <a:r>
              <a:rPr lang="en-US" b="1" dirty="0" smtClean="0">
                <a:solidFill>
                  <a:schemeClr val="tx1"/>
                </a:solidFill>
              </a:rPr>
              <a:t>1</a:t>
            </a:r>
            <a:endParaRPr lang="en-US" b="1" dirty="0">
              <a:solidFill>
                <a:schemeClr val="tx1"/>
              </a:solidFill>
            </a:endParaRPr>
          </a:p>
        </p:txBody>
      </p:sp>
      <p:cxnSp>
        <p:nvCxnSpPr>
          <p:cNvPr id="8" name="Straight Connector 7"/>
          <p:cNvCxnSpPr/>
          <p:nvPr/>
        </p:nvCxnSpPr>
        <p:spPr bwMode="auto">
          <a:xfrm>
            <a:off x="502920" y="960120"/>
            <a:ext cx="25908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518160" y="2651760"/>
            <a:ext cx="25908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518160" y="4617720"/>
            <a:ext cx="25908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472440" y="6675120"/>
            <a:ext cx="25908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11" name="Right Brace 10"/>
          <p:cNvSpPr/>
          <p:nvPr/>
        </p:nvSpPr>
        <p:spPr bwMode="auto">
          <a:xfrm>
            <a:off x="777240" y="1038106"/>
            <a:ext cx="289560" cy="1520428"/>
          </a:xfrm>
          <a:prstGeom prst="rightBrac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55" name="Right Brace 54"/>
          <p:cNvSpPr/>
          <p:nvPr/>
        </p:nvSpPr>
        <p:spPr bwMode="auto">
          <a:xfrm>
            <a:off x="777240" y="2724465"/>
            <a:ext cx="289560" cy="1839718"/>
          </a:xfrm>
          <a:prstGeom prst="rightBrac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56" name="Right Brace 55"/>
          <p:cNvSpPr/>
          <p:nvPr/>
        </p:nvSpPr>
        <p:spPr bwMode="auto">
          <a:xfrm>
            <a:off x="762000" y="4709160"/>
            <a:ext cx="289560" cy="1839718"/>
          </a:xfrm>
          <a:prstGeom prst="rightBrace">
            <a:avLst/>
          </a:prstGeom>
          <a:noFill/>
          <a:ln w="25400" cap="flat" cmpd="sng" algn="ctr">
            <a:solidFill>
              <a:srgbClr val="2275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pic>
        <p:nvPicPr>
          <p:cNvPr id="57" name="Picture 10" descr="D:\Studies\Motion Correction for MR PWI\Normal Central Slice\Phase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6473" y="903000"/>
            <a:ext cx="2351998" cy="1764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D:\Studies\Motion Correction for MR PWI\Central Slice\Phase3.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2094" y="85728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D:\Studies\Motion Correction for MR PWI\Central Slice\Phase3.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080" y="85728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D:\Studies\Motion Correction for MR PWI\Central Slice\Phase13.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080" y="278892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3" descr="D:\Studies\Motion Correction for MR PWI\Normal Central Slice\Phase1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1993" y="2788920"/>
            <a:ext cx="2352118" cy="17640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D:\Studies\Motion Correction for MR PWI\Central Slice\Phase12.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800" y="278892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D:\Studies\Motion Correction for MR PWI\Normal Central Slice\Phase2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2094" y="4648200"/>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D:\Studies\Motion Correction for MR PWI\Central Slice\Phase23.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6471" y="4682252"/>
            <a:ext cx="2352000"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4" descr="D:\Studies\Motion Correction for MR PWI\Normal Central Slice\Phase2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080" y="4661520"/>
            <a:ext cx="2352000" cy="1764000"/>
          </a:xfrm>
          <a:prstGeom prst="rect">
            <a:avLst/>
          </a:prstGeom>
          <a:noFill/>
          <a:extLst>
            <a:ext uri="{909E8E84-426E-40dd-AFC4-6F175D3DCCD1}">
              <a14:hiddenFill xmlns:a14="http://schemas.microsoft.com/office/drawing/2010/main">
                <a:solidFill>
                  <a:srgbClr val="FFFFFF"/>
                </a:solidFill>
              </a14:hiddenFill>
            </a:ext>
          </a:extLst>
        </p:spPr>
      </p:pic>
      <p:sp>
        <p:nvSpPr>
          <p:cNvPr id="67" name="Left-Right Arrow 66"/>
          <p:cNvSpPr/>
          <p:nvPr/>
        </p:nvSpPr>
        <p:spPr bwMode="auto">
          <a:xfrm>
            <a:off x="4473171" y="1921692"/>
            <a:ext cx="487678" cy="151405"/>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68" name="TextBox 67"/>
          <p:cNvSpPr txBox="1"/>
          <p:nvPr/>
        </p:nvSpPr>
        <p:spPr>
          <a:xfrm>
            <a:off x="4293193" y="1645920"/>
            <a:ext cx="857927" cy="338554"/>
          </a:xfrm>
          <a:prstGeom prst="rect">
            <a:avLst/>
          </a:prstGeom>
          <a:noFill/>
        </p:spPr>
        <p:txBody>
          <a:bodyPr wrap="none" rtlCol="0">
            <a:spAutoFit/>
          </a:bodyPr>
          <a:lstStyle/>
          <a:p>
            <a:r>
              <a:rPr lang="en-US" sz="1600" b="1" dirty="0" smtClean="0">
                <a:solidFill>
                  <a:srgbClr val="C00000"/>
                </a:solidFill>
              </a:rPr>
              <a:t>Motion</a:t>
            </a:r>
            <a:endParaRPr lang="en-IN" b="1" dirty="0">
              <a:solidFill>
                <a:srgbClr val="C00000"/>
              </a:solidFill>
            </a:endParaRPr>
          </a:p>
        </p:txBody>
      </p:sp>
      <p:sp>
        <p:nvSpPr>
          <p:cNvPr id="72" name="Left-Right Arrow 71"/>
          <p:cNvSpPr/>
          <p:nvPr/>
        </p:nvSpPr>
        <p:spPr bwMode="auto">
          <a:xfrm>
            <a:off x="4488411" y="3795755"/>
            <a:ext cx="487678" cy="151405"/>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3" name="TextBox 72"/>
          <p:cNvSpPr txBox="1"/>
          <p:nvPr/>
        </p:nvSpPr>
        <p:spPr>
          <a:xfrm>
            <a:off x="4308433" y="3519983"/>
            <a:ext cx="857927" cy="338554"/>
          </a:xfrm>
          <a:prstGeom prst="rect">
            <a:avLst/>
          </a:prstGeom>
          <a:noFill/>
        </p:spPr>
        <p:txBody>
          <a:bodyPr wrap="none" rtlCol="0">
            <a:spAutoFit/>
          </a:bodyPr>
          <a:lstStyle/>
          <a:p>
            <a:r>
              <a:rPr lang="en-US" sz="1600" b="1" dirty="0" smtClean="0">
                <a:solidFill>
                  <a:srgbClr val="C00000"/>
                </a:solidFill>
              </a:rPr>
              <a:t>Motion</a:t>
            </a:r>
            <a:endParaRPr lang="en-IN" b="1" dirty="0">
              <a:solidFill>
                <a:srgbClr val="C00000"/>
              </a:solidFill>
            </a:endParaRPr>
          </a:p>
        </p:txBody>
      </p:sp>
      <p:sp>
        <p:nvSpPr>
          <p:cNvPr id="74" name="Left-Right Arrow 73"/>
          <p:cNvSpPr/>
          <p:nvPr/>
        </p:nvSpPr>
        <p:spPr bwMode="auto">
          <a:xfrm>
            <a:off x="4473171" y="5657442"/>
            <a:ext cx="487678" cy="151405"/>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5" name="TextBox 74"/>
          <p:cNvSpPr txBox="1"/>
          <p:nvPr/>
        </p:nvSpPr>
        <p:spPr>
          <a:xfrm>
            <a:off x="4293193" y="5381670"/>
            <a:ext cx="857927" cy="338554"/>
          </a:xfrm>
          <a:prstGeom prst="rect">
            <a:avLst/>
          </a:prstGeom>
          <a:noFill/>
        </p:spPr>
        <p:txBody>
          <a:bodyPr wrap="none" rtlCol="0">
            <a:spAutoFit/>
          </a:bodyPr>
          <a:lstStyle/>
          <a:p>
            <a:r>
              <a:rPr lang="en-US" sz="1600" b="1" dirty="0" smtClean="0">
                <a:solidFill>
                  <a:srgbClr val="C00000"/>
                </a:solidFill>
              </a:rPr>
              <a:t>Motion</a:t>
            </a:r>
            <a:endParaRPr lang="en-IN" b="1" dirty="0">
              <a:solidFill>
                <a:srgbClr val="C00000"/>
              </a:solidFill>
            </a:endParaRPr>
          </a:p>
        </p:txBody>
      </p:sp>
      <p:sp>
        <p:nvSpPr>
          <p:cNvPr id="12" name="TextBox 11"/>
          <p:cNvSpPr txBox="1"/>
          <p:nvPr/>
        </p:nvSpPr>
        <p:spPr>
          <a:xfrm>
            <a:off x="1245684" y="1487269"/>
            <a:ext cx="1043876" cy="923330"/>
          </a:xfrm>
          <a:prstGeom prst="rect">
            <a:avLst/>
          </a:prstGeom>
          <a:noFill/>
        </p:spPr>
        <p:txBody>
          <a:bodyPr wrap="none" rtlCol="0">
            <a:spAutoFit/>
          </a:bodyPr>
          <a:lstStyle/>
          <a:p>
            <a:pPr algn="ctr"/>
            <a:r>
              <a:rPr lang="en-US" b="1" i="1" dirty="0" smtClean="0"/>
              <a:t>Before</a:t>
            </a:r>
          </a:p>
          <a:p>
            <a:pPr algn="ctr"/>
            <a:r>
              <a:rPr lang="en-US" b="1" i="1" dirty="0" smtClean="0"/>
              <a:t>bolus</a:t>
            </a:r>
          </a:p>
          <a:p>
            <a:pPr algn="ctr"/>
            <a:r>
              <a:rPr lang="en-US" b="1" i="1" dirty="0" smtClean="0"/>
              <a:t>wash-in</a:t>
            </a:r>
          </a:p>
        </p:txBody>
      </p:sp>
      <p:sp>
        <p:nvSpPr>
          <p:cNvPr id="76" name="TextBox 75"/>
          <p:cNvSpPr txBox="1"/>
          <p:nvPr/>
        </p:nvSpPr>
        <p:spPr>
          <a:xfrm>
            <a:off x="1297312" y="5334000"/>
            <a:ext cx="1197764" cy="923330"/>
          </a:xfrm>
          <a:prstGeom prst="rect">
            <a:avLst/>
          </a:prstGeom>
          <a:noFill/>
        </p:spPr>
        <p:txBody>
          <a:bodyPr wrap="none" rtlCol="0">
            <a:spAutoFit/>
          </a:bodyPr>
          <a:lstStyle/>
          <a:p>
            <a:pPr algn="ctr"/>
            <a:r>
              <a:rPr lang="en-US" b="1" i="1" dirty="0" smtClean="0"/>
              <a:t>After </a:t>
            </a:r>
          </a:p>
          <a:p>
            <a:pPr algn="ctr"/>
            <a:r>
              <a:rPr lang="en-US" b="1" i="1" dirty="0" smtClean="0"/>
              <a:t>bolus</a:t>
            </a:r>
          </a:p>
          <a:p>
            <a:pPr algn="ctr"/>
            <a:r>
              <a:rPr lang="en-US" b="1" i="1" dirty="0" smtClean="0"/>
              <a:t>wash-out</a:t>
            </a:r>
            <a:endParaRPr lang="en-IN" b="1" i="1" dirty="0"/>
          </a:p>
        </p:txBody>
      </p:sp>
      <p:sp>
        <p:nvSpPr>
          <p:cNvPr id="77" name="TextBox 76"/>
          <p:cNvSpPr txBox="1"/>
          <p:nvPr/>
        </p:nvSpPr>
        <p:spPr>
          <a:xfrm>
            <a:off x="1295400" y="3276600"/>
            <a:ext cx="1095172" cy="646331"/>
          </a:xfrm>
          <a:prstGeom prst="rect">
            <a:avLst/>
          </a:prstGeom>
          <a:noFill/>
        </p:spPr>
        <p:txBody>
          <a:bodyPr wrap="none" rtlCol="0">
            <a:spAutoFit/>
          </a:bodyPr>
          <a:lstStyle/>
          <a:p>
            <a:pPr algn="ctr"/>
            <a:r>
              <a:rPr lang="en-US" b="1" i="1" dirty="0" smtClean="0"/>
              <a:t>Bolus in</a:t>
            </a:r>
          </a:p>
          <a:p>
            <a:pPr algn="ctr"/>
            <a:r>
              <a:rPr lang="en-US" b="1" i="1" dirty="0" smtClean="0"/>
              <a:t>transit</a:t>
            </a:r>
            <a:endParaRPr lang="en-IN" b="1" i="1" dirty="0"/>
          </a:p>
        </p:txBody>
      </p:sp>
      <p:sp>
        <p:nvSpPr>
          <p:cNvPr id="2" name="TextBox 1"/>
          <p:cNvSpPr txBox="1"/>
          <p:nvPr/>
        </p:nvSpPr>
        <p:spPr>
          <a:xfrm>
            <a:off x="4577710" y="2907268"/>
            <a:ext cx="2800767" cy="369332"/>
          </a:xfrm>
          <a:prstGeom prst="rect">
            <a:avLst/>
          </a:prstGeom>
          <a:noFill/>
        </p:spPr>
        <p:txBody>
          <a:bodyPr wrap="none" rtlCol="0">
            <a:spAutoFit/>
          </a:bodyPr>
          <a:lstStyle/>
          <a:p>
            <a:pPr algn="ctr"/>
            <a:r>
              <a:rPr lang="en-US" b="1" i="1" dirty="0" smtClean="0"/>
              <a:t>No variation in intensity</a:t>
            </a:r>
            <a:endParaRPr lang="en-IN" b="1" i="1" dirty="0"/>
          </a:p>
        </p:txBody>
      </p:sp>
      <p:sp>
        <p:nvSpPr>
          <p:cNvPr id="34" name="TextBox 33"/>
          <p:cNvSpPr txBox="1"/>
          <p:nvPr/>
        </p:nvSpPr>
        <p:spPr>
          <a:xfrm>
            <a:off x="3861862" y="4751378"/>
            <a:ext cx="3895041" cy="369332"/>
          </a:xfrm>
          <a:prstGeom prst="rect">
            <a:avLst/>
          </a:prstGeom>
          <a:noFill/>
        </p:spPr>
        <p:txBody>
          <a:bodyPr wrap="none" rtlCol="0">
            <a:spAutoFit/>
          </a:bodyPr>
          <a:lstStyle/>
          <a:p>
            <a:pPr algn="ctr"/>
            <a:r>
              <a:rPr lang="en-US" b="1" i="1" dirty="0" smtClean="0"/>
              <a:t>Non-uniform Variation in intensity</a:t>
            </a:r>
            <a:endParaRPr lang="en-IN" b="1" i="1" dirty="0"/>
          </a:p>
        </p:txBody>
      </p:sp>
      <p:sp>
        <p:nvSpPr>
          <p:cNvPr id="35" name="TextBox 34"/>
          <p:cNvSpPr txBox="1"/>
          <p:nvPr/>
        </p:nvSpPr>
        <p:spPr>
          <a:xfrm>
            <a:off x="4577710" y="6471240"/>
            <a:ext cx="2800767" cy="369332"/>
          </a:xfrm>
          <a:prstGeom prst="rect">
            <a:avLst/>
          </a:prstGeom>
          <a:noFill/>
        </p:spPr>
        <p:txBody>
          <a:bodyPr wrap="none" rtlCol="0">
            <a:spAutoFit/>
          </a:bodyPr>
          <a:lstStyle/>
          <a:p>
            <a:pPr algn="ctr"/>
            <a:r>
              <a:rPr lang="en-US" b="1" i="1" dirty="0" smtClean="0"/>
              <a:t>No variation in intensity</a:t>
            </a:r>
            <a:endParaRPr lang="en-IN" b="1" i="1" dirty="0"/>
          </a:p>
        </p:txBody>
      </p:sp>
      <p:sp>
        <p:nvSpPr>
          <p:cNvPr id="36" name="TextBox 35"/>
          <p:cNvSpPr txBox="1"/>
          <p:nvPr/>
        </p:nvSpPr>
        <p:spPr>
          <a:xfrm>
            <a:off x="-88900" y="4329668"/>
            <a:ext cx="762000" cy="369332"/>
          </a:xfrm>
          <a:prstGeom prst="rect">
            <a:avLst/>
          </a:prstGeom>
          <a:noFill/>
        </p:spPr>
        <p:txBody>
          <a:bodyPr wrap="square" rtlCol="0">
            <a:spAutoFit/>
          </a:bodyPr>
          <a:lstStyle/>
          <a:p>
            <a:r>
              <a:rPr lang="en-US" b="1" dirty="0" err="1" smtClean="0"/>
              <a:t>n</a:t>
            </a:r>
            <a:r>
              <a:rPr lang="en-US" b="1" baseline="-25000" dirty="0" err="1" smtClean="0"/>
              <a:t>wout</a:t>
            </a:r>
            <a:endParaRPr lang="en-US" b="1" baseline="-25000" dirty="0">
              <a:solidFill>
                <a:schemeClr val="tx1"/>
              </a:solidFill>
            </a:endParaRPr>
          </a:p>
        </p:txBody>
      </p:sp>
    </p:spTree>
    <p:extLst>
      <p:ext uri="{BB962C8B-B14F-4D97-AF65-F5344CB8AC3E}">
        <p14:creationId xmlns:p14="http://schemas.microsoft.com/office/powerpoint/2010/main" val="1023193193"/>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57"/>
                                        </p:tgtEl>
                                        <p:attrNameLst>
                                          <p:attrName>style.opacity</p:attrName>
                                        </p:attrNameLst>
                                      </p:cBhvr>
                                      <p:to>
                                        <p:strVal val="0.5"/>
                                      </p:to>
                                    </p:set>
                                    <p:animEffect filter="image" prLst="opacity: 0.5">
                                      <p:cBhvr rctx="IE">
                                        <p:cTn id="47" dur="indefinite"/>
                                        <p:tgtEl>
                                          <p:spTgt spid="57"/>
                                        </p:tgtEl>
                                      </p:cBhvr>
                                    </p:animEffect>
                                  </p:childTnLst>
                                </p:cTn>
                              </p:par>
                              <p:par>
                                <p:cTn id="48" presetID="9" presetClass="emph" presetSubtype="0" nodeType="withEffect">
                                  <p:stCondLst>
                                    <p:cond delay="0"/>
                                  </p:stCondLst>
                                  <p:childTnLst>
                                    <p:set>
                                      <p:cBhvr rctx="PPT">
                                        <p:cTn id="49" dur="indefinite"/>
                                        <p:tgtEl>
                                          <p:spTgt spid="58"/>
                                        </p:tgtEl>
                                        <p:attrNameLst>
                                          <p:attrName>style.opacity</p:attrName>
                                        </p:attrNameLst>
                                      </p:cBhvr>
                                      <p:to>
                                        <p:strVal val="0.5"/>
                                      </p:to>
                                    </p:set>
                                    <p:animEffect filter="image" prLst="opacity: 0.5">
                                      <p:cBhvr rctx="IE">
                                        <p:cTn id="50" dur="indefinite"/>
                                        <p:tgtEl>
                                          <p:spTgt spid="58"/>
                                        </p:tgtEl>
                                      </p:cBhvr>
                                    </p:animEffect>
                                  </p:childTnLst>
                                </p:cTn>
                              </p:par>
                              <p:par>
                                <p:cTn id="51" presetID="9" presetClass="emph" presetSubtype="0" nodeType="withEffect">
                                  <p:stCondLst>
                                    <p:cond delay="0"/>
                                  </p:stCondLst>
                                  <p:childTnLst>
                                    <p:set>
                                      <p:cBhvr rctx="PPT">
                                        <p:cTn id="52" dur="indefinite"/>
                                        <p:tgtEl>
                                          <p:spTgt spid="59"/>
                                        </p:tgtEl>
                                        <p:attrNameLst>
                                          <p:attrName>style.opacity</p:attrName>
                                        </p:attrNameLst>
                                      </p:cBhvr>
                                      <p:to>
                                        <p:strVal val="0.5"/>
                                      </p:to>
                                    </p:set>
                                    <p:animEffect filter="image" prLst="opacity: 0.5">
                                      <p:cBhvr rctx="IE">
                                        <p:cTn id="53" dur="indefinite"/>
                                        <p:tgtEl>
                                          <p:spTgt spid="59"/>
                                        </p:tgtEl>
                                      </p:cBhvr>
                                    </p:animEffect>
                                  </p:childTnLst>
                                </p:cTn>
                              </p:par>
                              <p:par>
                                <p:cTn id="54" presetID="9" presetClass="emph" presetSubtype="0" grpId="1" nodeType="withEffect">
                                  <p:stCondLst>
                                    <p:cond delay="0"/>
                                  </p:stCondLst>
                                  <p:childTnLst>
                                    <p:set>
                                      <p:cBhvr rctx="PPT">
                                        <p:cTn id="55" dur="indefinite"/>
                                        <p:tgtEl>
                                          <p:spTgt spid="67"/>
                                        </p:tgtEl>
                                        <p:attrNameLst>
                                          <p:attrName>style.opacity</p:attrName>
                                        </p:attrNameLst>
                                      </p:cBhvr>
                                      <p:to>
                                        <p:strVal val="0.5"/>
                                      </p:to>
                                    </p:set>
                                    <p:animEffect filter="image" prLst="opacity: 0.5">
                                      <p:cBhvr rctx="IE">
                                        <p:cTn id="56" dur="indefinite"/>
                                        <p:tgtEl>
                                          <p:spTgt spid="67"/>
                                        </p:tgtEl>
                                      </p:cBhvr>
                                    </p:animEffect>
                                  </p:childTnLst>
                                </p:cTn>
                              </p:par>
                              <p:par>
                                <p:cTn id="57" presetID="9" presetClass="emph" presetSubtype="0" grpId="1" nodeType="withEffect">
                                  <p:stCondLst>
                                    <p:cond delay="0"/>
                                  </p:stCondLst>
                                  <p:childTnLst>
                                    <p:set>
                                      <p:cBhvr rctx="PPT">
                                        <p:cTn id="58" dur="indefinite"/>
                                        <p:tgtEl>
                                          <p:spTgt spid="68"/>
                                        </p:tgtEl>
                                        <p:attrNameLst>
                                          <p:attrName>style.opacity</p:attrName>
                                        </p:attrNameLst>
                                      </p:cBhvr>
                                      <p:to>
                                        <p:strVal val="0.5"/>
                                      </p:to>
                                    </p:set>
                                    <p:animEffect filter="image" prLst="opacity: 0.5">
                                      <p:cBhvr rctx="IE">
                                        <p:cTn id="59" dur="indefinite"/>
                                        <p:tgtEl>
                                          <p:spTgt spid="68"/>
                                        </p:tgtEl>
                                      </p:cBhvr>
                                    </p:animEffect>
                                  </p:childTnLst>
                                </p:cTn>
                              </p:par>
                              <p:par>
                                <p:cTn id="60" presetID="9" presetClass="emph" presetSubtype="0" grpId="1" nodeType="withEffect">
                                  <p:stCondLst>
                                    <p:cond delay="0"/>
                                  </p:stCondLst>
                                  <p:childTnLst>
                                    <p:set>
                                      <p:cBhvr rctx="PPT">
                                        <p:cTn id="61" dur="indefinite"/>
                                        <p:tgtEl>
                                          <p:spTgt spid="12"/>
                                        </p:tgtEl>
                                        <p:attrNameLst>
                                          <p:attrName>style.opacity</p:attrName>
                                        </p:attrNameLst>
                                      </p:cBhvr>
                                      <p:to>
                                        <p:strVal val="0.5"/>
                                      </p:to>
                                    </p:set>
                                    <p:animEffect filter="image" prLst="opacity: 0.5">
                                      <p:cBhvr rctx="IE">
                                        <p:cTn id="62" dur="indefinite"/>
                                        <p:tgtEl>
                                          <p:spTgt spid="12"/>
                                        </p:tgtEl>
                                      </p:cBhvr>
                                    </p:animEffect>
                                  </p:childTnLst>
                                </p:cTn>
                              </p:par>
                              <p:par>
                                <p:cTn id="63" presetID="10" presetClass="exit" presetSubtype="0" fill="hold" grpId="1"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par>
                                <p:cTn id="75" presetID="10"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mph" presetSubtype="0" nodeType="clickEffect">
                                  <p:stCondLst>
                                    <p:cond delay="0"/>
                                  </p:stCondLst>
                                  <p:childTnLst>
                                    <p:set>
                                      <p:cBhvr rctx="PPT">
                                        <p:cTn id="96" dur="indefinite"/>
                                        <p:tgtEl>
                                          <p:spTgt spid="60"/>
                                        </p:tgtEl>
                                        <p:attrNameLst>
                                          <p:attrName>style.opacity</p:attrName>
                                        </p:attrNameLst>
                                      </p:cBhvr>
                                      <p:to>
                                        <p:strVal val="0.5"/>
                                      </p:to>
                                    </p:set>
                                    <p:animEffect filter="image" prLst="opacity: 0.5">
                                      <p:cBhvr rctx="IE">
                                        <p:cTn id="97" dur="indefinite"/>
                                        <p:tgtEl>
                                          <p:spTgt spid="60"/>
                                        </p:tgtEl>
                                      </p:cBhvr>
                                    </p:animEffect>
                                  </p:childTnLst>
                                </p:cTn>
                              </p:par>
                              <p:par>
                                <p:cTn id="98" presetID="9" presetClass="emph" presetSubtype="0" nodeType="withEffect">
                                  <p:stCondLst>
                                    <p:cond delay="0"/>
                                  </p:stCondLst>
                                  <p:childTnLst>
                                    <p:set>
                                      <p:cBhvr rctx="PPT">
                                        <p:cTn id="99" dur="indefinite"/>
                                        <p:tgtEl>
                                          <p:spTgt spid="62"/>
                                        </p:tgtEl>
                                        <p:attrNameLst>
                                          <p:attrName>style.opacity</p:attrName>
                                        </p:attrNameLst>
                                      </p:cBhvr>
                                      <p:to>
                                        <p:strVal val="0.5"/>
                                      </p:to>
                                    </p:set>
                                    <p:animEffect filter="image" prLst="opacity: 0.5">
                                      <p:cBhvr rctx="IE">
                                        <p:cTn id="100" dur="indefinite"/>
                                        <p:tgtEl>
                                          <p:spTgt spid="62"/>
                                        </p:tgtEl>
                                      </p:cBhvr>
                                    </p:animEffect>
                                  </p:childTnLst>
                                </p:cTn>
                              </p:par>
                              <p:par>
                                <p:cTn id="101" presetID="9" presetClass="emph" presetSubtype="0" nodeType="withEffect">
                                  <p:stCondLst>
                                    <p:cond delay="0"/>
                                  </p:stCondLst>
                                  <p:childTnLst>
                                    <p:set>
                                      <p:cBhvr rctx="PPT">
                                        <p:cTn id="102" dur="indefinite"/>
                                        <p:tgtEl>
                                          <p:spTgt spid="63"/>
                                        </p:tgtEl>
                                        <p:attrNameLst>
                                          <p:attrName>style.opacity</p:attrName>
                                        </p:attrNameLst>
                                      </p:cBhvr>
                                      <p:to>
                                        <p:strVal val="0.5"/>
                                      </p:to>
                                    </p:set>
                                    <p:animEffect filter="image" prLst="opacity: 0.5">
                                      <p:cBhvr rctx="IE">
                                        <p:cTn id="103" dur="indefinite"/>
                                        <p:tgtEl>
                                          <p:spTgt spid="63"/>
                                        </p:tgtEl>
                                      </p:cBhvr>
                                    </p:animEffect>
                                  </p:childTnLst>
                                </p:cTn>
                              </p:par>
                              <p:par>
                                <p:cTn id="104" presetID="9" presetClass="emph" presetSubtype="0" grpId="1" nodeType="withEffect">
                                  <p:stCondLst>
                                    <p:cond delay="0"/>
                                  </p:stCondLst>
                                  <p:childTnLst>
                                    <p:set>
                                      <p:cBhvr rctx="PPT">
                                        <p:cTn id="105" dur="indefinite"/>
                                        <p:tgtEl>
                                          <p:spTgt spid="72"/>
                                        </p:tgtEl>
                                        <p:attrNameLst>
                                          <p:attrName>style.opacity</p:attrName>
                                        </p:attrNameLst>
                                      </p:cBhvr>
                                      <p:to>
                                        <p:strVal val="0.5"/>
                                      </p:to>
                                    </p:set>
                                    <p:animEffect filter="image" prLst="opacity: 0.5">
                                      <p:cBhvr rctx="IE">
                                        <p:cTn id="106" dur="indefinite"/>
                                        <p:tgtEl>
                                          <p:spTgt spid="72"/>
                                        </p:tgtEl>
                                      </p:cBhvr>
                                    </p:animEffect>
                                  </p:childTnLst>
                                </p:cTn>
                              </p:par>
                              <p:par>
                                <p:cTn id="107" presetID="9" presetClass="emph" presetSubtype="0" grpId="1" nodeType="withEffect">
                                  <p:stCondLst>
                                    <p:cond delay="0"/>
                                  </p:stCondLst>
                                  <p:childTnLst>
                                    <p:set>
                                      <p:cBhvr rctx="PPT">
                                        <p:cTn id="108" dur="indefinite"/>
                                        <p:tgtEl>
                                          <p:spTgt spid="73"/>
                                        </p:tgtEl>
                                        <p:attrNameLst>
                                          <p:attrName>style.opacity</p:attrName>
                                        </p:attrNameLst>
                                      </p:cBhvr>
                                      <p:to>
                                        <p:strVal val="0.5"/>
                                      </p:to>
                                    </p:set>
                                    <p:animEffect filter="image" prLst="opacity: 0.5">
                                      <p:cBhvr rctx="IE">
                                        <p:cTn id="109" dur="indefinite"/>
                                        <p:tgtEl>
                                          <p:spTgt spid="73"/>
                                        </p:tgtEl>
                                      </p:cBhvr>
                                    </p:animEffect>
                                  </p:childTnLst>
                                </p:cTn>
                              </p:par>
                              <p:par>
                                <p:cTn id="110" presetID="9" presetClass="emph" presetSubtype="0" grpId="1" nodeType="withEffect">
                                  <p:stCondLst>
                                    <p:cond delay="0"/>
                                  </p:stCondLst>
                                  <p:childTnLst>
                                    <p:set>
                                      <p:cBhvr rctx="PPT">
                                        <p:cTn id="111" dur="indefinite"/>
                                        <p:tgtEl>
                                          <p:spTgt spid="77"/>
                                        </p:tgtEl>
                                        <p:attrNameLst>
                                          <p:attrName>style.opacity</p:attrName>
                                        </p:attrNameLst>
                                      </p:cBhvr>
                                      <p:to>
                                        <p:strVal val="0.5"/>
                                      </p:to>
                                    </p:set>
                                    <p:animEffect filter="image" prLst="opacity: 0.5">
                                      <p:cBhvr rctx="IE">
                                        <p:cTn id="112" dur="indefinite"/>
                                        <p:tgtEl>
                                          <p:spTgt spid="77"/>
                                        </p:tgtEl>
                                      </p:cBhvr>
                                    </p:animEffect>
                                  </p:childTnLst>
                                </p:cTn>
                              </p:par>
                              <p:par>
                                <p:cTn id="113" presetID="10" presetClass="exit" presetSubtype="0" fill="hold" grpId="1" nodeType="withEffect">
                                  <p:stCondLst>
                                    <p:cond delay="0"/>
                                  </p:stCondLst>
                                  <p:childTnLst>
                                    <p:animEffect transition="out" filter="fade">
                                      <p:cBhvr>
                                        <p:cTn id="114" dur="500"/>
                                        <p:tgtEl>
                                          <p:spTgt spid="55"/>
                                        </p:tgtEl>
                                      </p:cBhvr>
                                    </p:animEffect>
                                    <p:set>
                                      <p:cBhvr>
                                        <p:cTn id="115" dur="1" fill="hold">
                                          <p:stCondLst>
                                            <p:cond delay="499"/>
                                          </p:stCondLst>
                                        </p:cTn>
                                        <p:tgtEl>
                                          <p:spTgt spid="5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500"/>
                                        <p:tgtEl>
                                          <p:spTgt spid="64"/>
                                        </p:tgtEl>
                                      </p:cBhvr>
                                    </p:animEffect>
                                  </p:childTnLst>
                                </p:cTn>
                              </p:par>
                              <p:par>
                                <p:cTn id="122" presetID="10" presetClass="entr" presetSubtype="0" fill="hold"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par>
                                <p:cTn id="125" presetID="10"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500"/>
                                        <p:tgtEl>
                                          <p:spTgt spid="7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fade">
                                      <p:cBhvr>
                                        <p:cTn id="133" dur="500"/>
                                        <p:tgtEl>
                                          <p:spTgt spid="7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500"/>
                                        <p:tgtEl>
                                          <p:spTgt spid="7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fade">
                                      <p:cBhvr>
                                        <p:cTn id="139" dur="500"/>
                                        <p:tgtEl>
                                          <p:spTgt spid="5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 grpId="0" animBg="1"/>
      <p:bldP spid="11" grpId="1" animBg="1"/>
      <p:bldP spid="55" grpId="0" animBg="1"/>
      <p:bldP spid="55" grpId="1" animBg="1"/>
      <p:bldP spid="56" grpId="0" animBg="1"/>
      <p:bldP spid="67" grpId="0" animBg="1"/>
      <p:bldP spid="67" grpId="1" animBg="1"/>
      <p:bldP spid="68" grpId="0"/>
      <p:bldP spid="68" grpId="1"/>
      <p:bldP spid="72" grpId="0" animBg="1"/>
      <p:bldP spid="72" grpId="1" animBg="1"/>
      <p:bldP spid="73" grpId="0"/>
      <p:bldP spid="73" grpId="1"/>
      <p:bldP spid="74" grpId="0" animBg="1"/>
      <p:bldP spid="75" grpId="0"/>
      <p:bldP spid="12" grpId="0"/>
      <p:bldP spid="12" grpId="1"/>
      <p:bldP spid="76" grpId="0"/>
      <p:bldP spid="77" grpId="0"/>
      <p:bldP spid="77" grpId="1"/>
      <p:bldP spid="2" grpId="0"/>
      <p:bldP spid="2" grpId="1"/>
      <p:bldP spid="34" grpId="0"/>
      <p:bldP spid="34" grpId="1"/>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marL="0" indent="0">
              <a:buNone/>
            </a:pPr>
            <a:r>
              <a:rPr lang="en-US" b="1" dirty="0" smtClean="0"/>
              <a:t>Aim</a:t>
            </a:r>
          </a:p>
          <a:p>
            <a:r>
              <a:rPr lang="en-US" dirty="0" smtClean="0"/>
              <a:t>Align the volumes in a perfusion time-series corrupted due to patient motion.</a:t>
            </a:r>
          </a:p>
          <a:p>
            <a:r>
              <a:rPr lang="en-US" dirty="0"/>
              <a:t>Transformations </a:t>
            </a:r>
            <a:r>
              <a:rPr lang="en-US" dirty="0" smtClean="0"/>
              <a:t>found </a:t>
            </a:r>
            <a:r>
              <a:rPr lang="en-US" dirty="0"/>
              <a:t>in acquired perfusion MR images:</a:t>
            </a:r>
          </a:p>
          <a:p>
            <a:pPr marL="914400" lvl="1" indent="-457200">
              <a:buFont typeface="+mj-lt"/>
              <a:buAutoNum type="arabicPeriod"/>
            </a:pPr>
            <a:r>
              <a:rPr lang="en-US" dirty="0"/>
              <a:t>Global transformation due to patient motion.</a:t>
            </a:r>
          </a:p>
          <a:p>
            <a:pPr marL="914400" lvl="1" indent="-457200">
              <a:buFont typeface="+mj-lt"/>
              <a:buAutoNum type="arabicPeriod"/>
            </a:pPr>
            <a:r>
              <a:rPr lang="en-US" dirty="0"/>
              <a:t>Local change in image intensity due to injected bolus.</a:t>
            </a:r>
          </a:p>
          <a:p>
            <a:pPr marL="914400" lvl="1" indent="-457200">
              <a:buFont typeface="+mj-lt"/>
              <a:buAutoNum type="arabicPeriod"/>
            </a:pPr>
            <a:r>
              <a:rPr lang="en-US" dirty="0"/>
              <a:t>Non-uniform nature of intensity variation due to varying concentration of bolus in brain. </a:t>
            </a:r>
          </a:p>
          <a:p>
            <a:r>
              <a:rPr lang="en-US" dirty="0" smtClean="0"/>
              <a:t>Obstacles</a:t>
            </a:r>
          </a:p>
          <a:p>
            <a:pPr lvl="1"/>
            <a:r>
              <a:rPr lang="en-US" dirty="0" smtClean="0"/>
              <a:t>Perfusion MRI is not a common practice in India. </a:t>
            </a:r>
          </a:p>
          <a:p>
            <a:pPr lvl="1"/>
            <a:r>
              <a:rPr lang="en-US" dirty="0" smtClean="0"/>
              <a:t>Motion corrupted perfusion data is very difficult to acquire.</a:t>
            </a:r>
          </a:p>
          <a:p>
            <a:r>
              <a:rPr lang="en-US" dirty="0" smtClean="0"/>
              <a:t>Motion is simulated.</a:t>
            </a:r>
          </a:p>
        </p:txBody>
      </p:sp>
    </p:spTree>
    <p:extLst>
      <p:ext uri="{BB962C8B-B14F-4D97-AF65-F5344CB8AC3E}">
        <p14:creationId xmlns:p14="http://schemas.microsoft.com/office/powerpoint/2010/main" val="2864388612"/>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motion correction</a:t>
            </a:r>
            <a:endParaRPr lang="en-US" dirty="0"/>
          </a:p>
        </p:txBody>
      </p:sp>
      <p:sp>
        <p:nvSpPr>
          <p:cNvPr id="3" name="Content Placeholder 2"/>
          <p:cNvSpPr>
            <a:spLocks noGrp="1"/>
          </p:cNvSpPr>
          <p:nvPr>
            <p:ph idx="1"/>
          </p:nvPr>
        </p:nvSpPr>
        <p:spPr/>
        <p:txBody>
          <a:bodyPr/>
          <a:lstStyle/>
          <a:p>
            <a:pPr marL="0" indent="0">
              <a:buNone/>
            </a:pPr>
            <a:r>
              <a:rPr lang="en-US" b="1" dirty="0" smtClean="0"/>
              <a:t>Observation</a:t>
            </a:r>
          </a:p>
          <a:p>
            <a:endParaRPr lang="en-US" dirty="0" smtClean="0"/>
          </a:p>
          <a:p>
            <a:r>
              <a:rPr lang="en-US" dirty="0" smtClean="0"/>
              <a:t>All volumes in the time-series are not affected by motion.</a:t>
            </a:r>
          </a:p>
          <a:p>
            <a:pPr marL="0" indent="0">
              <a:buNone/>
            </a:pPr>
            <a:endParaRPr lang="en-US" b="1" dirty="0" smtClean="0"/>
          </a:p>
          <a:p>
            <a:pPr marL="0" indent="0">
              <a:buNone/>
            </a:pPr>
            <a:r>
              <a:rPr lang="en-US" b="1" dirty="0" smtClean="0"/>
              <a:t>Hence</a:t>
            </a:r>
          </a:p>
          <a:p>
            <a:endParaRPr lang="en-US" dirty="0" smtClean="0"/>
          </a:p>
          <a:p>
            <a:r>
              <a:rPr lang="en-US" dirty="0" smtClean="0"/>
              <a:t>Find the subset of volumes that are affected by motion.</a:t>
            </a:r>
          </a:p>
          <a:p>
            <a:endParaRPr lang="en-US" dirty="0" smtClean="0"/>
          </a:p>
          <a:p>
            <a:r>
              <a:rPr lang="en-US" dirty="0" smtClean="0"/>
              <a:t>Align the entire time-series by aligning this subset of volumes only.</a:t>
            </a:r>
          </a:p>
          <a:p>
            <a:endParaRPr lang="en-US" dirty="0" smtClean="0"/>
          </a:p>
          <a:p>
            <a:endParaRPr lang="en-US" dirty="0" smtClean="0"/>
          </a:p>
        </p:txBody>
      </p:sp>
    </p:spTree>
    <p:extLst>
      <p:ext uri="{BB962C8B-B14F-4D97-AF65-F5344CB8AC3E}">
        <p14:creationId xmlns:p14="http://schemas.microsoft.com/office/powerpoint/2010/main" val="1440642615"/>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three-stage system for motion correction</a:t>
            </a:r>
            <a:endParaRPr lang="en-US" dirty="0"/>
          </a:p>
        </p:txBody>
      </p:sp>
      <p:pic>
        <p:nvPicPr>
          <p:cNvPr id="11" name="Picture 10" descr="Pipelin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0"/>
            <a:ext cx="5689600" cy="4267200"/>
          </a:xfrm>
          <a:prstGeom prst="rect">
            <a:avLst/>
          </a:prstGeom>
        </p:spPr>
      </p:pic>
    </p:spTree>
    <p:extLst>
      <p:ext uri="{BB962C8B-B14F-4D97-AF65-F5344CB8AC3E}">
        <p14:creationId xmlns:p14="http://schemas.microsoft.com/office/powerpoint/2010/main" val="228739662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cvit">
  <a:themeElements>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cvit">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c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c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c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c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c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cvi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c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c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c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c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c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17419</TotalTime>
  <Words>5763</Words>
  <Application>Microsoft Macintosh PowerPoint</Application>
  <PresentationFormat>On-screen Show (4:3)</PresentationFormat>
  <Paragraphs>758</Paragraphs>
  <Slides>52</Slides>
  <Notes>49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Custom Design</vt:lpstr>
      <vt:lpstr>new_cvit</vt:lpstr>
      <vt:lpstr>Equation</vt:lpstr>
      <vt:lpstr>Patient-motion analysis in perfusion weighted MRi</vt:lpstr>
      <vt:lpstr>What is Perfusion MRI ?</vt:lpstr>
      <vt:lpstr>Perfusion MRI in stroke analysis</vt:lpstr>
      <vt:lpstr>Data corruption due to patient motion</vt:lpstr>
      <vt:lpstr>Variation in perfusion parameters with motion</vt:lpstr>
      <vt:lpstr>PowerPoint Presentation</vt:lpstr>
      <vt:lpstr>Problem</vt:lpstr>
      <vt:lpstr>Strategy for motion correction</vt:lpstr>
      <vt:lpstr>Proposed three-stage system for motion correction</vt:lpstr>
      <vt:lpstr>PowerPoint Presentation</vt:lpstr>
      <vt:lpstr>PowerPoint Presentation</vt:lpstr>
      <vt:lpstr>Gamma-variate-function fitting</vt:lpstr>
      <vt:lpstr>PowerPoint Presentation</vt:lpstr>
      <vt:lpstr>Motion Detection Scheme</vt:lpstr>
      <vt:lpstr>Motion Detection for Set-1 and Set-3</vt:lpstr>
      <vt:lpstr>Motion Detection for Set-2</vt:lpstr>
      <vt:lpstr>Intensity correction of volumes in set-2</vt:lpstr>
      <vt:lpstr>Intensity Correction Example</vt:lpstr>
      <vt:lpstr>PowerPoint Presentation</vt:lpstr>
      <vt:lpstr>PowerPoint Presentation</vt:lpstr>
      <vt:lpstr>Dataset</vt:lpstr>
      <vt:lpstr>Results - Motion Flow Maps</vt:lpstr>
      <vt:lpstr>Net Entropy Profile</vt:lpstr>
      <vt:lpstr>PowerPoint Presentation</vt:lpstr>
      <vt:lpstr>PowerPoint Presentation</vt:lpstr>
      <vt:lpstr>PowerPoint Presentation</vt:lpstr>
      <vt:lpstr>Does Intensity Correction help ?</vt:lpstr>
      <vt:lpstr>PowerPoint Presentation</vt:lpstr>
      <vt:lpstr>PowerPoint Presentation</vt:lpstr>
      <vt:lpstr>PowerPoint Presentation</vt:lpstr>
      <vt:lpstr>Proposed strategy for motion correction</vt:lpstr>
      <vt:lpstr>Motion correction framework</vt:lpstr>
      <vt:lpstr>Intra-set alignment of volumes</vt:lpstr>
      <vt:lpstr>Creation of reference volumes</vt:lpstr>
      <vt:lpstr>Intra-set alignment of volumes</vt:lpstr>
      <vt:lpstr>Results</vt:lpstr>
      <vt:lpstr>PowerPoint Presentation</vt:lpstr>
      <vt:lpstr>Inter-set Alignment of volumes</vt:lpstr>
      <vt:lpstr>PowerPoint Presentation</vt:lpstr>
      <vt:lpstr>PowerPoint Presentation</vt:lpstr>
      <vt:lpstr>Alignment of the time-series</vt:lpstr>
      <vt:lpstr>Results</vt:lpstr>
      <vt:lpstr>PowerPoint Presentation</vt:lpstr>
      <vt:lpstr>PowerPoint Presentation</vt:lpstr>
      <vt:lpstr>PowerPoint Presentation</vt:lpstr>
      <vt:lpstr>Effect of motion detection</vt:lpstr>
      <vt:lpstr>Comparison of motion correction approaches</vt:lpstr>
      <vt:lpstr>Conclusion</vt:lpstr>
      <vt:lpstr>Future Work</vt:lpstr>
      <vt:lpstr>Publications</vt:lpstr>
      <vt:lpstr>Questions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rohit</dc:creator>
  <cp:lastModifiedBy>Rohit Gautam</cp:lastModifiedBy>
  <cp:revision>2163</cp:revision>
  <dcterms:created xsi:type="dcterms:W3CDTF">2006-08-16T00:00:00Z</dcterms:created>
  <dcterms:modified xsi:type="dcterms:W3CDTF">2013-08-17T11:31:53Z</dcterms:modified>
</cp:coreProperties>
</file>