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embeddings/oleObject1.bin" ContentType="application/vnd.openxmlformats-officedocument.oleObject"/>
  <Override PartName="/ppt/embeddings/oleObject2.bin" ContentType="application/vnd.openxmlformats-officedocument.oleObject"/>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8"/>
  </p:notesMasterIdLst>
  <p:sldIdLst>
    <p:sldId id="349" r:id="rId2"/>
    <p:sldId id="346" r:id="rId3"/>
    <p:sldId id="325" r:id="rId4"/>
    <p:sldId id="348" r:id="rId5"/>
    <p:sldId id="350" r:id="rId6"/>
    <p:sldId id="351" r:id="rId7"/>
    <p:sldId id="361" r:id="rId8"/>
    <p:sldId id="352" r:id="rId9"/>
    <p:sldId id="358" r:id="rId10"/>
    <p:sldId id="356" r:id="rId11"/>
    <p:sldId id="290" r:id="rId12"/>
    <p:sldId id="336" r:id="rId13"/>
    <p:sldId id="321" r:id="rId14"/>
    <p:sldId id="320" r:id="rId15"/>
    <p:sldId id="338" r:id="rId16"/>
    <p:sldId id="359" r:id="rId17"/>
    <p:sldId id="339" r:id="rId18"/>
    <p:sldId id="326" r:id="rId19"/>
    <p:sldId id="330" r:id="rId20"/>
    <p:sldId id="327" r:id="rId21"/>
    <p:sldId id="328" r:id="rId22"/>
    <p:sldId id="331" r:id="rId23"/>
    <p:sldId id="333" r:id="rId24"/>
    <p:sldId id="334" r:id="rId25"/>
    <p:sldId id="360" r:id="rId26"/>
    <p:sldId id="335" r:id="rId27"/>
  </p:sldIdLst>
  <p:sldSz cx="9144000" cy="6858000" type="screen4x3"/>
  <p:notesSz cx="6858000" cy="9144000"/>
  <p:defaultTextStyle>
    <a:defPPr>
      <a:defRPr lang="en-GB"/>
    </a:defPPr>
    <a:lvl1pPr algn="l" defTabSz="449263" rtl="0" fontAlgn="base">
      <a:spcBef>
        <a:spcPct val="0"/>
      </a:spcBef>
      <a:spcAft>
        <a:spcPct val="0"/>
      </a:spcAft>
      <a:defRPr kern="1200">
        <a:solidFill>
          <a:schemeClr val="bg1"/>
        </a:solidFill>
        <a:latin typeface="Arial" charset="0"/>
        <a:ea typeface="ＭＳ Ｐゴシック" charset="0"/>
        <a:cs typeface="ＭＳ Ｐゴシック" charset="0"/>
      </a:defRPr>
    </a:lvl1pPr>
    <a:lvl2pPr marL="742950" indent="-285750" algn="l" defTabSz="449263" rtl="0" fontAlgn="base">
      <a:spcBef>
        <a:spcPct val="0"/>
      </a:spcBef>
      <a:spcAft>
        <a:spcPct val="0"/>
      </a:spcAft>
      <a:defRPr kern="1200">
        <a:solidFill>
          <a:schemeClr val="bg1"/>
        </a:solidFill>
        <a:latin typeface="Arial" charset="0"/>
        <a:ea typeface="ＭＳ Ｐゴシック" charset="0"/>
        <a:cs typeface="ＭＳ Ｐゴシック" charset="0"/>
      </a:defRPr>
    </a:lvl2pPr>
    <a:lvl3pPr marL="1143000" indent="-228600" algn="l" defTabSz="449263" rtl="0" fontAlgn="base">
      <a:spcBef>
        <a:spcPct val="0"/>
      </a:spcBef>
      <a:spcAft>
        <a:spcPct val="0"/>
      </a:spcAft>
      <a:defRPr kern="1200">
        <a:solidFill>
          <a:schemeClr val="bg1"/>
        </a:solidFill>
        <a:latin typeface="Arial" charset="0"/>
        <a:ea typeface="ＭＳ Ｐゴシック" charset="0"/>
        <a:cs typeface="ＭＳ Ｐゴシック" charset="0"/>
      </a:defRPr>
    </a:lvl3pPr>
    <a:lvl4pPr marL="1600200" indent="-228600" algn="l" defTabSz="449263" rtl="0" fontAlgn="base">
      <a:spcBef>
        <a:spcPct val="0"/>
      </a:spcBef>
      <a:spcAft>
        <a:spcPct val="0"/>
      </a:spcAft>
      <a:defRPr kern="1200">
        <a:solidFill>
          <a:schemeClr val="bg1"/>
        </a:solidFill>
        <a:latin typeface="Arial" charset="0"/>
        <a:ea typeface="ＭＳ Ｐゴシック" charset="0"/>
        <a:cs typeface="ＭＳ Ｐゴシック" charset="0"/>
      </a:defRPr>
    </a:lvl4pPr>
    <a:lvl5pPr marL="2057400" indent="-228600" algn="l" defTabSz="449263" rtl="0" fontAlgn="base">
      <a:spcBef>
        <a:spcPct val="0"/>
      </a:spcBef>
      <a:spcAft>
        <a:spcPct val="0"/>
      </a:spcAft>
      <a:defRPr kern="1200">
        <a:solidFill>
          <a:schemeClr val="bg1"/>
        </a:solidFill>
        <a:latin typeface="Arial" charset="0"/>
        <a:ea typeface="ＭＳ Ｐゴシック" charset="0"/>
        <a:cs typeface="ＭＳ Ｐゴシック" charset="0"/>
      </a:defRPr>
    </a:lvl5pPr>
    <a:lvl6pPr marL="2286000" algn="l" defTabSz="457200" rtl="0" eaLnBrk="1" latinLnBrk="0" hangingPunct="1">
      <a:defRPr kern="1200">
        <a:solidFill>
          <a:schemeClr val="bg1"/>
        </a:solidFill>
        <a:latin typeface="Arial" charset="0"/>
        <a:ea typeface="ＭＳ Ｐゴシック" charset="0"/>
        <a:cs typeface="ＭＳ Ｐゴシック" charset="0"/>
      </a:defRPr>
    </a:lvl6pPr>
    <a:lvl7pPr marL="2743200" algn="l" defTabSz="457200" rtl="0" eaLnBrk="1" latinLnBrk="0" hangingPunct="1">
      <a:defRPr kern="1200">
        <a:solidFill>
          <a:schemeClr val="bg1"/>
        </a:solidFill>
        <a:latin typeface="Arial" charset="0"/>
        <a:ea typeface="ＭＳ Ｐゴシック" charset="0"/>
        <a:cs typeface="ＭＳ Ｐゴシック" charset="0"/>
      </a:defRPr>
    </a:lvl7pPr>
    <a:lvl8pPr marL="3200400" algn="l" defTabSz="457200" rtl="0" eaLnBrk="1" latinLnBrk="0" hangingPunct="1">
      <a:defRPr kern="1200">
        <a:solidFill>
          <a:schemeClr val="bg1"/>
        </a:solidFill>
        <a:latin typeface="Arial" charset="0"/>
        <a:ea typeface="ＭＳ Ｐゴシック" charset="0"/>
        <a:cs typeface="ＭＳ Ｐゴシック" charset="0"/>
      </a:defRPr>
    </a:lvl8pPr>
    <a:lvl9pPr marL="3657600" algn="l" defTabSz="457200" rtl="0" eaLnBrk="1" latinLnBrk="0" hangingPunct="1">
      <a:defRPr kern="1200">
        <a:solidFill>
          <a:schemeClr val="bg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E40036"/>
    <a:srgbClr val="DDDDDD"/>
    <a:srgbClr val="A50021"/>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2192" y="-320"/>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0.wmf"/><Relationship Id="rId2" Type="http://schemas.openxmlformats.org/officeDocument/2006/relationships/image" Target="../media/image1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AutoShape 1"/>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360">
                <a:solidFill>
                  <a:srgbClr val="000000"/>
                </a:solidFill>
                <a:miter lim="800000"/>
                <a:headEnd/>
                <a:tailEnd/>
              </a14:hiddenLine>
            </a:ext>
          </a:extLst>
        </p:spPr>
        <p:txBody>
          <a:bodyPr wrap="none" anchor="ctr"/>
          <a:lstStyle/>
          <a:p>
            <a:pPr eaLnBrk="0" hangingPunct="0">
              <a:buClr>
                <a:srgbClr val="000000"/>
              </a:buClr>
              <a:buSzPct val="100000"/>
              <a:buFont typeface="Times New Roman" charset="0"/>
              <a:buNone/>
            </a:pPr>
            <a:endParaRPr lang="en-US">
              <a:cs typeface="DejaVu Sans" charset="0"/>
            </a:endParaRPr>
          </a:p>
        </p:txBody>
      </p:sp>
      <p:sp>
        <p:nvSpPr>
          <p:cNvPr id="14339" name="AutoShape 2"/>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buClr>
                <a:srgbClr val="000000"/>
              </a:buClr>
              <a:buSzPct val="100000"/>
              <a:buFont typeface="Times New Roman" charset="0"/>
              <a:buNone/>
            </a:pPr>
            <a:endParaRPr lang="en-US">
              <a:cs typeface="DejaVu Sans" charset="0"/>
            </a:endParaRPr>
          </a:p>
        </p:txBody>
      </p:sp>
      <p:sp>
        <p:nvSpPr>
          <p:cNvPr id="14340" name="AutoShape 3"/>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buClr>
                <a:srgbClr val="000000"/>
              </a:buClr>
              <a:buSzPct val="100000"/>
              <a:buFont typeface="Times New Roman" charset="0"/>
              <a:buNone/>
            </a:pPr>
            <a:endParaRPr lang="en-US">
              <a:cs typeface="DejaVu Sans" charset="0"/>
            </a:endParaRPr>
          </a:p>
        </p:txBody>
      </p:sp>
      <p:sp>
        <p:nvSpPr>
          <p:cNvPr id="14341" name="AutoShape 4"/>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buClr>
                <a:srgbClr val="000000"/>
              </a:buClr>
              <a:buSzPct val="100000"/>
              <a:buFont typeface="Times New Roman" charset="0"/>
              <a:buNone/>
            </a:pPr>
            <a:endParaRPr lang="en-US">
              <a:cs typeface="DejaVu Sans" charset="0"/>
            </a:endParaRPr>
          </a:p>
        </p:txBody>
      </p:sp>
      <p:sp>
        <p:nvSpPr>
          <p:cNvPr id="14342" name="AutoShape 5"/>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buClr>
                <a:srgbClr val="000000"/>
              </a:buClr>
              <a:buSzPct val="100000"/>
              <a:buFont typeface="Times New Roman" charset="0"/>
              <a:buNone/>
            </a:pPr>
            <a:endParaRPr lang="en-US">
              <a:cs typeface="DejaVu Sans" charset="0"/>
            </a:endParaRPr>
          </a:p>
        </p:txBody>
      </p:sp>
      <p:sp>
        <p:nvSpPr>
          <p:cNvPr id="14343" name="Rectangle 6"/>
          <p:cNvSpPr>
            <a:spLocks noGrp="1" noRot="1" noChangeAspect="1" noChangeArrowheads="1"/>
          </p:cNvSpPr>
          <p:nvPr>
            <p:ph type="sldImg"/>
          </p:nvPr>
        </p:nvSpPr>
        <p:spPr bwMode="auto">
          <a:xfrm>
            <a:off x="0" y="-1949450"/>
            <a:ext cx="0" cy="528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ma14="http://schemas.microsoft.com/office/mac/drawingml/2011/main" val="1"/>
            </a:ext>
          </a:extLst>
        </p:spPr>
      </p:sp>
      <p:sp>
        <p:nvSpPr>
          <p:cNvPr id="3079" name="Rectangle 7"/>
          <p:cNvSpPr>
            <a:spLocks noGrp="1" noChangeArrowheads="1"/>
          </p:cNvSpPr>
          <p:nvPr>
            <p:ph type="body"/>
          </p:nvPr>
        </p:nvSpPr>
        <p:spPr bwMode="auto">
          <a:xfrm>
            <a:off x="685800" y="4343400"/>
            <a:ext cx="5476875" cy="4105275"/>
          </a:xfrm>
          <a:prstGeom prst="rect">
            <a:avLst/>
          </a:prstGeom>
          <a:noFill/>
          <a:ln w="9525">
            <a:noFill/>
            <a:round/>
            <a:headEnd/>
            <a:tailEnd/>
          </a:ln>
          <a:effectLst/>
        </p:spPr>
        <p:txBody>
          <a:bodyPr vert="eaVert" wrap="square" lIns="0" tIns="0" rIns="0" bIns="0" numCol="1" anchor="t" anchorCtr="0" compatLnSpc="1">
            <a:prstTxWarp prst="textNoShape">
              <a:avLst/>
            </a:prstTxWarp>
          </a:bodyPr>
          <a:lstStyle/>
          <a:p>
            <a:pPr lvl="0"/>
            <a:endParaRPr lang="en-US" noProof="0" smtClean="0"/>
          </a:p>
        </p:txBody>
      </p:sp>
    </p:spTree>
    <p:extLst>
      <p:ext uri="{BB962C8B-B14F-4D97-AF65-F5344CB8AC3E}">
        <p14:creationId xmlns:p14="http://schemas.microsoft.com/office/powerpoint/2010/main" val="4073000634"/>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pitchFamily="16" charset="0"/>
        <a:ea typeface="ＭＳ Ｐゴシック" charset="-128"/>
        <a:cs typeface="ＭＳ Ｐゴシック" charset="-128"/>
      </a:defRPr>
    </a:lvl1pPr>
    <a:lvl2pPr marL="742950" indent="-28575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pitchFamily="16" charset="0"/>
        <a:ea typeface="ＭＳ Ｐゴシック" charset="-128"/>
        <a:cs typeface="+mn-cs"/>
      </a:defRPr>
    </a:lvl2pPr>
    <a:lvl3pPr marL="1143000" indent="-22860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pitchFamily="16" charset="0"/>
        <a:ea typeface="ＭＳ Ｐゴシック" charset="-128"/>
        <a:cs typeface="+mn-cs"/>
      </a:defRPr>
    </a:lvl3pPr>
    <a:lvl4pPr marL="1600200" indent="-22860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pitchFamily="16" charset="0"/>
        <a:ea typeface="ＭＳ Ｐゴシック" charset="-128"/>
        <a:cs typeface="+mn-cs"/>
      </a:defRPr>
    </a:lvl4pPr>
    <a:lvl5pPr marL="2057400" indent="-22860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pitchFamily="16"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Image Placeholder 1"/>
          <p:cNvSpPr>
            <a:spLocks noGrp="1" noRot="1" noChangeAspect="1"/>
          </p:cNvSpPr>
          <p:nvPr>
            <p:ph type="sldImg"/>
          </p:nvPr>
        </p:nvSpPr>
        <p:spPr>
          <a:xfrm>
            <a:off x="-3521075" y="-1949450"/>
            <a:ext cx="7042150" cy="5281613"/>
          </a:xfrm>
        </p:spPr>
      </p:sp>
      <p:sp>
        <p:nvSpPr>
          <p:cNvPr id="6861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r>
              <a:rPr lang="en-US" dirty="0" smtClean="0">
                <a:latin typeface="Times New Roman" charset="0"/>
                <a:ea typeface="ＭＳ Ｐゴシック" charset="0"/>
                <a:cs typeface="ＭＳ Ｐゴシック" charset="0"/>
              </a:rPr>
              <a:t>My</a:t>
            </a:r>
            <a:r>
              <a:rPr lang="en-US" baseline="0" dirty="0" smtClean="0">
                <a:latin typeface="Times New Roman" charset="0"/>
                <a:ea typeface="ＭＳ Ｐゴシック" charset="0"/>
                <a:cs typeface="ＭＳ Ｐゴシック" charset="0"/>
              </a:rPr>
              <a:t> topic of research is Word Image Retrieval</a:t>
            </a:r>
          </a:p>
          <a:p>
            <a:r>
              <a:rPr lang="en-US" baseline="0" dirty="0" smtClean="0">
                <a:latin typeface="Times New Roman" charset="0"/>
                <a:ea typeface="ＭＳ Ｐゴシック" charset="0"/>
                <a:cs typeface="ＭＳ Ｐゴシック" charset="0"/>
              </a:rPr>
              <a:t>i.e. Given an word image or text string as input, retrieve all similar word images present in the database.</a:t>
            </a:r>
          </a:p>
          <a:p>
            <a:r>
              <a:rPr lang="en-US" baseline="0" dirty="0" smtClean="0">
                <a:latin typeface="Times New Roman" charset="0"/>
                <a:ea typeface="ＭＳ Ｐゴシック" charset="0"/>
                <a:cs typeface="ＭＳ Ｐゴシック" charset="0"/>
              </a:rPr>
              <a:t>I have developed two methods which do this task.</a:t>
            </a:r>
          </a:p>
          <a:p>
            <a:r>
              <a:rPr lang="en-US" baseline="0" dirty="0" smtClean="0">
                <a:latin typeface="Times New Roman" charset="0"/>
                <a:ea typeface="ＭＳ Ｐゴシック" charset="0"/>
                <a:cs typeface="ＭＳ Ｐゴシック" charset="0"/>
              </a:rPr>
              <a:t>One is based on Weighted Euclidean Distance, and the other is based on BLSTM NN</a:t>
            </a:r>
          </a:p>
          <a:p>
            <a:endParaRPr lang="en-US" dirty="0">
              <a:latin typeface="Times New Roman" charset="0"/>
              <a:ea typeface="ＭＳ Ｐゴシック" charset="0"/>
              <a:cs typeface="ＭＳ Ｐゴシック"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xfrm>
            <a:off x="1143000" y="695325"/>
            <a:ext cx="4572000" cy="3429000"/>
          </a:xfrm>
        </p:spPr>
      </p:sp>
      <p:sp>
        <p:nvSpPr>
          <p:cNvPr id="38915"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ma14="http://schemas.microsoft.com/office/mac/drawingml/2011/main" val="1"/>
            </a:ext>
          </a:extLst>
        </p:spPr>
        <p:txBody>
          <a:bodyPr wrap="none" anchor="ct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xfrm>
            <a:off x="1143000" y="695325"/>
            <a:ext cx="4572000" cy="3429000"/>
          </a:xfrm>
        </p:spPr>
      </p:sp>
      <p:sp>
        <p:nvSpPr>
          <p:cNvPr id="36867"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ma14="http://schemas.microsoft.com/office/mac/drawingml/2011/main" val="1"/>
            </a:ext>
          </a:extLst>
        </p:spPr>
        <p:txBody>
          <a:bodyPr wrap="none" anchor="ct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xfrm>
            <a:off x="1143000" y="695325"/>
            <a:ext cx="4572000" cy="3429000"/>
          </a:xfrm>
        </p:spPr>
      </p:sp>
      <p:sp>
        <p:nvSpPr>
          <p:cNvPr id="40963"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ma14="http://schemas.microsoft.com/office/mac/drawingml/2011/main" val="1"/>
            </a:ext>
          </a:extLst>
        </p:spPr>
        <p:txBody>
          <a:bodyPr wrap="none" anchor="ct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xfrm>
            <a:off x="1143000" y="695325"/>
            <a:ext cx="4572000" cy="3429000"/>
          </a:xfrm>
        </p:spPr>
      </p:sp>
      <p:sp>
        <p:nvSpPr>
          <p:cNvPr id="43011"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ma14="http://schemas.microsoft.com/office/mac/drawingml/2011/main" val="1"/>
            </a:ext>
          </a:extLst>
        </p:spPr>
        <p:txBody>
          <a:bodyPr wrap="none" anchor="ct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xfrm>
            <a:off x="1143000" y="695325"/>
            <a:ext cx="4572000" cy="3429000"/>
          </a:xfrm>
        </p:spPr>
      </p:sp>
      <p:sp>
        <p:nvSpPr>
          <p:cNvPr id="46083"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ma14="http://schemas.microsoft.com/office/mac/drawingml/2011/main" val="1"/>
            </a:ext>
          </a:extLst>
        </p:spPr>
        <p:txBody>
          <a:bodyPr wrap="none" anchor="ct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xfrm>
            <a:off x="1143000" y="695325"/>
            <a:ext cx="4572000" cy="3429000"/>
          </a:xfrm>
        </p:spPr>
      </p:sp>
      <p:sp>
        <p:nvSpPr>
          <p:cNvPr id="54275"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ma14="http://schemas.microsoft.com/office/mac/drawingml/2011/main" val="1"/>
            </a:ext>
          </a:extLst>
        </p:spPr>
        <p:txBody>
          <a:bodyPr wrap="none" anchor="ct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xfrm>
            <a:off x="1143000" y="695325"/>
            <a:ext cx="4572000" cy="3429000"/>
          </a:xfrm>
        </p:spPr>
      </p:sp>
      <p:sp>
        <p:nvSpPr>
          <p:cNvPr id="48131"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ma14="http://schemas.microsoft.com/office/mac/drawingml/2011/main" val="1"/>
            </a:ext>
          </a:extLst>
        </p:spPr>
        <p:txBody>
          <a:bodyPr wrap="none" anchor="ct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xfrm>
            <a:off x="1143000" y="695325"/>
            <a:ext cx="4572000" cy="3429000"/>
          </a:xfrm>
        </p:spPr>
      </p:sp>
      <p:sp>
        <p:nvSpPr>
          <p:cNvPr id="50179"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ma14="http://schemas.microsoft.com/office/mac/drawingml/2011/main" val="1"/>
            </a:ext>
          </a:extLst>
        </p:spPr>
        <p:txBody>
          <a:bodyPr wrap="none" anchor="ct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xfrm>
            <a:off x="1143000" y="695325"/>
            <a:ext cx="4572000" cy="3429000"/>
          </a:xfrm>
        </p:spPr>
      </p:sp>
      <p:sp>
        <p:nvSpPr>
          <p:cNvPr id="56323"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ma14="http://schemas.microsoft.com/office/mac/drawingml/2011/main" val="1"/>
            </a:ext>
          </a:extLst>
        </p:spPr>
        <p:txBody>
          <a:bodyPr wrap="none" anchor="ct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xfrm>
            <a:off x="1371600" y="763588"/>
            <a:ext cx="5029200" cy="3771900"/>
          </a:xfrm>
        </p:spPr>
      </p:sp>
      <p:sp>
        <p:nvSpPr>
          <p:cNvPr id="60419" name="Rectangle 3"/>
          <p:cNvSpPr>
            <a:spLocks noGrp="1" noChangeArrowheads="1"/>
          </p:cNvSpPr>
          <p:nvPr>
            <p:ph type="body" idx="1"/>
          </p:nvPr>
        </p:nvSpPr>
        <p:spPr>
          <a:xfrm>
            <a:off x="777875" y="4776788"/>
            <a:ext cx="6218238" cy="45259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ma14="http://schemas.microsoft.com/office/mac/drawingml/2011/main" val="1"/>
            </a:ext>
          </a:extLst>
        </p:spPr>
        <p:txBody>
          <a:bodyPr wrap="none" anchor="ct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521075" y="-1949450"/>
            <a:ext cx="7042150" cy="5281613"/>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90188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371600" y="763588"/>
            <a:ext cx="5029200" cy="3771900"/>
          </a:xfrm>
        </p:spPr>
      </p:sp>
      <p:sp>
        <p:nvSpPr>
          <p:cNvPr id="62467" name="Rectangle 3"/>
          <p:cNvSpPr>
            <a:spLocks noGrp="1" noChangeArrowheads="1"/>
          </p:cNvSpPr>
          <p:nvPr>
            <p:ph type="body" idx="1"/>
          </p:nvPr>
        </p:nvSpPr>
        <p:spPr>
          <a:xfrm>
            <a:off x="777875" y="4776788"/>
            <a:ext cx="6218238" cy="45259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ma14="http://schemas.microsoft.com/office/mac/drawingml/2011/main" val="1"/>
            </a:ext>
          </a:extLst>
        </p:spPr>
        <p:txBody>
          <a:bodyPr wrap="none" anchor="ct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xfrm>
            <a:off x="1143000" y="695325"/>
            <a:ext cx="4572000" cy="3429000"/>
          </a:xfrm>
        </p:spPr>
      </p:sp>
      <p:sp>
        <p:nvSpPr>
          <p:cNvPr id="65539" name="Rectangle 3"/>
          <p:cNvSpPr>
            <a:spLocks noGrp="1" noChangeArrowheads="1"/>
          </p:cNvSpPr>
          <p:nvPr>
            <p:ph type="body" idx="1"/>
          </p:nvPr>
        </p:nvSpPr>
        <p:spPr>
          <a:xfrm>
            <a:off x="685800" y="4343400"/>
            <a:ext cx="5478463" cy="41068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ma14="http://schemas.microsoft.com/office/mac/drawingml/2011/main" val="1"/>
            </a:ext>
          </a:extLst>
        </p:spPr>
        <p:txBody>
          <a:bodyPr wrap="none" anchor="ctr"/>
          <a:lstStyle/>
          <a:p>
            <a:pPr defTabSz="457200" eaLnBrk="1">
              <a:spcBef>
                <a:spcPct val="0"/>
              </a:spcBef>
              <a:tabLst>
                <a:tab pos="723900" algn="l"/>
                <a:tab pos="1447800" algn="l"/>
                <a:tab pos="2171700" algn="l"/>
                <a:tab pos="2895600" algn="l"/>
                <a:tab pos="3619500" algn="l"/>
                <a:tab pos="4343400" algn="l"/>
                <a:tab pos="5067300" algn="l"/>
              </a:tabLst>
            </a:pPr>
            <a:endParaRPr lang="en-US" sz="2000">
              <a:latin typeface="Arial" charset="0"/>
              <a:ea typeface="SimSun" charset="0"/>
              <a:cs typeface="SimSun"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a:xfrm>
            <a:off x="1143000" y="695325"/>
            <a:ext cx="4572000" cy="3429000"/>
          </a:xfrm>
        </p:spPr>
      </p:sp>
      <p:sp>
        <p:nvSpPr>
          <p:cNvPr id="19459"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ma14="http://schemas.microsoft.com/office/mac/drawingml/2011/main" val="1"/>
            </a:ext>
          </a:extLst>
        </p:spPr>
        <p:txBody>
          <a:bodyPr wrap="none" anchor="ctr"/>
          <a:lstStyle/>
          <a:p>
            <a:r>
              <a:rPr lang="en-US" dirty="0" smtClean="0">
                <a:latin typeface="Times New Roman" charset="0"/>
                <a:ea typeface="ＭＳ Ｐゴシック" charset="0"/>
                <a:cs typeface="ＭＳ Ｐゴシック" charset="0"/>
              </a:rPr>
              <a:t>We have used</a:t>
            </a:r>
            <a:r>
              <a:rPr lang="en-US" baseline="0" dirty="0" smtClean="0">
                <a:latin typeface="Times New Roman" charset="0"/>
                <a:ea typeface="ＭＳ Ｐゴシック" charset="0"/>
                <a:cs typeface="ＭＳ Ｐゴシック" charset="0"/>
              </a:rPr>
              <a:t> a </a:t>
            </a:r>
            <a:r>
              <a:rPr lang="en-US" dirty="0" smtClean="0">
                <a:latin typeface="Times New Roman" charset="0"/>
                <a:ea typeface="ＭＳ Ｐゴシック" charset="0"/>
                <a:cs typeface="ＭＳ Ｐゴシック" charset="0"/>
              </a:rPr>
              <a:t>feature set to represent an image which have already</a:t>
            </a:r>
            <a:r>
              <a:rPr lang="en-US" baseline="0" dirty="0" smtClean="0">
                <a:latin typeface="Times New Roman" charset="0"/>
                <a:ea typeface="ＭＳ Ｐゴシック" charset="0"/>
                <a:cs typeface="ＭＳ Ｐゴシック" charset="0"/>
              </a:rPr>
              <a:t> proved success.</a:t>
            </a:r>
          </a:p>
          <a:p>
            <a:r>
              <a:rPr lang="en-US" baseline="0" dirty="0" smtClean="0">
                <a:latin typeface="Times New Roman" charset="0"/>
                <a:ea typeface="ＭＳ Ｐゴシック" charset="0"/>
                <a:cs typeface="ＭＳ Ｐゴシック" charset="0"/>
              </a:rPr>
              <a:t>Which are these five. </a:t>
            </a:r>
          </a:p>
          <a:p>
            <a:r>
              <a:rPr lang="en-US" baseline="0" dirty="0" smtClean="0">
                <a:latin typeface="Times New Roman" charset="0"/>
                <a:ea typeface="ＭＳ Ｐゴシック" charset="0"/>
                <a:cs typeface="ＭＳ Ｐゴシック" charset="0"/>
              </a:rPr>
              <a:t>So an image is represented with wx5 length feature vector. </a:t>
            </a:r>
            <a:endParaRPr lang="en-US" dirty="0">
              <a:latin typeface="Times New Roman" charset="0"/>
              <a:ea typeface="ＭＳ Ｐゴシック" charset="0"/>
              <a:cs typeface="ＭＳ Ｐゴシック"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521075" y="-1949450"/>
            <a:ext cx="7042150" cy="5281613"/>
          </a:xfrm>
        </p:spPr>
      </p:sp>
      <p:sp>
        <p:nvSpPr>
          <p:cNvPr id="3" name="Notes Placeholder 2"/>
          <p:cNvSpPr>
            <a:spLocks noGrp="1"/>
          </p:cNvSpPr>
          <p:nvPr>
            <p:ph type="body" idx="1"/>
          </p:nvPr>
        </p:nvSpPr>
        <p:spPr/>
        <p:txBody>
          <a:bodyPr/>
          <a:lstStyle/>
          <a:p>
            <a:r>
              <a:rPr lang="en-US" dirty="0" smtClean="0"/>
              <a:t>These</a:t>
            </a:r>
            <a:r>
              <a:rPr lang="en-US" baseline="0" dirty="0" smtClean="0"/>
              <a:t> are the</a:t>
            </a:r>
            <a:r>
              <a:rPr lang="en-US" dirty="0" smtClean="0"/>
              <a:t> datasets for testing</a:t>
            </a:r>
            <a:r>
              <a:rPr lang="en-US" baseline="0" dirty="0" smtClean="0"/>
              <a:t> </a:t>
            </a:r>
            <a:r>
              <a:rPr lang="en-US" dirty="0" smtClean="0"/>
              <a:t>our</a:t>
            </a:r>
            <a:r>
              <a:rPr lang="en-US" baseline="0" dirty="0" smtClean="0"/>
              <a:t> first method</a:t>
            </a:r>
            <a:endParaRPr lang="en-US" dirty="0"/>
          </a:p>
        </p:txBody>
      </p:sp>
    </p:spTree>
    <p:extLst>
      <p:ext uri="{BB962C8B-B14F-4D97-AF65-F5344CB8AC3E}">
        <p14:creationId xmlns:p14="http://schemas.microsoft.com/office/powerpoint/2010/main" val="20917323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521075" y="-1949450"/>
            <a:ext cx="7042150" cy="5281613"/>
          </a:xfrm>
        </p:spPr>
      </p:sp>
      <p:sp>
        <p:nvSpPr>
          <p:cNvPr id="3" name="Notes Placeholder 2"/>
          <p:cNvSpPr>
            <a:spLocks noGrp="1"/>
          </p:cNvSpPr>
          <p:nvPr>
            <p:ph type="body" idx="1"/>
          </p:nvPr>
        </p:nvSpPr>
        <p:spPr/>
        <p:txBody>
          <a:bodyPr/>
          <a:lstStyle/>
          <a:p>
            <a:r>
              <a:rPr lang="en-US" dirty="0" smtClean="0"/>
              <a:t>DTW is used for measuring the similarity between two temporal sequences. Here</a:t>
            </a:r>
            <a:r>
              <a:rPr lang="en-US" baseline="0" dirty="0" smtClean="0"/>
              <a:t> is the result we got using these similarity measures on Calibrated data.</a:t>
            </a:r>
          </a:p>
          <a:p>
            <a:r>
              <a:rPr lang="en-US" baseline="0" dirty="0" smtClean="0"/>
              <a:t>It clearly says DTW is better. But Euclidean is much faster in comparison to DTW. So we thought why don</a:t>
            </a:r>
            <a:r>
              <a:rPr lang="fr-FR" baseline="0" dirty="0" smtClean="0"/>
              <a:t>’</a:t>
            </a:r>
            <a:r>
              <a:rPr lang="en-US" baseline="0" dirty="0" smtClean="0"/>
              <a:t>t we use Euclidean function with weights. </a:t>
            </a:r>
          </a:p>
          <a:p>
            <a:r>
              <a:rPr lang="en-US" baseline="0" dirty="0" smtClean="0"/>
              <a:t>And these weights are different for each query image.</a:t>
            </a:r>
          </a:p>
        </p:txBody>
      </p:sp>
    </p:spTree>
    <p:extLst>
      <p:ext uri="{BB962C8B-B14F-4D97-AF65-F5344CB8AC3E}">
        <p14:creationId xmlns:p14="http://schemas.microsoft.com/office/powerpoint/2010/main" val="21268389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521075" y="-1949450"/>
            <a:ext cx="7042150" cy="5281613"/>
          </a:xfrm>
        </p:spPr>
      </p:sp>
      <p:sp>
        <p:nvSpPr>
          <p:cNvPr id="3" name="Notes Placeholder 2"/>
          <p:cNvSpPr>
            <a:spLocks noGrp="1"/>
          </p:cNvSpPr>
          <p:nvPr>
            <p:ph type="body" idx="1"/>
          </p:nvPr>
        </p:nvSpPr>
        <p:spPr/>
        <p:txBody>
          <a:bodyPr/>
          <a:lstStyle/>
          <a:p>
            <a:r>
              <a:rPr lang="en-US" dirty="0" smtClean="0"/>
              <a:t>We used weighted ED,</a:t>
            </a:r>
            <a:r>
              <a:rPr lang="en-US" baseline="0" dirty="0" smtClean="0"/>
              <a:t> and weights are being learnt from the example and learning algorithm is inspired by relevance feedback learning.</a:t>
            </a:r>
          </a:p>
          <a:p>
            <a:r>
              <a:rPr lang="en-US" baseline="0" dirty="0" smtClean="0"/>
              <a:t>We used close form learning</a:t>
            </a:r>
          </a:p>
          <a:p>
            <a:endParaRPr lang="en-US" dirty="0"/>
          </a:p>
        </p:txBody>
      </p:sp>
    </p:spTree>
    <p:extLst>
      <p:ext uri="{BB962C8B-B14F-4D97-AF65-F5344CB8AC3E}">
        <p14:creationId xmlns:p14="http://schemas.microsoft.com/office/powerpoint/2010/main" val="32462301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521075" y="-1949450"/>
            <a:ext cx="7042150" cy="5281613"/>
          </a:xfrm>
        </p:spPr>
      </p:sp>
      <p:sp>
        <p:nvSpPr>
          <p:cNvPr id="3" name="Notes Placeholder 2"/>
          <p:cNvSpPr>
            <a:spLocks noGrp="1"/>
          </p:cNvSpPr>
          <p:nvPr>
            <p:ph type="body" idx="1"/>
          </p:nvPr>
        </p:nvSpPr>
        <p:spPr/>
        <p:txBody>
          <a:bodyPr/>
          <a:lstStyle/>
          <a:p>
            <a:r>
              <a:rPr lang="en-US" dirty="0" smtClean="0"/>
              <a:t>Now but here we have learnt a weight vector</a:t>
            </a:r>
            <a:r>
              <a:rPr lang="en-US" baseline="0" dirty="0" smtClean="0"/>
              <a:t> for each word but what if the next query is not present in out learning db.</a:t>
            </a:r>
          </a:p>
          <a:p>
            <a:r>
              <a:rPr lang="en-US" baseline="0" dirty="0" smtClean="0"/>
              <a:t>So we needed to have a solution through which we can able to generate a weight vector for an unseen word image. </a:t>
            </a:r>
          </a:p>
          <a:p>
            <a:r>
              <a:rPr lang="en-US" baseline="0" dirty="0" smtClean="0"/>
              <a:t>To do that we learn weight vectors at character level.</a:t>
            </a:r>
          </a:p>
          <a:p>
            <a:r>
              <a:rPr lang="en-US" dirty="0" smtClean="0"/>
              <a:t>So for each character,</a:t>
            </a:r>
            <a:r>
              <a:rPr lang="en-US" baseline="0" dirty="0" smtClean="0"/>
              <a:t> we are learning a weight vector. </a:t>
            </a:r>
          </a:p>
          <a:p>
            <a:r>
              <a:rPr lang="en-US" baseline="0" dirty="0" smtClean="0"/>
              <a:t>We observed that for a given font, the aspect ratio of each character is almost same.</a:t>
            </a:r>
            <a:endParaRPr lang="en-US" dirty="0"/>
          </a:p>
        </p:txBody>
      </p:sp>
    </p:spTree>
    <p:extLst>
      <p:ext uri="{BB962C8B-B14F-4D97-AF65-F5344CB8AC3E}">
        <p14:creationId xmlns:p14="http://schemas.microsoft.com/office/powerpoint/2010/main" val="6996686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521075" y="-1949450"/>
            <a:ext cx="7042150" cy="5281613"/>
          </a:xfrm>
        </p:spPr>
      </p:sp>
      <p:sp>
        <p:nvSpPr>
          <p:cNvPr id="3" name="Notes Placeholder 2"/>
          <p:cNvSpPr>
            <a:spLocks noGrp="1"/>
          </p:cNvSpPr>
          <p:nvPr>
            <p:ph type="body" idx="1"/>
          </p:nvPr>
        </p:nvSpPr>
        <p:spPr/>
        <p:txBody>
          <a:bodyPr/>
          <a:lstStyle/>
          <a:p>
            <a:r>
              <a:rPr lang="en-US" dirty="0" smtClean="0"/>
              <a:t>Here is a graphical representation of the extrapolation</a:t>
            </a:r>
            <a:r>
              <a:rPr lang="en-US" baseline="0" dirty="0" smtClean="0"/>
              <a:t> technique.</a:t>
            </a:r>
            <a:endParaRPr lang="en-US" dirty="0"/>
          </a:p>
        </p:txBody>
      </p:sp>
    </p:spTree>
    <p:extLst>
      <p:ext uri="{BB962C8B-B14F-4D97-AF65-F5344CB8AC3E}">
        <p14:creationId xmlns:p14="http://schemas.microsoft.com/office/powerpoint/2010/main" val="31910442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521075" y="-1949450"/>
            <a:ext cx="7042150" cy="5281613"/>
          </a:xfrm>
        </p:spPr>
      </p:sp>
      <p:sp>
        <p:nvSpPr>
          <p:cNvPr id="3" name="Notes Placeholder 2"/>
          <p:cNvSpPr>
            <a:spLocks noGrp="1"/>
          </p:cNvSpPr>
          <p:nvPr>
            <p:ph type="body" idx="1"/>
          </p:nvPr>
        </p:nvSpPr>
        <p:spPr/>
        <p:txBody>
          <a:bodyPr/>
          <a:lstStyle/>
          <a:p>
            <a:r>
              <a:rPr lang="en-US" dirty="0" smtClean="0"/>
              <a:t>After that we worked on Hindi</a:t>
            </a:r>
            <a:r>
              <a:rPr lang="en-US" baseline="0" dirty="0" smtClean="0"/>
              <a:t> language historical documents. </a:t>
            </a:r>
          </a:p>
          <a:p>
            <a:r>
              <a:rPr lang="en-US" baseline="0" dirty="0" smtClean="0"/>
              <a:t>The above method will definitely fail as number of different classes are high here and also you can not isolate a character from others.</a:t>
            </a:r>
          </a:p>
          <a:p>
            <a:endParaRPr lang="en-US" dirty="0"/>
          </a:p>
        </p:txBody>
      </p:sp>
    </p:spTree>
    <p:extLst>
      <p:ext uri="{BB962C8B-B14F-4D97-AF65-F5344CB8AC3E}">
        <p14:creationId xmlns:p14="http://schemas.microsoft.com/office/powerpoint/2010/main" val="31390227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4"/>
          <p:cNvSpPr>
            <a:spLocks noGrp="1" noChangeArrowheads="1"/>
          </p:cNvSpPr>
          <p:nvPr>
            <p:ph type="ftr" idx="11"/>
          </p:nvPr>
        </p:nvSpPr>
        <p:spPr>
          <a:ln/>
        </p:spPr>
        <p:txBody>
          <a:bodyPr/>
          <a:lstStyle>
            <a:lvl1pPr>
              <a:defRPr/>
            </a:lvl1pPr>
          </a:lstStyle>
          <a:p>
            <a:pPr>
              <a:defRPr/>
            </a:pPr>
            <a:endParaRPr lang="en-US"/>
          </a:p>
        </p:txBody>
      </p:sp>
      <p:sp>
        <p:nvSpPr>
          <p:cNvPr id="6" name="Rectangle 5"/>
          <p:cNvSpPr>
            <a:spLocks noGrp="1" noChangeArrowheads="1"/>
          </p:cNvSpPr>
          <p:nvPr>
            <p:ph type="sldNum" idx="12"/>
          </p:nvPr>
        </p:nvSpPr>
        <p:spPr>
          <a:ln/>
        </p:spPr>
        <p:txBody>
          <a:bodyPr/>
          <a:lstStyle>
            <a:lvl1pPr>
              <a:defRPr/>
            </a:lvl1pPr>
          </a:lstStyle>
          <a:p>
            <a:pPr>
              <a:defRPr/>
            </a:pPr>
            <a:fld id="{6CEA582E-E28D-4C46-AE59-FB55420B18FE}" type="slidenum">
              <a:rPr lang="en-US"/>
              <a:pPr>
                <a:defRPr/>
              </a:pPr>
              <a:t>‹#›</a:t>
            </a:fld>
            <a:endParaRPr lang="en-US"/>
          </a:p>
        </p:txBody>
      </p:sp>
    </p:spTree>
    <p:extLst>
      <p:ext uri="{BB962C8B-B14F-4D97-AF65-F5344CB8AC3E}">
        <p14:creationId xmlns:p14="http://schemas.microsoft.com/office/powerpoint/2010/main" val="6217742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4"/>
          <p:cNvSpPr>
            <a:spLocks noGrp="1" noChangeArrowheads="1"/>
          </p:cNvSpPr>
          <p:nvPr>
            <p:ph type="ftr" idx="11"/>
          </p:nvPr>
        </p:nvSpPr>
        <p:spPr>
          <a:ln/>
        </p:spPr>
        <p:txBody>
          <a:bodyPr/>
          <a:lstStyle>
            <a:lvl1pPr>
              <a:defRPr/>
            </a:lvl1pPr>
          </a:lstStyle>
          <a:p>
            <a:pPr>
              <a:defRPr/>
            </a:pPr>
            <a:endParaRPr lang="en-US"/>
          </a:p>
        </p:txBody>
      </p:sp>
      <p:sp>
        <p:nvSpPr>
          <p:cNvPr id="6" name="Rectangle 5"/>
          <p:cNvSpPr>
            <a:spLocks noGrp="1" noChangeArrowheads="1"/>
          </p:cNvSpPr>
          <p:nvPr>
            <p:ph type="sldNum" idx="12"/>
          </p:nvPr>
        </p:nvSpPr>
        <p:spPr>
          <a:ln/>
        </p:spPr>
        <p:txBody>
          <a:bodyPr/>
          <a:lstStyle>
            <a:lvl1pPr>
              <a:defRPr/>
            </a:lvl1pPr>
          </a:lstStyle>
          <a:p>
            <a:pPr>
              <a:defRPr/>
            </a:pPr>
            <a:fld id="{9834E103-900C-864C-9C8B-78D204524DB1}" type="slidenum">
              <a:rPr lang="en-US"/>
              <a:pPr>
                <a:defRPr/>
              </a:pPr>
              <a:t>‹#›</a:t>
            </a:fld>
            <a:endParaRPr lang="en-US"/>
          </a:p>
        </p:txBody>
      </p:sp>
    </p:spTree>
    <p:extLst>
      <p:ext uri="{BB962C8B-B14F-4D97-AF65-F5344CB8AC3E}">
        <p14:creationId xmlns:p14="http://schemas.microsoft.com/office/powerpoint/2010/main" val="3556597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08750" y="609600"/>
            <a:ext cx="1939925" cy="58880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0550" cy="58880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4"/>
          <p:cNvSpPr>
            <a:spLocks noGrp="1" noChangeArrowheads="1"/>
          </p:cNvSpPr>
          <p:nvPr>
            <p:ph type="ftr" idx="11"/>
          </p:nvPr>
        </p:nvSpPr>
        <p:spPr>
          <a:ln/>
        </p:spPr>
        <p:txBody>
          <a:bodyPr/>
          <a:lstStyle>
            <a:lvl1pPr>
              <a:defRPr/>
            </a:lvl1pPr>
          </a:lstStyle>
          <a:p>
            <a:pPr>
              <a:defRPr/>
            </a:pPr>
            <a:endParaRPr lang="en-US"/>
          </a:p>
        </p:txBody>
      </p:sp>
      <p:sp>
        <p:nvSpPr>
          <p:cNvPr id="6" name="Rectangle 5"/>
          <p:cNvSpPr>
            <a:spLocks noGrp="1" noChangeArrowheads="1"/>
          </p:cNvSpPr>
          <p:nvPr>
            <p:ph type="sldNum" idx="12"/>
          </p:nvPr>
        </p:nvSpPr>
        <p:spPr>
          <a:ln/>
        </p:spPr>
        <p:txBody>
          <a:bodyPr/>
          <a:lstStyle>
            <a:lvl1pPr>
              <a:defRPr/>
            </a:lvl1pPr>
          </a:lstStyle>
          <a:p>
            <a:pPr>
              <a:defRPr/>
            </a:pPr>
            <a:fld id="{6272692E-3787-FE46-8479-F839464F060A}" type="slidenum">
              <a:rPr lang="en-US"/>
              <a:pPr>
                <a:defRPr/>
              </a:pPr>
              <a:t>‹#›</a:t>
            </a:fld>
            <a:endParaRPr lang="en-US"/>
          </a:p>
        </p:txBody>
      </p:sp>
    </p:spTree>
    <p:extLst>
      <p:ext uri="{BB962C8B-B14F-4D97-AF65-F5344CB8AC3E}">
        <p14:creationId xmlns:p14="http://schemas.microsoft.com/office/powerpoint/2010/main" val="33369299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Custom Layout">
    <p:spTree>
      <p:nvGrpSpPr>
        <p:cNvPr id="1" name=""/>
        <p:cNvGrpSpPr/>
        <p:nvPr/>
      </p:nvGrpSpPr>
      <p:grpSpPr>
        <a:xfrm>
          <a:off x="0" y="0"/>
          <a:ext cx="0" cy="0"/>
          <a:chOff x="0" y="0"/>
          <a:chExt cx="0" cy="0"/>
        </a:xfrm>
      </p:grpSpPr>
      <p:pic>
        <p:nvPicPr>
          <p:cNvPr id="3"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91475" y="76200"/>
            <a:ext cx="107632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4"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762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5" name="Line 8"/>
          <p:cNvSpPr>
            <a:spLocks noChangeShapeType="1"/>
          </p:cNvSpPr>
          <p:nvPr/>
        </p:nvSpPr>
        <p:spPr bwMode="auto">
          <a:xfrm>
            <a:off x="838200" y="152400"/>
            <a:ext cx="6858000" cy="1588"/>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6" name="Line 9"/>
          <p:cNvSpPr>
            <a:spLocks noChangeShapeType="1"/>
          </p:cNvSpPr>
          <p:nvPr/>
        </p:nvSpPr>
        <p:spPr bwMode="auto">
          <a:xfrm>
            <a:off x="838200" y="228600"/>
            <a:ext cx="5334000" cy="1588"/>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7" name="Line 10"/>
          <p:cNvSpPr>
            <a:spLocks noChangeShapeType="1"/>
          </p:cNvSpPr>
          <p:nvPr/>
        </p:nvSpPr>
        <p:spPr bwMode="auto">
          <a:xfrm>
            <a:off x="838200" y="304800"/>
            <a:ext cx="3581400" cy="1588"/>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8" name="Line 11"/>
          <p:cNvSpPr>
            <a:spLocks noChangeShapeType="1"/>
          </p:cNvSpPr>
          <p:nvPr/>
        </p:nvSpPr>
        <p:spPr bwMode="auto">
          <a:xfrm>
            <a:off x="152400" y="838200"/>
            <a:ext cx="1588" cy="571500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9" name="Text Box 12"/>
          <p:cNvSpPr txBox="1">
            <a:spLocks noChangeArrowheads="1"/>
          </p:cNvSpPr>
          <p:nvPr/>
        </p:nvSpPr>
        <p:spPr bwMode="auto">
          <a:xfrm>
            <a:off x="-85725" y="6019800"/>
            <a:ext cx="301625"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charset="0"/>
                <a:cs typeface="ＭＳ Ｐゴシック"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charset="0"/>
              </a:defRPr>
            </a:lvl9pPr>
          </a:lstStyle>
          <a:p>
            <a:pPr>
              <a:spcBef>
                <a:spcPts val="500"/>
              </a:spcBef>
              <a:buSzPct val="100000"/>
              <a:defRPr/>
            </a:pPr>
            <a:r>
              <a:rPr lang="en-US" sz="800" smtClean="0">
                <a:solidFill>
                  <a:srgbClr val="808080"/>
                </a:solidFill>
                <a:latin typeface="Times New Roman" charset="0"/>
                <a:cs typeface="DejaVu Sans" charset="0"/>
              </a:rPr>
              <a:t>IIIT Hyderabad</a:t>
            </a:r>
          </a:p>
        </p:txBody>
      </p:sp>
      <p:sp>
        <p:nvSpPr>
          <p:cNvPr id="2" name="Title 1"/>
          <p:cNvSpPr>
            <a:spLocks noGrp="1"/>
          </p:cNvSpPr>
          <p:nvPr>
            <p:ph type="title"/>
          </p:nvPr>
        </p:nvSpPr>
        <p:spPr>
          <a:xfrm>
            <a:off x="685800" y="1981200"/>
            <a:ext cx="7762875" cy="1133475"/>
          </a:xfrm>
        </p:spPr>
        <p:txBody>
          <a:bodyPr/>
          <a:lstStyle/>
          <a:p>
            <a:r>
              <a:rPr lang="en-US" smtClean="0"/>
              <a:t>Click to edit Master title style</a:t>
            </a:r>
            <a:endParaRPr lang="en-US"/>
          </a:p>
        </p:txBody>
      </p:sp>
      <p:sp>
        <p:nvSpPr>
          <p:cNvPr id="10" name="Date Placeholder 2"/>
          <p:cNvSpPr>
            <a:spLocks noGrp="1"/>
          </p:cNvSpPr>
          <p:nvPr>
            <p:ph type="dt" idx="10"/>
          </p:nvPr>
        </p:nvSpPr>
        <p:spPr>
          <a:xfrm>
            <a:off x="685800" y="5867400"/>
            <a:ext cx="1895475" cy="447675"/>
          </a:xfrm>
        </p:spPr>
        <p:txBody>
          <a:bodyPr/>
          <a:lstStyle>
            <a:lvl1pPr>
              <a:defRPr/>
            </a:lvl1pPr>
          </a:lstStyle>
          <a:p>
            <a:pPr>
              <a:defRPr/>
            </a:pPr>
            <a:endParaRPr lang="en-US"/>
          </a:p>
        </p:txBody>
      </p:sp>
      <p:sp>
        <p:nvSpPr>
          <p:cNvPr id="11" name="Footer Placeholder 3"/>
          <p:cNvSpPr>
            <a:spLocks noGrp="1"/>
          </p:cNvSpPr>
          <p:nvPr>
            <p:ph type="ftr" idx="11"/>
          </p:nvPr>
        </p:nvSpPr>
        <p:spPr>
          <a:xfrm>
            <a:off x="3124200" y="5867400"/>
            <a:ext cx="2886075" cy="447675"/>
          </a:xfrm>
        </p:spPr>
        <p:txBody>
          <a:bodyPr/>
          <a:lstStyle>
            <a:lvl1pPr>
              <a:defRPr/>
            </a:lvl1pPr>
          </a:lstStyle>
          <a:p>
            <a:pPr>
              <a:defRPr/>
            </a:pPr>
            <a:endParaRPr lang="en-US"/>
          </a:p>
        </p:txBody>
      </p:sp>
      <p:sp>
        <p:nvSpPr>
          <p:cNvPr id="12" name="Slide Number Placeholder 4"/>
          <p:cNvSpPr>
            <a:spLocks noGrp="1"/>
          </p:cNvSpPr>
          <p:nvPr>
            <p:ph type="sldNum" idx="12"/>
          </p:nvPr>
        </p:nvSpPr>
        <p:spPr>
          <a:xfrm>
            <a:off x="6553200" y="5867400"/>
            <a:ext cx="1895475" cy="447675"/>
          </a:xfrm>
        </p:spPr>
        <p:txBody>
          <a:bodyPr/>
          <a:lstStyle>
            <a:lvl1pPr>
              <a:defRPr/>
            </a:lvl1pPr>
          </a:lstStyle>
          <a:p>
            <a:pPr>
              <a:defRPr/>
            </a:pPr>
            <a:fld id="{17288A6A-05FE-E544-8EC1-410E919BC4E5}" type="slidenum">
              <a:rPr lang="en-US"/>
              <a:pPr>
                <a:defRPr/>
              </a:pPr>
              <a:t>‹#›</a:t>
            </a:fld>
            <a:endParaRPr lang="en-US"/>
          </a:p>
        </p:txBody>
      </p:sp>
    </p:spTree>
    <p:extLst>
      <p:ext uri="{BB962C8B-B14F-4D97-AF65-F5344CB8AC3E}">
        <p14:creationId xmlns:p14="http://schemas.microsoft.com/office/powerpoint/2010/main" val="4173833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4"/>
          <p:cNvSpPr>
            <a:spLocks noGrp="1" noChangeArrowheads="1"/>
          </p:cNvSpPr>
          <p:nvPr>
            <p:ph type="ftr" idx="11"/>
          </p:nvPr>
        </p:nvSpPr>
        <p:spPr>
          <a:ln/>
        </p:spPr>
        <p:txBody>
          <a:bodyPr/>
          <a:lstStyle>
            <a:lvl1pPr>
              <a:defRPr/>
            </a:lvl1pPr>
          </a:lstStyle>
          <a:p>
            <a:pPr>
              <a:defRPr/>
            </a:pPr>
            <a:endParaRPr lang="en-US"/>
          </a:p>
        </p:txBody>
      </p:sp>
      <p:sp>
        <p:nvSpPr>
          <p:cNvPr id="6" name="Rectangle 5"/>
          <p:cNvSpPr>
            <a:spLocks noGrp="1" noChangeArrowheads="1"/>
          </p:cNvSpPr>
          <p:nvPr>
            <p:ph type="sldNum" idx="12"/>
          </p:nvPr>
        </p:nvSpPr>
        <p:spPr>
          <a:ln/>
        </p:spPr>
        <p:txBody>
          <a:bodyPr/>
          <a:lstStyle>
            <a:lvl1pPr>
              <a:defRPr/>
            </a:lvl1pPr>
          </a:lstStyle>
          <a:p>
            <a:pPr>
              <a:defRPr/>
            </a:pPr>
            <a:fld id="{A01ECA4B-0E7F-8847-BBD6-241E55801DDE}" type="slidenum">
              <a:rPr lang="en-US"/>
              <a:pPr>
                <a:defRPr/>
              </a:pPr>
              <a:t>‹#›</a:t>
            </a:fld>
            <a:endParaRPr lang="en-US"/>
          </a:p>
        </p:txBody>
      </p:sp>
    </p:spTree>
    <p:extLst>
      <p:ext uri="{BB962C8B-B14F-4D97-AF65-F5344CB8AC3E}">
        <p14:creationId xmlns:p14="http://schemas.microsoft.com/office/powerpoint/2010/main" val="3258668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4"/>
          <p:cNvSpPr>
            <a:spLocks noGrp="1" noChangeArrowheads="1"/>
          </p:cNvSpPr>
          <p:nvPr>
            <p:ph type="ftr" idx="11"/>
          </p:nvPr>
        </p:nvSpPr>
        <p:spPr>
          <a:ln/>
        </p:spPr>
        <p:txBody>
          <a:bodyPr/>
          <a:lstStyle>
            <a:lvl1pPr>
              <a:defRPr/>
            </a:lvl1pPr>
          </a:lstStyle>
          <a:p>
            <a:pPr>
              <a:defRPr/>
            </a:pPr>
            <a:endParaRPr lang="en-US"/>
          </a:p>
        </p:txBody>
      </p:sp>
      <p:sp>
        <p:nvSpPr>
          <p:cNvPr id="6" name="Rectangle 5"/>
          <p:cNvSpPr>
            <a:spLocks noGrp="1" noChangeArrowheads="1"/>
          </p:cNvSpPr>
          <p:nvPr>
            <p:ph type="sldNum" idx="12"/>
          </p:nvPr>
        </p:nvSpPr>
        <p:spPr>
          <a:ln/>
        </p:spPr>
        <p:txBody>
          <a:bodyPr/>
          <a:lstStyle>
            <a:lvl1pPr>
              <a:defRPr/>
            </a:lvl1pPr>
          </a:lstStyle>
          <a:p>
            <a:pPr>
              <a:defRPr/>
            </a:pPr>
            <a:fld id="{AE974147-A411-6945-8546-679DCD2E53B1}" type="slidenum">
              <a:rPr lang="en-US"/>
              <a:pPr>
                <a:defRPr/>
              </a:pPr>
              <a:t>‹#›</a:t>
            </a:fld>
            <a:endParaRPr lang="en-US"/>
          </a:p>
        </p:txBody>
      </p:sp>
    </p:spTree>
    <p:extLst>
      <p:ext uri="{BB962C8B-B14F-4D97-AF65-F5344CB8AC3E}">
        <p14:creationId xmlns:p14="http://schemas.microsoft.com/office/powerpoint/2010/main" val="2778358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05238" cy="4516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981200"/>
            <a:ext cx="3805237" cy="4516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dt" idx="10"/>
          </p:nvPr>
        </p:nvSpPr>
        <p:spPr>
          <a:ln/>
        </p:spPr>
        <p:txBody>
          <a:bodyPr/>
          <a:lstStyle>
            <a:lvl1pPr>
              <a:defRPr/>
            </a:lvl1pPr>
          </a:lstStyle>
          <a:p>
            <a:pPr>
              <a:defRPr/>
            </a:pPr>
            <a:endParaRPr lang="en-US"/>
          </a:p>
        </p:txBody>
      </p:sp>
      <p:sp>
        <p:nvSpPr>
          <p:cNvPr id="6" name="Rectangle 4"/>
          <p:cNvSpPr>
            <a:spLocks noGrp="1" noChangeArrowheads="1"/>
          </p:cNvSpPr>
          <p:nvPr>
            <p:ph type="ftr" idx="11"/>
          </p:nvPr>
        </p:nvSpPr>
        <p:spPr>
          <a:ln/>
        </p:spPr>
        <p:txBody>
          <a:bodyPr/>
          <a:lstStyle>
            <a:lvl1pPr>
              <a:defRPr/>
            </a:lvl1pPr>
          </a:lstStyle>
          <a:p>
            <a:pPr>
              <a:defRPr/>
            </a:pPr>
            <a:endParaRPr lang="en-US"/>
          </a:p>
        </p:txBody>
      </p:sp>
      <p:sp>
        <p:nvSpPr>
          <p:cNvPr id="7" name="Rectangle 5"/>
          <p:cNvSpPr>
            <a:spLocks noGrp="1" noChangeArrowheads="1"/>
          </p:cNvSpPr>
          <p:nvPr>
            <p:ph type="sldNum" idx="12"/>
          </p:nvPr>
        </p:nvSpPr>
        <p:spPr>
          <a:ln/>
        </p:spPr>
        <p:txBody>
          <a:bodyPr/>
          <a:lstStyle>
            <a:lvl1pPr>
              <a:defRPr/>
            </a:lvl1pPr>
          </a:lstStyle>
          <a:p>
            <a:pPr>
              <a:defRPr/>
            </a:pPr>
            <a:fld id="{7BBF3733-A2EA-CC4E-977F-63825A775799}" type="slidenum">
              <a:rPr lang="en-US"/>
              <a:pPr>
                <a:defRPr/>
              </a:pPr>
              <a:t>‹#›</a:t>
            </a:fld>
            <a:endParaRPr lang="en-US"/>
          </a:p>
        </p:txBody>
      </p:sp>
    </p:spTree>
    <p:extLst>
      <p:ext uri="{BB962C8B-B14F-4D97-AF65-F5344CB8AC3E}">
        <p14:creationId xmlns:p14="http://schemas.microsoft.com/office/powerpoint/2010/main" val="3066176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
          <p:cNvSpPr>
            <a:spLocks noGrp="1" noChangeArrowheads="1"/>
          </p:cNvSpPr>
          <p:nvPr>
            <p:ph type="dt" idx="10"/>
          </p:nvPr>
        </p:nvSpPr>
        <p:spPr>
          <a:ln/>
        </p:spPr>
        <p:txBody>
          <a:bodyPr/>
          <a:lstStyle>
            <a:lvl1pPr>
              <a:defRPr/>
            </a:lvl1pPr>
          </a:lstStyle>
          <a:p>
            <a:pPr>
              <a:defRPr/>
            </a:pPr>
            <a:endParaRPr lang="en-US"/>
          </a:p>
        </p:txBody>
      </p:sp>
      <p:sp>
        <p:nvSpPr>
          <p:cNvPr id="8" name="Rectangle 4"/>
          <p:cNvSpPr>
            <a:spLocks noGrp="1" noChangeArrowheads="1"/>
          </p:cNvSpPr>
          <p:nvPr>
            <p:ph type="ftr" idx="11"/>
          </p:nvPr>
        </p:nvSpPr>
        <p:spPr>
          <a:ln/>
        </p:spPr>
        <p:txBody>
          <a:bodyPr/>
          <a:lstStyle>
            <a:lvl1pPr>
              <a:defRPr/>
            </a:lvl1pPr>
          </a:lstStyle>
          <a:p>
            <a:pPr>
              <a:defRPr/>
            </a:pPr>
            <a:endParaRPr lang="en-US"/>
          </a:p>
        </p:txBody>
      </p:sp>
      <p:sp>
        <p:nvSpPr>
          <p:cNvPr id="9" name="Rectangle 5"/>
          <p:cNvSpPr>
            <a:spLocks noGrp="1" noChangeArrowheads="1"/>
          </p:cNvSpPr>
          <p:nvPr>
            <p:ph type="sldNum" idx="12"/>
          </p:nvPr>
        </p:nvSpPr>
        <p:spPr>
          <a:ln/>
        </p:spPr>
        <p:txBody>
          <a:bodyPr/>
          <a:lstStyle>
            <a:lvl1pPr>
              <a:defRPr/>
            </a:lvl1pPr>
          </a:lstStyle>
          <a:p>
            <a:pPr>
              <a:defRPr/>
            </a:pPr>
            <a:fld id="{C4A1B787-C65C-2D48-BEB2-0DE8552746D6}" type="slidenum">
              <a:rPr lang="en-US"/>
              <a:pPr>
                <a:defRPr/>
              </a:pPr>
              <a:t>‹#›</a:t>
            </a:fld>
            <a:endParaRPr lang="en-US"/>
          </a:p>
        </p:txBody>
      </p:sp>
    </p:spTree>
    <p:extLst>
      <p:ext uri="{BB962C8B-B14F-4D97-AF65-F5344CB8AC3E}">
        <p14:creationId xmlns:p14="http://schemas.microsoft.com/office/powerpoint/2010/main" val="1917027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
          <p:cNvSpPr>
            <a:spLocks noGrp="1" noChangeArrowheads="1"/>
          </p:cNvSpPr>
          <p:nvPr>
            <p:ph type="dt" idx="10"/>
          </p:nvPr>
        </p:nvSpPr>
        <p:spPr>
          <a:ln/>
        </p:spPr>
        <p:txBody>
          <a:bodyPr/>
          <a:lstStyle>
            <a:lvl1pPr>
              <a:defRPr/>
            </a:lvl1pPr>
          </a:lstStyle>
          <a:p>
            <a:pPr>
              <a:defRPr/>
            </a:pPr>
            <a:endParaRPr lang="en-US"/>
          </a:p>
        </p:txBody>
      </p:sp>
      <p:sp>
        <p:nvSpPr>
          <p:cNvPr id="4" name="Rectangle 4"/>
          <p:cNvSpPr>
            <a:spLocks noGrp="1" noChangeArrowheads="1"/>
          </p:cNvSpPr>
          <p:nvPr>
            <p:ph type="ftr" idx="11"/>
          </p:nvPr>
        </p:nvSpPr>
        <p:spPr>
          <a:ln/>
        </p:spPr>
        <p:txBody>
          <a:bodyPr/>
          <a:lstStyle>
            <a:lvl1pPr>
              <a:defRPr/>
            </a:lvl1pPr>
          </a:lstStyle>
          <a:p>
            <a:pPr>
              <a:defRPr/>
            </a:pPr>
            <a:endParaRPr lang="en-US"/>
          </a:p>
        </p:txBody>
      </p:sp>
      <p:sp>
        <p:nvSpPr>
          <p:cNvPr id="5" name="Rectangle 5"/>
          <p:cNvSpPr>
            <a:spLocks noGrp="1" noChangeArrowheads="1"/>
          </p:cNvSpPr>
          <p:nvPr>
            <p:ph type="sldNum" idx="12"/>
          </p:nvPr>
        </p:nvSpPr>
        <p:spPr>
          <a:ln/>
        </p:spPr>
        <p:txBody>
          <a:bodyPr/>
          <a:lstStyle>
            <a:lvl1pPr>
              <a:defRPr/>
            </a:lvl1pPr>
          </a:lstStyle>
          <a:p>
            <a:pPr>
              <a:defRPr/>
            </a:pPr>
            <a:fld id="{D6524318-A713-EA40-8593-3E42E5F81B1A}" type="slidenum">
              <a:rPr lang="en-US"/>
              <a:pPr>
                <a:defRPr/>
              </a:pPr>
              <a:t>‹#›</a:t>
            </a:fld>
            <a:endParaRPr lang="en-US"/>
          </a:p>
        </p:txBody>
      </p:sp>
    </p:spTree>
    <p:extLst>
      <p:ext uri="{BB962C8B-B14F-4D97-AF65-F5344CB8AC3E}">
        <p14:creationId xmlns:p14="http://schemas.microsoft.com/office/powerpoint/2010/main" val="2569350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dt" idx="10"/>
          </p:nvPr>
        </p:nvSpPr>
        <p:spPr>
          <a:ln/>
        </p:spPr>
        <p:txBody>
          <a:bodyPr/>
          <a:lstStyle>
            <a:lvl1pPr>
              <a:defRPr/>
            </a:lvl1pPr>
          </a:lstStyle>
          <a:p>
            <a:pPr>
              <a:defRPr/>
            </a:pPr>
            <a:endParaRPr lang="en-US"/>
          </a:p>
        </p:txBody>
      </p:sp>
      <p:sp>
        <p:nvSpPr>
          <p:cNvPr id="3" name="Rectangle 4"/>
          <p:cNvSpPr>
            <a:spLocks noGrp="1" noChangeArrowheads="1"/>
          </p:cNvSpPr>
          <p:nvPr>
            <p:ph type="ftr" idx="11"/>
          </p:nvPr>
        </p:nvSpPr>
        <p:spPr>
          <a:ln/>
        </p:spPr>
        <p:txBody>
          <a:bodyPr/>
          <a:lstStyle>
            <a:lvl1pPr>
              <a:defRPr/>
            </a:lvl1pPr>
          </a:lstStyle>
          <a:p>
            <a:pPr>
              <a:defRPr/>
            </a:pPr>
            <a:endParaRPr lang="en-US"/>
          </a:p>
        </p:txBody>
      </p:sp>
      <p:sp>
        <p:nvSpPr>
          <p:cNvPr id="4" name="Rectangle 5"/>
          <p:cNvSpPr>
            <a:spLocks noGrp="1" noChangeArrowheads="1"/>
          </p:cNvSpPr>
          <p:nvPr>
            <p:ph type="sldNum" idx="12"/>
          </p:nvPr>
        </p:nvSpPr>
        <p:spPr>
          <a:ln/>
        </p:spPr>
        <p:txBody>
          <a:bodyPr/>
          <a:lstStyle>
            <a:lvl1pPr>
              <a:defRPr/>
            </a:lvl1pPr>
          </a:lstStyle>
          <a:p>
            <a:pPr>
              <a:defRPr/>
            </a:pPr>
            <a:fld id="{28F8FD60-9B24-0C4A-9D44-A9F144D5D6FB}" type="slidenum">
              <a:rPr lang="en-US"/>
              <a:pPr>
                <a:defRPr/>
              </a:pPr>
              <a:t>‹#›</a:t>
            </a:fld>
            <a:endParaRPr lang="en-US"/>
          </a:p>
        </p:txBody>
      </p:sp>
    </p:spTree>
    <p:extLst>
      <p:ext uri="{BB962C8B-B14F-4D97-AF65-F5344CB8AC3E}">
        <p14:creationId xmlns:p14="http://schemas.microsoft.com/office/powerpoint/2010/main" val="3947376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dt" idx="10"/>
          </p:nvPr>
        </p:nvSpPr>
        <p:spPr>
          <a:ln/>
        </p:spPr>
        <p:txBody>
          <a:bodyPr/>
          <a:lstStyle>
            <a:lvl1pPr>
              <a:defRPr/>
            </a:lvl1pPr>
          </a:lstStyle>
          <a:p>
            <a:pPr>
              <a:defRPr/>
            </a:pPr>
            <a:endParaRPr lang="en-US"/>
          </a:p>
        </p:txBody>
      </p:sp>
      <p:sp>
        <p:nvSpPr>
          <p:cNvPr id="6" name="Rectangle 4"/>
          <p:cNvSpPr>
            <a:spLocks noGrp="1" noChangeArrowheads="1"/>
          </p:cNvSpPr>
          <p:nvPr>
            <p:ph type="ftr" idx="11"/>
          </p:nvPr>
        </p:nvSpPr>
        <p:spPr>
          <a:ln/>
        </p:spPr>
        <p:txBody>
          <a:bodyPr/>
          <a:lstStyle>
            <a:lvl1pPr>
              <a:defRPr/>
            </a:lvl1pPr>
          </a:lstStyle>
          <a:p>
            <a:pPr>
              <a:defRPr/>
            </a:pPr>
            <a:endParaRPr lang="en-US"/>
          </a:p>
        </p:txBody>
      </p:sp>
      <p:sp>
        <p:nvSpPr>
          <p:cNvPr id="7" name="Rectangle 5"/>
          <p:cNvSpPr>
            <a:spLocks noGrp="1" noChangeArrowheads="1"/>
          </p:cNvSpPr>
          <p:nvPr>
            <p:ph type="sldNum" idx="12"/>
          </p:nvPr>
        </p:nvSpPr>
        <p:spPr>
          <a:ln/>
        </p:spPr>
        <p:txBody>
          <a:bodyPr/>
          <a:lstStyle>
            <a:lvl1pPr>
              <a:defRPr/>
            </a:lvl1pPr>
          </a:lstStyle>
          <a:p>
            <a:pPr>
              <a:defRPr/>
            </a:pPr>
            <a:fld id="{4C11B49A-EEBE-D548-8C1E-AED31CBFCC24}" type="slidenum">
              <a:rPr lang="en-US"/>
              <a:pPr>
                <a:defRPr/>
              </a:pPr>
              <a:t>‹#›</a:t>
            </a:fld>
            <a:endParaRPr lang="en-US"/>
          </a:p>
        </p:txBody>
      </p:sp>
    </p:spTree>
    <p:extLst>
      <p:ext uri="{BB962C8B-B14F-4D97-AF65-F5344CB8AC3E}">
        <p14:creationId xmlns:p14="http://schemas.microsoft.com/office/powerpoint/2010/main" val="3499853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dt" idx="10"/>
          </p:nvPr>
        </p:nvSpPr>
        <p:spPr>
          <a:ln/>
        </p:spPr>
        <p:txBody>
          <a:bodyPr/>
          <a:lstStyle>
            <a:lvl1pPr>
              <a:defRPr/>
            </a:lvl1pPr>
          </a:lstStyle>
          <a:p>
            <a:pPr>
              <a:defRPr/>
            </a:pPr>
            <a:endParaRPr lang="en-US"/>
          </a:p>
        </p:txBody>
      </p:sp>
      <p:sp>
        <p:nvSpPr>
          <p:cNvPr id="6" name="Rectangle 4"/>
          <p:cNvSpPr>
            <a:spLocks noGrp="1" noChangeArrowheads="1"/>
          </p:cNvSpPr>
          <p:nvPr>
            <p:ph type="ftr" idx="11"/>
          </p:nvPr>
        </p:nvSpPr>
        <p:spPr>
          <a:ln/>
        </p:spPr>
        <p:txBody>
          <a:bodyPr/>
          <a:lstStyle>
            <a:lvl1pPr>
              <a:defRPr/>
            </a:lvl1pPr>
          </a:lstStyle>
          <a:p>
            <a:pPr>
              <a:defRPr/>
            </a:pPr>
            <a:endParaRPr lang="en-US"/>
          </a:p>
        </p:txBody>
      </p:sp>
      <p:sp>
        <p:nvSpPr>
          <p:cNvPr id="7" name="Rectangle 5"/>
          <p:cNvSpPr>
            <a:spLocks noGrp="1" noChangeArrowheads="1"/>
          </p:cNvSpPr>
          <p:nvPr>
            <p:ph type="sldNum" idx="12"/>
          </p:nvPr>
        </p:nvSpPr>
        <p:spPr>
          <a:ln/>
        </p:spPr>
        <p:txBody>
          <a:bodyPr/>
          <a:lstStyle>
            <a:lvl1pPr>
              <a:defRPr/>
            </a:lvl1pPr>
          </a:lstStyle>
          <a:p>
            <a:pPr>
              <a:defRPr/>
            </a:pPr>
            <a:fld id="{F620DEFC-FE5B-6544-BD98-C5AD89698C1A}" type="slidenum">
              <a:rPr lang="en-US"/>
              <a:pPr>
                <a:defRPr/>
              </a:pPr>
              <a:t>‹#›</a:t>
            </a:fld>
            <a:endParaRPr lang="en-US"/>
          </a:p>
        </p:txBody>
      </p:sp>
    </p:spTree>
    <p:extLst>
      <p:ext uri="{BB962C8B-B14F-4D97-AF65-F5344CB8AC3E}">
        <p14:creationId xmlns:p14="http://schemas.microsoft.com/office/powerpoint/2010/main" val="701517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5" Type="http://schemas.openxmlformats.org/officeDocument/2006/relationships/image" Target="../media/image2.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685800" y="609600"/>
            <a:ext cx="7762875" cy="113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ma14="http://schemas.microsoft.com/office/mac/drawingml/2011/main" val="1"/>
            </a:ext>
          </a:extLst>
        </p:spPr>
        <p:txBody>
          <a:bodyPr vert="horz" wrap="square" lIns="90000" tIns="46800" rIns="90000" bIns="46800" numCol="1" anchor="ctr" anchorCtr="0" compatLnSpc="1">
            <a:prstTxWarp prst="textNoShape">
              <a:avLst/>
            </a:prstTxWarp>
          </a:bodyPr>
          <a:lstStyle/>
          <a:p>
            <a:pPr lvl="0"/>
            <a:r>
              <a:rPr lang="en-GB"/>
              <a:t>Click to edit the title text format</a:t>
            </a:r>
          </a:p>
        </p:txBody>
      </p:sp>
      <p:sp>
        <p:nvSpPr>
          <p:cNvPr id="1027" name="Rectangle 2"/>
          <p:cNvSpPr>
            <a:spLocks noGrp="1" noChangeArrowheads="1"/>
          </p:cNvSpPr>
          <p:nvPr>
            <p:ph type="body" idx="1"/>
          </p:nvPr>
        </p:nvSpPr>
        <p:spPr bwMode="auto">
          <a:xfrm>
            <a:off x="685800" y="1981200"/>
            <a:ext cx="7762875" cy="451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ma14="http://schemas.microsoft.com/office/mac/drawingml/2011/main" val="1"/>
            </a:ext>
          </a:extLst>
        </p:spPr>
        <p:txBody>
          <a:bodyPr vert="horz" wrap="square" lIns="90000" tIns="46800" rIns="90000" bIns="4680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2" name="Rectangle 3"/>
          <p:cNvSpPr>
            <a:spLocks noGrp="1" noChangeArrowheads="1"/>
          </p:cNvSpPr>
          <p:nvPr>
            <p:ph type="dt"/>
          </p:nvPr>
        </p:nvSpPr>
        <p:spPr bwMode="auto">
          <a:xfrm>
            <a:off x="685800" y="6248400"/>
            <a:ext cx="1895475" cy="4476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eaLnBrk="0" hangingPunct="0">
              <a:buSzPct val="100000"/>
              <a:defRPr>
                <a:solidFill>
                  <a:srgbClr val="000000"/>
                </a:solidFill>
                <a:ea typeface="DejaVu Sans" pitchFamily="34" charset="0"/>
                <a:cs typeface="DejaVu Sans" pitchFamily="34" charset="0"/>
              </a:defRPr>
            </a:lvl1pPr>
          </a:lstStyle>
          <a:p>
            <a:pPr>
              <a:defRPr/>
            </a:pPr>
            <a:endParaRPr lang="en-US"/>
          </a:p>
        </p:txBody>
      </p:sp>
      <p:sp>
        <p:nvSpPr>
          <p:cNvPr id="1028" name="Rectangle 4"/>
          <p:cNvSpPr>
            <a:spLocks noGrp="1" noChangeArrowheads="1"/>
          </p:cNvSpPr>
          <p:nvPr>
            <p:ph type="ftr"/>
          </p:nvPr>
        </p:nvSpPr>
        <p:spPr bwMode="auto">
          <a:xfrm>
            <a:off x="3124200" y="6248400"/>
            <a:ext cx="2886075" cy="4476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eaLnBrk="0" hangingPunct="0">
              <a:buSzPct val="100000"/>
              <a:defRPr>
                <a:solidFill>
                  <a:srgbClr val="000000"/>
                </a:solidFill>
                <a:ea typeface="DejaVu Sans" pitchFamily="34" charset="0"/>
                <a:cs typeface="DejaVu Sans" pitchFamily="34" charset="0"/>
              </a:defRPr>
            </a:lvl1pPr>
          </a:lstStyle>
          <a:p>
            <a:pPr>
              <a:defRPr/>
            </a:pPr>
            <a:endParaRPr lang="en-US"/>
          </a:p>
        </p:txBody>
      </p:sp>
      <p:sp>
        <p:nvSpPr>
          <p:cNvPr id="1029" name="Rectangle 5"/>
          <p:cNvSpPr>
            <a:spLocks noGrp="1" noChangeArrowheads="1"/>
          </p:cNvSpPr>
          <p:nvPr>
            <p:ph type="sldNum"/>
          </p:nvPr>
        </p:nvSpPr>
        <p:spPr bwMode="auto">
          <a:xfrm>
            <a:off x="6553200" y="6248400"/>
            <a:ext cx="1895475" cy="4476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eaLnBrk="0" hangingPunct="0">
              <a:buSzPct val="100000"/>
              <a:defRPr>
                <a:solidFill>
                  <a:srgbClr val="000000"/>
                </a:solidFill>
                <a:cs typeface="DejaVu Sans" charset="0"/>
              </a:defRPr>
            </a:lvl1pPr>
          </a:lstStyle>
          <a:p>
            <a:pPr>
              <a:defRPr/>
            </a:pPr>
            <a:fld id="{D97BFC25-111D-954D-845E-16885950B247}" type="slidenum">
              <a:rPr lang="en-US"/>
              <a:pPr>
                <a:defRPr/>
              </a:pPr>
              <a:t>‹#›</a:t>
            </a:fld>
            <a:endParaRPr lang="en-US"/>
          </a:p>
        </p:txBody>
      </p:sp>
      <p:pic>
        <p:nvPicPr>
          <p:cNvPr id="1031" name="Picture 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991475" y="76200"/>
            <a:ext cx="107632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032" name="Picture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6200" y="762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033" name="Line 8"/>
          <p:cNvSpPr>
            <a:spLocks noChangeShapeType="1"/>
          </p:cNvSpPr>
          <p:nvPr/>
        </p:nvSpPr>
        <p:spPr bwMode="auto">
          <a:xfrm>
            <a:off x="838200" y="152400"/>
            <a:ext cx="6858000" cy="1588"/>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1034" name="Line 9"/>
          <p:cNvSpPr>
            <a:spLocks noChangeShapeType="1"/>
          </p:cNvSpPr>
          <p:nvPr/>
        </p:nvSpPr>
        <p:spPr bwMode="auto">
          <a:xfrm>
            <a:off x="838200" y="228600"/>
            <a:ext cx="5334000" cy="1588"/>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1035" name="Line 10"/>
          <p:cNvSpPr>
            <a:spLocks noChangeShapeType="1"/>
          </p:cNvSpPr>
          <p:nvPr/>
        </p:nvSpPr>
        <p:spPr bwMode="auto">
          <a:xfrm>
            <a:off x="838200" y="304800"/>
            <a:ext cx="3581400" cy="1588"/>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1036" name="Line 11"/>
          <p:cNvSpPr>
            <a:spLocks noChangeShapeType="1"/>
          </p:cNvSpPr>
          <p:nvPr/>
        </p:nvSpPr>
        <p:spPr bwMode="auto">
          <a:xfrm>
            <a:off x="152400" y="838200"/>
            <a:ext cx="1588" cy="571500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1037" name="Text Box 12"/>
          <p:cNvSpPr txBox="1">
            <a:spLocks noChangeArrowheads="1"/>
          </p:cNvSpPr>
          <p:nvPr/>
        </p:nvSpPr>
        <p:spPr bwMode="auto">
          <a:xfrm>
            <a:off x="-85725" y="6019800"/>
            <a:ext cx="301625"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charset="0"/>
                <a:cs typeface="ＭＳ Ｐゴシック"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charset="0"/>
              </a:defRPr>
            </a:lvl9pPr>
          </a:lstStyle>
          <a:p>
            <a:pPr>
              <a:spcBef>
                <a:spcPts val="500"/>
              </a:spcBef>
              <a:buSzPct val="100000"/>
              <a:defRPr/>
            </a:pPr>
            <a:r>
              <a:rPr lang="en-US" sz="800" smtClean="0">
                <a:solidFill>
                  <a:srgbClr val="808080"/>
                </a:solidFill>
                <a:latin typeface="Times New Roman" charset="0"/>
                <a:cs typeface="DejaVu Sans" charset="0"/>
              </a:rPr>
              <a:t>IIIT Hyderabad</a:t>
            </a:r>
          </a:p>
        </p:txBody>
      </p:sp>
    </p:spTree>
  </p:cSld>
  <p:clrMap bg1="lt1" tx1="dk1" bg2="lt2" tx2="dk2" accent1="accent1" accent2="accent2" accent3="accent3" accent4="accent4" accent5="accent5" accent6="accent6" hlink="hlink" folHlink="folHlink"/>
  <p:sldLayoutIdLst>
    <p:sldLayoutId id="2147483896" r:id="rId1"/>
    <p:sldLayoutId id="2147483897" r:id="rId2"/>
    <p:sldLayoutId id="2147483898" r:id="rId3"/>
    <p:sldLayoutId id="2147483899" r:id="rId4"/>
    <p:sldLayoutId id="2147483900" r:id="rId5"/>
    <p:sldLayoutId id="2147483901" r:id="rId6"/>
    <p:sldLayoutId id="2147483902" r:id="rId7"/>
    <p:sldLayoutId id="2147483903" r:id="rId8"/>
    <p:sldLayoutId id="2147483904" r:id="rId9"/>
    <p:sldLayoutId id="2147483905" r:id="rId10"/>
    <p:sldLayoutId id="2147483906" r:id="rId11"/>
    <p:sldLayoutId id="2147483907" r:id="rId12"/>
  </p:sldLayoutIdLst>
  <p:txStyles>
    <p:titleStyle>
      <a:lvl1pPr algn="ctr" defTabSz="449263" rtl="0" eaLnBrk="0" fontAlgn="base" hangingPunct="0">
        <a:spcBef>
          <a:spcPct val="0"/>
        </a:spcBef>
        <a:spcAft>
          <a:spcPct val="0"/>
        </a:spcAft>
        <a:buClr>
          <a:srgbClr val="000000"/>
        </a:buClr>
        <a:buSzPct val="100000"/>
        <a:buFont typeface="Times New Roman" charset="0"/>
        <a:defRPr sz="4400">
          <a:solidFill>
            <a:srgbClr val="000000"/>
          </a:solidFill>
          <a:latin typeface="+mj-lt"/>
          <a:ea typeface="ＭＳ Ｐゴシック" charset="0"/>
          <a:cs typeface="+mj-cs"/>
        </a:defRPr>
      </a:lvl1pPr>
      <a:lvl2pPr algn="ctr" defTabSz="449263" rtl="0" eaLnBrk="0" fontAlgn="base" hangingPunct="0">
        <a:spcBef>
          <a:spcPct val="0"/>
        </a:spcBef>
        <a:spcAft>
          <a:spcPct val="0"/>
        </a:spcAft>
        <a:buClr>
          <a:srgbClr val="000000"/>
        </a:buClr>
        <a:buSzPct val="100000"/>
        <a:buFont typeface="Times New Roman" charset="0"/>
        <a:defRPr sz="4400">
          <a:solidFill>
            <a:srgbClr val="000000"/>
          </a:solidFill>
          <a:latin typeface="Times New Roman" pitchFamily="16" charset="0"/>
          <a:ea typeface="ＭＳ Ｐゴシック" charset="0"/>
          <a:cs typeface="DejaVu Sans" charset="0"/>
        </a:defRPr>
      </a:lvl2pPr>
      <a:lvl3pPr algn="ctr" defTabSz="449263" rtl="0" eaLnBrk="0" fontAlgn="base" hangingPunct="0">
        <a:spcBef>
          <a:spcPct val="0"/>
        </a:spcBef>
        <a:spcAft>
          <a:spcPct val="0"/>
        </a:spcAft>
        <a:buClr>
          <a:srgbClr val="000000"/>
        </a:buClr>
        <a:buSzPct val="100000"/>
        <a:buFont typeface="Times New Roman" charset="0"/>
        <a:defRPr sz="4400">
          <a:solidFill>
            <a:srgbClr val="000000"/>
          </a:solidFill>
          <a:latin typeface="Times New Roman" pitchFamily="16" charset="0"/>
          <a:ea typeface="ＭＳ Ｐゴシック" charset="0"/>
          <a:cs typeface="DejaVu Sans" charset="0"/>
        </a:defRPr>
      </a:lvl3pPr>
      <a:lvl4pPr algn="ctr" defTabSz="449263" rtl="0" eaLnBrk="0" fontAlgn="base" hangingPunct="0">
        <a:spcBef>
          <a:spcPct val="0"/>
        </a:spcBef>
        <a:spcAft>
          <a:spcPct val="0"/>
        </a:spcAft>
        <a:buClr>
          <a:srgbClr val="000000"/>
        </a:buClr>
        <a:buSzPct val="100000"/>
        <a:buFont typeface="Times New Roman" charset="0"/>
        <a:defRPr sz="4400">
          <a:solidFill>
            <a:srgbClr val="000000"/>
          </a:solidFill>
          <a:latin typeface="Times New Roman" pitchFamily="16" charset="0"/>
          <a:ea typeface="ＭＳ Ｐゴシック" charset="0"/>
          <a:cs typeface="DejaVu Sans" charset="0"/>
        </a:defRPr>
      </a:lvl4pPr>
      <a:lvl5pPr algn="ctr" defTabSz="449263" rtl="0" eaLnBrk="0" fontAlgn="base" hangingPunct="0">
        <a:spcBef>
          <a:spcPct val="0"/>
        </a:spcBef>
        <a:spcAft>
          <a:spcPct val="0"/>
        </a:spcAft>
        <a:buClr>
          <a:srgbClr val="000000"/>
        </a:buClr>
        <a:buSzPct val="100000"/>
        <a:buFont typeface="Times New Roman" charset="0"/>
        <a:defRPr sz="4400">
          <a:solidFill>
            <a:srgbClr val="000000"/>
          </a:solidFill>
          <a:latin typeface="Times New Roman" pitchFamily="16" charset="0"/>
          <a:ea typeface="ＭＳ Ｐゴシック" charset="0"/>
          <a:cs typeface="DejaVu Sans" charset="0"/>
        </a:defRPr>
      </a:lvl5pPr>
      <a:lvl6pPr marL="2514600" indent="-228600" algn="ctr" defTabSz="449263" rtl="0" fontAlgn="base">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DejaVu Sans" charset="0"/>
          <a:cs typeface="DejaVu Sans" charset="0"/>
        </a:defRPr>
      </a:lvl6pPr>
      <a:lvl7pPr marL="2971800" indent="-228600" algn="ctr" defTabSz="449263" rtl="0" fontAlgn="base">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DejaVu Sans" charset="0"/>
          <a:cs typeface="DejaVu Sans" charset="0"/>
        </a:defRPr>
      </a:lvl7pPr>
      <a:lvl8pPr marL="3429000" indent="-228600" algn="ctr" defTabSz="449263" rtl="0" fontAlgn="base">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DejaVu Sans" charset="0"/>
          <a:cs typeface="DejaVu Sans" charset="0"/>
        </a:defRPr>
      </a:lvl8pPr>
      <a:lvl9pPr marL="3886200" indent="-228600" algn="ctr" defTabSz="449263" rtl="0" fontAlgn="base">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DejaVu Sans" charset="0"/>
          <a:cs typeface="DejaVu Sans"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charset="0"/>
        <a:buChar char="•"/>
        <a:defRPr sz="3200">
          <a:solidFill>
            <a:srgbClr val="000000"/>
          </a:solidFill>
          <a:latin typeface="+mn-lt"/>
          <a:ea typeface="ＭＳ Ｐゴシック" charset="0"/>
          <a:cs typeface="+mn-cs"/>
        </a:defRPr>
      </a:lvl1pPr>
      <a:lvl2pPr marL="742950" indent="-285750" algn="l" defTabSz="449263" rtl="0" eaLnBrk="0" fontAlgn="base" hangingPunct="0">
        <a:spcBef>
          <a:spcPts val="700"/>
        </a:spcBef>
        <a:spcAft>
          <a:spcPct val="0"/>
        </a:spcAft>
        <a:buClr>
          <a:srgbClr val="000000"/>
        </a:buClr>
        <a:buSzPct val="100000"/>
        <a:buFont typeface="Times New Roman" charset="0"/>
        <a:buChar char="–"/>
        <a:defRPr sz="28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charset="0"/>
        <a:buChar char="•"/>
        <a:defRPr sz="24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charset="0"/>
        <a:buChar char="–"/>
        <a:defRPr sz="20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charset="0"/>
        <a:buChar char="»"/>
        <a:defRPr sz="2000">
          <a:solidFill>
            <a:srgbClr val="000000"/>
          </a:solidFill>
          <a:latin typeface="+mn-lt"/>
          <a:ea typeface="+mn-ea"/>
          <a:cs typeface="+mn-cs"/>
        </a:defRPr>
      </a:lvl5pPr>
      <a:lvl6pPr marL="2514600" indent="-228600" algn="l" defTabSz="449263" rtl="0" fontAlgn="base">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49263" rtl="0" fontAlgn="base">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49263" rtl="0" fontAlgn="base">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49263" rtl="0" fontAlgn="base">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0.xml"/><Relationship Id="rId3" Type="http://schemas.openxmlformats.org/officeDocument/2006/relationships/image" Target="../media/image1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 Id="rId3" Type="http://schemas.openxmlformats.org/officeDocument/2006/relationships/image" Target="../media/image1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7.jpeg"/><Relationship Id="rId4" Type="http://schemas.openxmlformats.org/officeDocument/2006/relationships/image" Target="../media/image18.png"/><Relationship Id="rId1" Type="http://schemas.openxmlformats.org/officeDocument/2006/relationships/slideLayout" Target="../slideLayouts/slideLayout12.xml"/><Relationship Id="rId2" Type="http://schemas.openxmlformats.org/officeDocument/2006/relationships/notesSlide" Target="../notesSlides/notesSlide13.xml"/></Relationships>
</file>

<file path=ppt/slides/_rels/slide18.xml.rels><?xml version="1.0" encoding="UTF-8" standalone="yes"?>
<Relationships xmlns="http://schemas.openxmlformats.org/package/2006/relationships"><Relationship Id="rId3" Type="http://schemas.openxmlformats.org/officeDocument/2006/relationships/image" Target="../media/image19.jpeg"/><Relationship Id="rId4" Type="http://schemas.openxmlformats.org/officeDocument/2006/relationships/image" Target="../media/image20.jpeg"/><Relationship Id="rId5" Type="http://schemas.openxmlformats.org/officeDocument/2006/relationships/image" Target="../media/image21.jpeg"/><Relationship Id="rId6" Type="http://schemas.openxmlformats.org/officeDocument/2006/relationships/image" Target="../media/image22.jpeg"/><Relationship Id="rId1" Type="http://schemas.openxmlformats.org/officeDocument/2006/relationships/slideLayout" Target="../slideLayouts/slideLayout12.xml"/><Relationship Id="rId2" Type="http://schemas.openxmlformats.org/officeDocument/2006/relationships/notesSlide" Target="../notesSlides/notesSlide14.xml"/></Relationships>
</file>

<file path=ppt/slides/_rels/slide19.xml.rels><?xml version="1.0" encoding="UTF-8" standalone="yes"?>
<Relationships xmlns="http://schemas.openxmlformats.org/package/2006/relationships"><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image" Target="../media/image25.png"/><Relationship Id="rId6" Type="http://schemas.openxmlformats.org/officeDocument/2006/relationships/image" Target="../media/image26.png"/><Relationship Id="rId1" Type="http://schemas.openxmlformats.org/officeDocument/2006/relationships/slideLayout" Target="../slideLayouts/slideLayout12.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1" Type="http://schemas.openxmlformats.org/officeDocument/2006/relationships/slideLayout" Target="../slideLayouts/slideLayout1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0.xml"/><Relationship Id="rId3" Type="http://schemas.openxmlformats.org/officeDocument/2006/relationships/image" Target="../media/image27.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1.xml"/><Relationship Id="rId3" Type="http://schemas.openxmlformats.org/officeDocument/2006/relationships/image" Target="../media/image28.pn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4" Type="http://schemas.openxmlformats.org/officeDocument/2006/relationships/image" Target="../media/image6.jpeg"/><Relationship Id="rId5" Type="http://schemas.openxmlformats.org/officeDocument/2006/relationships/image" Target="../media/image7.jpeg"/><Relationship Id="rId6" Type="http://schemas.openxmlformats.org/officeDocument/2006/relationships/image" Target="../media/image8.jpeg"/><Relationship Id="rId7" Type="http://schemas.openxmlformats.org/officeDocument/2006/relationships/image" Target="../media/image9.jpeg"/><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4" Type="http://schemas.openxmlformats.org/officeDocument/2006/relationships/oleObject" Target="../embeddings/oleObject1.bin"/><Relationship Id="rId5" Type="http://schemas.openxmlformats.org/officeDocument/2006/relationships/image" Target="../media/image10.wmf"/><Relationship Id="rId6" Type="http://schemas.openxmlformats.org/officeDocument/2006/relationships/oleObject" Target="../embeddings/oleObject2.bin"/><Relationship Id="rId7" Type="http://schemas.openxmlformats.org/officeDocument/2006/relationships/image" Target="../media/image11.wmf"/><Relationship Id="rId1" Type="http://schemas.openxmlformats.org/officeDocument/2006/relationships/vmlDrawing" Target="../drawings/vmlDrawing1.vml"/><Relationship Id="rId2"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 Id="rId3" Type="http://schemas.openxmlformats.org/officeDocument/2006/relationships/image" Target="../media/image1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a:xfrm>
            <a:off x="609600" y="1676400"/>
            <a:ext cx="7762875" cy="3276600"/>
          </a:xfrm>
        </p:spPr>
        <p:txBody>
          <a:bodyPr/>
          <a:lstStyle/>
          <a:p>
            <a:r>
              <a:rPr lang="en-US" sz="3200" dirty="0">
                <a:latin typeface="Times New Roman" charset="0"/>
                <a:cs typeface="DejaVu Sans" charset="0"/>
              </a:rPr>
              <a:t>Thesis Presentation</a:t>
            </a:r>
            <a:br>
              <a:rPr lang="en-US" sz="3200" dirty="0">
                <a:latin typeface="Times New Roman" charset="0"/>
                <a:cs typeface="DejaVu Sans" charset="0"/>
              </a:rPr>
            </a:br>
            <a:r>
              <a:rPr lang="en-US" sz="3200" dirty="0">
                <a:latin typeface="Times New Roman" charset="0"/>
                <a:cs typeface="DejaVu Sans" charset="0"/>
              </a:rPr>
              <a:t>By</a:t>
            </a:r>
            <a:br>
              <a:rPr lang="en-US" sz="3200" dirty="0">
                <a:latin typeface="Times New Roman" charset="0"/>
                <a:cs typeface="DejaVu Sans" charset="0"/>
              </a:rPr>
            </a:br>
            <a:r>
              <a:rPr lang="en-US" sz="3200" dirty="0">
                <a:latin typeface="Times New Roman" charset="0"/>
                <a:cs typeface="DejaVu Sans" charset="0"/>
              </a:rPr>
              <a:t>Raman Jain</a:t>
            </a:r>
            <a:br>
              <a:rPr lang="en-US" sz="3200" dirty="0">
                <a:latin typeface="Times New Roman" charset="0"/>
                <a:cs typeface="DejaVu Sans" charset="0"/>
              </a:rPr>
            </a:br>
            <a:r>
              <a:rPr lang="en-US" sz="3200" dirty="0">
                <a:latin typeface="Times New Roman" charset="0"/>
                <a:cs typeface="DejaVu Sans" charset="0"/>
              </a:rPr>
              <a:t> (20052021)</a:t>
            </a:r>
            <a:br>
              <a:rPr lang="en-US" sz="3200" dirty="0">
                <a:latin typeface="Times New Roman" charset="0"/>
                <a:cs typeface="DejaVu Sans" charset="0"/>
              </a:rPr>
            </a:br>
            <a:r>
              <a:rPr lang="en-US" sz="3200" dirty="0">
                <a:latin typeface="Times New Roman" charset="0"/>
                <a:cs typeface="DejaVu Sans" charset="0"/>
              </a:rPr>
              <a:t/>
            </a:r>
            <a:br>
              <a:rPr lang="en-US" sz="3200" dirty="0">
                <a:latin typeface="Times New Roman" charset="0"/>
                <a:cs typeface="DejaVu Sans" charset="0"/>
              </a:rPr>
            </a:br>
            <a:r>
              <a:rPr lang="en-US" dirty="0">
                <a:latin typeface="Times New Roman" charset="0"/>
                <a:cs typeface="DejaVu Sans" charset="0"/>
              </a:rPr>
              <a:t>Towards Efficient Methods for Word Image Retrieval  </a:t>
            </a: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a:xfrm>
            <a:off x="685800" y="161925"/>
            <a:ext cx="7762875" cy="1133475"/>
          </a:xfrm>
        </p:spPr>
        <p:txBody>
          <a:bodyPr/>
          <a:lstStyle/>
          <a:p>
            <a:r>
              <a:rPr lang="en-US" sz="3600">
                <a:latin typeface="Times New Roman" charset="0"/>
                <a:cs typeface="DejaVu Sans" charset="0"/>
              </a:rPr>
              <a:t>Results</a:t>
            </a:r>
          </a:p>
        </p:txBody>
      </p:sp>
      <p:graphicFrame>
        <p:nvGraphicFramePr>
          <p:cNvPr id="3" name="Table 2"/>
          <p:cNvGraphicFramePr>
            <a:graphicFrameLocks noGrp="1"/>
          </p:cNvGraphicFramePr>
          <p:nvPr/>
        </p:nvGraphicFramePr>
        <p:xfrm>
          <a:off x="762000" y="1752600"/>
          <a:ext cx="7696199" cy="3227387"/>
        </p:xfrm>
        <a:graphic>
          <a:graphicData uri="http://schemas.openxmlformats.org/drawingml/2006/table">
            <a:tbl>
              <a:tblPr firstRow="1" bandRow="1">
                <a:tableStyleId>{5C22544A-7EE6-4342-B048-85BDC9FD1C3A}</a:tableStyleId>
              </a:tblPr>
              <a:tblGrid>
                <a:gridCol w="1463709"/>
                <a:gridCol w="1463709"/>
                <a:gridCol w="1339780"/>
                <a:gridCol w="1447800"/>
                <a:gridCol w="1981201"/>
              </a:tblGrid>
              <a:tr h="1092458">
                <a:tc>
                  <a:txBody>
                    <a:bodyPr/>
                    <a:lstStyle/>
                    <a:p>
                      <a:pPr algn="ctr"/>
                      <a:r>
                        <a:rPr lang="en-US" sz="2200" dirty="0" smtClean="0">
                          <a:solidFill>
                            <a:schemeClr val="tx2"/>
                          </a:solidFill>
                          <a:latin typeface="+mn-lt"/>
                          <a:cs typeface="Comic Sans MS"/>
                        </a:rPr>
                        <a:t>Data</a:t>
                      </a:r>
                      <a:r>
                        <a:rPr lang="en-US" sz="2200" baseline="0" dirty="0" smtClean="0">
                          <a:solidFill>
                            <a:schemeClr val="tx2"/>
                          </a:solidFill>
                          <a:latin typeface="+mn-lt"/>
                          <a:cs typeface="Comic Sans MS"/>
                        </a:rPr>
                        <a:t> set</a:t>
                      </a:r>
                      <a:endParaRPr lang="en-US" sz="2200" dirty="0">
                        <a:solidFill>
                          <a:schemeClr val="tx2"/>
                        </a:solidFill>
                        <a:latin typeface="+mn-lt"/>
                        <a:cs typeface="Comic Sans MS"/>
                      </a:endParaRPr>
                    </a:p>
                  </a:txBody>
                  <a:tcPr marL="120823" marR="120823" marT="33938" marB="33938"/>
                </a:tc>
                <a:tc>
                  <a:txBody>
                    <a:bodyPr/>
                    <a:lstStyle/>
                    <a:p>
                      <a:pPr algn="ctr"/>
                      <a:r>
                        <a:rPr lang="en-US" sz="2200" dirty="0" smtClean="0">
                          <a:solidFill>
                            <a:schemeClr val="tx2"/>
                          </a:solidFill>
                          <a:latin typeface="+mn-lt"/>
                          <a:cs typeface="Comic Sans MS"/>
                        </a:rPr>
                        <a:t>Measure</a:t>
                      </a:r>
                      <a:endParaRPr lang="en-US" sz="2200" dirty="0">
                        <a:solidFill>
                          <a:schemeClr val="tx2"/>
                        </a:solidFill>
                        <a:latin typeface="+mn-lt"/>
                        <a:cs typeface="Comic Sans MS"/>
                      </a:endParaRPr>
                    </a:p>
                  </a:txBody>
                  <a:tcPr marL="120823" marR="120823" marT="33938" marB="33938"/>
                </a:tc>
                <a:tc>
                  <a:txBody>
                    <a:bodyPr/>
                    <a:lstStyle/>
                    <a:p>
                      <a:pPr algn="ctr"/>
                      <a:r>
                        <a:rPr lang="en-US" sz="2200" dirty="0" smtClean="0">
                          <a:solidFill>
                            <a:schemeClr val="tx2"/>
                          </a:solidFill>
                          <a:latin typeface="+mn-lt"/>
                          <a:cs typeface="Comic Sans MS"/>
                        </a:rPr>
                        <a:t>DTW</a:t>
                      </a:r>
                      <a:endParaRPr lang="en-US" sz="2200" dirty="0">
                        <a:solidFill>
                          <a:schemeClr val="tx2"/>
                        </a:solidFill>
                        <a:latin typeface="+mn-lt"/>
                        <a:cs typeface="Comic Sans MS"/>
                      </a:endParaRPr>
                    </a:p>
                  </a:txBody>
                  <a:tcPr marL="120823" marR="120823" marT="33938" marB="33938"/>
                </a:tc>
                <a:tc>
                  <a:txBody>
                    <a:bodyPr/>
                    <a:lstStyle/>
                    <a:p>
                      <a:pPr algn="ctr"/>
                      <a:r>
                        <a:rPr lang="en-US" sz="2200" dirty="0" smtClean="0">
                          <a:solidFill>
                            <a:schemeClr val="tx2"/>
                          </a:solidFill>
                          <a:latin typeface="+mn-lt"/>
                          <a:cs typeface="Comic Sans MS"/>
                        </a:rPr>
                        <a:t>Euclidean</a:t>
                      </a:r>
                      <a:endParaRPr lang="en-US" sz="2200" dirty="0">
                        <a:solidFill>
                          <a:schemeClr val="tx2"/>
                        </a:solidFill>
                        <a:latin typeface="+mn-lt"/>
                        <a:cs typeface="Comic Sans MS"/>
                      </a:endParaRPr>
                    </a:p>
                  </a:txBody>
                  <a:tcPr marL="120823" marR="120823" marT="33938" marB="33938"/>
                </a:tc>
                <a:tc>
                  <a:txBody>
                    <a:bodyPr/>
                    <a:lstStyle/>
                    <a:p>
                      <a:pPr algn="ctr"/>
                      <a:r>
                        <a:rPr lang="en-US" sz="2200" dirty="0" smtClean="0">
                          <a:solidFill>
                            <a:schemeClr val="tx2"/>
                          </a:solidFill>
                          <a:latin typeface="+mn-lt"/>
                          <a:cs typeface="Comic Sans MS"/>
                        </a:rPr>
                        <a:t>QSC with extrapolation</a:t>
                      </a:r>
                      <a:endParaRPr lang="en-US" sz="2200" dirty="0">
                        <a:solidFill>
                          <a:schemeClr val="tx2"/>
                        </a:solidFill>
                        <a:latin typeface="+mn-lt"/>
                        <a:cs typeface="Comic Sans MS"/>
                      </a:endParaRPr>
                    </a:p>
                  </a:txBody>
                  <a:tcPr marL="120823" marR="120823" marT="33938" marB="33938"/>
                </a:tc>
              </a:tr>
              <a:tr h="730683">
                <a:tc>
                  <a:txBody>
                    <a:bodyPr/>
                    <a:lstStyle/>
                    <a:p>
                      <a:r>
                        <a:rPr lang="en-US" sz="2400" dirty="0" smtClean="0"/>
                        <a:t>CD</a:t>
                      </a:r>
                      <a:endParaRPr lang="en-US" sz="2400" dirty="0"/>
                    </a:p>
                  </a:txBody>
                  <a:tcPr marL="120823" marR="120823" marT="33938" marB="33938"/>
                </a:tc>
                <a:tc>
                  <a:txBody>
                    <a:bodyPr/>
                    <a:lstStyle/>
                    <a:p>
                      <a:r>
                        <a:rPr lang="en-US" sz="2400" dirty="0" smtClean="0"/>
                        <a:t>mAP</a:t>
                      </a:r>
                      <a:endParaRPr lang="en-US" sz="2400" dirty="0"/>
                    </a:p>
                  </a:txBody>
                  <a:tcPr marL="120823" marR="120823" marT="33938" marB="33938"/>
                </a:tc>
                <a:tc>
                  <a:txBody>
                    <a:bodyPr/>
                    <a:lstStyle/>
                    <a:p>
                      <a:r>
                        <a:rPr lang="en-US" sz="2400" dirty="0" smtClean="0"/>
                        <a:t>0.853</a:t>
                      </a:r>
                      <a:endParaRPr lang="en-US" sz="2400" dirty="0"/>
                    </a:p>
                  </a:txBody>
                  <a:tcPr marL="120823" marR="120823" marT="33938" marB="33938"/>
                </a:tc>
                <a:tc>
                  <a:txBody>
                    <a:bodyPr/>
                    <a:lstStyle/>
                    <a:p>
                      <a:r>
                        <a:rPr lang="en-US" sz="2400" dirty="0" smtClean="0"/>
                        <a:t>0.764</a:t>
                      </a:r>
                      <a:endParaRPr lang="en-US" sz="2400" dirty="0"/>
                    </a:p>
                  </a:txBody>
                  <a:tcPr marL="120823" marR="120823" marT="33938" marB="33938"/>
                </a:tc>
                <a:tc>
                  <a:txBody>
                    <a:bodyPr/>
                    <a:lstStyle/>
                    <a:p>
                      <a:r>
                        <a:rPr lang="en-US" sz="2400" dirty="0" smtClean="0"/>
                        <a:t>0.902</a:t>
                      </a:r>
                      <a:endParaRPr lang="en-US" sz="2400" dirty="0"/>
                    </a:p>
                  </a:txBody>
                  <a:tcPr marL="120823" marR="120823" marT="33938" marB="33938"/>
                </a:tc>
              </a:tr>
              <a:tr h="702123">
                <a:tc>
                  <a:txBody>
                    <a:bodyPr/>
                    <a:lstStyle/>
                    <a:p>
                      <a:r>
                        <a:rPr lang="en-US" sz="2400" dirty="0" smtClean="0"/>
                        <a:t>RD</a:t>
                      </a:r>
                      <a:endParaRPr lang="en-US" sz="2400" dirty="0"/>
                    </a:p>
                  </a:txBody>
                  <a:tcPr marL="120823" marR="120823" marT="33938" marB="33938"/>
                </a:tc>
                <a:tc>
                  <a:txBody>
                    <a:bodyPr/>
                    <a:lstStyle/>
                    <a:p>
                      <a:r>
                        <a:rPr lang="en-US" sz="2400" dirty="0" smtClean="0"/>
                        <a:t>mAP</a:t>
                      </a:r>
                      <a:endParaRPr lang="en-US" sz="2400" dirty="0"/>
                    </a:p>
                  </a:txBody>
                  <a:tcPr marL="120823" marR="120823" marT="33938" marB="33938"/>
                </a:tc>
                <a:tc>
                  <a:txBody>
                    <a:bodyPr/>
                    <a:lstStyle/>
                    <a:p>
                      <a:r>
                        <a:rPr lang="en-US" sz="2400" dirty="0" smtClean="0"/>
                        <a:t>0.778</a:t>
                      </a:r>
                      <a:endParaRPr lang="en-US" sz="2400" dirty="0"/>
                    </a:p>
                  </a:txBody>
                  <a:tcPr marL="120823" marR="120823" marT="33938" marB="33938"/>
                </a:tc>
                <a:tc>
                  <a:txBody>
                    <a:bodyPr/>
                    <a:lstStyle/>
                    <a:p>
                      <a:r>
                        <a:rPr lang="en-US" sz="2400" dirty="0" smtClean="0"/>
                        <a:t>0.817</a:t>
                      </a:r>
                      <a:endParaRPr lang="en-US" sz="2400" dirty="0"/>
                    </a:p>
                  </a:txBody>
                  <a:tcPr marL="120823" marR="120823" marT="33938" marB="33938"/>
                </a:tc>
                <a:tc>
                  <a:txBody>
                    <a:bodyPr/>
                    <a:lstStyle/>
                    <a:p>
                      <a:r>
                        <a:rPr lang="en-US" sz="2400" dirty="0" smtClean="0"/>
                        <a:t>0.923</a:t>
                      </a:r>
                      <a:endParaRPr lang="en-US" sz="2400" dirty="0"/>
                    </a:p>
                  </a:txBody>
                  <a:tcPr marL="120823" marR="120823" marT="33938" marB="33938"/>
                </a:tc>
              </a:tr>
              <a:tr h="702123">
                <a:tc>
                  <a:txBody>
                    <a:bodyPr/>
                    <a:lstStyle/>
                    <a:p>
                      <a:r>
                        <a:rPr lang="en-US" sz="2400" dirty="0" smtClean="0"/>
                        <a:t>UD</a:t>
                      </a:r>
                      <a:endParaRPr lang="en-US" sz="2400" dirty="0"/>
                    </a:p>
                  </a:txBody>
                  <a:tcPr marL="120823" marR="120823" marT="33938" marB="33938"/>
                </a:tc>
                <a:tc>
                  <a:txBody>
                    <a:bodyPr/>
                    <a:lstStyle/>
                    <a:p>
                      <a:r>
                        <a:rPr lang="en-US" sz="2400" dirty="0" smtClean="0"/>
                        <a:t>mP</a:t>
                      </a:r>
                      <a:endParaRPr lang="en-US" sz="2400" dirty="0"/>
                    </a:p>
                  </a:txBody>
                  <a:tcPr marL="120823" marR="120823" marT="33938" marB="33938"/>
                </a:tc>
                <a:tc>
                  <a:txBody>
                    <a:bodyPr/>
                    <a:lstStyle/>
                    <a:p>
                      <a:r>
                        <a:rPr lang="en-US" sz="2400" dirty="0" smtClean="0"/>
                        <a:t>0.890</a:t>
                      </a:r>
                      <a:endParaRPr lang="en-US" sz="2400" dirty="0"/>
                    </a:p>
                  </a:txBody>
                  <a:tcPr marL="120823" marR="120823" marT="33938" marB="33938"/>
                </a:tc>
                <a:tc>
                  <a:txBody>
                    <a:bodyPr/>
                    <a:lstStyle/>
                    <a:p>
                      <a:r>
                        <a:rPr lang="en-US" sz="2400" dirty="0" smtClean="0"/>
                        <a:t>0.915</a:t>
                      </a:r>
                      <a:endParaRPr lang="en-US" sz="2400" dirty="0"/>
                    </a:p>
                  </a:txBody>
                  <a:tcPr marL="120823" marR="120823" marT="33938" marB="33938"/>
                </a:tc>
                <a:tc>
                  <a:txBody>
                    <a:bodyPr/>
                    <a:lstStyle/>
                    <a:p>
                      <a:r>
                        <a:rPr lang="en-US" sz="2400" dirty="0" smtClean="0"/>
                        <a:t>0.955</a:t>
                      </a:r>
                      <a:endParaRPr lang="en-US" sz="2400" dirty="0"/>
                    </a:p>
                  </a:txBody>
                  <a:tcPr marL="120823" marR="120823" marT="33938" marB="33938"/>
                </a:tc>
              </a:tr>
            </a:tbl>
          </a:graphicData>
        </a:graphic>
      </p:graphicFrame>
      <p:sp>
        <p:nvSpPr>
          <p:cNvPr id="4" name="TextBox 27"/>
          <p:cNvSpPr txBox="1">
            <a:spLocks noChangeArrowheads="1"/>
          </p:cNvSpPr>
          <p:nvPr/>
        </p:nvSpPr>
        <p:spPr bwMode="auto">
          <a:xfrm>
            <a:off x="1066800" y="5208588"/>
            <a:ext cx="7391400" cy="460375"/>
          </a:xfrm>
          <a:prstGeom prst="rect">
            <a:avLst/>
          </a:prstGeom>
          <a:noFill/>
          <a:ln w="9525">
            <a:noFill/>
            <a:miter lim="800000"/>
            <a:headEnd/>
            <a:tailEnd/>
          </a:ln>
        </p:spPr>
        <p:txBody>
          <a:bodyPr tIns="45718" bIns="45718">
            <a:spAutoFit/>
          </a:bodyPr>
          <a:lstStyle/>
          <a:p>
            <a:pPr>
              <a:defRPr/>
            </a:pPr>
            <a:r>
              <a:rPr lang="en-US" sz="2400" dirty="0">
                <a:solidFill>
                  <a:srgbClr val="0D0D0D"/>
                </a:solidFill>
                <a:latin typeface="+mn-lt"/>
                <a:cs typeface="DejaVu Sans" charset="0"/>
              </a:rPr>
              <a:t>Comparative results of extrapolation on various data.</a:t>
            </a: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793" name="Group 13"/>
          <p:cNvGrpSpPr>
            <a:grpSpLocks/>
          </p:cNvGrpSpPr>
          <p:nvPr/>
        </p:nvGrpSpPr>
        <p:grpSpPr bwMode="auto">
          <a:xfrm>
            <a:off x="762000" y="1524000"/>
            <a:ext cx="3429000" cy="3429000"/>
            <a:chOff x="2438400" y="2057400"/>
            <a:chExt cx="4191000" cy="4343400"/>
          </a:xfrm>
        </p:grpSpPr>
        <p:sp>
          <p:nvSpPr>
            <p:cNvPr id="33800" name="TextBox 5"/>
            <p:cNvSpPr txBox="1">
              <a:spLocks noChangeArrowheads="1"/>
            </p:cNvSpPr>
            <p:nvPr/>
          </p:nvSpPr>
          <p:spPr bwMode="auto">
            <a:xfrm>
              <a:off x="2514071" y="2057400"/>
              <a:ext cx="939094" cy="4645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solidFill>
                    <a:schemeClr val="tx1"/>
                  </a:solidFill>
                </a:rPr>
                <a:t>vowel</a:t>
              </a:r>
            </a:p>
          </p:txBody>
        </p:sp>
        <p:sp>
          <p:nvSpPr>
            <p:cNvPr id="33801" name="TextBox 6"/>
            <p:cNvSpPr txBox="1">
              <a:spLocks noChangeArrowheads="1"/>
            </p:cNvSpPr>
            <p:nvPr/>
          </p:nvSpPr>
          <p:spPr bwMode="auto">
            <a:xfrm>
              <a:off x="3949876" y="2069465"/>
              <a:ext cx="1653117" cy="4645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solidFill>
                    <a:schemeClr val="tx1"/>
                  </a:solidFill>
                </a:rPr>
                <a:t>consonants</a:t>
              </a:r>
            </a:p>
          </p:txBody>
        </p:sp>
        <p:grpSp>
          <p:nvGrpSpPr>
            <p:cNvPr id="33802" name="Group 12"/>
            <p:cNvGrpSpPr>
              <a:grpSpLocks/>
            </p:cNvGrpSpPr>
            <p:nvPr/>
          </p:nvGrpSpPr>
          <p:grpSpPr bwMode="auto">
            <a:xfrm>
              <a:off x="2438400" y="2133600"/>
              <a:ext cx="4191000" cy="4267200"/>
              <a:chOff x="2590800" y="2134394"/>
              <a:chExt cx="4191000" cy="4267200"/>
            </a:xfrm>
          </p:grpSpPr>
          <p:pic>
            <p:nvPicPr>
              <p:cNvPr id="33803" name="Picture 4" descr="writing_hindi1.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2438400"/>
                <a:ext cx="4191000" cy="381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3804" name="Straight Connector 10"/>
              <p:cNvCxnSpPr>
                <a:cxnSpLocks noChangeShapeType="1"/>
              </p:cNvCxnSpPr>
              <p:nvPr/>
            </p:nvCxnSpPr>
            <p:spPr bwMode="auto">
              <a:xfrm rot="5400000">
                <a:off x="1448197" y="4267597"/>
                <a:ext cx="4267200" cy="79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grpSp>
      </p:grpSp>
      <p:sp>
        <p:nvSpPr>
          <p:cNvPr id="33794" name="Text Box 10"/>
          <p:cNvSpPr txBox="1">
            <a:spLocks noChangeArrowheads="1"/>
          </p:cNvSpPr>
          <p:nvPr/>
        </p:nvSpPr>
        <p:spPr bwMode="auto">
          <a:xfrm>
            <a:off x="4572000" y="1600200"/>
            <a:ext cx="2895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1"/>
                </a:solidFill>
                <a:latin typeface="Arial" charset="0"/>
                <a:ea typeface="ＭＳ Ｐゴシック" charset="0"/>
                <a:cs typeface="ＭＳ Ｐゴシック" charset="0"/>
              </a:defRPr>
            </a:lvl1pPr>
            <a:lvl2pPr eaLnBrk="0" hangingPunct="0">
              <a:defRPr sz="2400">
                <a:solidFill>
                  <a:schemeClr val="bg1"/>
                </a:solidFill>
                <a:latin typeface="Arial" charset="0"/>
                <a:ea typeface="ＭＳ Ｐゴシック" charset="0"/>
              </a:defRPr>
            </a:lvl2pPr>
            <a:lvl3pPr eaLnBrk="0" hangingPunct="0">
              <a:defRPr sz="2400">
                <a:solidFill>
                  <a:schemeClr val="bg1"/>
                </a:solidFill>
                <a:latin typeface="Arial" charset="0"/>
                <a:ea typeface="ＭＳ Ｐゴシック" charset="0"/>
              </a:defRPr>
            </a:lvl3pPr>
            <a:lvl4pPr eaLnBrk="0" hangingPunct="0">
              <a:defRPr sz="2400">
                <a:solidFill>
                  <a:schemeClr val="bg1"/>
                </a:solidFill>
                <a:latin typeface="Arial" charset="0"/>
                <a:ea typeface="ＭＳ Ｐゴシック" charset="0"/>
              </a:defRPr>
            </a:lvl4pPr>
            <a:lvl5pPr eaLnBrk="0" hangingPunct="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pPr defTabSz="914400" eaLnBrk="1" hangingPunct="1"/>
            <a:r>
              <a:rPr lang="hi-in" b="1">
                <a:solidFill>
                  <a:schemeClr val="tx1"/>
                </a:solidFill>
                <a:cs typeface="Mangal" charset="0"/>
              </a:rPr>
              <a:t>क</a:t>
            </a:r>
            <a:r>
              <a:rPr lang="en-US" b="1">
                <a:solidFill>
                  <a:schemeClr val="tx1"/>
                </a:solidFill>
                <a:cs typeface="Mangal" charset="0"/>
              </a:rPr>
              <a:t>(c) </a:t>
            </a:r>
            <a:r>
              <a:rPr lang="en-US" b="1">
                <a:solidFill>
                  <a:schemeClr val="tx1"/>
                </a:solidFill>
                <a:latin typeface="Mangal" charset="0"/>
                <a:cs typeface="Mangal" charset="0"/>
              </a:rPr>
              <a:t>+ </a:t>
            </a:r>
            <a:r>
              <a:rPr lang="hi-in" b="1">
                <a:solidFill>
                  <a:schemeClr val="tx1"/>
                </a:solidFill>
                <a:latin typeface="Mangal" charset="0"/>
                <a:cs typeface="Mangal" charset="0"/>
              </a:rPr>
              <a:t>ई</a:t>
            </a:r>
            <a:r>
              <a:rPr lang="en-US" b="1">
                <a:solidFill>
                  <a:schemeClr val="tx1"/>
                </a:solidFill>
                <a:cs typeface="Arial" charset="0"/>
              </a:rPr>
              <a:t>(v) </a:t>
            </a:r>
            <a:r>
              <a:rPr lang="en-US" b="1">
                <a:solidFill>
                  <a:schemeClr val="tx1"/>
                </a:solidFill>
                <a:latin typeface="Mangal" charset="0"/>
                <a:cs typeface="Mangal" charset="0"/>
              </a:rPr>
              <a:t>= </a:t>
            </a:r>
            <a:r>
              <a:rPr lang="hi-in" b="1">
                <a:solidFill>
                  <a:schemeClr val="tx1"/>
                </a:solidFill>
                <a:latin typeface="Mangal" charset="0"/>
                <a:cs typeface="Mangal" charset="0"/>
              </a:rPr>
              <a:t>की</a:t>
            </a:r>
            <a:endParaRPr lang="en-US" b="1">
              <a:solidFill>
                <a:schemeClr val="tx1"/>
              </a:solidFill>
              <a:cs typeface="Arial" charset="0"/>
            </a:endParaRPr>
          </a:p>
          <a:p>
            <a:pPr defTabSz="914400" eaLnBrk="1" hangingPunct="1"/>
            <a:r>
              <a:rPr lang="en-US" b="1">
                <a:solidFill>
                  <a:schemeClr val="tx1"/>
                </a:solidFill>
                <a:cs typeface="Arial" charset="0"/>
              </a:rPr>
              <a:t>ka         ee       kee</a:t>
            </a:r>
            <a:endParaRPr lang="hi-in" b="1">
              <a:solidFill>
                <a:schemeClr val="tx1"/>
              </a:solidFill>
              <a:cs typeface="Arial" charset="0"/>
            </a:endParaRPr>
          </a:p>
        </p:txBody>
      </p:sp>
      <p:sp>
        <p:nvSpPr>
          <p:cNvPr id="33795" name="Text Box 13"/>
          <p:cNvSpPr txBox="1">
            <a:spLocks noChangeArrowheads="1"/>
          </p:cNvSpPr>
          <p:nvPr/>
        </p:nvSpPr>
        <p:spPr bwMode="auto">
          <a:xfrm>
            <a:off x="4572000" y="2667000"/>
            <a:ext cx="32004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1"/>
                </a:solidFill>
                <a:latin typeface="Arial" charset="0"/>
                <a:ea typeface="ＭＳ Ｐゴシック" charset="0"/>
                <a:cs typeface="ＭＳ Ｐゴシック" charset="0"/>
              </a:defRPr>
            </a:lvl1pPr>
            <a:lvl2pPr eaLnBrk="0" hangingPunct="0">
              <a:defRPr sz="2400">
                <a:solidFill>
                  <a:schemeClr val="bg1"/>
                </a:solidFill>
                <a:latin typeface="Arial" charset="0"/>
                <a:ea typeface="ＭＳ Ｐゴシック" charset="0"/>
              </a:defRPr>
            </a:lvl2pPr>
            <a:lvl3pPr eaLnBrk="0" hangingPunct="0">
              <a:defRPr sz="2400">
                <a:solidFill>
                  <a:schemeClr val="bg1"/>
                </a:solidFill>
                <a:latin typeface="Arial" charset="0"/>
                <a:ea typeface="ＭＳ Ｐゴシック" charset="0"/>
              </a:defRPr>
            </a:lvl3pPr>
            <a:lvl4pPr eaLnBrk="0" hangingPunct="0">
              <a:defRPr sz="2400">
                <a:solidFill>
                  <a:schemeClr val="bg1"/>
                </a:solidFill>
                <a:latin typeface="Arial" charset="0"/>
                <a:ea typeface="ＭＳ Ｐゴシック" charset="0"/>
              </a:defRPr>
            </a:lvl4pPr>
            <a:lvl5pPr eaLnBrk="0" hangingPunct="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pPr defTabSz="914400" eaLnBrk="1" hangingPunct="1"/>
            <a:r>
              <a:rPr lang="hi-in" b="1">
                <a:solidFill>
                  <a:schemeClr val="tx1"/>
                </a:solidFill>
                <a:cs typeface="Mangal" charset="0"/>
              </a:rPr>
              <a:t>त</a:t>
            </a:r>
            <a:r>
              <a:rPr lang="en-US" b="1">
                <a:solidFill>
                  <a:schemeClr val="tx1"/>
                </a:solidFill>
                <a:cs typeface="Mangal" charset="0"/>
              </a:rPr>
              <a:t>(c) </a:t>
            </a:r>
            <a:r>
              <a:rPr lang="en-US" b="1">
                <a:solidFill>
                  <a:schemeClr val="tx1"/>
                </a:solidFill>
                <a:latin typeface="Mangal" charset="0"/>
                <a:cs typeface="Mangal" charset="0"/>
              </a:rPr>
              <a:t>+ </a:t>
            </a:r>
            <a:r>
              <a:rPr lang="hi-in" b="1">
                <a:solidFill>
                  <a:schemeClr val="tx1"/>
                </a:solidFill>
                <a:latin typeface="Mangal" charset="0"/>
                <a:cs typeface="Mangal" charset="0"/>
              </a:rPr>
              <a:t>त</a:t>
            </a:r>
            <a:r>
              <a:rPr lang="en-US" b="1">
                <a:solidFill>
                  <a:schemeClr val="tx1"/>
                </a:solidFill>
                <a:cs typeface="Arial" charset="0"/>
              </a:rPr>
              <a:t>(c) </a:t>
            </a:r>
            <a:r>
              <a:rPr lang="en-US" b="1">
                <a:solidFill>
                  <a:schemeClr val="tx1"/>
                </a:solidFill>
                <a:latin typeface="Mangal" charset="0"/>
                <a:cs typeface="Mangal" charset="0"/>
              </a:rPr>
              <a:t>= </a:t>
            </a:r>
            <a:r>
              <a:rPr lang="hi-in" b="1">
                <a:solidFill>
                  <a:schemeClr val="tx1"/>
                </a:solidFill>
                <a:latin typeface="Mangal" charset="0"/>
                <a:cs typeface="Mangal" charset="0"/>
              </a:rPr>
              <a:t>त्त</a:t>
            </a:r>
            <a:endParaRPr lang="hi-in" b="1">
              <a:solidFill>
                <a:schemeClr val="tx1"/>
              </a:solidFill>
              <a:cs typeface="Mangal" charset="0"/>
            </a:endParaRPr>
          </a:p>
          <a:p>
            <a:pPr defTabSz="914400" eaLnBrk="1" hangingPunct="1"/>
            <a:r>
              <a:rPr lang="en-US" b="1">
                <a:solidFill>
                  <a:schemeClr val="tx1"/>
                </a:solidFill>
                <a:cs typeface="Arial" charset="0"/>
              </a:rPr>
              <a:t>tha       tha       ththa</a:t>
            </a:r>
            <a:endParaRPr lang="hi-in" b="1">
              <a:solidFill>
                <a:schemeClr val="tx1"/>
              </a:solidFill>
              <a:cs typeface="Arial" charset="0"/>
            </a:endParaRPr>
          </a:p>
        </p:txBody>
      </p:sp>
      <p:sp>
        <p:nvSpPr>
          <p:cNvPr id="33796" name="Text Box 14"/>
          <p:cNvSpPr txBox="1">
            <a:spLocks noChangeArrowheads="1"/>
          </p:cNvSpPr>
          <p:nvPr/>
        </p:nvSpPr>
        <p:spPr bwMode="auto">
          <a:xfrm>
            <a:off x="4572000" y="3825875"/>
            <a:ext cx="32004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1"/>
                </a:solidFill>
                <a:latin typeface="Arial" charset="0"/>
                <a:ea typeface="ＭＳ Ｐゴシック" charset="0"/>
                <a:cs typeface="ＭＳ Ｐゴシック" charset="0"/>
              </a:defRPr>
            </a:lvl1pPr>
            <a:lvl2pPr eaLnBrk="0" hangingPunct="0">
              <a:defRPr sz="2400">
                <a:solidFill>
                  <a:schemeClr val="bg1"/>
                </a:solidFill>
                <a:latin typeface="Arial" charset="0"/>
                <a:ea typeface="ＭＳ Ｐゴシック" charset="0"/>
              </a:defRPr>
            </a:lvl2pPr>
            <a:lvl3pPr eaLnBrk="0" hangingPunct="0">
              <a:defRPr sz="2400">
                <a:solidFill>
                  <a:schemeClr val="bg1"/>
                </a:solidFill>
                <a:latin typeface="Arial" charset="0"/>
                <a:ea typeface="ＭＳ Ｐゴシック" charset="0"/>
              </a:defRPr>
            </a:lvl3pPr>
            <a:lvl4pPr eaLnBrk="0" hangingPunct="0">
              <a:defRPr sz="2400">
                <a:solidFill>
                  <a:schemeClr val="bg1"/>
                </a:solidFill>
                <a:latin typeface="Arial" charset="0"/>
                <a:ea typeface="ＭＳ Ｐゴシック" charset="0"/>
              </a:defRPr>
            </a:lvl4pPr>
            <a:lvl5pPr eaLnBrk="0" hangingPunct="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pPr defTabSz="914400" eaLnBrk="1" hangingPunct="1"/>
            <a:r>
              <a:rPr lang="hi-in" b="1">
                <a:solidFill>
                  <a:schemeClr val="tx1"/>
                </a:solidFill>
                <a:cs typeface="Mangal" charset="0"/>
              </a:rPr>
              <a:t>क</a:t>
            </a:r>
            <a:r>
              <a:rPr lang="en-US" b="1">
                <a:solidFill>
                  <a:schemeClr val="tx1"/>
                </a:solidFill>
                <a:cs typeface="Mangal" charset="0"/>
              </a:rPr>
              <a:t>(c) </a:t>
            </a:r>
            <a:r>
              <a:rPr lang="en-US" b="1">
                <a:solidFill>
                  <a:schemeClr val="tx1"/>
                </a:solidFill>
                <a:latin typeface="Mangal" charset="0"/>
                <a:cs typeface="Mangal" charset="0"/>
              </a:rPr>
              <a:t>+ </a:t>
            </a:r>
            <a:r>
              <a:rPr lang="hi-in" b="1">
                <a:solidFill>
                  <a:schemeClr val="tx1"/>
                </a:solidFill>
                <a:latin typeface="Mangal" charset="0"/>
                <a:cs typeface="Mangal" charset="0"/>
              </a:rPr>
              <a:t>द</a:t>
            </a:r>
            <a:r>
              <a:rPr lang="en-US" b="1">
                <a:solidFill>
                  <a:schemeClr val="tx1"/>
                </a:solidFill>
                <a:cs typeface="Arial" charset="0"/>
              </a:rPr>
              <a:t>(c) </a:t>
            </a:r>
            <a:r>
              <a:rPr lang="en-US" b="1">
                <a:solidFill>
                  <a:schemeClr val="tx1"/>
                </a:solidFill>
                <a:latin typeface="Mangal" charset="0"/>
                <a:cs typeface="Mangal" charset="0"/>
              </a:rPr>
              <a:t>= </a:t>
            </a:r>
            <a:r>
              <a:rPr lang="hi-in" b="1">
                <a:solidFill>
                  <a:schemeClr val="tx1"/>
                </a:solidFill>
                <a:latin typeface="Mangal" charset="0"/>
                <a:cs typeface="Mangal" charset="0"/>
              </a:rPr>
              <a:t>क्द</a:t>
            </a:r>
            <a:endParaRPr lang="hi-in" b="1">
              <a:solidFill>
                <a:schemeClr val="tx1"/>
              </a:solidFill>
              <a:cs typeface="Mangal" charset="0"/>
            </a:endParaRPr>
          </a:p>
          <a:p>
            <a:pPr defTabSz="914400" eaLnBrk="1" hangingPunct="1"/>
            <a:r>
              <a:rPr lang="en-US" b="1">
                <a:solidFill>
                  <a:schemeClr val="tx1"/>
                </a:solidFill>
                <a:cs typeface="Arial" charset="0"/>
              </a:rPr>
              <a:t>ka       dha       kdha</a:t>
            </a:r>
            <a:endParaRPr lang="hi-in" b="1">
              <a:solidFill>
                <a:schemeClr val="tx1"/>
              </a:solidFill>
              <a:cs typeface="Arial" charset="0"/>
            </a:endParaRPr>
          </a:p>
        </p:txBody>
      </p:sp>
      <p:sp>
        <p:nvSpPr>
          <p:cNvPr id="33797" name="Text Box 15"/>
          <p:cNvSpPr txBox="1">
            <a:spLocks noChangeArrowheads="1"/>
          </p:cNvSpPr>
          <p:nvPr/>
        </p:nvSpPr>
        <p:spPr bwMode="auto">
          <a:xfrm>
            <a:off x="4572000" y="4968875"/>
            <a:ext cx="4572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1"/>
                </a:solidFill>
                <a:latin typeface="Arial" charset="0"/>
                <a:ea typeface="ＭＳ Ｐゴシック" charset="0"/>
                <a:cs typeface="ＭＳ Ｐゴシック" charset="0"/>
              </a:defRPr>
            </a:lvl1pPr>
            <a:lvl2pPr eaLnBrk="0" hangingPunct="0">
              <a:defRPr sz="2400">
                <a:solidFill>
                  <a:schemeClr val="bg1"/>
                </a:solidFill>
                <a:latin typeface="Arial" charset="0"/>
                <a:ea typeface="ＭＳ Ｐゴシック" charset="0"/>
              </a:defRPr>
            </a:lvl2pPr>
            <a:lvl3pPr eaLnBrk="0" hangingPunct="0">
              <a:defRPr sz="2400">
                <a:solidFill>
                  <a:schemeClr val="bg1"/>
                </a:solidFill>
                <a:latin typeface="Arial" charset="0"/>
                <a:ea typeface="ＭＳ Ｐゴシック" charset="0"/>
              </a:defRPr>
            </a:lvl3pPr>
            <a:lvl4pPr eaLnBrk="0" hangingPunct="0">
              <a:defRPr sz="2400">
                <a:solidFill>
                  <a:schemeClr val="bg1"/>
                </a:solidFill>
                <a:latin typeface="Arial" charset="0"/>
                <a:ea typeface="ＭＳ Ｐゴシック" charset="0"/>
              </a:defRPr>
            </a:lvl4pPr>
            <a:lvl5pPr eaLnBrk="0" hangingPunct="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pPr defTabSz="914400" eaLnBrk="1" hangingPunct="1"/>
            <a:r>
              <a:rPr lang="hi-in" b="1">
                <a:solidFill>
                  <a:schemeClr val="tx1"/>
                </a:solidFill>
                <a:cs typeface="Mangal" charset="0"/>
              </a:rPr>
              <a:t>स</a:t>
            </a:r>
            <a:r>
              <a:rPr lang="en-US" b="1">
                <a:solidFill>
                  <a:schemeClr val="tx1"/>
                </a:solidFill>
                <a:cs typeface="Mangal" charset="0"/>
              </a:rPr>
              <a:t>(c) </a:t>
            </a:r>
            <a:r>
              <a:rPr lang="en-US" b="1">
                <a:solidFill>
                  <a:schemeClr val="tx1"/>
                </a:solidFill>
                <a:latin typeface="Mangal" charset="0"/>
                <a:cs typeface="Mangal" charset="0"/>
              </a:rPr>
              <a:t>+ </a:t>
            </a:r>
            <a:r>
              <a:rPr lang="hi-in" b="1">
                <a:solidFill>
                  <a:schemeClr val="tx1"/>
                </a:solidFill>
                <a:latin typeface="Mangal" charset="0"/>
                <a:cs typeface="Mangal" charset="0"/>
              </a:rPr>
              <a:t>त</a:t>
            </a:r>
            <a:r>
              <a:rPr lang="en-US" b="1">
                <a:solidFill>
                  <a:schemeClr val="tx1"/>
                </a:solidFill>
                <a:cs typeface="Arial" charset="0"/>
              </a:rPr>
              <a:t>(c) + </a:t>
            </a:r>
            <a:r>
              <a:rPr lang="hi-in" b="1">
                <a:solidFill>
                  <a:schemeClr val="tx1"/>
                </a:solidFill>
                <a:cs typeface="Mangal" charset="0"/>
              </a:rPr>
              <a:t>र</a:t>
            </a:r>
            <a:r>
              <a:rPr lang="en-US" b="1">
                <a:solidFill>
                  <a:schemeClr val="tx1"/>
                </a:solidFill>
                <a:cs typeface="Arial" charset="0"/>
              </a:rPr>
              <a:t>(c) + </a:t>
            </a:r>
            <a:r>
              <a:rPr lang="hi-in" b="1">
                <a:solidFill>
                  <a:schemeClr val="tx1"/>
                </a:solidFill>
                <a:cs typeface="Mangal" charset="0"/>
              </a:rPr>
              <a:t>ई</a:t>
            </a:r>
            <a:r>
              <a:rPr lang="en-US" b="1">
                <a:solidFill>
                  <a:schemeClr val="tx1"/>
                </a:solidFill>
                <a:cs typeface="Arial" charset="0"/>
              </a:rPr>
              <a:t>(v) </a:t>
            </a:r>
            <a:r>
              <a:rPr lang="en-US" b="1">
                <a:solidFill>
                  <a:schemeClr val="tx1"/>
                </a:solidFill>
                <a:latin typeface="Mangal" charset="0"/>
                <a:cs typeface="Mangal" charset="0"/>
              </a:rPr>
              <a:t>= </a:t>
            </a:r>
            <a:r>
              <a:rPr lang="hi-in" b="1">
                <a:solidFill>
                  <a:schemeClr val="tx1"/>
                </a:solidFill>
                <a:latin typeface="Mangal" charset="0"/>
                <a:cs typeface="Mangal" charset="0"/>
              </a:rPr>
              <a:t>स्त्री</a:t>
            </a:r>
            <a:r>
              <a:rPr lang="en-US" b="1">
                <a:solidFill>
                  <a:schemeClr val="tx1"/>
                </a:solidFill>
                <a:latin typeface="Mangal" charset="0"/>
                <a:cs typeface="Mangal" charset="0"/>
              </a:rPr>
              <a:t> </a:t>
            </a:r>
            <a:r>
              <a:rPr lang="en-US" b="1">
                <a:solidFill>
                  <a:schemeClr val="tx1"/>
                </a:solidFill>
                <a:cs typeface="Arial" charset="0"/>
              </a:rPr>
              <a:t>sa       tha       ra       ee   sthree</a:t>
            </a:r>
            <a:endParaRPr lang="hi-in" b="1">
              <a:solidFill>
                <a:schemeClr val="tx1"/>
              </a:solidFill>
              <a:cs typeface="Arial" charset="0"/>
            </a:endParaRPr>
          </a:p>
        </p:txBody>
      </p:sp>
      <p:sp>
        <p:nvSpPr>
          <p:cNvPr id="33798" name="TextBox 12"/>
          <p:cNvSpPr txBox="1">
            <a:spLocks noChangeArrowheads="1"/>
          </p:cNvSpPr>
          <p:nvPr/>
        </p:nvSpPr>
        <p:spPr bwMode="auto">
          <a:xfrm>
            <a:off x="685800" y="5410200"/>
            <a:ext cx="33528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400">
                <a:solidFill>
                  <a:schemeClr val="tx1"/>
                </a:solidFill>
              </a:rPr>
              <a:t>No of characters: 52</a:t>
            </a:r>
          </a:p>
          <a:p>
            <a:r>
              <a:rPr lang="en-US" sz="2400">
                <a:solidFill>
                  <a:schemeClr val="tx1"/>
                </a:solidFill>
              </a:rPr>
              <a:t>No of ligatures   : 1000</a:t>
            </a:r>
          </a:p>
        </p:txBody>
      </p:sp>
      <p:sp>
        <p:nvSpPr>
          <p:cNvPr id="33799" name="Title 1"/>
          <p:cNvSpPr txBox="1">
            <a:spLocks/>
          </p:cNvSpPr>
          <p:nvPr/>
        </p:nvSpPr>
        <p:spPr bwMode="auto">
          <a:xfrm>
            <a:off x="838200" y="314325"/>
            <a:ext cx="7762875" cy="113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p>
            <a:pPr algn="ctr" eaLnBrk="0" hangingPunct="0">
              <a:buClr>
                <a:srgbClr val="000000"/>
              </a:buClr>
              <a:buSzPct val="100000"/>
              <a:buFont typeface="Times New Roman" charset="0"/>
              <a:buNone/>
            </a:pPr>
            <a:r>
              <a:rPr lang="en-US" sz="2800">
                <a:solidFill>
                  <a:srgbClr val="000000"/>
                </a:solidFill>
                <a:latin typeface="Trebuchet MS" charset="0"/>
                <a:cs typeface="Arial" charset="0"/>
              </a:rPr>
              <a:t>Hindi Script and Word Formation</a:t>
            </a: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title" idx="4294967295"/>
          </p:nvPr>
        </p:nvSpPr>
        <p:spPr>
          <a:xfrm>
            <a:off x="685800" y="381000"/>
            <a:ext cx="7762875" cy="1133475"/>
          </a:xfrm>
        </p:spPr>
        <p:txBody>
          <a:bodyPr lIns="91440" tIns="45720" rIns="91440" bIns="45720"/>
          <a:lstStyle/>
          <a:p>
            <a:pPr eaLnBrk="1" hangingPunct="1"/>
            <a:r>
              <a:rPr lang="en-GB" sz="3200">
                <a:latin typeface="Times New Roman" charset="0"/>
                <a:cs typeface="DejaVu Sans" charset="0"/>
              </a:rPr>
              <a:t>Hindi </a:t>
            </a:r>
            <a:r>
              <a:rPr lang="en-GB" sz="3200">
                <a:latin typeface="Trebuchet MS" charset="0"/>
                <a:cs typeface="DejaVu Sans" charset="0"/>
              </a:rPr>
              <a:t>Recognition</a:t>
            </a:r>
            <a:r>
              <a:rPr lang="en-GB" sz="3200">
                <a:latin typeface="Times New Roman" charset="0"/>
                <a:cs typeface="DejaVu Sans" charset="0"/>
              </a:rPr>
              <a:t> and Retrieval</a:t>
            </a:r>
            <a:endParaRPr lang="en-US" sz="3200">
              <a:latin typeface="Times New Roman" charset="0"/>
              <a:cs typeface="DejaVu Sans" charset="0"/>
            </a:endParaRPr>
          </a:p>
        </p:txBody>
      </p:sp>
      <p:sp>
        <p:nvSpPr>
          <p:cNvPr id="34818" name="Rectangle 3"/>
          <p:cNvSpPr>
            <a:spLocks noGrp="1" noChangeArrowheads="1"/>
          </p:cNvSpPr>
          <p:nvPr>
            <p:ph type="body" idx="4294967295"/>
          </p:nvPr>
        </p:nvSpPr>
        <p:spPr>
          <a:xfrm>
            <a:off x="457200" y="1417638"/>
            <a:ext cx="8229600" cy="1096962"/>
          </a:xfrm>
        </p:spPr>
        <p:txBody>
          <a:bodyPr lIns="91440" tIns="45720" rIns="91440" bIns="45720"/>
          <a:lstStyle/>
          <a:p>
            <a:pPr defTabSz="914400" eaLnBrk="1" hangingPunct="1">
              <a:lnSpc>
                <a:spcPct val="80000"/>
              </a:lnSpc>
            </a:pPr>
            <a:r>
              <a:rPr lang="en-US" sz="1800">
                <a:latin typeface="Times New Roman" charset="0"/>
                <a:cs typeface="DejaVu Sans" charset="0"/>
              </a:rPr>
              <a:t>B. B. Chaudhari and U. Pal</a:t>
            </a:r>
          </a:p>
          <a:p>
            <a:pPr lvl="1" defTabSz="914400" eaLnBrk="1" hangingPunct="1">
              <a:lnSpc>
                <a:spcPct val="80000"/>
              </a:lnSpc>
            </a:pPr>
            <a:r>
              <a:rPr lang="en-US" sz="1400">
                <a:latin typeface="Times New Roman" charset="0"/>
                <a:ea typeface="DejaVu Sans" charset="0"/>
                <a:cs typeface="DejaVu Sans" charset="0"/>
              </a:rPr>
              <a:t>OCR for Bangla and Hindi</a:t>
            </a:r>
            <a:r>
              <a:rPr lang="en-US" sz="1400">
                <a:latin typeface="Times New Roman" charset="0"/>
                <a:ea typeface="ＭＳ Ｐゴシック" charset="0"/>
                <a:cs typeface="ＭＳ Ｐゴシック" charset="0"/>
              </a:rPr>
              <a:t> </a:t>
            </a:r>
          </a:p>
          <a:p>
            <a:pPr lvl="1" defTabSz="914400" eaLnBrk="1" hangingPunct="1">
              <a:lnSpc>
                <a:spcPct val="80000"/>
              </a:lnSpc>
            </a:pPr>
            <a:r>
              <a:rPr lang="en-US" sz="1400">
                <a:latin typeface="Times New Roman" charset="0"/>
                <a:ea typeface="DejaVu Sans" charset="0"/>
                <a:cs typeface="DejaVu Sans" charset="0"/>
              </a:rPr>
              <a:t>Satisfactory performance for clean documents</a:t>
            </a:r>
            <a:endParaRPr lang="en-US" sz="1400">
              <a:latin typeface="Times New Roman" charset="0"/>
              <a:ea typeface="ＭＳ Ｐゴシック" charset="0"/>
              <a:cs typeface="ＭＳ Ｐゴシック" charset="0"/>
            </a:endParaRPr>
          </a:p>
        </p:txBody>
      </p:sp>
      <p:sp>
        <p:nvSpPr>
          <p:cNvPr id="34819" name="Text Box 13"/>
          <p:cNvSpPr txBox="1">
            <a:spLocks noChangeArrowheads="1"/>
          </p:cNvSpPr>
          <p:nvPr/>
        </p:nvSpPr>
        <p:spPr bwMode="auto">
          <a:xfrm>
            <a:off x="533400" y="6243638"/>
            <a:ext cx="75438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1"/>
                </a:solidFill>
                <a:latin typeface="Arial" charset="0"/>
                <a:ea typeface="ＭＳ Ｐゴシック" charset="0"/>
                <a:cs typeface="ＭＳ Ｐゴシック" charset="0"/>
              </a:defRPr>
            </a:lvl1pPr>
            <a:lvl2pPr eaLnBrk="0" hangingPunct="0">
              <a:defRPr sz="2400">
                <a:solidFill>
                  <a:schemeClr val="bg1"/>
                </a:solidFill>
                <a:latin typeface="Arial" charset="0"/>
                <a:ea typeface="ＭＳ Ｐゴシック" charset="0"/>
              </a:defRPr>
            </a:lvl2pPr>
            <a:lvl3pPr eaLnBrk="0" hangingPunct="0">
              <a:defRPr sz="2400">
                <a:solidFill>
                  <a:schemeClr val="bg1"/>
                </a:solidFill>
                <a:latin typeface="Arial" charset="0"/>
                <a:ea typeface="ＭＳ Ｐゴシック" charset="0"/>
              </a:defRPr>
            </a:lvl3pPr>
            <a:lvl4pPr eaLnBrk="0" hangingPunct="0">
              <a:defRPr sz="2400">
                <a:solidFill>
                  <a:schemeClr val="bg1"/>
                </a:solidFill>
                <a:latin typeface="Arial" charset="0"/>
                <a:ea typeface="ＭＳ Ｐゴシック" charset="0"/>
              </a:defRPr>
            </a:lvl4pPr>
            <a:lvl5pPr eaLnBrk="0" hangingPunct="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pPr defTabSz="914400" eaLnBrk="1" hangingPunct="1"/>
            <a:r>
              <a:rPr lang="en-US" sz="1200" b="1" i="1">
                <a:solidFill>
                  <a:schemeClr val="tx1"/>
                </a:solidFill>
              </a:rPr>
              <a:t>B. B. Chaudhari and U. Pal, </a:t>
            </a:r>
            <a:r>
              <a:rPr lang="en-US" sz="1200" b="1">
                <a:solidFill>
                  <a:schemeClr val="tx1"/>
                </a:solidFill>
              </a:rPr>
              <a:t>An OCR System to Read Two Indian Language Scripts: Bangla and Devnagari (Hindi), ICDAR 1997</a:t>
            </a:r>
            <a:endParaRPr lang="en-US" sz="1200">
              <a:solidFill>
                <a:schemeClr val="tx1"/>
              </a:solidFill>
              <a:latin typeface="Helvetica" charset="0"/>
              <a:cs typeface="Arial" charset="0"/>
            </a:endParaRPr>
          </a:p>
        </p:txBody>
      </p:sp>
      <p:pic>
        <p:nvPicPr>
          <p:cNvPr id="6" name="Picture 4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82763" y="2587625"/>
            <a:ext cx="5580062" cy="289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title" idx="4294967295"/>
          </p:nvPr>
        </p:nvSpPr>
        <p:spPr>
          <a:xfrm>
            <a:off x="685800" y="609600"/>
            <a:ext cx="7764463" cy="1135063"/>
          </a:xfrm>
        </p:spPr>
        <p:txBody>
          <a:bodyPr lIns="91440" tIns="91440" rIns="91440" bIns="45720" anchor="t"/>
          <a:lstStyle/>
          <a:p>
            <a:pPr defTabSz="457200">
              <a:tabLst>
                <a:tab pos="723900" algn="l"/>
                <a:tab pos="1447800" algn="l"/>
                <a:tab pos="2171700" algn="l"/>
                <a:tab pos="2895600" algn="l"/>
                <a:tab pos="3619500" algn="l"/>
                <a:tab pos="4343400" algn="l"/>
                <a:tab pos="5067300" algn="l"/>
                <a:tab pos="5791200" algn="l"/>
                <a:tab pos="6515100" algn="l"/>
                <a:tab pos="7239000" algn="l"/>
              </a:tabLst>
            </a:pPr>
            <a:r>
              <a:rPr lang="en-GB" sz="2800">
                <a:latin typeface="Trebuchet MS" charset="0"/>
                <a:cs typeface="DejaVu Sans" charset="0"/>
              </a:rPr>
              <a:t>Avoiding</a:t>
            </a:r>
            <a:r>
              <a:rPr lang="en-GB" sz="2800">
                <a:latin typeface="Times New Roman" charset="0"/>
                <a:cs typeface="DejaVu Sans" charset="0"/>
              </a:rPr>
              <a:t> Complete Recognition</a:t>
            </a:r>
          </a:p>
        </p:txBody>
      </p:sp>
      <p:sp>
        <p:nvSpPr>
          <p:cNvPr id="37890" name="Text Box 3"/>
          <p:cNvSpPr txBox="1">
            <a:spLocks noChangeArrowheads="1"/>
          </p:cNvSpPr>
          <p:nvPr/>
        </p:nvSpPr>
        <p:spPr bwMode="auto">
          <a:xfrm>
            <a:off x="685800" y="1981200"/>
            <a:ext cx="7620000" cy="451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round/>
                <a:headEnd/>
                <a:tailEnd/>
              </a14:hiddenLine>
            </a:ext>
          </a:extLst>
        </p:spPr>
        <p:txBody>
          <a:bodyPr tIns="91440"/>
          <a:lstStyle>
            <a:lvl1pPr marL="342900" indent="-341313"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cs typeface="ＭＳ Ｐゴシック" charset="0"/>
              </a:defRPr>
            </a:lvl1pPr>
            <a:lvl2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2pPr>
            <a:lvl3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3pPr>
            <a:lvl4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4pPr>
            <a:lvl5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5pPr>
            <a:lvl6pPr marL="25146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6pPr>
            <a:lvl7pPr marL="29718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7pPr>
            <a:lvl8pPr marL="34290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8pPr>
            <a:lvl9pPr marL="38862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9pPr>
          </a:lstStyle>
          <a:p>
            <a:pPr eaLnBrk="1">
              <a:spcBef>
                <a:spcPts val="800"/>
              </a:spcBef>
              <a:buClr>
                <a:srgbClr val="000000"/>
              </a:buClr>
              <a:buSzPct val="100000"/>
              <a:buFont typeface="Times New Roman" charset="0"/>
              <a:buChar char="•"/>
            </a:pPr>
            <a:r>
              <a:rPr lang="en-GB" sz="2600">
                <a:solidFill>
                  <a:srgbClr val="000000"/>
                </a:solidFill>
                <a:latin typeface="Times New Roman" charset="0"/>
                <a:ea typeface="SimSun" charset="0"/>
                <a:cs typeface="SimSun" charset="0"/>
              </a:rPr>
              <a:t>Most of the modifiers appear either above the shirorekha or below the character.</a:t>
            </a:r>
          </a:p>
          <a:p>
            <a:pPr eaLnBrk="1">
              <a:spcBef>
                <a:spcPts val="800"/>
              </a:spcBef>
              <a:buClr>
                <a:srgbClr val="000000"/>
              </a:buClr>
              <a:buSzPct val="100000"/>
              <a:buFont typeface="Times New Roman" charset="0"/>
              <a:buChar char="•"/>
            </a:pPr>
            <a:r>
              <a:rPr lang="en-GB" sz="2600">
                <a:solidFill>
                  <a:srgbClr val="000000"/>
                </a:solidFill>
                <a:latin typeface="Times New Roman" charset="0"/>
                <a:ea typeface="SimSun" charset="0"/>
                <a:cs typeface="SimSun" charset="0"/>
              </a:rPr>
              <a:t>Shirorekha removal is common.</a:t>
            </a:r>
          </a:p>
          <a:p>
            <a:pPr eaLnBrk="1">
              <a:spcBef>
                <a:spcPts val="800"/>
              </a:spcBef>
              <a:buClr>
                <a:srgbClr val="000000"/>
              </a:buClr>
              <a:buSzPct val="100000"/>
              <a:buFont typeface="Times New Roman" charset="0"/>
              <a:buChar char="•"/>
            </a:pPr>
            <a:r>
              <a:rPr lang="en-GB" sz="2600">
                <a:solidFill>
                  <a:srgbClr val="000000"/>
                </a:solidFill>
                <a:latin typeface="Times New Roman" charset="0"/>
                <a:ea typeface="SimSun" charset="0"/>
                <a:cs typeface="SimSun" charset="0"/>
              </a:rPr>
              <a:t>Recognition of the middle zone is simple.</a:t>
            </a:r>
          </a:p>
          <a:p>
            <a:pPr eaLnBrk="1">
              <a:spcBef>
                <a:spcPts val="800"/>
              </a:spcBef>
              <a:buClr>
                <a:srgbClr val="000000"/>
              </a:buClr>
              <a:buSzPct val="100000"/>
              <a:buFont typeface="Times New Roman" charset="0"/>
              <a:buChar char="•"/>
            </a:pPr>
            <a:r>
              <a:rPr lang="en-GB" sz="2600">
                <a:solidFill>
                  <a:srgbClr val="000000"/>
                </a:solidFill>
                <a:latin typeface="Times New Roman" charset="0"/>
                <a:ea typeface="SimSun" charset="0"/>
                <a:cs typeface="SimSun" charset="0"/>
              </a:rPr>
              <a:t>Number of classes reduced to around 119.</a:t>
            </a:r>
          </a:p>
        </p:txBody>
      </p:sp>
      <p:pic>
        <p:nvPicPr>
          <p:cNvPr id="37891"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4419600"/>
            <a:ext cx="5562600" cy="216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ChangeArrowheads="1"/>
          </p:cNvSpPr>
          <p:nvPr>
            <p:ph type="title" idx="4294967295"/>
          </p:nvPr>
        </p:nvSpPr>
        <p:spPr>
          <a:xfrm>
            <a:off x="685800" y="609600"/>
            <a:ext cx="7764463" cy="1135063"/>
          </a:xfrm>
        </p:spPr>
        <p:txBody>
          <a:bodyPr lIns="91440" tIns="91440" rIns="91440" bIns="45720" anchor="t"/>
          <a:lstStyle/>
          <a:p>
            <a:pPr defTabSz="457200">
              <a:tabLst>
                <a:tab pos="723900" algn="l"/>
                <a:tab pos="1447800" algn="l"/>
                <a:tab pos="2171700" algn="l"/>
                <a:tab pos="2895600" algn="l"/>
                <a:tab pos="3619500" algn="l"/>
                <a:tab pos="4343400" algn="l"/>
                <a:tab pos="5067300" algn="l"/>
                <a:tab pos="5791200" algn="l"/>
                <a:tab pos="6515100" algn="l"/>
                <a:tab pos="7239000" algn="l"/>
              </a:tabLst>
            </a:pPr>
            <a:r>
              <a:rPr lang="en-GB">
                <a:latin typeface="Times New Roman" charset="0"/>
                <a:cs typeface="DejaVu Sans" charset="0"/>
              </a:rPr>
              <a:t>Taking advantage of both..</a:t>
            </a:r>
          </a:p>
        </p:txBody>
      </p:sp>
      <p:sp>
        <p:nvSpPr>
          <p:cNvPr id="35842" name="Text Box 3"/>
          <p:cNvSpPr txBox="1">
            <a:spLocks noChangeArrowheads="1"/>
          </p:cNvSpPr>
          <p:nvPr/>
        </p:nvSpPr>
        <p:spPr bwMode="auto">
          <a:xfrm>
            <a:off x="685800" y="1981200"/>
            <a:ext cx="7762875" cy="451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round/>
                <a:headEnd/>
                <a:tailEnd/>
              </a14:hiddenLine>
            </a:ext>
          </a:extLst>
        </p:spPr>
        <p:txBody>
          <a:bodyPr tIns="91440"/>
          <a:lstStyle>
            <a:lvl1pPr marL="342900" indent="-341313"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cs typeface="ＭＳ Ｐゴシック" charset="0"/>
              </a:defRPr>
            </a:lvl1pPr>
            <a:lvl2pPr indent="-284163"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2pPr>
            <a:lvl3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3pPr>
            <a:lvl4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4pPr>
            <a:lvl5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5pPr>
            <a:lvl6pPr marL="25146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6pPr>
            <a:lvl7pPr marL="29718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7pPr>
            <a:lvl8pPr marL="34290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8pPr>
            <a:lvl9pPr marL="38862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9pPr>
          </a:lstStyle>
          <a:p>
            <a:pPr eaLnBrk="1">
              <a:spcBef>
                <a:spcPts val="800"/>
              </a:spcBef>
              <a:buClr>
                <a:srgbClr val="000000"/>
              </a:buClr>
              <a:buSzPct val="100000"/>
              <a:buFont typeface="Times New Roman" charset="0"/>
              <a:buChar char="•"/>
            </a:pPr>
            <a:r>
              <a:rPr lang="en-GB" sz="3200">
                <a:solidFill>
                  <a:srgbClr val="000000"/>
                </a:solidFill>
                <a:latin typeface="Times New Roman" charset="0"/>
                <a:ea typeface="SimSun" charset="0"/>
                <a:cs typeface="SimSun" charset="0"/>
              </a:rPr>
              <a:t>Recognition</a:t>
            </a:r>
          </a:p>
          <a:p>
            <a:pPr lvl="1" eaLnBrk="1">
              <a:spcBef>
                <a:spcPts val="700"/>
              </a:spcBef>
              <a:buClr>
                <a:srgbClr val="000000"/>
              </a:buClr>
              <a:buSzPct val="100000"/>
              <a:buFont typeface="Times New Roman" charset="0"/>
              <a:buChar char="–"/>
            </a:pPr>
            <a:r>
              <a:rPr lang="en-GB" sz="2800">
                <a:solidFill>
                  <a:srgbClr val="000000"/>
                </a:solidFill>
                <a:latin typeface="Times New Roman" charset="0"/>
                <a:ea typeface="SimSun" charset="0"/>
                <a:cs typeface="SimSun" charset="0"/>
              </a:rPr>
              <a:t>Compact representation</a:t>
            </a:r>
          </a:p>
          <a:p>
            <a:pPr lvl="1" eaLnBrk="1">
              <a:spcBef>
                <a:spcPts val="700"/>
              </a:spcBef>
              <a:buClr>
                <a:srgbClr val="000000"/>
              </a:buClr>
              <a:buSzPct val="100000"/>
              <a:buFont typeface="Times New Roman" charset="0"/>
              <a:buChar char="–"/>
            </a:pPr>
            <a:r>
              <a:rPr lang="en-GB" sz="2800">
                <a:solidFill>
                  <a:srgbClr val="000000"/>
                </a:solidFill>
                <a:latin typeface="Times New Roman" charset="0"/>
                <a:ea typeface="SimSun" charset="0"/>
                <a:cs typeface="SimSun" charset="0"/>
              </a:rPr>
              <a:t>Efficiency in indexing and retrieval</a:t>
            </a:r>
          </a:p>
          <a:p>
            <a:pPr eaLnBrk="1">
              <a:spcBef>
                <a:spcPts val="800"/>
              </a:spcBef>
              <a:buClr>
                <a:srgbClr val="000000"/>
              </a:buClr>
              <a:buSzPct val="100000"/>
              <a:buFont typeface="Times New Roman" charset="0"/>
              <a:buChar char="•"/>
            </a:pPr>
            <a:r>
              <a:rPr lang="en-GB" sz="3200">
                <a:solidFill>
                  <a:srgbClr val="000000"/>
                </a:solidFill>
                <a:latin typeface="Times New Roman" charset="0"/>
                <a:ea typeface="SimSun" charset="0"/>
                <a:cs typeface="SimSun" charset="0"/>
              </a:rPr>
              <a:t>Retrieval</a:t>
            </a:r>
          </a:p>
          <a:p>
            <a:pPr lvl="1" eaLnBrk="1">
              <a:spcBef>
                <a:spcPts val="700"/>
              </a:spcBef>
              <a:buClr>
                <a:srgbClr val="000000"/>
              </a:buClr>
              <a:buSzPct val="100000"/>
              <a:buFont typeface="Times New Roman" charset="0"/>
              <a:buChar char="–"/>
            </a:pPr>
            <a:r>
              <a:rPr lang="en-GB" sz="2800">
                <a:solidFill>
                  <a:srgbClr val="000000"/>
                </a:solidFill>
                <a:latin typeface="Times New Roman" charset="0"/>
                <a:ea typeface="SimSun" charset="0"/>
                <a:cs typeface="SimSun" charset="0"/>
              </a:rPr>
              <a:t>Works with degraded words and complex scripts</a:t>
            </a:r>
          </a:p>
          <a:p>
            <a:pPr lvl="1" eaLnBrk="1">
              <a:spcBef>
                <a:spcPts val="700"/>
              </a:spcBef>
              <a:buClr>
                <a:srgbClr val="000000"/>
              </a:buClr>
              <a:buSzPct val="100000"/>
              <a:buFont typeface="Times New Roman" charset="0"/>
              <a:buChar char="–"/>
            </a:pPr>
            <a:r>
              <a:rPr lang="en-GB" sz="2800">
                <a:solidFill>
                  <a:srgbClr val="000000"/>
                </a:solidFill>
                <a:latin typeface="Times New Roman" charset="0"/>
                <a:ea typeface="SimSun" charset="0"/>
                <a:cs typeface="SimSun" charset="0"/>
              </a:rPr>
              <a:t>No need to segment into characters </a:t>
            </a: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ChangeArrowheads="1"/>
          </p:cNvSpPr>
          <p:nvPr>
            <p:ph type="title"/>
          </p:nvPr>
        </p:nvSpPr>
        <p:spPr/>
        <p:txBody>
          <a:bodyPr lIns="91440" tIns="91440" rIns="91440" bIns="45720" anchor="t"/>
          <a:lstStyle/>
          <a:p>
            <a:pPr defTabSz="457200">
              <a:tabLst>
                <a:tab pos="723900" algn="l"/>
                <a:tab pos="1447800" algn="l"/>
                <a:tab pos="2171700" algn="l"/>
                <a:tab pos="2895600" algn="l"/>
                <a:tab pos="3619500" algn="l"/>
                <a:tab pos="4343400" algn="l"/>
                <a:tab pos="5067300" algn="l"/>
                <a:tab pos="5791200" algn="l"/>
                <a:tab pos="6515100" algn="l"/>
                <a:tab pos="7239000" algn="l"/>
              </a:tabLst>
            </a:pPr>
            <a:r>
              <a:rPr lang="en-GB" sz="2800">
                <a:latin typeface="Trebuchet MS" charset="0"/>
                <a:cs typeface="DejaVu Sans" charset="0"/>
              </a:rPr>
              <a:t>BLSTM</a:t>
            </a:r>
            <a:r>
              <a:rPr lang="en-GB" sz="2800">
                <a:latin typeface="Times New Roman" charset="0"/>
                <a:cs typeface="DejaVu Sans" charset="0"/>
              </a:rPr>
              <a:t> Model</a:t>
            </a:r>
          </a:p>
        </p:txBody>
      </p:sp>
      <p:sp>
        <p:nvSpPr>
          <p:cNvPr id="39938" name="Content Placeholder 6"/>
          <p:cNvSpPr>
            <a:spLocks noGrp="1"/>
          </p:cNvSpPr>
          <p:nvPr>
            <p:ph sz="half" idx="1"/>
          </p:nvPr>
        </p:nvSpPr>
        <p:spPr>
          <a:xfrm>
            <a:off x="685800" y="2036763"/>
            <a:ext cx="3805238" cy="4516437"/>
          </a:xfrm>
        </p:spPr>
        <p:txBody>
          <a:bodyPr/>
          <a:lstStyle/>
          <a:p>
            <a:r>
              <a:rPr lang="en-US">
                <a:latin typeface="Times New Roman" charset="0"/>
                <a:cs typeface="DejaVu Sans" charset="0"/>
              </a:rPr>
              <a:t>Recurrent neural network</a:t>
            </a:r>
          </a:p>
          <a:p>
            <a:r>
              <a:rPr lang="en-US">
                <a:latin typeface="Times New Roman" charset="0"/>
                <a:cs typeface="DejaVu Sans" charset="0"/>
              </a:rPr>
              <a:t>Applications in</a:t>
            </a:r>
          </a:p>
          <a:p>
            <a:pPr lvl="1"/>
            <a:r>
              <a:rPr lang="en-US">
                <a:latin typeface="Times New Roman" charset="0"/>
                <a:ea typeface="DejaVu Sans" charset="0"/>
                <a:cs typeface="DejaVu Sans" charset="0"/>
              </a:rPr>
              <a:t>Handwriting recognition</a:t>
            </a:r>
          </a:p>
          <a:p>
            <a:pPr lvl="1"/>
            <a:r>
              <a:rPr lang="en-US">
                <a:latin typeface="Times New Roman" charset="0"/>
                <a:ea typeface="DejaVu Sans" charset="0"/>
                <a:cs typeface="DejaVu Sans" charset="0"/>
              </a:rPr>
              <a:t>Speech recognition</a:t>
            </a:r>
          </a:p>
        </p:txBody>
      </p:sp>
      <p:sp>
        <p:nvSpPr>
          <p:cNvPr id="39939" name="Content Placeholder 7"/>
          <p:cNvSpPr>
            <a:spLocks noGrp="1"/>
          </p:cNvSpPr>
          <p:nvPr>
            <p:ph sz="half" idx="2"/>
          </p:nvPr>
        </p:nvSpPr>
        <p:spPr/>
        <p:txBody>
          <a:bodyPr/>
          <a:lstStyle/>
          <a:p>
            <a:endParaRPr lang="en-US">
              <a:latin typeface="Times New Roman" charset="0"/>
              <a:cs typeface="DejaVu Sans" charset="0"/>
            </a:endParaRPr>
          </a:p>
        </p:txBody>
      </p:sp>
      <p:pic>
        <p:nvPicPr>
          <p:cNvPr id="3994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3000" y="1905000"/>
            <a:ext cx="2971800" cy="322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162800" cy="762000"/>
          </a:xfrm>
        </p:spPr>
        <p:txBody>
          <a:bodyPr/>
          <a:lstStyle/>
          <a:p>
            <a:pPr>
              <a:defRPr/>
            </a:pPr>
            <a:r>
              <a:rPr lang="en-US" sz="2800" dirty="0" smtClean="0">
                <a:latin typeface="+mn-lt"/>
                <a:cs typeface="Arial"/>
              </a:rPr>
              <a:t>BLSTM Model</a:t>
            </a:r>
            <a:endParaRPr lang="en-US" sz="2800" dirty="0">
              <a:latin typeface="+mn-lt"/>
              <a:cs typeface="Arial"/>
            </a:endParaRPr>
          </a:p>
        </p:txBody>
      </p:sp>
      <p:sp>
        <p:nvSpPr>
          <p:cNvPr id="67586" name="Content Placeholder 2"/>
          <p:cNvSpPr>
            <a:spLocks noGrp="1"/>
          </p:cNvSpPr>
          <p:nvPr>
            <p:ph sz="half" idx="1"/>
          </p:nvPr>
        </p:nvSpPr>
        <p:spPr>
          <a:xfrm>
            <a:off x="685800" y="1524000"/>
            <a:ext cx="7772400" cy="4973638"/>
          </a:xfrm>
        </p:spPr>
        <p:txBody>
          <a:bodyPr/>
          <a:lstStyle/>
          <a:p>
            <a:r>
              <a:rPr lang="en-US" dirty="0">
                <a:latin typeface="Times New Roman" charset="0"/>
                <a:cs typeface="DejaVu Sans" charset="0"/>
              </a:rPr>
              <a:t>Smart network unit which can remember a value for an arbitrary length</a:t>
            </a:r>
          </a:p>
          <a:p>
            <a:r>
              <a:rPr lang="en-US" dirty="0">
                <a:latin typeface="Times New Roman" charset="0"/>
                <a:cs typeface="DejaVu Sans" charset="0"/>
              </a:rPr>
              <a:t>Contains gates that determine when the input is significant to remember, when it should continue to remember, and when it should get output.</a:t>
            </a:r>
          </a:p>
          <a:p>
            <a:r>
              <a:rPr lang="en-US" dirty="0">
                <a:latin typeface="Times New Roman" charset="0"/>
                <a:cs typeface="DejaVu Sans" charset="0"/>
              </a:rPr>
              <a:t>BLSTM – 2 LSTM networks, in which one takes the input from beginning to end and other one from end to the beginning. </a:t>
            </a:r>
            <a:endParaRPr lang="en-US" dirty="0" smtClean="0">
              <a:latin typeface="Times New Roman" charset="0"/>
              <a:cs typeface="DejaVu Sans" charset="0"/>
            </a:endParaRPr>
          </a:p>
          <a:p>
            <a:r>
              <a:rPr lang="en-US" dirty="0" smtClean="0">
                <a:latin typeface="Times New Roman" charset="0"/>
                <a:cs typeface="DejaVu Sans" charset="0"/>
              </a:rPr>
              <a:t>We used 30 such nodes and 2 hidden layers</a:t>
            </a:r>
            <a:endParaRPr lang="en-US" dirty="0">
              <a:latin typeface="Times New Roman" charset="0"/>
              <a:cs typeface="DejaVu Sans" charset="0"/>
            </a:endParaRPr>
          </a:p>
          <a:p>
            <a:endParaRPr lang="en-US" dirty="0">
              <a:latin typeface="Times New Roman" charset="0"/>
              <a:cs typeface="DejaVu Sans" charset="0"/>
            </a:endParaRP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ChangeArrowheads="1"/>
          </p:cNvSpPr>
          <p:nvPr>
            <p:ph type="title" idx="4294967295"/>
          </p:nvPr>
        </p:nvSpPr>
        <p:spPr>
          <a:xfrm>
            <a:off x="685800" y="609600"/>
            <a:ext cx="7764463" cy="1135063"/>
          </a:xfrm>
        </p:spPr>
        <p:txBody>
          <a:bodyPr lIns="91440" tIns="91440" rIns="91440" bIns="45720" anchor="t"/>
          <a:lstStyle/>
          <a:p>
            <a:pPr defTabSz="457200">
              <a:tabLst>
                <a:tab pos="723900" algn="l"/>
                <a:tab pos="1447800" algn="l"/>
                <a:tab pos="2171700" algn="l"/>
                <a:tab pos="2895600" algn="l"/>
                <a:tab pos="3619500" algn="l"/>
                <a:tab pos="4343400" algn="l"/>
                <a:tab pos="5067300" algn="l"/>
                <a:tab pos="5791200" algn="l"/>
                <a:tab pos="6515100" algn="l"/>
                <a:tab pos="7239000" algn="l"/>
              </a:tabLst>
            </a:pPr>
            <a:r>
              <a:rPr lang="en-GB" sz="2800">
                <a:latin typeface="Trebuchet MS" charset="0"/>
                <a:cs typeface="DejaVu Sans" charset="0"/>
              </a:rPr>
              <a:t>BLSTM</a:t>
            </a:r>
            <a:r>
              <a:rPr lang="en-GB" sz="2800">
                <a:latin typeface="Times New Roman" charset="0"/>
                <a:cs typeface="DejaVu Sans" charset="0"/>
              </a:rPr>
              <a:t> Model</a:t>
            </a:r>
          </a:p>
        </p:txBody>
      </p:sp>
      <p:sp>
        <p:nvSpPr>
          <p:cNvPr id="41986" name="Text Box 3"/>
          <p:cNvSpPr txBox="1">
            <a:spLocks noChangeArrowheads="1"/>
          </p:cNvSpPr>
          <p:nvPr/>
        </p:nvSpPr>
        <p:spPr bwMode="auto">
          <a:xfrm>
            <a:off x="762000" y="5181600"/>
            <a:ext cx="80010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round/>
                <a:headEnd/>
                <a:tailEnd/>
              </a14:hiddenLine>
            </a:ext>
          </a:extLst>
        </p:spPr>
        <p:txBody>
          <a:bodyPr tIns="91440"/>
          <a:lstStyle>
            <a:lvl1pPr marL="342900" indent="-341313" defTabSz="457200" eaLnBrk="0" hangingPunct="0">
              <a:tabLst>
                <a:tab pos="723900" algn="l"/>
                <a:tab pos="1447800" algn="l"/>
                <a:tab pos="2171700" algn="l"/>
                <a:tab pos="2895600" algn="l"/>
                <a:tab pos="3619500" algn="l"/>
                <a:tab pos="4343400" algn="l"/>
                <a:tab pos="5067300" algn="l"/>
                <a:tab pos="5791200" algn="l"/>
                <a:tab pos="6515100" algn="l"/>
                <a:tab pos="7239000" algn="l"/>
                <a:tab pos="7962900" algn="l"/>
              </a:tabLst>
              <a:defRPr sz="2400">
                <a:solidFill>
                  <a:schemeClr val="bg1"/>
                </a:solidFill>
                <a:latin typeface="Arial" charset="0"/>
                <a:ea typeface="ＭＳ Ｐゴシック" charset="0"/>
                <a:cs typeface="ＭＳ Ｐゴシック" charset="0"/>
              </a:defRPr>
            </a:lvl1pPr>
            <a:lvl2pPr defTabSz="457200" eaLnBrk="0" hangingPunct="0">
              <a:tabLst>
                <a:tab pos="723900" algn="l"/>
                <a:tab pos="1447800" algn="l"/>
                <a:tab pos="2171700" algn="l"/>
                <a:tab pos="2895600" algn="l"/>
                <a:tab pos="3619500" algn="l"/>
                <a:tab pos="4343400" algn="l"/>
                <a:tab pos="5067300" algn="l"/>
                <a:tab pos="5791200" algn="l"/>
                <a:tab pos="6515100" algn="l"/>
                <a:tab pos="7239000" algn="l"/>
                <a:tab pos="7962900" algn="l"/>
              </a:tabLst>
              <a:defRPr sz="2400">
                <a:solidFill>
                  <a:schemeClr val="bg1"/>
                </a:solidFill>
                <a:latin typeface="Arial" charset="0"/>
                <a:ea typeface="ＭＳ Ｐゴシック" charset="0"/>
              </a:defRPr>
            </a:lvl2pPr>
            <a:lvl3pPr defTabSz="457200" eaLnBrk="0" hangingPunct="0">
              <a:tabLst>
                <a:tab pos="723900" algn="l"/>
                <a:tab pos="1447800" algn="l"/>
                <a:tab pos="2171700" algn="l"/>
                <a:tab pos="2895600" algn="l"/>
                <a:tab pos="3619500" algn="l"/>
                <a:tab pos="4343400" algn="l"/>
                <a:tab pos="5067300" algn="l"/>
                <a:tab pos="5791200" algn="l"/>
                <a:tab pos="6515100" algn="l"/>
                <a:tab pos="7239000" algn="l"/>
                <a:tab pos="7962900" algn="l"/>
              </a:tabLst>
              <a:defRPr sz="2400">
                <a:solidFill>
                  <a:schemeClr val="bg1"/>
                </a:solidFill>
                <a:latin typeface="Arial" charset="0"/>
                <a:ea typeface="ＭＳ Ｐゴシック" charset="0"/>
              </a:defRPr>
            </a:lvl3pPr>
            <a:lvl4pPr defTabSz="457200" eaLnBrk="0" hangingPunct="0">
              <a:tabLst>
                <a:tab pos="723900" algn="l"/>
                <a:tab pos="1447800" algn="l"/>
                <a:tab pos="2171700" algn="l"/>
                <a:tab pos="2895600" algn="l"/>
                <a:tab pos="3619500" algn="l"/>
                <a:tab pos="4343400" algn="l"/>
                <a:tab pos="5067300" algn="l"/>
                <a:tab pos="5791200" algn="l"/>
                <a:tab pos="6515100" algn="l"/>
                <a:tab pos="7239000" algn="l"/>
                <a:tab pos="7962900" algn="l"/>
              </a:tabLst>
              <a:defRPr sz="2400">
                <a:solidFill>
                  <a:schemeClr val="bg1"/>
                </a:solidFill>
                <a:latin typeface="Arial" charset="0"/>
                <a:ea typeface="ＭＳ Ｐゴシック" charset="0"/>
              </a:defRPr>
            </a:lvl4pPr>
            <a:lvl5pPr defTabSz="457200" eaLnBrk="0" hangingPunct="0">
              <a:tabLst>
                <a:tab pos="723900" algn="l"/>
                <a:tab pos="1447800" algn="l"/>
                <a:tab pos="2171700" algn="l"/>
                <a:tab pos="2895600" algn="l"/>
                <a:tab pos="3619500" algn="l"/>
                <a:tab pos="4343400" algn="l"/>
                <a:tab pos="5067300" algn="l"/>
                <a:tab pos="5791200" algn="l"/>
                <a:tab pos="6515100" algn="l"/>
                <a:tab pos="7239000" algn="l"/>
                <a:tab pos="7962900" algn="l"/>
              </a:tabLst>
              <a:defRPr sz="2400">
                <a:solidFill>
                  <a:schemeClr val="bg1"/>
                </a:solidFill>
                <a:latin typeface="Arial" charset="0"/>
                <a:ea typeface="ＭＳ Ｐゴシック" charset="0"/>
              </a:defRPr>
            </a:lvl5pPr>
            <a:lvl6pPr marL="25146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Lst>
              <a:defRPr sz="2400">
                <a:solidFill>
                  <a:schemeClr val="bg1"/>
                </a:solidFill>
                <a:latin typeface="Arial" charset="0"/>
                <a:ea typeface="ＭＳ Ｐゴシック" charset="0"/>
              </a:defRPr>
            </a:lvl6pPr>
            <a:lvl7pPr marL="29718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Lst>
              <a:defRPr sz="2400">
                <a:solidFill>
                  <a:schemeClr val="bg1"/>
                </a:solidFill>
                <a:latin typeface="Arial" charset="0"/>
                <a:ea typeface="ＭＳ Ｐゴシック" charset="0"/>
              </a:defRPr>
            </a:lvl7pPr>
            <a:lvl8pPr marL="34290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Lst>
              <a:defRPr sz="2400">
                <a:solidFill>
                  <a:schemeClr val="bg1"/>
                </a:solidFill>
                <a:latin typeface="Arial" charset="0"/>
                <a:ea typeface="ＭＳ Ｐゴシック" charset="0"/>
              </a:defRPr>
            </a:lvl8pPr>
            <a:lvl9pPr marL="38862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Lst>
              <a:defRPr sz="2400">
                <a:solidFill>
                  <a:schemeClr val="bg1"/>
                </a:solidFill>
                <a:latin typeface="Arial" charset="0"/>
                <a:ea typeface="ＭＳ Ｐゴシック" charset="0"/>
              </a:defRPr>
            </a:lvl9pPr>
          </a:lstStyle>
          <a:p>
            <a:pPr eaLnBrk="1">
              <a:spcBef>
                <a:spcPts val="800"/>
              </a:spcBef>
              <a:buClr>
                <a:srgbClr val="000000"/>
              </a:buClr>
              <a:buSzPct val="100000"/>
              <a:buFont typeface="Times New Roman" charset="0"/>
              <a:buChar char="•"/>
            </a:pPr>
            <a:r>
              <a:rPr lang="en-GB" sz="3200">
                <a:solidFill>
                  <a:srgbClr val="000000"/>
                </a:solidFill>
                <a:latin typeface="Times New Roman" charset="0"/>
                <a:ea typeface="SimSun" charset="0"/>
                <a:cs typeface="SimSun" charset="0"/>
              </a:rPr>
              <a:t>From training examples, BLSTM learn to map input sequences to output sequences.</a:t>
            </a:r>
          </a:p>
        </p:txBody>
      </p:sp>
      <p:pic>
        <p:nvPicPr>
          <p:cNvPr id="4198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3209925"/>
            <a:ext cx="4857750" cy="181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pic>
      <p:sp>
        <p:nvSpPr>
          <p:cNvPr id="41988" name="Rectangle 6"/>
          <p:cNvSpPr>
            <a:spLocks noChangeArrowheads="1"/>
          </p:cNvSpPr>
          <p:nvPr/>
        </p:nvSpPr>
        <p:spPr bwMode="auto">
          <a:xfrm>
            <a:off x="5816600" y="3733800"/>
            <a:ext cx="28702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txBody>
          <a:bodyPr wrap="none" tIns="91440">
            <a:spAutoFit/>
          </a:bodyPr>
          <a:lstStyle/>
          <a:p>
            <a:pPr defTabSz="457200">
              <a:buClr>
                <a:srgbClr val="000000"/>
              </a:buClr>
              <a:buSzPct val="100000"/>
              <a:buFont typeface="Times New Roman" charset="0"/>
              <a:buNone/>
              <a:tabLst>
                <a:tab pos="723900" algn="l"/>
                <a:tab pos="1447800" algn="l"/>
                <a:tab pos="2171700" algn="l"/>
              </a:tabLst>
            </a:pPr>
            <a:r>
              <a:rPr lang="en-US">
                <a:solidFill>
                  <a:srgbClr val="000000"/>
                </a:solidFill>
                <a:latin typeface="Trebuchet MS" charset="0"/>
                <a:ea typeface="SimSun" charset="0"/>
                <a:cs typeface="SimSun" charset="0"/>
              </a:rPr>
              <a:t>K -&gt; number of classes </a:t>
            </a:r>
          </a:p>
          <a:p>
            <a:pPr defTabSz="457200">
              <a:buClr>
                <a:srgbClr val="000000"/>
              </a:buClr>
              <a:buSzPct val="100000"/>
              <a:buFont typeface="Times New Roman" charset="0"/>
              <a:buNone/>
              <a:tabLst>
                <a:tab pos="723900" algn="l"/>
                <a:tab pos="1447800" algn="l"/>
                <a:tab pos="2171700" algn="l"/>
              </a:tabLst>
            </a:pPr>
            <a:r>
              <a:rPr lang="en-US">
                <a:solidFill>
                  <a:srgbClr val="000000"/>
                </a:solidFill>
                <a:latin typeface="Trebuchet MS" charset="0"/>
                <a:ea typeface="SimSun" charset="0"/>
                <a:cs typeface="SimSun" charset="0"/>
              </a:rPr>
              <a:t>t  -&gt; input sequence index</a:t>
            </a:r>
          </a:p>
        </p:txBody>
      </p:sp>
      <p:sp>
        <p:nvSpPr>
          <p:cNvPr id="41989" name="TextBox 6"/>
          <p:cNvSpPr txBox="1">
            <a:spLocks noChangeArrowheads="1"/>
          </p:cNvSpPr>
          <p:nvPr/>
        </p:nvSpPr>
        <p:spPr bwMode="auto">
          <a:xfrm>
            <a:off x="990600" y="2819400"/>
            <a:ext cx="3657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solidFill>
                  <a:schemeClr val="tx1"/>
                </a:solidFill>
              </a:rPr>
              <a:t>Output Probabilities</a:t>
            </a:r>
          </a:p>
        </p:txBody>
      </p:sp>
      <p:sp>
        <p:nvSpPr>
          <p:cNvPr id="41990" name="TextBox 7"/>
          <p:cNvSpPr txBox="1">
            <a:spLocks noChangeArrowheads="1"/>
          </p:cNvSpPr>
          <p:nvPr/>
        </p:nvSpPr>
        <p:spPr bwMode="auto">
          <a:xfrm>
            <a:off x="1143000" y="1905000"/>
            <a:ext cx="4648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000">
                <a:solidFill>
                  <a:schemeClr val="tx1"/>
                </a:solidFill>
              </a:rPr>
              <a:t>Input: Sequence of Feature Vectors</a:t>
            </a:r>
          </a:p>
        </p:txBody>
      </p:sp>
      <p:pic>
        <p:nvPicPr>
          <p:cNvPr id="41991" name="Picture 5" descr="hindi_wor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84838" y="1816100"/>
            <a:ext cx="2925762" cy="100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9" name="Group 48"/>
          <p:cNvGraphicFramePr>
            <a:graphicFrameLocks noGrp="1"/>
          </p:cNvGraphicFramePr>
          <p:nvPr/>
        </p:nvGraphicFramePr>
        <p:xfrm>
          <a:off x="5638800" y="1917700"/>
          <a:ext cx="3130550" cy="749300"/>
        </p:xfrm>
        <a:graphic>
          <a:graphicData uri="http://schemas.openxmlformats.org/drawingml/2006/table">
            <a:tbl>
              <a:tblPr/>
              <a:tblGrid>
                <a:gridCol w="208280"/>
                <a:gridCol w="208280"/>
                <a:gridCol w="209550"/>
                <a:gridCol w="209550"/>
                <a:gridCol w="208280"/>
                <a:gridCol w="208280"/>
                <a:gridCol w="208280"/>
                <a:gridCol w="209550"/>
                <a:gridCol w="208280"/>
                <a:gridCol w="209550"/>
                <a:gridCol w="208280"/>
                <a:gridCol w="208280"/>
                <a:gridCol w="209550"/>
                <a:gridCol w="208280"/>
                <a:gridCol w="208280"/>
              </a:tblGrid>
              <a:tr h="7493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ChangeArrowheads="1"/>
          </p:cNvSpPr>
          <p:nvPr>
            <p:ph type="title" idx="4294967295"/>
          </p:nvPr>
        </p:nvSpPr>
        <p:spPr>
          <a:xfrm>
            <a:off x="685800" y="609600"/>
            <a:ext cx="7764463" cy="1135063"/>
          </a:xfrm>
        </p:spPr>
        <p:txBody>
          <a:bodyPr lIns="91440" tIns="91440" rIns="91440" bIns="45720" anchor="t"/>
          <a:lstStyle/>
          <a:p>
            <a:pPr defTabSz="457200">
              <a:tabLst>
                <a:tab pos="723900" algn="l"/>
                <a:tab pos="1447800" algn="l"/>
                <a:tab pos="2171700" algn="l"/>
                <a:tab pos="2895600" algn="l"/>
                <a:tab pos="3619500" algn="l"/>
                <a:tab pos="4343400" algn="l"/>
                <a:tab pos="5067300" algn="l"/>
                <a:tab pos="5791200" algn="l"/>
                <a:tab pos="6515100" algn="l"/>
                <a:tab pos="7239000" algn="l"/>
              </a:tabLst>
            </a:pPr>
            <a:r>
              <a:rPr lang="en-GB" sz="2800">
                <a:latin typeface="Trebuchet MS" charset="0"/>
                <a:cs typeface="DejaVu Sans" charset="0"/>
              </a:rPr>
              <a:t>Matching</a:t>
            </a:r>
            <a:r>
              <a:rPr lang="en-GB" sz="2800">
                <a:latin typeface="Times New Roman" charset="0"/>
                <a:cs typeface="DejaVu Sans" charset="0"/>
              </a:rPr>
              <a:t> and </a:t>
            </a:r>
            <a:r>
              <a:rPr lang="en-GB" sz="2800">
                <a:latin typeface="Trebuchet MS" charset="0"/>
                <a:cs typeface="DejaVu Sans" charset="0"/>
              </a:rPr>
              <a:t>Retrieval</a:t>
            </a:r>
          </a:p>
        </p:txBody>
      </p:sp>
      <p:sp>
        <p:nvSpPr>
          <p:cNvPr id="45058" name="Text Box 3"/>
          <p:cNvSpPr txBox="1">
            <a:spLocks noChangeArrowheads="1"/>
          </p:cNvSpPr>
          <p:nvPr/>
        </p:nvSpPr>
        <p:spPr bwMode="auto">
          <a:xfrm>
            <a:off x="685800" y="1981200"/>
            <a:ext cx="7762875"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round/>
                <a:headEnd/>
                <a:tailEnd/>
              </a14:hiddenLine>
            </a:ext>
          </a:extLst>
        </p:spPr>
        <p:txBody>
          <a:bodyPr tIns="91440"/>
          <a:lstStyle>
            <a:lvl1pPr marL="342900" indent="-341313"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cs typeface="ＭＳ Ｐゴシック" charset="0"/>
              </a:defRPr>
            </a:lvl1pPr>
            <a:lvl2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2pPr>
            <a:lvl3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3pPr>
            <a:lvl4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4pPr>
            <a:lvl5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5pPr>
            <a:lvl6pPr marL="25146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6pPr>
            <a:lvl7pPr marL="29718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7pPr>
            <a:lvl8pPr marL="34290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8pPr>
            <a:lvl9pPr marL="38862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9pPr>
          </a:lstStyle>
          <a:p>
            <a:pPr eaLnBrk="1">
              <a:spcBef>
                <a:spcPts val="800"/>
              </a:spcBef>
              <a:buClr>
                <a:srgbClr val="000000"/>
              </a:buClr>
              <a:buSzPct val="100000"/>
              <a:buFont typeface="Times New Roman" charset="0"/>
              <a:buChar char="•"/>
            </a:pPr>
            <a:r>
              <a:rPr lang="en-GB">
                <a:solidFill>
                  <a:srgbClr val="000000"/>
                </a:solidFill>
                <a:latin typeface="Trebuchet MS" charset="0"/>
                <a:ea typeface="SimSun" charset="0"/>
                <a:cs typeface="SimSun" charset="0"/>
              </a:rPr>
              <a:t>Output of BLSTM is a sequence of characters for each input word image.</a:t>
            </a:r>
          </a:p>
          <a:p>
            <a:pPr eaLnBrk="1">
              <a:spcBef>
                <a:spcPts val="800"/>
              </a:spcBef>
              <a:buClr>
                <a:srgbClr val="000000"/>
              </a:buClr>
              <a:buSzPct val="100000"/>
              <a:buFont typeface="Times New Roman" charset="0"/>
              <a:buChar char="•"/>
            </a:pPr>
            <a:r>
              <a:rPr lang="en-GB">
                <a:solidFill>
                  <a:srgbClr val="000000"/>
                </a:solidFill>
                <a:latin typeface="Trebuchet MS" charset="0"/>
                <a:ea typeface="SimSun" charset="0"/>
                <a:cs typeface="SimSun" charset="0"/>
              </a:rPr>
              <a:t>Two images are compared with Edit Distance.</a:t>
            </a:r>
          </a:p>
        </p:txBody>
      </p:sp>
      <p:pic>
        <p:nvPicPr>
          <p:cNvPr id="45059"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3886200"/>
            <a:ext cx="1019175" cy="62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pic>
      <p:pic>
        <p:nvPicPr>
          <p:cNvPr id="4506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5600" y="4038600"/>
            <a:ext cx="771525"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pic>
      <p:pic>
        <p:nvPicPr>
          <p:cNvPr id="45061"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6800" y="4572000"/>
            <a:ext cx="97155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pic>
      <p:pic>
        <p:nvPicPr>
          <p:cNvPr id="45062"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71800" y="4648200"/>
            <a:ext cx="666750"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pic>
      <p:sp>
        <p:nvSpPr>
          <p:cNvPr id="45063" name="AutoShape 8"/>
          <p:cNvSpPr>
            <a:spLocks noChangeArrowheads="1"/>
          </p:cNvSpPr>
          <p:nvPr/>
        </p:nvSpPr>
        <p:spPr bwMode="auto">
          <a:xfrm>
            <a:off x="2895600" y="3429000"/>
            <a:ext cx="914400" cy="381000"/>
          </a:xfrm>
          <a:prstGeom prst="roundRect">
            <a:avLst>
              <a:gd name="adj" fmla="val 16667"/>
            </a:avLst>
          </a:prstGeom>
          <a:solidFill>
            <a:srgbClr val="FFFFFF"/>
          </a:solidFill>
          <a:ln w="9360">
            <a:solidFill>
              <a:srgbClr val="000000"/>
            </a:solidFill>
            <a:round/>
            <a:headEnd/>
            <a:tailEnd/>
          </a:ln>
        </p:spPr>
        <p:txBody>
          <a:bodyPr tIns="91440"/>
          <a:lstStyle/>
          <a:p>
            <a:pPr algn="ctr" defTabSz="457200" hangingPunct="0">
              <a:buClr>
                <a:srgbClr val="000000"/>
              </a:buClr>
              <a:buSzPct val="100000"/>
              <a:buFont typeface="Times New Roman" charset="0"/>
              <a:buNone/>
              <a:tabLst>
                <a:tab pos="723900" algn="l"/>
              </a:tabLst>
            </a:pPr>
            <a:r>
              <a:rPr lang="en-US">
                <a:solidFill>
                  <a:srgbClr val="009973"/>
                </a:solidFill>
                <a:latin typeface="Trebuchet MS" charset="0"/>
                <a:ea typeface="SimSun" charset="0"/>
                <a:cs typeface="SimSun" charset="0"/>
              </a:rPr>
              <a:t>word1</a:t>
            </a:r>
          </a:p>
        </p:txBody>
      </p:sp>
      <p:sp>
        <p:nvSpPr>
          <p:cNvPr id="45064" name="AutoShape 9"/>
          <p:cNvSpPr>
            <a:spLocks noChangeArrowheads="1"/>
          </p:cNvSpPr>
          <p:nvPr/>
        </p:nvSpPr>
        <p:spPr bwMode="auto">
          <a:xfrm>
            <a:off x="4800600" y="3429000"/>
            <a:ext cx="914400" cy="381000"/>
          </a:xfrm>
          <a:prstGeom prst="roundRect">
            <a:avLst>
              <a:gd name="adj" fmla="val 16667"/>
            </a:avLst>
          </a:prstGeom>
          <a:solidFill>
            <a:srgbClr val="FFFFFF"/>
          </a:solidFill>
          <a:ln w="9360">
            <a:solidFill>
              <a:srgbClr val="000000"/>
            </a:solidFill>
            <a:round/>
            <a:headEnd/>
            <a:tailEnd/>
          </a:ln>
        </p:spPr>
        <p:txBody>
          <a:bodyPr tIns="91440"/>
          <a:lstStyle/>
          <a:p>
            <a:pPr algn="ctr" defTabSz="457200" hangingPunct="0">
              <a:buClr>
                <a:srgbClr val="000000"/>
              </a:buClr>
              <a:buSzPct val="100000"/>
              <a:buFont typeface="Times New Roman" charset="0"/>
              <a:buNone/>
              <a:tabLst>
                <a:tab pos="723900" algn="l"/>
              </a:tabLst>
            </a:pPr>
            <a:r>
              <a:rPr lang="en-US">
                <a:solidFill>
                  <a:srgbClr val="009973"/>
                </a:solidFill>
                <a:latin typeface="Trebuchet MS" charset="0"/>
                <a:ea typeface="SimSun" charset="0"/>
                <a:cs typeface="SimSun" charset="0"/>
              </a:rPr>
              <a:t>word2</a:t>
            </a:r>
          </a:p>
        </p:txBody>
      </p:sp>
      <p:sp>
        <p:nvSpPr>
          <p:cNvPr id="45065" name="AutoShape 10"/>
          <p:cNvSpPr>
            <a:spLocks noChangeArrowheads="1"/>
          </p:cNvSpPr>
          <p:nvPr/>
        </p:nvSpPr>
        <p:spPr bwMode="auto">
          <a:xfrm>
            <a:off x="1371600" y="4648200"/>
            <a:ext cx="914400" cy="533400"/>
          </a:xfrm>
          <a:prstGeom prst="roundRect">
            <a:avLst>
              <a:gd name="adj" fmla="val 16667"/>
            </a:avLst>
          </a:prstGeom>
          <a:solidFill>
            <a:srgbClr val="FFFFFF"/>
          </a:solidFill>
          <a:ln w="9360">
            <a:solidFill>
              <a:srgbClr val="000000"/>
            </a:solidFill>
            <a:round/>
            <a:headEnd/>
            <a:tailEnd/>
          </a:ln>
        </p:spPr>
        <p:txBody>
          <a:bodyPr tIns="91440"/>
          <a:lstStyle/>
          <a:p>
            <a:pPr algn="ctr" defTabSz="457200" hangingPunct="0">
              <a:buClr>
                <a:srgbClr val="000000"/>
              </a:buClr>
              <a:buSzPct val="100000"/>
              <a:buFont typeface="Times New Roman" charset="0"/>
              <a:buNone/>
              <a:tabLst>
                <a:tab pos="723900" algn="l"/>
              </a:tabLst>
            </a:pPr>
            <a:r>
              <a:rPr lang="en-US">
                <a:solidFill>
                  <a:srgbClr val="009973"/>
                </a:solidFill>
                <a:latin typeface="Trebuchet MS" charset="0"/>
                <a:ea typeface="SimSun" charset="0"/>
                <a:cs typeface="SimSun" charset="0"/>
              </a:rPr>
              <a:t>zoning</a:t>
            </a:r>
          </a:p>
        </p:txBody>
      </p:sp>
      <p:sp>
        <p:nvSpPr>
          <p:cNvPr id="45066" name="AutoShape 11"/>
          <p:cNvSpPr>
            <a:spLocks noChangeArrowheads="1"/>
          </p:cNvSpPr>
          <p:nvPr/>
        </p:nvSpPr>
        <p:spPr bwMode="auto">
          <a:xfrm>
            <a:off x="838200" y="5257800"/>
            <a:ext cx="1676400" cy="381000"/>
          </a:xfrm>
          <a:prstGeom prst="roundRect">
            <a:avLst>
              <a:gd name="adj" fmla="val 16667"/>
            </a:avLst>
          </a:prstGeom>
          <a:solidFill>
            <a:srgbClr val="FFFFFF"/>
          </a:solidFill>
          <a:ln w="9360">
            <a:solidFill>
              <a:srgbClr val="000000"/>
            </a:solidFill>
            <a:round/>
            <a:headEnd/>
            <a:tailEnd/>
          </a:ln>
        </p:spPr>
        <p:txBody>
          <a:bodyPr tIns="91440"/>
          <a:lstStyle/>
          <a:p>
            <a:pPr algn="ctr" defTabSz="457200" hangingPunct="0">
              <a:buClr>
                <a:srgbClr val="000000"/>
              </a:buClr>
              <a:buSzPct val="100000"/>
              <a:buFont typeface="Times New Roman" charset="0"/>
              <a:buNone/>
              <a:tabLst>
                <a:tab pos="723900" algn="l"/>
                <a:tab pos="1447800" algn="l"/>
              </a:tabLst>
            </a:pPr>
            <a:r>
              <a:rPr lang="en-US">
                <a:solidFill>
                  <a:srgbClr val="009973"/>
                </a:solidFill>
                <a:latin typeface="Trebuchet MS" charset="0"/>
                <a:ea typeface="SimSun" charset="0"/>
                <a:cs typeface="SimSun" charset="0"/>
              </a:rPr>
              <a:t>BLSTM output</a:t>
            </a:r>
          </a:p>
        </p:txBody>
      </p:sp>
      <p:sp>
        <p:nvSpPr>
          <p:cNvPr id="45067" name="Rectangle 12"/>
          <p:cNvSpPr>
            <a:spLocks noChangeArrowheads="1"/>
          </p:cNvSpPr>
          <p:nvPr/>
        </p:nvSpPr>
        <p:spPr bwMode="auto">
          <a:xfrm>
            <a:off x="2784475" y="5181600"/>
            <a:ext cx="1322388" cy="411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txBody>
          <a:bodyPr wrap="none" tIns="91440">
            <a:spAutoFit/>
          </a:bodyPr>
          <a:lstStyle/>
          <a:p>
            <a:pPr defTabSz="457200">
              <a:buClr>
                <a:srgbClr val="000000"/>
              </a:buClr>
              <a:buSzPct val="100000"/>
              <a:buFont typeface="Times New Roman" charset="0"/>
              <a:buNone/>
              <a:tabLst>
                <a:tab pos="723900" algn="l"/>
              </a:tabLst>
            </a:pPr>
            <a:r>
              <a:rPr lang="en-US">
                <a:solidFill>
                  <a:srgbClr val="000000"/>
                </a:solidFill>
                <a:latin typeface="Trebuchet MS" charset="0"/>
                <a:ea typeface="SimSun" charset="0"/>
                <a:cs typeface="SimSun" charset="0"/>
              </a:rPr>
              <a:t>c1 c2 c3 c4</a:t>
            </a:r>
          </a:p>
        </p:txBody>
      </p:sp>
      <p:sp>
        <p:nvSpPr>
          <p:cNvPr id="45068" name="Rectangle 13"/>
          <p:cNvSpPr>
            <a:spLocks noChangeArrowheads="1"/>
          </p:cNvSpPr>
          <p:nvPr/>
        </p:nvSpPr>
        <p:spPr bwMode="auto">
          <a:xfrm>
            <a:off x="4572000" y="5181600"/>
            <a:ext cx="1925638" cy="411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txBody>
          <a:bodyPr wrap="none" tIns="91440">
            <a:spAutoFit/>
          </a:bodyPr>
          <a:lstStyle/>
          <a:p>
            <a:pPr defTabSz="457200">
              <a:buClr>
                <a:srgbClr val="000000"/>
              </a:buClr>
              <a:buSzPct val="100000"/>
              <a:buFont typeface="Times New Roman" charset="0"/>
              <a:buNone/>
              <a:tabLst>
                <a:tab pos="723900" algn="l"/>
                <a:tab pos="1447800" algn="l"/>
              </a:tabLst>
            </a:pPr>
            <a:r>
              <a:rPr lang="en-US">
                <a:solidFill>
                  <a:srgbClr val="000000"/>
                </a:solidFill>
                <a:latin typeface="Trebuchet MS" charset="0"/>
                <a:ea typeface="SimSun" charset="0"/>
                <a:cs typeface="SimSun" charset="0"/>
              </a:rPr>
              <a:t>c1 c2 c3 c4 c2 c5</a:t>
            </a:r>
          </a:p>
        </p:txBody>
      </p:sp>
      <p:sp>
        <p:nvSpPr>
          <p:cNvPr id="45069" name="Oval 14"/>
          <p:cNvSpPr>
            <a:spLocks noChangeArrowheads="1"/>
          </p:cNvSpPr>
          <p:nvPr/>
        </p:nvSpPr>
        <p:spPr bwMode="auto">
          <a:xfrm>
            <a:off x="3429000" y="5791200"/>
            <a:ext cx="2209800" cy="598488"/>
          </a:xfrm>
          <a:prstGeom prst="ellipse">
            <a:avLst/>
          </a:prstGeom>
          <a:solidFill>
            <a:srgbClr val="FFFFFF"/>
          </a:solidFill>
          <a:ln w="9360">
            <a:solidFill>
              <a:srgbClr val="000000"/>
            </a:solidFill>
            <a:round/>
            <a:headEnd/>
            <a:tailEnd/>
          </a:ln>
        </p:spPr>
        <p:txBody>
          <a:bodyPr tIns="91440"/>
          <a:lstStyle/>
          <a:p>
            <a:pPr defTabSz="457200" hangingPunct="0">
              <a:buClr>
                <a:srgbClr val="000000"/>
              </a:buClr>
              <a:buSzPct val="100000"/>
              <a:buFont typeface="Times New Roman" charset="0"/>
              <a:buNone/>
              <a:tabLst>
                <a:tab pos="723900" algn="l"/>
                <a:tab pos="1447800" algn="l"/>
                <a:tab pos="2171700" algn="l"/>
              </a:tabLst>
            </a:pPr>
            <a:r>
              <a:rPr lang="en-US">
                <a:solidFill>
                  <a:srgbClr val="009973"/>
                </a:solidFill>
                <a:latin typeface="Trebuchet MS" charset="0"/>
                <a:ea typeface="SimSun" charset="0"/>
                <a:cs typeface="SimSun" charset="0"/>
              </a:rPr>
              <a:t>Edit distance</a:t>
            </a:r>
          </a:p>
        </p:txBody>
      </p:sp>
      <p:cxnSp>
        <p:nvCxnSpPr>
          <p:cNvPr id="45070" name="AutoShape 15"/>
          <p:cNvCxnSpPr>
            <a:cxnSpLocks noChangeShapeType="1"/>
          </p:cNvCxnSpPr>
          <p:nvPr/>
        </p:nvCxnSpPr>
        <p:spPr bwMode="auto">
          <a:xfrm rot="5400000">
            <a:off x="5477669" y="5714206"/>
            <a:ext cx="542925" cy="220663"/>
          </a:xfrm>
          <a:prstGeom prst="bentConnector3">
            <a:avLst>
              <a:gd name="adj1" fmla="val 103468"/>
            </a:avLst>
          </a:prstGeom>
          <a:noFill/>
          <a:ln w="936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45071" name="AutoShape 16"/>
          <p:cNvCxnSpPr>
            <a:cxnSpLocks noChangeShapeType="1"/>
          </p:cNvCxnSpPr>
          <p:nvPr/>
        </p:nvCxnSpPr>
        <p:spPr bwMode="auto">
          <a:xfrm rot="16200000" flipH="1">
            <a:off x="3083719" y="5747544"/>
            <a:ext cx="542925" cy="153987"/>
          </a:xfrm>
          <a:prstGeom prst="bentConnector3">
            <a:avLst>
              <a:gd name="adj1" fmla="val 103468"/>
            </a:avLst>
          </a:prstGeom>
          <a:noFill/>
          <a:ln w="9360">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45072" name="Rectangle 17"/>
          <p:cNvSpPr>
            <a:spLocks noChangeArrowheads="1"/>
          </p:cNvSpPr>
          <p:nvPr/>
        </p:nvSpPr>
        <p:spPr bwMode="auto">
          <a:xfrm>
            <a:off x="4268788" y="6294438"/>
            <a:ext cx="423862"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txBody>
          <a:bodyPr wrap="none" tIns="91440">
            <a:spAutoFit/>
          </a:bodyPr>
          <a:lstStyle/>
          <a:p>
            <a:pPr>
              <a:buClr>
                <a:srgbClr val="000000"/>
              </a:buClr>
              <a:buSzPct val="100000"/>
              <a:buFont typeface="Times New Roman" charset="0"/>
              <a:buNone/>
            </a:pPr>
            <a:r>
              <a:rPr lang="en-US">
                <a:solidFill>
                  <a:srgbClr val="000000"/>
                </a:solidFill>
                <a:latin typeface="Trebuchet MS" charset="0"/>
                <a:ea typeface="SimSun" charset="0"/>
                <a:cs typeface="SimSun" charset="0"/>
              </a:rPr>
              <a:t>=2</a:t>
            </a: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noChangeArrowheads="1"/>
          </p:cNvSpPr>
          <p:nvPr>
            <p:ph type="title" idx="4294967295"/>
          </p:nvPr>
        </p:nvSpPr>
        <p:spPr>
          <a:xfrm>
            <a:off x="685800" y="609600"/>
            <a:ext cx="7764463" cy="1135063"/>
          </a:xfrm>
        </p:spPr>
        <p:txBody>
          <a:bodyPr lIns="91440" tIns="91440" rIns="91440" bIns="45720" anchor="t"/>
          <a:lstStyle/>
          <a:p>
            <a:pPr defTabSz="457200">
              <a:tabLst>
                <a:tab pos="723900" algn="l"/>
                <a:tab pos="1447800" algn="l"/>
                <a:tab pos="2171700" algn="l"/>
                <a:tab pos="2895600" algn="l"/>
                <a:tab pos="3619500" algn="l"/>
                <a:tab pos="4343400" algn="l"/>
                <a:tab pos="5067300" algn="l"/>
                <a:tab pos="5791200" algn="l"/>
                <a:tab pos="6515100" algn="l"/>
                <a:tab pos="7239000" algn="l"/>
              </a:tabLst>
            </a:pPr>
            <a:r>
              <a:rPr lang="en-GB" sz="2800">
                <a:latin typeface="Trebuchet MS" charset="0"/>
                <a:cs typeface="DejaVu Sans" charset="0"/>
              </a:rPr>
              <a:t>Re-ranking</a:t>
            </a:r>
          </a:p>
        </p:txBody>
      </p:sp>
      <p:sp>
        <p:nvSpPr>
          <p:cNvPr id="53250" name="Text Box 3"/>
          <p:cNvSpPr txBox="1">
            <a:spLocks noChangeArrowheads="1"/>
          </p:cNvSpPr>
          <p:nvPr/>
        </p:nvSpPr>
        <p:spPr bwMode="auto">
          <a:xfrm>
            <a:off x="685800" y="1981200"/>
            <a:ext cx="776287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round/>
                <a:headEnd/>
                <a:tailEnd/>
              </a14:hiddenLine>
            </a:ext>
          </a:extLst>
        </p:spPr>
        <p:txBody>
          <a:bodyPr tIns="91440"/>
          <a:lstStyle>
            <a:lvl1pPr marL="342900" indent="-341313"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cs typeface="ＭＳ Ｐゴシック" charset="0"/>
              </a:defRPr>
            </a:lvl1pPr>
            <a:lvl2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2pPr>
            <a:lvl3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3pPr>
            <a:lvl4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4pPr>
            <a:lvl5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5pPr>
            <a:lvl6pPr marL="25146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6pPr>
            <a:lvl7pPr marL="29718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7pPr>
            <a:lvl8pPr marL="34290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8pPr>
            <a:lvl9pPr marL="38862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9pPr>
          </a:lstStyle>
          <a:p>
            <a:pPr eaLnBrk="1">
              <a:spcBef>
                <a:spcPts val="800"/>
              </a:spcBef>
              <a:buClr>
                <a:srgbClr val="000000"/>
              </a:buClr>
              <a:buSzPct val="100000"/>
              <a:buFont typeface="Times New Roman" charset="0"/>
              <a:buChar char="•"/>
            </a:pPr>
            <a:r>
              <a:rPr lang="en-GB">
                <a:solidFill>
                  <a:srgbClr val="000000"/>
                </a:solidFill>
                <a:latin typeface="Trebuchet MS" charset="0"/>
                <a:ea typeface="SimSun" charset="0"/>
                <a:cs typeface="SimSun" charset="0"/>
              </a:rPr>
              <a:t>Used connected component (CC) at upper zone.</a:t>
            </a:r>
          </a:p>
        </p:txBody>
      </p:sp>
      <p:pic>
        <p:nvPicPr>
          <p:cNvPr id="53251"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3629025"/>
            <a:ext cx="2076450" cy="1247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pic>
      <p:pic>
        <p:nvPicPr>
          <p:cNvPr id="53252"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05200" y="5238750"/>
            <a:ext cx="2066925" cy="131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pic>
      <p:sp>
        <p:nvSpPr>
          <p:cNvPr id="53253" name="AutoShape 6"/>
          <p:cNvSpPr>
            <a:spLocks noChangeArrowheads="1"/>
          </p:cNvSpPr>
          <p:nvPr/>
        </p:nvSpPr>
        <p:spPr bwMode="auto">
          <a:xfrm>
            <a:off x="6248400" y="2743200"/>
            <a:ext cx="1828800" cy="685800"/>
          </a:xfrm>
          <a:prstGeom prst="roundRect">
            <a:avLst>
              <a:gd name="adj" fmla="val 16667"/>
            </a:avLst>
          </a:prstGeom>
          <a:solidFill>
            <a:srgbClr val="FFFFFF"/>
          </a:solidFill>
          <a:ln w="9360">
            <a:solidFill>
              <a:srgbClr val="000000"/>
            </a:solidFill>
            <a:round/>
            <a:headEnd/>
            <a:tailEnd/>
          </a:ln>
        </p:spPr>
        <p:txBody>
          <a:bodyPr tIns="91440"/>
          <a:lstStyle/>
          <a:p>
            <a:pPr algn="ctr" defTabSz="457200">
              <a:buClr>
                <a:srgbClr val="000000"/>
              </a:buClr>
              <a:buSzPct val="100000"/>
              <a:buFont typeface="Times New Roman" charset="0"/>
              <a:buNone/>
              <a:tabLst>
                <a:tab pos="723900" algn="l"/>
                <a:tab pos="1447800" algn="l"/>
              </a:tabLst>
            </a:pPr>
            <a:r>
              <a:rPr lang="en-US">
                <a:solidFill>
                  <a:srgbClr val="000000"/>
                </a:solidFill>
                <a:latin typeface="Trebuchet MS" charset="0"/>
                <a:ea typeface="SimSun" charset="0"/>
                <a:cs typeface="SimSun" charset="0"/>
              </a:rPr>
              <a:t> #CC at upper zone</a:t>
            </a:r>
          </a:p>
        </p:txBody>
      </p:sp>
      <p:sp>
        <p:nvSpPr>
          <p:cNvPr id="53254" name="Rectangle 7"/>
          <p:cNvSpPr>
            <a:spLocks noChangeArrowheads="1"/>
          </p:cNvSpPr>
          <p:nvPr/>
        </p:nvSpPr>
        <p:spPr bwMode="auto">
          <a:xfrm>
            <a:off x="6981825" y="3714750"/>
            <a:ext cx="333375" cy="44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txBody>
          <a:bodyPr wrap="none" tIns="91440">
            <a:spAutoFit/>
          </a:bodyPr>
          <a:lstStyle/>
          <a:p>
            <a:pPr>
              <a:buClr>
                <a:srgbClr val="000000"/>
              </a:buClr>
              <a:buSzPct val="100000"/>
              <a:buFont typeface="Times New Roman" charset="0"/>
              <a:buNone/>
            </a:pPr>
            <a:r>
              <a:rPr lang="en-US" sz="2000" b="1">
                <a:solidFill>
                  <a:srgbClr val="000000"/>
                </a:solidFill>
                <a:latin typeface="Trebuchet MS" charset="0"/>
                <a:ea typeface="SimSun" charset="0"/>
                <a:cs typeface="SimSun" charset="0"/>
              </a:rPr>
              <a:t>1</a:t>
            </a:r>
          </a:p>
        </p:txBody>
      </p:sp>
      <p:sp>
        <p:nvSpPr>
          <p:cNvPr id="53255" name="Rectangle 8"/>
          <p:cNvSpPr>
            <a:spLocks noChangeArrowheads="1"/>
          </p:cNvSpPr>
          <p:nvPr/>
        </p:nvSpPr>
        <p:spPr bwMode="auto">
          <a:xfrm>
            <a:off x="6981825" y="5314950"/>
            <a:ext cx="333375" cy="44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txBody>
          <a:bodyPr wrap="none" tIns="91440">
            <a:spAutoFit/>
          </a:bodyPr>
          <a:lstStyle/>
          <a:p>
            <a:pPr>
              <a:buClr>
                <a:srgbClr val="000000"/>
              </a:buClr>
              <a:buSzPct val="100000"/>
              <a:buFont typeface="Times New Roman" charset="0"/>
              <a:buNone/>
            </a:pPr>
            <a:r>
              <a:rPr lang="en-US" sz="2000" b="1">
                <a:solidFill>
                  <a:srgbClr val="000000"/>
                </a:solidFill>
                <a:latin typeface="Trebuchet MS" charset="0"/>
                <a:ea typeface="SimSun" charset="0"/>
                <a:cs typeface="SimSun" charset="0"/>
              </a:rPr>
              <a:t>1</a:t>
            </a:r>
          </a:p>
        </p:txBody>
      </p:sp>
      <p:sp>
        <p:nvSpPr>
          <p:cNvPr id="53256" name="Rectangle 9"/>
          <p:cNvSpPr>
            <a:spLocks noChangeArrowheads="1"/>
          </p:cNvSpPr>
          <p:nvPr/>
        </p:nvSpPr>
        <p:spPr bwMode="auto">
          <a:xfrm>
            <a:off x="6981825" y="6076950"/>
            <a:ext cx="333375" cy="44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txBody>
          <a:bodyPr wrap="none" tIns="91440">
            <a:spAutoFit/>
          </a:bodyPr>
          <a:lstStyle/>
          <a:p>
            <a:pPr>
              <a:buClr>
                <a:srgbClr val="000000"/>
              </a:buClr>
              <a:buSzPct val="100000"/>
              <a:buFont typeface="Times New Roman" charset="0"/>
              <a:buNone/>
            </a:pPr>
            <a:r>
              <a:rPr lang="en-US" sz="2000" b="1">
                <a:solidFill>
                  <a:srgbClr val="000000"/>
                </a:solidFill>
                <a:latin typeface="Trebuchet MS" charset="0"/>
                <a:ea typeface="SimSun" charset="0"/>
                <a:cs typeface="SimSun" charset="0"/>
              </a:rPr>
              <a:t>0</a:t>
            </a:r>
          </a:p>
        </p:txBody>
      </p:sp>
      <p:sp>
        <p:nvSpPr>
          <p:cNvPr id="53257" name="Rectangle 10"/>
          <p:cNvSpPr>
            <a:spLocks noChangeArrowheads="1"/>
          </p:cNvSpPr>
          <p:nvPr/>
        </p:nvSpPr>
        <p:spPr bwMode="auto">
          <a:xfrm>
            <a:off x="6981825" y="4495800"/>
            <a:ext cx="333375" cy="44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txBody>
          <a:bodyPr wrap="none" tIns="91440">
            <a:spAutoFit/>
          </a:bodyPr>
          <a:lstStyle/>
          <a:p>
            <a:pPr>
              <a:buClr>
                <a:srgbClr val="000000"/>
              </a:buClr>
              <a:buSzPct val="100000"/>
              <a:buFont typeface="Times New Roman" charset="0"/>
              <a:buNone/>
            </a:pPr>
            <a:r>
              <a:rPr lang="en-US" sz="2000" b="1">
                <a:solidFill>
                  <a:srgbClr val="000000"/>
                </a:solidFill>
                <a:latin typeface="Trebuchet MS" charset="0"/>
                <a:ea typeface="SimSun" charset="0"/>
                <a:cs typeface="SimSun" charset="0"/>
              </a:rPr>
              <a:t>0</a:t>
            </a:r>
          </a:p>
        </p:txBody>
      </p:sp>
      <p:pic>
        <p:nvPicPr>
          <p:cNvPr id="53258"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8800" y="3962400"/>
            <a:ext cx="99060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pic>
      <p:pic>
        <p:nvPicPr>
          <p:cNvPr id="53259"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00225" y="5486400"/>
            <a:ext cx="1095375"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pic>
      <p:sp>
        <p:nvSpPr>
          <p:cNvPr id="53260" name="AutoShape 13"/>
          <p:cNvSpPr>
            <a:spLocks noChangeArrowheads="1"/>
          </p:cNvSpPr>
          <p:nvPr/>
        </p:nvSpPr>
        <p:spPr bwMode="auto">
          <a:xfrm>
            <a:off x="4953000" y="2743200"/>
            <a:ext cx="990600" cy="685800"/>
          </a:xfrm>
          <a:prstGeom prst="roundRect">
            <a:avLst>
              <a:gd name="adj" fmla="val 16667"/>
            </a:avLst>
          </a:prstGeom>
          <a:solidFill>
            <a:srgbClr val="FFFFFF"/>
          </a:solidFill>
          <a:ln w="9360">
            <a:solidFill>
              <a:srgbClr val="000000"/>
            </a:solidFill>
            <a:round/>
            <a:headEnd/>
            <a:tailEnd/>
          </a:ln>
        </p:spPr>
        <p:txBody>
          <a:bodyPr tIns="91440"/>
          <a:lstStyle/>
          <a:p>
            <a:pPr algn="ctr" defTabSz="457200">
              <a:buClr>
                <a:srgbClr val="000000"/>
              </a:buClr>
              <a:buSzPct val="100000"/>
              <a:buFont typeface="Times New Roman" charset="0"/>
              <a:buNone/>
              <a:tabLst>
                <a:tab pos="723900" algn="l"/>
              </a:tabLst>
            </a:pPr>
            <a:r>
              <a:rPr lang="en-US">
                <a:solidFill>
                  <a:srgbClr val="000000"/>
                </a:solidFill>
                <a:latin typeface="Trebuchet MS" charset="0"/>
                <a:ea typeface="SimSun" charset="0"/>
                <a:cs typeface="SimSun" charset="0"/>
              </a:rPr>
              <a:t>upper </a:t>
            </a:r>
          </a:p>
          <a:p>
            <a:pPr algn="ctr" defTabSz="457200">
              <a:buClr>
                <a:srgbClr val="000000"/>
              </a:buClr>
              <a:buSzPct val="100000"/>
              <a:buFont typeface="Times New Roman" charset="0"/>
              <a:buNone/>
              <a:tabLst>
                <a:tab pos="723900" algn="l"/>
              </a:tabLst>
            </a:pPr>
            <a:r>
              <a:rPr lang="en-US">
                <a:solidFill>
                  <a:srgbClr val="000000"/>
                </a:solidFill>
                <a:latin typeface="Trebuchet MS" charset="0"/>
                <a:ea typeface="SimSun" charset="0"/>
                <a:cs typeface="SimSun" charset="0"/>
              </a:rPr>
              <a:t>zone</a:t>
            </a:r>
          </a:p>
        </p:txBody>
      </p:sp>
      <p:sp>
        <p:nvSpPr>
          <p:cNvPr id="53261" name="AutoShape 14"/>
          <p:cNvSpPr>
            <a:spLocks noChangeArrowheads="1"/>
          </p:cNvSpPr>
          <p:nvPr/>
        </p:nvSpPr>
        <p:spPr bwMode="auto">
          <a:xfrm>
            <a:off x="1905000" y="2819400"/>
            <a:ext cx="990600" cy="457200"/>
          </a:xfrm>
          <a:prstGeom prst="roundRect">
            <a:avLst>
              <a:gd name="adj" fmla="val 16667"/>
            </a:avLst>
          </a:prstGeom>
          <a:solidFill>
            <a:srgbClr val="FFFFFF"/>
          </a:solidFill>
          <a:ln w="9360">
            <a:solidFill>
              <a:srgbClr val="000000"/>
            </a:solidFill>
            <a:round/>
            <a:headEnd/>
            <a:tailEnd/>
          </a:ln>
        </p:spPr>
        <p:txBody>
          <a:bodyPr tIns="91440"/>
          <a:lstStyle/>
          <a:p>
            <a:pPr algn="ctr" defTabSz="457200">
              <a:buClr>
                <a:srgbClr val="000000"/>
              </a:buClr>
              <a:buSzPct val="100000"/>
              <a:buFont typeface="Times New Roman" charset="0"/>
              <a:buNone/>
              <a:tabLst>
                <a:tab pos="723900" algn="l"/>
              </a:tabLst>
            </a:pPr>
            <a:r>
              <a:rPr lang="en-US">
                <a:solidFill>
                  <a:srgbClr val="000000"/>
                </a:solidFill>
                <a:latin typeface="Trebuchet MS" charset="0"/>
                <a:ea typeface="SimSun" charset="0"/>
                <a:cs typeface="SimSun" charset="0"/>
              </a:rPr>
              <a:t>Query</a:t>
            </a:r>
          </a:p>
        </p:txBody>
      </p:sp>
      <p:sp>
        <p:nvSpPr>
          <p:cNvPr id="53262" name="AutoShape 15"/>
          <p:cNvSpPr>
            <a:spLocks noChangeArrowheads="1"/>
          </p:cNvSpPr>
          <p:nvPr/>
        </p:nvSpPr>
        <p:spPr bwMode="auto">
          <a:xfrm>
            <a:off x="3276600" y="2743200"/>
            <a:ext cx="1447800" cy="685800"/>
          </a:xfrm>
          <a:prstGeom prst="roundRect">
            <a:avLst>
              <a:gd name="adj" fmla="val 16667"/>
            </a:avLst>
          </a:prstGeom>
          <a:solidFill>
            <a:srgbClr val="FFFFFF"/>
          </a:solidFill>
          <a:ln w="9360">
            <a:solidFill>
              <a:srgbClr val="000000"/>
            </a:solidFill>
            <a:round/>
            <a:headEnd/>
            <a:tailEnd/>
          </a:ln>
        </p:spPr>
        <p:txBody>
          <a:bodyPr tIns="91440"/>
          <a:lstStyle/>
          <a:p>
            <a:pPr algn="ctr" defTabSz="457200">
              <a:buClr>
                <a:srgbClr val="000000"/>
              </a:buClr>
              <a:buSzPct val="100000"/>
              <a:buFont typeface="Times New Roman" charset="0"/>
              <a:buNone/>
              <a:tabLst>
                <a:tab pos="723900" algn="l"/>
                <a:tab pos="1447800" algn="l"/>
              </a:tabLst>
            </a:pPr>
            <a:r>
              <a:rPr lang="en-US">
                <a:solidFill>
                  <a:srgbClr val="000000"/>
                </a:solidFill>
                <a:latin typeface="Trebuchet MS" charset="0"/>
                <a:ea typeface="SimSun" charset="0"/>
                <a:cs typeface="SimSun" charset="0"/>
              </a:rPr>
              <a:t>Database images</a:t>
            </a:r>
          </a:p>
        </p:txBody>
      </p:sp>
      <p:sp>
        <p:nvSpPr>
          <p:cNvPr id="53263" name="AutoShape 16"/>
          <p:cNvSpPr>
            <a:spLocks noChangeArrowheads="1"/>
          </p:cNvSpPr>
          <p:nvPr/>
        </p:nvSpPr>
        <p:spPr bwMode="auto">
          <a:xfrm>
            <a:off x="457200" y="4038600"/>
            <a:ext cx="990600" cy="457200"/>
          </a:xfrm>
          <a:prstGeom prst="roundRect">
            <a:avLst>
              <a:gd name="adj" fmla="val 16667"/>
            </a:avLst>
          </a:prstGeom>
          <a:solidFill>
            <a:srgbClr val="FFFFFF"/>
          </a:solidFill>
          <a:ln w="9360">
            <a:solidFill>
              <a:srgbClr val="000000"/>
            </a:solidFill>
            <a:round/>
            <a:headEnd/>
            <a:tailEnd/>
          </a:ln>
        </p:spPr>
        <p:txBody>
          <a:bodyPr tIns="91440"/>
          <a:lstStyle/>
          <a:p>
            <a:pPr algn="ctr" defTabSz="457200">
              <a:buClr>
                <a:srgbClr val="000000"/>
              </a:buClr>
              <a:buSzPct val="100000"/>
              <a:buFont typeface="Times New Roman" charset="0"/>
              <a:buNone/>
              <a:tabLst>
                <a:tab pos="723900" algn="l"/>
              </a:tabLst>
            </a:pPr>
            <a:r>
              <a:rPr lang="en-US">
                <a:solidFill>
                  <a:srgbClr val="000000"/>
                </a:solidFill>
                <a:latin typeface="Trebuchet MS" charset="0"/>
                <a:ea typeface="SimSun" charset="0"/>
                <a:cs typeface="SimSun" charset="0"/>
              </a:rPr>
              <a:t>query1</a:t>
            </a:r>
          </a:p>
        </p:txBody>
      </p:sp>
      <p:sp>
        <p:nvSpPr>
          <p:cNvPr id="53264" name="AutoShape 17"/>
          <p:cNvSpPr>
            <a:spLocks noChangeArrowheads="1"/>
          </p:cNvSpPr>
          <p:nvPr/>
        </p:nvSpPr>
        <p:spPr bwMode="auto">
          <a:xfrm>
            <a:off x="381000" y="5638800"/>
            <a:ext cx="990600" cy="457200"/>
          </a:xfrm>
          <a:prstGeom prst="roundRect">
            <a:avLst>
              <a:gd name="adj" fmla="val 16667"/>
            </a:avLst>
          </a:prstGeom>
          <a:solidFill>
            <a:srgbClr val="FFFFFF"/>
          </a:solidFill>
          <a:ln w="9360">
            <a:solidFill>
              <a:srgbClr val="000000"/>
            </a:solidFill>
            <a:round/>
            <a:headEnd/>
            <a:tailEnd/>
          </a:ln>
        </p:spPr>
        <p:txBody>
          <a:bodyPr tIns="91440"/>
          <a:lstStyle/>
          <a:p>
            <a:pPr algn="ctr" defTabSz="457200">
              <a:buClr>
                <a:srgbClr val="000000"/>
              </a:buClr>
              <a:buSzPct val="100000"/>
              <a:buFont typeface="Times New Roman" charset="0"/>
              <a:buNone/>
              <a:tabLst>
                <a:tab pos="723900" algn="l"/>
              </a:tabLst>
            </a:pPr>
            <a:r>
              <a:rPr lang="en-US">
                <a:solidFill>
                  <a:srgbClr val="000000"/>
                </a:solidFill>
                <a:latin typeface="Trebuchet MS" charset="0"/>
                <a:ea typeface="SimSun" charset="0"/>
                <a:cs typeface="SimSun" charset="0"/>
              </a:rPr>
              <a:t>query2</a:t>
            </a:r>
          </a:p>
        </p:txBody>
      </p:sp>
      <p:sp>
        <p:nvSpPr>
          <p:cNvPr id="53265" name="Rectangle 18"/>
          <p:cNvSpPr>
            <a:spLocks noChangeArrowheads="1"/>
          </p:cNvSpPr>
          <p:nvPr/>
        </p:nvSpPr>
        <p:spPr bwMode="auto">
          <a:xfrm>
            <a:off x="2135188" y="4476750"/>
            <a:ext cx="333375" cy="44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txBody>
          <a:bodyPr wrap="none" tIns="91440">
            <a:spAutoFit/>
          </a:bodyPr>
          <a:lstStyle/>
          <a:p>
            <a:pPr>
              <a:buClr>
                <a:srgbClr val="000000"/>
              </a:buClr>
              <a:buSzPct val="100000"/>
              <a:buFont typeface="Times New Roman" charset="0"/>
              <a:buNone/>
            </a:pPr>
            <a:r>
              <a:rPr lang="en-US" sz="2000" b="1">
                <a:solidFill>
                  <a:srgbClr val="000000"/>
                </a:solidFill>
                <a:latin typeface="Trebuchet MS" charset="0"/>
                <a:ea typeface="SimSun" charset="0"/>
                <a:cs typeface="SimSun" charset="0"/>
              </a:rPr>
              <a:t>1</a:t>
            </a:r>
          </a:p>
        </p:txBody>
      </p:sp>
      <p:sp>
        <p:nvSpPr>
          <p:cNvPr id="53266" name="Rectangle 19"/>
          <p:cNvSpPr>
            <a:spLocks noChangeArrowheads="1"/>
          </p:cNvSpPr>
          <p:nvPr/>
        </p:nvSpPr>
        <p:spPr bwMode="auto">
          <a:xfrm>
            <a:off x="2135188" y="6076950"/>
            <a:ext cx="333375" cy="44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txBody>
          <a:bodyPr wrap="none" tIns="91440">
            <a:spAutoFit/>
          </a:bodyPr>
          <a:lstStyle/>
          <a:p>
            <a:pPr>
              <a:buClr>
                <a:srgbClr val="000000"/>
              </a:buClr>
              <a:buSzPct val="100000"/>
              <a:buFont typeface="Times New Roman" charset="0"/>
              <a:buNone/>
            </a:pPr>
            <a:r>
              <a:rPr lang="en-US" sz="2000" b="1">
                <a:solidFill>
                  <a:srgbClr val="000000"/>
                </a:solidFill>
                <a:latin typeface="Trebuchet MS" charset="0"/>
                <a:ea typeface="SimSun" charset="0"/>
                <a:cs typeface="SimSun" charset="0"/>
              </a:rPr>
              <a:t>1</a:t>
            </a: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3"/>
          <p:cNvSpPr txBox="1">
            <a:spLocks noChangeArrowheads="1"/>
          </p:cNvSpPr>
          <p:nvPr/>
        </p:nvSpPr>
        <p:spPr bwMode="auto">
          <a:xfrm>
            <a:off x="228600" y="1752600"/>
            <a:ext cx="86106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91440"/>
          <a:lstStyle>
            <a:lvl1pPr marL="342900" indent="-341313" defTabSz="457200" eaLnBrk="0" hangingPunct="0">
              <a:tabLst>
                <a:tab pos="723900" algn="l"/>
                <a:tab pos="1447800" algn="l"/>
                <a:tab pos="2171700" algn="l"/>
                <a:tab pos="2895600" algn="l"/>
                <a:tab pos="3619500" algn="l"/>
                <a:tab pos="4343400" algn="l"/>
                <a:tab pos="5067300" algn="l"/>
              </a:tabLst>
              <a:defRPr sz="2400">
                <a:solidFill>
                  <a:schemeClr val="bg1"/>
                </a:solidFill>
                <a:latin typeface="Arial" charset="0"/>
                <a:ea typeface="ＭＳ Ｐゴシック" charset="0"/>
                <a:cs typeface="ＭＳ Ｐゴシック" charset="0"/>
              </a:defRPr>
            </a:lvl1pPr>
            <a:lvl2pPr defTabSz="457200" eaLnBrk="0" hangingPunct="0">
              <a:tabLst>
                <a:tab pos="723900" algn="l"/>
                <a:tab pos="1447800" algn="l"/>
                <a:tab pos="2171700" algn="l"/>
                <a:tab pos="2895600" algn="l"/>
                <a:tab pos="3619500" algn="l"/>
                <a:tab pos="4343400" algn="l"/>
                <a:tab pos="5067300" algn="l"/>
              </a:tabLst>
              <a:defRPr sz="2400">
                <a:solidFill>
                  <a:schemeClr val="bg1"/>
                </a:solidFill>
                <a:latin typeface="Arial" charset="0"/>
                <a:ea typeface="ＭＳ Ｐゴシック" charset="0"/>
              </a:defRPr>
            </a:lvl2pPr>
            <a:lvl3pPr defTabSz="457200" eaLnBrk="0" hangingPunct="0">
              <a:tabLst>
                <a:tab pos="723900" algn="l"/>
                <a:tab pos="1447800" algn="l"/>
                <a:tab pos="2171700" algn="l"/>
                <a:tab pos="2895600" algn="l"/>
                <a:tab pos="3619500" algn="l"/>
                <a:tab pos="4343400" algn="l"/>
                <a:tab pos="5067300" algn="l"/>
              </a:tabLst>
              <a:defRPr sz="2400">
                <a:solidFill>
                  <a:schemeClr val="bg1"/>
                </a:solidFill>
                <a:latin typeface="Arial" charset="0"/>
                <a:ea typeface="ＭＳ Ｐゴシック" charset="0"/>
              </a:defRPr>
            </a:lvl3pPr>
            <a:lvl4pPr defTabSz="457200" eaLnBrk="0" hangingPunct="0">
              <a:tabLst>
                <a:tab pos="723900" algn="l"/>
                <a:tab pos="1447800" algn="l"/>
                <a:tab pos="2171700" algn="l"/>
                <a:tab pos="2895600" algn="l"/>
                <a:tab pos="3619500" algn="l"/>
                <a:tab pos="4343400" algn="l"/>
                <a:tab pos="5067300" algn="l"/>
              </a:tabLst>
              <a:defRPr sz="2400">
                <a:solidFill>
                  <a:schemeClr val="bg1"/>
                </a:solidFill>
                <a:latin typeface="Arial" charset="0"/>
                <a:ea typeface="ＭＳ Ｐゴシック" charset="0"/>
              </a:defRPr>
            </a:lvl4pPr>
            <a:lvl5pPr defTabSz="457200" eaLnBrk="0" hangingPunct="0">
              <a:tabLst>
                <a:tab pos="723900" algn="l"/>
                <a:tab pos="1447800" algn="l"/>
                <a:tab pos="2171700" algn="l"/>
                <a:tab pos="2895600" algn="l"/>
                <a:tab pos="3619500" algn="l"/>
                <a:tab pos="4343400" algn="l"/>
                <a:tab pos="5067300" algn="l"/>
              </a:tabLst>
              <a:defRPr sz="2400">
                <a:solidFill>
                  <a:schemeClr val="bg1"/>
                </a:solidFill>
                <a:latin typeface="Arial" charset="0"/>
                <a:ea typeface="ＭＳ Ｐゴシック" charset="0"/>
              </a:defRPr>
            </a:lvl5pPr>
            <a:lvl6pPr marL="2514600" indent="-228600" eaLnBrk="0" fontAlgn="base" hangingPunct="0">
              <a:spcBef>
                <a:spcPct val="0"/>
              </a:spcBef>
              <a:spcAft>
                <a:spcPct val="0"/>
              </a:spcAft>
              <a:tabLst>
                <a:tab pos="723900" algn="l"/>
                <a:tab pos="1447800" algn="l"/>
                <a:tab pos="2171700" algn="l"/>
                <a:tab pos="2895600" algn="l"/>
                <a:tab pos="3619500" algn="l"/>
                <a:tab pos="4343400" algn="l"/>
                <a:tab pos="5067300" algn="l"/>
              </a:tabLst>
              <a:defRPr sz="2400">
                <a:solidFill>
                  <a:schemeClr val="bg1"/>
                </a:solidFill>
                <a:latin typeface="Arial" charset="0"/>
                <a:ea typeface="ＭＳ Ｐゴシック" charset="0"/>
              </a:defRPr>
            </a:lvl6pPr>
            <a:lvl7pPr marL="2971800" indent="-228600" eaLnBrk="0" fontAlgn="base" hangingPunct="0">
              <a:spcBef>
                <a:spcPct val="0"/>
              </a:spcBef>
              <a:spcAft>
                <a:spcPct val="0"/>
              </a:spcAft>
              <a:tabLst>
                <a:tab pos="723900" algn="l"/>
                <a:tab pos="1447800" algn="l"/>
                <a:tab pos="2171700" algn="l"/>
                <a:tab pos="2895600" algn="l"/>
                <a:tab pos="3619500" algn="l"/>
                <a:tab pos="4343400" algn="l"/>
                <a:tab pos="5067300" algn="l"/>
              </a:tabLst>
              <a:defRPr sz="2400">
                <a:solidFill>
                  <a:schemeClr val="bg1"/>
                </a:solidFill>
                <a:latin typeface="Arial" charset="0"/>
                <a:ea typeface="ＭＳ Ｐゴシック" charset="0"/>
              </a:defRPr>
            </a:lvl7pPr>
            <a:lvl8pPr marL="3429000" indent="-228600" eaLnBrk="0" fontAlgn="base" hangingPunct="0">
              <a:spcBef>
                <a:spcPct val="0"/>
              </a:spcBef>
              <a:spcAft>
                <a:spcPct val="0"/>
              </a:spcAft>
              <a:tabLst>
                <a:tab pos="723900" algn="l"/>
                <a:tab pos="1447800" algn="l"/>
                <a:tab pos="2171700" algn="l"/>
                <a:tab pos="2895600" algn="l"/>
                <a:tab pos="3619500" algn="l"/>
                <a:tab pos="4343400" algn="l"/>
                <a:tab pos="5067300" algn="l"/>
              </a:tabLst>
              <a:defRPr sz="2400">
                <a:solidFill>
                  <a:schemeClr val="bg1"/>
                </a:solidFill>
                <a:latin typeface="Arial" charset="0"/>
                <a:ea typeface="ＭＳ Ｐゴシック" charset="0"/>
              </a:defRPr>
            </a:lvl8pPr>
            <a:lvl9pPr marL="3886200" indent="-228600" eaLnBrk="0" fontAlgn="base" hangingPunct="0">
              <a:spcBef>
                <a:spcPct val="0"/>
              </a:spcBef>
              <a:spcAft>
                <a:spcPct val="0"/>
              </a:spcAft>
              <a:tabLst>
                <a:tab pos="723900" algn="l"/>
                <a:tab pos="1447800" algn="l"/>
                <a:tab pos="2171700" algn="l"/>
                <a:tab pos="2895600" algn="l"/>
                <a:tab pos="3619500" algn="l"/>
                <a:tab pos="4343400" algn="l"/>
                <a:tab pos="5067300" algn="l"/>
              </a:tabLst>
              <a:defRPr sz="2400">
                <a:solidFill>
                  <a:schemeClr val="bg1"/>
                </a:solidFill>
                <a:latin typeface="Arial" charset="0"/>
                <a:ea typeface="ＭＳ Ｐゴシック" charset="0"/>
              </a:defRPr>
            </a:lvl9pPr>
          </a:lstStyle>
          <a:p>
            <a:pPr eaLnBrk="1">
              <a:spcBef>
                <a:spcPts val="800"/>
              </a:spcBef>
              <a:buClr>
                <a:srgbClr val="000000"/>
              </a:buClr>
              <a:buSzPct val="100000"/>
              <a:buFont typeface="Times New Roman" charset="0"/>
              <a:buChar char="•"/>
            </a:pPr>
            <a:r>
              <a:rPr lang="en-GB" sz="3200" dirty="0">
                <a:solidFill>
                  <a:srgbClr val="000000"/>
                </a:solidFill>
                <a:latin typeface="Times New Roman" charset="0"/>
                <a:ea typeface="SimSun" charset="0"/>
                <a:cs typeface="SimSun" charset="0"/>
              </a:rPr>
              <a:t>Aim at learning similarity measures to compare word images.</a:t>
            </a:r>
            <a:endParaRPr lang="en-GB" sz="2800" dirty="0">
              <a:solidFill>
                <a:srgbClr val="000000"/>
              </a:solidFill>
              <a:latin typeface="Times New Roman" charset="0"/>
              <a:ea typeface="SimSun" charset="0"/>
              <a:cs typeface="SimSun" charset="0"/>
            </a:endParaRPr>
          </a:p>
        </p:txBody>
      </p:sp>
      <p:sp>
        <p:nvSpPr>
          <p:cNvPr id="4" name="Text Box 3"/>
          <p:cNvSpPr txBox="1">
            <a:spLocks noChangeArrowheads="1"/>
          </p:cNvSpPr>
          <p:nvPr/>
        </p:nvSpPr>
        <p:spPr bwMode="auto">
          <a:xfrm>
            <a:off x="3429000" y="4724400"/>
            <a:ext cx="19431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91440"/>
          <a:lstStyle>
            <a:lvl1pPr defTabSz="457200" eaLnBrk="0" hangingPunct="0">
              <a:tabLst>
                <a:tab pos="723900" algn="l"/>
                <a:tab pos="1447800" algn="l"/>
                <a:tab pos="2171700" algn="l"/>
                <a:tab pos="2895600" algn="l"/>
                <a:tab pos="3619500" algn="l"/>
                <a:tab pos="4343400" algn="l"/>
                <a:tab pos="5067300" algn="l"/>
              </a:tabLst>
              <a:defRPr sz="2400">
                <a:solidFill>
                  <a:schemeClr val="bg1"/>
                </a:solidFill>
                <a:latin typeface="Arial" charset="0"/>
                <a:ea typeface="ＭＳ Ｐゴシック" charset="0"/>
                <a:cs typeface="ＭＳ Ｐゴシック" charset="0"/>
              </a:defRPr>
            </a:lvl1pPr>
            <a:lvl2pPr defTabSz="457200" eaLnBrk="0" hangingPunct="0">
              <a:tabLst>
                <a:tab pos="723900" algn="l"/>
                <a:tab pos="1447800" algn="l"/>
                <a:tab pos="2171700" algn="l"/>
                <a:tab pos="2895600" algn="l"/>
                <a:tab pos="3619500" algn="l"/>
                <a:tab pos="4343400" algn="l"/>
                <a:tab pos="5067300" algn="l"/>
              </a:tabLst>
              <a:defRPr sz="2400">
                <a:solidFill>
                  <a:schemeClr val="bg1"/>
                </a:solidFill>
                <a:latin typeface="Arial" charset="0"/>
                <a:ea typeface="ＭＳ Ｐゴシック" charset="0"/>
              </a:defRPr>
            </a:lvl2pPr>
            <a:lvl3pPr defTabSz="457200" eaLnBrk="0" hangingPunct="0">
              <a:tabLst>
                <a:tab pos="723900" algn="l"/>
                <a:tab pos="1447800" algn="l"/>
                <a:tab pos="2171700" algn="l"/>
                <a:tab pos="2895600" algn="l"/>
                <a:tab pos="3619500" algn="l"/>
                <a:tab pos="4343400" algn="l"/>
                <a:tab pos="5067300" algn="l"/>
              </a:tabLst>
              <a:defRPr sz="2400">
                <a:solidFill>
                  <a:schemeClr val="bg1"/>
                </a:solidFill>
                <a:latin typeface="Arial" charset="0"/>
                <a:ea typeface="ＭＳ Ｐゴシック" charset="0"/>
              </a:defRPr>
            </a:lvl3pPr>
            <a:lvl4pPr defTabSz="457200" eaLnBrk="0" hangingPunct="0">
              <a:tabLst>
                <a:tab pos="723900" algn="l"/>
                <a:tab pos="1447800" algn="l"/>
                <a:tab pos="2171700" algn="l"/>
                <a:tab pos="2895600" algn="l"/>
                <a:tab pos="3619500" algn="l"/>
                <a:tab pos="4343400" algn="l"/>
                <a:tab pos="5067300" algn="l"/>
              </a:tabLst>
              <a:defRPr sz="2400">
                <a:solidFill>
                  <a:schemeClr val="bg1"/>
                </a:solidFill>
                <a:latin typeface="Arial" charset="0"/>
                <a:ea typeface="ＭＳ Ｐゴシック" charset="0"/>
              </a:defRPr>
            </a:lvl4pPr>
            <a:lvl5pPr defTabSz="457200" eaLnBrk="0" hangingPunct="0">
              <a:tabLst>
                <a:tab pos="723900" algn="l"/>
                <a:tab pos="1447800" algn="l"/>
                <a:tab pos="2171700" algn="l"/>
                <a:tab pos="2895600" algn="l"/>
                <a:tab pos="3619500" algn="l"/>
                <a:tab pos="4343400" algn="l"/>
                <a:tab pos="5067300" algn="l"/>
              </a:tabLst>
              <a:defRPr sz="2400">
                <a:solidFill>
                  <a:schemeClr val="bg1"/>
                </a:solidFill>
                <a:latin typeface="Arial" charset="0"/>
                <a:ea typeface="ＭＳ Ｐゴシック" charset="0"/>
              </a:defRPr>
            </a:lvl5pPr>
            <a:lvl6pPr marL="2514600" indent="-228600" eaLnBrk="0" fontAlgn="base" hangingPunct="0">
              <a:spcBef>
                <a:spcPct val="0"/>
              </a:spcBef>
              <a:spcAft>
                <a:spcPct val="0"/>
              </a:spcAft>
              <a:tabLst>
                <a:tab pos="723900" algn="l"/>
                <a:tab pos="1447800" algn="l"/>
                <a:tab pos="2171700" algn="l"/>
                <a:tab pos="2895600" algn="l"/>
                <a:tab pos="3619500" algn="l"/>
                <a:tab pos="4343400" algn="l"/>
                <a:tab pos="5067300" algn="l"/>
              </a:tabLst>
              <a:defRPr sz="2400">
                <a:solidFill>
                  <a:schemeClr val="bg1"/>
                </a:solidFill>
                <a:latin typeface="Arial" charset="0"/>
                <a:ea typeface="ＭＳ Ｐゴシック" charset="0"/>
              </a:defRPr>
            </a:lvl6pPr>
            <a:lvl7pPr marL="2971800" indent="-228600" eaLnBrk="0" fontAlgn="base" hangingPunct="0">
              <a:spcBef>
                <a:spcPct val="0"/>
              </a:spcBef>
              <a:spcAft>
                <a:spcPct val="0"/>
              </a:spcAft>
              <a:tabLst>
                <a:tab pos="723900" algn="l"/>
                <a:tab pos="1447800" algn="l"/>
                <a:tab pos="2171700" algn="l"/>
                <a:tab pos="2895600" algn="l"/>
                <a:tab pos="3619500" algn="l"/>
                <a:tab pos="4343400" algn="l"/>
                <a:tab pos="5067300" algn="l"/>
              </a:tabLst>
              <a:defRPr sz="2400">
                <a:solidFill>
                  <a:schemeClr val="bg1"/>
                </a:solidFill>
                <a:latin typeface="Arial" charset="0"/>
                <a:ea typeface="ＭＳ Ｐゴシック" charset="0"/>
              </a:defRPr>
            </a:lvl7pPr>
            <a:lvl8pPr marL="3429000" indent="-228600" eaLnBrk="0" fontAlgn="base" hangingPunct="0">
              <a:spcBef>
                <a:spcPct val="0"/>
              </a:spcBef>
              <a:spcAft>
                <a:spcPct val="0"/>
              </a:spcAft>
              <a:tabLst>
                <a:tab pos="723900" algn="l"/>
                <a:tab pos="1447800" algn="l"/>
                <a:tab pos="2171700" algn="l"/>
                <a:tab pos="2895600" algn="l"/>
                <a:tab pos="3619500" algn="l"/>
                <a:tab pos="4343400" algn="l"/>
                <a:tab pos="5067300" algn="l"/>
              </a:tabLst>
              <a:defRPr sz="2400">
                <a:solidFill>
                  <a:schemeClr val="bg1"/>
                </a:solidFill>
                <a:latin typeface="Arial" charset="0"/>
                <a:ea typeface="ＭＳ Ｐゴシック" charset="0"/>
              </a:defRPr>
            </a:lvl8pPr>
            <a:lvl9pPr marL="3886200" indent="-228600" eaLnBrk="0" fontAlgn="base" hangingPunct="0">
              <a:spcBef>
                <a:spcPct val="0"/>
              </a:spcBef>
              <a:spcAft>
                <a:spcPct val="0"/>
              </a:spcAft>
              <a:tabLst>
                <a:tab pos="723900" algn="l"/>
                <a:tab pos="1447800" algn="l"/>
                <a:tab pos="2171700" algn="l"/>
                <a:tab pos="2895600" algn="l"/>
                <a:tab pos="3619500" algn="l"/>
                <a:tab pos="4343400" algn="l"/>
                <a:tab pos="5067300" algn="l"/>
              </a:tabLst>
              <a:defRPr sz="2400">
                <a:solidFill>
                  <a:schemeClr val="bg1"/>
                </a:solidFill>
                <a:latin typeface="Arial" charset="0"/>
                <a:ea typeface="ＭＳ Ｐゴシック" charset="0"/>
              </a:defRPr>
            </a:lvl9pPr>
          </a:lstStyle>
          <a:p>
            <a:pPr eaLnBrk="1">
              <a:spcBef>
                <a:spcPts val="800"/>
              </a:spcBef>
              <a:buClr>
                <a:srgbClr val="000000"/>
              </a:buClr>
              <a:buSzPct val="100000"/>
            </a:pPr>
            <a:r>
              <a:rPr lang="en-GB">
                <a:solidFill>
                  <a:srgbClr val="000000"/>
                </a:solidFill>
                <a:latin typeface="Comic Sans MS" charset="0"/>
                <a:ea typeface="SimSun" charset="0"/>
                <a:cs typeface="SimSun" charset="0"/>
              </a:rPr>
              <a:t>Similarity?</a:t>
            </a:r>
          </a:p>
        </p:txBody>
      </p:sp>
      <p:grpSp>
        <p:nvGrpSpPr>
          <p:cNvPr id="16387" name="Group 4"/>
          <p:cNvGrpSpPr>
            <a:grpSpLocks/>
          </p:cNvGrpSpPr>
          <p:nvPr/>
        </p:nvGrpSpPr>
        <p:grpSpPr bwMode="auto">
          <a:xfrm>
            <a:off x="1828800" y="3581400"/>
            <a:ext cx="5029200" cy="1150938"/>
            <a:chOff x="3109119" y="6649244"/>
            <a:chExt cx="6248400" cy="1193727"/>
          </a:xfrm>
        </p:grpSpPr>
        <p:pic>
          <p:nvPicPr>
            <p:cNvPr id="16389" name="Picture 5" descr="after_2_nl.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624769" y="6689494"/>
              <a:ext cx="1599827" cy="704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0" name="Picture 6" descr="after_3_lpn.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266642" y="6729744"/>
              <a:ext cx="1312689" cy="550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p:nvSpPr>
          <p:spPr>
            <a:xfrm>
              <a:off x="3109119" y="6688760"/>
              <a:ext cx="1627188" cy="6849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Rectangle 9"/>
            <p:cNvSpPr/>
            <p:nvPr/>
          </p:nvSpPr>
          <p:spPr>
            <a:xfrm>
              <a:off x="7414756" y="6649244"/>
              <a:ext cx="1942763" cy="7244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Left-Right-Up Arrow 10"/>
            <p:cNvSpPr/>
            <p:nvPr/>
          </p:nvSpPr>
          <p:spPr>
            <a:xfrm rot="10800000">
              <a:off x="5260952" y="6743096"/>
              <a:ext cx="1733694" cy="1099875"/>
            </a:xfrm>
            <a:prstGeom prst="leftRightUpArrow">
              <a:avLst/>
            </a:prstGeom>
            <a:ln w="12700"/>
          </p:spPr>
          <p:style>
            <a:lnRef idx="2">
              <a:schemeClr val="accent1">
                <a:shade val="50000"/>
              </a:schemeClr>
            </a:lnRef>
            <a:fillRef idx="1">
              <a:schemeClr val="accent1"/>
            </a:fillRef>
            <a:effectRef idx="0">
              <a:schemeClr val="accent1"/>
            </a:effectRef>
            <a:fontRef idx="minor">
              <a:schemeClr val="lt1"/>
            </a:fontRef>
          </p:style>
          <p:txBody>
            <a:bodyPr anchor="ctr">
              <a:spAutoFit/>
            </a:bodyPr>
            <a:lstStyle/>
            <a:p>
              <a:pPr algn="ctr">
                <a:defRPr/>
              </a:pPr>
              <a:endParaRPr lang="en-US"/>
            </a:p>
          </p:txBody>
        </p:sp>
      </p:grpSp>
      <p:sp>
        <p:nvSpPr>
          <p:cNvPr id="12" name="Text Box 3"/>
          <p:cNvSpPr txBox="1">
            <a:spLocks noChangeArrowheads="1"/>
          </p:cNvSpPr>
          <p:nvPr/>
        </p:nvSpPr>
        <p:spPr bwMode="auto">
          <a:xfrm>
            <a:off x="1828800" y="304800"/>
            <a:ext cx="5105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91440"/>
          <a:lstStyle>
            <a:lvl1pPr defTabSz="457200" eaLnBrk="0" hangingPunct="0">
              <a:tabLst>
                <a:tab pos="723900" algn="l"/>
                <a:tab pos="1447800" algn="l"/>
                <a:tab pos="2171700" algn="l"/>
                <a:tab pos="2895600" algn="l"/>
                <a:tab pos="3619500" algn="l"/>
                <a:tab pos="4343400" algn="l"/>
                <a:tab pos="5067300" algn="l"/>
              </a:tabLst>
              <a:defRPr sz="2400">
                <a:solidFill>
                  <a:schemeClr val="bg1"/>
                </a:solidFill>
                <a:latin typeface="Arial" charset="0"/>
                <a:ea typeface="ＭＳ Ｐゴシック" charset="0"/>
                <a:cs typeface="ＭＳ Ｐゴシック" charset="0"/>
              </a:defRPr>
            </a:lvl1pPr>
            <a:lvl2pPr defTabSz="457200" eaLnBrk="0" hangingPunct="0">
              <a:tabLst>
                <a:tab pos="723900" algn="l"/>
                <a:tab pos="1447800" algn="l"/>
                <a:tab pos="2171700" algn="l"/>
                <a:tab pos="2895600" algn="l"/>
                <a:tab pos="3619500" algn="l"/>
                <a:tab pos="4343400" algn="l"/>
                <a:tab pos="5067300" algn="l"/>
              </a:tabLst>
              <a:defRPr sz="2400">
                <a:solidFill>
                  <a:schemeClr val="bg1"/>
                </a:solidFill>
                <a:latin typeface="Arial" charset="0"/>
                <a:ea typeface="ＭＳ Ｐゴシック" charset="0"/>
              </a:defRPr>
            </a:lvl2pPr>
            <a:lvl3pPr defTabSz="457200" eaLnBrk="0" hangingPunct="0">
              <a:tabLst>
                <a:tab pos="723900" algn="l"/>
                <a:tab pos="1447800" algn="l"/>
                <a:tab pos="2171700" algn="l"/>
                <a:tab pos="2895600" algn="l"/>
                <a:tab pos="3619500" algn="l"/>
                <a:tab pos="4343400" algn="l"/>
                <a:tab pos="5067300" algn="l"/>
              </a:tabLst>
              <a:defRPr sz="2400">
                <a:solidFill>
                  <a:schemeClr val="bg1"/>
                </a:solidFill>
                <a:latin typeface="Arial" charset="0"/>
                <a:ea typeface="ＭＳ Ｐゴシック" charset="0"/>
              </a:defRPr>
            </a:lvl3pPr>
            <a:lvl4pPr defTabSz="457200" eaLnBrk="0" hangingPunct="0">
              <a:tabLst>
                <a:tab pos="723900" algn="l"/>
                <a:tab pos="1447800" algn="l"/>
                <a:tab pos="2171700" algn="l"/>
                <a:tab pos="2895600" algn="l"/>
                <a:tab pos="3619500" algn="l"/>
                <a:tab pos="4343400" algn="l"/>
                <a:tab pos="5067300" algn="l"/>
              </a:tabLst>
              <a:defRPr sz="2400">
                <a:solidFill>
                  <a:schemeClr val="bg1"/>
                </a:solidFill>
                <a:latin typeface="Arial" charset="0"/>
                <a:ea typeface="ＭＳ Ｐゴシック" charset="0"/>
              </a:defRPr>
            </a:lvl4pPr>
            <a:lvl5pPr defTabSz="457200" eaLnBrk="0" hangingPunct="0">
              <a:tabLst>
                <a:tab pos="723900" algn="l"/>
                <a:tab pos="1447800" algn="l"/>
                <a:tab pos="2171700" algn="l"/>
                <a:tab pos="2895600" algn="l"/>
                <a:tab pos="3619500" algn="l"/>
                <a:tab pos="4343400" algn="l"/>
                <a:tab pos="5067300" algn="l"/>
              </a:tabLst>
              <a:defRPr sz="2400">
                <a:solidFill>
                  <a:schemeClr val="bg1"/>
                </a:solidFill>
                <a:latin typeface="Arial" charset="0"/>
                <a:ea typeface="ＭＳ Ｐゴシック" charset="0"/>
              </a:defRPr>
            </a:lvl5pPr>
            <a:lvl6pPr marL="2514600" indent="-228600" eaLnBrk="0" fontAlgn="base" hangingPunct="0">
              <a:spcBef>
                <a:spcPct val="0"/>
              </a:spcBef>
              <a:spcAft>
                <a:spcPct val="0"/>
              </a:spcAft>
              <a:tabLst>
                <a:tab pos="723900" algn="l"/>
                <a:tab pos="1447800" algn="l"/>
                <a:tab pos="2171700" algn="l"/>
                <a:tab pos="2895600" algn="l"/>
                <a:tab pos="3619500" algn="l"/>
                <a:tab pos="4343400" algn="l"/>
                <a:tab pos="5067300" algn="l"/>
              </a:tabLst>
              <a:defRPr sz="2400">
                <a:solidFill>
                  <a:schemeClr val="bg1"/>
                </a:solidFill>
                <a:latin typeface="Arial" charset="0"/>
                <a:ea typeface="ＭＳ Ｐゴシック" charset="0"/>
              </a:defRPr>
            </a:lvl6pPr>
            <a:lvl7pPr marL="2971800" indent="-228600" eaLnBrk="0" fontAlgn="base" hangingPunct="0">
              <a:spcBef>
                <a:spcPct val="0"/>
              </a:spcBef>
              <a:spcAft>
                <a:spcPct val="0"/>
              </a:spcAft>
              <a:tabLst>
                <a:tab pos="723900" algn="l"/>
                <a:tab pos="1447800" algn="l"/>
                <a:tab pos="2171700" algn="l"/>
                <a:tab pos="2895600" algn="l"/>
                <a:tab pos="3619500" algn="l"/>
                <a:tab pos="4343400" algn="l"/>
                <a:tab pos="5067300" algn="l"/>
              </a:tabLst>
              <a:defRPr sz="2400">
                <a:solidFill>
                  <a:schemeClr val="bg1"/>
                </a:solidFill>
                <a:latin typeface="Arial" charset="0"/>
                <a:ea typeface="ＭＳ Ｐゴシック" charset="0"/>
              </a:defRPr>
            </a:lvl7pPr>
            <a:lvl8pPr marL="3429000" indent="-228600" eaLnBrk="0" fontAlgn="base" hangingPunct="0">
              <a:spcBef>
                <a:spcPct val="0"/>
              </a:spcBef>
              <a:spcAft>
                <a:spcPct val="0"/>
              </a:spcAft>
              <a:tabLst>
                <a:tab pos="723900" algn="l"/>
                <a:tab pos="1447800" algn="l"/>
                <a:tab pos="2171700" algn="l"/>
                <a:tab pos="2895600" algn="l"/>
                <a:tab pos="3619500" algn="l"/>
                <a:tab pos="4343400" algn="l"/>
                <a:tab pos="5067300" algn="l"/>
              </a:tabLst>
              <a:defRPr sz="2400">
                <a:solidFill>
                  <a:schemeClr val="bg1"/>
                </a:solidFill>
                <a:latin typeface="Arial" charset="0"/>
                <a:ea typeface="ＭＳ Ｐゴシック" charset="0"/>
              </a:defRPr>
            </a:lvl8pPr>
            <a:lvl9pPr marL="3886200" indent="-228600" eaLnBrk="0" fontAlgn="base" hangingPunct="0">
              <a:spcBef>
                <a:spcPct val="0"/>
              </a:spcBef>
              <a:spcAft>
                <a:spcPct val="0"/>
              </a:spcAft>
              <a:tabLst>
                <a:tab pos="723900" algn="l"/>
                <a:tab pos="1447800" algn="l"/>
                <a:tab pos="2171700" algn="l"/>
                <a:tab pos="2895600" algn="l"/>
                <a:tab pos="3619500" algn="l"/>
                <a:tab pos="4343400" algn="l"/>
                <a:tab pos="5067300" algn="l"/>
              </a:tabLst>
              <a:defRPr sz="2400">
                <a:solidFill>
                  <a:schemeClr val="bg1"/>
                </a:solidFill>
                <a:latin typeface="Arial" charset="0"/>
                <a:ea typeface="ＭＳ Ｐゴシック" charset="0"/>
              </a:defRPr>
            </a:lvl9pPr>
          </a:lstStyle>
          <a:p>
            <a:pPr algn="ctr" eaLnBrk="1">
              <a:spcBef>
                <a:spcPts val="800"/>
              </a:spcBef>
              <a:buClr>
                <a:srgbClr val="000000"/>
              </a:buClr>
              <a:buSzPct val="100000"/>
            </a:pPr>
            <a:r>
              <a:rPr lang="en-GB" sz="3600">
                <a:solidFill>
                  <a:srgbClr val="000000"/>
                </a:solidFill>
                <a:latin typeface="Times New Roman" charset="0"/>
                <a:ea typeface="SimSun" charset="0"/>
                <a:cs typeface="SimSun" charset="0"/>
              </a:rPr>
              <a:t>Problem Statement</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fill="hold" nodeType="afterEffect">
                                  <p:stCondLst>
                                    <p:cond delay="0"/>
                                  </p:stCondLst>
                                  <p:childTnLst>
                                    <p:set>
                                      <p:cBhvr additive="repl">
                                        <p:cTn id="6" dur="1" fill="hold">
                                          <p:stCondLst>
                                            <p:cond delay="0"/>
                                          </p:stCondLst>
                                        </p:cTn>
                                        <p:tgtEl>
                                          <p:spTgt spid="3">
                                            <p:txEl>
                                              <p:pRg st="0" end="0"/>
                                            </p:txEl>
                                          </p:spTgt>
                                        </p:tgtEl>
                                        <p:attrNameLst>
                                          <p:attrName>style.visibility</p:attrName>
                                        </p:attrNameLst>
                                      </p:cBhvr>
                                      <p:to>
                                        <p:strVal val="visible"/>
                                      </p:to>
                                    </p:set>
                                  </p:childTnLst>
                                </p:cTn>
                              </p:par>
                            </p:childTnLst>
                          </p:cTn>
                        </p:par>
                        <p:par>
                          <p:cTn id="7" fill="hold" nodeType="afterGroup">
                            <p:stCondLst>
                              <p:cond delay="0"/>
                            </p:stCondLst>
                            <p:childTnLst>
                              <p:par>
                                <p:cTn id="8" presetID="1" presetClass="entr" fill="hold" nodeType="afterEffect">
                                  <p:stCondLst>
                                    <p:cond delay="0"/>
                                  </p:stCondLst>
                                  <p:childTnLst>
                                    <p:set>
                                      <p:cBhvr additive="repl">
                                        <p:cTn id="9" dur="1" fill="hold">
                                          <p:stCondLst>
                                            <p:cond delay="0"/>
                                          </p:stCondLst>
                                        </p:cTn>
                                        <p:tgtEl>
                                          <p:spTgt spid="3">
                                            <p:txEl>
                                              <p:pRg st="0" end="0"/>
                                            </p:txEl>
                                          </p:spTgt>
                                        </p:tgtEl>
                                        <p:attrNameLst>
                                          <p:attrName>style.visibility</p:attrName>
                                        </p:attrNameLst>
                                      </p:cBhvr>
                                      <p:to>
                                        <p:strVal val="visible"/>
                                      </p:to>
                                    </p:set>
                                  </p:childTnLst>
                                </p:cTn>
                              </p:par>
                            </p:childTnLst>
                          </p:cTn>
                        </p:par>
                        <p:par>
                          <p:cTn id="10" fill="hold" nodeType="afterGroup">
                            <p:stCondLst>
                              <p:cond delay="0"/>
                            </p:stCondLst>
                            <p:childTnLst>
                              <p:par>
                                <p:cTn id="11" presetID="1" presetClass="entr" fill="hold" nodeType="afterEffect">
                                  <p:stCondLst>
                                    <p:cond delay="0"/>
                                  </p:stCondLst>
                                  <p:childTnLst>
                                    <p:set>
                                      <p:cBhvr additive="repl">
                                        <p:cTn id="12" dur="1" fill="hold">
                                          <p:stCondLst>
                                            <p:cond delay="0"/>
                                          </p:stCondLst>
                                        </p:cTn>
                                        <p:tgtEl>
                                          <p:spTgt spid="4">
                                            <p:txEl>
                                              <p:pRg st="0" end="0"/>
                                            </p:txEl>
                                          </p:spTgt>
                                        </p:tgtEl>
                                        <p:attrNameLst>
                                          <p:attrName>style.visibility</p:attrName>
                                        </p:attrNameLst>
                                      </p:cBhvr>
                                      <p:to>
                                        <p:strVal val="visible"/>
                                      </p:to>
                                    </p:set>
                                  </p:childTnLst>
                                </p:cTn>
                              </p:par>
                            </p:childTnLst>
                          </p:cTn>
                        </p:par>
                        <p:par>
                          <p:cTn id="13" fill="hold" nodeType="afterGroup">
                            <p:stCondLst>
                              <p:cond delay="0"/>
                            </p:stCondLst>
                            <p:childTnLst>
                              <p:par>
                                <p:cTn id="14" presetID="1" presetClass="entr" fill="hold" nodeType="afterEffect">
                                  <p:stCondLst>
                                    <p:cond delay="0"/>
                                  </p:stCondLst>
                                  <p:childTnLst>
                                    <p:set>
                                      <p:cBhvr additive="repl">
                                        <p:cTn id="15" dur="1" fill="hold">
                                          <p:stCondLst>
                                            <p:cond delay="0"/>
                                          </p:stCondLst>
                                        </p:cTn>
                                        <p:tgtEl>
                                          <p:spTgt spid="4">
                                            <p:txEl>
                                              <p:pRg st="0" end="0"/>
                                            </p:txEl>
                                          </p:spTgt>
                                        </p:tgtEl>
                                        <p:attrNameLst>
                                          <p:attrName>style.visibility</p:attrName>
                                        </p:attrNameLst>
                                      </p:cBhvr>
                                      <p:to>
                                        <p:strVal val="visible"/>
                                      </p:to>
                                    </p:set>
                                  </p:childTnLst>
                                </p:cTn>
                              </p:par>
                            </p:childTnLst>
                          </p:cTn>
                        </p:par>
                        <p:par>
                          <p:cTn id="16" fill="hold" nodeType="afterGroup">
                            <p:stCondLst>
                              <p:cond delay="0"/>
                            </p:stCondLst>
                            <p:childTnLst>
                              <p:par>
                                <p:cTn id="17" presetID="1" presetClass="entr" fill="hold" nodeType="afterEffect">
                                  <p:stCondLst>
                                    <p:cond delay="0"/>
                                  </p:stCondLst>
                                  <p:childTnLst>
                                    <p:set>
                                      <p:cBhvr additive="repl">
                                        <p:cTn id="18" dur="1" fill="hold">
                                          <p:stCondLst>
                                            <p:cond delay="0"/>
                                          </p:stCondLst>
                                        </p:cTn>
                                        <p:tgtEl>
                                          <p:spTgt spid="12">
                                            <p:txEl>
                                              <p:pRg st="0" end="0"/>
                                            </p:txEl>
                                          </p:spTgt>
                                        </p:tgtEl>
                                        <p:attrNameLst>
                                          <p:attrName>style.visibility</p:attrName>
                                        </p:attrNameLst>
                                      </p:cBhvr>
                                      <p:to>
                                        <p:strVal val="visible"/>
                                      </p:to>
                                    </p:set>
                                  </p:childTnLst>
                                </p:cTn>
                              </p:par>
                            </p:childTnLst>
                          </p:cTn>
                        </p:par>
                        <p:par>
                          <p:cTn id="19" fill="hold" nodeType="afterGroup">
                            <p:stCondLst>
                              <p:cond delay="0"/>
                            </p:stCondLst>
                            <p:childTnLst>
                              <p:par>
                                <p:cTn id="20" presetID="1" presetClass="entr" fill="hold" nodeType="afterEffect">
                                  <p:stCondLst>
                                    <p:cond delay="0"/>
                                  </p:stCondLst>
                                  <p:childTnLst>
                                    <p:set>
                                      <p:cBhvr additive="repl">
                                        <p:cTn id="21"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ChangeArrowheads="1"/>
          </p:cNvSpPr>
          <p:nvPr>
            <p:ph type="title" idx="4294967295"/>
          </p:nvPr>
        </p:nvSpPr>
        <p:spPr>
          <a:xfrm>
            <a:off x="685800" y="381000"/>
            <a:ext cx="7762875" cy="1133475"/>
          </a:xfrm>
        </p:spPr>
        <p:txBody>
          <a:bodyPr lIns="91440" tIns="91440" rIns="91440" bIns="45720" anchor="t"/>
          <a:lstStyle/>
          <a:p>
            <a:pPr defTabSz="457200">
              <a:tabLst>
                <a:tab pos="723900" algn="l"/>
                <a:tab pos="1447800" algn="l"/>
                <a:tab pos="2171700" algn="l"/>
                <a:tab pos="2895600" algn="l"/>
                <a:tab pos="3619500" algn="l"/>
                <a:tab pos="4343400" algn="l"/>
                <a:tab pos="5067300" algn="l"/>
                <a:tab pos="5791200" algn="l"/>
                <a:tab pos="6515100" algn="l"/>
                <a:tab pos="7239000" algn="l"/>
              </a:tabLst>
            </a:pPr>
            <a:r>
              <a:rPr lang="en-GB" sz="2800">
                <a:latin typeface="Trebuchet MS" charset="0"/>
                <a:cs typeface="DejaVu Sans" charset="0"/>
              </a:rPr>
              <a:t>Overall Solution</a:t>
            </a:r>
          </a:p>
        </p:txBody>
      </p:sp>
      <p:sp>
        <p:nvSpPr>
          <p:cNvPr id="47106" name="Rectangle 3"/>
          <p:cNvSpPr>
            <a:spLocks noChangeArrowheads="1"/>
          </p:cNvSpPr>
          <p:nvPr/>
        </p:nvSpPr>
        <p:spPr bwMode="auto">
          <a:xfrm>
            <a:off x="1066800" y="1600200"/>
            <a:ext cx="1524000" cy="457200"/>
          </a:xfrm>
          <a:prstGeom prst="rect">
            <a:avLst/>
          </a:prstGeom>
          <a:solidFill>
            <a:srgbClr val="FFFFFF"/>
          </a:solidFill>
          <a:ln w="9360">
            <a:solidFill>
              <a:srgbClr val="000000"/>
            </a:solidFill>
            <a:round/>
            <a:headEnd/>
            <a:tailEnd/>
          </a:ln>
        </p:spPr>
        <p:txBody>
          <a:bodyPr tIns="91440"/>
          <a:lstStyle/>
          <a:p>
            <a:pPr algn="ctr" defTabSz="457200" hangingPunct="0">
              <a:buClr>
                <a:srgbClr val="000000"/>
              </a:buClr>
              <a:buSzPct val="100000"/>
              <a:buFont typeface="Times New Roman" charset="0"/>
              <a:buNone/>
              <a:tabLst>
                <a:tab pos="723900" algn="l"/>
                <a:tab pos="1447800" algn="l"/>
              </a:tabLst>
            </a:pPr>
            <a:r>
              <a:rPr lang="en-US">
                <a:solidFill>
                  <a:srgbClr val="000000"/>
                </a:solidFill>
                <a:latin typeface="Trebuchet MS" charset="0"/>
                <a:ea typeface="SimSun" charset="0"/>
                <a:cs typeface="SimSun" charset="0"/>
              </a:rPr>
              <a:t>Query Image</a:t>
            </a:r>
          </a:p>
        </p:txBody>
      </p:sp>
      <p:sp>
        <p:nvSpPr>
          <p:cNvPr id="47107" name="Rectangle 4"/>
          <p:cNvSpPr>
            <a:spLocks noChangeArrowheads="1"/>
          </p:cNvSpPr>
          <p:nvPr/>
        </p:nvSpPr>
        <p:spPr bwMode="auto">
          <a:xfrm>
            <a:off x="1066800" y="2286000"/>
            <a:ext cx="1524000" cy="457200"/>
          </a:xfrm>
          <a:prstGeom prst="rect">
            <a:avLst/>
          </a:prstGeom>
          <a:solidFill>
            <a:srgbClr val="FFFFFF"/>
          </a:solidFill>
          <a:ln w="9360">
            <a:solidFill>
              <a:srgbClr val="000000"/>
            </a:solidFill>
            <a:round/>
            <a:headEnd/>
            <a:tailEnd/>
          </a:ln>
        </p:spPr>
        <p:txBody>
          <a:bodyPr tIns="91440"/>
          <a:lstStyle/>
          <a:p>
            <a:pPr algn="ctr" defTabSz="457200" hangingPunct="0">
              <a:buClr>
                <a:srgbClr val="000000"/>
              </a:buClr>
              <a:buSzPct val="100000"/>
              <a:buFont typeface="Times New Roman" charset="0"/>
              <a:buNone/>
              <a:tabLst>
                <a:tab pos="723900" algn="l"/>
                <a:tab pos="1447800" algn="l"/>
              </a:tabLst>
            </a:pPr>
            <a:r>
              <a:rPr lang="en-US">
                <a:solidFill>
                  <a:srgbClr val="000000"/>
                </a:solidFill>
                <a:latin typeface="Trebuchet MS" charset="0"/>
                <a:ea typeface="SimSun" charset="0"/>
                <a:cs typeface="SimSun" charset="0"/>
              </a:rPr>
              <a:t>Zoning</a:t>
            </a:r>
          </a:p>
        </p:txBody>
      </p:sp>
      <p:sp>
        <p:nvSpPr>
          <p:cNvPr id="47108" name="Rectangle 5"/>
          <p:cNvSpPr>
            <a:spLocks noChangeArrowheads="1"/>
          </p:cNvSpPr>
          <p:nvPr/>
        </p:nvSpPr>
        <p:spPr bwMode="auto">
          <a:xfrm>
            <a:off x="1066800" y="2971800"/>
            <a:ext cx="1524000" cy="609600"/>
          </a:xfrm>
          <a:prstGeom prst="rect">
            <a:avLst/>
          </a:prstGeom>
          <a:solidFill>
            <a:srgbClr val="FFFFFF"/>
          </a:solidFill>
          <a:ln w="9360">
            <a:solidFill>
              <a:srgbClr val="000000"/>
            </a:solidFill>
            <a:round/>
            <a:headEnd/>
            <a:tailEnd/>
          </a:ln>
        </p:spPr>
        <p:txBody>
          <a:bodyPr tIns="91440"/>
          <a:lstStyle/>
          <a:p>
            <a:pPr algn="ctr" defTabSz="457200" hangingPunct="0">
              <a:buClr>
                <a:srgbClr val="000000"/>
              </a:buClr>
              <a:buSzPct val="100000"/>
              <a:buFont typeface="Times New Roman" charset="0"/>
              <a:buNone/>
              <a:tabLst>
                <a:tab pos="723900" algn="l"/>
                <a:tab pos="1447800" algn="l"/>
              </a:tabLst>
            </a:pPr>
            <a:r>
              <a:rPr lang="en-US">
                <a:solidFill>
                  <a:srgbClr val="000000"/>
                </a:solidFill>
                <a:latin typeface="Trebuchet MS" charset="0"/>
                <a:ea typeface="SimSun" charset="0"/>
                <a:cs typeface="SimSun" charset="0"/>
              </a:rPr>
              <a:t>Feature Extraction</a:t>
            </a:r>
          </a:p>
        </p:txBody>
      </p:sp>
      <p:sp>
        <p:nvSpPr>
          <p:cNvPr id="47109" name="Rectangle 6"/>
          <p:cNvSpPr>
            <a:spLocks noChangeArrowheads="1"/>
          </p:cNvSpPr>
          <p:nvPr/>
        </p:nvSpPr>
        <p:spPr bwMode="auto">
          <a:xfrm>
            <a:off x="1066800" y="3810000"/>
            <a:ext cx="1524000" cy="609600"/>
          </a:xfrm>
          <a:prstGeom prst="rect">
            <a:avLst/>
          </a:prstGeom>
          <a:solidFill>
            <a:srgbClr val="FFFFFF"/>
          </a:solidFill>
          <a:ln w="9360">
            <a:solidFill>
              <a:srgbClr val="000000"/>
            </a:solidFill>
            <a:round/>
            <a:headEnd/>
            <a:tailEnd/>
          </a:ln>
        </p:spPr>
        <p:txBody>
          <a:bodyPr tIns="91440"/>
          <a:lstStyle/>
          <a:p>
            <a:pPr algn="ctr" defTabSz="457200" hangingPunct="0">
              <a:buClr>
                <a:srgbClr val="000000"/>
              </a:buClr>
              <a:buSzPct val="100000"/>
              <a:buFont typeface="Times New Roman" charset="0"/>
              <a:buNone/>
              <a:tabLst>
                <a:tab pos="723900" algn="l"/>
                <a:tab pos="1447800" algn="l"/>
              </a:tabLst>
            </a:pPr>
            <a:r>
              <a:rPr lang="en-US">
                <a:solidFill>
                  <a:srgbClr val="000000"/>
                </a:solidFill>
                <a:latin typeface="Trebuchet MS" charset="0"/>
                <a:ea typeface="SimSun" charset="0"/>
                <a:cs typeface="SimSun" charset="0"/>
              </a:rPr>
              <a:t>Trained BLSTM NN</a:t>
            </a:r>
          </a:p>
        </p:txBody>
      </p:sp>
      <p:sp>
        <p:nvSpPr>
          <p:cNvPr id="47110" name="Rectangle 7"/>
          <p:cNvSpPr>
            <a:spLocks noChangeArrowheads="1"/>
          </p:cNvSpPr>
          <p:nvPr/>
        </p:nvSpPr>
        <p:spPr bwMode="auto">
          <a:xfrm>
            <a:off x="2819400" y="4572000"/>
            <a:ext cx="1676400" cy="609600"/>
          </a:xfrm>
          <a:prstGeom prst="rect">
            <a:avLst/>
          </a:prstGeom>
          <a:solidFill>
            <a:srgbClr val="FFFFFF"/>
          </a:solidFill>
          <a:ln w="9360">
            <a:solidFill>
              <a:srgbClr val="000000"/>
            </a:solidFill>
            <a:round/>
            <a:headEnd/>
            <a:tailEnd/>
          </a:ln>
        </p:spPr>
        <p:txBody>
          <a:bodyPr tIns="91440"/>
          <a:lstStyle/>
          <a:p>
            <a:pPr algn="ctr" defTabSz="457200" hangingPunct="0">
              <a:buClr>
                <a:srgbClr val="000000"/>
              </a:buClr>
              <a:buSzPct val="100000"/>
              <a:buFont typeface="Times New Roman" charset="0"/>
              <a:buNone/>
              <a:tabLst>
                <a:tab pos="723900" algn="l"/>
                <a:tab pos="1447800" algn="l"/>
              </a:tabLst>
            </a:pPr>
            <a:r>
              <a:rPr lang="en-US">
                <a:solidFill>
                  <a:srgbClr val="000000"/>
                </a:solidFill>
                <a:latin typeface="Trebuchet MS" charset="0"/>
                <a:ea typeface="SimSun" charset="0"/>
                <a:cs typeface="SimSun" charset="0"/>
              </a:rPr>
              <a:t>Output character seq</a:t>
            </a:r>
          </a:p>
        </p:txBody>
      </p:sp>
      <p:sp>
        <p:nvSpPr>
          <p:cNvPr id="47111" name="Rectangle 8"/>
          <p:cNvSpPr>
            <a:spLocks noChangeArrowheads="1"/>
          </p:cNvSpPr>
          <p:nvPr/>
        </p:nvSpPr>
        <p:spPr bwMode="auto">
          <a:xfrm>
            <a:off x="6248400" y="1600200"/>
            <a:ext cx="2057400" cy="457200"/>
          </a:xfrm>
          <a:prstGeom prst="rect">
            <a:avLst/>
          </a:prstGeom>
          <a:solidFill>
            <a:srgbClr val="FFFFFF"/>
          </a:solidFill>
          <a:ln w="9360">
            <a:solidFill>
              <a:srgbClr val="000000"/>
            </a:solidFill>
            <a:round/>
            <a:headEnd/>
            <a:tailEnd/>
          </a:ln>
        </p:spPr>
        <p:txBody>
          <a:bodyPr tIns="91440"/>
          <a:lstStyle/>
          <a:p>
            <a:pPr algn="ctr" defTabSz="457200" hangingPunct="0">
              <a:buClr>
                <a:srgbClr val="000000"/>
              </a:buClr>
              <a:buSzPct val="100000"/>
              <a:buFont typeface="Times New Roman" charset="0"/>
              <a:buNone/>
              <a:tabLst>
                <a:tab pos="723900" algn="l"/>
                <a:tab pos="1447800" algn="l"/>
              </a:tabLst>
            </a:pPr>
            <a:r>
              <a:rPr lang="en-US">
                <a:solidFill>
                  <a:srgbClr val="000000"/>
                </a:solidFill>
                <a:latin typeface="Trebuchet MS" charset="0"/>
                <a:ea typeface="SimSun" charset="0"/>
                <a:cs typeface="SimSun" charset="0"/>
              </a:rPr>
              <a:t>Database  images</a:t>
            </a:r>
          </a:p>
        </p:txBody>
      </p:sp>
      <p:sp>
        <p:nvSpPr>
          <p:cNvPr id="47112" name="Rectangle 9"/>
          <p:cNvSpPr>
            <a:spLocks noChangeArrowheads="1"/>
          </p:cNvSpPr>
          <p:nvPr/>
        </p:nvSpPr>
        <p:spPr bwMode="auto">
          <a:xfrm>
            <a:off x="6477000" y="2286000"/>
            <a:ext cx="1524000" cy="457200"/>
          </a:xfrm>
          <a:prstGeom prst="rect">
            <a:avLst/>
          </a:prstGeom>
          <a:solidFill>
            <a:srgbClr val="FFFFFF"/>
          </a:solidFill>
          <a:ln w="9360">
            <a:solidFill>
              <a:srgbClr val="000000"/>
            </a:solidFill>
            <a:round/>
            <a:headEnd/>
            <a:tailEnd/>
          </a:ln>
        </p:spPr>
        <p:txBody>
          <a:bodyPr tIns="91440"/>
          <a:lstStyle/>
          <a:p>
            <a:pPr algn="ctr" defTabSz="457200" hangingPunct="0">
              <a:buClr>
                <a:srgbClr val="000000"/>
              </a:buClr>
              <a:buSzPct val="100000"/>
              <a:buFont typeface="Times New Roman" charset="0"/>
              <a:buNone/>
              <a:tabLst>
                <a:tab pos="723900" algn="l"/>
                <a:tab pos="1447800" algn="l"/>
              </a:tabLst>
            </a:pPr>
            <a:r>
              <a:rPr lang="en-US">
                <a:solidFill>
                  <a:srgbClr val="000000"/>
                </a:solidFill>
                <a:latin typeface="Trebuchet MS" charset="0"/>
                <a:ea typeface="SimSun" charset="0"/>
                <a:cs typeface="SimSun" charset="0"/>
              </a:rPr>
              <a:t>Zoning</a:t>
            </a:r>
          </a:p>
        </p:txBody>
      </p:sp>
      <p:sp>
        <p:nvSpPr>
          <p:cNvPr id="47113" name="Rectangle 10"/>
          <p:cNvSpPr>
            <a:spLocks noChangeArrowheads="1"/>
          </p:cNvSpPr>
          <p:nvPr/>
        </p:nvSpPr>
        <p:spPr bwMode="auto">
          <a:xfrm>
            <a:off x="6477000" y="2971800"/>
            <a:ext cx="1524000" cy="609600"/>
          </a:xfrm>
          <a:prstGeom prst="rect">
            <a:avLst/>
          </a:prstGeom>
          <a:solidFill>
            <a:srgbClr val="FFFFFF"/>
          </a:solidFill>
          <a:ln w="9360">
            <a:solidFill>
              <a:srgbClr val="000000"/>
            </a:solidFill>
            <a:round/>
            <a:headEnd/>
            <a:tailEnd/>
          </a:ln>
        </p:spPr>
        <p:txBody>
          <a:bodyPr tIns="91440"/>
          <a:lstStyle/>
          <a:p>
            <a:pPr algn="ctr" defTabSz="457200" hangingPunct="0">
              <a:buClr>
                <a:srgbClr val="000000"/>
              </a:buClr>
              <a:buSzPct val="100000"/>
              <a:buFont typeface="Times New Roman" charset="0"/>
              <a:buNone/>
              <a:tabLst>
                <a:tab pos="723900" algn="l"/>
                <a:tab pos="1447800" algn="l"/>
              </a:tabLst>
            </a:pPr>
            <a:r>
              <a:rPr lang="en-US">
                <a:solidFill>
                  <a:srgbClr val="000000"/>
                </a:solidFill>
                <a:latin typeface="Trebuchet MS" charset="0"/>
                <a:ea typeface="SimSun" charset="0"/>
                <a:cs typeface="SimSun" charset="0"/>
              </a:rPr>
              <a:t>Feature Extraction</a:t>
            </a:r>
          </a:p>
        </p:txBody>
      </p:sp>
      <p:sp>
        <p:nvSpPr>
          <p:cNvPr id="47114" name="Rectangle 11"/>
          <p:cNvSpPr>
            <a:spLocks noChangeArrowheads="1"/>
          </p:cNvSpPr>
          <p:nvPr/>
        </p:nvSpPr>
        <p:spPr bwMode="auto">
          <a:xfrm>
            <a:off x="6477000" y="3810000"/>
            <a:ext cx="1524000" cy="609600"/>
          </a:xfrm>
          <a:prstGeom prst="rect">
            <a:avLst/>
          </a:prstGeom>
          <a:solidFill>
            <a:srgbClr val="FFFFFF"/>
          </a:solidFill>
          <a:ln w="9360">
            <a:solidFill>
              <a:srgbClr val="000000"/>
            </a:solidFill>
            <a:round/>
            <a:headEnd/>
            <a:tailEnd/>
          </a:ln>
        </p:spPr>
        <p:txBody>
          <a:bodyPr tIns="91440"/>
          <a:lstStyle/>
          <a:p>
            <a:pPr algn="ctr" defTabSz="457200" hangingPunct="0">
              <a:buClr>
                <a:srgbClr val="000000"/>
              </a:buClr>
              <a:buSzPct val="100000"/>
              <a:buFont typeface="Times New Roman" charset="0"/>
              <a:buNone/>
              <a:tabLst>
                <a:tab pos="723900" algn="l"/>
                <a:tab pos="1447800" algn="l"/>
              </a:tabLst>
            </a:pPr>
            <a:r>
              <a:rPr lang="en-US">
                <a:solidFill>
                  <a:srgbClr val="000000"/>
                </a:solidFill>
                <a:latin typeface="Trebuchet MS" charset="0"/>
                <a:ea typeface="SimSun" charset="0"/>
                <a:cs typeface="SimSun" charset="0"/>
              </a:rPr>
              <a:t>Trained BLSTM NN</a:t>
            </a:r>
          </a:p>
        </p:txBody>
      </p:sp>
      <p:sp>
        <p:nvSpPr>
          <p:cNvPr id="47115" name="Rectangle 12"/>
          <p:cNvSpPr>
            <a:spLocks noChangeArrowheads="1"/>
          </p:cNvSpPr>
          <p:nvPr/>
        </p:nvSpPr>
        <p:spPr bwMode="auto">
          <a:xfrm>
            <a:off x="4724400" y="4572000"/>
            <a:ext cx="1676400" cy="609600"/>
          </a:xfrm>
          <a:prstGeom prst="rect">
            <a:avLst/>
          </a:prstGeom>
          <a:solidFill>
            <a:srgbClr val="FFFFFF"/>
          </a:solidFill>
          <a:ln w="9360">
            <a:solidFill>
              <a:srgbClr val="000000"/>
            </a:solidFill>
            <a:round/>
            <a:headEnd/>
            <a:tailEnd/>
          </a:ln>
        </p:spPr>
        <p:txBody>
          <a:bodyPr tIns="91440"/>
          <a:lstStyle/>
          <a:p>
            <a:pPr algn="ctr" defTabSz="457200" hangingPunct="0">
              <a:buClr>
                <a:srgbClr val="000000"/>
              </a:buClr>
              <a:buSzPct val="100000"/>
              <a:buFont typeface="Times New Roman" charset="0"/>
              <a:buNone/>
              <a:tabLst>
                <a:tab pos="723900" algn="l"/>
                <a:tab pos="1447800" algn="l"/>
              </a:tabLst>
            </a:pPr>
            <a:r>
              <a:rPr lang="en-US">
                <a:solidFill>
                  <a:srgbClr val="000000"/>
                </a:solidFill>
                <a:latin typeface="Trebuchet MS" charset="0"/>
                <a:ea typeface="SimSun" charset="0"/>
                <a:cs typeface="SimSun" charset="0"/>
              </a:rPr>
              <a:t>Output character seq</a:t>
            </a:r>
          </a:p>
        </p:txBody>
      </p:sp>
      <p:sp>
        <p:nvSpPr>
          <p:cNvPr id="47116" name="Oval 13"/>
          <p:cNvSpPr>
            <a:spLocks noChangeArrowheads="1"/>
          </p:cNvSpPr>
          <p:nvPr/>
        </p:nvSpPr>
        <p:spPr bwMode="auto">
          <a:xfrm>
            <a:off x="3505200" y="5334000"/>
            <a:ext cx="2209800" cy="609600"/>
          </a:xfrm>
          <a:prstGeom prst="ellipse">
            <a:avLst/>
          </a:prstGeom>
          <a:solidFill>
            <a:srgbClr val="FFFFFF"/>
          </a:solidFill>
          <a:ln w="9360">
            <a:solidFill>
              <a:srgbClr val="000000"/>
            </a:solidFill>
            <a:round/>
            <a:headEnd/>
            <a:tailEnd/>
          </a:ln>
        </p:spPr>
        <p:txBody>
          <a:bodyPr tIns="91440"/>
          <a:lstStyle/>
          <a:p>
            <a:pPr defTabSz="457200" hangingPunct="0">
              <a:buClr>
                <a:srgbClr val="000000"/>
              </a:buClr>
              <a:buSzPct val="100000"/>
              <a:buFont typeface="Times New Roman" charset="0"/>
              <a:buNone/>
              <a:tabLst>
                <a:tab pos="723900" algn="l"/>
                <a:tab pos="1447800" algn="l"/>
                <a:tab pos="2171700" algn="l"/>
              </a:tabLst>
            </a:pPr>
            <a:r>
              <a:rPr lang="en-US">
                <a:solidFill>
                  <a:srgbClr val="000000"/>
                </a:solidFill>
                <a:latin typeface="Trebuchet MS" charset="0"/>
                <a:ea typeface="SimSun" charset="0"/>
                <a:cs typeface="SimSun" charset="0"/>
              </a:rPr>
              <a:t>Edit distance     </a:t>
            </a:r>
          </a:p>
        </p:txBody>
      </p:sp>
      <p:sp>
        <p:nvSpPr>
          <p:cNvPr id="47117" name="Rectangle 14"/>
          <p:cNvSpPr>
            <a:spLocks noChangeArrowheads="1"/>
          </p:cNvSpPr>
          <p:nvPr/>
        </p:nvSpPr>
        <p:spPr bwMode="auto">
          <a:xfrm>
            <a:off x="3886200" y="6172200"/>
            <a:ext cx="1371600" cy="457200"/>
          </a:xfrm>
          <a:prstGeom prst="rect">
            <a:avLst/>
          </a:prstGeom>
          <a:solidFill>
            <a:srgbClr val="FFFFFF"/>
          </a:solidFill>
          <a:ln w="9360">
            <a:solidFill>
              <a:srgbClr val="000000"/>
            </a:solidFill>
            <a:round/>
            <a:headEnd/>
            <a:tailEnd/>
          </a:ln>
        </p:spPr>
        <p:txBody>
          <a:bodyPr tIns="91440"/>
          <a:lstStyle/>
          <a:p>
            <a:pPr algn="ctr" defTabSz="457200" hangingPunct="0">
              <a:buClr>
                <a:srgbClr val="000000"/>
              </a:buClr>
              <a:buSzPct val="100000"/>
              <a:buFont typeface="Times New Roman" charset="0"/>
              <a:buNone/>
              <a:tabLst>
                <a:tab pos="723900" algn="l"/>
              </a:tabLst>
            </a:pPr>
            <a:r>
              <a:rPr lang="en-US">
                <a:solidFill>
                  <a:srgbClr val="000000"/>
                </a:solidFill>
                <a:latin typeface="Trebuchet MS" charset="0"/>
                <a:ea typeface="SimSun" charset="0"/>
                <a:cs typeface="SimSun" charset="0"/>
              </a:rPr>
              <a:t>Re-ranking</a:t>
            </a:r>
          </a:p>
        </p:txBody>
      </p:sp>
      <p:sp>
        <p:nvSpPr>
          <p:cNvPr id="47118" name="Rectangle 26"/>
          <p:cNvSpPr>
            <a:spLocks noChangeArrowheads="1"/>
          </p:cNvSpPr>
          <p:nvPr/>
        </p:nvSpPr>
        <p:spPr bwMode="auto">
          <a:xfrm>
            <a:off x="5715000" y="6096000"/>
            <a:ext cx="1828800" cy="685800"/>
          </a:xfrm>
          <a:prstGeom prst="rect">
            <a:avLst/>
          </a:prstGeom>
          <a:solidFill>
            <a:srgbClr val="808080"/>
          </a:solidFill>
          <a:ln w="9360">
            <a:solidFill>
              <a:srgbClr val="000000"/>
            </a:solidFill>
            <a:round/>
            <a:headEnd/>
            <a:tailEnd/>
          </a:ln>
        </p:spPr>
        <p:txBody>
          <a:bodyPr tIns="91440"/>
          <a:lstStyle/>
          <a:p>
            <a:pPr algn="ctr" defTabSz="457200" hangingPunct="0">
              <a:buClr>
                <a:srgbClr val="000000"/>
              </a:buClr>
              <a:buSzPct val="100000"/>
              <a:buFont typeface="Times New Roman" charset="0"/>
              <a:buNone/>
              <a:tabLst>
                <a:tab pos="723900" algn="l"/>
                <a:tab pos="1447800" algn="l"/>
              </a:tabLst>
            </a:pPr>
            <a:r>
              <a:rPr lang="en-US">
                <a:solidFill>
                  <a:srgbClr val="000000"/>
                </a:solidFill>
                <a:latin typeface="Trebuchet MS" charset="0"/>
                <a:ea typeface="SimSun" charset="0"/>
                <a:cs typeface="SimSun" charset="0"/>
              </a:rPr>
              <a:t>Ranked Word Images</a:t>
            </a:r>
          </a:p>
        </p:txBody>
      </p:sp>
      <p:cxnSp>
        <p:nvCxnSpPr>
          <p:cNvPr id="47119" name="Straight Arrow Connector 2"/>
          <p:cNvCxnSpPr>
            <a:cxnSpLocks noChangeShapeType="1"/>
          </p:cNvCxnSpPr>
          <p:nvPr/>
        </p:nvCxnSpPr>
        <p:spPr bwMode="auto">
          <a:xfrm>
            <a:off x="1828800" y="2057400"/>
            <a:ext cx="0" cy="22860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47120" name="Straight Arrow Connector 31"/>
          <p:cNvCxnSpPr>
            <a:cxnSpLocks noChangeShapeType="1"/>
          </p:cNvCxnSpPr>
          <p:nvPr/>
        </p:nvCxnSpPr>
        <p:spPr bwMode="auto">
          <a:xfrm>
            <a:off x="1828800" y="2743200"/>
            <a:ext cx="0" cy="22860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47121" name="Straight Arrow Connector 32"/>
          <p:cNvCxnSpPr>
            <a:cxnSpLocks noChangeShapeType="1"/>
          </p:cNvCxnSpPr>
          <p:nvPr/>
        </p:nvCxnSpPr>
        <p:spPr bwMode="auto">
          <a:xfrm>
            <a:off x="1828800" y="3581400"/>
            <a:ext cx="0" cy="22860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47122" name="Straight Arrow Connector 33"/>
          <p:cNvCxnSpPr>
            <a:cxnSpLocks noChangeShapeType="1"/>
          </p:cNvCxnSpPr>
          <p:nvPr/>
        </p:nvCxnSpPr>
        <p:spPr bwMode="auto">
          <a:xfrm>
            <a:off x="7315200" y="2057400"/>
            <a:ext cx="0" cy="22860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47123" name="Straight Arrow Connector 34"/>
          <p:cNvCxnSpPr>
            <a:cxnSpLocks noChangeShapeType="1"/>
          </p:cNvCxnSpPr>
          <p:nvPr/>
        </p:nvCxnSpPr>
        <p:spPr bwMode="auto">
          <a:xfrm>
            <a:off x="7315200" y="2743200"/>
            <a:ext cx="0" cy="22860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47124" name="Straight Arrow Connector 35"/>
          <p:cNvCxnSpPr>
            <a:cxnSpLocks noChangeShapeType="1"/>
          </p:cNvCxnSpPr>
          <p:nvPr/>
        </p:nvCxnSpPr>
        <p:spPr bwMode="auto">
          <a:xfrm>
            <a:off x="7315200" y="3581400"/>
            <a:ext cx="0" cy="22860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47125" name="Straight Arrow Connector 36"/>
          <p:cNvCxnSpPr>
            <a:cxnSpLocks noChangeShapeType="1"/>
          </p:cNvCxnSpPr>
          <p:nvPr/>
        </p:nvCxnSpPr>
        <p:spPr bwMode="auto">
          <a:xfrm>
            <a:off x="4572000" y="5943600"/>
            <a:ext cx="0" cy="22860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47126" name="Straight Arrow Connector 37"/>
          <p:cNvCxnSpPr>
            <a:cxnSpLocks noChangeShapeType="1"/>
          </p:cNvCxnSpPr>
          <p:nvPr/>
        </p:nvCxnSpPr>
        <p:spPr bwMode="auto">
          <a:xfrm>
            <a:off x="3810000" y="5181600"/>
            <a:ext cx="0" cy="22860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47127" name="Straight Arrow Connector 38"/>
          <p:cNvCxnSpPr>
            <a:cxnSpLocks noChangeShapeType="1"/>
          </p:cNvCxnSpPr>
          <p:nvPr/>
        </p:nvCxnSpPr>
        <p:spPr bwMode="auto">
          <a:xfrm>
            <a:off x="5410200" y="5181600"/>
            <a:ext cx="0" cy="22860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47128" name="Straight Arrow Connector 39"/>
          <p:cNvCxnSpPr>
            <a:cxnSpLocks noChangeShapeType="1"/>
          </p:cNvCxnSpPr>
          <p:nvPr/>
        </p:nvCxnSpPr>
        <p:spPr bwMode="auto">
          <a:xfrm>
            <a:off x="5257800" y="6324600"/>
            <a:ext cx="457200" cy="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47129" name="Elbow Connector 7"/>
          <p:cNvCxnSpPr>
            <a:cxnSpLocks noChangeShapeType="1"/>
            <a:stCxn id="47109" idx="2"/>
          </p:cNvCxnSpPr>
          <p:nvPr/>
        </p:nvCxnSpPr>
        <p:spPr bwMode="auto">
          <a:xfrm rot="16200000" flipH="1">
            <a:off x="2057400" y="4191000"/>
            <a:ext cx="533400" cy="990600"/>
          </a:xfrm>
          <a:prstGeom prst="bentConnector2">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47130" name="Elbow Connector 43"/>
          <p:cNvCxnSpPr>
            <a:cxnSpLocks noChangeShapeType="1"/>
            <a:stCxn id="47114" idx="2"/>
            <a:endCxn id="47115" idx="3"/>
          </p:cNvCxnSpPr>
          <p:nvPr/>
        </p:nvCxnSpPr>
        <p:spPr bwMode="auto">
          <a:xfrm rot="5400000">
            <a:off x="6591300" y="4229100"/>
            <a:ext cx="457200" cy="838200"/>
          </a:xfrm>
          <a:prstGeom prst="bentConnector2">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ChangeArrowheads="1"/>
          </p:cNvSpPr>
          <p:nvPr>
            <p:ph type="title" idx="4294967295"/>
          </p:nvPr>
        </p:nvSpPr>
        <p:spPr>
          <a:xfrm>
            <a:off x="685800" y="609600"/>
            <a:ext cx="7764463" cy="1135063"/>
          </a:xfrm>
        </p:spPr>
        <p:txBody>
          <a:bodyPr lIns="91440" tIns="91440" rIns="91440" bIns="45720" anchor="t"/>
          <a:lstStyle/>
          <a:p>
            <a:pPr defTabSz="457200">
              <a:tabLst>
                <a:tab pos="723900" algn="l"/>
                <a:tab pos="1447800" algn="l"/>
                <a:tab pos="2171700" algn="l"/>
                <a:tab pos="2895600" algn="l"/>
                <a:tab pos="3619500" algn="l"/>
                <a:tab pos="4343400" algn="l"/>
                <a:tab pos="5067300" algn="l"/>
                <a:tab pos="5791200" algn="l"/>
                <a:tab pos="6515100" algn="l"/>
                <a:tab pos="7239000" algn="l"/>
              </a:tabLst>
            </a:pPr>
            <a:r>
              <a:rPr lang="en-GB" sz="2800">
                <a:latin typeface="Trebuchet MS" charset="0"/>
                <a:cs typeface="DejaVu Sans" charset="0"/>
              </a:rPr>
              <a:t>Dataset</a:t>
            </a:r>
          </a:p>
        </p:txBody>
      </p:sp>
      <p:graphicFrame>
        <p:nvGraphicFramePr>
          <p:cNvPr id="77827" name="Group 3"/>
          <p:cNvGraphicFramePr>
            <a:graphicFrameLocks noGrp="1"/>
          </p:cNvGraphicFramePr>
          <p:nvPr/>
        </p:nvGraphicFramePr>
        <p:xfrm>
          <a:off x="838200" y="2057400"/>
          <a:ext cx="7764463" cy="2667000"/>
        </p:xfrm>
        <a:graphic>
          <a:graphicData uri="http://schemas.openxmlformats.org/drawingml/2006/table">
            <a:tbl>
              <a:tblPr/>
              <a:tblGrid>
                <a:gridCol w="1941513"/>
                <a:gridCol w="1941512"/>
                <a:gridCol w="1941513"/>
                <a:gridCol w="1939925"/>
              </a:tblGrid>
              <a:tr h="889000">
                <a:tc>
                  <a:txBody>
                    <a:bodyPr/>
                    <a:lstStyle/>
                    <a:p>
                      <a:pPr marL="0" marR="0" lvl="0" indent="0" algn="ctr" defTabSz="457200" rtl="0" eaLnBrk="0" fontAlgn="base" latinLnBrk="0" hangingPunct="1">
                        <a:lnSpc>
                          <a:spcPct val="104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Lst>
                      </a:pPr>
                      <a:endParaRPr kumimoji="0" lang="en-US" sz="2000" b="1" i="0" u="none" strike="noStrike" cap="none" normalizeH="0" baseline="0" smtClean="0">
                        <a:ln>
                          <a:noFill/>
                        </a:ln>
                        <a:solidFill>
                          <a:srgbClr val="00B050"/>
                        </a:solidFill>
                        <a:effectLst/>
                        <a:latin typeface="Trebuchet MS" charset="0"/>
                        <a:ea typeface="SimSun" pitchFamily="2" charset="-122"/>
                      </a:endParaRPr>
                    </a:p>
                    <a:p>
                      <a:pPr marL="0" marR="0" lvl="0" indent="0" algn="ctr" defTabSz="457200" rtl="0" eaLnBrk="0" fontAlgn="base" latinLnBrk="0" hangingPunct="1">
                        <a:lnSpc>
                          <a:spcPct val="104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Lst>
                      </a:pPr>
                      <a:r>
                        <a:rPr kumimoji="0" lang="en-US" sz="2000" b="1" i="0" u="none" strike="noStrike" cap="none" normalizeH="0" baseline="0" smtClean="0">
                          <a:ln>
                            <a:noFill/>
                          </a:ln>
                          <a:solidFill>
                            <a:srgbClr val="00B050"/>
                          </a:solidFill>
                          <a:effectLst/>
                          <a:latin typeface="Trebuchet MS" charset="0"/>
                          <a:ea typeface="SimSun" pitchFamily="2" charset="-122"/>
                        </a:rPr>
                        <a:t>Book</a:t>
                      </a:r>
                    </a:p>
                  </a:txBody>
                  <a:tcPr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457200" rtl="0" eaLnBrk="0" fontAlgn="base" latinLnBrk="0" hangingPunct="1">
                        <a:lnSpc>
                          <a:spcPct val="104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Lst>
                      </a:pPr>
                      <a:endParaRPr kumimoji="0" lang="en-US" sz="2000" b="1" i="0" u="none" strike="noStrike" cap="none" normalizeH="0" baseline="0" smtClean="0">
                        <a:ln>
                          <a:noFill/>
                        </a:ln>
                        <a:solidFill>
                          <a:srgbClr val="00B050"/>
                        </a:solidFill>
                        <a:effectLst/>
                        <a:latin typeface="Trebuchet MS" charset="0"/>
                        <a:ea typeface="SimSun" pitchFamily="2" charset="-122"/>
                      </a:endParaRPr>
                    </a:p>
                    <a:p>
                      <a:pPr marL="0" marR="0" lvl="0" indent="0" algn="ctr" defTabSz="457200" rtl="0" eaLnBrk="0" fontAlgn="base" latinLnBrk="0" hangingPunct="1">
                        <a:lnSpc>
                          <a:spcPct val="104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Lst>
                      </a:pPr>
                      <a:r>
                        <a:rPr kumimoji="0" lang="en-US" sz="2000" b="1" i="0" u="none" strike="noStrike" cap="none" normalizeH="0" baseline="0" smtClean="0">
                          <a:ln>
                            <a:noFill/>
                          </a:ln>
                          <a:solidFill>
                            <a:srgbClr val="00B050"/>
                          </a:solidFill>
                          <a:effectLst/>
                          <a:latin typeface="Trebuchet MS" charset="0"/>
                          <a:ea typeface="SimSun" pitchFamily="2" charset="-122"/>
                        </a:rPr>
                        <a:t>#Pages</a:t>
                      </a:r>
                    </a:p>
                  </a:txBody>
                  <a:tcPr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457200" rtl="0" eaLnBrk="0" fontAlgn="base" latinLnBrk="0" hangingPunct="1">
                        <a:lnSpc>
                          <a:spcPct val="104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Lst>
                      </a:pPr>
                      <a:endParaRPr kumimoji="0" lang="en-US" sz="2000" b="1" i="0" u="none" strike="noStrike" cap="none" normalizeH="0" baseline="0" smtClean="0">
                        <a:ln>
                          <a:noFill/>
                        </a:ln>
                        <a:solidFill>
                          <a:srgbClr val="00B050"/>
                        </a:solidFill>
                        <a:effectLst/>
                        <a:latin typeface="Trebuchet MS" charset="0"/>
                        <a:ea typeface="SimSun" pitchFamily="2" charset="-122"/>
                      </a:endParaRPr>
                    </a:p>
                    <a:p>
                      <a:pPr marL="0" marR="0" lvl="0" indent="0" algn="ctr" defTabSz="457200" rtl="0" eaLnBrk="0" fontAlgn="base" latinLnBrk="0" hangingPunct="1">
                        <a:lnSpc>
                          <a:spcPct val="104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Lst>
                      </a:pPr>
                      <a:r>
                        <a:rPr kumimoji="0" lang="en-US" sz="2000" b="1" i="0" u="none" strike="noStrike" cap="none" normalizeH="0" baseline="0" smtClean="0">
                          <a:ln>
                            <a:noFill/>
                          </a:ln>
                          <a:solidFill>
                            <a:srgbClr val="00B050"/>
                          </a:solidFill>
                          <a:effectLst/>
                          <a:latin typeface="Trebuchet MS" charset="0"/>
                          <a:ea typeface="SimSun" pitchFamily="2" charset="-122"/>
                        </a:rPr>
                        <a:t>#Lines</a:t>
                      </a:r>
                    </a:p>
                  </a:txBody>
                  <a:tcPr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457200" rtl="0" eaLnBrk="0" fontAlgn="base" latinLnBrk="0" hangingPunct="1">
                        <a:lnSpc>
                          <a:spcPct val="104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Lst>
                      </a:pPr>
                      <a:endParaRPr kumimoji="0" lang="en-US" sz="2000" b="1" i="0" u="none" strike="noStrike" cap="none" normalizeH="0" baseline="0" smtClean="0">
                        <a:ln>
                          <a:noFill/>
                        </a:ln>
                        <a:solidFill>
                          <a:srgbClr val="00B050"/>
                        </a:solidFill>
                        <a:effectLst/>
                        <a:latin typeface="Trebuchet MS" charset="0"/>
                        <a:ea typeface="SimSun" pitchFamily="2" charset="-122"/>
                      </a:endParaRPr>
                    </a:p>
                    <a:p>
                      <a:pPr marL="0" marR="0" lvl="0" indent="0" algn="ctr" defTabSz="457200" rtl="0" eaLnBrk="0" fontAlgn="base" latinLnBrk="0" hangingPunct="1">
                        <a:lnSpc>
                          <a:spcPct val="104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Lst>
                      </a:pPr>
                      <a:r>
                        <a:rPr kumimoji="0" lang="en-US" sz="2000" b="1" i="0" u="none" strike="noStrike" cap="none" normalizeH="0" baseline="0" smtClean="0">
                          <a:ln>
                            <a:noFill/>
                          </a:ln>
                          <a:solidFill>
                            <a:srgbClr val="00B050"/>
                          </a:solidFill>
                          <a:effectLst/>
                          <a:latin typeface="Trebuchet MS" charset="0"/>
                          <a:ea typeface="SimSun" pitchFamily="2" charset="-122"/>
                        </a:rPr>
                        <a:t>#Words</a:t>
                      </a:r>
                    </a:p>
                  </a:txBody>
                  <a:tcPr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r>
              <a:tr h="889000">
                <a:tc>
                  <a:txBody>
                    <a:bodyPr/>
                    <a:lstStyle/>
                    <a:p>
                      <a:pPr marL="0" marR="0" lvl="0" indent="0" algn="ctr" defTabSz="457200" rtl="0" eaLnBrk="0" fontAlgn="base" latinLnBrk="0" hangingPunct="1">
                        <a:lnSpc>
                          <a:spcPct val="104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Lst>
                      </a:pPr>
                      <a:endParaRPr kumimoji="0" lang="en-US" sz="2000" b="1" i="0" u="none" strike="noStrike" cap="none" normalizeH="0" baseline="0" smtClean="0">
                        <a:ln>
                          <a:noFill/>
                        </a:ln>
                        <a:solidFill>
                          <a:srgbClr val="000000"/>
                        </a:solidFill>
                        <a:effectLst/>
                        <a:latin typeface="Trebuchet MS" charset="0"/>
                        <a:ea typeface="SimSun" pitchFamily="2" charset="-122"/>
                      </a:endParaRPr>
                    </a:p>
                    <a:p>
                      <a:pPr marL="0" marR="0" lvl="0" indent="0" algn="ctr" defTabSz="457200" rtl="0" eaLnBrk="0" fontAlgn="base" latinLnBrk="0" hangingPunct="1">
                        <a:lnSpc>
                          <a:spcPct val="104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Lst>
                      </a:pPr>
                      <a:r>
                        <a:rPr kumimoji="0" lang="en-US" sz="2000" b="1" i="0" u="none" strike="noStrike" cap="none" normalizeH="0" baseline="0" smtClean="0">
                          <a:ln>
                            <a:noFill/>
                          </a:ln>
                          <a:solidFill>
                            <a:srgbClr val="000000"/>
                          </a:solidFill>
                          <a:effectLst/>
                          <a:latin typeface="Trebuchet MS" charset="0"/>
                          <a:ea typeface="SimSun" pitchFamily="2" charset="-122"/>
                        </a:rPr>
                        <a:t>Book1</a:t>
                      </a:r>
                    </a:p>
                  </a:txBody>
                  <a:tcPr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457200" rtl="0" eaLnBrk="0" fontAlgn="base" latinLnBrk="0" hangingPunct="1">
                        <a:lnSpc>
                          <a:spcPct val="104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Lst>
                      </a:pPr>
                      <a:endParaRPr kumimoji="0" lang="en-US" sz="2000" b="0" i="0" u="none" strike="noStrike" cap="none" normalizeH="0" baseline="0" smtClean="0">
                        <a:ln>
                          <a:noFill/>
                        </a:ln>
                        <a:solidFill>
                          <a:srgbClr val="000000"/>
                        </a:solidFill>
                        <a:effectLst/>
                        <a:latin typeface="Trebuchet MS" charset="0"/>
                        <a:ea typeface="SimSun" pitchFamily="2" charset="-122"/>
                      </a:endParaRPr>
                    </a:p>
                    <a:p>
                      <a:pPr marL="0" marR="0" lvl="0" indent="0" algn="ctr" defTabSz="457200" rtl="0" eaLnBrk="0" fontAlgn="base" latinLnBrk="0" hangingPunct="1">
                        <a:lnSpc>
                          <a:spcPct val="104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Lst>
                      </a:pPr>
                      <a:r>
                        <a:rPr kumimoji="0" lang="en-US" sz="2000" b="0" i="0" u="none" strike="noStrike" cap="none" normalizeH="0" baseline="0" smtClean="0">
                          <a:ln>
                            <a:noFill/>
                          </a:ln>
                          <a:solidFill>
                            <a:srgbClr val="000000"/>
                          </a:solidFill>
                          <a:effectLst/>
                          <a:latin typeface="Trebuchet MS" charset="0"/>
                          <a:ea typeface="SimSun" pitchFamily="2" charset="-122"/>
                        </a:rPr>
                        <a:t>98</a:t>
                      </a:r>
                    </a:p>
                  </a:txBody>
                  <a:tcPr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457200" rtl="0" eaLnBrk="0" fontAlgn="base" latinLnBrk="0" hangingPunct="1">
                        <a:lnSpc>
                          <a:spcPct val="104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Lst>
                      </a:pPr>
                      <a:endParaRPr kumimoji="0" lang="en-US" sz="2000" b="0" i="0" u="none" strike="noStrike" cap="none" normalizeH="0" baseline="0" smtClean="0">
                        <a:ln>
                          <a:noFill/>
                        </a:ln>
                        <a:solidFill>
                          <a:srgbClr val="000000"/>
                        </a:solidFill>
                        <a:effectLst/>
                        <a:latin typeface="Trebuchet MS" charset="0"/>
                        <a:ea typeface="SimSun" pitchFamily="2" charset="-122"/>
                      </a:endParaRPr>
                    </a:p>
                    <a:p>
                      <a:pPr marL="0" marR="0" lvl="0" indent="0" algn="ctr" defTabSz="457200" rtl="0" eaLnBrk="0" fontAlgn="base" latinLnBrk="0" hangingPunct="1">
                        <a:lnSpc>
                          <a:spcPct val="104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Lst>
                      </a:pPr>
                      <a:r>
                        <a:rPr kumimoji="0" lang="en-US" sz="2000" b="0" i="0" u="none" strike="noStrike" cap="none" normalizeH="0" baseline="0" smtClean="0">
                          <a:ln>
                            <a:noFill/>
                          </a:ln>
                          <a:solidFill>
                            <a:srgbClr val="000000"/>
                          </a:solidFill>
                          <a:effectLst/>
                          <a:latin typeface="Trebuchet MS" charset="0"/>
                          <a:ea typeface="SimSun" pitchFamily="2" charset="-122"/>
                        </a:rPr>
                        <a:t>2463</a:t>
                      </a:r>
                    </a:p>
                  </a:txBody>
                  <a:tcPr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457200" rtl="0" eaLnBrk="0" fontAlgn="base" latinLnBrk="0" hangingPunct="1">
                        <a:lnSpc>
                          <a:spcPct val="104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Lst>
                      </a:pPr>
                      <a:endParaRPr kumimoji="0" lang="en-US" sz="2000" b="0" i="0" u="none" strike="noStrike" cap="none" normalizeH="0" baseline="0" smtClean="0">
                        <a:ln>
                          <a:noFill/>
                        </a:ln>
                        <a:solidFill>
                          <a:srgbClr val="000000"/>
                        </a:solidFill>
                        <a:effectLst/>
                        <a:latin typeface="Trebuchet MS" charset="0"/>
                        <a:ea typeface="SimSun" pitchFamily="2" charset="-122"/>
                      </a:endParaRPr>
                    </a:p>
                    <a:p>
                      <a:pPr marL="0" marR="0" lvl="0" indent="0" algn="ctr" defTabSz="457200" rtl="0" eaLnBrk="0" fontAlgn="base" latinLnBrk="0" hangingPunct="1">
                        <a:lnSpc>
                          <a:spcPct val="104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Lst>
                      </a:pPr>
                      <a:r>
                        <a:rPr kumimoji="0" lang="en-US" sz="2000" b="0" i="0" u="none" strike="noStrike" cap="none" normalizeH="0" baseline="0" smtClean="0">
                          <a:ln>
                            <a:noFill/>
                          </a:ln>
                          <a:solidFill>
                            <a:srgbClr val="000000"/>
                          </a:solidFill>
                          <a:effectLst/>
                          <a:latin typeface="Trebuchet MS" charset="0"/>
                          <a:ea typeface="SimSun" pitchFamily="2" charset="-122"/>
                        </a:rPr>
                        <a:t>27764</a:t>
                      </a:r>
                    </a:p>
                  </a:txBody>
                  <a:tcPr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r>
              <a:tr h="889000">
                <a:tc>
                  <a:txBody>
                    <a:bodyPr/>
                    <a:lstStyle/>
                    <a:p>
                      <a:pPr marL="0" marR="0" lvl="0" indent="0" algn="ctr" defTabSz="457200" rtl="0" eaLnBrk="0" fontAlgn="base" latinLnBrk="0" hangingPunct="1">
                        <a:lnSpc>
                          <a:spcPct val="104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Lst>
                      </a:pPr>
                      <a:endParaRPr kumimoji="0" lang="en-US" sz="2000" b="1" i="0" u="none" strike="noStrike" cap="none" normalizeH="0" baseline="0" smtClean="0">
                        <a:ln>
                          <a:noFill/>
                        </a:ln>
                        <a:solidFill>
                          <a:srgbClr val="000000"/>
                        </a:solidFill>
                        <a:effectLst/>
                        <a:latin typeface="Trebuchet MS" charset="0"/>
                        <a:ea typeface="SimSun" pitchFamily="2" charset="-122"/>
                      </a:endParaRPr>
                    </a:p>
                    <a:p>
                      <a:pPr marL="0" marR="0" lvl="0" indent="0" algn="ctr" defTabSz="457200" rtl="0" eaLnBrk="0" fontAlgn="base" latinLnBrk="0" hangingPunct="1">
                        <a:lnSpc>
                          <a:spcPct val="104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Lst>
                      </a:pPr>
                      <a:r>
                        <a:rPr kumimoji="0" lang="en-US" sz="2000" b="1" i="0" u="none" strike="noStrike" cap="none" normalizeH="0" baseline="0" smtClean="0">
                          <a:ln>
                            <a:noFill/>
                          </a:ln>
                          <a:solidFill>
                            <a:srgbClr val="000000"/>
                          </a:solidFill>
                          <a:effectLst/>
                          <a:latin typeface="Trebuchet MS" charset="0"/>
                          <a:ea typeface="SimSun" pitchFamily="2" charset="-122"/>
                        </a:rPr>
                        <a:t>Book2</a:t>
                      </a:r>
                    </a:p>
                  </a:txBody>
                  <a:tcPr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457200" rtl="0" eaLnBrk="0" fontAlgn="base" latinLnBrk="0" hangingPunct="1">
                        <a:lnSpc>
                          <a:spcPct val="104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Lst>
                      </a:pPr>
                      <a:endParaRPr kumimoji="0" lang="en-US" sz="2000" b="0" i="0" u="none" strike="noStrike" cap="none" normalizeH="0" baseline="0" smtClean="0">
                        <a:ln>
                          <a:noFill/>
                        </a:ln>
                        <a:solidFill>
                          <a:srgbClr val="000000"/>
                        </a:solidFill>
                        <a:effectLst/>
                        <a:latin typeface="Trebuchet MS" charset="0"/>
                        <a:ea typeface="SimSun" pitchFamily="2" charset="-122"/>
                      </a:endParaRPr>
                    </a:p>
                    <a:p>
                      <a:pPr marL="0" marR="0" lvl="0" indent="0" algn="ctr" defTabSz="457200" rtl="0" eaLnBrk="0" fontAlgn="base" latinLnBrk="0" hangingPunct="1">
                        <a:lnSpc>
                          <a:spcPct val="104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Lst>
                      </a:pPr>
                      <a:r>
                        <a:rPr kumimoji="0" lang="en-US" sz="2000" b="0" i="0" u="none" strike="noStrike" cap="none" normalizeH="0" baseline="0" smtClean="0">
                          <a:ln>
                            <a:noFill/>
                          </a:ln>
                          <a:solidFill>
                            <a:srgbClr val="000000"/>
                          </a:solidFill>
                          <a:effectLst/>
                          <a:latin typeface="Trebuchet MS" charset="0"/>
                          <a:ea typeface="SimSun" pitchFamily="2" charset="-122"/>
                        </a:rPr>
                        <a:t>108</a:t>
                      </a:r>
                    </a:p>
                  </a:txBody>
                  <a:tcPr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457200" rtl="0" eaLnBrk="0" fontAlgn="base" latinLnBrk="0" hangingPunct="1">
                        <a:lnSpc>
                          <a:spcPct val="104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Lst>
                      </a:pPr>
                      <a:endParaRPr kumimoji="0" lang="en-US" sz="2000" b="0" i="0" u="none" strike="noStrike" cap="none" normalizeH="0" baseline="0" smtClean="0">
                        <a:ln>
                          <a:noFill/>
                        </a:ln>
                        <a:solidFill>
                          <a:srgbClr val="000000"/>
                        </a:solidFill>
                        <a:effectLst/>
                        <a:latin typeface="Trebuchet MS" charset="0"/>
                        <a:ea typeface="SimSun" pitchFamily="2" charset="-122"/>
                      </a:endParaRPr>
                    </a:p>
                    <a:p>
                      <a:pPr marL="0" marR="0" lvl="0" indent="0" algn="ctr" defTabSz="457200" rtl="0" eaLnBrk="0" fontAlgn="base" latinLnBrk="0" hangingPunct="1">
                        <a:lnSpc>
                          <a:spcPct val="104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Lst>
                      </a:pPr>
                      <a:r>
                        <a:rPr kumimoji="0" lang="en-US" sz="2000" b="0" i="0" u="none" strike="noStrike" cap="none" normalizeH="0" baseline="0" smtClean="0">
                          <a:ln>
                            <a:noFill/>
                          </a:ln>
                          <a:solidFill>
                            <a:srgbClr val="000000"/>
                          </a:solidFill>
                          <a:effectLst/>
                          <a:latin typeface="Trebuchet MS" charset="0"/>
                          <a:ea typeface="SimSun" pitchFamily="2" charset="-122"/>
                        </a:rPr>
                        <a:t>2590</a:t>
                      </a:r>
                    </a:p>
                  </a:txBody>
                  <a:tcPr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457200" rtl="0" eaLnBrk="0" fontAlgn="base" latinLnBrk="0" hangingPunct="1">
                        <a:lnSpc>
                          <a:spcPct val="104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Lst>
                      </a:pPr>
                      <a:endParaRPr kumimoji="0" lang="en-US" sz="2000" b="0" i="0" u="none" strike="noStrike" cap="none" normalizeH="0" baseline="0" smtClean="0">
                        <a:ln>
                          <a:noFill/>
                        </a:ln>
                        <a:solidFill>
                          <a:srgbClr val="000000"/>
                        </a:solidFill>
                        <a:effectLst/>
                        <a:latin typeface="Trebuchet MS" charset="0"/>
                        <a:ea typeface="SimSun" pitchFamily="2" charset="-122"/>
                      </a:endParaRPr>
                    </a:p>
                    <a:p>
                      <a:pPr marL="0" marR="0" lvl="0" indent="0" algn="ctr" defTabSz="457200" rtl="0" eaLnBrk="0" fontAlgn="base" latinLnBrk="0" hangingPunct="1">
                        <a:lnSpc>
                          <a:spcPct val="104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Lst>
                      </a:pPr>
                      <a:r>
                        <a:rPr kumimoji="0" lang="en-US" sz="2000" b="0" i="0" u="none" strike="noStrike" cap="none" normalizeH="0" baseline="0" smtClean="0">
                          <a:ln>
                            <a:noFill/>
                          </a:ln>
                          <a:solidFill>
                            <a:srgbClr val="000000"/>
                          </a:solidFill>
                          <a:effectLst/>
                          <a:latin typeface="Trebuchet MS" charset="0"/>
                          <a:ea typeface="SimSun" pitchFamily="2" charset="-122"/>
                        </a:rPr>
                        <a:t>28265</a:t>
                      </a:r>
                    </a:p>
                  </a:txBody>
                  <a:tcPr horzOverflow="overflow">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r>
            </a:tbl>
          </a:graphicData>
        </a:graphic>
      </p:graphicFrame>
      <p:sp>
        <p:nvSpPr>
          <p:cNvPr id="49176" name="Rectangle 47"/>
          <p:cNvSpPr>
            <a:spLocks noChangeArrowheads="1"/>
          </p:cNvSpPr>
          <p:nvPr/>
        </p:nvSpPr>
        <p:spPr bwMode="auto">
          <a:xfrm>
            <a:off x="838200" y="5181600"/>
            <a:ext cx="7610475"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round/>
                <a:headEnd/>
                <a:tailEnd/>
              </a14:hiddenLine>
            </a:ext>
          </a:extLst>
        </p:spPr>
        <p:txBody>
          <a:bodyPr lIns="90000" tIns="46800" rIns="90000" bIns="46800"/>
          <a:lstStyle/>
          <a:p>
            <a:pPr marL="342900" indent="-341313" defTabSz="457200" hangingPunct="0">
              <a:spcBef>
                <a:spcPts val="800"/>
              </a:spcBef>
              <a:buClr>
                <a:srgbClr val="000000"/>
              </a:buClr>
              <a:buSzPct val="100000"/>
              <a:buFont typeface="Times New Roman" charset="0"/>
              <a:buChar char="•"/>
              <a:tabLst>
                <a:tab pos="723900" algn="l"/>
                <a:tab pos="1447800" algn="l"/>
                <a:tab pos="2171700" algn="l"/>
                <a:tab pos="2895600" algn="l"/>
                <a:tab pos="3619500" algn="l"/>
                <a:tab pos="4343400" algn="l"/>
                <a:tab pos="5067300" algn="l"/>
                <a:tab pos="5791200" algn="l"/>
                <a:tab pos="6515100" algn="l"/>
                <a:tab pos="7239000" algn="l"/>
              </a:tabLst>
            </a:pPr>
            <a:r>
              <a:rPr lang="en-US" sz="2400">
                <a:solidFill>
                  <a:srgbClr val="000000"/>
                </a:solidFill>
                <a:latin typeface="Trebuchet MS" charset="0"/>
                <a:ea typeface="SimSun" charset="0"/>
                <a:cs typeface="SimSun" charset="0"/>
              </a:rPr>
              <a:t>Book1 is used as training and validating</a:t>
            </a:r>
          </a:p>
          <a:p>
            <a:pPr marL="342900" indent="-341313" defTabSz="457200" hangingPunct="0">
              <a:spcBef>
                <a:spcPts val="800"/>
              </a:spcBef>
              <a:buClr>
                <a:srgbClr val="000000"/>
              </a:buClr>
              <a:buSzPct val="100000"/>
              <a:buFont typeface="Times New Roman" charset="0"/>
              <a:buChar char="•"/>
              <a:tabLst>
                <a:tab pos="723900" algn="l"/>
                <a:tab pos="1447800" algn="l"/>
                <a:tab pos="2171700" algn="l"/>
                <a:tab pos="2895600" algn="l"/>
                <a:tab pos="3619500" algn="l"/>
                <a:tab pos="4343400" algn="l"/>
                <a:tab pos="5067300" algn="l"/>
                <a:tab pos="5791200" algn="l"/>
                <a:tab pos="6515100" algn="l"/>
                <a:tab pos="7239000" algn="l"/>
              </a:tabLst>
            </a:pPr>
            <a:r>
              <a:rPr lang="en-US" sz="2400">
                <a:solidFill>
                  <a:srgbClr val="000000"/>
                </a:solidFill>
                <a:latin typeface="Trebuchet MS" charset="0"/>
                <a:ea typeface="SimSun" charset="0"/>
                <a:cs typeface="SimSun" charset="0"/>
              </a:rPr>
              <a:t>Book2 is used for testing the retrieval performance</a:t>
            </a: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noChangeArrowheads="1"/>
          </p:cNvSpPr>
          <p:nvPr>
            <p:ph type="title" idx="4294967295"/>
          </p:nvPr>
        </p:nvSpPr>
        <p:spPr>
          <a:xfrm>
            <a:off x="685800" y="609600"/>
            <a:ext cx="7764463" cy="1135063"/>
          </a:xfrm>
        </p:spPr>
        <p:txBody>
          <a:bodyPr lIns="91440" tIns="91440" rIns="91440" bIns="45720" anchor="t"/>
          <a:lstStyle/>
          <a:p>
            <a:pPr defTabSz="457200">
              <a:tabLst>
                <a:tab pos="723900" algn="l"/>
                <a:tab pos="1447800" algn="l"/>
                <a:tab pos="2171700" algn="l"/>
                <a:tab pos="2895600" algn="l"/>
                <a:tab pos="3619500" algn="l"/>
                <a:tab pos="4343400" algn="l"/>
                <a:tab pos="5067300" algn="l"/>
                <a:tab pos="5791200" algn="l"/>
                <a:tab pos="6515100" algn="l"/>
                <a:tab pos="7239000" algn="l"/>
              </a:tabLst>
            </a:pPr>
            <a:r>
              <a:rPr lang="en-GB" sz="2800">
                <a:latin typeface="Trebuchet MS" charset="0"/>
                <a:cs typeface="DejaVu Sans" charset="0"/>
              </a:rPr>
              <a:t>Quantitative Results</a:t>
            </a:r>
          </a:p>
        </p:txBody>
      </p:sp>
      <p:graphicFrame>
        <p:nvGraphicFramePr>
          <p:cNvPr id="83971" name="Group 3"/>
          <p:cNvGraphicFramePr>
            <a:graphicFrameLocks noGrp="1"/>
          </p:cNvGraphicFramePr>
          <p:nvPr/>
        </p:nvGraphicFramePr>
        <p:xfrm>
          <a:off x="1295400" y="2133600"/>
          <a:ext cx="6859588" cy="2817815"/>
        </p:xfrm>
        <a:graphic>
          <a:graphicData uri="http://schemas.openxmlformats.org/drawingml/2006/table">
            <a:tbl>
              <a:tblPr/>
              <a:tblGrid>
                <a:gridCol w="3454400"/>
                <a:gridCol w="1703388"/>
                <a:gridCol w="1701800"/>
              </a:tblGrid>
              <a:tr h="563563">
                <a:tc>
                  <a:txBody>
                    <a:bodyPr/>
                    <a:lstStyle/>
                    <a:p>
                      <a:pPr marL="0" marR="0" lvl="0" indent="0" algn="ctr" defTabSz="457200" rtl="0" eaLnBrk="0" fontAlgn="base" latinLnBrk="0" hangingPunct="1">
                        <a:lnSpc>
                          <a:spcPct val="93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Lst>
                      </a:pPr>
                      <a:r>
                        <a:rPr kumimoji="0" lang="en-US" sz="2400" b="0" i="0" u="none" strike="noStrike" cap="none" normalizeH="0" baseline="0" smtClean="0">
                          <a:ln>
                            <a:noFill/>
                          </a:ln>
                          <a:solidFill>
                            <a:srgbClr val="2D2DB9"/>
                          </a:solidFill>
                          <a:effectLst/>
                          <a:latin typeface="Arial" charset="0"/>
                          <a:ea typeface="SimSun" pitchFamily="2" charset="-122"/>
                        </a:rPr>
                        <a:t>Method</a:t>
                      </a:r>
                    </a:p>
                  </a:txBody>
                  <a:tcPr marT="66888" anchor="ctr" horzOverflow="overflow">
                    <a:lnL w="18720" cap="flat" cmpd="sng" algn="ctr">
                      <a:solidFill>
                        <a:srgbClr val="000000"/>
                      </a:solidFill>
                      <a:prstDash val="solid"/>
                      <a:round/>
                      <a:headEnd type="none" w="med" len="med"/>
                      <a:tailEnd type="none" w="med" len="med"/>
                    </a:lnL>
                    <a:lnR w="13680" cap="flat" cmpd="sng" algn="ctr">
                      <a:solidFill>
                        <a:srgbClr val="000000"/>
                      </a:solidFill>
                      <a:prstDash val="solid"/>
                      <a:round/>
                      <a:headEnd type="none" w="med" len="med"/>
                      <a:tailEnd type="none" w="med" len="med"/>
                    </a:lnR>
                    <a:lnT w="1872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457200" rtl="0" eaLnBrk="0" fontAlgn="base" latinLnBrk="0" hangingPunct="1">
                        <a:lnSpc>
                          <a:spcPct val="93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Lst>
                      </a:pPr>
                      <a:r>
                        <a:rPr kumimoji="0" lang="en-US" sz="2400" b="0" i="0" u="none" strike="noStrike" cap="none" normalizeH="0" baseline="0" smtClean="0">
                          <a:ln>
                            <a:noFill/>
                          </a:ln>
                          <a:solidFill>
                            <a:srgbClr val="2D2DB9"/>
                          </a:solidFill>
                          <a:effectLst/>
                          <a:latin typeface="Arial" charset="0"/>
                          <a:ea typeface="SimSun" pitchFamily="2" charset="-122"/>
                        </a:rPr>
                        <a:t>mP </a:t>
                      </a:r>
                    </a:p>
                  </a:txBody>
                  <a:tcPr marT="66888" anchor="ctr" horzOverflow="overflow">
                    <a:lnL w="1368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1872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457200" rtl="0" eaLnBrk="0" fontAlgn="base" latinLnBrk="0" hangingPunct="1">
                        <a:lnSpc>
                          <a:spcPct val="93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Lst>
                      </a:pPr>
                      <a:r>
                        <a:rPr kumimoji="0" lang="en-US" sz="2400" b="0" i="0" u="none" strike="noStrike" cap="none" normalizeH="0" baseline="0" smtClean="0">
                          <a:ln>
                            <a:noFill/>
                          </a:ln>
                          <a:solidFill>
                            <a:srgbClr val="2D2DB9"/>
                          </a:solidFill>
                          <a:effectLst/>
                          <a:latin typeface="Arial" charset="0"/>
                          <a:ea typeface="SimSun" pitchFamily="2" charset="-122"/>
                        </a:rPr>
                        <a:t>mAP</a:t>
                      </a:r>
                    </a:p>
                  </a:txBody>
                  <a:tcPr marT="66888" anchor="ctr" horzOverflow="overflow">
                    <a:lnL w="5760" cap="flat" cmpd="sng" algn="ctr">
                      <a:solidFill>
                        <a:srgbClr val="000000"/>
                      </a:solidFill>
                      <a:prstDash val="solid"/>
                      <a:round/>
                      <a:headEnd type="none" w="med" len="med"/>
                      <a:tailEnd type="none" w="med" len="med"/>
                    </a:lnL>
                    <a:lnR w="18720" cap="flat" cmpd="sng" algn="ctr">
                      <a:solidFill>
                        <a:srgbClr val="000000"/>
                      </a:solidFill>
                      <a:prstDash val="solid"/>
                      <a:round/>
                      <a:headEnd type="none" w="med" len="med"/>
                      <a:tailEnd type="none" w="med" len="med"/>
                    </a:lnR>
                    <a:lnT w="1872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r>
              <a:tr h="563563">
                <a:tc>
                  <a:txBody>
                    <a:bodyPr/>
                    <a:lstStyle/>
                    <a:p>
                      <a:pPr marL="0" marR="0" lvl="0" indent="0" algn="l" defTabSz="457200" rtl="0" eaLnBrk="0" fontAlgn="base" latinLnBrk="0" hangingPunct="1">
                        <a:lnSpc>
                          <a:spcPct val="93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Lst>
                      </a:pPr>
                      <a:r>
                        <a:rPr kumimoji="0" lang="en-US" sz="2000" b="0" i="0" u="none" strike="noStrike" cap="none" normalizeH="0" baseline="0" smtClean="0">
                          <a:ln>
                            <a:noFill/>
                          </a:ln>
                          <a:solidFill>
                            <a:srgbClr val="009973"/>
                          </a:solidFill>
                          <a:effectLst/>
                          <a:latin typeface="Arial" charset="0"/>
                          <a:ea typeface="SimSun" pitchFamily="2" charset="-122"/>
                        </a:rPr>
                        <a:t>Euclidean</a:t>
                      </a:r>
                    </a:p>
                  </a:txBody>
                  <a:tcPr marT="63360" anchor="ctr" horzOverflow="overflow">
                    <a:lnL w="18720" cap="flat" cmpd="sng" algn="ctr">
                      <a:solidFill>
                        <a:srgbClr val="000000"/>
                      </a:solidFill>
                      <a:prstDash val="solid"/>
                      <a:round/>
                      <a:headEnd type="none" w="med" len="med"/>
                      <a:tailEnd type="none" w="med" len="med"/>
                    </a:lnL>
                    <a:lnR w="1368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457200" rtl="0" eaLnBrk="0" fontAlgn="base" latinLnBrk="0" hangingPunct="1">
                        <a:lnSpc>
                          <a:spcPct val="93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Lst>
                      </a:pPr>
                      <a:r>
                        <a:rPr kumimoji="0" lang="en-US" sz="2000" b="0" i="0" u="none" strike="noStrike" cap="none" normalizeH="0" baseline="0" smtClean="0">
                          <a:ln>
                            <a:noFill/>
                          </a:ln>
                          <a:solidFill>
                            <a:srgbClr val="000000"/>
                          </a:solidFill>
                          <a:effectLst/>
                          <a:latin typeface="Arial" charset="0"/>
                          <a:ea typeface="SimSun" pitchFamily="2" charset="-122"/>
                        </a:rPr>
                        <a:t>78.23</a:t>
                      </a:r>
                    </a:p>
                  </a:txBody>
                  <a:tcPr marT="63360" anchor="ctr" horzOverflow="overflow">
                    <a:lnL w="1368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457200" rtl="0" eaLnBrk="0" fontAlgn="base" latinLnBrk="0" hangingPunct="1">
                        <a:lnSpc>
                          <a:spcPct val="93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Lst>
                      </a:pPr>
                      <a:r>
                        <a:rPr kumimoji="0" lang="en-US" sz="2000" b="0" i="0" u="none" strike="noStrike" cap="none" normalizeH="0" baseline="0" smtClean="0">
                          <a:ln>
                            <a:noFill/>
                          </a:ln>
                          <a:solidFill>
                            <a:srgbClr val="000000"/>
                          </a:solidFill>
                          <a:effectLst/>
                          <a:latin typeface="Arial" charset="0"/>
                          <a:ea typeface="SimSun" pitchFamily="2" charset="-122"/>
                        </a:rPr>
                        <a:t>71.82</a:t>
                      </a:r>
                    </a:p>
                  </a:txBody>
                  <a:tcPr marT="63360" anchor="ctr" horzOverflow="overflow">
                    <a:lnL w="5760" cap="flat" cmpd="sng" algn="ctr">
                      <a:solidFill>
                        <a:srgbClr val="000000"/>
                      </a:solidFill>
                      <a:prstDash val="solid"/>
                      <a:round/>
                      <a:headEnd type="none" w="med" len="med"/>
                      <a:tailEnd type="none" w="med" len="med"/>
                    </a:lnL>
                    <a:lnR w="1872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r>
              <a:tr h="563563">
                <a:tc>
                  <a:txBody>
                    <a:bodyPr/>
                    <a:lstStyle/>
                    <a:p>
                      <a:pPr marL="0" marR="0" lvl="0" indent="0" algn="l" defTabSz="457200" rtl="0" eaLnBrk="0" fontAlgn="base" latinLnBrk="0" hangingPunct="1">
                        <a:lnSpc>
                          <a:spcPct val="93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Lst>
                      </a:pPr>
                      <a:r>
                        <a:rPr kumimoji="0" lang="en-US" sz="2000" b="0" i="0" u="none" strike="noStrike" cap="none" normalizeH="0" baseline="0" smtClean="0">
                          <a:ln>
                            <a:noFill/>
                          </a:ln>
                          <a:solidFill>
                            <a:srgbClr val="009973"/>
                          </a:solidFill>
                          <a:effectLst/>
                          <a:latin typeface="Arial" charset="0"/>
                          <a:ea typeface="SimSun" pitchFamily="2" charset="-122"/>
                        </a:rPr>
                        <a:t>DTW</a:t>
                      </a:r>
                    </a:p>
                  </a:txBody>
                  <a:tcPr marT="63360" anchor="ctr" horzOverflow="overflow">
                    <a:lnL w="18720" cap="flat" cmpd="sng" algn="ctr">
                      <a:solidFill>
                        <a:srgbClr val="000000"/>
                      </a:solidFill>
                      <a:prstDash val="solid"/>
                      <a:round/>
                      <a:headEnd type="none" w="med" len="med"/>
                      <a:tailEnd type="none" w="med" len="med"/>
                    </a:lnL>
                    <a:lnR w="1368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457200" rtl="0" eaLnBrk="0" fontAlgn="base" latinLnBrk="0" hangingPunct="1">
                        <a:lnSpc>
                          <a:spcPct val="93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Lst>
                      </a:pPr>
                      <a:r>
                        <a:rPr kumimoji="0" lang="en-US" sz="2000" b="0" i="0" u="none" strike="noStrike" cap="none" normalizeH="0" baseline="0" smtClean="0">
                          <a:ln>
                            <a:noFill/>
                          </a:ln>
                          <a:solidFill>
                            <a:srgbClr val="000000"/>
                          </a:solidFill>
                          <a:effectLst/>
                          <a:latin typeface="Arial" charset="0"/>
                          <a:ea typeface="SimSun" pitchFamily="2" charset="-122"/>
                        </a:rPr>
                        <a:t>84.64</a:t>
                      </a:r>
                    </a:p>
                  </a:txBody>
                  <a:tcPr marT="63360" anchor="ctr" horzOverflow="overflow">
                    <a:lnL w="1368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457200" rtl="0" eaLnBrk="0" fontAlgn="base" latinLnBrk="0" hangingPunct="1">
                        <a:lnSpc>
                          <a:spcPct val="93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Lst>
                      </a:pPr>
                      <a:r>
                        <a:rPr kumimoji="0" lang="en-US" sz="2000" b="0" i="0" u="none" strike="noStrike" cap="none" normalizeH="0" baseline="0" smtClean="0">
                          <a:ln>
                            <a:noFill/>
                          </a:ln>
                          <a:solidFill>
                            <a:srgbClr val="000000"/>
                          </a:solidFill>
                          <a:effectLst/>
                          <a:latin typeface="Arial" charset="0"/>
                          <a:ea typeface="SimSun" pitchFamily="2" charset="-122"/>
                        </a:rPr>
                        <a:t>77.39</a:t>
                      </a:r>
                    </a:p>
                  </a:txBody>
                  <a:tcPr marT="63360" anchor="ctr" horzOverflow="overflow">
                    <a:lnL w="5760" cap="flat" cmpd="sng" algn="ctr">
                      <a:solidFill>
                        <a:srgbClr val="000000"/>
                      </a:solidFill>
                      <a:prstDash val="solid"/>
                      <a:round/>
                      <a:headEnd type="none" w="med" len="med"/>
                      <a:tailEnd type="none" w="med" len="med"/>
                    </a:lnL>
                    <a:lnR w="1872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r>
              <a:tr h="563563">
                <a:tc>
                  <a:txBody>
                    <a:bodyPr/>
                    <a:lstStyle/>
                    <a:p>
                      <a:pPr marL="0" marR="0" lvl="0" indent="0" algn="l" defTabSz="457200" rtl="0" eaLnBrk="0" fontAlgn="base" latinLnBrk="0" hangingPunct="1">
                        <a:lnSpc>
                          <a:spcPct val="93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Lst>
                      </a:pPr>
                      <a:r>
                        <a:rPr kumimoji="0" lang="en-US" sz="2000" b="0" i="0" u="none" strike="noStrike" cap="none" normalizeH="0" baseline="0" smtClean="0">
                          <a:ln>
                            <a:noFill/>
                          </a:ln>
                          <a:solidFill>
                            <a:srgbClr val="009973"/>
                          </a:solidFill>
                          <a:effectLst/>
                          <a:latin typeface="Arial" charset="0"/>
                          <a:ea typeface="SimSun" pitchFamily="2" charset="-122"/>
                        </a:rPr>
                        <a:t>BLSTM based </a:t>
                      </a:r>
                    </a:p>
                  </a:txBody>
                  <a:tcPr marT="63360" anchor="ctr" horzOverflow="overflow">
                    <a:lnL w="18720" cap="flat" cmpd="sng" algn="ctr">
                      <a:solidFill>
                        <a:srgbClr val="000000"/>
                      </a:solidFill>
                      <a:prstDash val="solid"/>
                      <a:round/>
                      <a:headEnd type="none" w="med" len="med"/>
                      <a:tailEnd type="none" w="med" len="med"/>
                    </a:lnL>
                    <a:lnR w="1368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457200" rtl="0" eaLnBrk="0" fontAlgn="base" latinLnBrk="0" hangingPunct="1">
                        <a:lnSpc>
                          <a:spcPct val="93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Lst>
                      </a:pPr>
                      <a:r>
                        <a:rPr kumimoji="0" lang="en-US" sz="2000" b="0" i="0" u="none" strike="noStrike" cap="none" normalizeH="0" baseline="0" smtClean="0">
                          <a:ln>
                            <a:noFill/>
                          </a:ln>
                          <a:solidFill>
                            <a:srgbClr val="000000"/>
                          </a:solidFill>
                          <a:effectLst/>
                          <a:latin typeface="Arial" charset="0"/>
                          <a:ea typeface="SimSun" pitchFamily="2" charset="-122"/>
                        </a:rPr>
                        <a:t>91.73</a:t>
                      </a:r>
                    </a:p>
                  </a:txBody>
                  <a:tcPr marT="63360" anchor="ctr" horzOverflow="overflow">
                    <a:lnL w="1368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457200" rtl="0" eaLnBrk="0" fontAlgn="base" latinLnBrk="0" hangingPunct="1">
                        <a:lnSpc>
                          <a:spcPct val="93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Lst>
                      </a:pPr>
                      <a:r>
                        <a:rPr kumimoji="0" lang="en-US" sz="2000" b="0" i="0" u="none" strike="noStrike" cap="none" normalizeH="0" baseline="0" smtClean="0">
                          <a:ln>
                            <a:noFill/>
                          </a:ln>
                          <a:solidFill>
                            <a:srgbClr val="000000"/>
                          </a:solidFill>
                          <a:effectLst/>
                          <a:latin typeface="Arial" charset="0"/>
                          <a:ea typeface="SimSun" pitchFamily="2" charset="-122"/>
                        </a:rPr>
                        <a:t>84.77</a:t>
                      </a:r>
                    </a:p>
                  </a:txBody>
                  <a:tcPr marT="63360" anchor="ctr" horzOverflow="overflow">
                    <a:lnL w="5760" cap="flat" cmpd="sng" algn="ctr">
                      <a:solidFill>
                        <a:srgbClr val="000000"/>
                      </a:solidFill>
                      <a:prstDash val="solid"/>
                      <a:round/>
                      <a:headEnd type="none" w="med" len="med"/>
                      <a:tailEnd type="none" w="med" len="med"/>
                    </a:lnL>
                    <a:lnR w="1872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r>
              <a:tr h="563563">
                <a:tc>
                  <a:txBody>
                    <a:bodyPr/>
                    <a:lstStyle/>
                    <a:p>
                      <a:pPr marL="0" marR="0" lvl="0" indent="0" algn="l" defTabSz="457200" rtl="0" eaLnBrk="0" fontAlgn="base" latinLnBrk="0" hangingPunct="1">
                        <a:lnSpc>
                          <a:spcPct val="93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Lst>
                      </a:pPr>
                      <a:r>
                        <a:rPr kumimoji="0" lang="en-US" sz="2000" b="0" i="0" u="none" strike="noStrike" cap="none" normalizeH="0" baseline="0" smtClean="0">
                          <a:ln>
                            <a:noFill/>
                          </a:ln>
                          <a:solidFill>
                            <a:srgbClr val="009973"/>
                          </a:solidFill>
                          <a:effectLst/>
                          <a:latin typeface="Arial" charset="0"/>
                          <a:ea typeface="SimSun" pitchFamily="2" charset="-122"/>
                        </a:rPr>
                        <a:t>BLSTM with Re-ranking</a:t>
                      </a:r>
                    </a:p>
                  </a:txBody>
                  <a:tcPr marT="63360" anchor="ctr" horzOverflow="overflow">
                    <a:lnL w="18720" cap="flat" cmpd="sng" algn="ctr">
                      <a:solidFill>
                        <a:srgbClr val="000000"/>
                      </a:solidFill>
                      <a:prstDash val="solid"/>
                      <a:round/>
                      <a:headEnd type="none" w="med" len="med"/>
                      <a:tailEnd type="none" w="med" len="med"/>
                    </a:lnL>
                    <a:lnR w="1368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1872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457200" rtl="0" eaLnBrk="0" fontAlgn="base" latinLnBrk="0" hangingPunct="1">
                        <a:lnSpc>
                          <a:spcPct val="93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Lst>
                      </a:pPr>
                      <a:r>
                        <a:rPr kumimoji="0" lang="en-US" sz="2000" b="1" i="0" u="none" strike="noStrike" cap="none" normalizeH="0" baseline="0" smtClean="0">
                          <a:ln>
                            <a:noFill/>
                          </a:ln>
                          <a:solidFill>
                            <a:srgbClr val="000000"/>
                          </a:solidFill>
                          <a:effectLst/>
                          <a:latin typeface="Arial" charset="0"/>
                          <a:ea typeface="SimSun" pitchFamily="2" charset="-122"/>
                        </a:rPr>
                        <a:t>93.26</a:t>
                      </a:r>
                    </a:p>
                  </a:txBody>
                  <a:tcPr marT="63360" anchor="ctr" horzOverflow="overflow">
                    <a:lnL w="1368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1872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457200" rtl="0" eaLnBrk="0" fontAlgn="base" latinLnBrk="0" hangingPunct="1">
                        <a:lnSpc>
                          <a:spcPct val="93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Lst>
                      </a:pPr>
                      <a:r>
                        <a:rPr kumimoji="0" lang="en-US" sz="2000" b="1" i="0" u="none" strike="noStrike" cap="none" normalizeH="0" baseline="0" smtClean="0">
                          <a:ln>
                            <a:noFill/>
                          </a:ln>
                          <a:solidFill>
                            <a:srgbClr val="000000"/>
                          </a:solidFill>
                          <a:effectLst/>
                          <a:latin typeface="Arial" charset="0"/>
                          <a:ea typeface="SimSun" pitchFamily="2" charset="-122"/>
                        </a:rPr>
                        <a:t>89.02</a:t>
                      </a:r>
                    </a:p>
                  </a:txBody>
                  <a:tcPr marT="63360" anchor="ctr" horzOverflow="overflow">
                    <a:lnL w="5760" cap="flat" cmpd="sng" algn="ctr">
                      <a:solidFill>
                        <a:srgbClr val="000000"/>
                      </a:solidFill>
                      <a:prstDash val="solid"/>
                      <a:round/>
                      <a:headEnd type="none" w="med" len="med"/>
                      <a:tailEnd type="none" w="med" len="med"/>
                    </a:lnL>
                    <a:lnR w="1872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18720" cap="flat" cmpd="sng" algn="ctr">
                      <a:solidFill>
                        <a:srgbClr val="000000"/>
                      </a:solidFill>
                      <a:prstDash val="solid"/>
                      <a:round/>
                      <a:headEnd type="none" w="med" len="med"/>
                      <a:tailEnd type="none" w="med" len="med"/>
                    </a:lnB>
                    <a:lnTlToBr>
                      <a:noFill/>
                    </a:lnTlToBr>
                    <a:lnBlToTr>
                      <a:noFill/>
                    </a:lnBlToTr>
                    <a:solidFill>
                      <a:srgbClr val="FFFFFF"/>
                    </a:solidFill>
                  </a:tcPr>
                </a:tc>
              </a:tr>
            </a:tbl>
          </a:graphicData>
        </a:graphic>
      </p:graphicFrame>
      <p:sp>
        <p:nvSpPr>
          <p:cNvPr id="55324" name="Rectangle 57"/>
          <p:cNvSpPr>
            <a:spLocks noChangeArrowheads="1"/>
          </p:cNvSpPr>
          <p:nvPr/>
        </p:nvSpPr>
        <p:spPr bwMode="auto">
          <a:xfrm>
            <a:off x="1322388" y="5410200"/>
            <a:ext cx="5621337" cy="68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txBody>
          <a:bodyPr wrap="none" tIns="91440">
            <a:spAutoFit/>
          </a:bodyPr>
          <a:lstStyle/>
          <a:p>
            <a:pPr defTabSz="457200">
              <a:buClr>
                <a:srgbClr val="000000"/>
              </a:buClr>
              <a:buSzPct val="100000"/>
              <a:buFont typeface="Times New Roman" charset="0"/>
              <a:buNone/>
              <a:tabLst>
                <a:tab pos="723900" algn="l"/>
                <a:tab pos="1447800" algn="l"/>
                <a:tab pos="2171700" algn="l"/>
                <a:tab pos="2895600" algn="l"/>
                <a:tab pos="3619500" algn="l"/>
                <a:tab pos="4343400" algn="l"/>
                <a:tab pos="5067300" algn="l"/>
              </a:tabLst>
            </a:pPr>
            <a:r>
              <a:rPr lang="en-US">
                <a:solidFill>
                  <a:srgbClr val="000000"/>
                </a:solidFill>
                <a:latin typeface="Trebuchet MS" charset="0"/>
                <a:ea typeface="SimSun" charset="0"/>
                <a:cs typeface="SimSun" charset="0"/>
              </a:rPr>
              <a:t>mP : mean of Precision at 50% recall for 100 queries.</a:t>
            </a:r>
          </a:p>
          <a:p>
            <a:pPr defTabSz="457200">
              <a:buClr>
                <a:srgbClr val="000000"/>
              </a:buClr>
              <a:buSzPct val="100000"/>
              <a:buFont typeface="Times New Roman" charset="0"/>
              <a:buNone/>
              <a:tabLst>
                <a:tab pos="723900" algn="l"/>
                <a:tab pos="1447800" algn="l"/>
                <a:tab pos="2171700" algn="l"/>
                <a:tab pos="2895600" algn="l"/>
                <a:tab pos="3619500" algn="l"/>
                <a:tab pos="4343400" algn="l"/>
                <a:tab pos="5067300" algn="l"/>
              </a:tabLst>
            </a:pPr>
            <a:r>
              <a:rPr lang="en-US">
                <a:solidFill>
                  <a:srgbClr val="000000"/>
                </a:solidFill>
                <a:latin typeface="Trebuchet MS" charset="0"/>
                <a:ea typeface="SimSun" charset="0"/>
                <a:cs typeface="SimSun" charset="0"/>
              </a:rPr>
              <a:t>mAP : mean of Average Precision for 100 queries</a:t>
            </a: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ext Box 2"/>
          <p:cNvSpPr txBox="1">
            <a:spLocks noChangeArrowheads="1"/>
          </p:cNvSpPr>
          <p:nvPr/>
        </p:nvSpPr>
        <p:spPr bwMode="auto">
          <a:xfrm>
            <a:off x="381000" y="304800"/>
            <a:ext cx="7762875" cy="113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round/>
                <a:headEnd/>
                <a:tailEnd/>
              </a14:hiddenLine>
            </a:ext>
          </a:extLst>
        </p:spPr>
        <p:txBody>
          <a:bodyPr tIns="91440"/>
          <a:lstStyle>
            <a:lvl1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cs typeface="ＭＳ Ｐゴシック" charset="0"/>
              </a:defRPr>
            </a:lvl1pPr>
            <a:lvl2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2pPr>
            <a:lvl3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3pPr>
            <a:lvl4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4pPr>
            <a:lvl5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5pPr>
            <a:lvl6pPr marL="25146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6pPr>
            <a:lvl7pPr marL="29718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7pPr>
            <a:lvl8pPr marL="34290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8pPr>
            <a:lvl9pPr marL="38862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9pPr>
          </a:lstStyle>
          <a:p>
            <a:pPr algn="ctr" eaLnBrk="1">
              <a:buClr>
                <a:srgbClr val="000000"/>
              </a:buClr>
              <a:buSzPct val="100000"/>
              <a:buFont typeface="Times New Roman" charset="0"/>
              <a:buNone/>
            </a:pPr>
            <a:r>
              <a:rPr lang="en-GB" sz="2800">
                <a:solidFill>
                  <a:srgbClr val="000000"/>
                </a:solidFill>
                <a:latin typeface="Trebuchet MS" charset="0"/>
                <a:ea typeface="SimSun" charset="0"/>
                <a:cs typeface="SimSun" charset="0"/>
              </a:rPr>
              <a:t>Quantitative</a:t>
            </a:r>
            <a:r>
              <a:rPr lang="en-GB" sz="2800">
                <a:solidFill>
                  <a:srgbClr val="000000"/>
                </a:solidFill>
                <a:ea typeface="SimSun" charset="0"/>
                <a:cs typeface="SimSun" charset="0"/>
              </a:rPr>
              <a:t> Results</a:t>
            </a:r>
          </a:p>
        </p:txBody>
      </p:sp>
      <p:graphicFrame>
        <p:nvGraphicFramePr>
          <p:cNvPr id="88067" name="Group 3"/>
          <p:cNvGraphicFramePr>
            <a:graphicFrameLocks noGrp="1"/>
          </p:cNvGraphicFramePr>
          <p:nvPr>
            <p:extLst>
              <p:ext uri="{D42A27DB-BD31-4B8C-83A1-F6EECF244321}">
                <p14:modId xmlns:p14="http://schemas.microsoft.com/office/powerpoint/2010/main" val="4060645202"/>
              </p:ext>
            </p:extLst>
          </p:nvPr>
        </p:nvGraphicFramePr>
        <p:xfrm>
          <a:off x="1143000" y="1981200"/>
          <a:ext cx="7088188" cy="2286000"/>
        </p:xfrm>
        <a:graphic>
          <a:graphicData uri="http://schemas.openxmlformats.org/drawingml/2006/table">
            <a:tbl>
              <a:tblPr/>
              <a:tblGrid>
                <a:gridCol w="3570288"/>
                <a:gridCol w="1758950"/>
                <a:gridCol w="1758950"/>
              </a:tblGrid>
              <a:tr h="762000">
                <a:tc>
                  <a:txBody>
                    <a:bodyPr/>
                    <a:lstStyle/>
                    <a:p>
                      <a:pPr marL="0" marR="0" lvl="0" indent="0" algn="ctr" defTabSz="457200" rtl="0" eaLnBrk="0" fontAlgn="base" latinLnBrk="0" hangingPunct="1">
                        <a:lnSpc>
                          <a:spcPct val="93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Lst>
                      </a:pPr>
                      <a:r>
                        <a:rPr kumimoji="0" lang="en-US" sz="2400" b="0" i="0" u="none" strike="noStrike" cap="none" normalizeH="0" baseline="0" smtClean="0">
                          <a:ln>
                            <a:noFill/>
                          </a:ln>
                          <a:solidFill>
                            <a:srgbClr val="2D2DB9"/>
                          </a:solidFill>
                          <a:effectLst/>
                          <a:latin typeface="Arial" charset="0"/>
                          <a:ea typeface="SimSun" pitchFamily="2" charset="-122"/>
                        </a:rPr>
                        <a:t>Queries</a:t>
                      </a:r>
                    </a:p>
                  </a:txBody>
                  <a:tcPr marT="66888" anchor="ctr" horzOverflow="overflow">
                    <a:lnL w="18720" cap="flat" cmpd="sng" algn="ctr">
                      <a:solidFill>
                        <a:srgbClr val="000000"/>
                      </a:solidFill>
                      <a:prstDash val="solid"/>
                      <a:round/>
                      <a:headEnd type="none" w="med" len="med"/>
                      <a:tailEnd type="none" w="med" len="med"/>
                    </a:lnL>
                    <a:lnR w="13680" cap="flat" cmpd="sng" algn="ctr">
                      <a:solidFill>
                        <a:srgbClr val="000000"/>
                      </a:solidFill>
                      <a:prstDash val="solid"/>
                      <a:round/>
                      <a:headEnd type="none" w="med" len="med"/>
                      <a:tailEnd type="none" w="med" len="med"/>
                    </a:lnR>
                    <a:lnT w="1872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457200" rtl="0" eaLnBrk="0" fontAlgn="base" latinLnBrk="0" hangingPunct="1">
                        <a:lnSpc>
                          <a:spcPct val="93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Lst>
                      </a:pPr>
                      <a:r>
                        <a:rPr kumimoji="0" lang="en-US" sz="2400" b="0" i="0" u="none" strike="noStrike" cap="none" normalizeH="0" baseline="0" smtClean="0">
                          <a:ln>
                            <a:noFill/>
                          </a:ln>
                          <a:solidFill>
                            <a:srgbClr val="2D2DB9"/>
                          </a:solidFill>
                          <a:effectLst/>
                          <a:latin typeface="Arial" charset="0"/>
                          <a:ea typeface="SimSun" pitchFamily="2" charset="-122"/>
                        </a:rPr>
                        <a:t>mP </a:t>
                      </a:r>
                    </a:p>
                  </a:txBody>
                  <a:tcPr marT="66888" anchor="ctr" horzOverflow="overflow">
                    <a:lnL w="1368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1872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457200" rtl="0" eaLnBrk="0" fontAlgn="base" latinLnBrk="0" hangingPunct="1">
                        <a:lnSpc>
                          <a:spcPct val="93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Lst>
                      </a:pPr>
                      <a:r>
                        <a:rPr kumimoji="0" lang="en-US" sz="2400" b="0" i="0" u="none" strike="noStrike" cap="none" normalizeH="0" baseline="0" smtClean="0">
                          <a:ln>
                            <a:noFill/>
                          </a:ln>
                          <a:solidFill>
                            <a:srgbClr val="2D2DB9"/>
                          </a:solidFill>
                          <a:effectLst/>
                          <a:latin typeface="Arial" charset="0"/>
                          <a:ea typeface="SimSun" pitchFamily="2" charset="-122"/>
                        </a:rPr>
                        <a:t>mAP</a:t>
                      </a:r>
                    </a:p>
                  </a:txBody>
                  <a:tcPr marT="66888" anchor="ctr" horzOverflow="overflow">
                    <a:lnL w="5760" cap="flat" cmpd="sng" algn="ctr">
                      <a:solidFill>
                        <a:srgbClr val="000000"/>
                      </a:solidFill>
                      <a:prstDash val="solid"/>
                      <a:round/>
                      <a:headEnd type="none" w="med" len="med"/>
                      <a:tailEnd type="none" w="med" len="med"/>
                    </a:lnL>
                    <a:lnR w="18720" cap="flat" cmpd="sng" algn="ctr">
                      <a:solidFill>
                        <a:srgbClr val="000000"/>
                      </a:solidFill>
                      <a:prstDash val="solid"/>
                      <a:round/>
                      <a:headEnd type="none" w="med" len="med"/>
                      <a:tailEnd type="none" w="med" len="med"/>
                    </a:lnR>
                    <a:lnT w="1872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r>
              <a:tr h="762000">
                <a:tc>
                  <a:txBody>
                    <a:bodyPr/>
                    <a:lstStyle/>
                    <a:p>
                      <a:pPr marL="0" marR="0" lvl="0" indent="0" algn="ctr" defTabSz="457200" rtl="0" eaLnBrk="0" fontAlgn="base" latinLnBrk="0" hangingPunct="1">
                        <a:lnSpc>
                          <a:spcPct val="93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Lst>
                      </a:pPr>
                      <a:r>
                        <a:rPr kumimoji="0" lang="en-US" sz="2000" b="0" i="0" u="none" strike="noStrike" cap="none" normalizeH="0" baseline="0" smtClean="0">
                          <a:ln>
                            <a:noFill/>
                          </a:ln>
                          <a:solidFill>
                            <a:srgbClr val="009973"/>
                          </a:solidFill>
                          <a:effectLst/>
                          <a:latin typeface="Arial" charset="0"/>
                          <a:ea typeface="SimSun" pitchFamily="2" charset="-122"/>
                        </a:rPr>
                        <a:t>In-vocabulary</a:t>
                      </a:r>
                    </a:p>
                  </a:txBody>
                  <a:tcPr marT="63360" anchor="ctr" horzOverflow="overflow">
                    <a:lnL w="18720" cap="flat" cmpd="sng" algn="ctr">
                      <a:solidFill>
                        <a:srgbClr val="000000"/>
                      </a:solidFill>
                      <a:prstDash val="solid"/>
                      <a:round/>
                      <a:headEnd type="none" w="med" len="med"/>
                      <a:tailEnd type="none" w="med" len="med"/>
                    </a:lnL>
                    <a:lnR w="1368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457200" rtl="0" eaLnBrk="0" fontAlgn="base" latinLnBrk="0" hangingPunct="1">
                        <a:lnSpc>
                          <a:spcPct val="93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Lst>
                      </a:pPr>
                      <a:r>
                        <a:rPr kumimoji="0" lang="en-US" sz="2000" b="0" i="0" u="none" strike="noStrike" cap="none" normalizeH="0" baseline="0" dirty="0" smtClean="0">
                          <a:ln>
                            <a:noFill/>
                          </a:ln>
                          <a:solidFill>
                            <a:srgbClr val="000000"/>
                          </a:solidFill>
                          <a:effectLst/>
                          <a:latin typeface="Arial" charset="0"/>
                          <a:ea typeface="SimSun" pitchFamily="2" charset="-122"/>
                        </a:rPr>
                        <a:t>95.90</a:t>
                      </a:r>
                    </a:p>
                  </a:txBody>
                  <a:tcPr marT="63360" anchor="ctr" horzOverflow="overflow">
                    <a:lnL w="1368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457200" rtl="0" eaLnBrk="0" fontAlgn="base" latinLnBrk="0" hangingPunct="1">
                        <a:lnSpc>
                          <a:spcPct val="93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Lst>
                      </a:pPr>
                      <a:r>
                        <a:rPr kumimoji="0" lang="en-US" sz="2000" b="0" i="0" u="none" strike="noStrike" cap="none" normalizeH="0" baseline="0" dirty="0" smtClean="0">
                          <a:ln>
                            <a:noFill/>
                          </a:ln>
                          <a:solidFill>
                            <a:srgbClr val="000000"/>
                          </a:solidFill>
                          <a:effectLst/>
                          <a:latin typeface="Arial" charset="0"/>
                          <a:ea typeface="SimSun" pitchFamily="2" charset="-122"/>
                        </a:rPr>
                        <a:t>91.18</a:t>
                      </a:r>
                    </a:p>
                  </a:txBody>
                  <a:tcPr marT="63360" anchor="ctr" horzOverflow="overflow">
                    <a:lnL w="5760" cap="flat" cmpd="sng" algn="ctr">
                      <a:solidFill>
                        <a:srgbClr val="000000"/>
                      </a:solidFill>
                      <a:prstDash val="solid"/>
                      <a:round/>
                      <a:headEnd type="none" w="med" len="med"/>
                      <a:tailEnd type="none" w="med" len="med"/>
                    </a:lnL>
                    <a:lnR w="1872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r>
              <a:tr h="762000">
                <a:tc>
                  <a:txBody>
                    <a:bodyPr/>
                    <a:lstStyle/>
                    <a:p>
                      <a:pPr marL="0" marR="0" lvl="0" indent="0" algn="ctr" defTabSz="457200" rtl="0" eaLnBrk="0" fontAlgn="base" latinLnBrk="0" hangingPunct="1">
                        <a:lnSpc>
                          <a:spcPct val="93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Lst>
                      </a:pPr>
                      <a:r>
                        <a:rPr kumimoji="0" lang="en-US" sz="2000" b="0" i="0" u="none" strike="noStrike" cap="none" normalizeH="0" baseline="0" smtClean="0">
                          <a:ln>
                            <a:noFill/>
                          </a:ln>
                          <a:solidFill>
                            <a:srgbClr val="009973"/>
                          </a:solidFill>
                          <a:effectLst/>
                          <a:latin typeface="Arial" charset="0"/>
                          <a:ea typeface="SimSun" pitchFamily="2" charset="-122"/>
                        </a:rPr>
                        <a:t>Out-vocabulary</a:t>
                      </a:r>
                    </a:p>
                  </a:txBody>
                  <a:tcPr marT="63360" anchor="ctr" horzOverflow="overflow">
                    <a:lnL w="18720" cap="flat" cmpd="sng" algn="ctr">
                      <a:solidFill>
                        <a:srgbClr val="000000"/>
                      </a:solidFill>
                      <a:prstDash val="solid"/>
                      <a:round/>
                      <a:headEnd type="none" w="med" len="med"/>
                      <a:tailEnd type="none" w="med" len="med"/>
                    </a:lnL>
                    <a:lnR w="1368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457200" rtl="0" eaLnBrk="0" fontAlgn="base" latinLnBrk="0" hangingPunct="1">
                        <a:lnSpc>
                          <a:spcPct val="93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Lst>
                      </a:pPr>
                      <a:r>
                        <a:rPr kumimoji="0" lang="en-US" sz="2000" b="0" i="0" u="none" strike="noStrike" cap="none" normalizeH="0" baseline="0" smtClean="0">
                          <a:ln>
                            <a:noFill/>
                          </a:ln>
                          <a:solidFill>
                            <a:srgbClr val="000000"/>
                          </a:solidFill>
                          <a:effectLst/>
                          <a:latin typeface="Arial" charset="0"/>
                          <a:ea typeface="SimSun" pitchFamily="2" charset="-122"/>
                        </a:rPr>
                        <a:t>92.17</a:t>
                      </a:r>
                    </a:p>
                  </a:txBody>
                  <a:tcPr marT="63360" anchor="ctr" horzOverflow="overflow">
                    <a:lnL w="1368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457200" rtl="0" eaLnBrk="0" fontAlgn="base" latinLnBrk="0" hangingPunct="1">
                        <a:lnSpc>
                          <a:spcPct val="93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Lst>
                      </a:pPr>
                      <a:r>
                        <a:rPr kumimoji="0" lang="en-US" sz="2000" b="0" i="0" u="none" strike="noStrike" cap="none" normalizeH="0" baseline="0" dirty="0" smtClean="0">
                          <a:ln>
                            <a:noFill/>
                          </a:ln>
                          <a:solidFill>
                            <a:srgbClr val="000000"/>
                          </a:solidFill>
                          <a:effectLst/>
                          <a:latin typeface="Arial" charset="0"/>
                          <a:ea typeface="SimSun" pitchFamily="2" charset="-122"/>
                        </a:rPr>
                        <a:t>88.91</a:t>
                      </a:r>
                    </a:p>
                  </a:txBody>
                  <a:tcPr marT="63360" anchor="ctr" horzOverflow="overflow">
                    <a:lnL w="5760" cap="flat" cmpd="sng" algn="ctr">
                      <a:solidFill>
                        <a:srgbClr val="000000"/>
                      </a:solidFill>
                      <a:prstDash val="solid"/>
                      <a:round/>
                      <a:headEnd type="none" w="med" len="med"/>
                      <a:tailEnd type="none" w="med" len="med"/>
                    </a:lnL>
                    <a:lnR w="1872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rgbClr val="FFFFFF"/>
                    </a:solidFill>
                  </a:tcPr>
                </a:tc>
              </a:tr>
            </a:tbl>
          </a:graphicData>
        </a:graphic>
      </p:graphicFrame>
      <p:sp>
        <p:nvSpPr>
          <p:cNvPr id="59412" name="Rectangle 37"/>
          <p:cNvSpPr>
            <a:spLocks noChangeArrowheads="1"/>
          </p:cNvSpPr>
          <p:nvPr/>
        </p:nvSpPr>
        <p:spPr bwMode="auto">
          <a:xfrm>
            <a:off x="1066800" y="4572000"/>
            <a:ext cx="7162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txBody>
          <a:bodyPr tIns="91440">
            <a:spAutoFit/>
          </a:bodyPr>
          <a:lstStyle/>
          <a:p>
            <a:pPr algn="ctr" defTabSz="457200">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Lst>
            </a:pPr>
            <a:r>
              <a:rPr lang="en-US" b="1">
                <a:solidFill>
                  <a:srgbClr val="000000"/>
                </a:solidFill>
                <a:latin typeface="Times New Roman" charset="0"/>
                <a:ea typeface="SimSun" charset="0"/>
                <a:cs typeface="SimSun" charset="0"/>
              </a:rPr>
              <a:t>Results of BLSTM based method on In-vocabulary and out-vocabulary querites (100 each).</a:t>
            </a: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ext Box 2"/>
          <p:cNvSpPr txBox="1">
            <a:spLocks noChangeArrowheads="1"/>
          </p:cNvSpPr>
          <p:nvPr/>
        </p:nvSpPr>
        <p:spPr bwMode="auto">
          <a:xfrm>
            <a:off x="381000" y="304800"/>
            <a:ext cx="7762875" cy="113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round/>
                <a:headEnd/>
                <a:tailEnd/>
              </a14:hiddenLine>
            </a:ext>
          </a:extLst>
        </p:spPr>
        <p:txBody>
          <a:bodyPr tIns="91440"/>
          <a:lstStyle>
            <a:lvl1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cs typeface="ＭＳ Ｐゴシック" charset="0"/>
              </a:defRPr>
            </a:lvl1pPr>
            <a:lvl2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2pPr>
            <a:lvl3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3pPr>
            <a:lvl4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4pPr>
            <a:lvl5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5pPr>
            <a:lvl6pPr marL="25146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6pPr>
            <a:lvl7pPr marL="29718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7pPr>
            <a:lvl8pPr marL="34290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8pPr>
            <a:lvl9pPr marL="38862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9pPr>
          </a:lstStyle>
          <a:p>
            <a:pPr algn="ctr" eaLnBrk="1">
              <a:buClr>
                <a:srgbClr val="000000"/>
              </a:buClr>
              <a:buSzPct val="100000"/>
              <a:buFont typeface="Times New Roman" charset="0"/>
              <a:buNone/>
            </a:pPr>
            <a:r>
              <a:rPr lang="en-GB" sz="2800">
                <a:solidFill>
                  <a:srgbClr val="000000"/>
                </a:solidFill>
                <a:latin typeface="Trebuchet MS" charset="0"/>
                <a:ea typeface="SimSun" charset="0"/>
                <a:cs typeface="SimSun" charset="0"/>
              </a:rPr>
              <a:t>Qualitative</a:t>
            </a:r>
            <a:r>
              <a:rPr lang="en-GB" sz="2800">
                <a:solidFill>
                  <a:srgbClr val="000000"/>
                </a:solidFill>
                <a:ea typeface="SimSun" charset="0"/>
                <a:cs typeface="SimSun" charset="0"/>
              </a:rPr>
              <a:t> Results</a:t>
            </a:r>
          </a:p>
        </p:txBody>
      </p:sp>
      <p:pic>
        <p:nvPicPr>
          <p:cNvPr id="61442"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185988"/>
            <a:ext cx="8686800" cy="3529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pic>
      <p:graphicFrame>
        <p:nvGraphicFramePr>
          <p:cNvPr id="90116" name="Group 4"/>
          <p:cNvGraphicFramePr>
            <a:graphicFrameLocks noGrp="1"/>
          </p:cNvGraphicFramePr>
          <p:nvPr/>
        </p:nvGraphicFramePr>
        <p:xfrm>
          <a:off x="381000" y="1676400"/>
          <a:ext cx="8612188" cy="533400"/>
        </p:xfrm>
        <a:graphic>
          <a:graphicData uri="http://schemas.openxmlformats.org/drawingml/2006/table">
            <a:tbl>
              <a:tblPr/>
              <a:tblGrid>
                <a:gridCol w="1066800"/>
                <a:gridCol w="7545388"/>
              </a:tblGrid>
              <a:tr h="533400">
                <a:tc>
                  <a:txBody>
                    <a:bodyPr/>
                    <a:lstStyle/>
                    <a:p>
                      <a:pPr marL="0" marR="0" lvl="0" indent="0" algn="ctr" defTabSz="457200" rtl="0" eaLnBrk="0" fontAlgn="base" latinLnBrk="0" hangingPunct="1">
                        <a:lnSpc>
                          <a:spcPct val="100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 pos="7962900" algn="l"/>
                        </a:tabLst>
                      </a:pPr>
                      <a:r>
                        <a:rPr kumimoji="0" lang="en-US" sz="1800" b="1" i="0" u="none" strike="noStrike" cap="none" normalizeH="0" baseline="0" smtClean="0">
                          <a:ln>
                            <a:noFill/>
                          </a:ln>
                          <a:solidFill>
                            <a:srgbClr val="808080"/>
                          </a:solidFill>
                          <a:effectLst/>
                          <a:latin typeface="Times New Roman" charset="0"/>
                          <a:ea typeface="SimSun" pitchFamily="2" charset="-122"/>
                        </a:rPr>
                        <a:t>Query</a:t>
                      </a:r>
                    </a:p>
                  </a:txBody>
                  <a:tcPr marT="57060" horzOverflow="overflow">
                    <a:lnL w="5760" cap="flat" cmpd="sng" algn="ctr">
                      <a:solidFill>
                        <a:srgbClr val="FFFFFF"/>
                      </a:solidFill>
                      <a:prstDash val="solid"/>
                      <a:round/>
                      <a:headEnd type="none" w="med" len="med"/>
                      <a:tailEnd type="none" w="med" len="med"/>
                    </a:lnL>
                    <a:lnR w="5760" cap="flat" cmpd="sng" algn="ctr">
                      <a:solidFill>
                        <a:srgbClr val="FFFFFF"/>
                      </a:solidFill>
                      <a:prstDash val="solid"/>
                      <a:round/>
                      <a:headEnd type="none" w="med" len="med"/>
                      <a:tailEnd type="none" w="med" len="med"/>
                    </a:lnR>
                    <a:lnT w="5760" cap="flat" cmpd="sng" algn="ctr">
                      <a:solidFill>
                        <a:srgbClr val="FFFFFF"/>
                      </a:solidFill>
                      <a:prstDash val="solid"/>
                      <a:round/>
                      <a:headEnd type="none" w="med" len="med"/>
                      <a:tailEnd type="none" w="med" len="med"/>
                    </a:lnT>
                    <a:lnB w="18720" cap="flat" cmpd="sng" algn="ctr">
                      <a:solidFill>
                        <a:srgbClr val="FFFFFF"/>
                      </a:solidFill>
                      <a:prstDash val="solid"/>
                      <a:round/>
                      <a:headEnd type="none" w="med" len="med"/>
                      <a:tailEnd type="none" w="med" len="med"/>
                    </a:lnB>
                    <a:lnTlToBr>
                      <a:noFill/>
                    </a:lnTlToBr>
                    <a:lnBlToTr>
                      <a:noFill/>
                    </a:lnBlToTr>
                    <a:solidFill>
                      <a:srgbClr val="EEF9F4"/>
                    </a:solidFill>
                  </a:tcPr>
                </a:tc>
                <a:tc>
                  <a:txBody>
                    <a:bodyPr/>
                    <a:lstStyle/>
                    <a:p>
                      <a:pPr marL="0" marR="0" lvl="0" indent="0" algn="ctr" defTabSz="457200" rtl="0" eaLnBrk="0" fontAlgn="base" latinLnBrk="0" hangingPunct="1">
                        <a:lnSpc>
                          <a:spcPct val="100000"/>
                        </a:lnSpc>
                        <a:spcBef>
                          <a:spcPts val="800"/>
                        </a:spcBef>
                        <a:spcAft>
                          <a:spcPct val="0"/>
                        </a:spcAft>
                        <a:buClr>
                          <a:srgbClr val="000000"/>
                        </a:buClr>
                        <a:buSzPct val="100000"/>
                        <a:buFont typeface="Times New Roman" charset="0"/>
                        <a:buNone/>
                        <a:tabLst>
                          <a:tab pos="723900" algn="l"/>
                          <a:tab pos="1447800" algn="l"/>
                          <a:tab pos="2171700" algn="l"/>
                          <a:tab pos="2895600" algn="l"/>
                          <a:tab pos="3619500" algn="l"/>
                          <a:tab pos="4343400" algn="l"/>
                          <a:tab pos="5067300" algn="l"/>
                          <a:tab pos="5791200" algn="l"/>
                          <a:tab pos="6515100" algn="l"/>
                          <a:tab pos="7239000" algn="l"/>
                          <a:tab pos="7962900" algn="l"/>
                        </a:tabLst>
                      </a:pPr>
                      <a:r>
                        <a:rPr kumimoji="0" lang="en-US" sz="1800" b="1" i="0" u="none" strike="noStrike" cap="none" normalizeH="0" baseline="0" smtClean="0">
                          <a:ln>
                            <a:noFill/>
                          </a:ln>
                          <a:solidFill>
                            <a:srgbClr val="606060"/>
                          </a:solidFill>
                          <a:effectLst/>
                          <a:latin typeface="Times New Roman" charset="0"/>
                          <a:ea typeface="SimSun" pitchFamily="2" charset="-122"/>
                        </a:rPr>
                        <a:t>Retrieved result</a:t>
                      </a:r>
                    </a:p>
                  </a:txBody>
                  <a:tcPr marT="57060" horzOverflow="overflow">
                    <a:lnL w="5760" cap="flat" cmpd="sng" algn="ctr">
                      <a:solidFill>
                        <a:srgbClr val="FFFFFF"/>
                      </a:solidFill>
                      <a:prstDash val="solid"/>
                      <a:round/>
                      <a:headEnd type="none" w="med" len="med"/>
                      <a:tailEnd type="none" w="med" len="med"/>
                    </a:lnL>
                    <a:lnR w="5760" cap="flat" cmpd="sng" algn="ctr">
                      <a:solidFill>
                        <a:srgbClr val="FFFFFF"/>
                      </a:solidFill>
                      <a:prstDash val="solid"/>
                      <a:round/>
                      <a:headEnd type="none" w="med" len="med"/>
                      <a:tailEnd type="none" w="med" len="med"/>
                    </a:lnR>
                    <a:lnT w="5760" cap="flat" cmpd="sng" algn="ctr">
                      <a:solidFill>
                        <a:srgbClr val="FFFFFF"/>
                      </a:solidFill>
                      <a:prstDash val="solid"/>
                      <a:round/>
                      <a:headEnd type="none" w="med" len="med"/>
                      <a:tailEnd type="none" w="med" len="med"/>
                    </a:lnT>
                    <a:lnB w="18720" cap="flat" cmpd="sng" algn="ctr">
                      <a:solidFill>
                        <a:srgbClr val="FFFFFF"/>
                      </a:solidFill>
                      <a:prstDash val="solid"/>
                      <a:round/>
                      <a:headEnd type="none" w="med" len="med"/>
                      <a:tailEnd type="none" w="med" len="med"/>
                    </a:lnB>
                    <a:lnTlToBr>
                      <a:noFill/>
                    </a:lnTlToBr>
                    <a:lnBlToTr>
                      <a:noFill/>
                    </a:lnBlToTr>
                    <a:solidFill>
                      <a:srgbClr val="D6D6F5"/>
                    </a:solidFill>
                  </a:tcPr>
                </a:tc>
              </a:tr>
            </a:tbl>
          </a:graphicData>
        </a:graphic>
      </p:graphicFrame>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p:cNvSpPr>
            <a:spLocks noGrp="1"/>
          </p:cNvSpPr>
          <p:nvPr>
            <p:ph type="title"/>
          </p:nvPr>
        </p:nvSpPr>
        <p:spPr>
          <a:xfrm>
            <a:off x="533400" y="1828800"/>
            <a:ext cx="8153400" cy="3886200"/>
          </a:xfrm>
        </p:spPr>
        <p:txBody>
          <a:bodyPr/>
          <a:lstStyle/>
          <a:p>
            <a:pPr algn="l"/>
            <a:r>
              <a:rPr lang="en-US" sz="2400">
                <a:latin typeface="Times New Roman" charset="0"/>
                <a:cs typeface="DejaVu Sans" charset="0"/>
              </a:rPr>
              <a:t>Raman Jain, Volkmar Frinken, C. V. Jawahar, R. Manmatha</a:t>
            </a:r>
            <a:br>
              <a:rPr lang="en-US" sz="2400">
                <a:latin typeface="Times New Roman" charset="0"/>
                <a:cs typeface="DejaVu Sans" charset="0"/>
              </a:rPr>
            </a:br>
            <a:r>
              <a:rPr lang="en-US" sz="2400">
                <a:latin typeface="Times New Roman" charset="0"/>
                <a:cs typeface="DejaVu Sans" charset="0"/>
              </a:rPr>
              <a:t>BLSTM Neural Network based Word Retrieval for Hindi Documents In Proceedings of the IEEE International Conference on Document Analysis and Recognition (ICDAR), Beijing, China, 2011.</a:t>
            </a:r>
            <a:br>
              <a:rPr lang="en-US" sz="2400">
                <a:latin typeface="Times New Roman" charset="0"/>
                <a:cs typeface="DejaVu Sans" charset="0"/>
              </a:rPr>
            </a:br>
            <a:r>
              <a:rPr lang="en-US" sz="2400">
                <a:latin typeface="Times New Roman" charset="0"/>
                <a:cs typeface="DejaVu Sans" charset="0"/>
              </a:rPr>
              <a:t> </a:t>
            </a:r>
            <a:br>
              <a:rPr lang="en-US" sz="2400">
                <a:latin typeface="Times New Roman" charset="0"/>
                <a:cs typeface="DejaVu Sans" charset="0"/>
              </a:rPr>
            </a:br>
            <a:r>
              <a:rPr lang="en-US" sz="2400">
                <a:latin typeface="Times New Roman" charset="0"/>
                <a:cs typeface="DejaVu Sans" charset="0"/>
              </a:rPr>
              <a:t>Raman Jain, C. V. Jawahar</a:t>
            </a:r>
            <a:br>
              <a:rPr lang="en-US" sz="2400">
                <a:latin typeface="Times New Roman" charset="0"/>
                <a:cs typeface="DejaVu Sans" charset="0"/>
              </a:rPr>
            </a:br>
            <a:r>
              <a:rPr lang="en-US" sz="2400">
                <a:latin typeface="Times New Roman" charset="0"/>
                <a:cs typeface="DejaVu Sans" charset="0"/>
              </a:rPr>
              <a:t>Towards More Effective Distance Functions for Word Image Matching In Proceedings of the IAPR Document Analysis System (DAS), Boston, U.S. 2010. </a:t>
            </a:r>
            <a:br>
              <a:rPr lang="en-US" sz="2400">
                <a:latin typeface="Times New Roman" charset="0"/>
                <a:cs typeface="DejaVu Sans" charset="0"/>
              </a:rPr>
            </a:br>
            <a:endParaRPr lang="en-US" sz="2400">
              <a:latin typeface="Times New Roman" charset="0"/>
              <a:cs typeface="DejaVu Sans" charset="0"/>
            </a:endParaRPr>
          </a:p>
        </p:txBody>
      </p:sp>
      <p:sp>
        <p:nvSpPr>
          <p:cNvPr id="63490" name="Text Box 2"/>
          <p:cNvSpPr txBox="1">
            <a:spLocks noChangeArrowheads="1"/>
          </p:cNvSpPr>
          <p:nvPr/>
        </p:nvSpPr>
        <p:spPr bwMode="auto">
          <a:xfrm>
            <a:off x="381000" y="304800"/>
            <a:ext cx="7762875" cy="113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round/>
                <a:headEnd/>
                <a:tailEnd/>
              </a14:hiddenLine>
            </a:ext>
          </a:extLst>
        </p:spPr>
        <p:txBody>
          <a:bodyPr tIns="91440"/>
          <a:lstStyle>
            <a:lvl1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cs typeface="ＭＳ Ｐゴシック" charset="0"/>
              </a:defRPr>
            </a:lvl1pPr>
            <a:lvl2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2pPr>
            <a:lvl3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3pPr>
            <a:lvl4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4pPr>
            <a:lvl5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5pPr>
            <a:lvl6pPr marL="25146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6pPr>
            <a:lvl7pPr marL="29718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7pPr>
            <a:lvl8pPr marL="34290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8pPr>
            <a:lvl9pPr marL="38862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9pPr>
          </a:lstStyle>
          <a:p>
            <a:pPr algn="ctr" eaLnBrk="1">
              <a:buClr>
                <a:srgbClr val="000000"/>
              </a:buClr>
              <a:buSzPct val="100000"/>
              <a:buFont typeface="Times New Roman" charset="0"/>
              <a:buNone/>
            </a:pPr>
            <a:r>
              <a:rPr lang="en-GB" sz="2800">
                <a:solidFill>
                  <a:srgbClr val="000000"/>
                </a:solidFill>
                <a:latin typeface="Trebuchet MS" charset="0"/>
                <a:ea typeface="SimSun" charset="0"/>
                <a:cs typeface="SimSun" charset="0"/>
              </a:rPr>
              <a:t>Publications</a:t>
            </a:r>
            <a:endParaRPr lang="en-GB" sz="2800">
              <a:solidFill>
                <a:srgbClr val="000000"/>
              </a:solidFill>
              <a:ea typeface="SimSun" charset="0"/>
              <a:cs typeface="SimSun"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5325" y="831850"/>
            <a:ext cx="7559675" cy="456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round/>
                <a:headEnd/>
                <a:tailEnd/>
              </a14:hiddenLine>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ext Box 2"/>
          <p:cNvSpPr txBox="1">
            <a:spLocks noChangeArrowheads="1"/>
          </p:cNvSpPr>
          <p:nvPr/>
        </p:nvSpPr>
        <p:spPr bwMode="auto">
          <a:xfrm>
            <a:off x="685800" y="609600"/>
            <a:ext cx="7762875" cy="113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round/>
                <a:headEnd/>
                <a:tailEnd/>
              </a14:hiddenLine>
            </a:ext>
          </a:extLst>
        </p:spPr>
        <p:txBody>
          <a:bodyPr tIns="91440"/>
          <a:lstStyle>
            <a:lvl1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cs typeface="ＭＳ Ｐゴシック" charset="0"/>
              </a:defRPr>
            </a:lvl1pPr>
            <a:lvl2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2pPr>
            <a:lvl3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3pPr>
            <a:lvl4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4pPr>
            <a:lvl5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5pPr>
            <a:lvl6pPr marL="25146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6pPr>
            <a:lvl7pPr marL="29718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7pPr>
            <a:lvl8pPr marL="34290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8pPr>
            <a:lvl9pPr marL="38862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9pPr>
          </a:lstStyle>
          <a:p>
            <a:pPr algn="ctr" eaLnBrk="1">
              <a:buClr>
                <a:srgbClr val="000000"/>
              </a:buClr>
              <a:buSzPct val="100000"/>
              <a:buFont typeface="Times New Roman" charset="0"/>
              <a:buNone/>
            </a:pPr>
            <a:r>
              <a:rPr lang="en-GB" sz="2800">
                <a:solidFill>
                  <a:srgbClr val="000000"/>
                </a:solidFill>
                <a:latin typeface="Trebuchet MS" charset="0"/>
                <a:ea typeface="SimSun" charset="0"/>
                <a:cs typeface="SimSun" charset="0"/>
              </a:rPr>
              <a:t>Feature Extraction and Representation</a:t>
            </a:r>
          </a:p>
        </p:txBody>
      </p:sp>
      <p:sp>
        <p:nvSpPr>
          <p:cNvPr id="18434" name="Text Box 3"/>
          <p:cNvSpPr txBox="1">
            <a:spLocks noChangeArrowheads="1"/>
          </p:cNvSpPr>
          <p:nvPr/>
        </p:nvSpPr>
        <p:spPr bwMode="auto">
          <a:xfrm>
            <a:off x="685800" y="1676400"/>
            <a:ext cx="7762875" cy="4821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round/>
                <a:headEnd/>
                <a:tailEnd/>
              </a14:hiddenLine>
            </a:ext>
          </a:extLst>
        </p:spPr>
        <p:txBody>
          <a:bodyPr tIns="91440"/>
          <a:lstStyle>
            <a:lvl1pPr marL="342900" indent="-341313"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cs typeface="ＭＳ Ｐゴシック" charset="0"/>
              </a:defRPr>
            </a:lvl1pPr>
            <a:lvl2pPr indent="-284163"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2pPr>
            <a:lvl3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3pPr>
            <a:lvl4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4pPr>
            <a:lvl5pPr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5pPr>
            <a:lvl6pPr marL="25146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6pPr>
            <a:lvl7pPr marL="29718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7pPr>
            <a:lvl8pPr marL="34290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8pPr>
            <a:lvl9pPr marL="38862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bg1"/>
                </a:solidFill>
                <a:latin typeface="Arial" charset="0"/>
                <a:ea typeface="ＭＳ Ｐゴシック" charset="0"/>
              </a:defRPr>
            </a:lvl9pPr>
          </a:lstStyle>
          <a:p>
            <a:pPr eaLnBrk="1" hangingPunct="1">
              <a:lnSpc>
                <a:spcPct val="80000"/>
              </a:lnSpc>
              <a:spcBef>
                <a:spcPts val="800"/>
              </a:spcBef>
              <a:buClr>
                <a:srgbClr val="000000"/>
              </a:buClr>
              <a:buSzPct val="100000"/>
              <a:buFont typeface="Times New Roman" charset="0"/>
              <a:buChar char="•"/>
            </a:pPr>
            <a:r>
              <a:rPr lang="en-GB">
                <a:solidFill>
                  <a:srgbClr val="000000"/>
                </a:solidFill>
                <a:latin typeface="Times New Roman" charset="0"/>
                <a:ea typeface="SimSun" charset="0"/>
                <a:cs typeface="SimSun" charset="0"/>
              </a:rPr>
              <a:t>Sliding window is used for feature extraction.</a:t>
            </a:r>
          </a:p>
          <a:p>
            <a:pPr eaLnBrk="1" hangingPunct="1">
              <a:lnSpc>
                <a:spcPct val="80000"/>
              </a:lnSpc>
              <a:spcBef>
                <a:spcPts val="800"/>
              </a:spcBef>
              <a:buClr>
                <a:srgbClr val="000000"/>
              </a:buClr>
              <a:buSzPct val="100000"/>
              <a:buFont typeface="Times New Roman" charset="0"/>
              <a:buChar char="•"/>
            </a:pPr>
            <a:r>
              <a:rPr lang="en-GB">
                <a:solidFill>
                  <a:srgbClr val="000000"/>
                </a:solidFill>
                <a:latin typeface="Times New Roman" charset="0"/>
                <a:ea typeface="SimSun" charset="0"/>
                <a:cs typeface="SimSun" charset="0"/>
              </a:rPr>
              <a:t>Profile features:</a:t>
            </a:r>
          </a:p>
          <a:p>
            <a:pPr lvl="1" eaLnBrk="1" hangingPunct="1">
              <a:lnSpc>
                <a:spcPct val="80000"/>
              </a:lnSpc>
              <a:spcBef>
                <a:spcPts val="700"/>
              </a:spcBef>
              <a:buClr>
                <a:srgbClr val="000000"/>
              </a:buClr>
              <a:buSzPct val="100000"/>
              <a:buFont typeface="Times New Roman" charset="0"/>
              <a:buChar char="–"/>
            </a:pPr>
            <a:r>
              <a:rPr lang="en-GB" sz="2000">
                <a:solidFill>
                  <a:srgbClr val="000000"/>
                </a:solidFill>
                <a:latin typeface="Times New Roman" charset="0"/>
                <a:ea typeface="SimSun" charset="0"/>
                <a:cs typeface="SimSun" charset="0"/>
              </a:rPr>
              <a:t> Upper word profile,</a:t>
            </a:r>
          </a:p>
          <a:p>
            <a:pPr lvl="1" eaLnBrk="1" hangingPunct="1">
              <a:lnSpc>
                <a:spcPct val="80000"/>
              </a:lnSpc>
              <a:spcBef>
                <a:spcPts val="700"/>
              </a:spcBef>
              <a:buClr>
                <a:srgbClr val="000000"/>
              </a:buClr>
              <a:buSzPct val="100000"/>
              <a:buFont typeface="Times New Roman" charset="0"/>
              <a:buChar char="–"/>
            </a:pPr>
            <a:r>
              <a:rPr lang="en-GB" sz="2000">
                <a:solidFill>
                  <a:srgbClr val="000000"/>
                </a:solidFill>
                <a:latin typeface="Times New Roman" charset="0"/>
                <a:ea typeface="SimSun" charset="0"/>
                <a:cs typeface="SimSun" charset="0"/>
              </a:rPr>
              <a:t> Lower word profile, </a:t>
            </a:r>
          </a:p>
          <a:p>
            <a:pPr lvl="1" eaLnBrk="1" hangingPunct="1">
              <a:lnSpc>
                <a:spcPct val="80000"/>
              </a:lnSpc>
              <a:spcBef>
                <a:spcPts val="700"/>
              </a:spcBef>
              <a:buClr>
                <a:srgbClr val="000000"/>
              </a:buClr>
              <a:buSzPct val="100000"/>
              <a:buFont typeface="Times New Roman" charset="0"/>
              <a:buChar char="–"/>
            </a:pPr>
            <a:r>
              <a:rPr lang="en-GB" sz="2000">
                <a:solidFill>
                  <a:srgbClr val="000000"/>
                </a:solidFill>
                <a:latin typeface="Times New Roman" charset="0"/>
                <a:ea typeface="SimSun" charset="0"/>
                <a:cs typeface="SimSun" charset="0"/>
              </a:rPr>
              <a:t> Projection profile, </a:t>
            </a:r>
          </a:p>
          <a:p>
            <a:pPr lvl="1" eaLnBrk="1" hangingPunct="1">
              <a:lnSpc>
                <a:spcPct val="80000"/>
              </a:lnSpc>
              <a:spcBef>
                <a:spcPts val="700"/>
              </a:spcBef>
              <a:buClr>
                <a:srgbClr val="000000"/>
              </a:buClr>
              <a:buSzPct val="100000"/>
              <a:buFont typeface="Times New Roman" charset="0"/>
              <a:buChar char="–"/>
            </a:pPr>
            <a:r>
              <a:rPr lang="en-GB" sz="2000">
                <a:solidFill>
                  <a:srgbClr val="000000"/>
                </a:solidFill>
                <a:latin typeface="Times New Roman" charset="0"/>
                <a:ea typeface="SimSun" charset="0"/>
                <a:cs typeface="SimSun" charset="0"/>
              </a:rPr>
              <a:t> Background-to-Ink Transition</a:t>
            </a:r>
          </a:p>
          <a:p>
            <a:pPr eaLnBrk="1">
              <a:lnSpc>
                <a:spcPct val="80000"/>
              </a:lnSpc>
              <a:spcAft>
                <a:spcPts val="1425"/>
              </a:spcAft>
            </a:pPr>
            <a:endParaRPr lang="en-GB" sz="2000">
              <a:solidFill>
                <a:srgbClr val="000000"/>
              </a:solidFill>
              <a:latin typeface="Times New Roman" charset="0"/>
              <a:ea typeface="SimSun" charset="0"/>
              <a:cs typeface="SimSun" charset="0"/>
            </a:endParaRPr>
          </a:p>
          <a:p>
            <a:pPr eaLnBrk="1">
              <a:lnSpc>
                <a:spcPct val="80000"/>
              </a:lnSpc>
              <a:spcAft>
                <a:spcPts val="1425"/>
              </a:spcAft>
            </a:pPr>
            <a:endParaRPr lang="en-GB" sz="2000">
              <a:solidFill>
                <a:srgbClr val="000000"/>
              </a:solidFill>
              <a:latin typeface="Times New Roman" charset="0"/>
              <a:ea typeface="SimSun" charset="0"/>
              <a:cs typeface="SimSun" charset="0"/>
            </a:endParaRPr>
          </a:p>
          <a:p>
            <a:pPr eaLnBrk="1">
              <a:lnSpc>
                <a:spcPct val="80000"/>
              </a:lnSpc>
              <a:spcAft>
                <a:spcPts val="1425"/>
              </a:spcAft>
            </a:pPr>
            <a:endParaRPr lang="en-GB" sz="2000">
              <a:solidFill>
                <a:srgbClr val="000000"/>
              </a:solidFill>
              <a:latin typeface="Times New Roman" charset="0"/>
              <a:ea typeface="SimSun" charset="0"/>
              <a:cs typeface="SimSun" charset="0"/>
            </a:endParaRPr>
          </a:p>
          <a:p>
            <a:pPr eaLnBrk="1">
              <a:lnSpc>
                <a:spcPct val="80000"/>
              </a:lnSpc>
              <a:spcBef>
                <a:spcPts val="800"/>
              </a:spcBef>
            </a:pPr>
            <a:endParaRPr lang="en-GB" sz="3200">
              <a:solidFill>
                <a:srgbClr val="000000"/>
              </a:solidFill>
              <a:latin typeface="Times New Roman" charset="0"/>
              <a:ea typeface="SimSun" charset="0"/>
              <a:cs typeface="SimSun" charset="0"/>
            </a:endParaRPr>
          </a:p>
        </p:txBody>
      </p:sp>
      <p:pic>
        <p:nvPicPr>
          <p:cNvPr id="1843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4572000"/>
            <a:ext cx="3505200" cy="800100"/>
          </a:xfrm>
          <a:prstGeom prst="rect">
            <a:avLst/>
          </a:prstGeom>
          <a:noFill/>
          <a:ln w="126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18436" name="Rectangle 6"/>
          <p:cNvSpPr>
            <a:spLocks noChangeArrowheads="1"/>
          </p:cNvSpPr>
          <p:nvPr/>
        </p:nvSpPr>
        <p:spPr bwMode="auto">
          <a:xfrm>
            <a:off x="5257800" y="4495800"/>
            <a:ext cx="1752600"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txBody>
          <a:bodyPr tIns="91440">
            <a:spAutoFit/>
          </a:bodyPr>
          <a:lstStyle/>
          <a:p>
            <a:pPr algn="ctr" defTabSz="457200">
              <a:buClr>
                <a:srgbClr val="000000"/>
              </a:buClr>
              <a:buSzPct val="100000"/>
              <a:buFont typeface="Times New Roman" charset="0"/>
              <a:buNone/>
              <a:tabLst>
                <a:tab pos="723900" algn="l"/>
                <a:tab pos="1447800" algn="l"/>
              </a:tabLst>
            </a:pPr>
            <a:r>
              <a:rPr lang="en-US" sz="1200" b="1">
                <a:solidFill>
                  <a:srgbClr val="00CC99"/>
                </a:solidFill>
                <a:latin typeface="Times New Roman" charset="0"/>
                <a:ea typeface="SimSun" charset="0"/>
                <a:cs typeface="SimSun" charset="0"/>
              </a:rPr>
              <a:t>Upper profile</a:t>
            </a:r>
          </a:p>
        </p:txBody>
      </p:sp>
      <p:sp>
        <p:nvSpPr>
          <p:cNvPr id="18437" name="Rectangle 7"/>
          <p:cNvSpPr>
            <a:spLocks noChangeArrowheads="1"/>
          </p:cNvSpPr>
          <p:nvPr/>
        </p:nvSpPr>
        <p:spPr bwMode="auto">
          <a:xfrm>
            <a:off x="5181600" y="6324600"/>
            <a:ext cx="1905000"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txBody>
          <a:bodyPr tIns="91440">
            <a:spAutoFit/>
          </a:bodyPr>
          <a:lstStyle/>
          <a:p>
            <a:pPr algn="ctr" defTabSz="457200">
              <a:buClr>
                <a:srgbClr val="000000"/>
              </a:buClr>
              <a:buSzPct val="100000"/>
              <a:buFont typeface="Times New Roman" charset="0"/>
              <a:buNone/>
              <a:tabLst>
                <a:tab pos="723900" algn="l"/>
                <a:tab pos="1447800" algn="l"/>
              </a:tabLst>
            </a:pPr>
            <a:r>
              <a:rPr lang="en-US" sz="1200" b="1">
                <a:solidFill>
                  <a:srgbClr val="00CC99"/>
                </a:solidFill>
                <a:latin typeface="Times New Roman" charset="0"/>
                <a:ea typeface="SimSun" charset="0"/>
                <a:cs typeface="SimSun" charset="0"/>
              </a:rPr>
              <a:t>Lower profile</a:t>
            </a:r>
          </a:p>
        </p:txBody>
      </p:sp>
      <p:sp>
        <p:nvSpPr>
          <p:cNvPr id="18438" name="Rectangle 8"/>
          <p:cNvSpPr>
            <a:spLocks noChangeArrowheads="1"/>
          </p:cNvSpPr>
          <p:nvPr/>
        </p:nvSpPr>
        <p:spPr bwMode="auto">
          <a:xfrm>
            <a:off x="6858000" y="4495800"/>
            <a:ext cx="2514600"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txBody>
          <a:bodyPr tIns="91440">
            <a:spAutoFit/>
          </a:bodyPr>
          <a:lstStyle/>
          <a:p>
            <a:pPr algn="ctr" defTabSz="457200">
              <a:buClr>
                <a:srgbClr val="000000"/>
              </a:buClr>
              <a:buSzPct val="100000"/>
              <a:buFont typeface="Times New Roman" charset="0"/>
              <a:buNone/>
              <a:tabLst>
                <a:tab pos="723900" algn="l"/>
                <a:tab pos="1447800" algn="l"/>
                <a:tab pos="2171700" algn="l"/>
              </a:tabLst>
            </a:pPr>
            <a:r>
              <a:rPr lang="en-US" sz="1200" b="1">
                <a:solidFill>
                  <a:srgbClr val="00CC99"/>
                </a:solidFill>
                <a:latin typeface="Times New Roman" charset="0"/>
                <a:ea typeface="SimSun" charset="0"/>
                <a:cs typeface="SimSun" charset="0"/>
              </a:rPr>
              <a:t>Projection profile</a:t>
            </a:r>
          </a:p>
        </p:txBody>
      </p:sp>
      <p:sp>
        <p:nvSpPr>
          <p:cNvPr id="18439" name="Rectangle 9"/>
          <p:cNvSpPr>
            <a:spLocks noChangeArrowheads="1"/>
          </p:cNvSpPr>
          <p:nvPr/>
        </p:nvSpPr>
        <p:spPr bwMode="auto">
          <a:xfrm>
            <a:off x="7391400" y="6248400"/>
            <a:ext cx="1752600"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txBody>
          <a:bodyPr tIns="91440">
            <a:spAutoFit/>
          </a:bodyPr>
          <a:lstStyle/>
          <a:p>
            <a:pPr algn="ctr" defTabSz="457200">
              <a:buClr>
                <a:srgbClr val="000000"/>
              </a:buClr>
              <a:buSzPct val="100000"/>
              <a:buFont typeface="Times New Roman" charset="0"/>
              <a:buNone/>
              <a:tabLst>
                <a:tab pos="723900" algn="l"/>
                <a:tab pos="1447800" algn="l"/>
              </a:tabLst>
            </a:pPr>
            <a:r>
              <a:rPr lang="en-US" sz="1200" b="1">
                <a:solidFill>
                  <a:srgbClr val="00CC99"/>
                </a:solidFill>
                <a:latin typeface="Times New Roman" charset="0"/>
                <a:ea typeface="SimSun" charset="0"/>
                <a:cs typeface="SimSun" charset="0"/>
              </a:rPr>
              <a:t>Background-ink transition</a:t>
            </a:r>
          </a:p>
        </p:txBody>
      </p:sp>
      <p:pic>
        <p:nvPicPr>
          <p:cNvPr id="1844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600" y="3581400"/>
            <a:ext cx="1828800" cy="914400"/>
          </a:xfrm>
          <a:prstGeom prst="rect">
            <a:avLst/>
          </a:prstGeom>
          <a:noFill/>
          <a:ln w="3240">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18441"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81600" y="5257800"/>
            <a:ext cx="1828800" cy="914400"/>
          </a:xfrm>
          <a:prstGeom prst="rect">
            <a:avLst/>
          </a:prstGeom>
          <a:noFill/>
          <a:ln w="3240">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18442"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62800" y="3581400"/>
            <a:ext cx="1828800" cy="914400"/>
          </a:xfrm>
          <a:prstGeom prst="rect">
            <a:avLst/>
          </a:prstGeom>
          <a:noFill/>
          <a:ln w="3240">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18443"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62800" y="5257800"/>
            <a:ext cx="1828800" cy="914400"/>
          </a:xfrm>
          <a:prstGeom prst="rect">
            <a:avLst/>
          </a:prstGeom>
          <a:noFill/>
          <a:ln w="324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18444" name="Right Arrow 1"/>
          <p:cNvSpPr>
            <a:spLocks noChangeArrowheads="1"/>
          </p:cNvSpPr>
          <p:nvPr/>
        </p:nvSpPr>
        <p:spPr bwMode="auto">
          <a:xfrm>
            <a:off x="4267200" y="4732338"/>
            <a:ext cx="685800" cy="441325"/>
          </a:xfrm>
          <a:prstGeom prst="rightArrow">
            <a:avLst>
              <a:gd name="adj1" fmla="val 50000"/>
              <a:gd name="adj2" fmla="val 50000"/>
            </a:avLst>
          </a:prstGeom>
          <a:solidFill>
            <a:srgbClr val="C00000"/>
          </a:solidFill>
          <a:ln w="9525">
            <a:solidFill>
              <a:schemeClr val="tx1"/>
            </a:solidFill>
            <a:round/>
            <a:headEnd/>
            <a:tailEnd/>
          </a:ln>
        </p:spPr>
        <p:txBody>
          <a:bodyPr/>
          <a:lstStyle/>
          <a:p>
            <a:pPr eaLnBrk="0" hangingPunct="0">
              <a:buClr>
                <a:srgbClr val="000000"/>
              </a:buClr>
              <a:buSzPct val="100000"/>
              <a:buFont typeface="Times New Roman" charset="0"/>
              <a:buNone/>
            </a:pPr>
            <a:endParaRPr lang="en-US"/>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533400" y="304800"/>
            <a:ext cx="7762875" cy="904875"/>
          </a:xfrm>
        </p:spPr>
        <p:txBody>
          <a:bodyPr/>
          <a:lstStyle/>
          <a:p>
            <a:r>
              <a:rPr lang="en-US">
                <a:latin typeface="Times New Roman" charset="0"/>
                <a:cs typeface="DejaVu Sans" charset="0"/>
              </a:rPr>
              <a:t>Dataset</a:t>
            </a:r>
          </a:p>
        </p:txBody>
      </p:sp>
      <p:sp>
        <p:nvSpPr>
          <p:cNvPr id="3" name="TextBox 2"/>
          <p:cNvSpPr txBox="1"/>
          <p:nvPr/>
        </p:nvSpPr>
        <p:spPr>
          <a:xfrm>
            <a:off x="609600" y="1524000"/>
            <a:ext cx="7772400" cy="5232400"/>
          </a:xfrm>
          <a:prstGeom prst="rect">
            <a:avLst/>
          </a:prstGeom>
          <a:noFill/>
        </p:spPr>
        <p:txBody>
          <a:bodyPr>
            <a:spAutoFit/>
          </a:bodyPr>
          <a:lstStyle/>
          <a:p>
            <a:pPr marL="342846" indent="-342846" algn="just">
              <a:defRPr/>
            </a:pPr>
            <a:r>
              <a:rPr lang="en-GB" sz="2400" dirty="0">
                <a:solidFill>
                  <a:schemeClr val="tx1"/>
                </a:solidFill>
                <a:latin typeface="+mn-lt"/>
                <a:cs typeface="DejaVu Sans" charset="0"/>
              </a:rPr>
              <a:t>	Three types of English datasets are used to demonstrate the capabilities of learning schemes.</a:t>
            </a:r>
          </a:p>
          <a:p>
            <a:pPr marL="1199995" lvl="1" indent="-742856" algn="just">
              <a:spcBef>
                <a:spcPts val="1201"/>
              </a:spcBef>
              <a:buFontTx/>
              <a:buAutoNum type="arabicPeriod"/>
              <a:defRPr/>
            </a:pPr>
            <a:r>
              <a:rPr lang="en-US" sz="2400" dirty="0">
                <a:solidFill>
                  <a:schemeClr val="tx1"/>
                </a:solidFill>
                <a:latin typeface="+mn-lt"/>
                <a:cs typeface="DejaVu Sans" charset="0"/>
              </a:rPr>
              <a:t>Calibrated Data (CD) : Generated by rendering the text and passing through a document degradation model. </a:t>
            </a:r>
          </a:p>
          <a:p>
            <a:pPr marL="1199995" lvl="1" indent="-742856" algn="just">
              <a:spcBef>
                <a:spcPts val="1201"/>
              </a:spcBef>
              <a:buFontTx/>
              <a:buAutoNum type="arabicPeriod"/>
              <a:defRPr/>
            </a:pPr>
            <a:r>
              <a:rPr lang="en-US" sz="2400" dirty="0">
                <a:solidFill>
                  <a:schemeClr val="tx1"/>
                </a:solidFill>
                <a:latin typeface="+mn-lt"/>
                <a:cs typeface="DejaVu Sans" charset="0"/>
              </a:rPr>
              <a:t>Real Annotated Data (RD) : Set of words from 4 books(765 pages) with their ground truth. </a:t>
            </a:r>
          </a:p>
          <a:p>
            <a:pPr marL="1199995" lvl="1" indent="-742856" algn="just">
              <a:spcBef>
                <a:spcPts val="1201"/>
              </a:spcBef>
              <a:buFontTx/>
              <a:buAutoNum type="arabicPeriod"/>
              <a:defRPr/>
            </a:pPr>
            <a:r>
              <a:rPr lang="en-US" sz="2400" dirty="0">
                <a:solidFill>
                  <a:schemeClr val="tx1"/>
                </a:solidFill>
                <a:latin typeface="+mn-lt"/>
                <a:cs typeface="DejaVu Sans" charset="0"/>
              </a:rPr>
              <a:t>Un-annotated Data (UD) : Dataset of 5,870,486 words which come out of 61 scanned books without ground truth. Used only for evaluating  Precision.</a:t>
            </a:r>
          </a:p>
          <a:p>
            <a:pPr marL="342846" indent="-342846" algn="just">
              <a:defRPr/>
            </a:pPr>
            <a:endParaRPr lang="en-GB" sz="3200" dirty="0">
              <a:solidFill>
                <a:schemeClr val="accent4"/>
              </a:solidFill>
              <a:latin typeface="+mj-lt"/>
              <a:cs typeface="DejaVu Sans" charset="0"/>
            </a:endParaRPr>
          </a:p>
          <a:p>
            <a:pPr marL="342846" indent="-342846" algn="just">
              <a:defRPr/>
            </a:pPr>
            <a:endParaRPr lang="en-US" sz="3200" dirty="0">
              <a:latin typeface="+mj-lt"/>
              <a:cs typeface="DejaVu Sans" charset="0"/>
            </a:endParaRP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685800" y="238125"/>
            <a:ext cx="7762875" cy="1133475"/>
          </a:xfrm>
        </p:spPr>
        <p:txBody>
          <a:bodyPr/>
          <a:lstStyle/>
          <a:p>
            <a:r>
              <a:rPr lang="en-US" sz="3200">
                <a:latin typeface="Times New Roman" charset="0"/>
                <a:cs typeface="DejaVu Sans" charset="0"/>
              </a:rPr>
              <a:t>DTW v/s Fixed Length Matching</a:t>
            </a:r>
          </a:p>
        </p:txBody>
      </p:sp>
      <p:sp>
        <p:nvSpPr>
          <p:cNvPr id="3" name="TextBox 2"/>
          <p:cNvSpPr txBox="1"/>
          <p:nvPr/>
        </p:nvSpPr>
        <p:spPr>
          <a:xfrm>
            <a:off x="609600" y="1289050"/>
            <a:ext cx="7162800" cy="2216150"/>
          </a:xfrm>
          <a:prstGeom prst="rect">
            <a:avLst/>
          </a:prstGeom>
          <a:noFill/>
        </p:spPr>
        <p:txBody>
          <a:bodyPr>
            <a:spAutoFit/>
          </a:bodyPr>
          <a:lstStyle/>
          <a:p>
            <a:pPr algn="just">
              <a:spcBef>
                <a:spcPts val="1201"/>
              </a:spcBef>
              <a:defRPr/>
            </a:pPr>
            <a:r>
              <a:rPr lang="en-US" dirty="0">
                <a:solidFill>
                  <a:schemeClr val="tx1"/>
                </a:solidFill>
                <a:latin typeface="+mn-lt"/>
                <a:cs typeface="DejaVu Sans" charset="0"/>
              </a:rPr>
              <a:t>Performance Measures :</a:t>
            </a:r>
          </a:p>
          <a:p>
            <a:pPr marL="742937" indent="-742937" algn="just">
              <a:spcBef>
                <a:spcPts val="1201"/>
              </a:spcBef>
              <a:buFont typeface="+mj-lt"/>
              <a:buAutoNum type="arabicPeriod"/>
              <a:defRPr/>
            </a:pPr>
            <a:r>
              <a:rPr lang="en-US" dirty="0">
                <a:solidFill>
                  <a:schemeClr val="tx1"/>
                </a:solidFill>
                <a:latin typeface="+mn-lt"/>
                <a:cs typeface="DejaVu Sans" charset="0"/>
              </a:rPr>
              <a:t>Precision : Measures how well a system discards irrelevant results while retrieving.</a:t>
            </a:r>
          </a:p>
          <a:p>
            <a:pPr marL="742937" indent="-742937" algn="just">
              <a:spcBef>
                <a:spcPts val="1201"/>
              </a:spcBef>
              <a:buFont typeface="+mj-lt"/>
              <a:buAutoNum type="arabicPeriod"/>
              <a:defRPr/>
            </a:pPr>
            <a:r>
              <a:rPr lang="en-US" dirty="0">
                <a:solidFill>
                  <a:schemeClr val="tx1"/>
                </a:solidFill>
                <a:latin typeface="+mn-lt"/>
                <a:cs typeface="DejaVu Sans" charset="0"/>
              </a:rPr>
              <a:t>Recall : Measures how well a system finds what the user wants.</a:t>
            </a:r>
          </a:p>
          <a:p>
            <a:pPr marL="742937" indent="-742937" algn="just">
              <a:spcBef>
                <a:spcPts val="1201"/>
              </a:spcBef>
              <a:buFont typeface="+mj-lt"/>
              <a:buAutoNum type="arabicPeriod"/>
              <a:defRPr/>
            </a:pPr>
            <a:r>
              <a:rPr lang="en-US" dirty="0">
                <a:solidFill>
                  <a:schemeClr val="tx1"/>
                </a:solidFill>
                <a:latin typeface="+mn-lt"/>
                <a:cs typeface="DejaVu Sans" charset="0"/>
              </a:rPr>
              <a:t>Average Precision : Measures the area under the precision-recall curve.</a:t>
            </a:r>
          </a:p>
        </p:txBody>
      </p:sp>
      <p:graphicFrame>
        <p:nvGraphicFramePr>
          <p:cNvPr id="19" name="Table 18"/>
          <p:cNvGraphicFramePr>
            <a:graphicFrameLocks noGrp="1"/>
          </p:cNvGraphicFramePr>
          <p:nvPr/>
        </p:nvGraphicFramePr>
        <p:xfrm>
          <a:off x="1066800" y="4268788"/>
          <a:ext cx="4191001" cy="1522520"/>
        </p:xfrm>
        <a:graphic>
          <a:graphicData uri="http://schemas.openxmlformats.org/drawingml/2006/table">
            <a:tbl>
              <a:tblPr firstRow="1" bandRow="1">
                <a:tableStyleId>{5C22544A-7EE6-4342-B048-85BDC9FD1C3A}</a:tableStyleId>
              </a:tblPr>
              <a:tblGrid>
                <a:gridCol w="1434032"/>
                <a:gridCol w="1430586"/>
                <a:gridCol w="1326383"/>
              </a:tblGrid>
              <a:tr h="496046">
                <a:tc>
                  <a:txBody>
                    <a:bodyPr/>
                    <a:lstStyle/>
                    <a:p>
                      <a:r>
                        <a:rPr lang="en-US" sz="2000" dirty="0" smtClean="0">
                          <a:solidFill>
                            <a:srgbClr val="FF0000"/>
                          </a:solidFill>
                          <a:latin typeface="+mn-lt"/>
                        </a:rPr>
                        <a:t>Measure</a:t>
                      </a:r>
                      <a:endParaRPr lang="en-US" sz="2000" dirty="0">
                        <a:solidFill>
                          <a:srgbClr val="FF0000"/>
                        </a:solidFill>
                        <a:latin typeface="+mn-lt"/>
                      </a:endParaRPr>
                    </a:p>
                  </a:txBody>
                  <a:tcPr marL="120823" marR="120823" marT="33919" marB="33919"/>
                </a:tc>
                <a:tc>
                  <a:txBody>
                    <a:bodyPr/>
                    <a:lstStyle/>
                    <a:p>
                      <a:r>
                        <a:rPr lang="en-US" sz="2000" dirty="0" smtClean="0">
                          <a:solidFill>
                            <a:srgbClr val="FF0000"/>
                          </a:solidFill>
                          <a:latin typeface="+mn-lt"/>
                        </a:rPr>
                        <a:t>DTW</a:t>
                      </a:r>
                      <a:endParaRPr lang="en-US" sz="2000" dirty="0">
                        <a:solidFill>
                          <a:srgbClr val="FF0000"/>
                        </a:solidFill>
                        <a:latin typeface="+mn-lt"/>
                      </a:endParaRPr>
                    </a:p>
                  </a:txBody>
                  <a:tcPr marL="120823" marR="120823" marT="33919" marB="33919"/>
                </a:tc>
                <a:tc>
                  <a:txBody>
                    <a:bodyPr/>
                    <a:lstStyle/>
                    <a:p>
                      <a:r>
                        <a:rPr lang="en-US" sz="2000" dirty="0" smtClean="0">
                          <a:solidFill>
                            <a:srgbClr val="FF0000"/>
                          </a:solidFill>
                          <a:latin typeface="+mn-lt"/>
                        </a:rPr>
                        <a:t>Euclidean</a:t>
                      </a:r>
                      <a:endParaRPr lang="en-US" sz="2000" dirty="0">
                        <a:solidFill>
                          <a:srgbClr val="FF0000"/>
                        </a:solidFill>
                        <a:latin typeface="+mn-lt"/>
                      </a:endParaRPr>
                    </a:p>
                  </a:txBody>
                  <a:tcPr marL="120823" marR="120823" marT="33919" marB="33919"/>
                </a:tc>
              </a:tr>
              <a:tr h="342122">
                <a:tc>
                  <a:txBody>
                    <a:bodyPr/>
                    <a:lstStyle/>
                    <a:p>
                      <a:r>
                        <a:rPr lang="en-US" sz="1800" dirty="0" smtClean="0"/>
                        <a:t>mP</a:t>
                      </a:r>
                      <a:endParaRPr lang="en-US" sz="1800" dirty="0"/>
                    </a:p>
                  </a:txBody>
                  <a:tcPr marL="120823" marR="120823" marT="33919" marB="33919"/>
                </a:tc>
                <a:tc>
                  <a:txBody>
                    <a:bodyPr/>
                    <a:lstStyle/>
                    <a:p>
                      <a:r>
                        <a:rPr lang="en-US" sz="1800" dirty="0" smtClean="0"/>
                        <a:t>0.653</a:t>
                      </a:r>
                      <a:endParaRPr lang="en-US" sz="1800" dirty="0"/>
                    </a:p>
                  </a:txBody>
                  <a:tcPr marL="120823" marR="120823" marT="33919" marB="33919"/>
                </a:tc>
                <a:tc>
                  <a:txBody>
                    <a:bodyPr/>
                    <a:lstStyle/>
                    <a:p>
                      <a:r>
                        <a:rPr lang="en-US" sz="1800" dirty="0" smtClean="0"/>
                        <a:t>0.598</a:t>
                      </a:r>
                      <a:endParaRPr lang="en-US" sz="1800" dirty="0"/>
                    </a:p>
                  </a:txBody>
                  <a:tcPr marL="120823" marR="120823" marT="33919" marB="33919"/>
                </a:tc>
              </a:tr>
              <a:tr h="342122">
                <a:tc>
                  <a:txBody>
                    <a:bodyPr/>
                    <a:lstStyle/>
                    <a:p>
                      <a:r>
                        <a:rPr lang="en-US" sz="1800" dirty="0" err="1" smtClean="0"/>
                        <a:t>mR</a:t>
                      </a:r>
                      <a:endParaRPr lang="en-US" sz="1800" dirty="0"/>
                    </a:p>
                  </a:txBody>
                  <a:tcPr marL="120823" marR="120823" marT="33919" marB="33919"/>
                </a:tc>
                <a:tc>
                  <a:txBody>
                    <a:bodyPr/>
                    <a:lstStyle/>
                    <a:p>
                      <a:r>
                        <a:rPr lang="en-US" sz="1800" dirty="0" smtClean="0"/>
                        <a:t>0.805</a:t>
                      </a:r>
                      <a:endParaRPr lang="en-US" sz="1800" dirty="0"/>
                    </a:p>
                  </a:txBody>
                  <a:tcPr marL="120823" marR="120823" marT="33919" marB="33919"/>
                </a:tc>
                <a:tc>
                  <a:txBody>
                    <a:bodyPr/>
                    <a:lstStyle/>
                    <a:p>
                      <a:r>
                        <a:rPr lang="en-US" sz="1800" dirty="0" smtClean="0"/>
                        <a:t>0.792</a:t>
                      </a:r>
                      <a:endParaRPr lang="en-US" sz="1800" dirty="0"/>
                    </a:p>
                  </a:txBody>
                  <a:tcPr marL="120823" marR="120823" marT="33919" marB="33919"/>
                </a:tc>
              </a:tr>
              <a:tr h="342122">
                <a:tc>
                  <a:txBody>
                    <a:bodyPr/>
                    <a:lstStyle/>
                    <a:p>
                      <a:r>
                        <a:rPr lang="en-US" sz="1800" dirty="0" smtClean="0"/>
                        <a:t>mAP</a:t>
                      </a:r>
                      <a:endParaRPr lang="en-US" sz="1800" dirty="0"/>
                    </a:p>
                  </a:txBody>
                  <a:tcPr marL="120823" marR="120823" marT="33919" marB="33919"/>
                </a:tc>
                <a:tc>
                  <a:txBody>
                    <a:bodyPr/>
                    <a:lstStyle/>
                    <a:p>
                      <a:r>
                        <a:rPr lang="en-US" sz="1800" dirty="0" smtClean="0"/>
                        <a:t>0.853</a:t>
                      </a:r>
                      <a:endParaRPr lang="en-US" sz="1800" dirty="0"/>
                    </a:p>
                  </a:txBody>
                  <a:tcPr marL="120823" marR="120823" marT="33919" marB="33919"/>
                </a:tc>
                <a:tc>
                  <a:txBody>
                    <a:bodyPr/>
                    <a:lstStyle/>
                    <a:p>
                      <a:r>
                        <a:rPr lang="en-US" sz="1800" dirty="0" smtClean="0"/>
                        <a:t>0.764</a:t>
                      </a:r>
                      <a:endParaRPr lang="en-US" sz="1800" dirty="0"/>
                    </a:p>
                  </a:txBody>
                  <a:tcPr marL="120823" marR="120823" marT="33919" marB="33919"/>
                </a:tc>
              </a:tr>
            </a:tbl>
          </a:graphicData>
        </a:graphic>
      </p:graphicFrame>
      <p:sp>
        <p:nvSpPr>
          <p:cNvPr id="21529" name="Rounded Rectangle 19"/>
          <p:cNvSpPr>
            <a:spLocks noChangeArrowheads="1"/>
          </p:cNvSpPr>
          <p:nvPr/>
        </p:nvSpPr>
        <p:spPr bwMode="auto">
          <a:xfrm>
            <a:off x="6096000" y="4497388"/>
            <a:ext cx="1981200" cy="1143000"/>
          </a:xfrm>
          <a:prstGeom prst="roundRect">
            <a:avLst>
              <a:gd name="adj" fmla="val 16667"/>
            </a:avLst>
          </a:prstGeom>
          <a:solidFill>
            <a:schemeClr val="accent1"/>
          </a:solidFill>
          <a:ln w="9525">
            <a:solidFill>
              <a:schemeClr val="tx1"/>
            </a:solidFill>
            <a:round/>
            <a:headEnd/>
            <a:tailEnd/>
          </a:ln>
        </p:spPr>
        <p:txBody>
          <a:bodyPr wrap="none" tIns="45718" bIns="45718" anchor="ctr"/>
          <a:lstStyle/>
          <a:p>
            <a:pPr defTabSz="912813"/>
            <a:endParaRPr lang="en-US"/>
          </a:p>
        </p:txBody>
      </p:sp>
      <p:sp>
        <p:nvSpPr>
          <p:cNvPr id="21" name="Rectangle 40"/>
          <p:cNvSpPr>
            <a:spLocks noChangeArrowheads="1"/>
          </p:cNvSpPr>
          <p:nvPr/>
        </p:nvSpPr>
        <p:spPr bwMode="auto">
          <a:xfrm>
            <a:off x="6248400" y="4564063"/>
            <a:ext cx="1981200" cy="923925"/>
          </a:xfrm>
          <a:prstGeom prst="rect">
            <a:avLst/>
          </a:prstGeom>
          <a:noFill/>
          <a:ln w="9525">
            <a:noFill/>
            <a:miter lim="800000"/>
            <a:headEnd/>
            <a:tailEnd/>
          </a:ln>
        </p:spPr>
        <p:txBody>
          <a:bodyPr tIns="45718" bIns="45718">
            <a:spAutoFit/>
          </a:bodyPr>
          <a:lstStyle/>
          <a:p>
            <a:pPr>
              <a:spcBef>
                <a:spcPts val="1201"/>
              </a:spcBef>
              <a:defRPr/>
            </a:pPr>
            <a:r>
              <a:rPr lang="en-US" dirty="0">
                <a:solidFill>
                  <a:schemeClr val="tx1"/>
                </a:solidFill>
                <a:latin typeface="+mn-lt"/>
                <a:cs typeface="DejaVu Sans" charset="0"/>
              </a:rPr>
              <a:t>DTW is much slower than Fixed length Matching</a:t>
            </a:r>
          </a:p>
        </p:txBody>
      </p:sp>
      <p:sp>
        <p:nvSpPr>
          <p:cNvPr id="22" name="TextBox 27"/>
          <p:cNvSpPr txBox="1">
            <a:spLocks noChangeArrowheads="1"/>
          </p:cNvSpPr>
          <p:nvPr/>
        </p:nvSpPr>
        <p:spPr bwMode="auto">
          <a:xfrm>
            <a:off x="1676400" y="5954713"/>
            <a:ext cx="10150475" cy="369887"/>
          </a:xfrm>
          <a:prstGeom prst="rect">
            <a:avLst/>
          </a:prstGeom>
          <a:noFill/>
          <a:ln w="9525">
            <a:noFill/>
            <a:miter lim="800000"/>
            <a:headEnd/>
            <a:tailEnd/>
          </a:ln>
        </p:spPr>
        <p:txBody>
          <a:bodyPr tIns="45718" bIns="45718">
            <a:spAutoFit/>
          </a:bodyPr>
          <a:lstStyle/>
          <a:p>
            <a:pPr>
              <a:defRPr/>
            </a:pPr>
            <a:r>
              <a:rPr lang="en-US" dirty="0">
                <a:solidFill>
                  <a:srgbClr val="0D0D0D"/>
                </a:solidFill>
                <a:latin typeface="+mn-lt"/>
                <a:cs typeface="DejaVu Sans" charset="0"/>
              </a:rPr>
              <a:t>Baseline results on comparing DTW and Euclidean on CD dataset.</a:t>
            </a:r>
          </a:p>
        </p:txBody>
      </p:sp>
      <p:sp>
        <p:nvSpPr>
          <p:cNvPr id="21532" name="Rounded Rectangle 22"/>
          <p:cNvSpPr>
            <a:spLocks noChangeArrowheads="1"/>
          </p:cNvSpPr>
          <p:nvPr/>
        </p:nvSpPr>
        <p:spPr bwMode="auto">
          <a:xfrm>
            <a:off x="1477963" y="3581400"/>
            <a:ext cx="6446837" cy="457200"/>
          </a:xfrm>
          <a:prstGeom prst="roundRect">
            <a:avLst>
              <a:gd name="adj" fmla="val 16667"/>
            </a:avLst>
          </a:prstGeom>
          <a:solidFill>
            <a:schemeClr val="accent1"/>
          </a:solidFill>
          <a:ln w="9525">
            <a:solidFill>
              <a:schemeClr val="tx1"/>
            </a:solidFill>
            <a:round/>
            <a:headEnd/>
            <a:tailEnd/>
          </a:ln>
        </p:spPr>
        <p:txBody>
          <a:bodyPr wrap="none" tIns="45718" bIns="45718" anchor="ctr"/>
          <a:lstStyle/>
          <a:p>
            <a:pPr defTabSz="912813"/>
            <a:endParaRPr lang="en-US"/>
          </a:p>
        </p:txBody>
      </p:sp>
      <p:sp>
        <p:nvSpPr>
          <p:cNvPr id="24" name="Rectangle 40"/>
          <p:cNvSpPr>
            <a:spLocks noChangeArrowheads="1"/>
          </p:cNvSpPr>
          <p:nvPr/>
        </p:nvSpPr>
        <p:spPr bwMode="auto">
          <a:xfrm>
            <a:off x="1676400" y="3592513"/>
            <a:ext cx="7848600" cy="369887"/>
          </a:xfrm>
          <a:prstGeom prst="rect">
            <a:avLst/>
          </a:prstGeom>
          <a:noFill/>
          <a:ln w="9525">
            <a:noFill/>
            <a:miter lim="800000"/>
            <a:headEnd/>
            <a:tailEnd/>
          </a:ln>
        </p:spPr>
        <p:txBody>
          <a:bodyPr tIns="45718" bIns="45718">
            <a:spAutoFit/>
          </a:bodyPr>
          <a:lstStyle/>
          <a:p>
            <a:pPr>
              <a:spcBef>
                <a:spcPts val="1201"/>
              </a:spcBef>
              <a:defRPr/>
            </a:pPr>
            <a:r>
              <a:rPr lang="en-US" dirty="0">
                <a:solidFill>
                  <a:schemeClr val="tx1"/>
                </a:solidFill>
                <a:latin typeface="+mn-lt"/>
                <a:cs typeface="DejaVu Sans" charset="0"/>
              </a:rPr>
              <a:t>Mean of the above measures is computed for multiple queries.</a:t>
            </a: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a:xfrm>
            <a:off x="685800" y="161925"/>
            <a:ext cx="7762875" cy="1133475"/>
          </a:xfrm>
        </p:spPr>
        <p:txBody>
          <a:bodyPr/>
          <a:lstStyle/>
          <a:p>
            <a:r>
              <a:rPr lang="en-US" sz="3200">
                <a:latin typeface="Times New Roman" charset="0"/>
                <a:cs typeface="DejaVu Sans" charset="0"/>
              </a:rPr>
              <a:t>Learning Query Specific Classifier</a:t>
            </a:r>
          </a:p>
        </p:txBody>
      </p:sp>
      <p:graphicFrame>
        <p:nvGraphicFramePr>
          <p:cNvPr id="22530" name="Object 14"/>
          <p:cNvGraphicFramePr>
            <a:graphicFrameLocks noChangeAspect="1"/>
          </p:cNvGraphicFramePr>
          <p:nvPr/>
        </p:nvGraphicFramePr>
        <p:xfrm>
          <a:off x="2973388" y="4200525"/>
          <a:ext cx="3503612" cy="1438275"/>
        </p:xfrm>
        <a:graphic>
          <a:graphicData uri="http://schemas.openxmlformats.org/presentationml/2006/ole">
            <mc:AlternateContent xmlns:mc="http://schemas.openxmlformats.org/markup-compatibility/2006">
              <mc:Choice xmlns:v="urn:schemas-microsoft-com:vml" Requires="v">
                <p:oleObj spid="_x0000_s22595" name="Equation" r:id="rId4" imgW="1878957" imgH="889046" progId="Equation.3">
                  <p:embed/>
                </p:oleObj>
              </mc:Choice>
              <mc:Fallback>
                <p:oleObj name="Equation" r:id="rId4" imgW="1878957" imgH="889046" progId="Equation.3">
                  <p:embed/>
                  <p:pic>
                    <p:nvPicPr>
                      <p:cNvPr id="0" name="Object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73388" y="4200525"/>
                        <a:ext cx="3503612" cy="143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2531" name="Object 15"/>
          <p:cNvGraphicFramePr>
            <a:graphicFrameLocks noChangeAspect="1"/>
          </p:cNvGraphicFramePr>
          <p:nvPr/>
        </p:nvGraphicFramePr>
        <p:xfrm>
          <a:off x="2590800" y="2301875"/>
          <a:ext cx="4114800" cy="746125"/>
        </p:xfrm>
        <a:graphic>
          <a:graphicData uri="http://schemas.openxmlformats.org/presentationml/2006/ole">
            <mc:AlternateContent xmlns:mc="http://schemas.openxmlformats.org/markup-compatibility/2006">
              <mc:Choice xmlns:v="urn:schemas-microsoft-com:vml" Requires="v">
                <p:oleObj spid="_x0000_s22596" name="Equation" r:id="rId6" imgW="1993601" imgH="406216" progId="Equation.3">
                  <p:embed/>
                </p:oleObj>
              </mc:Choice>
              <mc:Fallback>
                <p:oleObj name="Equation" r:id="rId6" imgW="1993601" imgH="406216" progId="Equation.3">
                  <p:embed/>
                  <p:pic>
                    <p:nvPicPr>
                      <p:cNvPr id="0" name="Object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90800" y="2301875"/>
                        <a:ext cx="4114800" cy="74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 name="Rectangle 40"/>
          <p:cNvSpPr>
            <a:spLocks noChangeArrowheads="1"/>
          </p:cNvSpPr>
          <p:nvPr/>
        </p:nvSpPr>
        <p:spPr bwMode="auto">
          <a:xfrm>
            <a:off x="838200" y="1209675"/>
            <a:ext cx="7740650" cy="923925"/>
          </a:xfrm>
          <a:prstGeom prst="rect">
            <a:avLst/>
          </a:prstGeom>
          <a:noFill/>
          <a:ln w="9525">
            <a:noFill/>
            <a:miter lim="800000"/>
            <a:headEnd/>
            <a:tailEnd/>
          </a:ln>
        </p:spPr>
        <p:txBody>
          <a:bodyPr tIns="45718" bIns="45718">
            <a:spAutoFit/>
          </a:bodyPr>
          <a:lstStyle/>
          <a:p>
            <a:pPr algn="just">
              <a:spcBef>
                <a:spcPts val="1201"/>
              </a:spcBef>
              <a:defRPr/>
            </a:pPr>
            <a:r>
              <a:rPr lang="en-US" dirty="0">
                <a:solidFill>
                  <a:schemeClr val="tx2"/>
                </a:solidFill>
                <a:latin typeface="+mn-lt"/>
                <a:cs typeface="DejaVu Sans" charset="0"/>
              </a:rPr>
              <a:t>Given a query  word image, retrieve all similar word images. We use a weighted Euclidean distance function for matching word images and retrieving relevant  images.</a:t>
            </a:r>
          </a:p>
        </p:txBody>
      </p:sp>
      <p:sp>
        <p:nvSpPr>
          <p:cNvPr id="8" name="Rectangle 40"/>
          <p:cNvSpPr>
            <a:spLocks noChangeArrowheads="1"/>
          </p:cNvSpPr>
          <p:nvPr/>
        </p:nvSpPr>
        <p:spPr bwMode="auto">
          <a:xfrm>
            <a:off x="869950" y="3240088"/>
            <a:ext cx="7740650" cy="646112"/>
          </a:xfrm>
          <a:prstGeom prst="rect">
            <a:avLst/>
          </a:prstGeom>
          <a:noFill/>
          <a:ln w="9525">
            <a:noFill/>
            <a:miter lim="800000"/>
            <a:headEnd/>
            <a:tailEnd/>
          </a:ln>
        </p:spPr>
        <p:txBody>
          <a:bodyPr tIns="45718" bIns="45718">
            <a:spAutoFit/>
          </a:bodyPr>
          <a:lstStyle/>
          <a:p>
            <a:pPr algn="just">
              <a:spcBef>
                <a:spcPts val="1201"/>
              </a:spcBef>
              <a:defRPr/>
            </a:pPr>
            <a:r>
              <a:rPr lang="en-US" dirty="0">
                <a:solidFill>
                  <a:schemeClr val="tx2"/>
                </a:solidFill>
                <a:latin typeface="+mn-lt"/>
                <a:cs typeface="DejaVu Sans" charset="0"/>
              </a:rPr>
              <a:t>Where w is a weight vector. During retrieval, in each of the iteration t, weight is updated using</a:t>
            </a: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482390831"/>
              </p:ext>
            </p:extLst>
          </p:nvPr>
        </p:nvGraphicFramePr>
        <p:xfrm>
          <a:off x="1066800" y="1841500"/>
          <a:ext cx="6858001" cy="2044996"/>
        </p:xfrm>
        <a:graphic>
          <a:graphicData uri="http://schemas.openxmlformats.org/drawingml/2006/table">
            <a:tbl>
              <a:tblPr firstRow="1" bandRow="1">
                <a:tableStyleId>{5C22544A-7EE6-4342-B048-85BDC9FD1C3A}</a:tableStyleId>
              </a:tblPr>
              <a:tblGrid>
                <a:gridCol w="1490869"/>
                <a:gridCol w="1789044"/>
                <a:gridCol w="1789044"/>
                <a:gridCol w="1789044"/>
              </a:tblGrid>
              <a:tr h="920982">
                <a:tc>
                  <a:txBody>
                    <a:bodyPr/>
                    <a:lstStyle/>
                    <a:p>
                      <a:r>
                        <a:rPr lang="en-US" sz="2800" dirty="0" smtClean="0">
                          <a:solidFill>
                            <a:srgbClr val="FF0000"/>
                          </a:solidFill>
                        </a:rPr>
                        <a:t>Dataset</a:t>
                      </a:r>
                      <a:endParaRPr lang="en-US" sz="2800" dirty="0">
                        <a:solidFill>
                          <a:srgbClr val="FF0000"/>
                        </a:solidFill>
                      </a:endParaRPr>
                    </a:p>
                  </a:txBody>
                  <a:tcPr marL="120823" marR="120823" marT="33919" marB="33919"/>
                </a:tc>
                <a:tc>
                  <a:txBody>
                    <a:bodyPr/>
                    <a:lstStyle/>
                    <a:p>
                      <a:r>
                        <a:rPr lang="en-US" sz="2800" dirty="0" smtClean="0">
                          <a:solidFill>
                            <a:srgbClr val="FF0000"/>
                          </a:solidFill>
                        </a:rPr>
                        <a:t>No Learning</a:t>
                      </a:r>
                      <a:endParaRPr lang="en-US" sz="2800" dirty="0">
                        <a:solidFill>
                          <a:srgbClr val="FF0000"/>
                        </a:solidFill>
                      </a:endParaRPr>
                    </a:p>
                  </a:txBody>
                  <a:tcPr marL="120823" marR="120823" marT="33919" marB="33919"/>
                </a:tc>
                <a:tc>
                  <a:txBody>
                    <a:bodyPr/>
                    <a:lstStyle/>
                    <a:p>
                      <a:r>
                        <a:rPr lang="en-US" sz="2800" dirty="0" smtClean="0">
                          <a:solidFill>
                            <a:srgbClr val="FF0000"/>
                          </a:solidFill>
                        </a:rPr>
                        <a:t>QSC with Eq. 1</a:t>
                      </a:r>
                      <a:endParaRPr lang="en-US" sz="2800" dirty="0">
                        <a:solidFill>
                          <a:srgbClr val="FF0000"/>
                        </a:solidFill>
                      </a:endParaRPr>
                    </a:p>
                  </a:txBody>
                  <a:tcPr marL="120823" marR="120823" marT="33919" marB="33919"/>
                </a:tc>
                <a:tc>
                  <a:txBody>
                    <a:bodyPr/>
                    <a:lstStyle/>
                    <a:p>
                      <a:r>
                        <a:rPr lang="en-US" sz="2800" dirty="0" smtClean="0">
                          <a:solidFill>
                            <a:srgbClr val="FF0000"/>
                          </a:solidFill>
                        </a:rPr>
                        <a:t>QSC</a:t>
                      </a:r>
                      <a:r>
                        <a:rPr lang="en-US" sz="2800" baseline="0" dirty="0" smtClean="0">
                          <a:solidFill>
                            <a:srgbClr val="FF0000"/>
                          </a:solidFill>
                        </a:rPr>
                        <a:t> with Eq. 2</a:t>
                      </a:r>
                      <a:endParaRPr lang="en-US" sz="2800" dirty="0">
                        <a:solidFill>
                          <a:srgbClr val="FF0000"/>
                        </a:solidFill>
                      </a:endParaRPr>
                    </a:p>
                  </a:txBody>
                  <a:tcPr marL="120823" marR="120823" marT="33919" marB="33919"/>
                </a:tc>
              </a:tr>
              <a:tr h="573057">
                <a:tc>
                  <a:txBody>
                    <a:bodyPr/>
                    <a:lstStyle/>
                    <a:p>
                      <a:r>
                        <a:rPr lang="en-US" sz="2800" dirty="0" smtClean="0"/>
                        <a:t>CD</a:t>
                      </a:r>
                      <a:endParaRPr lang="en-US" sz="2800" dirty="0"/>
                    </a:p>
                  </a:txBody>
                  <a:tcPr marL="120823" marR="120823" marT="33919" marB="33919"/>
                </a:tc>
                <a:tc>
                  <a:txBody>
                    <a:bodyPr/>
                    <a:lstStyle/>
                    <a:p>
                      <a:r>
                        <a:rPr lang="en-US" sz="2800" smtClean="0"/>
                        <a:t>0.764</a:t>
                      </a:r>
                      <a:endParaRPr lang="en-US" sz="2800" dirty="0"/>
                    </a:p>
                  </a:txBody>
                  <a:tcPr marL="120823" marR="120823" marT="33919" marB="33919"/>
                </a:tc>
                <a:tc>
                  <a:txBody>
                    <a:bodyPr/>
                    <a:lstStyle/>
                    <a:p>
                      <a:r>
                        <a:rPr lang="en-US" sz="2800" dirty="0" smtClean="0"/>
                        <a:t>0.946</a:t>
                      </a:r>
                      <a:endParaRPr lang="en-US" sz="2800" dirty="0"/>
                    </a:p>
                  </a:txBody>
                  <a:tcPr marL="120823" marR="120823" marT="33919" marB="33919"/>
                </a:tc>
                <a:tc>
                  <a:txBody>
                    <a:bodyPr/>
                    <a:lstStyle/>
                    <a:p>
                      <a:r>
                        <a:rPr lang="en-US" sz="2800" dirty="0" smtClean="0"/>
                        <a:t>0.944</a:t>
                      </a:r>
                      <a:endParaRPr lang="en-US" sz="2800" dirty="0"/>
                    </a:p>
                  </a:txBody>
                  <a:tcPr marL="120823" marR="120823" marT="33919" marB="33919"/>
                </a:tc>
              </a:tr>
              <a:tr h="550662">
                <a:tc>
                  <a:txBody>
                    <a:bodyPr/>
                    <a:lstStyle/>
                    <a:p>
                      <a:r>
                        <a:rPr lang="en-US" sz="2800" dirty="0" smtClean="0"/>
                        <a:t>RD</a:t>
                      </a:r>
                      <a:endParaRPr lang="en-US" sz="2800" dirty="0"/>
                    </a:p>
                  </a:txBody>
                  <a:tcPr marL="120823" marR="120823" marT="33919" marB="33919"/>
                </a:tc>
                <a:tc>
                  <a:txBody>
                    <a:bodyPr/>
                    <a:lstStyle/>
                    <a:p>
                      <a:r>
                        <a:rPr lang="en-US" sz="2800" dirty="0" smtClean="0"/>
                        <a:t>0.817</a:t>
                      </a:r>
                      <a:endParaRPr lang="en-US" sz="2800" dirty="0"/>
                    </a:p>
                  </a:txBody>
                  <a:tcPr marL="120823" marR="120823" marT="33919" marB="33919"/>
                </a:tc>
                <a:tc>
                  <a:txBody>
                    <a:bodyPr/>
                    <a:lstStyle/>
                    <a:p>
                      <a:r>
                        <a:rPr lang="en-US" sz="2800" dirty="0" smtClean="0"/>
                        <a:t>0.930</a:t>
                      </a:r>
                      <a:endParaRPr lang="en-US" sz="2800" dirty="0"/>
                    </a:p>
                  </a:txBody>
                  <a:tcPr marL="120823" marR="120823" marT="33919" marB="33919"/>
                </a:tc>
                <a:tc>
                  <a:txBody>
                    <a:bodyPr/>
                    <a:lstStyle/>
                    <a:p>
                      <a:r>
                        <a:rPr lang="en-US" sz="2800" dirty="0" smtClean="0"/>
                        <a:t>0.939</a:t>
                      </a:r>
                      <a:endParaRPr lang="en-US" sz="2800" dirty="0"/>
                    </a:p>
                  </a:txBody>
                  <a:tcPr marL="120823" marR="120823" marT="33919" marB="33919"/>
                </a:tc>
              </a:tr>
            </a:tbl>
          </a:graphicData>
        </a:graphic>
      </p:graphicFrame>
      <p:sp>
        <p:nvSpPr>
          <p:cNvPr id="20503" name="TextBox 27"/>
          <p:cNvSpPr txBox="1">
            <a:spLocks noChangeArrowheads="1"/>
          </p:cNvSpPr>
          <p:nvPr/>
        </p:nvSpPr>
        <p:spPr bwMode="auto">
          <a:xfrm>
            <a:off x="1143000" y="4267200"/>
            <a:ext cx="7924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45718" bIns="45718">
            <a:spAutoFit/>
          </a:bodyPr>
          <a:lstStyle/>
          <a:p>
            <a:r>
              <a:rPr lang="en-US" sz="2400">
                <a:solidFill>
                  <a:srgbClr val="0D0D0D"/>
                </a:solidFill>
                <a:latin typeface="Tahoma" charset="0"/>
              </a:rPr>
              <a:t>Results (mAP) on two dataset with 300 queries. </a:t>
            </a:r>
          </a:p>
        </p:txBody>
      </p:sp>
    </p:spTree>
    <p:extLst>
      <p:ext uri="{BB962C8B-B14F-4D97-AF65-F5344CB8AC3E}">
        <p14:creationId xmlns:p14="http://schemas.microsoft.com/office/powerpoint/2010/main" val="85593424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a:xfrm>
            <a:off x="609600" y="76200"/>
            <a:ext cx="7762875" cy="1133475"/>
          </a:xfrm>
        </p:spPr>
        <p:txBody>
          <a:bodyPr/>
          <a:lstStyle/>
          <a:p>
            <a:r>
              <a:rPr lang="en-US" sz="3200">
                <a:latin typeface="Times New Roman" charset="0"/>
                <a:cs typeface="DejaVu Sans" charset="0"/>
              </a:rPr>
              <a:t>Learning by extrapolating QSC</a:t>
            </a:r>
          </a:p>
        </p:txBody>
      </p:sp>
      <p:sp>
        <p:nvSpPr>
          <p:cNvPr id="24578" name="Right Arrow 2"/>
          <p:cNvSpPr>
            <a:spLocks noChangeArrowheads="1"/>
          </p:cNvSpPr>
          <p:nvPr/>
        </p:nvSpPr>
        <p:spPr bwMode="auto">
          <a:xfrm>
            <a:off x="4476750" y="2020888"/>
            <a:ext cx="523875" cy="169862"/>
          </a:xfrm>
          <a:prstGeom prst="rightArrow">
            <a:avLst>
              <a:gd name="adj1" fmla="val 50000"/>
              <a:gd name="adj2" fmla="val 50288"/>
            </a:avLst>
          </a:prstGeom>
          <a:solidFill>
            <a:schemeClr val="accent1"/>
          </a:solidFill>
          <a:ln w="3175">
            <a:solidFill>
              <a:schemeClr val="tx1"/>
            </a:solidFill>
            <a:round/>
            <a:headEnd/>
            <a:tailEnd/>
          </a:ln>
        </p:spPr>
        <p:txBody>
          <a:bodyPr wrap="none" lIns="35999" tIns="45718" rIns="35999" bIns="45718" anchor="ctr"/>
          <a:lstStyle/>
          <a:p>
            <a:pPr defTabSz="912813"/>
            <a:endParaRPr lang="en-US"/>
          </a:p>
        </p:txBody>
      </p:sp>
      <p:sp>
        <p:nvSpPr>
          <p:cNvPr id="24579" name="Right Arrow 3"/>
          <p:cNvSpPr>
            <a:spLocks noChangeArrowheads="1"/>
          </p:cNvSpPr>
          <p:nvPr/>
        </p:nvSpPr>
        <p:spPr bwMode="auto">
          <a:xfrm>
            <a:off x="6535738" y="2047875"/>
            <a:ext cx="523875" cy="169863"/>
          </a:xfrm>
          <a:prstGeom prst="rightArrow">
            <a:avLst>
              <a:gd name="adj1" fmla="val 50000"/>
              <a:gd name="adj2" fmla="val 50288"/>
            </a:avLst>
          </a:prstGeom>
          <a:solidFill>
            <a:schemeClr val="accent1"/>
          </a:solidFill>
          <a:ln w="3175">
            <a:solidFill>
              <a:schemeClr val="tx1"/>
            </a:solidFill>
            <a:round/>
            <a:headEnd/>
            <a:tailEnd/>
          </a:ln>
        </p:spPr>
        <p:txBody>
          <a:bodyPr wrap="none" lIns="35999" tIns="45718" rIns="35999" bIns="45718" anchor="ctr"/>
          <a:lstStyle/>
          <a:p>
            <a:pPr defTabSz="912813"/>
            <a:endParaRPr lang="en-US"/>
          </a:p>
        </p:txBody>
      </p:sp>
      <p:sp>
        <p:nvSpPr>
          <p:cNvPr id="24580" name="Rounded Rectangle 4"/>
          <p:cNvSpPr>
            <a:spLocks noChangeArrowheads="1"/>
          </p:cNvSpPr>
          <p:nvPr/>
        </p:nvSpPr>
        <p:spPr bwMode="auto">
          <a:xfrm>
            <a:off x="808038" y="1597025"/>
            <a:ext cx="1630362" cy="1027113"/>
          </a:xfrm>
          <a:prstGeom prst="roundRect">
            <a:avLst>
              <a:gd name="adj" fmla="val 16667"/>
            </a:avLst>
          </a:prstGeom>
          <a:solidFill>
            <a:schemeClr val="accent1"/>
          </a:solidFill>
          <a:ln w="9525">
            <a:solidFill>
              <a:schemeClr val="tx1"/>
            </a:solidFill>
            <a:round/>
            <a:headEnd/>
            <a:tailEnd/>
          </a:ln>
        </p:spPr>
        <p:txBody>
          <a:bodyPr wrap="none" tIns="45718" bIns="45718" anchor="ctr"/>
          <a:lstStyle/>
          <a:p>
            <a:pPr defTabSz="912813"/>
            <a:endParaRPr lang="en-US"/>
          </a:p>
        </p:txBody>
      </p:sp>
      <p:sp>
        <p:nvSpPr>
          <p:cNvPr id="24581" name="Rectangle 40"/>
          <p:cNvSpPr>
            <a:spLocks noChangeArrowheads="1"/>
          </p:cNvSpPr>
          <p:nvPr/>
        </p:nvSpPr>
        <p:spPr bwMode="auto">
          <a:xfrm>
            <a:off x="685800" y="1716088"/>
            <a:ext cx="1916113" cy="80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45718" bIns="45718">
            <a:spAutoFit/>
          </a:bodyPr>
          <a:lstStyle/>
          <a:p>
            <a:pPr algn="ctr">
              <a:lnSpc>
                <a:spcPct val="60000"/>
              </a:lnSpc>
              <a:spcBef>
                <a:spcPts val="1200"/>
              </a:spcBef>
            </a:pPr>
            <a:r>
              <a:rPr lang="en-US" sz="1400">
                <a:solidFill>
                  <a:schemeClr val="tx1"/>
                </a:solidFill>
                <a:cs typeface="Arial" charset="0"/>
              </a:rPr>
              <a:t> Feature descriptor </a:t>
            </a:r>
          </a:p>
          <a:p>
            <a:pPr algn="ctr">
              <a:lnSpc>
                <a:spcPct val="60000"/>
              </a:lnSpc>
              <a:spcBef>
                <a:spcPts val="1200"/>
              </a:spcBef>
            </a:pPr>
            <a:r>
              <a:rPr lang="en-US" sz="1400">
                <a:solidFill>
                  <a:schemeClr val="tx1"/>
                </a:solidFill>
                <a:cs typeface="Arial" charset="0"/>
              </a:rPr>
              <a:t>mapped to d </a:t>
            </a:r>
          </a:p>
          <a:p>
            <a:pPr algn="ctr">
              <a:lnSpc>
                <a:spcPct val="60000"/>
              </a:lnSpc>
              <a:spcBef>
                <a:spcPts val="1200"/>
              </a:spcBef>
            </a:pPr>
            <a:r>
              <a:rPr lang="en-US" sz="1400">
                <a:solidFill>
                  <a:schemeClr val="tx1"/>
                </a:solidFill>
                <a:cs typeface="Arial" charset="0"/>
              </a:rPr>
              <a:t>dimension</a:t>
            </a:r>
          </a:p>
        </p:txBody>
      </p:sp>
      <p:sp>
        <p:nvSpPr>
          <p:cNvPr id="24582" name="Rounded Rectangle 6"/>
          <p:cNvSpPr>
            <a:spLocks noChangeArrowheads="1"/>
          </p:cNvSpPr>
          <p:nvPr/>
        </p:nvSpPr>
        <p:spPr bwMode="auto">
          <a:xfrm>
            <a:off x="3132138" y="1563688"/>
            <a:ext cx="1257300" cy="1060450"/>
          </a:xfrm>
          <a:prstGeom prst="roundRect">
            <a:avLst>
              <a:gd name="adj" fmla="val 16667"/>
            </a:avLst>
          </a:prstGeom>
          <a:solidFill>
            <a:schemeClr val="accent1"/>
          </a:solidFill>
          <a:ln w="9525">
            <a:solidFill>
              <a:schemeClr val="tx1"/>
            </a:solidFill>
            <a:round/>
            <a:headEnd/>
            <a:tailEnd/>
          </a:ln>
        </p:spPr>
        <p:txBody>
          <a:bodyPr wrap="none" tIns="45718" bIns="45718" anchor="ctr"/>
          <a:lstStyle/>
          <a:p>
            <a:pPr defTabSz="912813"/>
            <a:endParaRPr lang="en-US"/>
          </a:p>
        </p:txBody>
      </p:sp>
      <p:sp>
        <p:nvSpPr>
          <p:cNvPr id="24583" name="Rectangle 40"/>
          <p:cNvSpPr>
            <a:spLocks noChangeArrowheads="1"/>
          </p:cNvSpPr>
          <p:nvPr/>
        </p:nvSpPr>
        <p:spPr bwMode="auto">
          <a:xfrm>
            <a:off x="3090863" y="1682750"/>
            <a:ext cx="1379537"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45718" bIns="45718">
            <a:spAutoFit/>
          </a:bodyPr>
          <a:lstStyle/>
          <a:p>
            <a:pPr algn="ctr">
              <a:lnSpc>
                <a:spcPct val="70000"/>
              </a:lnSpc>
              <a:spcBef>
                <a:spcPts val="1200"/>
              </a:spcBef>
            </a:pPr>
            <a:r>
              <a:rPr lang="en-US" sz="1400">
                <a:solidFill>
                  <a:schemeClr val="tx2"/>
                </a:solidFill>
                <a:cs typeface="Arial" charset="0"/>
              </a:rPr>
              <a:t> query specific </a:t>
            </a:r>
          </a:p>
          <a:p>
            <a:pPr algn="ctr">
              <a:lnSpc>
                <a:spcPct val="70000"/>
              </a:lnSpc>
              <a:spcBef>
                <a:spcPts val="1200"/>
              </a:spcBef>
            </a:pPr>
            <a:r>
              <a:rPr lang="en-US" sz="1400">
                <a:solidFill>
                  <a:schemeClr val="tx2"/>
                </a:solidFill>
                <a:cs typeface="Arial" charset="0"/>
              </a:rPr>
              <a:t>learning in </a:t>
            </a:r>
          </a:p>
          <a:p>
            <a:pPr algn="ctr">
              <a:lnSpc>
                <a:spcPct val="70000"/>
              </a:lnSpc>
              <a:spcBef>
                <a:spcPts val="1200"/>
              </a:spcBef>
            </a:pPr>
            <a:r>
              <a:rPr lang="en-US" sz="1400">
                <a:solidFill>
                  <a:schemeClr val="tx2"/>
                </a:solidFill>
                <a:cs typeface="Arial" charset="0"/>
              </a:rPr>
              <a:t>closed form</a:t>
            </a:r>
          </a:p>
        </p:txBody>
      </p:sp>
      <p:sp>
        <p:nvSpPr>
          <p:cNvPr id="24584" name="Rounded Rectangle 8"/>
          <p:cNvSpPr>
            <a:spLocks noChangeArrowheads="1"/>
          </p:cNvSpPr>
          <p:nvPr/>
        </p:nvSpPr>
        <p:spPr bwMode="auto">
          <a:xfrm>
            <a:off x="5087938" y="1524000"/>
            <a:ext cx="1370012" cy="1195388"/>
          </a:xfrm>
          <a:prstGeom prst="roundRect">
            <a:avLst>
              <a:gd name="adj" fmla="val 16667"/>
            </a:avLst>
          </a:prstGeom>
          <a:solidFill>
            <a:schemeClr val="accent1"/>
          </a:solidFill>
          <a:ln w="9525">
            <a:solidFill>
              <a:schemeClr val="tx1"/>
            </a:solidFill>
            <a:round/>
            <a:headEnd/>
            <a:tailEnd/>
          </a:ln>
        </p:spPr>
        <p:txBody>
          <a:bodyPr wrap="none" tIns="45718" bIns="45718" anchor="ctr"/>
          <a:lstStyle/>
          <a:p>
            <a:pPr defTabSz="912813"/>
            <a:endParaRPr lang="en-US"/>
          </a:p>
        </p:txBody>
      </p:sp>
      <p:sp>
        <p:nvSpPr>
          <p:cNvPr id="24585" name="Rectangle 40"/>
          <p:cNvSpPr>
            <a:spLocks noChangeArrowheads="1"/>
          </p:cNvSpPr>
          <p:nvPr/>
        </p:nvSpPr>
        <p:spPr bwMode="auto">
          <a:xfrm>
            <a:off x="5148263" y="1676400"/>
            <a:ext cx="1468437"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45718" bIns="45718">
            <a:spAutoFit/>
          </a:bodyPr>
          <a:lstStyle/>
          <a:p>
            <a:pPr>
              <a:lnSpc>
                <a:spcPct val="70000"/>
              </a:lnSpc>
              <a:spcBef>
                <a:spcPts val="1200"/>
              </a:spcBef>
            </a:pPr>
            <a:r>
              <a:rPr lang="en-US" sz="1400">
                <a:solidFill>
                  <a:schemeClr val="tx2"/>
                </a:solidFill>
                <a:cs typeface="Arial" charset="0"/>
              </a:rPr>
              <a:t> disintegration </a:t>
            </a:r>
          </a:p>
          <a:p>
            <a:pPr>
              <a:lnSpc>
                <a:spcPct val="70000"/>
              </a:lnSpc>
              <a:spcBef>
                <a:spcPts val="1200"/>
              </a:spcBef>
            </a:pPr>
            <a:r>
              <a:rPr lang="en-US" sz="1400">
                <a:solidFill>
                  <a:schemeClr val="tx2"/>
                </a:solidFill>
                <a:cs typeface="Arial" charset="0"/>
              </a:rPr>
              <a:t>into sub-word</a:t>
            </a:r>
          </a:p>
          <a:p>
            <a:pPr>
              <a:lnSpc>
                <a:spcPct val="70000"/>
              </a:lnSpc>
              <a:spcBef>
                <a:spcPts val="1200"/>
              </a:spcBef>
            </a:pPr>
            <a:r>
              <a:rPr lang="en-US" sz="1400">
                <a:solidFill>
                  <a:schemeClr val="tx2"/>
                </a:solidFill>
                <a:cs typeface="Arial" charset="0"/>
              </a:rPr>
              <a:t>weight vectors</a:t>
            </a:r>
          </a:p>
        </p:txBody>
      </p:sp>
      <p:sp>
        <p:nvSpPr>
          <p:cNvPr id="24586" name="Rounded Rectangle 10"/>
          <p:cNvSpPr>
            <a:spLocks noChangeArrowheads="1"/>
          </p:cNvSpPr>
          <p:nvPr/>
        </p:nvSpPr>
        <p:spPr bwMode="auto">
          <a:xfrm>
            <a:off x="7086600" y="1595438"/>
            <a:ext cx="1427163" cy="1028700"/>
          </a:xfrm>
          <a:prstGeom prst="roundRect">
            <a:avLst>
              <a:gd name="adj" fmla="val 16667"/>
            </a:avLst>
          </a:prstGeom>
          <a:solidFill>
            <a:schemeClr val="accent1"/>
          </a:solidFill>
          <a:ln w="9525">
            <a:solidFill>
              <a:schemeClr val="tx1"/>
            </a:solidFill>
            <a:round/>
            <a:headEnd/>
            <a:tailEnd/>
          </a:ln>
        </p:spPr>
        <p:txBody>
          <a:bodyPr wrap="none" tIns="45718" bIns="45718" anchor="ctr"/>
          <a:lstStyle/>
          <a:p>
            <a:pPr defTabSz="912813"/>
            <a:endParaRPr lang="en-US"/>
          </a:p>
        </p:txBody>
      </p:sp>
      <p:sp>
        <p:nvSpPr>
          <p:cNvPr id="24587" name="Rectangle 40"/>
          <p:cNvSpPr>
            <a:spLocks noChangeArrowheads="1"/>
          </p:cNvSpPr>
          <p:nvPr/>
        </p:nvSpPr>
        <p:spPr bwMode="auto">
          <a:xfrm>
            <a:off x="7053263" y="1670050"/>
            <a:ext cx="1509712"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45718" bIns="45718">
            <a:spAutoFit/>
          </a:bodyPr>
          <a:lstStyle/>
          <a:p>
            <a:pPr algn="ctr">
              <a:lnSpc>
                <a:spcPct val="70000"/>
              </a:lnSpc>
              <a:spcBef>
                <a:spcPts val="1200"/>
              </a:spcBef>
            </a:pPr>
            <a:r>
              <a:rPr lang="en-US" sz="1400">
                <a:solidFill>
                  <a:schemeClr val="tx2"/>
                </a:solidFill>
                <a:cs typeface="Arial" charset="0"/>
              </a:rPr>
              <a:t>Mapped to </a:t>
            </a:r>
          </a:p>
          <a:p>
            <a:pPr algn="ctr">
              <a:lnSpc>
                <a:spcPct val="70000"/>
              </a:lnSpc>
              <a:spcBef>
                <a:spcPts val="1200"/>
              </a:spcBef>
            </a:pPr>
            <a:r>
              <a:rPr lang="en-US" sz="1400">
                <a:solidFill>
                  <a:schemeClr val="tx2"/>
                </a:solidFill>
                <a:cs typeface="Arial" charset="0"/>
              </a:rPr>
              <a:t>Constant length</a:t>
            </a:r>
          </a:p>
          <a:p>
            <a:pPr algn="ctr">
              <a:lnSpc>
                <a:spcPct val="70000"/>
              </a:lnSpc>
              <a:spcBef>
                <a:spcPts val="1200"/>
              </a:spcBef>
            </a:pPr>
            <a:r>
              <a:rPr lang="en-US" sz="1400">
                <a:solidFill>
                  <a:schemeClr val="tx2"/>
                </a:solidFill>
                <a:cs typeface="Arial" charset="0"/>
              </a:rPr>
              <a:t>vectors</a:t>
            </a:r>
          </a:p>
        </p:txBody>
      </p:sp>
      <p:sp>
        <p:nvSpPr>
          <p:cNvPr id="24588" name="Right Arrow 12"/>
          <p:cNvSpPr>
            <a:spLocks noChangeArrowheads="1"/>
          </p:cNvSpPr>
          <p:nvPr/>
        </p:nvSpPr>
        <p:spPr bwMode="auto">
          <a:xfrm>
            <a:off x="2560638" y="2020888"/>
            <a:ext cx="523875" cy="169862"/>
          </a:xfrm>
          <a:prstGeom prst="rightArrow">
            <a:avLst>
              <a:gd name="adj1" fmla="val 50000"/>
              <a:gd name="adj2" fmla="val 50288"/>
            </a:avLst>
          </a:prstGeom>
          <a:solidFill>
            <a:schemeClr val="accent1"/>
          </a:solidFill>
          <a:ln w="3175">
            <a:solidFill>
              <a:schemeClr val="tx1"/>
            </a:solidFill>
            <a:round/>
            <a:headEnd/>
            <a:tailEnd/>
          </a:ln>
        </p:spPr>
        <p:txBody>
          <a:bodyPr wrap="none" lIns="35999" tIns="45718" rIns="35999" bIns="45718" anchor="ctr"/>
          <a:lstStyle/>
          <a:p>
            <a:pPr defTabSz="912813"/>
            <a:endParaRPr lang="en-US"/>
          </a:p>
        </p:txBody>
      </p:sp>
      <p:sp>
        <p:nvSpPr>
          <p:cNvPr id="24589" name="Right Arrow 13"/>
          <p:cNvSpPr>
            <a:spLocks noChangeArrowheads="1"/>
          </p:cNvSpPr>
          <p:nvPr/>
        </p:nvSpPr>
        <p:spPr bwMode="auto">
          <a:xfrm>
            <a:off x="3862388" y="4714875"/>
            <a:ext cx="523875" cy="169863"/>
          </a:xfrm>
          <a:prstGeom prst="rightArrow">
            <a:avLst>
              <a:gd name="adj1" fmla="val 50000"/>
              <a:gd name="adj2" fmla="val 50288"/>
            </a:avLst>
          </a:prstGeom>
          <a:solidFill>
            <a:schemeClr val="accent1"/>
          </a:solidFill>
          <a:ln w="3175">
            <a:solidFill>
              <a:schemeClr val="tx1"/>
            </a:solidFill>
            <a:round/>
            <a:headEnd/>
            <a:tailEnd/>
          </a:ln>
        </p:spPr>
        <p:txBody>
          <a:bodyPr wrap="none" lIns="35999" tIns="45718" rIns="35999" bIns="45718" anchor="ctr"/>
          <a:lstStyle/>
          <a:p>
            <a:pPr defTabSz="912813"/>
            <a:endParaRPr lang="en-US"/>
          </a:p>
        </p:txBody>
      </p:sp>
      <p:sp>
        <p:nvSpPr>
          <p:cNvPr id="24590" name="Right Arrow 14"/>
          <p:cNvSpPr>
            <a:spLocks noChangeArrowheads="1"/>
          </p:cNvSpPr>
          <p:nvPr/>
        </p:nvSpPr>
        <p:spPr bwMode="auto">
          <a:xfrm>
            <a:off x="6513513" y="4705350"/>
            <a:ext cx="522287" cy="169863"/>
          </a:xfrm>
          <a:prstGeom prst="rightArrow">
            <a:avLst>
              <a:gd name="adj1" fmla="val 50000"/>
              <a:gd name="adj2" fmla="val 50136"/>
            </a:avLst>
          </a:prstGeom>
          <a:solidFill>
            <a:schemeClr val="accent1"/>
          </a:solidFill>
          <a:ln w="3175">
            <a:solidFill>
              <a:schemeClr val="tx1"/>
            </a:solidFill>
            <a:round/>
            <a:headEnd/>
            <a:tailEnd/>
          </a:ln>
        </p:spPr>
        <p:txBody>
          <a:bodyPr wrap="none" lIns="35999" tIns="45718" rIns="35999" bIns="45718" anchor="ctr"/>
          <a:lstStyle/>
          <a:p>
            <a:pPr defTabSz="912813"/>
            <a:endParaRPr lang="en-US"/>
          </a:p>
        </p:txBody>
      </p:sp>
      <p:sp>
        <p:nvSpPr>
          <p:cNvPr id="24591" name="Rounded Rectangle 15"/>
          <p:cNvSpPr>
            <a:spLocks noChangeArrowheads="1"/>
          </p:cNvSpPr>
          <p:nvPr/>
        </p:nvSpPr>
        <p:spPr bwMode="auto">
          <a:xfrm>
            <a:off x="2395538" y="4195763"/>
            <a:ext cx="1370012" cy="1195387"/>
          </a:xfrm>
          <a:prstGeom prst="roundRect">
            <a:avLst>
              <a:gd name="adj" fmla="val 16667"/>
            </a:avLst>
          </a:prstGeom>
          <a:solidFill>
            <a:schemeClr val="accent1"/>
          </a:solidFill>
          <a:ln w="9525">
            <a:solidFill>
              <a:schemeClr val="tx1"/>
            </a:solidFill>
            <a:round/>
            <a:headEnd/>
            <a:tailEnd/>
          </a:ln>
        </p:spPr>
        <p:txBody>
          <a:bodyPr wrap="none" tIns="45718" bIns="45718" anchor="ctr"/>
          <a:lstStyle/>
          <a:p>
            <a:pPr defTabSz="912813"/>
            <a:endParaRPr lang="en-US"/>
          </a:p>
        </p:txBody>
      </p:sp>
      <p:sp>
        <p:nvSpPr>
          <p:cNvPr id="24592" name="Rectangle 40"/>
          <p:cNvSpPr>
            <a:spLocks noChangeArrowheads="1"/>
          </p:cNvSpPr>
          <p:nvPr/>
        </p:nvSpPr>
        <p:spPr bwMode="auto">
          <a:xfrm>
            <a:off x="2354263" y="4314825"/>
            <a:ext cx="1468437"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45718" bIns="45718">
            <a:spAutoFit/>
          </a:bodyPr>
          <a:lstStyle/>
          <a:p>
            <a:pPr algn="ctr">
              <a:lnSpc>
                <a:spcPct val="70000"/>
              </a:lnSpc>
              <a:spcBef>
                <a:spcPts val="1200"/>
              </a:spcBef>
            </a:pPr>
            <a:r>
              <a:rPr lang="en-US" sz="1400">
                <a:solidFill>
                  <a:schemeClr val="tx2"/>
                </a:solidFill>
                <a:cs typeface="Arial" charset="0"/>
              </a:rPr>
              <a:t>Already learnt </a:t>
            </a:r>
          </a:p>
          <a:p>
            <a:pPr algn="ctr">
              <a:lnSpc>
                <a:spcPct val="70000"/>
              </a:lnSpc>
              <a:spcBef>
                <a:spcPts val="1200"/>
              </a:spcBef>
            </a:pPr>
            <a:r>
              <a:rPr lang="en-US" sz="1400">
                <a:solidFill>
                  <a:schemeClr val="tx2"/>
                </a:solidFill>
                <a:cs typeface="Arial" charset="0"/>
              </a:rPr>
              <a:t>sub-word(letter) </a:t>
            </a:r>
          </a:p>
          <a:p>
            <a:pPr algn="ctr">
              <a:lnSpc>
                <a:spcPct val="70000"/>
              </a:lnSpc>
              <a:spcBef>
                <a:spcPts val="1200"/>
              </a:spcBef>
            </a:pPr>
            <a:r>
              <a:rPr lang="en-US" sz="1400">
                <a:solidFill>
                  <a:schemeClr val="tx2"/>
                </a:solidFill>
                <a:cs typeface="Arial" charset="0"/>
              </a:rPr>
              <a:t>weight vectors</a:t>
            </a:r>
          </a:p>
        </p:txBody>
      </p:sp>
      <p:sp>
        <p:nvSpPr>
          <p:cNvPr id="24593" name="Rounded Rectangle 17"/>
          <p:cNvSpPr>
            <a:spLocks noChangeArrowheads="1"/>
          </p:cNvSpPr>
          <p:nvPr/>
        </p:nvSpPr>
        <p:spPr bwMode="auto">
          <a:xfrm>
            <a:off x="4433888" y="4189413"/>
            <a:ext cx="1916112" cy="1195387"/>
          </a:xfrm>
          <a:prstGeom prst="roundRect">
            <a:avLst>
              <a:gd name="adj" fmla="val 16667"/>
            </a:avLst>
          </a:prstGeom>
          <a:solidFill>
            <a:schemeClr val="accent1"/>
          </a:solidFill>
          <a:ln w="9525">
            <a:solidFill>
              <a:schemeClr val="tx1"/>
            </a:solidFill>
            <a:round/>
            <a:headEnd/>
            <a:tailEnd/>
          </a:ln>
        </p:spPr>
        <p:txBody>
          <a:bodyPr wrap="none" tIns="45718" bIns="45718" anchor="ctr"/>
          <a:lstStyle/>
          <a:p>
            <a:pPr defTabSz="912813"/>
            <a:endParaRPr lang="en-US"/>
          </a:p>
        </p:txBody>
      </p:sp>
      <p:sp>
        <p:nvSpPr>
          <p:cNvPr id="24594" name="Rectangle 40"/>
          <p:cNvSpPr>
            <a:spLocks noChangeArrowheads="1"/>
          </p:cNvSpPr>
          <p:nvPr/>
        </p:nvSpPr>
        <p:spPr bwMode="auto">
          <a:xfrm>
            <a:off x="4475163" y="4308475"/>
            <a:ext cx="1916112"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45718" bIns="45718">
            <a:spAutoFit/>
          </a:bodyPr>
          <a:lstStyle/>
          <a:p>
            <a:pPr algn="ctr">
              <a:spcBef>
                <a:spcPts val="1200"/>
              </a:spcBef>
            </a:pPr>
            <a:r>
              <a:rPr lang="en-US" sz="1400">
                <a:solidFill>
                  <a:schemeClr val="tx2"/>
                </a:solidFill>
                <a:cs typeface="Arial" charset="0"/>
              </a:rPr>
              <a:t>Projected back to new dimension based on the relative width of each letter</a:t>
            </a:r>
          </a:p>
        </p:txBody>
      </p:sp>
      <p:sp>
        <p:nvSpPr>
          <p:cNvPr id="24595" name="Rounded Rectangle 19"/>
          <p:cNvSpPr>
            <a:spLocks noChangeArrowheads="1"/>
          </p:cNvSpPr>
          <p:nvPr/>
        </p:nvSpPr>
        <p:spPr bwMode="auto">
          <a:xfrm>
            <a:off x="7083425" y="4189413"/>
            <a:ext cx="1590675" cy="1195387"/>
          </a:xfrm>
          <a:prstGeom prst="roundRect">
            <a:avLst>
              <a:gd name="adj" fmla="val 16667"/>
            </a:avLst>
          </a:prstGeom>
          <a:solidFill>
            <a:schemeClr val="accent1"/>
          </a:solidFill>
          <a:ln w="9525">
            <a:solidFill>
              <a:schemeClr val="tx1"/>
            </a:solidFill>
            <a:round/>
            <a:headEnd/>
            <a:tailEnd/>
          </a:ln>
        </p:spPr>
        <p:txBody>
          <a:bodyPr wrap="none" tIns="45718" bIns="45718" anchor="ctr"/>
          <a:lstStyle/>
          <a:p>
            <a:pPr defTabSz="912813"/>
            <a:endParaRPr lang="en-US"/>
          </a:p>
        </p:txBody>
      </p:sp>
      <p:sp>
        <p:nvSpPr>
          <p:cNvPr id="24596" name="Rectangle 40"/>
          <p:cNvSpPr>
            <a:spLocks noChangeArrowheads="1"/>
          </p:cNvSpPr>
          <p:nvPr/>
        </p:nvSpPr>
        <p:spPr bwMode="auto">
          <a:xfrm>
            <a:off x="7124700" y="4308475"/>
            <a:ext cx="146685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45718" bIns="45718">
            <a:spAutoFit/>
          </a:bodyPr>
          <a:lstStyle/>
          <a:p>
            <a:pPr algn="ctr">
              <a:spcBef>
                <a:spcPts val="1200"/>
              </a:spcBef>
            </a:pPr>
            <a:r>
              <a:rPr lang="en-US" sz="1400">
                <a:solidFill>
                  <a:schemeClr val="tx2"/>
                </a:solidFill>
                <a:cs typeface="Arial" charset="0"/>
              </a:rPr>
              <a:t>Concatenate and map to  a constant length vector</a:t>
            </a:r>
          </a:p>
        </p:txBody>
      </p:sp>
      <p:sp>
        <p:nvSpPr>
          <p:cNvPr id="24597" name="Right Arrow 21"/>
          <p:cNvSpPr>
            <a:spLocks noChangeArrowheads="1"/>
          </p:cNvSpPr>
          <p:nvPr/>
        </p:nvSpPr>
        <p:spPr bwMode="auto">
          <a:xfrm>
            <a:off x="1824038" y="4714875"/>
            <a:ext cx="523875" cy="169863"/>
          </a:xfrm>
          <a:prstGeom prst="rightArrow">
            <a:avLst>
              <a:gd name="adj1" fmla="val 50000"/>
              <a:gd name="adj2" fmla="val 50288"/>
            </a:avLst>
          </a:prstGeom>
          <a:solidFill>
            <a:schemeClr val="accent1"/>
          </a:solidFill>
          <a:ln w="3175">
            <a:solidFill>
              <a:schemeClr val="tx1"/>
            </a:solidFill>
            <a:round/>
            <a:headEnd/>
            <a:tailEnd/>
          </a:ln>
        </p:spPr>
        <p:txBody>
          <a:bodyPr wrap="none" lIns="35999" tIns="45718" rIns="35999" bIns="45718" anchor="ctr"/>
          <a:lstStyle/>
          <a:p>
            <a:pPr defTabSz="912813"/>
            <a:endParaRPr lang="en-US"/>
          </a:p>
        </p:txBody>
      </p:sp>
      <p:sp>
        <p:nvSpPr>
          <p:cNvPr id="24598" name="Rounded Rectangle 22"/>
          <p:cNvSpPr>
            <a:spLocks noChangeArrowheads="1"/>
          </p:cNvSpPr>
          <p:nvPr/>
        </p:nvSpPr>
        <p:spPr bwMode="auto">
          <a:xfrm>
            <a:off x="804863" y="4564063"/>
            <a:ext cx="979487" cy="512762"/>
          </a:xfrm>
          <a:prstGeom prst="roundRect">
            <a:avLst>
              <a:gd name="adj" fmla="val 16667"/>
            </a:avLst>
          </a:prstGeom>
          <a:solidFill>
            <a:schemeClr val="accent1"/>
          </a:solidFill>
          <a:ln w="9525">
            <a:solidFill>
              <a:schemeClr val="tx1"/>
            </a:solidFill>
            <a:round/>
            <a:headEnd/>
            <a:tailEnd/>
          </a:ln>
        </p:spPr>
        <p:txBody>
          <a:bodyPr wrap="none" tIns="45718" bIns="45718" anchor="ctr"/>
          <a:lstStyle/>
          <a:p>
            <a:pPr defTabSz="912813"/>
            <a:endParaRPr lang="en-US"/>
          </a:p>
        </p:txBody>
      </p:sp>
      <p:sp>
        <p:nvSpPr>
          <p:cNvPr id="24599" name="Rectangle 40"/>
          <p:cNvSpPr>
            <a:spLocks noChangeArrowheads="1"/>
          </p:cNvSpPr>
          <p:nvPr/>
        </p:nvSpPr>
        <p:spPr bwMode="auto">
          <a:xfrm>
            <a:off x="503238" y="4679950"/>
            <a:ext cx="1630362"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45718" bIns="45718">
            <a:spAutoFit/>
          </a:bodyPr>
          <a:lstStyle/>
          <a:p>
            <a:pPr algn="ctr">
              <a:lnSpc>
                <a:spcPct val="70000"/>
              </a:lnSpc>
              <a:spcBef>
                <a:spcPts val="1200"/>
              </a:spcBef>
            </a:pPr>
            <a:r>
              <a:rPr lang="en-US" sz="1400">
                <a:solidFill>
                  <a:schemeClr val="tx2"/>
                </a:solidFill>
                <a:cs typeface="Arial" charset="0"/>
              </a:rPr>
              <a:t>Query text</a:t>
            </a:r>
          </a:p>
        </p:txBody>
      </p:sp>
      <p:sp>
        <p:nvSpPr>
          <p:cNvPr id="24600" name="TextBox 27"/>
          <p:cNvSpPr txBox="1">
            <a:spLocks noChangeArrowheads="1"/>
          </p:cNvSpPr>
          <p:nvPr/>
        </p:nvSpPr>
        <p:spPr bwMode="auto">
          <a:xfrm>
            <a:off x="1419225" y="3021013"/>
            <a:ext cx="6481763"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45718" bIns="45718">
            <a:spAutoFit/>
          </a:bodyPr>
          <a:lstStyle/>
          <a:p>
            <a:pPr algn="ctr"/>
            <a:r>
              <a:rPr lang="en-US">
                <a:solidFill>
                  <a:schemeClr val="tx2"/>
                </a:solidFill>
                <a:cs typeface="Tahoma" charset="0"/>
              </a:rPr>
              <a:t>This pipeline shows how a weight vector is learnt for each sub-word during </a:t>
            </a:r>
            <a:r>
              <a:rPr lang="en-US" i="1">
                <a:solidFill>
                  <a:schemeClr val="tx2"/>
                </a:solidFill>
                <a:cs typeface="Tahoma" charset="0"/>
              </a:rPr>
              <a:t>training</a:t>
            </a:r>
            <a:r>
              <a:rPr lang="en-US">
                <a:solidFill>
                  <a:schemeClr val="tx2"/>
                </a:solidFill>
                <a:cs typeface="Tahoma" charset="0"/>
              </a:rPr>
              <a:t>.</a:t>
            </a:r>
          </a:p>
        </p:txBody>
      </p:sp>
      <p:sp>
        <p:nvSpPr>
          <p:cNvPr id="24601" name="TextBox 27"/>
          <p:cNvSpPr txBox="1">
            <a:spLocks noChangeArrowheads="1"/>
          </p:cNvSpPr>
          <p:nvPr/>
        </p:nvSpPr>
        <p:spPr bwMode="auto">
          <a:xfrm>
            <a:off x="1295400" y="5922963"/>
            <a:ext cx="73374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45718" bIns="45718">
            <a:spAutoFit/>
          </a:bodyPr>
          <a:lstStyle/>
          <a:p>
            <a:pPr algn="ctr"/>
            <a:r>
              <a:rPr lang="en-US">
                <a:solidFill>
                  <a:schemeClr val="tx2"/>
                </a:solidFill>
                <a:cs typeface="Tahoma" charset="0"/>
              </a:rPr>
              <a:t>This pipeline shows how a weight vector is generated by extrapolation for an unseen query which is later used for retrieval.</a:t>
            </a: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1600200" y="85725"/>
            <a:ext cx="5553075" cy="1133475"/>
          </a:xfrm>
        </p:spPr>
        <p:txBody>
          <a:bodyPr/>
          <a:lstStyle/>
          <a:p>
            <a:r>
              <a:rPr lang="en-US" sz="3200">
                <a:latin typeface="Times New Roman" charset="0"/>
                <a:cs typeface="DejaVu Sans" charset="0"/>
              </a:rPr>
              <a:t>Extrapolation</a:t>
            </a:r>
          </a:p>
        </p:txBody>
      </p:sp>
      <p:pic>
        <p:nvPicPr>
          <p:cNvPr id="25602" name="Picture 2" descr="extrapolation.pd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33375" y="1066800"/>
            <a:ext cx="8582025"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DejaVu Sans"/>
        <a:cs typeface="DejaVu Sans"/>
      </a:majorFont>
      <a:minorFont>
        <a:latin typeface="Times New Roman"/>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6277</TotalTime>
  <Words>1262</Words>
  <Application>Microsoft Macintosh PowerPoint</Application>
  <PresentationFormat>On-screen Show (4:3)</PresentationFormat>
  <Paragraphs>269</Paragraphs>
  <Slides>26</Slides>
  <Notes>21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28" baseType="lpstr">
      <vt:lpstr>Office Theme</vt:lpstr>
      <vt:lpstr>Equation</vt:lpstr>
      <vt:lpstr>Thesis Presentation By Raman Jain  (20052021)  Towards Efficient Methods for Word Image Retrieval  </vt:lpstr>
      <vt:lpstr>PowerPoint Presentation</vt:lpstr>
      <vt:lpstr>PowerPoint Presentation</vt:lpstr>
      <vt:lpstr>Dataset</vt:lpstr>
      <vt:lpstr>DTW v/s Fixed Length Matching</vt:lpstr>
      <vt:lpstr>Learning Query Specific Classifier</vt:lpstr>
      <vt:lpstr>PowerPoint Presentation</vt:lpstr>
      <vt:lpstr>Learning by extrapolating QSC</vt:lpstr>
      <vt:lpstr>Extrapolation</vt:lpstr>
      <vt:lpstr>Results</vt:lpstr>
      <vt:lpstr>PowerPoint Presentation</vt:lpstr>
      <vt:lpstr>Hindi Recognition and Retrieval</vt:lpstr>
      <vt:lpstr>Avoiding Complete Recognition</vt:lpstr>
      <vt:lpstr>Taking advantage of both..</vt:lpstr>
      <vt:lpstr>BLSTM Model</vt:lpstr>
      <vt:lpstr>BLSTM Model</vt:lpstr>
      <vt:lpstr>BLSTM Model</vt:lpstr>
      <vt:lpstr>Matching and Retrieval</vt:lpstr>
      <vt:lpstr>Re-ranking</vt:lpstr>
      <vt:lpstr>Overall Solution</vt:lpstr>
      <vt:lpstr>Dataset</vt:lpstr>
      <vt:lpstr>Quantitative Results</vt:lpstr>
      <vt:lpstr>PowerPoint Presentation</vt:lpstr>
      <vt:lpstr>PowerPoint Presentation</vt:lpstr>
      <vt:lpstr>Raman Jain, Volkmar Frinken, C. V. Jawahar, R. Manmatha BLSTM Neural Network based Word Retrieval for Hindi Documents In Proceedings of the IEEE International Conference on Document Analysis and Recognition (ICDAR), Beijing, China, 2011.   Raman Jain, C. V. Jawahar Towards More Effective Distance Functions for Word Image Matching In Proceedings of the IAPR Document Analysis System (DAS), Boston, U.S. 2010.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Annotation</dc:title>
  <dc:creator>Anand kumar</dc:creator>
  <cp:lastModifiedBy>Mac Pro</cp:lastModifiedBy>
  <cp:revision>371</cp:revision>
  <cp:lastPrinted>1601-01-01T00:00:00Z</cp:lastPrinted>
  <dcterms:created xsi:type="dcterms:W3CDTF">2007-01-17T05:32:40Z</dcterms:created>
  <dcterms:modified xsi:type="dcterms:W3CDTF">2015-07-09T05:08:26Z</dcterms:modified>
</cp:coreProperties>
</file>