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7" r:id="rId2"/>
    <p:sldId id="271" r:id="rId3"/>
    <p:sldId id="272" r:id="rId4"/>
    <p:sldId id="273" r:id="rId5"/>
    <p:sldId id="258" r:id="rId6"/>
    <p:sldId id="276" r:id="rId7"/>
    <p:sldId id="309" r:id="rId8"/>
    <p:sldId id="310" r:id="rId9"/>
    <p:sldId id="312" r:id="rId10"/>
    <p:sldId id="313" r:id="rId11"/>
    <p:sldId id="314" r:id="rId12"/>
    <p:sldId id="318" r:id="rId13"/>
    <p:sldId id="320" r:id="rId14"/>
    <p:sldId id="322" r:id="rId15"/>
    <p:sldId id="323" r:id="rId16"/>
    <p:sldId id="324" r:id="rId17"/>
    <p:sldId id="326" r:id="rId18"/>
    <p:sldId id="332" r:id="rId19"/>
    <p:sldId id="334" r:id="rId20"/>
    <p:sldId id="335" r:id="rId21"/>
    <p:sldId id="336" r:id="rId22"/>
    <p:sldId id="337" r:id="rId23"/>
    <p:sldId id="277" r:id="rId24"/>
    <p:sldId id="278" r:id="rId25"/>
    <p:sldId id="292" r:id="rId26"/>
    <p:sldId id="307" r:id="rId27"/>
    <p:sldId id="295" r:id="rId28"/>
    <p:sldId id="296" r:id="rId29"/>
    <p:sldId id="338" r:id="rId30"/>
    <p:sldId id="300" r:id="rId31"/>
    <p:sldId id="306" r:id="rId32"/>
    <p:sldId id="341" r:id="rId33"/>
    <p:sldId id="342" r:id="rId34"/>
    <p:sldId id="343" r:id="rId35"/>
    <p:sldId id="345" r:id="rId36"/>
    <p:sldId id="346" r:id="rId37"/>
    <p:sldId id="347" r:id="rId38"/>
    <p:sldId id="349" r:id="rId39"/>
    <p:sldId id="348" r:id="rId40"/>
    <p:sldId id="351" r:id="rId41"/>
    <p:sldId id="352" r:id="rId42"/>
    <p:sldId id="354" r:id="rId43"/>
    <p:sldId id="358" r:id="rId44"/>
    <p:sldId id="356" r:id="rId45"/>
    <p:sldId id="357" r:id="rId46"/>
    <p:sldId id="360" r:id="rId47"/>
    <p:sldId id="361" r:id="rId48"/>
    <p:sldId id="362" r:id="rId49"/>
    <p:sldId id="363" r:id="rId50"/>
    <p:sldId id="366" r:id="rId51"/>
    <p:sldId id="367" r:id="rId52"/>
    <p:sldId id="368" r:id="rId53"/>
    <p:sldId id="370" r:id="rId54"/>
    <p:sldId id="372" r:id="rId55"/>
    <p:sldId id="374" r:id="rId56"/>
    <p:sldId id="376" r:id="rId57"/>
    <p:sldId id="379" r:id="rId58"/>
    <p:sldId id="382" r:id="rId59"/>
    <p:sldId id="383" r:id="rId60"/>
    <p:sldId id="384" r:id="rId61"/>
    <p:sldId id="385" r:id="rId62"/>
    <p:sldId id="386" r:id="rId63"/>
    <p:sldId id="387" r:id="rId64"/>
    <p:sldId id="389" r:id="rId65"/>
    <p:sldId id="391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  <a:srgbClr val="66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080F1-A037-4C61-BEFB-628A3C5349F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7DFA3-2BB2-4181-8388-DCFF7B519FEA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Polygonal mesh model</a:t>
          </a:r>
          <a:endParaRPr lang="en-US" dirty="0"/>
        </a:p>
      </dgm:t>
    </dgm:pt>
    <dgm:pt modelId="{8612D612-5CD6-4281-93A9-FD344163129C}" type="parTrans" cxnId="{B665C273-B4DC-4514-A5A8-63B9A22052B8}">
      <dgm:prSet/>
      <dgm:spPr/>
      <dgm:t>
        <a:bodyPr/>
        <a:lstStyle/>
        <a:p>
          <a:endParaRPr lang="en-US"/>
        </a:p>
      </dgm:t>
    </dgm:pt>
    <dgm:pt modelId="{AAACA6E4-EFF9-4906-AE22-6246AD9D3E04}" type="sibTrans" cxnId="{B665C273-B4DC-4514-A5A8-63B9A22052B8}">
      <dgm:prSet/>
      <dgm:spPr/>
      <dgm:t>
        <a:bodyPr/>
        <a:lstStyle/>
        <a:p>
          <a:endParaRPr lang="en-US"/>
        </a:p>
      </dgm:t>
    </dgm:pt>
    <dgm:pt modelId="{C8801EB3-5231-4949-BEE0-18D19FEED370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Sample PTM</a:t>
          </a:r>
          <a:endParaRPr lang="en-US" dirty="0"/>
        </a:p>
      </dgm:t>
    </dgm:pt>
    <dgm:pt modelId="{4EEDD35F-ED0A-44D6-BDB8-B34958F7BD18}" type="parTrans" cxnId="{E01B9FCC-B42C-4EC4-AB97-5B17F9F8022B}">
      <dgm:prSet/>
      <dgm:spPr/>
      <dgm:t>
        <a:bodyPr/>
        <a:lstStyle/>
        <a:p>
          <a:endParaRPr lang="en-US"/>
        </a:p>
      </dgm:t>
    </dgm:pt>
    <dgm:pt modelId="{22F7EC64-D376-4693-B6C4-79D7231AD90B}" type="sibTrans" cxnId="{E01B9FCC-B42C-4EC4-AB97-5B17F9F8022B}">
      <dgm:prSet/>
      <dgm:spPr/>
      <dgm:t>
        <a:bodyPr/>
        <a:lstStyle/>
        <a:p>
          <a:endParaRPr lang="en-US"/>
        </a:p>
      </dgm:t>
    </dgm:pt>
    <dgm:pt modelId="{3528B0C7-E81D-46F4-850A-204BDEE6BBE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Image set</a:t>
          </a:r>
          <a:endParaRPr lang="en-US" dirty="0"/>
        </a:p>
      </dgm:t>
    </dgm:pt>
    <dgm:pt modelId="{2CC21EA2-D082-45A1-A462-B264DD5DAF7F}" type="parTrans" cxnId="{CC8C3233-10ED-42B1-B7E8-20B0732FBAEA}">
      <dgm:prSet/>
      <dgm:spPr/>
      <dgm:t>
        <a:bodyPr/>
        <a:lstStyle/>
        <a:p>
          <a:endParaRPr lang="en-US"/>
        </a:p>
      </dgm:t>
    </dgm:pt>
    <dgm:pt modelId="{7809C169-63D0-4561-93B5-59B159F5F5AF}" type="sibTrans" cxnId="{CC8C3233-10ED-42B1-B7E8-20B0732FBAEA}">
      <dgm:prSet/>
      <dgm:spPr/>
      <dgm:t>
        <a:bodyPr/>
        <a:lstStyle/>
        <a:p>
          <a:endParaRPr lang="en-US"/>
        </a:p>
      </dgm:t>
    </dgm:pt>
    <dgm:pt modelId="{6B180733-BC93-496E-99D5-477C347B5343}" type="pres">
      <dgm:prSet presAssocID="{275080F1-A037-4C61-BEFB-628A3C5349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311532-1DE3-4C29-AA1C-8FBE939B3F42}" type="pres">
      <dgm:prSet presAssocID="{20C7DFA3-2BB2-4181-8388-DCFF7B519FEA}" presName="parentLin" presStyleCnt="0"/>
      <dgm:spPr/>
    </dgm:pt>
    <dgm:pt modelId="{525E99C1-2845-4679-9C26-FC8304265989}" type="pres">
      <dgm:prSet presAssocID="{20C7DFA3-2BB2-4181-8388-DCFF7B519F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9A5FBFC-53B8-4C2E-AEA1-ABF16702A5DA}" type="pres">
      <dgm:prSet presAssocID="{20C7DFA3-2BB2-4181-8388-DCFF7B519FEA}" presName="parentText" presStyleLbl="node1" presStyleIdx="0" presStyleCnt="3" custLinFactNeighborX="-24868" custLinFactNeighborY="-62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304AF-D63E-4450-96AA-B4FEFDEAFF07}" type="pres">
      <dgm:prSet presAssocID="{20C7DFA3-2BB2-4181-8388-DCFF7B519FEA}" presName="negativeSpace" presStyleCnt="0"/>
      <dgm:spPr/>
    </dgm:pt>
    <dgm:pt modelId="{7441A78A-70BB-43E2-B907-0B7B4FCA1CBC}" type="pres">
      <dgm:prSet presAssocID="{20C7DFA3-2BB2-4181-8388-DCFF7B519FEA}" presName="childText" presStyleLbl="conFgAcc1" presStyleIdx="0" presStyleCnt="3">
        <dgm:presLayoutVars>
          <dgm:bulletEnabled val="1"/>
        </dgm:presLayoutVars>
      </dgm:prSet>
      <dgm:spPr/>
    </dgm:pt>
    <dgm:pt modelId="{CD453D64-75AF-4D3D-BA1F-A900C5329D82}" type="pres">
      <dgm:prSet presAssocID="{AAACA6E4-EFF9-4906-AE22-6246AD9D3E04}" presName="spaceBetweenRectangles" presStyleCnt="0"/>
      <dgm:spPr/>
    </dgm:pt>
    <dgm:pt modelId="{6638DBA9-5DFF-4B95-A502-F984C82C2EA4}" type="pres">
      <dgm:prSet presAssocID="{C8801EB3-5231-4949-BEE0-18D19FEED370}" presName="parentLin" presStyleCnt="0"/>
      <dgm:spPr/>
    </dgm:pt>
    <dgm:pt modelId="{F0EC6415-B483-4BBE-BFC8-CDCC364495D0}" type="pres">
      <dgm:prSet presAssocID="{C8801EB3-5231-4949-BEE0-18D19FEED37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FE60BD4-E81C-4C65-9F66-8B397F84EE9E}" type="pres">
      <dgm:prSet presAssocID="{C8801EB3-5231-4949-BEE0-18D19FEED370}" presName="parentText" presStyleLbl="node1" presStyleIdx="1" presStyleCnt="3" custLinFactNeighborX="12699" custLinFactNeighborY="-21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ECCD5-65C4-4E2C-8619-37FB49C83DC8}" type="pres">
      <dgm:prSet presAssocID="{C8801EB3-5231-4949-BEE0-18D19FEED370}" presName="negativeSpace" presStyleCnt="0"/>
      <dgm:spPr/>
    </dgm:pt>
    <dgm:pt modelId="{A84B75B3-09C2-4D91-867D-8A89246685A2}" type="pres">
      <dgm:prSet presAssocID="{C8801EB3-5231-4949-BEE0-18D19FEED370}" presName="childText" presStyleLbl="conFgAcc1" presStyleIdx="1" presStyleCnt="3">
        <dgm:presLayoutVars>
          <dgm:bulletEnabled val="1"/>
        </dgm:presLayoutVars>
      </dgm:prSet>
      <dgm:spPr/>
    </dgm:pt>
    <dgm:pt modelId="{5EF9A272-BB0D-4AF4-89C3-F46432D679C9}" type="pres">
      <dgm:prSet presAssocID="{22F7EC64-D376-4693-B6C4-79D7231AD90B}" presName="spaceBetweenRectangles" presStyleCnt="0"/>
      <dgm:spPr/>
    </dgm:pt>
    <dgm:pt modelId="{16BE8F30-CC9B-4B4E-97C1-85D1D1BADE93}" type="pres">
      <dgm:prSet presAssocID="{3528B0C7-E81D-46F4-850A-204BDEE6BBED}" presName="parentLin" presStyleCnt="0"/>
      <dgm:spPr/>
    </dgm:pt>
    <dgm:pt modelId="{07F94EE6-315F-4C71-B8CE-26569874263A}" type="pres">
      <dgm:prSet presAssocID="{3528B0C7-E81D-46F4-850A-204BDEE6BBE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CF752B2-6EC9-452C-B650-95319B48E5CB}" type="pres">
      <dgm:prSet presAssocID="{3528B0C7-E81D-46F4-850A-204BDEE6BBED}" presName="parentText" presStyleLbl="node1" presStyleIdx="2" presStyleCnt="3" custLinFactNeighborX="12699" custLinFactNeighborY="1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C52B-964C-4DA1-8B8B-FE132A8793B5}" type="pres">
      <dgm:prSet presAssocID="{3528B0C7-E81D-46F4-850A-204BDEE6BBED}" presName="negativeSpace" presStyleCnt="0"/>
      <dgm:spPr/>
    </dgm:pt>
    <dgm:pt modelId="{3F0F86AE-56F9-4290-93E3-EDFCE878ED69}" type="pres">
      <dgm:prSet presAssocID="{3528B0C7-E81D-46F4-850A-204BDEE6BB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C8C3233-10ED-42B1-B7E8-20B0732FBAEA}" srcId="{275080F1-A037-4C61-BEFB-628A3C5349F4}" destId="{3528B0C7-E81D-46F4-850A-204BDEE6BBED}" srcOrd="2" destOrd="0" parTransId="{2CC21EA2-D082-45A1-A462-B264DD5DAF7F}" sibTransId="{7809C169-63D0-4561-93B5-59B159F5F5AF}"/>
    <dgm:cxn modelId="{F30E9E84-2EDC-4E33-91F5-8CA0BE3BFF31}" type="presOf" srcId="{20C7DFA3-2BB2-4181-8388-DCFF7B519FEA}" destId="{525E99C1-2845-4679-9C26-FC8304265989}" srcOrd="0" destOrd="0" presId="urn:microsoft.com/office/officeart/2005/8/layout/list1"/>
    <dgm:cxn modelId="{E01B9FCC-B42C-4EC4-AB97-5B17F9F8022B}" srcId="{275080F1-A037-4C61-BEFB-628A3C5349F4}" destId="{C8801EB3-5231-4949-BEE0-18D19FEED370}" srcOrd="1" destOrd="0" parTransId="{4EEDD35F-ED0A-44D6-BDB8-B34958F7BD18}" sibTransId="{22F7EC64-D376-4693-B6C4-79D7231AD90B}"/>
    <dgm:cxn modelId="{868B2906-DEAB-4E6F-BAF5-330925A67D75}" type="presOf" srcId="{C8801EB3-5231-4949-BEE0-18D19FEED370}" destId="{F0EC6415-B483-4BBE-BFC8-CDCC364495D0}" srcOrd="0" destOrd="0" presId="urn:microsoft.com/office/officeart/2005/8/layout/list1"/>
    <dgm:cxn modelId="{28DCFD1E-B46D-4B7A-8DDB-759F28DA1C60}" type="presOf" srcId="{275080F1-A037-4C61-BEFB-628A3C5349F4}" destId="{6B180733-BC93-496E-99D5-477C347B5343}" srcOrd="0" destOrd="0" presId="urn:microsoft.com/office/officeart/2005/8/layout/list1"/>
    <dgm:cxn modelId="{CA5498F3-A775-4D18-98B0-BF4983645C7B}" type="presOf" srcId="{3528B0C7-E81D-46F4-850A-204BDEE6BBED}" destId="{07F94EE6-315F-4C71-B8CE-26569874263A}" srcOrd="0" destOrd="0" presId="urn:microsoft.com/office/officeart/2005/8/layout/list1"/>
    <dgm:cxn modelId="{B665C273-B4DC-4514-A5A8-63B9A22052B8}" srcId="{275080F1-A037-4C61-BEFB-628A3C5349F4}" destId="{20C7DFA3-2BB2-4181-8388-DCFF7B519FEA}" srcOrd="0" destOrd="0" parTransId="{8612D612-5CD6-4281-93A9-FD344163129C}" sibTransId="{AAACA6E4-EFF9-4906-AE22-6246AD9D3E04}"/>
    <dgm:cxn modelId="{977D6409-E513-4700-906C-6F4EB6D7BE78}" type="presOf" srcId="{3528B0C7-E81D-46F4-850A-204BDEE6BBED}" destId="{ACF752B2-6EC9-452C-B650-95319B48E5CB}" srcOrd="1" destOrd="0" presId="urn:microsoft.com/office/officeart/2005/8/layout/list1"/>
    <dgm:cxn modelId="{8E07E8E7-A7B2-44AB-B1E0-C62D83FFD1E3}" type="presOf" srcId="{C8801EB3-5231-4949-BEE0-18D19FEED370}" destId="{DFE60BD4-E81C-4C65-9F66-8B397F84EE9E}" srcOrd="1" destOrd="0" presId="urn:microsoft.com/office/officeart/2005/8/layout/list1"/>
    <dgm:cxn modelId="{003604A6-E64C-440E-B38A-4CC588C8DD64}" type="presOf" srcId="{20C7DFA3-2BB2-4181-8388-DCFF7B519FEA}" destId="{F9A5FBFC-53B8-4C2E-AEA1-ABF16702A5DA}" srcOrd="1" destOrd="0" presId="urn:microsoft.com/office/officeart/2005/8/layout/list1"/>
    <dgm:cxn modelId="{69449619-E984-49C4-97ED-852C6BED6D39}" type="presParOf" srcId="{6B180733-BC93-496E-99D5-477C347B5343}" destId="{FD311532-1DE3-4C29-AA1C-8FBE939B3F42}" srcOrd="0" destOrd="0" presId="urn:microsoft.com/office/officeart/2005/8/layout/list1"/>
    <dgm:cxn modelId="{4E441D14-AA9E-4ABE-968F-9366665E9323}" type="presParOf" srcId="{FD311532-1DE3-4C29-AA1C-8FBE939B3F42}" destId="{525E99C1-2845-4679-9C26-FC8304265989}" srcOrd="0" destOrd="0" presId="urn:microsoft.com/office/officeart/2005/8/layout/list1"/>
    <dgm:cxn modelId="{8B73E6DB-745A-4F66-9093-350442F18459}" type="presParOf" srcId="{FD311532-1DE3-4C29-AA1C-8FBE939B3F42}" destId="{F9A5FBFC-53B8-4C2E-AEA1-ABF16702A5DA}" srcOrd="1" destOrd="0" presId="urn:microsoft.com/office/officeart/2005/8/layout/list1"/>
    <dgm:cxn modelId="{C9A65D09-7C77-453F-AF5D-2A8B801E7170}" type="presParOf" srcId="{6B180733-BC93-496E-99D5-477C347B5343}" destId="{08C304AF-D63E-4450-96AA-B4FEFDEAFF07}" srcOrd="1" destOrd="0" presId="urn:microsoft.com/office/officeart/2005/8/layout/list1"/>
    <dgm:cxn modelId="{302F51B1-FBDC-4C85-BE46-1CE354D9E40B}" type="presParOf" srcId="{6B180733-BC93-496E-99D5-477C347B5343}" destId="{7441A78A-70BB-43E2-B907-0B7B4FCA1CBC}" srcOrd="2" destOrd="0" presId="urn:microsoft.com/office/officeart/2005/8/layout/list1"/>
    <dgm:cxn modelId="{E0204888-009E-4CC3-9D9C-CAEF71B5AF2F}" type="presParOf" srcId="{6B180733-BC93-496E-99D5-477C347B5343}" destId="{CD453D64-75AF-4D3D-BA1F-A900C5329D82}" srcOrd="3" destOrd="0" presId="urn:microsoft.com/office/officeart/2005/8/layout/list1"/>
    <dgm:cxn modelId="{5F1A44C3-A68C-4D1E-A1BB-36AAB8D3A01C}" type="presParOf" srcId="{6B180733-BC93-496E-99D5-477C347B5343}" destId="{6638DBA9-5DFF-4B95-A502-F984C82C2EA4}" srcOrd="4" destOrd="0" presId="urn:microsoft.com/office/officeart/2005/8/layout/list1"/>
    <dgm:cxn modelId="{C2058266-B097-4EC8-B5A2-ABBFE7394CB4}" type="presParOf" srcId="{6638DBA9-5DFF-4B95-A502-F984C82C2EA4}" destId="{F0EC6415-B483-4BBE-BFC8-CDCC364495D0}" srcOrd="0" destOrd="0" presId="urn:microsoft.com/office/officeart/2005/8/layout/list1"/>
    <dgm:cxn modelId="{D385654D-DF01-460E-8035-FA5ED58D5A95}" type="presParOf" srcId="{6638DBA9-5DFF-4B95-A502-F984C82C2EA4}" destId="{DFE60BD4-E81C-4C65-9F66-8B397F84EE9E}" srcOrd="1" destOrd="0" presId="urn:microsoft.com/office/officeart/2005/8/layout/list1"/>
    <dgm:cxn modelId="{EDAFF8D7-B5D7-402D-8143-07FB9221941A}" type="presParOf" srcId="{6B180733-BC93-496E-99D5-477C347B5343}" destId="{1FDECCD5-65C4-4E2C-8619-37FB49C83DC8}" srcOrd="5" destOrd="0" presId="urn:microsoft.com/office/officeart/2005/8/layout/list1"/>
    <dgm:cxn modelId="{2A83ED52-8458-475A-966B-DC4838BFC626}" type="presParOf" srcId="{6B180733-BC93-496E-99D5-477C347B5343}" destId="{A84B75B3-09C2-4D91-867D-8A89246685A2}" srcOrd="6" destOrd="0" presId="urn:microsoft.com/office/officeart/2005/8/layout/list1"/>
    <dgm:cxn modelId="{E175BB14-E83E-4D11-AD7C-DD10062B6C8B}" type="presParOf" srcId="{6B180733-BC93-496E-99D5-477C347B5343}" destId="{5EF9A272-BB0D-4AF4-89C3-F46432D679C9}" srcOrd="7" destOrd="0" presId="urn:microsoft.com/office/officeart/2005/8/layout/list1"/>
    <dgm:cxn modelId="{947D87E2-C1EB-48D8-A9C7-EBA55B6B838E}" type="presParOf" srcId="{6B180733-BC93-496E-99D5-477C347B5343}" destId="{16BE8F30-CC9B-4B4E-97C1-85D1D1BADE93}" srcOrd="8" destOrd="0" presId="urn:microsoft.com/office/officeart/2005/8/layout/list1"/>
    <dgm:cxn modelId="{6A6B9497-9CD6-4881-9065-AA2774646306}" type="presParOf" srcId="{16BE8F30-CC9B-4B4E-97C1-85D1D1BADE93}" destId="{07F94EE6-315F-4C71-B8CE-26569874263A}" srcOrd="0" destOrd="0" presId="urn:microsoft.com/office/officeart/2005/8/layout/list1"/>
    <dgm:cxn modelId="{E2A7FA9E-19E2-47AF-9C73-48069B7C7891}" type="presParOf" srcId="{16BE8F30-CC9B-4B4E-97C1-85D1D1BADE93}" destId="{ACF752B2-6EC9-452C-B650-95319B48E5CB}" srcOrd="1" destOrd="0" presId="urn:microsoft.com/office/officeart/2005/8/layout/list1"/>
    <dgm:cxn modelId="{7EEB000D-0911-4B01-BD0D-BF067BEB0F22}" type="presParOf" srcId="{6B180733-BC93-496E-99D5-477C347B5343}" destId="{A740C52B-964C-4DA1-8B8B-FE132A8793B5}" srcOrd="9" destOrd="0" presId="urn:microsoft.com/office/officeart/2005/8/layout/list1"/>
    <dgm:cxn modelId="{F9547985-0E62-4911-A287-DFB98C5FE1A5}" type="presParOf" srcId="{6B180733-BC93-496E-99D5-477C347B5343}" destId="{3F0F86AE-56F9-4290-93E3-EDFCE878ED69}" srcOrd="10" destOrd="0" presId="urn:microsoft.com/office/officeart/2005/8/layout/list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993FF-78E7-428A-9990-A62B93A73F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D672B1-FD9D-47CC-99D5-68E7D5C3B71D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Synthesized PTM model</a:t>
          </a:r>
          <a:endParaRPr lang="en-US" dirty="0"/>
        </a:p>
      </dgm:t>
    </dgm:pt>
    <dgm:pt modelId="{6D16BEE5-F642-4B78-B475-164B6729A636}" type="parTrans" cxnId="{1BFB351F-86C5-42B0-B912-DE2D949F8596}">
      <dgm:prSet/>
      <dgm:spPr/>
      <dgm:t>
        <a:bodyPr/>
        <a:lstStyle/>
        <a:p>
          <a:endParaRPr lang="en-US"/>
        </a:p>
      </dgm:t>
    </dgm:pt>
    <dgm:pt modelId="{148ECAC6-1495-499F-AD9C-5164B5A06BDD}" type="sibTrans" cxnId="{1BFB351F-86C5-42B0-B912-DE2D949F8596}">
      <dgm:prSet/>
      <dgm:spPr/>
      <dgm:t>
        <a:bodyPr/>
        <a:lstStyle/>
        <a:p>
          <a:endParaRPr lang="en-US"/>
        </a:p>
      </dgm:t>
    </dgm:pt>
    <dgm:pt modelId="{B477E3EF-B2D8-410E-827F-1B46204CE570}" type="pres">
      <dgm:prSet presAssocID="{543993FF-78E7-428A-9990-A62B93A73F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72A645-15EB-4822-B0E1-C5B2D72E6757}" type="pres">
      <dgm:prSet presAssocID="{D6D672B1-FD9D-47CC-99D5-68E7D5C3B7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FB351F-86C5-42B0-B912-DE2D949F8596}" srcId="{543993FF-78E7-428A-9990-A62B93A73FD4}" destId="{D6D672B1-FD9D-47CC-99D5-68E7D5C3B71D}" srcOrd="0" destOrd="0" parTransId="{6D16BEE5-F642-4B78-B475-164B6729A636}" sibTransId="{148ECAC6-1495-499F-AD9C-5164B5A06BDD}"/>
    <dgm:cxn modelId="{31FB3239-6049-4296-8133-37B7E50E1D55}" type="presOf" srcId="{543993FF-78E7-428A-9990-A62B93A73FD4}" destId="{B477E3EF-B2D8-410E-827F-1B46204CE570}" srcOrd="0" destOrd="0" presId="urn:microsoft.com/office/officeart/2005/8/layout/vList2"/>
    <dgm:cxn modelId="{107DB604-7979-4127-AFA8-82D720F422E4}" type="presOf" srcId="{D6D672B1-FD9D-47CC-99D5-68E7D5C3B71D}" destId="{8372A645-15EB-4822-B0E1-C5B2D72E6757}" srcOrd="0" destOrd="0" presId="urn:microsoft.com/office/officeart/2005/8/layout/vList2"/>
    <dgm:cxn modelId="{D5B6D9B2-95DD-4001-A628-9E9A2BE3F26D}" type="presParOf" srcId="{B477E3EF-B2D8-410E-827F-1B46204CE570}" destId="{8372A645-15EB-4822-B0E1-C5B2D72E6757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3950-9175-48AB-983A-2CB6A0F1FE94}" type="datetimeFigureOut">
              <a:rPr lang="en-US" smtClean="0"/>
              <a:pPr/>
              <a:t>06/06/2012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A3FD9-8576-451C-B87F-5108372BA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6A3FD9-8576-451C-B87F-5108372BA6B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7391400" y="6705600"/>
            <a:ext cx="16017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8993188" y="5334000"/>
            <a:ext cx="1587" cy="1371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7696200" y="6629400"/>
            <a:ext cx="12207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8916988" y="5562600"/>
            <a:ext cx="1587" cy="1066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8001000" y="6553200"/>
            <a:ext cx="8397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8840788" y="5789613"/>
            <a:ext cx="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64" y="2130529"/>
            <a:ext cx="7772472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28" y="3886776"/>
            <a:ext cx="640094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2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B255-83D5-451D-979D-FFC96440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ED2E-A3D8-4C6E-8745-E0DC93F88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1876" y="608929"/>
            <a:ext cx="1942037" cy="54817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764" y="608929"/>
            <a:ext cx="5687807" cy="54817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2144-A871-4627-9245-79D74946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40AC7-7E1B-4E98-9538-7C34FA028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4406453"/>
            <a:ext cx="7772471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2906445"/>
            <a:ext cx="7772471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72" indent="0">
              <a:buNone/>
              <a:defRPr sz="1600"/>
            </a:lvl2pPr>
            <a:lvl3pPr marL="829544" indent="0">
              <a:buNone/>
              <a:defRPr sz="1500"/>
            </a:lvl3pPr>
            <a:lvl4pPr marL="1244316" indent="0">
              <a:buNone/>
              <a:defRPr sz="1300"/>
            </a:lvl4pPr>
            <a:lvl5pPr marL="1659087" indent="0">
              <a:buNone/>
              <a:defRPr sz="1300"/>
            </a:lvl5pPr>
            <a:lvl6pPr marL="2073859" indent="0">
              <a:buNone/>
              <a:defRPr sz="1300"/>
            </a:lvl6pPr>
            <a:lvl7pPr marL="2488631" indent="0">
              <a:buNone/>
              <a:defRPr sz="1300"/>
            </a:lvl7pPr>
            <a:lvl8pPr marL="2903403" indent="0">
              <a:buNone/>
              <a:defRPr sz="1300"/>
            </a:lvl8pPr>
            <a:lvl9pPr marL="33181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EB44D-D578-499B-8B76-E5DB6531F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64" y="1980817"/>
            <a:ext cx="3814922" cy="410990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991" y="1980817"/>
            <a:ext cx="3814922" cy="410990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34F3-7391-4FA0-A315-3EA4DF517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4954"/>
            <a:ext cx="82306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96" y="1534557"/>
            <a:ext cx="4041109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96" y="2175156"/>
            <a:ext cx="4041109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54" y="1534557"/>
            <a:ext cx="4042550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54" y="2175156"/>
            <a:ext cx="4042550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7508-EB8F-4C54-ABF1-CF3BDD56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10881-87AE-41CB-BA6E-DA424031F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5659-974A-483D-8170-4E3286D7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3514"/>
            <a:ext cx="300814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9" y="273515"/>
            <a:ext cx="5111535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96" y="1435228"/>
            <a:ext cx="3008141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54C5-3A59-4ECA-8D57-23C3A118A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06" y="4800889"/>
            <a:ext cx="5486112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06" y="613247"/>
            <a:ext cx="5486112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772" indent="0">
              <a:buNone/>
              <a:defRPr sz="2500"/>
            </a:lvl2pPr>
            <a:lvl3pPr marL="829544" indent="0">
              <a:buNone/>
              <a:defRPr sz="2200"/>
            </a:lvl3pPr>
            <a:lvl4pPr marL="1244316" indent="0">
              <a:buNone/>
              <a:defRPr sz="1800"/>
            </a:lvl4pPr>
            <a:lvl5pPr marL="1659087" indent="0">
              <a:buNone/>
              <a:defRPr sz="1800"/>
            </a:lvl5pPr>
            <a:lvl6pPr marL="2073859" indent="0">
              <a:buNone/>
              <a:defRPr sz="1800"/>
            </a:lvl6pPr>
            <a:lvl7pPr marL="2488631" indent="0">
              <a:buNone/>
              <a:defRPr sz="1800"/>
            </a:lvl7pPr>
            <a:lvl8pPr marL="2903403" indent="0">
              <a:buNone/>
              <a:defRPr sz="1800"/>
            </a:lvl8pPr>
            <a:lvl9pPr marL="331817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06" y="5366630"/>
            <a:ext cx="5486112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C36C9-1A6F-4ED6-8A73-B0EE72F9C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4150" y="152400"/>
            <a:ext cx="685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914400" y="180975"/>
            <a:ext cx="6859588" cy="1588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914400" y="257175"/>
            <a:ext cx="5335588" cy="1588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914400" y="331788"/>
            <a:ext cx="3581400" cy="1587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88913" y="914400"/>
            <a:ext cx="1587" cy="5715000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65113" y="914400"/>
            <a:ext cx="1587" cy="4343400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339725" y="914400"/>
            <a:ext cx="1588" cy="2894013"/>
          </a:xfrm>
          <a:prstGeom prst="line">
            <a:avLst/>
          </a:prstGeom>
          <a:noFill/>
          <a:ln w="936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82954" tIns="41477" rIns="82954" bIns="41477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 rot="16200000">
            <a:off x="-325437" y="6170612"/>
            <a:ext cx="838200" cy="1905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48" tIns="42457" rIns="81648" bIns="42457">
            <a:spAutoFit/>
          </a:bodyPr>
          <a:lstStyle/>
          <a:p>
            <a:pPr>
              <a:lnSpc>
                <a:spcPct val="93000"/>
              </a:lnSpc>
              <a:spcBef>
                <a:spcPts val="454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/>
            </a:pPr>
            <a:r>
              <a:rPr lang="en-GB" sz="700" dirty="0">
                <a:solidFill>
                  <a:schemeClr val="bg2"/>
                </a:solidFill>
                <a:latin typeface="Times New Roman" pitchFamily="16" charset="0"/>
                <a:ea typeface="msmincho" charset="0"/>
                <a:cs typeface="msmincho" charset="0"/>
              </a:rPr>
              <a:t>IIIT Hyderabad</a:t>
            </a:r>
          </a:p>
        </p:txBody>
      </p:sp>
      <p:sp>
        <p:nvSpPr>
          <p:cNvPr id="615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677863"/>
            <a:ext cx="8113712" cy="81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5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701800"/>
            <a:ext cx="8113712" cy="483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85800" y="5865813"/>
            <a:ext cx="1905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54" tIns="41477" rIns="82954" bIns="4147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3124200" y="5865813"/>
            <a:ext cx="2897188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54" tIns="41477" rIns="82954" bIns="4147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latin typeface="Times New Roman" pitchFamily="16" charset="0"/>
            </a:endParaRPr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8443913" y="6469063"/>
            <a:ext cx="552450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48" tIns="42457" rIns="81648" bIns="42457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>
                <a:srgbClr val="000000"/>
              </a:buClr>
              <a:buSzPct val="45000"/>
              <a:buFont typeface="Times New Roman" pitchFamily="16" charset="0"/>
              <a:buNone/>
              <a:tabLst>
                <a:tab pos="656722" algn="l"/>
                <a:tab pos="131344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5F8A5D23-7085-412E-A7CF-2E1007C4A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9" name="Picture 21" descr="logo_nam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21613" y="173038"/>
            <a:ext cx="111442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C3A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C3A"/>
          </a:solidFill>
          <a:latin typeface="Trebuchet MS" pitchFamily="34" charset="0"/>
          <a:ea typeface="DejaVu Sans" charset="0"/>
          <a:cs typeface="DejaVu Sans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C3A"/>
          </a:solidFill>
          <a:latin typeface="Trebuchet MS" pitchFamily="34" charset="0"/>
          <a:ea typeface="DejaVu Sans" charset="0"/>
          <a:cs typeface="DejaVu Sans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C3A"/>
          </a:solidFill>
          <a:latin typeface="Trebuchet MS" pitchFamily="34" charset="0"/>
          <a:ea typeface="DejaVu Sans" charset="0"/>
          <a:cs typeface="DejaVu Sans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4C3A"/>
          </a:solidFill>
          <a:latin typeface="Trebuchet MS" pitchFamily="34" charset="0"/>
          <a:ea typeface="DejaVu Sans" charset="0"/>
          <a:cs typeface="DejaVu Sans" charset="0"/>
        </a:defRPr>
      </a:lvl5pPr>
      <a:lvl6pPr marL="414772" algn="ctr" defTabSz="4147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6pPr>
      <a:lvl7pPr marL="829544" algn="ctr" defTabSz="4147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7pPr>
      <a:lvl8pPr marL="1244316" algn="ctr" defTabSz="4147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8pPr>
      <a:lvl9pPr marL="1659087" algn="ctr" defTabSz="414772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Times New Roman" pitchFamily="16" charset="0"/>
          <a:ea typeface="DejaVu Sans" charset="0"/>
          <a:cs typeface="DejaVu Sans" charset="0"/>
        </a:defRPr>
      </a:lvl9pPr>
    </p:titleStyle>
    <p:bodyStyle>
      <a:lvl1pPr marL="306388" indent="-306388" algn="l" defTabSz="414338" rtl="0" eaLnBrk="0" fontAlgn="base" hangingPunct="0">
        <a:lnSpc>
          <a:spcPct val="93000"/>
        </a:lnSpc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8338" indent="-254000" algn="l" defTabSz="414338" rtl="0" eaLnBrk="0" fontAlgn="base" hangingPunct="0">
        <a:lnSpc>
          <a:spcPct val="93000"/>
        </a:lnSpc>
        <a:spcBef>
          <a:spcPts val="63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414772" rtl="0" eaLnBrk="1" fontAlgn="base" hangingPunct="1">
        <a:lnSpc>
          <a:spcPct val="93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6017" indent="-207386" algn="l" defTabSz="414772" rtl="0" eaLnBrk="1" fontAlgn="base" hangingPunct="1">
        <a:lnSpc>
          <a:spcPct val="93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789" indent="-207386" algn="l" defTabSz="414772" rtl="0" eaLnBrk="1" fontAlgn="base" hangingPunct="1">
        <a:lnSpc>
          <a:spcPct val="93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561" indent="-207386" algn="l" defTabSz="414772" rtl="0" eaLnBrk="1" fontAlgn="base" hangingPunct="1">
        <a:lnSpc>
          <a:spcPct val="93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gif"/><Relationship Id="rId10" Type="http://schemas.openxmlformats.org/officeDocument/2006/relationships/image" Target="../media/image37.jpeg"/><Relationship Id="rId4" Type="http://schemas.openxmlformats.org/officeDocument/2006/relationships/image" Target="../media/image31.gif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5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382000" cy="1470025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Image Based PTM Synthesis For Realistic Rendering of Low Resolution 3D Models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001000" cy="17526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Pradeep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Rajiv</a:t>
            </a: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200402028</a:t>
            </a: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Advisors :  Prof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M.Anoop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Namboodiri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IIIT Hyderabad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acquisition &amp; modeling</a:t>
            </a:r>
            <a:br>
              <a:rPr lang="en-US" dirty="0" smtClean="0"/>
            </a:br>
            <a:r>
              <a:rPr lang="en-US" dirty="0" smtClean="0"/>
              <a:t> of an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point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x, y, 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on the surface of an object is assigned color.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is usually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RGB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vector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or a position  (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in an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Color can be functional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some color space.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to add surface detail to an object by wrapping or projecting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the color information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from an image.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important criteria and extensively employed in computer graphics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 descr="bun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52" y="2133600"/>
            <a:ext cx="1905000" cy="1905000"/>
          </a:xfrm>
          <a:prstGeom prst="rect">
            <a:avLst/>
          </a:prstGeom>
        </p:spPr>
      </p:pic>
      <p:pic>
        <p:nvPicPr>
          <p:cNvPr id="6" name="Picture 5" descr="efros_t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752" y="2667000"/>
            <a:ext cx="1219200" cy="1219200"/>
          </a:xfrm>
          <a:prstGeom prst="rect">
            <a:avLst/>
          </a:prstGeom>
        </p:spPr>
      </p:pic>
      <p:pic>
        <p:nvPicPr>
          <p:cNvPr id="7" name="Picture 6" descr="bunny_textu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266" y="3962400"/>
            <a:ext cx="1960286" cy="2011680"/>
          </a:xfrm>
          <a:prstGeom prst="rect">
            <a:avLst/>
          </a:prstGeom>
        </p:spPr>
      </p:pic>
      <p:sp>
        <p:nvSpPr>
          <p:cNvPr id="8" name="Left-Right-Up Arrow 7"/>
          <p:cNvSpPr/>
          <p:nvPr/>
        </p:nvSpPr>
        <p:spPr bwMode="auto">
          <a:xfrm rot="10800000">
            <a:off x="6248400" y="3200400"/>
            <a:ext cx="1216152" cy="850392"/>
          </a:xfrm>
          <a:prstGeom prst="leftRightUp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Rendering of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visualpipeli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05001"/>
            <a:ext cx="6711315" cy="367760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Image Based Modeling and Rendering (IBMR)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4495836" cy="495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Ably capture visual and structural information.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  of details is easy and has universal applicability.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Rely on a set of images to construct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model, texture it  and generate novel views.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Directly generate novel views using multi-view geometry.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5920" y="1923288"/>
            <a:ext cx="170688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8520" y="1905000"/>
            <a:ext cx="170688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5920" y="3654552"/>
            <a:ext cx="170688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8520" y="3657600"/>
            <a:ext cx="170688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IBMR based View Reconstruction</a:t>
            </a:r>
            <a:endParaRPr lang="en-US" dirty="0"/>
          </a:p>
        </p:txBody>
      </p:sp>
      <p:pic>
        <p:nvPicPr>
          <p:cNvPr id="4" name="Content Placeholder 3" descr="IBM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43863" cy="49720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BMR2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7400"/>
            <a:ext cx="7746798" cy="36758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Properties of</a:t>
            </a:r>
            <a:br>
              <a:rPr lang="en-US" dirty="0" smtClean="0"/>
            </a:br>
            <a:r>
              <a:rPr lang="en-US" dirty="0" smtClean="0"/>
              <a:t> Natural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characteristics arise from varying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1) surface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normals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2) reflectance.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Cause shadows, inter-reflections,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specularities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 in visual appearance with changing light and viewing conditions.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D:\Acads\pradeep_thesis_jul14\LaTex\figures\Source\aaa_1.bmp"/>
          <p:cNvPicPr>
            <a:picLocks noChangeAspect="1" noChangeArrowheads="1"/>
          </p:cNvPicPr>
          <p:nvPr/>
        </p:nvPicPr>
        <p:blipFill>
          <a:blip r:embed="rId2"/>
          <a:srcRect t="37" b="37"/>
          <a:stretch>
            <a:fillRect/>
          </a:stretch>
        </p:blipFill>
        <p:spPr bwMode="auto">
          <a:xfrm>
            <a:off x="685800" y="2831068"/>
            <a:ext cx="1950720" cy="1949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48122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pic>
        <p:nvPicPr>
          <p:cNvPr id="6" name="Picture 8" descr="D:\Acads\pradeep_thesis_jul14\LaTex\figures\Source\aaa_1.bmp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43922" y="2831068"/>
            <a:ext cx="1949276" cy="1949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1400" y="481226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pic>
        <p:nvPicPr>
          <p:cNvPr id="8" name="Picture 8" descr="D:\Acads\pradeep_thesis_jul14\LaTex\figures\Source\aaa_1.bmp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801322" y="2831068"/>
            <a:ext cx="1949276" cy="1949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4812268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pic>
        <p:nvPicPr>
          <p:cNvPr id="10" name="Picture 8" descr="D:\Acads\pradeep_thesis_jul14\LaTex\figures\Source\aaa_1.bmp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722" y="2819400"/>
            <a:ext cx="1949276" cy="19492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96200" y="480060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Textures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 reflectance properties of a texture as well as its color information.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Obtained by applying Image-based relighting techniques to model surface reflectance properties.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Placeholder 8" descr="PTMvsColo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4343400"/>
            <a:ext cx="8466582" cy="2093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1219200" y="3733800"/>
            <a:ext cx="7010400" cy="5657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1433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4C3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Reflectance Textures Vs Simple Color Textures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4C3A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based Texture Synthesis</a:t>
            </a:r>
            <a:endParaRPr lang="en-US" dirty="0"/>
          </a:p>
        </p:txBody>
      </p:sp>
      <p:pic>
        <p:nvPicPr>
          <p:cNvPr id="2050" name="Picture 2" descr="D:\Acads\pradeep_thesis_jul14\LaTex\figures\Source\efros_t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771525" cy="752475"/>
          </a:xfrm>
          <a:prstGeom prst="rect">
            <a:avLst/>
          </a:prstGeom>
          <a:noFill/>
        </p:spPr>
      </p:pic>
      <p:pic>
        <p:nvPicPr>
          <p:cNvPr id="2051" name="Picture 3" descr="D:\Acads\pradeep_thesis_jul14\LaTex\figures\Source\efros_r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38375"/>
            <a:ext cx="1495425" cy="1495425"/>
          </a:xfrm>
          <a:prstGeom prst="rect">
            <a:avLst/>
          </a:prstGeom>
          <a:noFill/>
        </p:spPr>
      </p:pic>
      <p:pic>
        <p:nvPicPr>
          <p:cNvPr id="12" name="Picture 2" descr="D:\Acads\pradeep_thesis_jul14\LaTex\figures\Source\efros_t1.gi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07626" y="2971800"/>
            <a:ext cx="766672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 descr="D:\Acads\pradeep_thesis_jul14\LaTex\figures\Source\efros_r1.gif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19600" y="2252222"/>
            <a:ext cx="1495425" cy="1467731"/>
          </a:xfrm>
          <a:prstGeom prst="rect">
            <a:avLst/>
          </a:prstGeom>
          <a:noFill/>
        </p:spPr>
      </p:pic>
      <p:pic>
        <p:nvPicPr>
          <p:cNvPr id="15" name="Picture 2" descr="D:\Acads\pradeep_thesis_jul14\LaTex\figures\Source\efros_t1.gif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286499" y="2929378"/>
            <a:ext cx="7524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3" descr="D:\Acads\pradeep_thesis_jul14\LaTex\figures\Source\efros_r1.gif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205222" y="2209800"/>
            <a:ext cx="1467731" cy="1467731"/>
          </a:xfrm>
          <a:prstGeom prst="rect">
            <a:avLst/>
          </a:prstGeom>
          <a:noFill/>
        </p:spPr>
      </p:pic>
      <p:pic>
        <p:nvPicPr>
          <p:cNvPr id="17" name="Picture 2" descr="D:\Acads\pradeep_thesis_jul14\LaTex\figures\Source\efros_t1.gif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71525" y="4953000"/>
            <a:ext cx="7524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3" descr="D:\Acads\pradeep_thesis_jul14\LaTex\figures\Source\efros_r1.gif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676400" y="4219575"/>
            <a:ext cx="1495425" cy="1495425"/>
          </a:xfrm>
          <a:prstGeom prst="rect">
            <a:avLst/>
          </a:prstGeom>
          <a:noFill/>
        </p:spPr>
      </p:pic>
      <p:pic>
        <p:nvPicPr>
          <p:cNvPr id="19" name="Picture 2" descr="D:\Acads\pradeep_thesis_jul14\LaTex\figures\Source\efros_t1.gif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514724" y="4953000"/>
            <a:ext cx="7524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3" descr="D:\Acads\pradeep_thesis_jul14\LaTex\figures\Source\efros_r1.gif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4433447" y="4233422"/>
            <a:ext cx="1467731" cy="1467731"/>
          </a:xfrm>
          <a:prstGeom prst="rect">
            <a:avLst/>
          </a:prstGeom>
          <a:noFill/>
        </p:spPr>
      </p:pic>
      <p:pic>
        <p:nvPicPr>
          <p:cNvPr id="21" name="Picture 2" descr="D:\Acads\pradeep_thesis_jul14\LaTex\figures\Source\efros_t1.gif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6286499" y="4910578"/>
            <a:ext cx="752475" cy="752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3" descr="D:\Acads\pradeep_thesis_jul14\LaTex\figures\Source\efros_r1.gif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7205222" y="4191000"/>
            <a:ext cx="1467731" cy="146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Texture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Techniques to synthesize texture directly over the surface of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object.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 al.’s lapped textures (2000).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Turk et al.’s  </a:t>
            </a:r>
            <a:r>
              <a:rPr lang="en-US" dirty="0" smtClean="0">
                <a:latin typeface="Times New Roman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/>
              </a:rPr>
              <a:t>exture synthesis on surfaces (2001).</a:t>
            </a:r>
          </a:p>
          <a:p>
            <a:endParaRPr lang="en-US" dirty="0" smtClean="0">
              <a:latin typeface="Times New Roman"/>
              <a:cs typeface="Times New Roman" pitchFamily="18" charset="0"/>
            </a:endParaRPr>
          </a:p>
          <a:p>
            <a:r>
              <a:rPr lang="en-US" dirty="0" smtClean="0">
                <a:latin typeface="Times New Roman"/>
                <a:cs typeface="Times New Roman" pitchFamily="18" charset="0"/>
              </a:rPr>
              <a:t>Wei and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Levoy’s</a:t>
            </a:r>
            <a:r>
              <a:rPr lang="en-US" dirty="0" smtClean="0">
                <a:latin typeface="Times New Roman"/>
                <a:cs typeface="Times New Roman" pitchFamily="18" charset="0"/>
              </a:rPr>
              <a:t> t</a:t>
            </a:r>
            <a:r>
              <a:rPr lang="en-US" dirty="0" smtClean="0">
                <a:latin typeface="Times New Roman"/>
              </a:rPr>
              <a:t>exture synthesis over arbitrary manifold surfaces (2001).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Outlines of the presentation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problem of rendering real world objects and its interpretation.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Its challenges and  importance in the realm of Computer Graphics &amp; Computer Vision.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peek at various tools that help in solving this problem and their limitations.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solution to this interesting problem!!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Acads\pradeep_thesis_jul14\LaTex\figures\Source\lapped_bun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895" y="1828800"/>
            <a:ext cx="2267712" cy="2267712"/>
          </a:xfrm>
          <a:prstGeom prst="rect">
            <a:avLst/>
          </a:prstGeom>
          <a:noFill/>
        </p:spPr>
      </p:pic>
      <p:pic>
        <p:nvPicPr>
          <p:cNvPr id="3075" name="Picture 3" descr="D:\Acads\pradeep_thesis_jul14\LaTex\figures\Source\lapped_din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98695" y="1828800"/>
            <a:ext cx="2211705" cy="2211705"/>
          </a:xfrm>
          <a:prstGeom prst="rect">
            <a:avLst/>
          </a:prstGeom>
          <a:noFill/>
        </p:spPr>
      </p:pic>
      <p:pic>
        <p:nvPicPr>
          <p:cNvPr id="3076" name="Picture 4" descr="D:\Acads\pradeep_thesis_jul14\LaTex\figures\Source\lapped_fo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6895" y="4267200"/>
            <a:ext cx="2211705" cy="2211705"/>
          </a:xfrm>
          <a:prstGeom prst="rect">
            <a:avLst/>
          </a:prstGeom>
          <a:noFill/>
        </p:spPr>
      </p:pic>
      <p:pic>
        <p:nvPicPr>
          <p:cNvPr id="3077" name="Picture 5" descr="D:\Acads\pradeep_thesis_jul14\LaTex\figures\Source\lapped_hor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8695" y="4191000"/>
            <a:ext cx="2211705" cy="2211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D:\Acads\pradeep_thesis_jul14\LaTex\figures\Source\WL3_t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124200"/>
            <a:ext cx="619125" cy="619125"/>
          </a:xfrm>
          <a:prstGeom prst="rect">
            <a:avLst/>
          </a:prstGeom>
          <a:noFill/>
        </p:spPr>
      </p:pic>
      <p:pic>
        <p:nvPicPr>
          <p:cNvPr id="4101" name="Picture 5" descr="D:\Acads\pradeep_thesis_jul14\LaTex\figures\Source\WL3_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828800"/>
            <a:ext cx="1908810" cy="1960245"/>
          </a:xfrm>
          <a:prstGeom prst="rect">
            <a:avLst/>
          </a:prstGeom>
          <a:noFill/>
        </p:spPr>
      </p:pic>
      <p:pic>
        <p:nvPicPr>
          <p:cNvPr id="4102" name="Picture 6" descr="D:\Acads\pradeep_thesis_jul14\LaTex\figures\Source\WL3_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3493" y="3119438"/>
            <a:ext cx="619125" cy="619125"/>
          </a:xfrm>
          <a:prstGeom prst="rect">
            <a:avLst/>
          </a:prstGeom>
          <a:noFill/>
        </p:spPr>
      </p:pic>
      <p:pic>
        <p:nvPicPr>
          <p:cNvPr id="4103" name="Picture 7" descr="D:\Acads\pradeep_thesis_jul14\LaTex\figures\Source\WL3_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0255" y="1828800"/>
            <a:ext cx="2226945" cy="2286953"/>
          </a:xfrm>
          <a:prstGeom prst="rect">
            <a:avLst/>
          </a:prstGeom>
          <a:noFill/>
        </p:spPr>
      </p:pic>
      <p:pic>
        <p:nvPicPr>
          <p:cNvPr id="4104" name="Picture 8" descr="D:\Acads\pradeep_thesis_jul14\LaTex\figures\Source\WL3_t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8720" y="5715000"/>
            <a:ext cx="619125" cy="619125"/>
          </a:xfrm>
          <a:prstGeom prst="rect">
            <a:avLst/>
          </a:prstGeom>
          <a:noFill/>
        </p:spPr>
      </p:pic>
      <p:pic>
        <p:nvPicPr>
          <p:cNvPr id="4105" name="Picture 9" descr="D:\Acads\pradeep_thesis_jul14\LaTex\figures\Source\WL3_r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40255" y="4113847"/>
            <a:ext cx="2226945" cy="2286953"/>
          </a:xfrm>
          <a:prstGeom prst="rect">
            <a:avLst/>
          </a:prstGeom>
          <a:noFill/>
        </p:spPr>
      </p:pic>
      <p:pic>
        <p:nvPicPr>
          <p:cNvPr id="4106" name="Picture 10" descr="D:\Acads\pradeep_thesis_jul14\LaTex\figures\Source\WL3_t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5638800"/>
            <a:ext cx="609600" cy="609600"/>
          </a:xfrm>
          <a:prstGeom prst="rect">
            <a:avLst/>
          </a:prstGeom>
          <a:noFill/>
        </p:spPr>
      </p:pic>
      <p:pic>
        <p:nvPicPr>
          <p:cNvPr id="4107" name="Picture 11" descr="D:\Acads\pradeep_thesis_jul14\LaTex\figures\Source\WL3_r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199" y="4114800"/>
            <a:ext cx="2545080" cy="2613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a polygonal mesh model of an large structure, its views under varying light conditions, a sample reflectance texture map of its material, synthesize a reflectance texture model of the object and render it under arbitrary light and view conditions.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Realistic rendering of real world objects is an important area of computer graphics.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Prominent usage in movies, games and archival of historical artifacts.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Holds the key for Digital Heritage.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Acquisition, rendering of shape &amp; surface details.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resolution shape modeling. &amp; limited resolution of capture devices at large scales.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Labor intensive assemblage of a single large model.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&amp; storage space.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Modeling of Surface light interactions.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163" y="228600"/>
            <a:ext cx="8113712" cy="8159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IBMR for Large structures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29"/>
          <p:cNvSpPr>
            <a:spLocks noGrp="1"/>
          </p:cNvSpPr>
          <p:nvPr>
            <p:ph idx="1"/>
          </p:nvPr>
        </p:nvSpPr>
        <p:spPr>
          <a:xfrm>
            <a:off x="614363" y="1600200"/>
            <a:ext cx="8113712" cy="5334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7" name="Content Placeholder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295400"/>
            <a:ext cx="1463040" cy="2156059"/>
          </a:xfrm>
          <a:prstGeom prst="rect">
            <a:avLst/>
          </a:prstGeom>
        </p:spPr>
      </p:pic>
      <p:pic>
        <p:nvPicPr>
          <p:cNvPr id="18" name="Picture 17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295400"/>
            <a:ext cx="1249554" cy="2157984"/>
          </a:xfrm>
          <a:prstGeom prst="rect">
            <a:avLst/>
          </a:prstGeom>
        </p:spPr>
      </p:pic>
      <p:pic>
        <p:nvPicPr>
          <p:cNvPr id="19" name="Picture 18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295400"/>
            <a:ext cx="1447800" cy="2157984"/>
          </a:xfrm>
          <a:prstGeom prst="rect">
            <a:avLst/>
          </a:prstGeom>
        </p:spPr>
      </p:pic>
      <p:pic>
        <p:nvPicPr>
          <p:cNvPr id="20" name="Picture 19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810000"/>
            <a:ext cx="4754880" cy="27003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105400" y="1905000"/>
            <a:ext cx="152400" cy="76200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2895600"/>
            <a:ext cx="923925" cy="542925"/>
          </a:xfrm>
          <a:prstGeom prst="rect">
            <a:avLst/>
          </a:prstGeom>
        </p:spPr>
      </p:pic>
      <p:pic>
        <p:nvPicPr>
          <p:cNvPr id="23" name="Picture 22" descr="6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2514600"/>
            <a:ext cx="1664208" cy="977937"/>
          </a:xfrm>
          <a:prstGeom prst="rect">
            <a:avLst/>
          </a:prstGeom>
        </p:spPr>
      </p:pic>
      <p:pic>
        <p:nvPicPr>
          <p:cNvPr id="24" name="Picture 23" descr="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105400"/>
            <a:ext cx="923544" cy="607595"/>
          </a:xfrm>
          <a:prstGeom prst="rect">
            <a:avLst/>
          </a:prstGeom>
        </p:spPr>
      </p:pic>
      <p:pic>
        <p:nvPicPr>
          <p:cNvPr id="25" name="Picture 24" descr="7.jp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648200"/>
            <a:ext cx="1664208" cy="1088136"/>
          </a:xfrm>
          <a:prstGeom prst="rect">
            <a:avLst/>
          </a:prstGeom>
        </p:spPr>
      </p:pic>
      <p:pic>
        <p:nvPicPr>
          <p:cNvPr id="26" name="Picture 25" descr="8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" y="1219200"/>
            <a:ext cx="1152525" cy="7524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53000" y="3429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Buddha Statue in </a:t>
            </a:r>
            <a:r>
              <a:rPr lang="en-US" dirty="0" err="1" smtClean="0"/>
              <a:t>Hussain</a:t>
            </a:r>
            <a:r>
              <a:rPr lang="en-US" dirty="0" smtClean="0"/>
              <a:t> </a:t>
            </a:r>
            <a:r>
              <a:rPr lang="en-US" dirty="0" err="1" smtClean="0"/>
              <a:t>Sagar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19800" y="6477000"/>
            <a:ext cx="1571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Up-close View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1981200" y="1905000"/>
            <a:ext cx="3124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276600" y="1905000"/>
            <a:ext cx="1819276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33600" y="3505200"/>
            <a:ext cx="124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Zoomed 4X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3505200"/>
            <a:ext cx="124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Zoomed 8X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133600" y="5715000"/>
            <a:ext cx="154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times nearer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04800" y="5715000"/>
            <a:ext cx="165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8 times  nearer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" y="1981200"/>
            <a:ext cx="172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Material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1" idx="1"/>
            <a:endCxn id="25" idx="3"/>
          </p:cNvCxnSpPr>
          <p:nvPr/>
        </p:nvCxnSpPr>
        <p:spPr>
          <a:xfrm rot="10800000" flipV="1">
            <a:off x="1969008" y="1943100"/>
            <a:ext cx="3136392" cy="3249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2590800" y="2590800"/>
            <a:ext cx="3200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29"/>
          <p:cNvSpPr txBox="1">
            <a:spLocks/>
          </p:cNvSpPr>
          <p:nvPr/>
        </p:nvSpPr>
        <p:spPr bwMode="auto">
          <a:xfrm>
            <a:off x="76200" y="685800"/>
            <a:ext cx="9144000" cy="640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06388" marR="0" lvl="0" indent="-306388" algn="l" defTabSz="414338" rtl="0" eaLnBrk="0" fontAlgn="base" latinLnBrk="0" hangingPunct="0">
              <a:lnSpc>
                <a:spcPct val="93000"/>
              </a:lnSpc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9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06388" marR="0" lvl="0" indent="-306388" algn="l" defTabSz="414338" rtl="0" eaLnBrk="0" fontAlgn="base" latinLnBrk="0" hangingPunct="0">
              <a:lnSpc>
                <a:spcPct val="93000"/>
              </a:lnSpc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Modeling &amp; Rendering of Large Structures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64" y="1980817"/>
            <a:ext cx="4800636" cy="410990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Detailed Shape and surface acquisition.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Huge shape model and large number of high resolution images.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Point-based modeling and rendering of millions of polygons and billions of points.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88330" y="2226945"/>
            <a:ext cx="1703070" cy="3411855"/>
          </a:xfrm>
        </p:spPr>
      </p:pic>
      <p:pic>
        <p:nvPicPr>
          <p:cNvPr id="6" name="Picture 5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557" y="3065145"/>
            <a:ext cx="1489043" cy="10415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Michelangelo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764" y="1980817"/>
            <a:ext cx="6019836" cy="4109906"/>
          </a:xfrm>
        </p:spPr>
        <p:txBody>
          <a:bodyPr/>
          <a:lstStyle/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Built using laser scan technology and light fields.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Contains  4 billion polygons and 7000 images.</a:t>
            </a: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Clean up, alignment , merge, and processing was huge &amp; gigantic cost incurring.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fd35h-cs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912620" y="1676400"/>
            <a:ext cx="1926580" cy="41100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   </a:t>
            </a:r>
            <a:r>
              <a:rPr lang="en-US" dirty="0" err="1" smtClean="0"/>
              <a:t>vs</a:t>
            </a:r>
            <a:r>
              <a:rPr lang="en-US" dirty="0" smtClean="0"/>
              <a:t>     Rendering</a:t>
            </a:r>
            <a:endParaRPr lang="en-US" dirty="0"/>
          </a:p>
        </p:txBody>
      </p:sp>
      <p:pic>
        <p:nvPicPr>
          <p:cNvPr id="14" name="Content Placeholder 13" descr="david_real_ren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8113712" cy="417515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existing IBMR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Effected by resolution of digital acquisition.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Acquisition at lower resolutions results in coarser surface detail.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resolution modeling seldom possible in case of large structures.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Cannot model surface reflectance details.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all start?</a:t>
            </a:r>
            <a:endParaRPr lang="en-US" dirty="0"/>
          </a:p>
        </p:txBody>
      </p:sp>
      <p:pic>
        <p:nvPicPr>
          <p:cNvPr id="6" name="Content Placeholder 5" descr="Question-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269" y="2691606"/>
            <a:ext cx="2857500" cy="28575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782" y="3048000"/>
            <a:ext cx="7772471" cy="136181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Approach to Realistic Modeling of Large Structures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162" y="1701800"/>
            <a:ext cx="8301037" cy="4837113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De-coupling of shape and surface detail.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 capture in coarser polygonal mesh models.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Relegation of surface details to reflectance textures.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Synthesis of reflectance texture over the mesh model.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Units of synthesis selected from the sample conditional upon the set of object views.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based Modeling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Texture synthesis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Texture Maps(PTM)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315087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94706"/>
            <a:ext cx="42862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 bwMode="auto">
          <a:xfrm rot="5400000">
            <a:off x="2484120" y="2323306"/>
            <a:ext cx="1143000" cy="158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2941320" y="4037806"/>
            <a:ext cx="274320" cy="7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2941320" y="4860369"/>
            <a:ext cx="274320" cy="7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2959608" y="5683726"/>
            <a:ext cx="274320" cy="7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048000" y="1524000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1" y="502920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Light Direction Space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>
            <a:off x="3117773" y="1681908"/>
            <a:ext cx="3899972" cy="1314680"/>
          </a:xfrm>
          <a:custGeom>
            <a:avLst/>
            <a:gdLst>
              <a:gd name="connsiteX0" fmla="*/ 0 w 3899972"/>
              <a:gd name="connsiteY0" fmla="*/ 1160444 h 1314680"/>
              <a:gd name="connsiteX1" fmla="*/ 1927952 w 3899972"/>
              <a:gd name="connsiteY1" fmla="*/ 25706 h 1314680"/>
              <a:gd name="connsiteX2" fmla="*/ 3899972 w 3899972"/>
              <a:gd name="connsiteY2" fmla="*/ 1314680 h 131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9972" h="1314680">
                <a:moveTo>
                  <a:pt x="0" y="1160444"/>
                </a:moveTo>
                <a:cubicBezTo>
                  <a:pt x="638978" y="580222"/>
                  <a:pt x="1277957" y="0"/>
                  <a:pt x="1927952" y="25706"/>
                </a:cubicBezTo>
                <a:cubicBezTo>
                  <a:pt x="2577947" y="51412"/>
                  <a:pt x="3238959" y="683046"/>
                  <a:pt x="3899972" y="1314680"/>
                </a:cubicBezTo>
              </a:path>
            </a:pathLst>
          </a:custGeom>
          <a:noFill/>
          <a:ln w="25400" cap="flat" cmpd="sng" algn="ctr">
            <a:solidFill>
              <a:srgbClr val="66FFCC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4" name="Freeform 43"/>
          <p:cNvSpPr/>
          <p:nvPr/>
        </p:nvSpPr>
        <p:spPr bwMode="auto">
          <a:xfrm>
            <a:off x="3073706" y="3338111"/>
            <a:ext cx="3646583" cy="1305499"/>
          </a:xfrm>
          <a:custGeom>
            <a:avLst/>
            <a:gdLst>
              <a:gd name="connsiteX0" fmla="*/ 0 w 3646583"/>
              <a:gd name="connsiteY0" fmla="*/ 826265 h 1305499"/>
              <a:gd name="connsiteX1" fmla="*/ 2225407 w 3646583"/>
              <a:gd name="connsiteY1" fmla="*/ 1167788 h 1305499"/>
              <a:gd name="connsiteX2" fmla="*/ 3646583 w 3646583"/>
              <a:gd name="connsiteY2" fmla="*/ 0 h 1305499"/>
              <a:gd name="connsiteX3" fmla="*/ 3646583 w 3646583"/>
              <a:gd name="connsiteY3" fmla="*/ 0 h 130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6583" h="1305499">
                <a:moveTo>
                  <a:pt x="0" y="826265"/>
                </a:moveTo>
                <a:cubicBezTo>
                  <a:pt x="808821" y="1065882"/>
                  <a:pt x="1617643" y="1305499"/>
                  <a:pt x="2225407" y="1167788"/>
                </a:cubicBezTo>
                <a:cubicBezTo>
                  <a:pt x="2833171" y="1030077"/>
                  <a:pt x="3646583" y="0"/>
                  <a:pt x="3646583" y="0"/>
                </a:cubicBezTo>
                <a:lnTo>
                  <a:pt x="3646583" y="0"/>
                </a:lnTo>
              </a:path>
            </a:pathLst>
          </a:custGeom>
          <a:noFill/>
          <a:ln w="25400" cap="flat" cmpd="sng" algn="ctr">
            <a:solidFill>
              <a:srgbClr val="66FFCC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3095740" y="3789802"/>
            <a:ext cx="3701667" cy="1617643"/>
          </a:xfrm>
          <a:custGeom>
            <a:avLst/>
            <a:gdLst>
              <a:gd name="connsiteX0" fmla="*/ 0 w 3701667"/>
              <a:gd name="connsiteY0" fmla="*/ 1244906 h 1617643"/>
              <a:gd name="connsiteX1" fmla="*/ 2082188 w 3701667"/>
              <a:gd name="connsiteY1" fmla="*/ 1410159 h 1617643"/>
              <a:gd name="connsiteX2" fmla="*/ 3701667 w 3701667"/>
              <a:gd name="connsiteY2" fmla="*/ 0 h 161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1667" h="1617643">
                <a:moveTo>
                  <a:pt x="0" y="1244906"/>
                </a:moveTo>
                <a:cubicBezTo>
                  <a:pt x="732622" y="1431274"/>
                  <a:pt x="1465244" y="1617643"/>
                  <a:pt x="2082188" y="1410159"/>
                </a:cubicBezTo>
                <a:cubicBezTo>
                  <a:pt x="2699132" y="1202675"/>
                  <a:pt x="3200399" y="601337"/>
                  <a:pt x="3701667" y="0"/>
                </a:cubicBezTo>
              </a:path>
            </a:pathLst>
          </a:custGeom>
          <a:noFill/>
          <a:ln w="25400" cap="flat" cmpd="sng" algn="ctr">
            <a:solidFill>
              <a:srgbClr val="66FFCC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8229600" y="4114800"/>
            <a:ext cx="533400" cy="22860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rot="5400000" flipH="1" flipV="1">
            <a:off x="7620000" y="2667000"/>
            <a:ext cx="609600" cy="457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696200" y="228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b="1" i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05800" y="41910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2400" b="1" i="1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" y="1701800"/>
            <a:ext cx="8301037" cy="4837113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Deviced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Malzbendar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(2002).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Belong to class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-directional Texture Functions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 the surface luminance at each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bi-quadratic polynomial function.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RGB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 pixel and luminance coefficients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a0 – a5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/>
              </a:rPr>
              <a:t>Chromaticity of a pixel </a:t>
            </a:r>
            <a:r>
              <a:rPr lang="en-US" sz="2400" dirty="0" smtClean="0">
                <a:latin typeface="Times New Roman"/>
              </a:rPr>
              <a:t>(</a:t>
            </a:r>
            <a:r>
              <a:rPr lang="en-US" sz="2400" i="1" dirty="0" err="1" smtClean="0">
                <a:latin typeface="Times New Roman"/>
              </a:rPr>
              <a:t>R</a:t>
            </a:r>
            <a:r>
              <a:rPr lang="en-US" sz="2400" i="1" baseline="-25000" dirty="0" err="1" smtClean="0">
                <a:latin typeface="Times New Roman"/>
              </a:rPr>
              <a:t>n</a:t>
            </a:r>
            <a:r>
              <a:rPr lang="en-US" sz="2400" i="1" dirty="0" smtClean="0">
                <a:latin typeface="Times New Roman"/>
              </a:rPr>
              <a:t>, </a:t>
            </a:r>
            <a:r>
              <a:rPr lang="en-US" sz="2400" i="1" dirty="0" err="1" smtClean="0">
                <a:latin typeface="Times New Roman"/>
              </a:rPr>
              <a:t>G</a:t>
            </a:r>
            <a:r>
              <a:rPr lang="en-US" sz="2400" i="1" baseline="-25000" dirty="0" err="1" smtClean="0">
                <a:latin typeface="Times New Roman"/>
              </a:rPr>
              <a:t>n</a:t>
            </a:r>
            <a:r>
              <a:rPr lang="en-US" sz="2400" i="1" baseline="-25000" dirty="0" smtClean="0">
                <a:latin typeface="Times New Roman"/>
              </a:rPr>
              <a:t> </a:t>
            </a:r>
            <a:r>
              <a:rPr lang="en-US" sz="2400" i="1" dirty="0" smtClean="0">
                <a:latin typeface="Times New Roman"/>
              </a:rPr>
              <a:t>, </a:t>
            </a:r>
            <a:r>
              <a:rPr lang="en-US" sz="2400" i="1" dirty="0" err="1" smtClean="0">
                <a:latin typeface="Times New Roman"/>
              </a:rPr>
              <a:t>B</a:t>
            </a:r>
            <a:r>
              <a:rPr lang="en-US" sz="2400" i="1" baseline="-25000" dirty="0" err="1" smtClean="0">
                <a:latin typeface="Times New Roman"/>
              </a:rPr>
              <a:t>n</a:t>
            </a:r>
            <a:r>
              <a:rPr lang="en-US" sz="2400" dirty="0" smtClean="0">
                <a:latin typeface="Times New Roman"/>
              </a:rPr>
              <a:t>)  </a:t>
            </a:r>
            <a:r>
              <a:rPr lang="en-US" sz="2800" dirty="0" smtClean="0">
                <a:latin typeface="Times New Roman"/>
              </a:rPr>
              <a:t>remains constant.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PTM light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parametrization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- texture co-ordinates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- fitted luminance coefficients 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projection of light direction into texture plane.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95400" y="1752600"/>
          <a:ext cx="6172200" cy="1295400"/>
        </p:xfrm>
        <a:graphic>
          <a:graphicData uri="http://schemas.openxmlformats.org/presentationml/2006/ole">
            <p:oleObj spid="_x0000_s2050" name="Equation" r:id="rId3" imgW="3060360" imgH="58392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971800" y="4876800"/>
          <a:ext cx="3200400" cy="1371600"/>
        </p:xfrm>
        <a:graphic>
          <a:graphicData uri="http://schemas.openxmlformats.org/presentationml/2006/ole">
            <p:oleObj spid="_x0000_s2051" name="Equation" r:id="rId4" imgW="1523880" imgH="685800" progId="Equation.3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PTM to Image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images 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of the object are obtained under different light conditions {(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)}.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best fit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-a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at each pixel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computed using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SVD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 as to fit the pixel data 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u,v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above representation is called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LRGB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PTM.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PTM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patch based texture synthesis.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/>
              </a:rPr>
              <a:t>The texture is viewed as a realization of a homogenous </a:t>
            </a:r>
            <a:r>
              <a:rPr lang="en-US" dirty="0" err="1" smtClean="0">
                <a:latin typeface="Times New Roman"/>
              </a:rPr>
              <a:t>markovian</a:t>
            </a:r>
            <a:r>
              <a:rPr lang="en-US" dirty="0" smtClean="0">
                <a:latin typeface="Times New Roman"/>
              </a:rPr>
              <a:t> process.</a:t>
            </a:r>
          </a:p>
          <a:p>
            <a:endParaRPr lang="en-US" dirty="0" smtClean="0">
              <a:latin typeface="Times New Roman"/>
              <a:cs typeface="Times New Roman" pitchFamily="18" charset="0"/>
            </a:endParaRPr>
          </a:p>
          <a:p>
            <a:r>
              <a:rPr lang="en-US" dirty="0" smtClean="0">
                <a:latin typeface="Times New Roman"/>
                <a:cs typeface="Times New Roman" pitchFamily="18" charset="0"/>
              </a:rPr>
              <a:t>Textural characteristics of a block </a:t>
            </a:r>
            <a:r>
              <a:rPr lang="en-US" b="1" i="1" dirty="0" smtClean="0">
                <a:latin typeface="Times New Roman"/>
                <a:cs typeface="Times New Roman" pitchFamily="18" charset="0"/>
              </a:rPr>
              <a:t>W </a:t>
            </a:r>
            <a:r>
              <a:rPr lang="en-US" dirty="0" smtClean="0">
                <a:latin typeface="Times New Roman"/>
                <a:cs typeface="Times New Roman" pitchFamily="18" charset="0"/>
              </a:rPr>
              <a:t> are completely determined by its causal neighborhood </a:t>
            </a:r>
            <a:r>
              <a:rPr lang="en-US" b="1" i="1" dirty="0" smtClean="0">
                <a:latin typeface="Times New Roman"/>
                <a:cs typeface="Times New Roman" pitchFamily="18" charset="0"/>
              </a:rPr>
              <a:t>N</a:t>
            </a:r>
            <a:r>
              <a:rPr lang="en-US" b="1" i="1" baseline="-25000" dirty="0" smtClean="0">
                <a:latin typeface="Times New Roman"/>
                <a:cs typeface="Times New Roman" pitchFamily="18" charset="0"/>
              </a:rPr>
              <a:t>W </a:t>
            </a:r>
            <a:r>
              <a:rPr lang="en-US" dirty="0" smtClean="0">
                <a:latin typeface="Times New Roman"/>
                <a:cs typeface="Times New Roman" pitchFamily="18" charset="0"/>
              </a:rPr>
              <a:t>.</a:t>
            </a:r>
            <a:r>
              <a:rPr lang="en-US" b="1" i="1" baseline="-25000" dirty="0" smtClean="0">
                <a:latin typeface="Times New Roman"/>
                <a:cs typeface="Times New Roman" pitchFamily="18" charset="0"/>
              </a:rPr>
              <a:t> </a:t>
            </a:r>
          </a:p>
          <a:p>
            <a:endParaRPr lang="en-US" b="1" i="1" baseline="-25000" dirty="0" smtClean="0">
              <a:latin typeface="Times New Roman"/>
              <a:cs typeface="Times New Roman" pitchFamily="18" charset="0"/>
            </a:endParaRPr>
          </a:p>
          <a:p>
            <a:r>
              <a:rPr lang="en-US" dirty="0" smtClean="0">
                <a:latin typeface="Times New Roman"/>
                <a:cs typeface="Times New Roman" pitchFamily="18" charset="0"/>
              </a:rPr>
              <a:t>Blocks with similar causal neighborhood are copied from the input and pasted.</a:t>
            </a:r>
          </a:p>
          <a:p>
            <a:endParaRPr lang="en-US" b="1" i="1" baseline="-25000" dirty="0" smtClean="0">
              <a:latin typeface="Times New Roman"/>
              <a:cs typeface="Times New Roman" pitchFamily="18" charset="0"/>
            </a:endParaRPr>
          </a:p>
          <a:p>
            <a:endParaRPr lang="en-US" b="1" i="1" baseline="-25000" dirty="0" smtClean="0">
              <a:latin typeface="Times New Roman"/>
              <a:cs typeface="Times New Roman" pitchFamily="18" charset="0"/>
            </a:endParaRPr>
          </a:p>
          <a:p>
            <a:pPr>
              <a:buNone/>
            </a:pPr>
            <a:endParaRPr lang="en-US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Pasting blocks with similar causal neighborhood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47800" y="2971800"/>
            <a:ext cx="2438400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28800" y="34290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05000" y="35052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438400" y="32766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514600" y="33528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981200" y="35814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57400" y="36576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05200" y="32004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581400" y="32766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95600" y="35814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971800" y="36576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514600" y="38862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90800" y="39624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352800" y="38862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29000" y="39624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24400" y="2438400"/>
            <a:ext cx="3581400" cy="236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86400" y="3048000"/>
            <a:ext cx="28194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410200" y="2971800"/>
            <a:ext cx="304800" cy="4572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486400" y="3048000"/>
            <a:ext cx="228600" cy="381000"/>
          </a:xfrm>
          <a:prstGeom prst="rect">
            <a:avLst/>
          </a:prstGeom>
          <a:solidFill>
            <a:srgbClr val="33CC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rPr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W</a:t>
            </a:r>
            <a:endParaRPr lang="en-US" baseline="-25000" dirty="0"/>
          </a:p>
        </p:txBody>
      </p:sp>
      <p:sp>
        <p:nvSpPr>
          <p:cNvPr id="36" name="Freeform 35"/>
          <p:cNvSpPr/>
          <p:nvPr/>
        </p:nvSpPr>
        <p:spPr bwMode="auto">
          <a:xfrm>
            <a:off x="4884145" y="3095740"/>
            <a:ext cx="1042930" cy="749147"/>
          </a:xfrm>
          <a:custGeom>
            <a:avLst/>
            <a:gdLst>
              <a:gd name="connsiteX0" fmla="*/ 1042930 w 1042930"/>
              <a:gd name="connsiteY0" fmla="*/ 749147 h 749147"/>
              <a:gd name="connsiteX1" fmla="*/ 95479 w 1042930"/>
              <a:gd name="connsiteY1" fmla="*/ 319489 h 749147"/>
              <a:gd name="connsiteX2" fmla="*/ 470053 w 1042930"/>
              <a:gd name="connsiteY2" fmla="*/ 0 h 74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30" h="749147">
                <a:moveTo>
                  <a:pt x="1042930" y="749147"/>
                </a:moveTo>
                <a:cubicBezTo>
                  <a:pt x="616944" y="596747"/>
                  <a:pt x="190959" y="444347"/>
                  <a:pt x="95479" y="319489"/>
                </a:cubicBezTo>
                <a:cubicBezTo>
                  <a:pt x="0" y="194631"/>
                  <a:pt x="235026" y="97315"/>
                  <a:pt x="470053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624549" y="2084024"/>
            <a:ext cx="1883885" cy="1099851"/>
          </a:xfrm>
          <a:custGeom>
            <a:avLst/>
            <a:gdLst>
              <a:gd name="connsiteX0" fmla="*/ 0 w 1883885"/>
              <a:gd name="connsiteY0" fmla="*/ 1099851 h 1099851"/>
              <a:gd name="connsiteX1" fmla="*/ 793215 w 1883885"/>
              <a:gd name="connsiteY1" fmla="*/ 53248 h 1099851"/>
              <a:gd name="connsiteX2" fmla="*/ 1883885 w 1883885"/>
              <a:gd name="connsiteY2" fmla="*/ 780362 h 1099851"/>
              <a:gd name="connsiteX3" fmla="*/ 1883885 w 1883885"/>
              <a:gd name="connsiteY3" fmla="*/ 780362 h 109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885" h="1099851">
                <a:moveTo>
                  <a:pt x="0" y="1099851"/>
                </a:moveTo>
                <a:cubicBezTo>
                  <a:pt x="239617" y="603173"/>
                  <a:pt x="479234" y="106496"/>
                  <a:pt x="793215" y="53248"/>
                </a:cubicBezTo>
                <a:cubicBezTo>
                  <a:pt x="1107196" y="0"/>
                  <a:pt x="1883885" y="780362"/>
                  <a:pt x="1883885" y="780362"/>
                </a:cubicBezTo>
                <a:lnTo>
                  <a:pt x="1883885" y="780362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1782" y="2971800"/>
            <a:ext cx="7772471" cy="1361811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METHOD: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Image Based PTM SYNTHESIS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based PTM synthesis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Generates the reflectance model of an object from its mesh model, sample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a sparse set of views.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/>
              </a:rPr>
              <a:t>Extends the patch based </a:t>
            </a:r>
            <a:r>
              <a:rPr lang="en-US" b="1" dirty="0" smtClean="0">
                <a:latin typeface="Times New Roman"/>
              </a:rPr>
              <a:t>PTM </a:t>
            </a:r>
            <a:r>
              <a:rPr lang="en-US" dirty="0" smtClean="0">
                <a:latin typeface="Times New Roman"/>
              </a:rPr>
              <a:t>synthesis algorithm to also include the image based constraints.</a:t>
            </a:r>
            <a:endParaRPr lang="en-US" dirty="0" smtClean="0">
              <a:latin typeface="Times New Roman"/>
              <a:cs typeface="Times New Roman" pitchFamily="18" charset="0"/>
            </a:endParaRPr>
          </a:p>
          <a:p>
            <a:r>
              <a:rPr lang="en-US" dirty="0" smtClean="0">
                <a:latin typeface="Times New Roman"/>
                <a:cs typeface="Times New Roman" pitchFamily="18" charset="0"/>
              </a:rPr>
              <a:t>Selection of synthesis blocks is conditional upon the image set.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8163" y="677863"/>
            <a:ext cx="8113712" cy="81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14338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4C3A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 noChangeAspect="1"/>
          </p:cNvGraphicFramePr>
          <p:nvPr/>
        </p:nvGraphicFramePr>
        <p:xfrm>
          <a:off x="1600200" y="2819400"/>
          <a:ext cx="2377844" cy="1417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>
            <a:spLocks noChangeAspect="1"/>
          </p:cNvSpPr>
          <p:nvPr/>
        </p:nvSpPr>
        <p:spPr bwMode="auto">
          <a:xfrm>
            <a:off x="4572000" y="3276600"/>
            <a:ext cx="733806" cy="36347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graphicFrame>
        <p:nvGraphicFramePr>
          <p:cNvPr id="7" name="Diagram 6"/>
          <p:cNvGraphicFramePr>
            <a:graphicFrameLocks noChangeAspect="1"/>
          </p:cNvGraphicFramePr>
          <p:nvPr/>
        </p:nvGraphicFramePr>
        <p:xfrm>
          <a:off x="5676900" y="2971800"/>
          <a:ext cx="1371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677863"/>
            <a:ext cx="8113712" cy="1074737"/>
          </a:xfrm>
        </p:spPr>
        <p:txBody>
          <a:bodyPr/>
          <a:lstStyle/>
          <a:p>
            <a:r>
              <a:rPr lang="en-US" dirty="0" smtClean="0"/>
              <a:t>All roads lead to Computer Graphics!!</a:t>
            </a:r>
            <a:endParaRPr lang="en-US" dirty="0"/>
          </a:p>
        </p:txBody>
      </p:sp>
      <p:pic>
        <p:nvPicPr>
          <p:cNvPr id="4" name="Content Placeholder 3" descr="question-mark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86125"/>
            <a:ext cx="2857500" cy="3571875"/>
          </a:xfrm>
        </p:spPr>
      </p:pic>
      <p:pic>
        <p:nvPicPr>
          <p:cNvPr id="5" name="Picture 4" descr="Computer_Graphics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905000"/>
            <a:ext cx="3810000" cy="1905000"/>
          </a:xfrm>
          <a:prstGeom prst="rect">
            <a:avLst/>
          </a:prstGeom>
        </p:spPr>
      </p:pic>
      <p:sp>
        <p:nvSpPr>
          <p:cNvPr id="6" name="Cloud 5"/>
          <p:cNvSpPr>
            <a:spLocks/>
          </p:cNvSpPr>
          <p:nvPr/>
        </p:nvSpPr>
        <p:spPr bwMode="auto">
          <a:xfrm>
            <a:off x="3124200" y="1676400"/>
            <a:ext cx="5105400" cy="2514600"/>
          </a:xfrm>
          <a:prstGeom prst="cloud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Builds on texture transfer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Efros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(2001)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texture synthesis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Yacov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-Hel-Or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et al (2003).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Inputs: A coarser shape model, high resolution sample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PTM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 sparse set of views.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Synthesizes a texture that behaves more like its real world counter part in different light conditions. 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Synthesis for planar surfaces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" y="1701800"/>
            <a:ext cx="8377237" cy="483711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Synthesizes reflectance model of a planar surface.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Uses a sample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set of views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constraints and generates reflectance map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Takes patches from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 building blocks.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each step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block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selected from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stitched into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an overlap of width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alpha-blending in the overlapping regions.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 selection strategy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Raster scan fashion of synthesis.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each step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candidate block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selected from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pasted at the next position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(x, y).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selection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governed by two constraints</a:t>
            </a:r>
          </a:p>
          <a:p>
            <a:pPr marL="8763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Image based constraints   </a:t>
            </a:r>
          </a:p>
          <a:p>
            <a:pPr marL="8763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Overlapping constraints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ynthesis_sche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Image based Constraints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" y="1701800"/>
            <a:ext cx="8377237" cy="483711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images {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captured under light positions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decide the candidate patches.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desired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block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should be similar to the set of image blocks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{b(I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x, y)}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blocks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{B}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Calibri"/>
                <a:cs typeface="Calibri"/>
              </a:rPr>
              <a:t>ϵ</a:t>
            </a:r>
            <a:r>
              <a:rPr lang="en-US" i="1" dirty="0" smtClean="0">
                <a:latin typeface="Calibri"/>
                <a:cs typeface="Calibri"/>
              </a:rPr>
              <a:t> 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ranked according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blocks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{B}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ranked according to score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95400" y="4267200"/>
          <a:ext cx="6858000" cy="1164566"/>
        </p:xfrm>
        <a:graphic>
          <a:graphicData uri="http://schemas.openxmlformats.org/presentationml/2006/ole">
            <p:oleObj spid="_x0000_s67586" name="Equation" r:id="rId3" imgW="25653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 Overlap Constraints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Patch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should agree with its neighbors 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the overlapping regions.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Blocks selected based on image based constraints are again ranked based on overlapping measure.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L2 norm over the difference of luminance coefficients in the overlapping region is the error measure.</a:t>
            </a: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minimal error measure is the desired block.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Rough Plaster surface</a:t>
            </a:r>
            <a:endParaRPr lang="en-US" dirty="0"/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278868"/>
            <a:ext cx="1651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54868"/>
            <a:ext cx="1676400" cy="168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03785" y="1905000"/>
            <a:ext cx="1733639" cy="17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846585" y="3581400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resolution sample PTM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59552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19800" y="450746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PTM model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 bwMode="auto">
          <a:xfrm>
            <a:off x="4203192" y="3657600"/>
            <a:ext cx="978408" cy="48463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Up-close view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32702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86000"/>
            <a:ext cx="32575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4478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PTM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based Modeling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1987652" cy="184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16573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057400"/>
            <a:ext cx="16446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3733800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PTM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7338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73380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PTM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419600"/>
            <a:ext cx="15557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419600"/>
            <a:ext cx="16319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419600"/>
            <a:ext cx="1631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858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6858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240" y="26670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0440" y="26670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82640" y="26670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71600" y="2286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Our Results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4648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4648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67400" y="4648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914400" y="6336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Unconstrained Synthesis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Graphics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Representation and synthesis of  visual content.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 &amp; computational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foundations of image generation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and processing.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Representation of geometric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data &amp; rendering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images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consists of surface- geometry and surface color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texture information.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50587-computer-graphics--blue-moon-with-refl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922" y="2286000"/>
            <a:ext cx="1600200" cy="1600200"/>
          </a:xfrm>
          <a:prstGeom prst="rect">
            <a:avLst/>
          </a:prstGeom>
        </p:spPr>
      </p:pic>
      <p:pic>
        <p:nvPicPr>
          <p:cNvPr id="7" name="Picture 6" descr="2597595-easter-color-eggs-3d-computer-graph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22" y="2286000"/>
            <a:ext cx="1600200" cy="1581150"/>
          </a:xfrm>
          <a:prstGeom prst="rect">
            <a:avLst/>
          </a:prstGeom>
        </p:spPr>
      </p:pic>
      <p:pic>
        <p:nvPicPr>
          <p:cNvPr id="8" name="Picture 7" descr="C60F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922" y="3962400"/>
            <a:ext cx="1686878" cy="1613535"/>
          </a:xfrm>
          <a:prstGeom prst="rect">
            <a:avLst/>
          </a:prstGeom>
        </p:spPr>
      </p:pic>
      <p:pic>
        <p:nvPicPr>
          <p:cNvPr id="9" name="Picture 8" descr="C60_red_f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3962400"/>
            <a:ext cx="1637441" cy="163744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13712" cy="815975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Image constrained PTM synthesis for real world objects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Synthesis reflectance texture models of objects which are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nature.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Quilting blocks are triangles of various shapes, sizes and orientation.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Synthesizes reflectance texture over the triangles of a mesh model.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 </a:t>
            </a:r>
            <a:r>
              <a:rPr lang="en-US" sz="3200" u="sng" dirty="0" smtClean="0"/>
              <a:t>Input: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Set of images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object captured under known light and camera positions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{(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sample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object material.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Output: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Texture model of the object obtained by pasting triangular subsamples taken from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all across the mesh model of the object.</a:t>
            </a:r>
          </a:p>
          <a:p>
            <a:pPr>
              <a:buNone/>
            </a:pPr>
            <a:endParaRPr lang="en-US" sz="3200" u="sng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113712" cy="81597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triangle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mesh model, obtain its mapping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∈ {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it is best visible.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Generate the normalized view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find its best match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&amp; extract box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containing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Perform Alpha-blending across every edge &amp; update the patches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Extract the minimal bounding box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514350" indent="-514350">
              <a:buFont typeface="+mj-lt"/>
              <a:buAutoNum type="arabicPeriod" startAt="4"/>
            </a:pP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Pack all such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into a number of texture atlases.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Step1: Model to Image mapping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4343400" cy="495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object is imaged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{(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obtain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{I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triangle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mapped to</a:t>
            </a: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∈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{I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which it is best visible.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criteria for visibility is the angle made by normal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the camera vector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Obtain the mapping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camera matrix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4953000" y="1905000"/>
            <a:ext cx="3814922" cy="41099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Isosceles Triangle 19"/>
          <p:cNvSpPr/>
          <p:nvPr/>
        </p:nvSpPr>
        <p:spPr bwMode="auto">
          <a:xfrm>
            <a:off x="5105400" y="3124200"/>
            <a:ext cx="2590800" cy="2057400"/>
          </a:xfrm>
          <a:prstGeom prst="triangle">
            <a:avLst>
              <a:gd name="adj" fmla="val 4864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5981700" y="2933700"/>
            <a:ext cx="1828800" cy="990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162800" y="2743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239000" y="28956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400800" y="3124200"/>
            <a:ext cx="2362200" cy="1219200"/>
          </a:xfrm>
          <a:prstGeom prst="straightConnector1">
            <a:avLst/>
          </a:prstGeom>
          <a:solidFill>
            <a:srgbClr val="00B8FF"/>
          </a:solidFill>
          <a:ln w="9525" cap="rnd" cmpd="sng" algn="ctr">
            <a:solidFill>
              <a:srgbClr val="33CC33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534400" y="31242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8610600" y="3276600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V="1">
            <a:off x="4876800" y="2819400"/>
            <a:ext cx="1828800" cy="1219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33CC33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953000" y="2819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029200" y="2971799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5524500" y="3086100"/>
            <a:ext cx="21336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2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172200" y="20574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248400" y="2209799"/>
            <a:ext cx="3048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Step 2: Re-sampling of Normalized Views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sides of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obtained from those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where     is the length of side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sz="25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500" dirty="0" smtClean="0">
                <a:latin typeface="Calibri"/>
                <a:cs typeface="Calibri"/>
              </a:rPr>
              <a:t>  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is the angle between normal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direction of camera center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C .</a:t>
            </a:r>
            <a:endParaRPr lang="en-US" sz="2500" i="1" dirty="0" smtClean="0">
              <a:latin typeface="Calibri"/>
              <a:cs typeface="Calibri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determined by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angles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124200" y="2133600"/>
          <a:ext cx="2362200" cy="608445"/>
        </p:xfrm>
        <a:graphic>
          <a:graphicData uri="http://schemas.openxmlformats.org/presentationml/2006/ole">
            <p:oleObj spid="_x0000_s81922" name="Equation" r:id="rId3" imgW="78732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05666" y="2590800"/>
          <a:ext cx="270933" cy="609600"/>
        </p:xfrm>
        <a:graphic>
          <a:graphicData uri="http://schemas.openxmlformats.org/presentationml/2006/ole">
            <p:oleObj spid="_x0000_s81923" name="Equation" r:id="rId4" imgW="114120" imgH="228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68500" y="3124200"/>
          <a:ext cx="317500" cy="381000"/>
        </p:xfrm>
        <a:graphic>
          <a:graphicData uri="http://schemas.openxmlformats.org/presentationml/2006/ole">
            <p:oleObj spid="_x0000_s81924" name="Equation" r:id="rId5" imgW="126720" imgH="177480" progId="Equation.3">
              <p:embed/>
            </p:oleObj>
          </a:graphicData>
        </a:graphic>
      </p:graphicFrame>
      <p:sp>
        <p:nvSpPr>
          <p:cNvPr id="7" name="Isosceles Triangle 6"/>
          <p:cNvSpPr/>
          <p:nvPr/>
        </p:nvSpPr>
        <p:spPr bwMode="auto">
          <a:xfrm>
            <a:off x="4876800" y="4092714"/>
            <a:ext cx="1676400" cy="1295400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1828800" y="4092714"/>
            <a:ext cx="1676400" cy="1295400"/>
          </a:xfrm>
          <a:prstGeom prst="triangle">
            <a:avLst/>
          </a:prstGeom>
          <a:blipFill>
            <a:blip r:embed="rId6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2090848" lon="19734197" rev="690465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5257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5257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4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677099" y="4089960"/>
            <a:ext cx="3062689" cy="831773"/>
          </a:xfrm>
          <a:custGeom>
            <a:avLst/>
            <a:gdLst>
              <a:gd name="connsiteX0" fmla="*/ 0 w 3062689"/>
              <a:gd name="connsiteY0" fmla="*/ 798723 h 831773"/>
              <a:gd name="connsiteX1" fmla="*/ 1244906 w 3062689"/>
              <a:gd name="connsiteY1" fmla="*/ 5508 h 831773"/>
              <a:gd name="connsiteX2" fmla="*/ 3062689 w 3062689"/>
              <a:gd name="connsiteY2" fmla="*/ 831773 h 831773"/>
              <a:gd name="connsiteX3" fmla="*/ 3062689 w 3062689"/>
              <a:gd name="connsiteY3" fmla="*/ 831773 h 8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689" h="831773">
                <a:moveTo>
                  <a:pt x="0" y="798723"/>
                </a:moveTo>
                <a:cubicBezTo>
                  <a:pt x="367229" y="399361"/>
                  <a:pt x="734458" y="0"/>
                  <a:pt x="1244906" y="5508"/>
                </a:cubicBezTo>
                <a:cubicBezTo>
                  <a:pt x="1755354" y="11016"/>
                  <a:pt x="3062689" y="831773"/>
                  <a:pt x="3062689" y="831773"/>
                </a:cubicBezTo>
                <a:lnTo>
                  <a:pt x="3062689" y="831773"/>
                </a:lnTo>
              </a:path>
            </a:pathLst>
          </a:custGeom>
          <a:noFill/>
          <a:ln w="9525" cap="rnd" cmpd="sng" algn="ctr">
            <a:solidFill>
              <a:schemeClr val="tx1"/>
            </a:solidFill>
            <a:prstDash val="solid"/>
            <a:round/>
            <a:headEnd type="oval" w="lg" len="sm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Search &amp; selection for best PTM patch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64" y="1980817"/>
            <a:ext cx="4572036" cy="410990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light vector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source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w.r.t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centroid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calculated.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find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 of patches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similar to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Triangular patch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p′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corresponds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t′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ϵ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∈ {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best agrees with the patches of already processed neighbors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picked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5181600" y="1980817"/>
            <a:ext cx="3733799" cy="41099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Isosceles Triangle 22"/>
          <p:cNvSpPr/>
          <p:nvPr/>
        </p:nvSpPr>
        <p:spPr bwMode="auto">
          <a:xfrm>
            <a:off x="5410200" y="3276600"/>
            <a:ext cx="1828800" cy="1371600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572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800" y="4572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2971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6324600" y="4114800"/>
            <a:ext cx="1676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6096000" y="3048000"/>
            <a:ext cx="1295400" cy="838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6200000" flipV="1">
            <a:off x="5448300" y="3238500"/>
            <a:ext cx="1219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924800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26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10400" y="2514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6324600" y="2667000"/>
            <a:ext cx="2209800" cy="1447800"/>
          </a:xfrm>
          <a:prstGeom prst="line">
            <a:avLst/>
          </a:prstGeom>
          <a:solidFill>
            <a:srgbClr val="00B8FF"/>
          </a:solidFill>
          <a:ln w="9525" cap="rnd" cmpd="sng" algn="ctr">
            <a:solidFill>
              <a:srgbClr val="FF0000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5344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0" y="4038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848600" y="30480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0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Overlap constraint &amp; Breadth First Search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&lt;=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Required number of processed neighbors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&lt;= 3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Random processing of triangles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weakens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overlap constraint &amp; selection strategy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BFS facilitates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orderly processing &amp; region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growing mechanism for texture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synthesis.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Starts at an arbitrary triangle , then processes its neighbors, their neighbors and so 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Extraction of Bounding boxes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64" y="1980817"/>
            <a:ext cx="4572036" cy="410990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triangle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 minimal bounding box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surrounding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identified.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with an extra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strip(5 to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around are extracted from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extra strip of pixels is used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blending.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9" y="1980817"/>
            <a:ext cx="3119913" cy="41099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5562600" y="2590800"/>
            <a:ext cx="3009900" cy="1905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 bwMode="auto">
          <a:xfrm>
            <a:off x="6286503" y="3124200"/>
            <a:ext cx="680466" cy="573024"/>
          </a:xfrm>
          <a:prstGeom prst="triangl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6362700" y="3086100"/>
            <a:ext cx="685800" cy="723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6286500" y="2971800"/>
            <a:ext cx="914400" cy="952500"/>
          </a:xfrm>
          <a:prstGeom prst="rect">
            <a:avLst/>
          </a:prstGeom>
          <a:noFill/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743700" y="3733800"/>
            <a:ext cx="266700" cy="23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7505701" y="2819400"/>
            <a:ext cx="56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cxnSpLocks noChangeAspect="1"/>
            <a:stCxn id="10" idx="1"/>
          </p:cNvCxnSpPr>
          <p:nvPr/>
        </p:nvCxnSpPr>
        <p:spPr bwMode="auto">
          <a:xfrm rot="10800000" flipV="1">
            <a:off x="7048501" y="3050232"/>
            <a:ext cx="457200" cy="30256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7581900" y="3352800"/>
            <a:ext cx="45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cxnSpLocks noChangeAspect="1"/>
            <a:stCxn id="12" idx="1"/>
          </p:cNvCxnSpPr>
          <p:nvPr/>
        </p:nvCxnSpPr>
        <p:spPr bwMode="auto">
          <a:xfrm rot="10800000" flipV="1">
            <a:off x="7162800" y="3581400"/>
            <a:ext cx="419100" cy="304798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3: Alpha-blending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Triangles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len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538" y="1701800"/>
            <a:ext cx="6664962" cy="483711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Step 4: Building PTM atlas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Minimal bounding boxes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are extracted from 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by cutting off the extra strip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texels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are then packed in to a number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atlas.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Texture mapping co-ordinates of all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updated with respect to the PTM atlases {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What’s the problem that we are solving!!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Problem Statement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Given the shape model, 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small set of views of a large real-world object and its reflectance properties, synthesize a realistic texture model of the object 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Synthesis of a  texture model that looks visually pleasing, similar to its real-world counter part, and also dynamically changes its visual appearance interacting with the light conditions around. Render the model so generated in arbitrary light and view conditions.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Rendering of the PTM 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triangle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mesh, its light unit vector 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is computed.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is used to evaluate its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patch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obtain its corresponding image patch.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atlases are resulted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PTM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atlases.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 atlases so obtained are loaded as texture and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the model rendered.</a:t>
            </a: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983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2667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590800"/>
            <a:ext cx="2714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14600"/>
            <a:ext cx="2762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38200" y="5410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Rough Sphere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5410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Texture model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334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Another view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2828925" cy="37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130266"/>
            <a:ext cx="2732723" cy="37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057400"/>
            <a:ext cx="2750820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5943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Rough Cylinder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5943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Texture model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5943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Another view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Successful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of surface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details.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 resemblance of the model to the original.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Irregular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occurence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specularities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Slightly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accentuated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appearance  with lighting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direction at triangular boundaries.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Contributions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2" y="1701800"/>
            <a:ext cx="8301037" cy="48371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effective image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texture synthesis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technique to synthesize reflectance textures models.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idea of transferring reflectance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texture.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Pros of Our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 marL="8763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Easy capture of high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images.</a:t>
            </a:r>
          </a:p>
          <a:p>
            <a:pPr marL="8763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Availability of low cost and high resolution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cameras.</a:t>
            </a:r>
          </a:p>
          <a:p>
            <a:pPr marL="876300" lvl="1" indent="-51435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effective rendering.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76300" lvl="1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76300" lvl="1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76300" lvl="1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Draw Backs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Isotropic nature of materials is not accounted for.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Region growing policy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synthesis doesn’t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directional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Artifacts caused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-oriented texture patches of neighboring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triangles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Blending doesn’t consider the dimensions of scale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orientation.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To Explain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Model.</a:t>
            </a:r>
          </a:p>
          <a:p>
            <a:endParaRPr lang="en-US" dirty="0" smtClean="0"/>
          </a:p>
          <a:p>
            <a:r>
              <a:rPr lang="en-US" dirty="0" smtClean="0"/>
              <a:t>Digital acquisition, modeling &amp; rendering.</a:t>
            </a:r>
          </a:p>
          <a:p>
            <a:endParaRPr lang="en-US" dirty="0" smtClean="0"/>
          </a:p>
          <a:p>
            <a:r>
              <a:rPr lang="en-US" dirty="0" smtClean="0"/>
              <a:t>Reflectance properties.</a:t>
            </a:r>
          </a:p>
          <a:p>
            <a:endParaRPr lang="en-US" dirty="0" smtClean="0"/>
          </a:p>
          <a:p>
            <a:r>
              <a:rPr lang="en-US" dirty="0" smtClean="0"/>
              <a:t>Synthesis of texture models.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Models of 3D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Mathematical description of the surface geometry.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set of points 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over the surface of an objects represent its surface geometry.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level of surface detail is directly proportional to the number of points.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Representation: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Polygonal mesh models and Dense point models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4041109" cy="6405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Dense</a:t>
            </a:r>
            <a:r>
              <a:rPr lang="en-US" dirty="0" smtClean="0"/>
              <a:t> Point Models	</a:t>
            </a:r>
            <a:endParaRPr lang="en-US" dirty="0"/>
          </a:p>
        </p:txBody>
      </p:sp>
      <p:pic>
        <p:nvPicPr>
          <p:cNvPr id="9" name="Content Placeholder 8" descr="teapot_pointcloud_point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2667000" cy="20002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53000" y="914400"/>
            <a:ext cx="4042550" cy="6405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Polygonal Mesh Models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Screenshot-teapot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53000" y="1676400"/>
            <a:ext cx="2743200" cy="2209800"/>
          </a:xfrm>
        </p:spPr>
      </p:pic>
      <p:pic>
        <p:nvPicPr>
          <p:cNvPr id="11" name="Picture 10" descr="bunny_p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962400"/>
            <a:ext cx="3048000" cy="2714625"/>
          </a:xfrm>
          <a:prstGeom prst="rect">
            <a:avLst/>
          </a:prstGeom>
        </p:spPr>
      </p:pic>
      <p:pic>
        <p:nvPicPr>
          <p:cNvPr id="12" name="Picture 11" descr="img100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038600"/>
            <a:ext cx="2106930" cy="26022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11006</TotalTime>
  <Words>2305</Words>
  <Application>Microsoft Office PowerPoint</Application>
  <PresentationFormat>On-screen Show (4:3)</PresentationFormat>
  <Paragraphs>484</Paragraphs>
  <Slides>65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1_Office Theme</vt:lpstr>
      <vt:lpstr>Equation</vt:lpstr>
      <vt:lpstr>Image Based PTM Synthesis For Realistic Rendering of Low Resolution 3D Models</vt:lpstr>
      <vt:lpstr>Outlines of the presentation</vt:lpstr>
      <vt:lpstr>Where does it all start?</vt:lpstr>
      <vt:lpstr>All roads lead to Computer Graphics!!</vt:lpstr>
      <vt:lpstr>Computer Graphics</vt:lpstr>
      <vt:lpstr>What’s the problem that we are solving!!</vt:lpstr>
      <vt:lpstr>Terminology To Explain</vt:lpstr>
      <vt:lpstr>Shape Models of 3D objects</vt:lpstr>
      <vt:lpstr>Slide 9</vt:lpstr>
      <vt:lpstr>Digital acquisition &amp; modeling  of an object</vt:lpstr>
      <vt:lpstr>Texture Mapping </vt:lpstr>
      <vt:lpstr>Rendering of Models</vt:lpstr>
      <vt:lpstr>Image Based Modeling and Rendering (IBMR)</vt:lpstr>
      <vt:lpstr>IBMR based View Reconstruction</vt:lpstr>
      <vt:lpstr>Slide 15</vt:lpstr>
      <vt:lpstr>Reflectance Properties of  Natural Materials</vt:lpstr>
      <vt:lpstr>Reflectance Textures</vt:lpstr>
      <vt:lpstr>Image based Texture Synthesis</vt:lpstr>
      <vt:lpstr>Surface Texture Synthesis</vt:lpstr>
      <vt:lpstr>Slide 20</vt:lpstr>
      <vt:lpstr>Slide 21</vt:lpstr>
      <vt:lpstr>Problem statement Revisited</vt:lpstr>
      <vt:lpstr>Motivation</vt:lpstr>
      <vt:lpstr>Challenges</vt:lpstr>
      <vt:lpstr>IBMR for Large structures</vt:lpstr>
      <vt:lpstr>Modeling &amp; Rendering of Large Structures</vt:lpstr>
      <vt:lpstr>Digital Michelangelo</vt:lpstr>
      <vt:lpstr>Photograph   vs     Rendering</vt:lpstr>
      <vt:lpstr>Limitations of existing IBMR techniques</vt:lpstr>
      <vt:lpstr>Our Approach to Realistic Modeling of Large Structures</vt:lpstr>
      <vt:lpstr>Our Approach</vt:lpstr>
      <vt:lpstr>Polynomial Texture Maps(PTM)</vt:lpstr>
      <vt:lpstr>PTM</vt:lpstr>
      <vt:lpstr>PTM light parametrization</vt:lpstr>
      <vt:lpstr>Fitting PTM to Image Data</vt:lpstr>
      <vt:lpstr>PTM Synthesis</vt:lpstr>
      <vt:lpstr>Slide 37</vt:lpstr>
      <vt:lpstr>Our METHOD:  Image Based PTM SYNTHESIS</vt:lpstr>
      <vt:lpstr>Image based PTM synthesis</vt:lpstr>
      <vt:lpstr>Slide 40</vt:lpstr>
      <vt:lpstr>Synthesis for planar surfaces</vt:lpstr>
      <vt:lpstr>Block selection strategy  </vt:lpstr>
      <vt:lpstr>Slide 43</vt:lpstr>
      <vt:lpstr>Image based Constraints</vt:lpstr>
      <vt:lpstr>Block Overlap Constraints</vt:lpstr>
      <vt:lpstr>Results: Rough Plaster surface</vt:lpstr>
      <vt:lpstr>Up-close view</vt:lpstr>
      <vt:lpstr>Slide 48</vt:lpstr>
      <vt:lpstr>Slide 49</vt:lpstr>
      <vt:lpstr>Image constrained PTM synthesis for real world objects</vt:lpstr>
      <vt:lpstr>Slide 51</vt:lpstr>
      <vt:lpstr>Algorithm</vt:lpstr>
      <vt:lpstr>Step1: Model to Image mapping</vt:lpstr>
      <vt:lpstr>Step 2: Re-sampling of Normalized Views</vt:lpstr>
      <vt:lpstr>Search &amp; selection for best PTM patch</vt:lpstr>
      <vt:lpstr>Overlap constraint &amp; Breadth First Search</vt:lpstr>
      <vt:lpstr>Extraction of Bounding boxes </vt:lpstr>
      <vt:lpstr>Step 3: Alpha-blending of Triangles</vt:lpstr>
      <vt:lpstr>Step 4: Building PTM atlas</vt:lpstr>
      <vt:lpstr>Rendering of the PTM model</vt:lpstr>
      <vt:lpstr>Results</vt:lpstr>
      <vt:lpstr>Slide 62</vt:lpstr>
      <vt:lpstr>Observations</vt:lpstr>
      <vt:lpstr>Contributions</vt:lpstr>
      <vt:lpstr>Draw Backs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Based PTM Synthesis For Realistic Rendering of Low Resolution 3D Models</dc:title>
  <dc:creator>rajiv</dc:creator>
  <cp:lastModifiedBy>rajiv</cp:lastModifiedBy>
  <cp:revision>519</cp:revision>
  <dcterms:created xsi:type="dcterms:W3CDTF">2011-11-05T17:30:13Z</dcterms:created>
  <dcterms:modified xsi:type="dcterms:W3CDTF">2012-06-06T18:40:06Z</dcterms:modified>
</cp:coreProperties>
</file>