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81" r:id="rId3"/>
    <p:sldId id="270" r:id="rId4"/>
    <p:sldId id="257" r:id="rId5"/>
    <p:sldId id="286" r:id="rId6"/>
    <p:sldId id="287" r:id="rId7"/>
    <p:sldId id="258" r:id="rId8"/>
    <p:sldId id="271" r:id="rId9"/>
    <p:sldId id="289" r:id="rId10"/>
    <p:sldId id="290" r:id="rId11"/>
    <p:sldId id="282" r:id="rId12"/>
    <p:sldId id="293" r:id="rId13"/>
    <p:sldId id="292" r:id="rId14"/>
    <p:sldId id="305" r:id="rId15"/>
    <p:sldId id="260" r:id="rId16"/>
    <p:sldId id="259" r:id="rId17"/>
    <p:sldId id="307" r:id="rId18"/>
    <p:sldId id="261" r:id="rId19"/>
    <p:sldId id="262" r:id="rId20"/>
    <p:sldId id="272" r:id="rId21"/>
    <p:sldId id="273" r:id="rId22"/>
    <p:sldId id="274" r:id="rId23"/>
    <p:sldId id="275" r:id="rId24"/>
    <p:sldId id="263" r:id="rId25"/>
    <p:sldId id="294" r:id="rId26"/>
    <p:sldId id="295" r:id="rId27"/>
    <p:sldId id="296" r:id="rId28"/>
    <p:sldId id="297" r:id="rId29"/>
    <p:sldId id="298" r:id="rId30"/>
    <p:sldId id="264" r:id="rId31"/>
    <p:sldId id="283" r:id="rId32"/>
    <p:sldId id="284" r:id="rId33"/>
    <p:sldId id="288" r:id="rId34"/>
    <p:sldId id="306" r:id="rId35"/>
    <p:sldId id="308" r:id="rId36"/>
    <p:sldId id="266" r:id="rId37"/>
    <p:sldId id="267" r:id="rId38"/>
    <p:sldId id="268" r:id="rId39"/>
    <p:sldId id="299" r:id="rId40"/>
    <p:sldId id="300" r:id="rId41"/>
    <p:sldId id="301" r:id="rId42"/>
    <p:sldId id="302" r:id="rId43"/>
    <p:sldId id="303" r:id="rId44"/>
    <p:sldId id="285" r:id="rId45"/>
    <p:sldId id="304" r:id="rId46"/>
    <p:sldId id="28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48" autoAdjust="0"/>
  </p:normalViewPr>
  <p:slideViewPr>
    <p:cSldViewPr>
      <p:cViewPr varScale="1">
        <p:scale>
          <a:sx n="57" d="100"/>
          <a:sy n="57" d="100"/>
        </p:scale>
        <p:origin x="-211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A5598-3CF8-4AF3-BF9A-7883EDC7B6A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7ED66F-FFC3-458F-AB55-7EF7A5298C43}">
      <dgm:prSet phldrT="[Text]"/>
      <dgm:spPr/>
      <dgm:t>
        <a:bodyPr/>
        <a:lstStyle/>
        <a:p>
          <a:r>
            <a:rPr lang="en-US" dirty="0" smtClean="0"/>
            <a:t>Methods</a:t>
          </a:r>
          <a:endParaRPr lang="en-US" dirty="0"/>
        </a:p>
      </dgm:t>
    </dgm:pt>
    <dgm:pt modelId="{AA81874B-7F8D-4866-BAD2-574A2D929874}" type="parTrans" cxnId="{198138AF-8D88-4DA3-B3CA-ECF17FF8D62C}">
      <dgm:prSet/>
      <dgm:spPr/>
      <dgm:t>
        <a:bodyPr/>
        <a:lstStyle/>
        <a:p>
          <a:endParaRPr lang="en-US"/>
        </a:p>
      </dgm:t>
    </dgm:pt>
    <dgm:pt modelId="{B4CB63B3-1459-4FA0-8C2D-E604ACD4C21E}" type="sibTrans" cxnId="{198138AF-8D88-4DA3-B3CA-ECF17FF8D62C}">
      <dgm:prSet/>
      <dgm:spPr/>
      <dgm:t>
        <a:bodyPr/>
        <a:lstStyle/>
        <a:p>
          <a:endParaRPr lang="en-US"/>
        </a:p>
      </dgm:t>
    </dgm:pt>
    <dgm:pt modelId="{6412E964-EBDB-447F-9DE1-7ADD2CFE8912}">
      <dgm:prSet phldrT="[Text]"/>
      <dgm:spPr/>
      <dgm:t>
        <a:bodyPr/>
        <a:lstStyle/>
        <a:p>
          <a:r>
            <a:rPr lang="en-US" dirty="0" smtClean="0"/>
            <a:t>Statistical</a:t>
          </a:r>
          <a:endParaRPr lang="en-US" dirty="0"/>
        </a:p>
      </dgm:t>
    </dgm:pt>
    <dgm:pt modelId="{CC1993BC-7E4F-4414-8762-2FA0B084B4B7}" type="parTrans" cxnId="{5B3ED1C7-6CA0-4753-9D3B-A4C9495CB6EB}">
      <dgm:prSet/>
      <dgm:spPr/>
      <dgm:t>
        <a:bodyPr/>
        <a:lstStyle/>
        <a:p>
          <a:endParaRPr lang="en-US"/>
        </a:p>
      </dgm:t>
    </dgm:pt>
    <dgm:pt modelId="{88DDEB17-350A-4D82-8422-5A40588A3D23}" type="sibTrans" cxnId="{5B3ED1C7-6CA0-4753-9D3B-A4C9495CB6EB}">
      <dgm:prSet/>
      <dgm:spPr/>
      <dgm:t>
        <a:bodyPr/>
        <a:lstStyle/>
        <a:p>
          <a:endParaRPr lang="en-US"/>
        </a:p>
      </dgm:t>
    </dgm:pt>
    <dgm:pt modelId="{350817E1-38F7-4285-9ED1-61DA65A4C56B}">
      <dgm:prSet phldrT="[Text]"/>
      <dgm:spPr/>
      <dgm:t>
        <a:bodyPr/>
        <a:lstStyle/>
        <a:p>
          <a:r>
            <a:rPr lang="en-US" dirty="0" smtClean="0"/>
            <a:t>Implicit</a:t>
          </a:r>
          <a:endParaRPr lang="en-US" dirty="0"/>
        </a:p>
      </dgm:t>
    </dgm:pt>
    <dgm:pt modelId="{3B4A254F-D699-4CBC-9B5A-5F8C988A81E2}" type="parTrans" cxnId="{B112A1A4-655F-48F2-A5AB-CFADB61D5E35}">
      <dgm:prSet/>
      <dgm:spPr/>
      <dgm:t>
        <a:bodyPr/>
        <a:lstStyle/>
        <a:p>
          <a:endParaRPr lang="en-US"/>
        </a:p>
      </dgm:t>
    </dgm:pt>
    <dgm:pt modelId="{4C755AD2-25FF-4162-AC85-251CAE00D40A}" type="sibTrans" cxnId="{B112A1A4-655F-48F2-A5AB-CFADB61D5E35}">
      <dgm:prSet/>
      <dgm:spPr/>
      <dgm:t>
        <a:bodyPr/>
        <a:lstStyle/>
        <a:p>
          <a:endParaRPr lang="en-US"/>
        </a:p>
      </dgm:t>
    </dgm:pt>
    <dgm:pt modelId="{6C781401-967C-4CF7-A25B-C65FE3819510}">
      <dgm:prSet phldrT="[Text]"/>
      <dgm:spPr/>
      <dgm:t>
        <a:bodyPr/>
        <a:lstStyle/>
        <a:p>
          <a:r>
            <a:rPr lang="en-US" dirty="0" smtClean="0"/>
            <a:t>Markov models</a:t>
          </a:r>
          <a:endParaRPr lang="en-US" dirty="0"/>
        </a:p>
      </dgm:t>
    </dgm:pt>
    <dgm:pt modelId="{E1214CFC-8687-4C3E-94EC-A6045AB6AE02}" type="parTrans" cxnId="{2DAB90C7-5FB0-4E7B-A94C-A227CF0A8E5C}">
      <dgm:prSet/>
      <dgm:spPr/>
      <dgm:t>
        <a:bodyPr/>
        <a:lstStyle/>
        <a:p>
          <a:endParaRPr lang="en-US"/>
        </a:p>
      </dgm:t>
    </dgm:pt>
    <dgm:pt modelId="{B53CBC53-3FD7-4C35-8992-D496BCA6803F}" type="sibTrans" cxnId="{2DAB90C7-5FB0-4E7B-A94C-A227CF0A8E5C}">
      <dgm:prSet/>
      <dgm:spPr/>
      <dgm:t>
        <a:bodyPr/>
        <a:lstStyle/>
        <a:p>
          <a:endParaRPr lang="en-US"/>
        </a:p>
      </dgm:t>
    </dgm:pt>
    <dgm:pt modelId="{53A794F6-5AC9-41F3-B212-49E2B9B729AE}">
      <dgm:prSet phldrT="[Text]"/>
      <dgm:spPr/>
      <dgm:t>
        <a:bodyPr/>
        <a:lstStyle/>
        <a:p>
          <a:r>
            <a:rPr lang="en-US" dirty="0" smtClean="0"/>
            <a:t>Rule based</a:t>
          </a:r>
          <a:endParaRPr lang="en-US" dirty="0"/>
        </a:p>
      </dgm:t>
    </dgm:pt>
    <dgm:pt modelId="{09CD6D72-A359-4C25-893C-29C9869D374C}" type="parTrans" cxnId="{AE8D3E3A-3985-4323-A1DB-8EF467B8B2EC}">
      <dgm:prSet/>
      <dgm:spPr/>
      <dgm:t>
        <a:bodyPr/>
        <a:lstStyle/>
        <a:p>
          <a:endParaRPr lang="en-US"/>
        </a:p>
      </dgm:t>
    </dgm:pt>
    <dgm:pt modelId="{9620DA73-D7CE-401E-A56A-D16A980F8022}" type="sibTrans" cxnId="{AE8D3E3A-3985-4323-A1DB-8EF467B8B2EC}">
      <dgm:prSet/>
      <dgm:spPr/>
      <dgm:t>
        <a:bodyPr/>
        <a:lstStyle/>
        <a:p>
          <a:endParaRPr lang="en-US"/>
        </a:p>
      </dgm:t>
    </dgm:pt>
    <dgm:pt modelId="{7CFB3067-DC4F-4AC2-A397-11AA653A9C4B}">
      <dgm:prSet phldrT="[Text]"/>
      <dgm:spPr/>
      <dgm:t>
        <a:bodyPr/>
        <a:lstStyle/>
        <a:p>
          <a:r>
            <a:rPr lang="en-US" dirty="0" smtClean="0"/>
            <a:t>Prototype methods</a:t>
          </a:r>
          <a:endParaRPr lang="en-US" dirty="0"/>
        </a:p>
      </dgm:t>
    </dgm:pt>
    <dgm:pt modelId="{153106E7-7820-41E7-A6CE-333C8A930405}" type="parTrans" cxnId="{280A23D9-0CC0-4C60-AE27-0AD636E1C3F0}">
      <dgm:prSet/>
      <dgm:spPr/>
      <dgm:t>
        <a:bodyPr/>
        <a:lstStyle/>
        <a:p>
          <a:endParaRPr lang="en-US"/>
        </a:p>
      </dgm:t>
    </dgm:pt>
    <dgm:pt modelId="{D2049AF9-4F81-4548-B142-42BF89A1BB36}" type="sibTrans" cxnId="{280A23D9-0CC0-4C60-AE27-0AD636E1C3F0}">
      <dgm:prSet/>
      <dgm:spPr/>
      <dgm:t>
        <a:bodyPr/>
        <a:lstStyle/>
        <a:p>
          <a:endParaRPr lang="en-US"/>
        </a:p>
      </dgm:t>
    </dgm:pt>
    <dgm:pt modelId="{E6017B55-E28D-41EF-9D11-449F68DE01EF}" type="pres">
      <dgm:prSet presAssocID="{9FBA5598-3CF8-4AF3-BF9A-7883EDC7B6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192AF1-0EF9-4E49-8A5A-B19C7C0344EA}" type="pres">
      <dgm:prSet presAssocID="{6C7ED66F-FFC3-458F-AB55-7EF7A5298C43}" presName="hierRoot1" presStyleCnt="0"/>
      <dgm:spPr/>
    </dgm:pt>
    <dgm:pt modelId="{0563186A-CF5F-4197-A520-1ACB5C9C18AD}" type="pres">
      <dgm:prSet presAssocID="{6C7ED66F-FFC3-458F-AB55-7EF7A5298C43}" presName="composite" presStyleCnt="0"/>
      <dgm:spPr/>
    </dgm:pt>
    <dgm:pt modelId="{29A9F082-FA0C-46FB-9E12-1637680F8000}" type="pres">
      <dgm:prSet presAssocID="{6C7ED66F-FFC3-458F-AB55-7EF7A5298C43}" presName="background" presStyleLbl="node0" presStyleIdx="0" presStyleCnt="1"/>
      <dgm:spPr/>
    </dgm:pt>
    <dgm:pt modelId="{5EF8146C-886F-419B-BC2D-F86D80D34A5D}" type="pres">
      <dgm:prSet presAssocID="{6C7ED66F-FFC3-458F-AB55-7EF7A5298C43}" presName="text" presStyleLbl="fgAcc0" presStyleIdx="0" presStyleCnt="1" custScaleX="65213" custScaleY="40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2FB1F3-2E50-4D69-8923-086AD03CF8A2}" type="pres">
      <dgm:prSet presAssocID="{6C7ED66F-FFC3-458F-AB55-7EF7A5298C43}" presName="hierChild2" presStyleCnt="0"/>
      <dgm:spPr/>
    </dgm:pt>
    <dgm:pt modelId="{8F441119-3972-4491-9896-F9A36E7B2B9F}" type="pres">
      <dgm:prSet presAssocID="{CC1993BC-7E4F-4414-8762-2FA0B084B4B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3F0D6A3-806B-4B64-BB6D-6BCD92C1C9A9}" type="pres">
      <dgm:prSet presAssocID="{6412E964-EBDB-447F-9DE1-7ADD2CFE8912}" presName="hierRoot2" presStyleCnt="0"/>
      <dgm:spPr/>
    </dgm:pt>
    <dgm:pt modelId="{D04BB569-3CCA-49ED-A2D6-E817A74989C5}" type="pres">
      <dgm:prSet presAssocID="{6412E964-EBDB-447F-9DE1-7ADD2CFE8912}" presName="composite2" presStyleCnt="0"/>
      <dgm:spPr/>
    </dgm:pt>
    <dgm:pt modelId="{14F52026-C8D1-4216-BE65-6AF0695F8393}" type="pres">
      <dgm:prSet presAssocID="{6412E964-EBDB-447F-9DE1-7ADD2CFE8912}" presName="background2" presStyleLbl="node2" presStyleIdx="0" presStyleCnt="2"/>
      <dgm:spPr/>
    </dgm:pt>
    <dgm:pt modelId="{6CB11714-5578-4264-9003-6B4895AC145B}" type="pres">
      <dgm:prSet presAssocID="{6412E964-EBDB-447F-9DE1-7ADD2CFE891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9EB7C-5EE1-4FAE-96E9-926CD11AE0B4}" type="pres">
      <dgm:prSet presAssocID="{6412E964-EBDB-447F-9DE1-7ADD2CFE8912}" presName="hierChild3" presStyleCnt="0"/>
      <dgm:spPr/>
    </dgm:pt>
    <dgm:pt modelId="{E6D32925-BEF3-41D6-B6A3-7F96C55C4506}" type="pres">
      <dgm:prSet presAssocID="{3B4A254F-D699-4CBC-9B5A-5F8C988A81E2}" presName="Name17" presStyleLbl="parChTrans1D3" presStyleIdx="0" presStyleCnt="3"/>
      <dgm:spPr/>
      <dgm:t>
        <a:bodyPr/>
        <a:lstStyle/>
        <a:p>
          <a:endParaRPr lang="en-US"/>
        </a:p>
      </dgm:t>
    </dgm:pt>
    <dgm:pt modelId="{641FE5D5-42D0-4358-AD1E-343B60692766}" type="pres">
      <dgm:prSet presAssocID="{350817E1-38F7-4285-9ED1-61DA65A4C56B}" presName="hierRoot3" presStyleCnt="0"/>
      <dgm:spPr/>
    </dgm:pt>
    <dgm:pt modelId="{66FBCA2D-0B8D-42A3-A39D-C9B2B4D3F410}" type="pres">
      <dgm:prSet presAssocID="{350817E1-38F7-4285-9ED1-61DA65A4C56B}" presName="composite3" presStyleCnt="0"/>
      <dgm:spPr/>
    </dgm:pt>
    <dgm:pt modelId="{19CAC17D-31B1-4935-815A-92CE52DDDAE3}" type="pres">
      <dgm:prSet presAssocID="{350817E1-38F7-4285-9ED1-61DA65A4C56B}" presName="background3" presStyleLbl="node3" presStyleIdx="0" presStyleCnt="3"/>
      <dgm:spPr/>
    </dgm:pt>
    <dgm:pt modelId="{2A8F1B1C-2686-4E9A-BFBD-BCC40C0C49F0}" type="pres">
      <dgm:prSet presAssocID="{350817E1-38F7-4285-9ED1-61DA65A4C56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A321A2-4B89-46B3-987B-8DC8339E1C2E}" type="pres">
      <dgm:prSet presAssocID="{350817E1-38F7-4285-9ED1-61DA65A4C56B}" presName="hierChild4" presStyleCnt="0"/>
      <dgm:spPr/>
    </dgm:pt>
    <dgm:pt modelId="{949558DF-926F-47D2-957D-67AF7AC04B30}" type="pres">
      <dgm:prSet presAssocID="{E1214CFC-8687-4C3E-94EC-A6045AB6AE0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38013273-117C-476A-84E2-F1931E43CA90}" type="pres">
      <dgm:prSet presAssocID="{6C781401-967C-4CF7-A25B-C65FE3819510}" presName="hierRoot3" presStyleCnt="0"/>
      <dgm:spPr/>
    </dgm:pt>
    <dgm:pt modelId="{87F8A927-7944-4A8D-99BC-19CD3CA0786F}" type="pres">
      <dgm:prSet presAssocID="{6C781401-967C-4CF7-A25B-C65FE3819510}" presName="composite3" presStyleCnt="0"/>
      <dgm:spPr/>
    </dgm:pt>
    <dgm:pt modelId="{D9E6E410-143A-4E32-BB04-92125F6B12C5}" type="pres">
      <dgm:prSet presAssocID="{6C781401-967C-4CF7-A25B-C65FE3819510}" presName="background3" presStyleLbl="node3" presStyleIdx="1" presStyleCnt="3"/>
      <dgm:spPr/>
    </dgm:pt>
    <dgm:pt modelId="{259BE9FD-4BAD-4C36-BDA0-CFB3A3A3B1B5}" type="pres">
      <dgm:prSet presAssocID="{6C781401-967C-4CF7-A25B-C65FE381951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4AFE80-33D4-476A-A621-8DB2C2D01AAB}" type="pres">
      <dgm:prSet presAssocID="{6C781401-967C-4CF7-A25B-C65FE3819510}" presName="hierChild4" presStyleCnt="0"/>
      <dgm:spPr/>
    </dgm:pt>
    <dgm:pt modelId="{5DB89C79-ECFD-4863-9251-46AF4B260949}" type="pres">
      <dgm:prSet presAssocID="{153106E7-7820-41E7-A6CE-333C8A930405}" presName="Name17" presStyleLbl="parChTrans1D3" presStyleIdx="2" presStyleCnt="3"/>
      <dgm:spPr/>
      <dgm:t>
        <a:bodyPr/>
        <a:lstStyle/>
        <a:p>
          <a:endParaRPr lang="en-US"/>
        </a:p>
      </dgm:t>
    </dgm:pt>
    <dgm:pt modelId="{B459BAF0-CC58-44D3-80F3-9CDE0A6DF16C}" type="pres">
      <dgm:prSet presAssocID="{7CFB3067-DC4F-4AC2-A397-11AA653A9C4B}" presName="hierRoot3" presStyleCnt="0"/>
      <dgm:spPr/>
    </dgm:pt>
    <dgm:pt modelId="{80A89D70-C17F-4777-862A-2A04CD5F8F7D}" type="pres">
      <dgm:prSet presAssocID="{7CFB3067-DC4F-4AC2-A397-11AA653A9C4B}" presName="composite3" presStyleCnt="0"/>
      <dgm:spPr/>
    </dgm:pt>
    <dgm:pt modelId="{6D00515D-E0CB-4D85-B6B6-3B4A2E44E2BC}" type="pres">
      <dgm:prSet presAssocID="{7CFB3067-DC4F-4AC2-A397-11AA653A9C4B}" presName="background3" presStyleLbl="node3" presStyleIdx="2" presStyleCnt="3"/>
      <dgm:spPr/>
    </dgm:pt>
    <dgm:pt modelId="{C2845529-3B67-49AF-A321-567CEA6FBFFB}" type="pres">
      <dgm:prSet presAssocID="{7CFB3067-DC4F-4AC2-A397-11AA653A9C4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C57EE6-0604-4BE0-8456-4B271E91B984}" type="pres">
      <dgm:prSet presAssocID="{7CFB3067-DC4F-4AC2-A397-11AA653A9C4B}" presName="hierChild4" presStyleCnt="0"/>
      <dgm:spPr/>
    </dgm:pt>
    <dgm:pt modelId="{6151D57D-EB0D-4684-ABE4-36AC9C1B7A5E}" type="pres">
      <dgm:prSet presAssocID="{09CD6D72-A359-4C25-893C-29C9869D374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FF3A8EB-BBEB-41D0-A8C6-E219C4BDCACC}" type="pres">
      <dgm:prSet presAssocID="{53A794F6-5AC9-41F3-B212-49E2B9B729AE}" presName="hierRoot2" presStyleCnt="0"/>
      <dgm:spPr/>
    </dgm:pt>
    <dgm:pt modelId="{731BE0A3-0B0C-4BD5-8190-5C62796793C3}" type="pres">
      <dgm:prSet presAssocID="{53A794F6-5AC9-41F3-B212-49E2B9B729AE}" presName="composite2" presStyleCnt="0"/>
      <dgm:spPr/>
    </dgm:pt>
    <dgm:pt modelId="{5A426A20-C36E-48DE-971A-C43D40E67B23}" type="pres">
      <dgm:prSet presAssocID="{53A794F6-5AC9-41F3-B212-49E2B9B729AE}" presName="background2" presStyleLbl="node2" presStyleIdx="1" presStyleCnt="2"/>
      <dgm:spPr/>
    </dgm:pt>
    <dgm:pt modelId="{21869169-7602-4882-B309-D1B1E5CAF268}" type="pres">
      <dgm:prSet presAssocID="{53A794F6-5AC9-41F3-B212-49E2B9B729A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352C48-1508-4F4A-9008-FD813507EF0E}" type="pres">
      <dgm:prSet presAssocID="{53A794F6-5AC9-41F3-B212-49E2B9B729AE}" presName="hierChild3" presStyleCnt="0"/>
      <dgm:spPr/>
    </dgm:pt>
  </dgm:ptLst>
  <dgm:cxnLst>
    <dgm:cxn modelId="{637C4496-F0EB-41BD-99EB-2FAF09FC6297}" type="presOf" srcId="{350817E1-38F7-4285-9ED1-61DA65A4C56B}" destId="{2A8F1B1C-2686-4E9A-BFBD-BCC40C0C49F0}" srcOrd="0" destOrd="0" presId="urn:microsoft.com/office/officeart/2005/8/layout/hierarchy1"/>
    <dgm:cxn modelId="{CD25881C-FD12-43BF-883D-2659518F0D2B}" type="presOf" srcId="{153106E7-7820-41E7-A6CE-333C8A930405}" destId="{5DB89C79-ECFD-4863-9251-46AF4B260949}" srcOrd="0" destOrd="0" presId="urn:microsoft.com/office/officeart/2005/8/layout/hierarchy1"/>
    <dgm:cxn modelId="{DE9620D2-A3A8-4E17-8255-949FA84A138C}" type="presOf" srcId="{9FBA5598-3CF8-4AF3-BF9A-7883EDC7B6A8}" destId="{E6017B55-E28D-41EF-9D11-449F68DE01EF}" srcOrd="0" destOrd="0" presId="urn:microsoft.com/office/officeart/2005/8/layout/hierarchy1"/>
    <dgm:cxn modelId="{280A23D9-0CC0-4C60-AE27-0AD636E1C3F0}" srcId="{6412E964-EBDB-447F-9DE1-7ADD2CFE8912}" destId="{7CFB3067-DC4F-4AC2-A397-11AA653A9C4B}" srcOrd="2" destOrd="0" parTransId="{153106E7-7820-41E7-A6CE-333C8A930405}" sibTransId="{D2049AF9-4F81-4548-B142-42BF89A1BB36}"/>
    <dgm:cxn modelId="{6AAF50D6-990E-4552-B7B3-E7B309A010EB}" type="presOf" srcId="{E1214CFC-8687-4C3E-94EC-A6045AB6AE02}" destId="{949558DF-926F-47D2-957D-67AF7AC04B30}" srcOrd="0" destOrd="0" presId="urn:microsoft.com/office/officeart/2005/8/layout/hierarchy1"/>
    <dgm:cxn modelId="{950942FF-C521-493A-86B4-924868493A28}" type="presOf" srcId="{3B4A254F-D699-4CBC-9B5A-5F8C988A81E2}" destId="{E6D32925-BEF3-41D6-B6A3-7F96C55C4506}" srcOrd="0" destOrd="0" presId="urn:microsoft.com/office/officeart/2005/8/layout/hierarchy1"/>
    <dgm:cxn modelId="{3591EC24-E24B-4F41-BD12-01C497E87860}" type="presOf" srcId="{53A794F6-5AC9-41F3-B212-49E2B9B729AE}" destId="{21869169-7602-4882-B309-D1B1E5CAF268}" srcOrd="0" destOrd="0" presId="urn:microsoft.com/office/officeart/2005/8/layout/hierarchy1"/>
    <dgm:cxn modelId="{AE8D3E3A-3985-4323-A1DB-8EF467B8B2EC}" srcId="{6C7ED66F-FFC3-458F-AB55-7EF7A5298C43}" destId="{53A794F6-5AC9-41F3-B212-49E2B9B729AE}" srcOrd="1" destOrd="0" parTransId="{09CD6D72-A359-4C25-893C-29C9869D374C}" sibTransId="{9620DA73-D7CE-401E-A56A-D16A980F8022}"/>
    <dgm:cxn modelId="{2DAB90C7-5FB0-4E7B-A94C-A227CF0A8E5C}" srcId="{6412E964-EBDB-447F-9DE1-7ADD2CFE8912}" destId="{6C781401-967C-4CF7-A25B-C65FE3819510}" srcOrd="1" destOrd="0" parTransId="{E1214CFC-8687-4C3E-94EC-A6045AB6AE02}" sibTransId="{B53CBC53-3FD7-4C35-8992-D496BCA6803F}"/>
    <dgm:cxn modelId="{5F025C82-9E79-43D2-A9E4-0EFD2022FF10}" type="presOf" srcId="{6C7ED66F-FFC3-458F-AB55-7EF7A5298C43}" destId="{5EF8146C-886F-419B-BC2D-F86D80D34A5D}" srcOrd="0" destOrd="0" presId="urn:microsoft.com/office/officeart/2005/8/layout/hierarchy1"/>
    <dgm:cxn modelId="{198138AF-8D88-4DA3-B3CA-ECF17FF8D62C}" srcId="{9FBA5598-3CF8-4AF3-BF9A-7883EDC7B6A8}" destId="{6C7ED66F-FFC3-458F-AB55-7EF7A5298C43}" srcOrd="0" destOrd="0" parTransId="{AA81874B-7F8D-4866-BAD2-574A2D929874}" sibTransId="{B4CB63B3-1459-4FA0-8C2D-E604ACD4C21E}"/>
    <dgm:cxn modelId="{5798E0C4-5F4F-46C5-A4B0-436D3358021D}" type="presOf" srcId="{CC1993BC-7E4F-4414-8762-2FA0B084B4B7}" destId="{8F441119-3972-4491-9896-F9A36E7B2B9F}" srcOrd="0" destOrd="0" presId="urn:microsoft.com/office/officeart/2005/8/layout/hierarchy1"/>
    <dgm:cxn modelId="{B112A1A4-655F-48F2-A5AB-CFADB61D5E35}" srcId="{6412E964-EBDB-447F-9DE1-7ADD2CFE8912}" destId="{350817E1-38F7-4285-9ED1-61DA65A4C56B}" srcOrd="0" destOrd="0" parTransId="{3B4A254F-D699-4CBC-9B5A-5F8C988A81E2}" sibTransId="{4C755AD2-25FF-4162-AC85-251CAE00D40A}"/>
    <dgm:cxn modelId="{F5B2F600-4057-4ED0-9049-96B8EDF31091}" type="presOf" srcId="{6412E964-EBDB-447F-9DE1-7ADD2CFE8912}" destId="{6CB11714-5578-4264-9003-6B4895AC145B}" srcOrd="0" destOrd="0" presId="urn:microsoft.com/office/officeart/2005/8/layout/hierarchy1"/>
    <dgm:cxn modelId="{5B3ED1C7-6CA0-4753-9D3B-A4C9495CB6EB}" srcId="{6C7ED66F-FFC3-458F-AB55-7EF7A5298C43}" destId="{6412E964-EBDB-447F-9DE1-7ADD2CFE8912}" srcOrd="0" destOrd="0" parTransId="{CC1993BC-7E4F-4414-8762-2FA0B084B4B7}" sibTransId="{88DDEB17-350A-4D82-8422-5A40588A3D23}"/>
    <dgm:cxn modelId="{D039E634-705F-4143-9938-C763F62E61D6}" type="presOf" srcId="{09CD6D72-A359-4C25-893C-29C9869D374C}" destId="{6151D57D-EB0D-4684-ABE4-36AC9C1B7A5E}" srcOrd="0" destOrd="0" presId="urn:microsoft.com/office/officeart/2005/8/layout/hierarchy1"/>
    <dgm:cxn modelId="{D1818C63-EE14-4830-9FAF-2CB30A13A171}" type="presOf" srcId="{6C781401-967C-4CF7-A25B-C65FE3819510}" destId="{259BE9FD-4BAD-4C36-BDA0-CFB3A3A3B1B5}" srcOrd="0" destOrd="0" presId="urn:microsoft.com/office/officeart/2005/8/layout/hierarchy1"/>
    <dgm:cxn modelId="{492ABD69-978C-4D60-B220-41A807FFFAC3}" type="presOf" srcId="{7CFB3067-DC4F-4AC2-A397-11AA653A9C4B}" destId="{C2845529-3B67-49AF-A321-567CEA6FBFFB}" srcOrd="0" destOrd="0" presId="urn:microsoft.com/office/officeart/2005/8/layout/hierarchy1"/>
    <dgm:cxn modelId="{F4AB68F0-F014-4C5C-9924-6977C33BF8A3}" type="presParOf" srcId="{E6017B55-E28D-41EF-9D11-449F68DE01EF}" destId="{85192AF1-0EF9-4E49-8A5A-B19C7C0344EA}" srcOrd="0" destOrd="0" presId="urn:microsoft.com/office/officeart/2005/8/layout/hierarchy1"/>
    <dgm:cxn modelId="{5F1088B0-F280-4F6A-B265-02EDD91E2409}" type="presParOf" srcId="{85192AF1-0EF9-4E49-8A5A-B19C7C0344EA}" destId="{0563186A-CF5F-4197-A520-1ACB5C9C18AD}" srcOrd="0" destOrd="0" presId="urn:microsoft.com/office/officeart/2005/8/layout/hierarchy1"/>
    <dgm:cxn modelId="{316F87C7-DFFC-4A0B-8228-C6F167589749}" type="presParOf" srcId="{0563186A-CF5F-4197-A520-1ACB5C9C18AD}" destId="{29A9F082-FA0C-46FB-9E12-1637680F8000}" srcOrd="0" destOrd="0" presId="urn:microsoft.com/office/officeart/2005/8/layout/hierarchy1"/>
    <dgm:cxn modelId="{46F37FE1-EB76-4792-92D2-30D896EA30AF}" type="presParOf" srcId="{0563186A-CF5F-4197-A520-1ACB5C9C18AD}" destId="{5EF8146C-886F-419B-BC2D-F86D80D34A5D}" srcOrd="1" destOrd="0" presId="urn:microsoft.com/office/officeart/2005/8/layout/hierarchy1"/>
    <dgm:cxn modelId="{CE620AE4-BA89-4D6A-918A-E4BB0A168378}" type="presParOf" srcId="{85192AF1-0EF9-4E49-8A5A-B19C7C0344EA}" destId="{CC2FB1F3-2E50-4D69-8923-086AD03CF8A2}" srcOrd="1" destOrd="0" presId="urn:microsoft.com/office/officeart/2005/8/layout/hierarchy1"/>
    <dgm:cxn modelId="{BCEBBDB7-8B58-4F81-AD21-B95B6D59A0C6}" type="presParOf" srcId="{CC2FB1F3-2E50-4D69-8923-086AD03CF8A2}" destId="{8F441119-3972-4491-9896-F9A36E7B2B9F}" srcOrd="0" destOrd="0" presId="urn:microsoft.com/office/officeart/2005/8/layout/hierarchy1"/>
    <dgm:cxn modelId="{4BFDA999-8CB1-4066-8F4C-C95F1116B576}" type="presParOf" srcId="{CC2FB1F3-2E50-4D69-8923-086AD03CF8A2}" destId="{E3F0D6A3-806B-4B64-BB6D-6BCD92C1C9A9}" srcOrd="1" destOrd="0" presId="urn:microsoft.com/office/officeart/2005/8/layout/hierarchy1"/>
    <dgm:cxn modelId="{B2EAA217-8B11-4107-B74C-9CE8A0DB0BAF}" type="presParOf" srcId="{E3F0D6A3-806B-4B64-BB6D-6BCD92C1C9A9}" destId="{D04BB569-3CCA-49ED-A2D6-E817A74989C5}" srcOrd="0" destOrd="0" presId="urn:microsoft.com/office/officeart/2005/8/layout/hierarchy1"/>
    <dgm:cxn modelId="{63C0491D-7BB1-43CC-8D75-E44DEAE488D0}" type="presParOf" srcId="{D04BB569-3CCA-49ED-A2D6-E817A74989C5}" destId="{14F52026-C8D1-4216-BE65-6AF0695F8393}" srcOrd="0" destOrd="0" presId="urn:microsoft.com/office/officeart/2005/8/layout/hierarchy1"/>
    <dgm:cxn modelId="{F50DDD99-09FD-4FA8-9BB9-72B031027A3E}" type="presParOf" srcId="{D04BB569-3CCA-49ED-A2D6-E817A74989C5}" destId="{6CB11714-5578-4264-9003-6B4895AC145B}" srcOrd="1" destOrd="0" presId="urn:microsoft.com/office/officeart/2005/8/layout/hierarchy1"/>
    <dgm:cxn modelId="{C25BAAFF-7F83-4297-A4B2-D8F6FBFFDD02}" type="presParOf" srcId="{E3F0D6A3-806B-4B64-BB6D-6BCD92C1C9A9}" destId="{E489EB7C-5EE1-4FAE-96E9-926CD11AE0B4}" srcOrd="1" destOrd="0" presId="urn:microsoft.com/office/officeart/2005/8/layout/hierarchy1"/>
    <dgm:cxn modelId="{B3A7D259-1447-4C29-A171-7F4ECBA043D2}" type="presParOf" srcId="{E489EB7C-5EE1-4FAE-96E9-926CD11AE0B4}" destId="{E6D32925-BEF3-41D6-B6A3-7F96C55C4506}" srcOrd="0" destOrd="0" presId="urn:microsoft.com/office/officeart/2005/8/layout/hierarchy1"/>
    <dgm:cxn modelId="{A8D11AB5-47F3-42D5-AD27-C6A81C48195E}" type="presParOf" srcId="{E489EB7C-5EE1-4FAE-96E9-926CD11AE0B4}" destId="{641FE5D5-42D0-4358-AD1E-343B60692766}" srcOrd="1" destOrd="0" presId="urn:microsoft.com/office/officeart/2005/8/layout/hierarchy1"/>
    <dgm:cxn modelId="{70217AC2-72A8-4048-A681-9AD4F1F8D7BF}" type="presParOf" srcId="{641FE5D5-42D0-4358-AD1E-343B60692766}" destId="{66FBCA2D-0B8D-42A3-A39D-C9B2B4D3F410}" srcOrd="0" destOrd="0" presId="urn:microsoft.com/office/officeart/2005/8/layout/hierarchy1"/>
    <dgm:cxn modelId="{2EDEE67E-3730-442B-8E44-AE458C08C0A8}" type="presParOf" srcId="{66FBCA2D-0B8D-42A3-A39D-C9B2B4D3F410}" destId="{19CAC17D-31B1-4935-815A-92CE52DDDAE3}" srcOrd="0" destOrd="0" presId="urn:microsoft.com/office/officeart/2005/8/layout/hierarchy1"/>
    <dgm:cxn modelId="{33A9B2E9-B388-4784-BA60-781FF2D14FEC}" type="presParOf" srcId="{66FBCA2D-0B8D-42A3-A39D-C9B2B4D3F410}" destId="{2A8F1B1C-2686-4E9A-BFBD-BCC40C0C49F0}" srcOrd="1" destOrd="0" presId="urn:microsoft.com/office/officeart/2005/8/layout/hierarchy1"/>
    <dgm:cxn modelId="{4E6660B6-F325-4ACA-90B3-A69C0984F3B6}" type="presParOf" srcId="{641FE5D5-42D0-4358-AD1E-343B60692766}" destId="{7DA321A2-4B89-46B3-987B-8DC8339E1C2E}" srcOrd="1" destOrd="0" presId="urn:microsoft.com/office/officeart/2005/8/layout/hierarchy1"/>
    <dgm:cxn modelId="{6A7E0DAD-F4E5-4E6B-8B47-999776961F73}" type="presParOf" srcId="{E489EB7C-5EE1-4FAE-96E9-926CD11AE0B4}" destId="{949558DF-926F-47D2-957D-67AF7AC04B30}" srcOrd="2" destOrd="0" presId="urn:microsoft.com/office/officeart/2005/8/layout/hierarchy1"/>
    <dgm:cxn modelId="{2B173E04-B5F4-4AFC-B084-B42428F0C47E}" type="presParOf" srcId="{E489EB7C-5EE1-4FAE-96E9-926CD11AE0B4}" destId="{38013273-117C-476A-84E2-F1931E43CA90}" srcOrd="3" destOrd="0" presId="urn:microsoft.com/office/officeart/2005/8/layout/hierarchy1"/>
    <dgm:cxn modelId="{265BB53A-4DE8-42EA-9477-66FC9E6038F8}" type="presParOf" srcId="{38013273-117C-476A-84E2-F1931E43CA90}" destId="{87F8A927-7944-4A8D-99BC-19CD3CA0786F}" srcOrd="0" destOrd="0" presId="urn:microsoft.com/office/officeart/2005/8/layout/hierarchy1"/>
    <dgm:cxn modelId="{0A901D10-E3DD-44BC-8558-693F892F573F}" type="presParOf" srcId="{87F8A927-7944-4A8D-99BC-19CD3CA0786F}" destId="{D9E6E410-143A-4E32-BB04-92125F6B12C5}" srcOrd="0" destOrd="0" presId="urn:microsoft.com/office/officeart/2005/8/layout/hierarchy1"/>
    <dgm:cxn modelId="{BE281F31-CC41-45C4-99E6-4B621AA44CD0}" type="presParOf" srcId="{87F8A927-7944-4A8D-99BC-19CD3CA0786F}" destId="{259BE9FD-4BAD-4C36-BDA0-CFB3A3A3B1B5}" srcOrd="1" destOrd="0" presId="urn:microsoft.com/office/officeart/2005/8/layout/hierarchy1"/>
    <dgm:cxn modelId="{15063EB2-1426-485C-87AE-44AA427F522F}" type="presParOf" srcId="{38013273-117C-476A-84E2-F1931E43CA90}" destId="{0B4AFE80-33D4-476A-A621-8DB2C2D01AAB}" srcOrd="1" destOrd="0" presId="urn:microsoft.com/office/officeart/2005/8/layout/hierarchy1"/>
    <dgm:cxn modelId="{AA05FA90-1157-4C7D-9AE6-0C6C963A5BDC}" type="presParOf" srcId="{E489EB7C-5EE1-4FAE-96E9-926CD11AE0B4}" destId="{5DB89C79-ECFD-4863-9251-46AF4B260949}" srcOrd="4" destOrd="0" presId="urn:microsoft.com/office/officeart/2005/8/layout/hierarchy1"/>
    <dgm:cxn modelId="{EF262415-AE03-4DCA-BD44-E83C65F6A89F}" type="presParOf" srcId="{E489EB7C-5EE1-4FAE-96E9-926CD11AE0B4}" destId="{B459BAF0-CC58-44D3-80F3-9CDE0A6DF16C}" srcOrd="5" destOrd="0" presId="urn:microsoft.com/office/officeart/2005/8/layout/hierarchy1"/>
    <dgm:cxn modelId="{01C0B4E4-8A68-4855-922A-EEAE1B574D7A}" type="presParOf" srcId="{B459BAF0-CC58-44D3-80F3-9CDE0A6DF16C}" destId="{80A89D70-C17F-4777-862A-2A04CD5F8F7D}" srcOrd="0" destOrd="0" presId="urn:microsoft.com/office/officeart/2005/8/layout/hierarchy1"/>
    <dgm:cxn modelId="{75CFF353-72B7-4FC6-826D-70F932871CE7}" type="presParOf" srcId="{80A89D70-C17F-4777-862A-2A04CD5F8F7D}" destId="{6D00515D-E0CB-4D85-B6B6-3B4A2E44E2BC}" srcOrd="0" destOrd="0" presId="urn:microsoft.com/office/officeart/2005/8/layout/hierarchy1"/>
    <dgm:cxn modelId="{F3939D07-6BD9-4C01-8D74-1D111F7DE425}" type="presParOf" srcId="{80A89D70-C17F-4777-862A-2A04CD5F8F7D}" destId="{C2845529-3B67-49AF-A321-567CEA6FBFFB}" srcOrd="1" destOrd="0" presId="urn:microsoft.com/office/officeart/2005/8/layout/hierarchy1"/>
    <dgm:cxn modelId="{835F9658-EC13-4919-BA7E-2D198D2FD8FC}" type="presParOf" srcId="{B459BAF0-CC58-44D3-80F3-9CDE0A6DF16C}" destId="{EFC57EE6-0604-4BE0-8456-4B271E91B984}" srcOrd="1" destOrd="0" presId="urn:microsoft.com/office/officeart/2005/8/layout/hierarchy1"/>
    <dgm:cxn modelId="{7239EB23-AA67-4AF6-96F8-0EA25C3C3D39}" type="presParOf" srcId="{CC2FB1F3-2E50-4D69-8923-086AD03CF8A2}" destId="{6151D57D-EB0D-4684-ABE4-36AC9C1B7A5E}" srcOrd="2" destOrd="0" presId="urn:microsoft.com/office/officeart/2005/8/layout/hierarchy1"/>
    <dgm:cxn modelId="{B7700A64-70D2-4B1B-A569-34AE55146C10}" type="presParOf" srcId="{CC2FB1F3-2E50-4D69-8923-086AD03CF8A2}" destId="{BFF3A8EB-BBEB-41D0-A8C6-E219C4BDCACC}" srcOrd="3" destOrd="0" presId="urn:microsoft.com/office/officeart/2005/8/layout/hierarchy1"/>
    <dgm:cxn modelId="{921E824B-0D36-4444-A464-BCF8B82D1C82}" type="presParOf" srcId="{BFF3A8EB-BBEB-41D0-A8C6-E219C4BDCACC}" destId="{731BE0A3-0B0C-4BD5-8190-5C62796793C3}" srcOrd="0" destOrd="0" presId="urn:microsoft.com/office/officeart/2005/8/layout/hierarchy1"/>
    <dgm:cxn modelId="{5935104A-495E-4905-8385-974BF9CD92B9}" type="presParOf" srcId="{731BE0A3-0B0C-4BD5-8190-5C62796793C3}" destId="{5A426A20-C36E-48DE-971A-C43D40E67B23}" srcOrd="0" destOrd="0" presId="urn:microsoft.com/office/officeart/2005/8/layout/hierarchy1"/>
    <dgm:cxn modelId="{BCE27D5F-4FB7-4F00-A29D-2864CC06CDD0}" type="presParOf" srcId="{731BE0A3-0B0C-4BD5-8190-5C62796793C3}" destId="{21869169-7602-4882-B309-D1B1E5CAF268}" srcOrd="1" destOrd="0" presId="urn:microsoft.com/office/officeart/2005/8/layout/hierarchy1"/>
    <dgm:cxn modelId="{5829030A-38A9-428E-B46E-B1E6FA7BD52E}" type="presParOf" srcId="{BFF3A8EB-BBEB-41D0-A8C6-E219C4BDCACC}" destId="{49352C48-1508-4F4A-9008-FD813507EF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51D57D-EB0D-4684-ABE4-36AC9C1B7A5E}">
      <dsp:nvSpPr>
        <dsp:cNvPr id="0" name=""/>
        <dsp:cNvSpPr/>
      </dsp:nvSpPr>
      <dsp:spPr>
        <a:xfrm>
          <a:off x="5053198" y="536175"/>
          <a:ext cx="1283698" cy="610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326"/>
              </a:lnTo>
              <a:lnTo>
                <a:pt x="1283698" y="416326"/>
              </a:lnTo>
              <a:lnTo>
                <a:pt x="1283698" y="610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89C79-ECFD-4863-9251-46AF4B260949}">
      <dsp:nvSpPr>
        <dsp:cNvPr id="0" name=""/>
        <dsp:cNvSpPr/>
      </dsp:nvSpPr>
      <dsp:spPr>
        <a:xfrm>
          <a:off x="3769500" y="2480978"/>
          <a:ext cx="2567396" cy="610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326"/>
              </a:lnTo>
              <a:lnTo>
                <a:pt x="2567396" y="416326"/>
              </a:lnTo>
              <a:lnTo>
                <a:pt x="2567396" y="6109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558DF-926F-47D2-957D-67AF7AC04B30}">
      <dsp:nvSpPr>
        <dsp:cNvPr id="0" name=""/>
        <dsp:cNvSpPr/>
      </dsp:nvSpPr>
      <dsp:spPr>
        <a:xfrm>
          <a:off x="3723780" y="2480978"/>
          <a:ext cx="91440" cy="610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9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2925-BEF3-41D6-B6A3-7F96C55C4506}">
      <dsp:nvSpPr>
        <dsp:cNvPr id="0" name=""/>
        <dsp:cNvSpPr/>
      </dsp:nvSpPr>
      <dsp:spPr>
        <a:xfrm>
          <a:off x="1202103" y="2480978"/>
          <a:ext cx="2567396" cy="610923"/>
        </a:xfrm>
        <a:custGeom>
          <a:avLst/>
          <a:gdLst/>
          <a:ahLst/>
          <a:cxnLst/>
          <a:rect l="0" t="0" r="0" b="0"/>
          <a:pathLst>
            <a:path>
              <a:moveTo>
                <a:pt x="2567396" y="0"/>
              </a:moveTo>
              <a:lnTo>
                <a:pt x="2567396" y="416326"/>
              </a:lnTo>
              <a:lnTo>
                <a:pt x="0" y="416326"/>
              </a:lnTo>
              <a:lnTo>
                <a:pt x="0" y="6109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41119-3972-4491-9896-F9A36E7B2B9F}">
      <dsp:nvSpPr>
        <dsp:cNvPr id="0" name=""/>
        <dsp:cNvSpPr/>
      </dsp:nvSpPr>
      <dsp:spPr>
        <a:xfrm>
          <a:off x="3769500" y="536175"/>
          <a:ext cx="1283698" cy="610923"/>
        </a:xfrm>
        <a:custGeom>
          <a:avLst/>
          <a:gdLst/>
          <a:ahLst/>
          <a:cxnLst/>
          <a:rect l="0" t="0" r="0" b="0"/>
          <a:pathLst>
            <a:path>
              <a:moveTo>
                <a:pt x="1283698" y="0"/>
              </a:moveTo>
              <a:lnTo>
                <a:pt x="1283698" y="416326"/>
              </a:lnTo>
              <a:lnTo>
                <a:pt x="0" y="416326"/>
              </a:lnTo>
              <a:lnTo>
                <a:pt x="0" y="610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9F082-FA0C-46FB-9E12-1637680F8000}">
      <dsp:nvSpPr>
        <dsp:cNvPr id="0" name=""/>
        <dsp:cNvSpPr/>
      </dsp:nvSpPr>
      <dsp:spPr>
        <a:xfrm>
          <a:off x="4368267" y="689"/>
          <a:ext cx="1369862" cy="535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8146C-886F-419B-BC2D-F86D80D34A5D}">
      <dsp:nvSpPr>
        <dsp:cNvPr id="0" name=""/>
        <dsp:cNvSpPr/>
      </dsp:nvSpPr>
      <dsp:spPr>
        <a:xfrm>
          <a:off x="4601666" y="222418"/>
          <a:ext cx="1369862" cy="535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Methods</a:t>
          </a:r>
          <a:endParaRPr lang="en-US" sz="2400" kern="1200" dirty="0"/>
        </a:p>
      </dsp:txBody>
      <dsp:txXfrm>
        <a:off x="4601666" y="222418"/>
        <a:ext cx="1369862" cy="535485"/>
      </dsp:txXfrm>
    </dsp:sp>
    <dsp:sp modelId="{14F52026-C8D1-4216-BE65-6AF0695F8393}">
      <dsp:nvSpPr>
        <dsp:cNvPr id="0" name=""/>
        <dsp:cNvSpPr/>
      </dsp:nvSpPr>
      <dsp:spPr>
        <a:xfrm>
          <a:off x="2719201" y="1147098"/>
          <a:ext cx="2100597" cy="1333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11714-5578-4264-9003-6B4895AC145B}">
      <dsp:nvSpPr>
        <dsp:cNvPr id="0" name=""/>
        <dsp:cNvSpPr/>
      </dsp:nvSpPr>
      <dsp:spPr>
        <a:xfrm>
          <a:off x="2952601" y="1368828"/>
          <a:ext cx="2100597" cy="1333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Statistical</a:t>
          </a:r>
          <a:endParaRPr lang="en-US" sz="2400" kern="1200" dirty="0"/>
        </a:p>
      </dsp:txBody>
      <dsp:txXfrm>
        <a:off x="2952601" y="1368828"/>
        <a:ext cx="2100597" cy="1333879"/>
      </dsp:txXfrm>
    </dsp:sp>
    <dsp:sp modelId="{19CAC17D-31B1-4935-815A-92CE52DDDAE3}">
      <dsp:nvSpPr>
        <dsp:cNvPr id="0" name=""/>
        <dsp:cNvSpPr/>
      </dsp:nvSpPr>
      <dsp:spPr>
        <a:xfrm>
          <a:off x="151804" y="3091901"/>
          <a:ext cx="2100597" cy="1333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F1B1C-2686-4E9A-BFBD-BCC40C0C49F0}">
      <dsp:nvSpPr>
        <dsp:cNvPr id="0" name=""/>
        <dsp:cNvSpPr/>
      </dsp:nvSpPr>
      <dsp:spPr>
        <a:xfrm>
          <a:off x="385204" y="3313631"/>
          <a:ext cx="2100597" cy="1333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Implicit</a:t>
          </a:r>
          <a:endParaRPr lang="en-US" sz="2400" kern="1200" dirty="0"/>
        </a:p>
      </dsp:txBody>
      <dsp:txXfrm>
        <a:off x="385204" y="3313631"/>
        <a:ext cx="2100597" cy="1333879"/>
      </dsp:txXfrm>
    </dsp:sp>
    <dsp:sp modelId="{D9E6E410-143A-4E32-BB04-92125F6B12C5}">
      <dsp:nvSpPr>
        <dsp:cNvPr id="0" name=""/>
        <dsp:cNvSpPr/>
      </dsp:nvSpPr>
      <dsp:spPr>
        <a:xfrm>
          <a:off x="2719201" y="3091901"/>
          <a:ext cx="2100597" cy="1333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BE9FD-4BAD-4C36-BDA0-CFB3A3A3B1B5}">
      <dsp:nvSpPr>
        <dsp:cNvPr id="0" name=""/>
        <dsp:cNvSpPr/>
      </dsp:nvSpPr>
      <dsp:spPr>
        <a:xfrm>
          <a:off x="2952601" y="3313631"/>
          <a:ext cx="2100597" cy="1333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Markov models</a:t>
          </a:r>
          <a:endParaRPr lang="en-US" sz="2400" kern="1200" dirty="0"/>
        </a:p>
      </dsp:txBody>
      <dsp:txXfrm>
        <a:off x="2952601" y="3313631"/>
        <a:ext cx="2100597" cy="1333879"/>
      </dsp:txXfrm>
    </dsp:sp>
    <dsp:sp modelId="{6D00515D-E0CB-4D85-B6B6-3B4A2E44E2BC}">
      <dsp:nvSpPr>
        <dsp:cNvPr id="0" name=""/>
        <dsp:cNvSpPr/>
      </dsp:nvSpPr>
      <dsp:spPr>
        <a:xfrm>
          <a:off x="5286598" y="3091901"/>
          <a:ext cx="2100597" cy="1333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45529-3B67-49AF-A321-567CEA6FBFFB}">
      <dsp:nvSpPr>
        <dsp:cNvPr id="0" name=""/>
        <dsp:cNvSpPr/>
      </dsp:nvSpPr>
      <dsp:spPr>
        <a:xfrm>
          <a:off x="5519997" y="3313631"/>
          <a:ext cx="2100597" cy="1333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Prototype methods</a:t>
          </a:r>
          <a:endParaRPr lang="en-US" sz="2400" kern="1200" dirty="0"/>
        </a:p>
      </dsp:txBody>
      <dsp:txXfrm>
        <a:off x="5519997" y="3313631"/>
        <a:ext cx="2100597" cy="1333879"/>
      </dsp:txXfrm>
    </dsp:sp>
    <dsp:sp modelId="{5A426A20-C36E-48DE-971A-C43D40E67B23}">
      <dsp:nvSpPr>
        <dsp:cNvPr id="0" name=""/>
        <dsp:cNvSpPr/>
      </dsp:nvSpPr>
      <dsp:spPr>
        <a:xfrm>
          <a:off x="5286598" y="1147098"/>
          <a:ext cx="2100597" cy="1333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69169-7602-4882-B309-D1B1E5CAF268}">
      <dsp:nvSpPr>
        <dsp:cNvPr id="0" name=""/>
        <dsp:cNvSpPr/>
      </dsp:nvSpPr>
      <dsp:spPr>
        <a:xfrm>
          <a:off x="5519997" y="1368828"/>
          <a:ext cx="2100597" cy="1333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Rule based</a:t>
          </a:r>
          <a:endParaRPr lang="en-US" sz="2400" kern="1200" dirty="0"/>
        </a:p>
      </dsp:txBody>
      <dsp:txXfrm>
        <a:off x="5519997" y="1368828"/>
        <a:ext cx="2100597" cy="1333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1CF42-0327-4E49-B311-439ACB9931ED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9F3B0-7AA6-4C04-9F5B-CF4B44B94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4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8483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the background regarding</a:t>
            </a:r>
            <a:r>
              <a:rPr lang="en-US" baseline="0" dirty="0" smtClean="0"/>
              <a:t> generation process, I’ll know motivate the work presented in this thesis.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Computer processing of HW fits in to the paradigm of a pattern recognition problem. It has a feature extractor and a classifier.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Common handwriting representations are based on simple </a:t>
            </a:r>
            <a:r>
              <a:rPr lang="en-US" baseline="0" dirty="0" err="1" smtClean="0"/>
              <a:t>resampling</a:t>
            </a:r>
            <a:r>
              <a:rPr lang="en-US" baseline="0" dirty="0" smtClean="0"/>
              <a:t> and local properties of the points.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 only talked about one generation model, but there are several mathematical models that try to model handwriting and do explain several of invariant properties.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Given that there are lots of various models of handwriting representation, can we use the information contained in the model for representation?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 more basic question, can that information be used at all for building systems?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This thesis is a step in that direction. It uses these for handwriting recognition and signature verification, which I’ll talk about.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996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the previous methods in</a:t>
            </a:r>
            <a:r>
              <a:rPr lang="en-US" baseline="0" dirty="0" smtClean="0"/>
              <a:t> handwriting recognition can be broadly classified into statistical and rule-based methods.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Statistical methods describe by a few features describing some characteristics of the writing.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Statistical methods can be classified into Implicit, </a:t>
            </a:r>
            <a:r>
              <a:rPr lang="en-US" baseline="0" dirty="0" err="1" smtClean="0"/>
              <a:t>Markv</a:t>
            </a:r>
            <a:r>
              <a:rPr lang="en-US" baseline="0" dirty="0" smtClean="0"/>
              <a:t> based and prototype methods.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Implicit methods are generally neural network based– TDNN, SOMs etc. These need lots of data.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Markov models are based on HMMs. Predominantly been applied to Latin scripts, but </a:t>
            </a:r>
            <a:r>
              <a:rPr lang="en-US" baseline="0" dirty="0" err="1" smtClean="0"/>
              <a:t>havent</a:t>
            </a:r>
            <a:r>
              <a:rPr lang="en-US" baseline="0" dirty="0" smtClean="0"/>
              <a:t> achieved practical accuracies. The method being proposed is also falling under this, which I’ll talk about in the coming few slides. </a:t>
            </a:r>
          </a:p>
          <a:p>
            <a:endParaRPr lang="en-US" baseline="0" dirty="0" smtClean="0"/>
          </a:p>
          <a:p>
            <a:r>
              <a:rPr lang="en-US" dirty="0" smtClean="0"/>
              <a:t>In prototype methods, recognition is done by distance based matching with a subset of training set called the prototype set. The test sample is labeled as belonging to the class of most similar prototype.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356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Ideal representation for</a:t>
            </a:r>
            <a:r>
              <a:rPr lang="en-US" baseline="0" dirty="0" smtClean="0"/>
              <a:t> characters, like it is to be for images or videos, should be compact, discriminative enough and hopefully of fixed length. </a:t>
            </a:r>
          </a:p>
          <a:p>
            <a:r>
              <a:rPr lang="en-US" baseline="0" dirty="0" smtClean="0"/>
              <a:t>2. It has to strike the balance between online and offline representations. </a:t>
            </a:r>
          </a:p>
          <a:p>
            <a:r>
              <a:rPr lang="en-US" baseline="0" dirty="0" smtClean="0"/>
              <a:t>3. Reiterating my statements about current commonly used representations, most of them are based on resample and local characteristics</a:t>
            </a:r>
          </a:p>
          <a:p>
            <a:r>
              <a:rPr lang="en-US" baseline="0" dirty="0" smtClean="0"/>
              <a:t>4. And there are no methods that recognize handwriting based on the most basic unit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., ballistic stroke.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420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If I can parameterize individual components x and y of handwriting, in terms of an independent </a:t>
            </a:r>
            <a:r>
              <a:rPr lang="en-US" baseline="0" dirty="0" err="1" smtClean="0"/>
              <a:t>paramter</a:t>
            </a:r>
            <a:r>
              <a:rPr lang="en-US" baseline="0" dirty="0" smtClean="0"/>
              <a:t>, say time t, the curvature is given by that formula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There is an </a:t>
            </a:r>
            <a:r>
              <a:rPr lang="en-US" baseline="0" dirty="0" err="1" smtClean="0"/>
              <a:t>emperical</a:t>
            </a:r>
            <a:r>
              <a:rPr lang="en-US" baseline="0" dirty="0" smtClean="0"/>
              <a:t> law that states that there is a non-linear inverse relation between speed and curvature of its trajectory.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So instead of speed minima, we can say that curvature maxima can be used to segment complex handwriting into strokes.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argument is that this method is more immune to noise, the </a:t>
            </a:r>
            <a:r>
              <a:rPr lang="en-US" baseline="0" dirty="0" err="1" smtClean="0"/>
              <a:t>theoritical</a:t>
            </a:r>
            <a:r>
              <a:rPr lang="en-US" baseline="0" dirty="0" smtClean="0"/>
              <a:t> argument is provided in my paper and thesis.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178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52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Inspired from the lognormal theory, each stroke can be represented has an arc of a circle.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Which means that we need the radius and center of the circle and starting and ending angles of the arc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some reference.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We’ve found in our </a:t>
            </a:r>
            <a:r>
              <a:rPr lang="en-US" baseline="0" dirty="0" err="1" smtClean="0"/>
              <a:t>experments</a:t>
            </a:r>
            <a:r>
              <a:rPr lang="en-US" baseline="0" dirty="0" smtClean="0"/>
              <a:t> that instead of taking center of circle, which is a fit to points, using mean points has better </a:t>
            </a:r>
            <a:r>
              <a:rPr lang="en-US" baseline="0" dirty="0" err="1" smtClean="0"/>
              <a:t>robutness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Also, in the case of a straight line, the radius of the fit is </a:t>
            </a:r>
            <a:r>
              <a:rPr lang="en-US" baseline="0" dirty="0" err="1" smtClean="0"/>
              <a:t>theoritically</a:t>
            </a:r>
            <a:r>
              <a:rPr lang="en-US" baseline="0" dirty="0" smtClean="0"/>
              <a:t> inf. In practice a very large number. We constrain that by applying a hyperbolic tangent or a sigmoid.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This brings it to the range of (0,1)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6449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This image shows a character in </a:t>
            </a:r>
            <a:r>
              <a:rPr lang="en-US" baseline="0" dirty="0" err="1" smtClean="0"/>
              <a:t>malayalam</a:t>
            </a:r>
            <a:r>
              <a:rPr lang="en-US" baseline="0" dirty="0" smtClean="0"/>
              <a:t>, and its curvature profile, and its circle fits. </a:t>
            </a:r>
          </a:p>
          <a:p>
            <a:pPr marL="228600" indent="-228600">
              <a:buAutoNum type="arabicPeriod"/>
            </a:pPr>
            <a:r>
              <a:rPr lang="en-US" dirty="0" smtClean="0"/>
              <a:t>Each character can have varying</a:t>
            </a:r>
            <a:r>
              <a:rPr lang="en-US" baseline="0" dirty="0" smtClean="0"/>
              <a:t> number of strokes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But we would like a constant dimensional feature representation, which in its basic idea is bag-of-words.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187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9FB2-B9BE-441A-B936-4521102A2F3B}" type="slidenum">
              <a:rPr lang="en-US"/>
              <a:pPr/>
              <a:t>20</a:t>
            </a:fld>
            <a:endParaRPr lang="en-US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Bag</a:t>
            </a:r>
            <a:r>
              <a:rPr lang="en-US" baseline="0" dirty="0" smtClean="0"/>
              <a:t> of words has been used extensively in computer vision literature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following are the steps in </a:t>
            </a:r>
            <a:r>
              <a:rPr lang="en-US" baseline="0" dirty="0" err="1" smtClean="0"/>
              <a:t>BoW</a:t>
            </a:r>
            <a:r>
              <a:rPr lang="en-US" baseline="0" dirty="0" smtClean="0"/>
              <a:t> for vision.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For each image, extract </a:t>
            </a:r>
            <a:r>
              <a:rPr lang="en-US" baseline="0" dirty="0" err="1" smtClean="0"/>
              <a:t>somepoints</a:t>
            </a:r>
            <a:r>
              <a:rPr lang="en-US" baseline="0" dirty="0" smtClean="0"/>
              <a:t> that are important.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Describe them with some feature.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06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DA306-8395-4F90-BAF5-092CF5013354}" type="slidenum">
              <a:rPr lang="en-US"/>
              <a:pPr/>
              <a:t>21</a:t>
            </a:fld>
            <a:endParaRPr 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Pool all</a:t>
            </a:r>
            <a:r>
              <a:rPr lang="en-US" baseline="0" dirty="0" smtClean="0"/>
              <a:t> such features from the training set.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8944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8D6C1-F608-461C-AFD5-544F80B3CE53}" type="slidenum">
              <a:rPr lang="en-US"/>
              <a:pPr/>
              <a:t>22</a:t>
            </a:fld>
            <a:endParaRPr lang="en-US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Quantize</a:t>
            </a:r>
            <a:r>
              <a:rPr lang="en-US" baseline="0" dirty="0" smtClean="0"/>
              <a:t> that space using any quantization method say k-means, or clustering trees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store the </a:t>
            </a:r>
            <a:r>
              <a:rPr lang="en-US" baseline="0" dirty="0" err="1" smtClean="0"/>
              <a:t>centroids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780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Presentation</a:t>
            </a:r>
            <a:r>
              <a:rPr lang="en-US" baseline="0" dirty="0" smtClean="0"/>
              <a:t> in five sections.</a:t>
            </a:r>
          </a:p>
          <a:p>
            <a:r>
              <a:rPr lang="en-US" dirty="0" smtClean="0"/>
              <a:t>2.</a:t>
            </a:r>
            <a:r>
              <a:rPr lang="en-US" baseline="0" dirty="0" smtClean="0"/>
              <a:t> Introduction to where the core idea comes from.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445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630BE-52FE-4E1F-B57E-503FB1E52FC7}" type="slidenum">
              <a:rPr lang="en-US"/>
              <a:pPr/>
              <a:t>23</a:t>
            </a:fld>
            <a:endParaRPr lang="en-US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When a new image comes, extract</a:t>
            </a:r>
            <a:r>
              <a:rPr lang="en-US" baseline="0" dirty="0" smtClean="0"/>
              <a:t> the same features at some important points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Assign each of those to the closest learnt </a:t>
            </a:r>
            <a:r>
              <a:rPr lang="en-US" baseline="0" dirty="0" err="1" smtClean="0"/>
              <a:t>centroids</a:t>
            </a:r>
            <a:r>
              <a:rPr lang="en-US" baseline="0" dirty="0" smtClean="0"/>
              <a:t>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Find the histogram of the assignments to those </a:t>
            </a:r>
            <a:r>
              <a:rPr lang="en-US" baseline="0" dirty="0" err="1" smtClean="0"/>
              <a:t>centroids</a:t>
            </a:r>
            <a:r>
              <a:rPr lang="en-US" baseline="0" dirty="0" smtClean="0"/>
              <a:t>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That is the representations using BOW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3094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case,</a:t>
            </a:r>
            <a:r>
              <a:rPr lang="en-US" baseline="0" dirty="0" smtClean="0"/>
              <a:t> extract the 5-D representation. </a:t>
            </a:r>
          </a:p>
          <a:p>
            <a:r>
              <a:rPr lang="en-US" baseline="0" dirty="0" smtClean="0"/>
              <a:t>Use K-means to get the </a:t>
            </a:r>
            <a:r>
              <a:rPr lang="en-US" baseline="0" dirty="0" err="1" smtClean="0"/>
              <a:t>centroids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BoW</a:t>
            </a:r>
            <a:r>
              <a:rPr lang="en-US" baseline="0" dirty="0" smtClean="0"/>
              <a:t> using these </a:t>
            </a:r>
            <a:r>
              <a:rPr lang="en-US" baseline="0" dirty="0" err="1" smtClean="0"/>
              <a:t>centroids</a:t>
            </a:r>
            <a:endParaRPr lang="en-US" baseline="0" dirty="0" smtClean="0"/>
          </a:p>
          <a:p>
            <a:r>
              <a:rPr lang="en-US" baseline="0" dirty="0" smtClean="0"/>
              <a:t>We use only an indicator function, instead of natural numbers.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finally use SVM to classify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113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077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</a:t>
            </a:r>
            <a:r>
              <a:rPr lang="en-US" baseline="0" dirty="0" smtClean="0"/>
              <a:t> at the results, setting the baseline as equidistant </a:t>
            </a:r>
            <a:r>
              <a:rPr lang="en-US" baseline="0" dirty="0" err="1" smtClean="0"/>
              <a:t>resampling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We see that </a:t>
            </a:r>
            <a:r>
              <a:rPr lang="en-US" baseline="0" dirty="0" err="1" smtClean="0"/>
              <a:t>BoS</a:t>
            </a:r>
            <a:r>
              <a:rPr lang="en-US" baseline="0" dirty="0" smtClean="0"/>
              <a:t> is promising.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8500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</a:t>
            </a:r>
            <a:r>
              <a:rPr lang="en-US" baseline="0" dirty="0" smtClean="0"/>
              <a:t> of using learned </a:t>
            </a:r>
            <a:r>
              <a:rPr lang="en-US" baseline="0" dirty="0" err="1" smtClean="0"/>
              <a:t>centroids</a:t>
            </a:r>
            <a:r>
              <a:rPr lang="en-US" baseline="0" dirty="0" smtClean="0"/>
              <a:t>, if we use random vectors, there is drop in accuracy of the </a:t>
            </a:r>
            <a:r>
              <a:rPr lang="en-US" baseline="0" dirty="0" err="1" smtClean="0"/>
              <a:t>recogntion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means that there are some shapes more important than others in recognition.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042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 of the section on</a:t>
            </a:r>
            <a:r>
              <a:rPr lang="en-US" baseline="0" dirty="0" smtClean="0"/>
              <a:t> handwriting recognition. 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Biometrics</a:t>
            </a:r>
            <a:r>
              <a:rPr lang="en-US" baseline="0" dirty="0" smtClean="0"/>
              <a:t> refers to </a:t>
            </a:r>
            <a:r>
              <a:rPr lang="en-US" dirty="0" smtClean="0"/>
              <a:t>automatic recognition of individuals based on physiological or behavioral traits. </a:t>
            </a:r>
          </a:p>
          <a:p>
            <a:endParaRPr lang="en-US" dirty="0" smtClean="0"/>
          </a:p>
          <a:p>
            <a:r>
              <a:rPr lang="en-US" dirty="0" smtClean="0"/>
              <a:t>There are two types of biometrics</a:t>
            </a:r>
            <a:r>
              <a:rPr lang="en-US" baseline="0" dirty="0" smtClean="0"/>
              <a:t>, based on the source of the information. </a:t>
            </a:r>
          </a:p>
          <a:p>
            <a:r>
              <a:rPr lang="en-US" baseline="0" dirty="0" smtClean="0"/>
              <a:t>Physiological and behavioral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9174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biometric</a:t>
            </a:r>
            <a:r>
              <a:rPr lang="en-US" baseline="0" dirty="0" smtClean="0"/>
              <a:t> system operates in two modes.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identification– whose biometric is this? Take the query example, and call it that person’s whose sample in the database is the closest.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Verification – is this, a person’s biometric? There is an identity claim made to the system. So compare only with the samples of that person in the database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Signature biometrics are generally considered weaker compares to physiological biometrics and hence used in verification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021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case of verification,</a:t>
            </a:r>
            <a:r>
              <a:rPr lang="en-US" baseline="0" dirty="0" smtClean="0"/>
              <a:t> Questioned signature is associated with claimed identity and it is compared only with the reference signature of claimed identity.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Distance between signatures is compared with threshold. Threshold is calculated from reference database from within and between class distance distributions.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Thus this requires a representation and a metric for comparison. The representation is kept same as the character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563B7-6CB1-47BA-AB71-DC38F73CE98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446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Handwriting has been</a:t>
            </a:r>
            <a:r>
              <a:rPr lang="en-US" baseline="0" dirty="0" smtClean="0"/>
              <a:t> form of communication for several </a:t>
            </a:r>
            <a:r>
              <a:rPr lang="en-US" baseline="0" dirty="0" err="1" smtClean="0"/>
              <a:t>millenia</a:t>
            </a:r>
            <a:r>
              <a:rPr lang="en-US" baseline="0" dirty="0" smtClean="0"/>
              <a:t> now. 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several new applications that have various different forms of input interfaces, and one of the major forms is pen-based. 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err="1" smtClean="0"/>
              <a:t>Sellen</a:t>
            </a:r>
            <a:r>
              <a:rPr lang="en-US" dirty="0" smtClean="0"/>
              <a:t> and </a:t>
            </a:r>
            <a:r>
              <a:rPr lang="en-US" dirty="0" err="1" smtClean="0"/>
              <a:t>harper</a:t>
            </a:r>
            <a:r>
              <a:rPr lang="en-US" dirty="0" smtClean="0"/>
              <a:t>– myth of paperless office.</a:t>
            </a:r>
            <a:r>
              <a:rPr lang="en-US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paper will always have a place because it affords different uses than screens</a:t>
            </a:r>
          </a:p>
          <a:p>
            <a:pPr marL="228600" indent="-228600">
              <a:buAutoNum type="arabicPeriod"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literature, 4 major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pen-computing have been identified (Read the four points)</a:t>
            </a:r>
          </a:p>
          <a:p>
            <a:pPr marL="228600" indent="-228600"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thesis the major focus is on handwriting recognition</a:t>
            </a:r>
          </a:p>
          <a:p>
            <a:pPr marL="228600" indent="-228600"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hw and speech are the only two modalities that explicitly for recognition. 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062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is to learn from examples a similarity function that measures how similar or dissimilar two objects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037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SVMs</a:t>
            </a:r>
            <a:r>
              <a:rPr lang="en-US" baseline="0" dirty="0" smtClean="0"/>
              <a:t> have </a:t>
            </a:r>
            <a:r>
              <a:rPr lang="en-US" baseline="0" dirty="0" err="1" smtClean="0"/>
              <a:t>theoritical</a:t>
            </a:r>
            <a:r>
              <a:rPr lang="en-US" baseline="0" dirty="0" smtClean="0"/>
              <a:t> guarantees of generalization performance and hence </a:t>
            </a:r>
            <a:r>
              <a:rPr lang="en-US" baseline="0" dirty="0" err="1" smtClean="0"/>
              <a:t>prefered</a:t>
            </a:r>
            <a:r>
              <a:rPr lang="en-US" baseline="0" dirty="0" smtClean="0"/>
              <a:t>. </a:t>
            </a:r>
            <a:endParaRPr lang="en-US" dirty="0" smtClean="0"/>
          </a:p>
          <a:p>
            <a:r>
              <a:rPr lang="en-US" dirty="0" smtClean="0"/>
              <a:t>2. Consider a multiclass</a:t>
            </a:r>
            <a:r>
              <a:rPr lang="en-US" baseline="0" dirty="0" smtClean="0"/>
              <a:t> classification problem. </a:t>
            </a:r>
            <a:r>
              <a:rPr lang="en-US" dirty="0" smtClean="0"/>
              <a:t>Say</a:t>
            </a:r>
            <a:r>
              <a:rPr lang="en-US" baseline="0" dirty="0" smtClean="0"/>
              <a:t> it’s a one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one formulation. Then ‘read second point’</a:t>
            </a:r>
          </a:p>
          <a:p>
            <a:r>
              <a:rPr lang="en-US" baseline="0" dirty="0" smtClean="0"/>
              <a:t>3. Since, it’s a ‘k’ class problem, kc2 separating planes are available. Concatenating these, we get the projection matrix. </a:t>
            </a:r>
          </a:p>
          <a:p>
            <a:r>
              <a:rPr lang="en-US" baseline="0" dirty="0" smtClean="0"/>
              <a:t>4. Final metric, as from the previous slide, is defined VV transpose.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037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an intuition of why this works,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Sign of each projection, gives the class of that sample. So distance between two points is the correlation of the class labels of the two.</a:t>
            </a:r>
          </a:p>
          <a:p>
            <a:pPr marL="228600" indent="-228600">
              <a:buAutoNum type="arabicPeriod"/>
            </a:pPr>
            <a:r>
              <a:rPr lang="en-US" dirty="0" smtClean="0"/>
              <a:t>We</a:t>
            </a:r>
            <a:r>
              <a:rPr lang="en-US" baseline="0" dirty="0" smtClean="0"/>
              <a:t>’ve found that not all exhaustive pairs are required for good performance.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Metric is very easy to learn. And its very easy to add one user to the database. Because you just have to add a few columns to the projection matrix,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388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shows the ROC curve for Random forgeries. </a:t>
            </a:r>
          </a:p>
          <a:p>
            <a:r>
              <a:rPr lang="en-US" baseline="0" dirty="0" smtClean="0"/>
              <a:t>Its clear that the method works well for random forgeries. The equal error rate is about 1.4%.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skilled forgeries,</a:t>
            </a:r>
            <a:r>
              <a:rPr lang="en-US" baseline="0" dirty="0" smtClean="0"/>
              <a:t> the ROC is a bit more skewed. The EER is about 22%.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54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jumping in to the technical details, t</a:t>
            </a:r>
            <a:r>
              <a:rPr lang="en-US" dirty="0" smtClean="0"/>
              <a:t>wo types of data acquisition.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offline- just has the final output of what has been written.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Online- also stores the temporal order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., it also stores the order in which those coordinates have been written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Because of this, it has information about when the pen was removed from the interface and when it was put back down.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This requires special digitizing devices. Most of modern phones and tablets have the capacity to do so.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Some special digitizing devices, also have pressure, pen angle and other attributes. </a:t>
            </a:r>
          </a:p>
          <a:p>
            <a:pPr marL="228600" indent="-22860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14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handwriting generated?</a:t>
            </a:r>
          </a:p>
          <a:p>
            <a:endParaRPr lang="en-US" dirty="0" smtClean="0"/>
          </a:p>
          <a:p>
            <a:r>
              <a:rPr lang="en-US" dirty="0" smtClean="0"/>
              <a:t> The intention to write is </a:t>
            </a:r>
            <a:r>
              <a:rPr lang="en-US" dirty="0" err="1" smtClean="0"/>
              <a:t>transfered</a:t>
            </a:r>
            <a:r>
              <a:rPr lang="en-US" dirty="0" smtClean="0"/>
              <a:t> to a semantic level, which is further transformed into</a:t>
            </a:r>
          </a:p>
          <a:p>
            <a:r>
              <a:rPr lang="en-US" dirty="0" smtClean="0"/>
              <a:t>words (lexical and syntactical level). The individual letters (graphemes) are transformed into shapes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allographs</a:t>
            </a:r>
            <a:r>
              <a:rPr lang="en-US" dirty="0" smtClean="0"/>
              <a:t>) based on writer characteristics and contextual information. Below this level, the </a:t>
            </a:r>
            <a:r>
              <a:rPr lang="en-US" dirty="0" err="1" smtClean="0"/>
              <a:t>allographs</a:t>
            </a:r>
            <a:endParaRPr lang="en-US" dirty="0" smtClean="0"/>
          </a:p>
          <a:p>
            <a:r>
              <a:rPr lang="en-US" dirty="0" smtClean="0"/>
              <a:t>are transformed into basic movements called strokes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84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Trace is the set of all points, that the digitizer records from the pen-down to the pen-up. </a:t>
            </a:r>
          </a:p>
          <a:p>
            <a:r>
              <a:rPr lang="en-US" baseline="0" dirty="0" smtClean="0"/>
              <a:t>Here the word ‘the’, has 3 traces. One for the vertical line of t, one for the joint – and h and one for 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86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Stroke</a:t>
            </a:r>
            <a:r>
              <a:rPr lang="en-US" baseline="0" dirty="0" smtClean="0"/>
              <a:t> is the fundamental unit of human hand movement. It is, in simple terms, defined as a mark made by movement of pen in one direction.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Looking at the speed profile, it looks like an asymmetric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the example of ‘3’ shown. It has 4 strokes and it shows up at four minima in the speed profile.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830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</a:t>
            </a:r>
            <a:r>
              <a:rPr lang="en-US" baseline="0" dirty="0" smtClean="0"/>
              <a:t> on the previous definition of stroke, a theory of handwriting generation has been defined called lognormal theory.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says that output speed of neuromuscular system is a lognormal curve with a scaling factor, also called command factor.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stroke is a pivoting movement of the wrist, which makes it semi-circular or an arc of a circle.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Each stroke is a result of several neuromuscular systems, where such systems have been mathematically shown to be hierarchically connected, which is the reason for lognormal equation.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06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that how</a:t>
            </a:r>
            <a:r>
              <a:rPr lang="en-US" baseline="0" dirty="0" smtClean="0"/>
              <a:t> one stroke has been defined, complex handwriting, say a signature, has several such strokes.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total, output or the synergy, is the </a:t>
            </a:r>
            <a:r>
              <a:rPr lang="en-US" baseline="0" dirty="0" err="1" smtClean="0"/>
              <a:t>vectorial</a:t>
            </a:r>
            <a:r>
              <a:rPr lang="en-US" baseline="0" dirty="0" smtClean="0"/>
              <a:t> summation of the velocities of the individual systems.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F3B0-7AA6-4C04-9F5B-CF4B44B946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20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6"/>
          <p:cNvSpPr>
            <a:spLocks noChangeShapeType="1"/>
          </p:cNvSpPr>
          <p:nvPr/>
        </p:nvSpPr>
        <p:spPr bwMode="auto">
          <a:xfrm>
            <a:off x="914400" y="2286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914400" y="304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914400" y="381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228600" y="9144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304800" y="914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381000" y="914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7391400" y="6705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8991600" y="5334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7696200" y="6629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8915400" y="5562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>
            <a:off x="8001000" y="6553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8839200" y="5791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 rot="16200000">
            <a:off x="-311943" y="6331743"/>
            <a:ext cx="838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r>
              <a:rPr lang="en-US" sz="800">
                <a:solidFill>
                  <a:schemeClr val="bg2"/>
                </a:solidFill>
                <a:latin typeface="Corbel" pitchFamily="32" charset="0"/>
                <a:cs typeface="+mn-cs"/>
              </a:rPr>
              <a:t>IIIT Hyderabad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5867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067C83-FBED-4FF5-BAD9-AAB4040DE2C4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867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867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26FCBF-734D-4647-B7C0-BED35E554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67C83-FBED-4FF5-BAD9-AAB4040DE2C4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6FCBF-734D-4647-B7C0-BED35E554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67C83-FBED-4FF5-BAD9-AAB4040DE2C4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6FCBF-734D-4647-B7C0-BED35E554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166" y="515644"/>
            <a:ext cx="7772400" cy="779756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>
                <a:solidFill>
                  <a:schemeClr val="bg2">
                    <a:lumMod val="75000"/>
                  </a:schemeClr>
                </a:solidFill>
              </a:defRPr>
            </a:lvl3pPr>
            <a:lvl4pPr>
              <a:buFont typeface="Wingdings" pitchFamily="2" charset="2"/>
              <a:buChar char="§"/>
              <a:defRPr sz="1400" baseline="0">
                <a:solidFill>
                  <a:schemeClr val="bg2">
                    <a:lumMod val="75000"/>
                  </a:schemeClr>
                </a:solidFill>
              </a:defRPr>
            </a:lvl4pPr>
            <a:lvl5pPr>
              <a:buFont typeface="Courier New" pitchFamily="49" charset="0"/>
              <a:buChar char="o"/>
              <a:defRPr sz="12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67C83-FBED-4FF5-BAD9-AAB4040DE2C4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6FCBF-734D-4647-B7C0-BED35E554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67C83-FBED-4FF5-BAD9-AAB4040DE2C4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6FCBF-734D-4647-B7C0-BED35E554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67C83-FBED-4FF5-BAD9-AAB4040DE2C4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6FCBF-734D-4647-B7C0-BED35E554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67C83-FBED-4FF5-BAD9-AAB4040DE2C4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6FCBF-734D-4647-B7C0-BED35E554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67C83-FBED-4FF5-BAD9-AAB4040DE2C4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6FCBF-734D-4647-B7C0-BED35E554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67C83-FBED-4FF5-BAD9-AAB4040DE2C4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6FCBF-734D-4647-B7C0-BED35E554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67C83-FBED-4FF5-BAD9-AAB4040DE2C4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6FCBF-734D-4647-B7C0-BED35E554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67C83-FBED-4FF5-BAD9-AAB4040DE2C4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6FCBF-734D-4647-B7C0-BED35E554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3"/>
            </a:gs>
            <a:gs pos="85000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 sz="1400">
                <a:latin typeface="Corbel" pitchFamily="32" charset="0"/>
                <a:cs typeface="+mn-cs"/>
              </a:defRPr>
            </a:lvl1pPr>
          </a:lstStyle>
          <a:p>
            <a:fld id="{48067C83-FBED-4FF5-BAD9-AAB4040DE2C4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 sz="1400">
                <a:latin typeface="Corbel" pitchFamily="32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 sz="1400">
                <a:latin typeface="Corbel" pitchFamily="32" charset="0"/>
                <a:cs typeface="+mn-cs"/>
              </a:defRPr>
            </a:lvl1pPr>
          </a:lstStyle>
          <a:p>
            <a:fld id="{C026FCBF-734D-4647-B7C0-BED35E55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0" y="1524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 descr="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914400" y="2286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914400" y="304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914400" y="381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228600" y="9144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3000"/>
              </a:lnSpc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endParaRPr lang="en-US">
              <a:latin typeface="Corbel" pitchFamily="32" charset="0"/>
              <a:cs typeface="+mn-cs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 rot="16200000">
            <a:off x="-311943" y="6331743"/>
            <a:ext cx="838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Corbel" pitchFamily="32" charset="0"/>
              <a:buNone/>
              <a:defRPr/>
            </a:pPr>
            <a:r>
              <a:rPr lang="en-US" sz="800">
                <a:solidFill>
                  <a:schemeClr val="bg2"/>
                </a:solidFill>
                <a:latin typeface="Corbel" pitchFamily="32" charset="0"/>
                <a:cs typeface="+mn-cs"/>
              </a:rPr>
              <a:t>IIIT Hyderabad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Bookman Old Styl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Bookman Old Styl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Bookman Old Styl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000"/>
          </a:solidFill>
          <a:latin typeface="Bookman Old Styl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6267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597A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5344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Representation of Ballistic Strokes of Handwriting for Recognition and Verification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Prabhu </a:t>
            </a:r>
            <a:r>
              <a:rPr lang="en-US" dirty="0" err="1" smtClean="0"/>
              <a:t>Teja</a:t>
            </a:r>
            <a:r>
              <a:rPr lang="en-US" dirty="0" smtClean="0"/>
              <a:t> S</a:t>
            </a:r>
          </a:p>
          <a:p>
            <a:endParaRPr lang="en-US" sz="1800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latin typeface="Castellar" pitchFamily="18" charset="0"/>
              <a:cs typeface="Arial"/>
            </a:endParaRPr>
          </a:p>
          <a:p>
            <a:r>
              <a:rPr lang="en-I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Advisor</a:t>
            </a:r>
          </a:p>
          <a:p>
            <a:r>
              <a:rPr lang="en-I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Anoop M. </a:t>
            </a:r>
            <a:r>
              <a:rPr lang="en-IN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Namboodiri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Lognormal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A complex handwriting has several such systems.</a:t>
            </a:r>
          </a:p>
          <a:p>
            <a:r>
              <a:rPr lang="en-US" sz="2800" dirty="0" smtClean="0"/>
              <a:t>The total synergy of coupling of several such systems is a </a:t>
            </a:r>
            <a:r>
              <a:rPr lang="en-US" sz="2800" dirty="0" err="1" smtClean="0"/>
              <a:t>vectorial</a:t>
            </a:r>
            <a:r>
              <a:rPr lang="en-US" sz="2800" dirty="0" smtClean="0"/>
              <a:t> summation of the velocities of the individual systems.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663219"/>
            <a:ext cx="3505200" cy="15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Thesis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Introduction</a:t>
            </a:r>
          </a:p>
          <a:p>
            <a:pPr lvl="0" eaLnBrk="0" hangingPunct="0"/>
            <a:r>
              <a:rPr lang="en-US" sz="2800" dirty="0" smtClean="0">
                <a:solidFill>
                  <a:srgbClr val="C00000"/>
                </a:solidFill>
              </a:rPr>
              <a:t>Motivation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Handwriting Recognition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Signature Verification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Summary and Conclusion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Pattern Recognition problem.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Common and effective ways of representing handwriting -- </a:t>
            </a:r>
            <a:r>
              <a:rPr lang="en-US" dirty="0" err="1" smtClean="0"/>
              <a:t>resampling</a:t>
            </a:r>
            <a:r>
              <a:rPr lang="en-US" dirty="0" smtClean="0"/>
              <a:t> techniques (</a:t>
            </a:r>
            <a:r>
              <a:rPr lang="en-US" dirty="0" err="1" smtClean="0"/>
              <a:t>equi</a:t>
            </a:r>
            <a:r>
              <a:rPr lang="en-US" dirty="0" smtClean="0"/>
              <a:t>-spaced, </a:t>
            </a:r>
            <a:r>
              <a:rPr lang="en-US" dirty="0" err="1" smtClean="0"/>
              <a:t>equi</a:t>
            </a:r>
            <a:r>
              <a:rPr lang="en-US" dirty="0" smtClean="0"/>
              <a:t>-time, random) or some local representations in terms of change of angles between subsequent samples</a:t>
            </a:r>
          </a:p>
          <a:p>
            <a:endParaRPr lang="en-US" dirty="0" smtClean="0"/>
          </a:p>
          <a:p>
            <a:r>
              <a:rPr lang="en-US" dirty="0" smtClean="0"/>
              <a:t>Abundance of literature on plausible theories of handwriting generation. </a:t>
            </a:r>
          </a:p>
          <a:p>
            <a:endParaRPr lang="en-US" dirty="0" smtClean="0"/>
          </a:p>
          <a:p>
            <a:r>
              <a:rPr lang="en-US" dirty="0" smtClean="0"/>
              <a:t>This thesis is a step towards using the production characteristics of handwriting towards recognition and verification tasks.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Thesis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Introduction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Motivation</a:t>
            </a:r>
          </a:p>
          <a:p>
            <a:pPr lvl="0" eaLnBrk="0" hangingPunct="0"/>
            <a:r>
              <a:rPr lang="en-US" sz="2800" dirty="0" smtClean="0">
                <a:solidFill>
                  <a:srgbClr val="C00000"/>
                </a:solidFill>
              </a:rPr>
              <a:t>Handwriting Recognition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Signature Verification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Summary and Conclusion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7772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Ideal representation: Compact, Fixed length, Discriminative</a:t>
            </a:r>
          </a:p>
          <a:p>
            <a:r>
              <a:rPr lang="en-US" sz="2400" dirty="0" smtClean="0"/>
              <a:t>Has to strike a balance between on-line and off-line representations</a:t>
            </a:r>
          </a:p>
          <a:p>
            <a:r>
              <a:rPr lang="en-US" sz="2400" dirty="0" smtClean="0"/>
              <a:t>Most successful representations are simple constant length </a:t>
            </a:r>
            <a:r>
              <a:rPr lang="en-US" sz="2400" dirty="0" err="1" smtClean="0"/>
              <a:t>resampling</a:t>
            </a:r>
            <a:r>
              <a:rPr lang="en-US" sz="2400" dirty="0" smtClean="0"/>
              <a:t>. </a:t>
            </a:r>
            <a:r>
              <a:rPr lang="en-US" sz="2400" dirty="0" err="1" smtClean="0"/>
              <a:t>eg</a:t>
            </a:r>
            <a:r>
              <a:rPr lang="en-US" sz="2400" dirty="0" smtClean="0"/>
              <a:t>: Time, Distance etc.</a:t>
            </a:r>
          </a:p>
          <a:p>
            <a:r>
              <a:rPr lang="en-US" sz="2400" dirty="0" smtClean="0"/>
              <a:t>No method to recognize characters based on the most basic unit of handwriting, which is the ballistic stroke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into strokes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Individually model x(t), y(t)</a:t>
            </a:r>
          </a:p>
          <a:p>
            <a:r>
              <a:rPr lang="en-US" sz="2400" dirty="0" smtClean="0"/>
              <a:t>Curvature of trajectory given x(t) &amp; y(t)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Two-thirds power law: Empirical power law stating an inverse non-linear relationship between the tangential hand speed and the curvature of its trajectory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Segment strokes at curvature maxima rather than at velocity minima </a:t>
            </a:r>
          </a:p>
          <a:p>
            <a:r>
              <a:rPr lang="en-US" sz="2400" dirty="0" smtClean="0"/>
              <a:t>Noise immunity is better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2590800" y="2362200"/>
            <a:ext cx="373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555067"/>
            <a:ext cx="11430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Handwriting data of poor quality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61" y="1447800"/>
            <a:ext cx="772193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strokes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ballistic stroke, spatially, is a pivotal movement of the hand along the arc of a circle</a:t>
            </a:r>
          </a:p>
          <a:p>
            <a:r>
              <a:rPr lang="en-US" dirty="0" smtClean="0"/>
              <a:t>Parameters that characterize a </a:t>
            </a:r>
            <a:br>
              <a:rPr lang="en-US" dirty="0" smtClean="0"/>
            </a:br>
            <a:r>
              <a:rPr lang="en-US" dirty="0" smtClean="0"/>
              <a:t>stroke (r,x</a:t>
            </a:r>
            <a:r>
              <a:rPr lang="en-US" baseline="-25000" dirty="0" smtClean="0"/>
              <a:t>0</a:t>
            </a:r>
            <a:r>
              <a:rPr lang="en-US" dirty="0" smtClean="0"/>
              <a:t>,y</a:t>
            </a:r>
            <a:r>
              <a:rPr lang="en-US" baseline="-25000" dirty="0" smtClean="0"/>
              <a:t>0</a:t>
            </a:r>
            <a:r>
              <a:rPr lang="en-US" dirty="0" smtClean="0"/>
              <a:t>,</a:t>
            </a:r>
            <a:r>
              <a:rPr lang="el-GR" dirty="0" smtClean="0"/>
              <a:t>θ</a:t>
            </a:r>
            <a:r>
              <a:rPr lang="en-US" baseline="-25000" dirty="0" smtClean="0"/>
              <a:t>s</a:t>
            </a:r>
            <a:r>
              <a:rPr lang="en-US" dirty="0" smtClean="0"/>
              <a:t>,</a:t>
            </a:r>
            <a:r>
              <a:rPr lang="el-GR" dirty="0" smtClean="0"/>
              <a:t>θ</a:t>
            </a:r>
            <a:r>
              <a:rPr lang="en-US" baseline="-25000" dirty="0" smtClean="0"/>
              <a:t>e</a:t>
            </a:r>
            <a:r>
              <a:rPr lang="en-US" dirty="0" smtClean="0"/>
              <a:t>)</a:t>
            </a:r>
          </a:p>
          <a:p>
            <a:r>
              <a:rPr lang="en-US" dirty="0" smtClean="0"/>
              <a:t> 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  are very sensitive to </a:t>
            </a:r>
            <a:br>
              <a:rPr lang="en-US" dirty="0" smtClean="0"/>
            </a:br>
            <a:r>
              <a:rPr lang="en-US" dirty="0" smtClean="0"/>
              <a:t>minor variations in the shape </a:t>
            </a:r>
            <a:br>
              <a:rPr lang="en-US" dirty="0" smtClean="0"/>
            </a:br>
            <a:r>
              <a:rPr lang="en-US" dirty="0" smtClean="0"/>
              <a:t>of stroke</a:t>
            </a:r>
          </a:p>
          <a:p>
            <a:r>
              <a:rPr lang="en-US" dirty="0" smtClean="0"/>
              <a:t>Use x</a:t>
            </a:r>
            <a:r>
              <a:rPr lang="en-US" baseline="-25000" dirty="0" smtClean="0"/>
              <a:t>µ</a:t>
            </a:r>
            <a:r>
              <a:rPr lang="en-US" dirty="0" smtClean="0"/>
              <a:t>, y</a:t>
            </a:r>
            <a:r>
              <a:rPr lang="en-US" baseline="-25000" dirty="0" smtClean="0"/>
              <a:t>µ</a:t>
            </a:r>
            <a:r>
              <a:rPr lang="en-US" dirty="0" smtClean="0"/>
              <a:t> instead</a:t>
            </a:r>
          </a:p>
          <a:p>
            <a:r>
              <a:rPr lang="en-US" dirty="0" smtClean="0"/>
              <a:t>r → (0, 1) by sigmoid function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D:\HerveJegou\im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02" y="1676400"/>
            <a:ext cx="7926224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5638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562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Curvature profile and maxima shown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525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Circles fit between points of maxima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Thesis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/>
            <a:r>
              <a:rPr lang="en-US" sz="2800" dirty="0" smtClean="0">
                <a:solidFill>
                  <a:srgbClr val="C00000"/>
                </a:solidFill>
              </a:rPr>
              <a:t>Introduction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Motivation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Handwriting Recognition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Signature Verification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Summary and Conclusion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Bag of </a:t>
            </a:r>
            <a:r>
              <a:rPr lang="en-US" sz="2800" dirty="0" smtClean="0"/>
              <a:t>words: outline for vision applications</a:t>
            </a:r>
            <a:endParaRPr lang="en-US" sz="2800" dirty="0"/>
          </a:p>
        </p:txBody>
      </p:sp>
      <p:sp>
        <p:nvSpPr>
          <p:cNvPr id="863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/>
              <a:t>Extract features</a:t>
            </a:r>
          </a:p>
        </p:txBody>
      </p:sp>
      <p:grpSp>
        <p:nvGrpSpPr>
          <p:cNvPr id="863286" name="Group 54"/>
          <p:cNvGrpSpPr>
            <a:grpSpLocks/>
          </p:cNvGrpSpPr>
          <p:nvPr/>
        </p:nvGrpSpPr>
        <p:grpSpPr bwMode="auto">
          <a:xfrm>
            <a:off x="609600" y="2514600"/>
            <a:ext cx="1547813" cy="2000250"/>
            <a:chOff x="288" y="2928"/>
            <a:chExt cx="864" cy="1116"/>
          </a:xfrm>
        </p:grpSpPr>
        <p:pic>
          <p:nvPicPr>
            <p:cNvPr id="863287" name="Picture 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720" y="3216"/>
              <a:ext cx="288" cy="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288" name="Picture 5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591" t="4288" r="29535" b="88853"/>
            <a:stretch>
              <a:fillRect/>
            </a:stretch>
          </p:blipFill>
          <p:spPr bwMode="auto">
            <a:xfrm>
              <a:off x="864" y="3504"/>
              <a:ext cx="288" cy="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289" name="Picture 5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762" t="14577" r="31876" b="79422"/>
            <a:stretch>
              <a:fillRect/>
            </a:stretch>
          </p:blipFill>
          <p:spPr bwMode="auto">
            <a:xfrm>
              <a:off x="384" y="3504"/>
              <a:ext cx="288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290" name="Picture 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762" t="27437" r="31876" b="67418"/>
            <a:stretch>
              <a:fillRect/>
            </a:stretch>
          </p:blipFill>
          <p:spPr bwMode="auto">
            <a:xfrm>
              <a:off x="288" y="3216"/>
              <a:ext cx="288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291" name="Picture 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932" t="23151" r="31876" b="71706"/>
            <a:stretch>
              <a:fillRect/>
            </a:stretch>
          </p:blipFill>
          <p:spPr bwMode="auto">
            <a:xfrm>
              <a:off x="624" y="2928"/>
              <a:ext cx="288" cy="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292" name="Picture 6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768" y="3792"/>
              <a:ext cx="360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3293" name="Group 61"/>
          <p:cNvGrpSpPr>
            <a:grpSpLocks/>
          </p:cNvGrpSpPr>
          <p:nvPr/>
        </p:nvGrpSpPr>
        <p:grpSpPr bwMode="auto">
          <a:xfrm>
            <a:off x="3352800" y="2667000"/>
            <a:ext cx="2078038" cy="1809750"/>
            <a:chOff x="2243" y="2924"/>
            <a:chExt cx="1309" cy="1140"/>
          </a:xfrm>
        </p:grpSpPr>
        <p:pic>
          <p:nvPicPr>
            <p:cNvPr id="863294" name="Picture 62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500" t="75458"/>
            <a:stretch>
              <a:fillRect/>
            </a:stretch>
          </p:blipFill>
          <p:spPr bwMode="auto">
            <a:xfrm>
              <a:off x="2243" y="3456"/>
              <a:ext cx="493" cy="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295" name="Picture 63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001" t="49956" r="42499" b="16507"/>
            <a:stretch>
              <a:fillRect/>
            </a:stretch>
          </p:blipFill>
          <p:spPr bwMode="auto">
            <a:xfrm>
              <a:off x="3194" y="3556"/>
              <a:ext cx="35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296" name="Picture 64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3188" r="60001"/>
            <a:stretch>
              <a:fillRect/>
            </a:stretch>
          </p:blipFill>
          <p:spPr bwMode="auto">
            <a:xfrm>
              <a:off x="2490" y="2924"/>
              <a:ext cx="438" cy="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297" name="Picture 65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500" t="20612" r="22501" b="37468"/>
            <a:stretch>
              <a:fillRect/>
            </a:stretch>
          </p:blipFill>
          <p:spPr bwMode="auto">
            <a:xfrm>
              <a:off x="3029" y="3118"/>
              <a:ext cx="493" cy="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298" name="Picture 66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2756" y="3556"/>
              <a:ext cx="325" cy="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299" name="Picture 67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715" t="2991" r="21428" b="71085"/>
            <a:stretch>
              <a:fillRect/>
            </a:stretch>
          </p:blipFill>
          <p:spPr bwMode="auto">
            <a:xfrm>
              <a:off x="3198" y="3698"/>
              <a:ext cx="253" cy="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3300" name="Group 68"/>
          <p:cNvGrpSpPr>
            <a:grpSpLocks/>
          </p:cNvGrpSpPr>
          <p:nvPr/>
        </p:nvGrpSpPr>
        <p:grpSpPr bwMode="auto">
          <a:xfrm>
            <a:off x="6738938" y="2651125"/>
            <a:ext cx="2024062" cy="1704975"/>
            <a:chOff x="4416" y="3072"/>
            <a:chExt cx="1035" cy="872"/>
          </a:xfrm>
        </p:grpSpPr>
        <p:pic>
          <p:nvPicPr>
            <p:cNvPr id="863301" name="Picture 69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286" b="52684"/>
            <a:stretch>
              <a:fillRect/>
            </a:stretch>
          </p:blipFill>
          <p:spPr bwMode="auto">
            <a:xfrm>
              <a:off x="4752" y="3600"/>
              <a:ext cx="377" cy="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302" name="Picture 70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055" b="26286"/>
            <a:stretch>
              <a:fillRect/>
            </a:stretch>
          </p:blipFill>
          <p:spPr bwMode="auto">
            <a:xfrm>
              <a:off x="5040" y="3360"/>
              <a:ext cx="411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303" name="Picture 71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4560" y="3408"/>
              <a:ext cx="446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304" name="Picture 72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544" t="49945" r="-523" b="18510"/>
            <a:stretch>
              <a:fillRect/>
            </a:stretch>
          </p:blipFill>
          <p:spPr bwMode="auto">
            <a:xfrm>
              <a:off x="4416" y="3456"/>
              <a:ext cx="211" cy="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3305" name="Picture 73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544" b="47426"/>
            <a:stretch>
              <a:fillRect/>
            </a:stretch>
          </p:blipFill>
          <p:spPr bwMode="auto">
            <a:xfrm>
              <a:off x="4608" y="3072"/>
              <a:ext cx="480" cy="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3306" name="Rectangle 74"/>
          <p:cNvSpPr>
            <a:spLocks noChangeArrowheads="1"/>
          </p:cNvSpPr>
          <p:nvPr/>
        </p:nvSpPr>
        <p:spPr bwMode="auto">
          <a:xfrm>
            <a:off x="304800" y="2362200"/>
            <a:ext cx="2133600" cy="2362200"/>
          </a:xfrm>
          <a:prstGeom prst="rect">
            <a:avLst/>
          </a:prstGeom>
          <a:noFill/>
          <a:ln w="38100">
            <a:solidFill>
              <a:srgbClr val="864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4C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3307" name="Rectangle 75"/>
          <p:cNvSpPr>
            <a:spLocks noChangeArrowheads="1"/>
          </p:cNvSpPr>
          <p:nvPr/>
        </p:nvSpPr>
        <p:spPr bwMode="auto">
          <a:xfrm>
            <a:off x="3200400" y="2362200"/>
            <a:ext cx="2438400" cy="2362200"/>
          </a:xfrm>
          <a:prstGeom prst="rect">
            <a:avLst/>
          </a:prstGeom>
          <a:noFill/>
          <a:ln w="38100">
            <a:solidFill>
              <a:srgbClr val="864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4C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3308" name="Rectangle 76"/>
          <p:cNvSpPr>
            <a:spLocks noChangeArrowheads="1"/>
          </p:cNvSpPr>
          <p:nvPr/>
        </p:nvSpPr>
        <p:spPr bwMode="auto">
          <a:xfrm>
            <a:off x="6400800" y="2362200"/>
            <a:ext cx="2438400" cy="2362200"/>
          </a:xfrm>
          <a:prstGeom prst="rect">
            <a:avLst/>
          </a:prstGeom>
          <a:noFill/>
          <a:ln w="38100">
            <a:solidFill>
              <a:srgbClr val="864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4C9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3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</a:t>
            </a:r>
            <a:r>
              <a:rPr lang="en-US"/>
              <a:t>of </a:t>
            </a:r>
            <a:r>
              <a:rPr lang="en-US" smtClean="0"/>
              <a:t>features: </a:t>
            </a:r>
            <a:r>
              <a:rPr lang="en-US" dirty="0"/>
              <a:t>outline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Extract features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Learn “visual vocabulary”</a:t>
            </a:r>
          </a:p>
          <a:p>
            <a:pPr marL="933450" lvl="1" indent="-533400"/>
            <a:r>
              <a:rPr lang="en-US" dirty="0" smtClean="0"/>
              <a:t>Pool all features from train set</a:t>
            </a:r>
            <a:endParaRPr lang="en-US" dirty="0"/>
          </a:p>
        </p:txBody>
      </p:sp>
      <p:grpSp>
        <p:nvGrpSpPr>
          <p:cNvPr id="873476" name="Group 4"/>
          <p:cNvGrpSpPr>
            <a:grpSpLocks/>
          </p:cNvGrpSpPr>
          <p:nvPr/>
        </p:nvGrpSpPr>
        <p:grpSpPr bwMode="auto">
          <a:xfrm>
            <a:off x="1828800" y="2763838"/>
            <a:ext cx="5029200" cy="817562"/>
            <a:chOff x="96" y="96"/>
            <a:chExt cx="5616" cy="912"/>
          </a:xfrm>
        </p:grpSpPr>
        <p:sp>
          <p:nvSpPr>
            <p:cNvPr id="873477" name="Rectangle 5"/>
            <p:cNvSpPr>
              <a:spLocks noChangeArrowheads="1"/>
            </p:cNvSpPr>
            <p:nvPr/>
          </p:nvSpPr>
          <p:spPr bwMode="auto">
            <a:xfrm>
              <a:off x="96" y="96"/>
              <a:ext cx="5616" cy="912"/>
            </a:xfrm>
            <a:prstGeom prst="rect">
              <a:avLst/>
            </a:prstGeom>
            <a:solidFill>
              <a:srgbClr val="FFE4C9"/>
            </a:solidFill>
            <a:ln w="38100">
              <a:solidFill>
                <a:srgbClr val="864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347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240" y="624"/>
              <a:ext cx="384" cy="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7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591" t="4288" r="29535" b="88853"/>
            <a:stretch>
              <a:fillRect/>
            </a:stretch>
          </p:blipFill>
          <p:spPr bwMode="auto">
            <a:xfrm>
              <a:off x="4800" y="576"/>
              <a:ext cx="384" cy="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8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762" t="14577" r="31876" b="79422"/>
            <a:stretch>
              <a:fillRect/>
            </a:stretch>
          </p:blipFill>
          <p:spPr bwMode="auto">
            <a:xfrm>
              <a:off x="240" y="192"/>
              <a:ext cx="38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8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762" t="27437" r="31876" b="67418"/>
            <a:stretch>
              <a:fillRect/>
            </a:stretch>
          </p:blipFill>
          <p:spPr bwMode="auto">
            <a:xfrm>
              <a:off x="3600" y="576"/>
              <a:ext cx="384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8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932" t="23151" r="31876" b="71706"/>
            <a:stretch>
              <a:fillRect/>
            </a:stretch>
          </p:blipFill>
          <p:spPr bwMode="auto">
            <a:xfrm>
              <a:off x="1104" y="247"/>
              <a:ext cx="384" cy="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8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2640" y="240"/>
              <a:ext cx="480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84" name="Picture 12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500" t="75458"/>
            <a:stretch>
              <a:fillRect/>
            </a:stretch>
          </p:blipFill>
          <p:spPr bwMode="auto">
            <a:xfrm>
              <a:off x="1104" y="672"/>
              <a:ext cx="432" cy="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85" name="Picture 13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001" t="49956" r="42499" b="16507"/>
            <a:stretch>
              <a:fillRect/>
            </a:stretch>
          </p:blipFill>
          <p:spPr bwMode="auto">
            <a:xfrm>
              <a:off x="5328" y="576"/>
              <a:ext cx="314" cy="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86" name="Picture 14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4512" y="240"/>
              <a:ext cx="285" cy="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87" name="Picture 15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3188" r="60001"/>
            <a:stretch>
              <a:fillRect/>
            </a:stretch>
          </p:blipFill>
          <p:spPr bwMode="auto">
            <a:xfrm>
              <a:off x="2160" y="242"/>
              <a:ext cx="384" cy="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88" name="Picture 16" descr="bicyc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500" t="20612" r="22501" b="37468"/>
            <a:stretch>
              <a:fillRect/>
            </a:stretch>
          </p:blipFill>
          <p:spPr bwMode="auto">
            <a:xfrm>
              <a:off x="3600" y="240"/>
              <a:ext cx="432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89" name="Picture 17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715" t="2991" r="21428" b="71085"/>
            <a:stretch>
              <a:fillRect/>
            </a:stretch>
          </p:blipFill>
          <p:spPr bwMode="auto">
            <a:xfrm>
              <a:off x="3198" y="288"/>
              <a:ext cx="354" cy="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90" name="Picture 18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286" b="52684"/>
            <a:stretch>
              <a:fillRect/>
            </a:stretch>
          </p:blipFill>
          <p:spPr bwMode="auto">
            <a:xfrm>
              <a:off x="4080" y="288"/>
              <a:ext cx="528" cy="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91" name="Picture 19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055" b="26286"/>
            <a:stretch>
              <a:fillRect/>
            </a:stretch>
          </p:blipFill>
          <p:spPr bwMode="auto">
            <a:xfrm>
              <a:off x="1584" y="384"/>
              <a:ext cx="576" cy="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92" name="Picture 20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2400" y="672"/>
              <a:ext cx="624" cy="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93" name="Picture 21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544" t="49945" r="-523" b="18510"/>
            <a:stretch>
              <a:fillRect/>
            </a:stretch>
          </p:blipFill>
          <p:spPr bwMode="auto">
            <a:xfrm>
              <a:off x="720" y="336"/>
              <a:ext cx="296" cy="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3494" name="Picture 22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544" b="47426"/>
            <a:stretch>
              <a:fillRect/>
            </a:stretch>
          </p:blipFill>
          <p:spPr bwMode="auto">
            <a:xfrm>
              <a:off x="4896" y="190"/>
              <a:ext cx="672" cy="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288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features: outline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Extract features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Learn “visual vocabulary</a:t>
            </a:r>
            <a:r>
              <a:rPr lang="en-US" dirty="0" smtClean="0"/>
              <a:t>”</a:t>
            </a:r>
          </a:p>
          <a:p>
            <a:pPr marL="933450" lvl="1" indent="-533400"/>
            <a:r>
              <a:rPr lang="en-US" dirty="0" smtClean="0"/>
              <a:t>Pool all features from train </a:t>
            </a:r>
            <a:r>
              <a:rPr lang="en-US" dirty="0" smtClean="0"/>
              <a:t>set</a:t>
            </a:r>
            <a:endParaRPr lang="en-US" dirty="0"/>
          </a:p>
          <a:p>
            <a:pPr marL="933450" lvl="1" indent="-533400"/>
            <a:r>
              <a:rPr lang="en-US" dirty="0"/>
              <a:t>Quantize features </a:t>
            </a:r>
            <a:r>
              <a:rPr lang="en-US" dirty="0" smtClean="0"/>
              <a:t>using </a:t>
            </a:r>
            <a:r>
              <a:rPr lang="en-US" dirty="0"/>
              <a:t>visual vocabulary </a:t>
            </a:r>
          </a:p>
        </p:txBody>
      </p:sp>
    </p:spTree>
    <p:extLst>
      <p:ext uri="{BB962C8B-B14F-4D97-AF65-F5344CB8AC3E}">
        <p14:creationId xmlns:p14="http://schemas.microsoft.com/office/powerpoint/2010/main" xmlns="" val="11211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</a:t>
            </a:r>
            <a:r>
              <a:rPr lang="en-US" dirty="0" smtClean="0"/>
              <a:t>features: </a:t>
            </a:r>
            <a:r>
              <a:rPr lang="en-US" dirty="0"/>
              <a:t>outline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Extract features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Learn “visual vocabulary”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Quantize features using visual vocabulary 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Represent images by frequencies of </a:t>
            </a:r>
            <a:br>
              <a:rPr lang="en-US" dirty="0"/>
            </a:br>
            <a:r>
              <a:rPr lang="en-US" dirty="0"/>
              <a:t>“visual words” </a:t>
            </a:r>
          </a:p>
        </p:txBody>
      </p:sp>
      <p:grpSp>
        <p:nvGrpSpPr>
          <p:cNvPr id="877572" name="Group 4"/>
          <p:cNvGrpSpPr>
            <a:grpSpLocks/>
          </p:cNvGrpSpPr>
          <p:nvPr/>
        </p:nvGrpSpPr>
        <p:grpSpPr bwMode="auto">
          <a:xfrm>
            <a:off x="228600" y="3505200"/>
            <a:ext cx="8763000" cy="2209800"/>
            <a:chOff x="144" y="1776"/>
            <a:chExt cx="5520" cy="1392"/>
          </a:xfrm>
        </p:grpSpPr>
        <p:sp>
          <p:nvSpPr>
            <p:cNvPr id="877573" name="Rectangle 5"/>
            <p:cNvSpPr>
              <a:spLocks noChangeArrowheads="1"/>
            </p:cNvSpPr>
            <p:nvPr/>
          </p:nvSpPr>
          <p:spPr bwMode="auto">
            <a:xfrm>
              <a:off x="4944" y="1776"/>
              <a:ext cx="96" cy="112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74" name="Rectangle 6"/>
            <p:cNvSpPr>
              <a:spLocks noChangeArrowheads="1"/>
            </p:cNvSpPr>
            <p:nvPr/>
          </p:nvSpPr>
          <p:spPr bwMode="auto">
            <a:xfrm>
              <a:off x="4320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75" name="Rectangle 7"/>
            <p:cNvSpPr>
              <a:spLocks noChangeArrowheads="1"/>
            </p:cNvSpPr>
            <p:nvPr/>
          </p:nvSpPr>
          <p:spPr bwMode="auto">
            <a:xfrm>
              <a:off x="4608" y="2592"/>
              <a:ext cx="96" cy="313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76" name="Rectangle 8"/>
            <p:cNvSpPr>
              <a:spLocks noChangeArrowheads="1"/>
            </p:cNvSpPr>
            <p:nvPr/>
          </p:nvSpPr>
          <p:spPr bwMode="auto">
            <a:xfrm>
              <a:off x="5328" y="2736"/>
              <a:ext cx="96" cy="169"/>
            </a:xfrm>
            <a:prstGeom prst="rect">
              <a:avLst/>
            </a:prstGeom>
            <a:solidFill>
              <a:srgbClr val="B3272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77" name="Rectangle 9"/>
            <p:cNvSpPr>
              <a:spLocks noChangeArrowheads="1"/>
            </p:cNvSpPr>
            <p:nvPr/>
          </p:nvSpPr>
          <p:spPr bwMode="auto">
            <a:xfrm>
              <a:off x="2976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78" name="Rectangle 10"/>
            <p:cNvSpPr>
              <a:spLocks noChangeArrowheads="1"/>
            </p:cNvSpPr>
            <p:nvPr/>
          </p:nvSpPr>
          <p:spPr bwMode="auto">
            <a:xfrm>
              <a:off x="2400" y="2208"/>
              <a:ext cx="96" cy="72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79" name="Rectangle 11"/>
            <p:cNvSpPr>
              <a:spLocks noChangeArrowheads="1"/>
            </p:cNvSpPr>
            <p:nvPr/>
          </p:nvSpPr>
          <p:spPr bwMode="auto">
            <a:xfrm>
              <a:off x="2688" y="2832"/>
              <a:ext cx="96" cy="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80" name="Rectangle 12"/>
            <p:cNvSpPr>
              <a:spLocks noChangeArrowheads="1"/>
            </p:cNvSpPr>
            <p:nvPr/>
          </p:nvSpPr>
          <p:spPr bwMode="auto">
            <a:xfrm>
              <a:off x="3408" y="2880"/>
              <a:ext cx="96" cy="4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81" name="Rectangle 13"/>
            <p:cNvSpPr>
              <a:spLocks noChangeArrowheads="1"/>
            </p:cNvSpPr>
            <p:nvPr/>
          </p:nvSpPr>
          <p:spPr bwMode="auto">
            <a:xfrm>
              <a:off x="960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82" name="Rectangle 14"/>
            <p:cNvSpPr>
              <a:spLocks noChangeArrowheads="1"/>
            </p:cNvSpPr>
            <p:nvPr/>
          </p:nvSpPr>
          <p:spPr bwMode="auto">
            <a:xfrm>
              <a:off x="384" y="2809"/>
              <a:ext cx="96" cy="96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83" name="Rectangle 15"/>
            <p:cNvSpPr>
              <a:spLocks noChangeArrowheads="1"/>
            </p:cNvSpPr>
            <p:nvPr/>
          </p:nvSpPr>
          <p:spPr bwMode="auto">
            <a:xfrm>
              <a:off x="672" y="1897"/>
              <a:ext cx="96" cy="1008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84" name="Rectangle 16"/>
            <p:cNvSpPr>
              <a:spLocks noChangeArrowheads="1"/>
            </p:cNvSpPr>
            <p:nvPr/>
          </p:nvSpPr>
          <p:spPr bwMode="auto">
            <a:xfrm>
              <a:off x="1392" y="2185"/>
              <a:ext cx="96" cy="720"/>
            </a:xfrm>
            <a:prstGeom prst="rect">
              <a:avLst/>
            </a:prstGeom>
            <a:solidFill>
              <a:srgbClr val="B1EBA3"/>
            </a:solidFill>
            <a:ln w="12700">
              <a:solidFill>
                <a:srgbClr val="5D483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85" name="Line 17"/>
            <p:cNvSpPr>
              <a:spLocks noChangeShapeType="1"/>
            </p:cNvSpPr>
            <p:nvPr/>
          </p:nvSpPr>
          <p:spPr bwMode="auto">
            <a:xfrm>
              <a:off x="144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586" name="Line 18"/>
            <p:cNvSpPr>
              <a:spLocks noChangeShapeType="1"/>
            </p:cNvSpPr>
            <p:nvPr/>
          </p:nvSpPr>
          <p:spPr bwMode="auto">
            <a:xfrm flipV="1">
              <a:off x="144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7587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1296" y="2963"/>
              <a:ext cx="240" cy="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588" name="Picture 20" descr="bicyc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288" y="2953"/>
              <a:ext cx="197" cy="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589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576" y="2953"/>
              <a:ext cx="240" cy="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7590" name="Line 22"/>
            <p:cNvSpPr>
              <a:spLocks noChangeShapeType="1"/>
            </p:cNvSpPr>
            <p:nvPr/>
          </p:nvSpPr>
          <p:spPr bwMode="auto">
            <a:xfrm>
              <a:off x="4080" y="2905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591" name="Line 23"/>
            <p:cNvSpPr>
              <a:spLocks noChangeShapeType="1"/>
            </p:cNvSpPr>
            <p:nvPr/>
          </p:nvSpPr>
          <p:spPr bwMode="auto">
            <a:xfrm flipV="1">
              <a:off x="4080" y="1801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592" name="Line 24"/>
            <p:cNvSpPr>
              <a:spLocks noChangeShapeType="1"/>
            </p:cNvSpPr>
            <p:nvPr/>
          </p:nvSpPr>
          <p:spPr bwMode="auto">
            <a:xfrm>
              <a:off x="2160" y="2928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593" name="Line 25"/>
            <p:cNvSpPr>
              <a:spLocks noChangeShapeType="1"/>
            </p:cNvSpPr>
            <p:nvPr/>
          </p:nvSpPr>
          <p:spPr bwMode="auto">
            <a:xfrm flipV="1">
              <a:off x="2160" y="1824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7594" name="Picture 26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864" y="2976"/>
              <a:ext cx="336" cy="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595" name="Picture 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3360" y="2963"/>
              <a:ext cx="240" cy="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596" name="Picture 28" descr="bicyc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2304" y="2953"/>
              <a:ext cx="197" cy="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597" name="Picture 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2592" y="2976"/>
              <a:ext cx="240" cy="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598" name="Picture 30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2832" y="2976"/>
              <a:ext cx="336" cy="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599" name="Picture 3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569" t="17148" r="37727" b="76851"/>
            <a:stretch>
              <a:fillRect/>
            </a:stretch>
          </p:blipFill>
          <p:spPr bwMode="auto">
            <a:xfrm>
              <a:off x="5280" y="2963"/>
              <a:ext cx="240" cy="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600" name="Picture 32" descr="bicyc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000" r="55000" b="54236"/>
            <a:stretch>
              <a:fillRect/>
            </a:stretch>
          </p:blipFill>
          <p:spPr bwMode="auto">
            <a:xfrm>
              <a:off x="4224" y="2953"/>
              <a:ext cx="197" cy="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601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99" t="22293" r="38898" b="71706"/>
            <a:stretch>
              <a:fillRect/>
            </a:stretch>
          </p:blipFill>
          <p:spPr bwMode="auto">
            <a:xfrm>
              <a:off x="4560" y="2953"/>
              <a:ext cx="240" cy="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7602" name="Picture 34" descr="violi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233"/>
            <a:stretch>
              <a:fillRect/>
            </a:stretch>
          </p:blipFill>
          <p:spPr bwMode="auto">
            <a:xfrm>
              <a:off x="4848" y="2976"/>
              <a:ext cx="336" cy="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7315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343400"/>
          </a:xfrm>
        </p:spPr>
        <p:txBody>
          <a:bodyPr/>
          <a:lstStyle/>
          <a:p>
            <a:r>
              <a:rPr lang="en-US" sz="2400" dirty="0" smtClean="0"/>
              <a:t>Compute the 5-D representation of each ballistic stroke in training data</a:t>
            </a:r>
          </a:p>
          <a:p>
            <a:r>
              <a:rPr lang="en-US" sz="2400" dirty="0" smtClean="0"/>
              <a:t>Vector quantization of 5-D representation by k-means</a:t>
            </a:r>
          </a:p>
          <a:p>
            <a:r>
              <a:rPr lang="en-US" sz="2400" dirty="0" smtClean="0"/>
              <a:t>Bag-of-words representation using these </a:t>
            </a:r>
            <a:r>
              <a:rPr lang="en-US" sz="2400" dirty="0" err="1" smtClean="0"/>
              <a:t>centroids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Instead of histogram, use only indicator function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Classifier used is SVM.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Malayalam dataset:</a:t>
            </a:r>
          </a:p>
          <a:p>
            <a:pPr lvl="1"/>
            <a:r>
              <a:rPr lang="en-US" sz="2000" dirty="0" smtClean="0"/>
              <a:t>Malayalam script has 13 vowels, 36 consonants, and 5 half consonants</a:t>
            </a:r>
          </a:p>
          <a:p>
            <a:pPr lvl="1"/>
            <a:r>
              <a:rPr lang="en-US" sz="2000" dirty="0" smtClean="0"/>
              <a:t>Several symbols for multiple consonant combinations</a:t>
            </a:r>
          </a:p>
          <a:p>
            <a:pPr lvl="1"/>
            <a:r>
              <a:rPr lang="en-US" sz="2000" dirty="0" smtClean="0"/>
              <a:t>Malayalam dataset contains 106 different traces or classes to be identified</a:t>
            </a:r>
          </a:p>
          <a:p>
            <a:pPr lvl="1"/>
            <a:r>
              <a:rPr lang="en-US" sz="2000" dirty="0" smtClean="0"/>
              <a:t>Actual data was collected as a set of words that were chosen to cover all the trace classes and the set of words were written by over 100 writers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8966 traces in our final dataset. </a:t>
            </a:r>
          </a:p>
          <a:p>
            <a:pPr lvl="1"/>
            <a:r>
              <a:rPr lang="en-US" sz="2000" dirty="0" smtClean="0"/>
              <a:t>The data was collected using Genius G-Note 7000 digital ink 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UJI </a:t>
            </a:r>
            <a:r>
              <a:rPr lang="en-US" dirty="0" err="1" smtClean="0"/>
              <a:t>Penchars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lower case character subset of publicly available UJIPenchars2 </a:t>
            </a:r>
          </a:p>
          <a:p>
            <a:pPr lvl="1"/>
            <a:r>
              <a:rPr lang="en-US" dirty="0" smtClean="0"/>
              <a:t>The classification task is of 26 classes. </a:t>
            </a:r>
          </a:p>
          <a:p>
            <a:pPr lvl="1"/>
            <a:r>
              <a:rPr lang="en-US" dirty="0" smtClean="0"/>
              <a:t>Each class on an average has 120 samples </a:t>
            </a:r>
          </a:p>
          <a:p>
            <a:pPr lvl="1"/>
            <a:r>
              <a:rPr lang="en-US" dirty="0" smtClean="0"/>
              <a:t>Total number of samples used is about 3116</a:t>
            </a:r>
          </a:p>
          <a:p>
            <a:pPr marL="57150" lvl="1" indent="0">
              <a:buNone/>
            </a:pPr>
            <a:endParaRPr lang="en-US" dirty="0" smtClean="0"/>
          </a:p>
          <a:p>
            <a:pPr marL="57150" lvl="1" indent="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262673"/>
                </a:solidFill>
                <a:ea typeface="+mn-ea"/>
                <a:cs typeface="+mn-cs"/>
              </a:rPr>
              <a:t>Data from capacitive device:</a:t>
            </a:r>
          </a:p>
          <a:p>
            <a:pPr marL="457200" lvl="2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262673"/>
                </a:solidFill>
                <a:ea typeface="+mn-ea"/>
                <a:cs typeface="+mn-cs"/>
              </a:rPr>
              <a:t>  </a:t>
            </a:r>
            <a:r>
              <a:rPr lang="en-US" sz="1800" dirty="0" smtClean="0">
                <a:solidFill>
                  <a:srgbClr val="4597A0"/>
                </a:solidFill>
                <a:ea typeface="+mn-ea"/>
                <a:cs typeface="+mn-cs"/>
              </a:rPr>
              <a:t>H</a:t>
            </a:r>
            <a:r>
              <a:rPr lang="en-US" sz="1800" dirty="0" smtClean="0">
                <a:solidFill>
                  <a:srgbClr val="4597A0"/>
                </a:solidFill>
              </a:rPr>
              <a:t>andwriting dataset collected from Google Nexus 7 tablet and a Samsung Galaxy SII mobile phone.</a:t>
            </a:r>
          </a:p>
          <a:p>
            <a:pPr marL="457200" lvl="2" indent="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4597A0"/>
                </a:solidFill>
              </a:rPr>
              <a:t>  26 lower case English alphabets, with each of the participants writing each character at-least 10 times.</a:t>
            </a:r>
          </a:p>
          <a:p>
            <a:pPr marL="457200" lvl="2" indent="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4597A0"/>
                </a:solidFill>
              </a:rPr>
              <a:t>  Total number of characters in the database is 1380, giving an average of 53 samples per class.</a:t>
            </a:r>
          </a:p>
          <a:p>
            <a:pPr marL="457200" lvl="2" indent="0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76400" y="419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LINE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600200"/>
          <a:ext cx="88392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Equidistant Sampling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Curvature Weighted</a:t>
                      </a:r>
                      <a:r>
                        <a:rPr lang="en-US" baseline="0" dirty="0" smtClean="0"/>
                        <a:t> Sampling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 +CS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Bag of Strokes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ED+CS+BoS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Malayalam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UJIPenchars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Touch-Screen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600200" y="1524000"/>
            <a:ext cx="1524000" cy="228600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 Noisy data: Comparable to </a:t>
            </a:r>
            <a:r>
              <a:rPr lang="en-US" sz="2400" dirty="0" err="1" smtClean="0"/>
              <a:t>resampling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Improvement over velocity based stroke segmentation, which gives an accuracy of 91.9% on the same dataset (compared to 93.9%) .</a:t>
            </a:r>
          </a:p>
          <a:p>
            <a:endParaRPr lang="en-US" sz="2400" dirty="0" smtClean="0"/>
          </a:p>
          <a:p>
            <a:r>
              <a:rPr lang="en-US" sz="2400" dirty="0" smtClean="0"/>
              <a:t>Information in the representation complements </a:t>
            </a:r>
            <a:r>
              <a:rPr lang="en-US" sz="2400" dirty="0" err="1" smtClean="0"/>
              <a:t>resampling</a:t>
            </a:r>
            <a:r>
              <a:rPr lang="en-US" sz="2400" dirty="0" smtClean="0"/>
              <a:t> based methods and the combined accuracy is even higher.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Words learnt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Random Vectors opposed to Standard k-means clustering.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9362" y="2667000"/>
            <a:ext cx="5970637" cy="155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Handwriting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493776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Natural/acceptable way of recording information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Multitude of applications with new interfaces</a:t>
            </a:r>
          </a:p>
          <a:p>
            <a:endParaRPr lang="en-US" dirty="0" smtClean="0"/>
          </a:p>
          <a:p>
            <a:r>
              <a:rPr lang="en-US" dirty="0" smtClean="0"/>
              <a:t>Data conversion– manual transcription is not practical</a:t>
            </a:r>
          </a:p>
          <a:p>
            <a:endParaRPr lang="en-US" dirty="0" smtClean="0"/>
          </a:p>
          <a:p>
            <a:r>
              <a:rPr lang="en-US" dirty="0" smtClean="0"/>
              <a:t>Need for efficient methods for handwriting recognition. </a:t>
            </a:r>
          </a:p>
          <a:p>
            <a:endParaRPr lang="en-US" dirty="0"/>
          </a:p>
          <a:p>
            <a:r>
              <a:rPr lang="en-US" dirty="0" smtClean="0"/>
              <a:t>Speech &amp; handwriting - </a:t>
            </a:r>
            <a:r>
              <a:rPr lang="en-US" dirty="0" smtClean="0"/>
              <a:t>two </a:t>
            </a:r>
            <a:r>
              <a:rPr lang="en-US" dirty="0" smtClean="0"/>
              <a:t>modalities specifically for recognition. </a:t>
            </a:r>
          </a:p>
          <a:p>
            <a:endParaRPr lang="en-US" dirty="0"/>
          </a:p>
        </p:txBody>
      </p:sp>
      <p:pic>
        <p:nvPicPr>
          <p:cNvPr id="30722" name="Picture 2" descr="http://p.globalsources.com/IMAGES/PDT/B1048490564/Tablet-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399"/>
            <a:ext cx="3429000" cy="3429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48006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 computing:</a:t>
            </a:r>
          </a:p>
          <a:p>
            <a:pPr marL="342900" indent="-342900">
              <a:buAutoNum type="arabicPeriod"/>
            </a:pPr>
            <a:r>
              <a:rPr lang="en-US" dirty="0" smtClean="0"/>
              <a:t>Pointing input</a:t>
            </a:r>
          </a:p>
          <a:p>
            <a:pPr marL="342900" indent="-342900">
              <a:buAutoNum type="arabicPeriod"/>
            </a:pPr>
            <a:r>
              <a:rPr lang="en-US" dirty="0" smtClean="0"/>
              <a:t>Handwriting recognition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Direct manipulation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Gesture recognition</a:t>
            </a:r>
          </a:p>
        </p:txBody>
      </p:sp>
    </p:spTree>
    <p:extLst>
      <p:ext uri="{BB962C8B-B14F-4D97-AF65-F5344CB8AC3E}">
        <p14:creationId xmlns:p14="http://schemas.microsoft.com/office/powerpoint/2010/main" xmlns="" val="14786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Cross-lingual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Ballistic strokes are expected to stay invariant across languages</a:t>
            </a:r>
          </a:p>
          <a:p>
            <a:r>
              <a:rPr lang="en-US" sz="2400" dirty="0" smtClean="0"/>
              <a:t>Can we represent characters of a language using the ‘words’ learned for another language? How effective will this representation be?</a:t>
            </a:r>
          </a:p>
          <a:p>
            <a:r>
              <a:rPr lang="en-US" sz="2400" dirty="0" smtClean="0"/>
              <a:t>Cluster centers learned for Malayalam to represent and recognize the characters in the UJI-</a:t>
            </a:r>
            <a:r>
              <a:rPr lang="en-US" sz="2400" dirty="0" err="1" smtClean="0"/>
              <a:t>Penchars</a:t>
            </a:r>
            <a:r>
              <a:rPr lang="en-US" sz="2400" dirty="0" smtClean="0"/>
              <a:t> (English)</a:t>
            </a:r>
          </a:p>
          <a:p>
            <a:r>
              <a:rPr lang="en-US" sz="2400" dirty="0" smtClean="0"/>
              <a:t>Achieved nearly same accuracy (95% instead of 95.8%)</a:t>
            </a:r>
          </a:p>
          <a:p>
            <a:r>
              <a:rPr lang="en-US" sz="2400" dirty="0" smtClean="0"/>
              <a:t>Suggests that the representation can be made language independent if learned from a sufficiently large dataset.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Thesis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Introduction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Motivation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Handwriting Recognition</a:t>
            </a:r>
          </a:p>
          <a:p>
            <a:pPr lvl="0" eaLnBrk="0" hangingPunct="0"/>
            <a:r>
              <a:rPr lang="en-US" sz="2800" dirty="0" smtClean="0">
                <a:solidFill>
                  <a:srgbClr val="C00000"/>
                </a:solidFill>
              </a:rPr>
              <a:t>Signature Verification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Summary and Conclusion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r>
              <a:rPr lang="en-US" dirty="0" smtClean="0"/>
              <a:t>Refers to automatic recognition of individuals based on physiological or behavioral traits. </a:t>
            </a:r>
            <a:endParaRPr lang="en-US" dirty="0"/>
          </a:p>
        </p:txBody>
      </p:sp>
      <p:pic>
        <p:nvPicPr>
          <p:cNvPr id="4098" name="Picture 2" descr="http://electronicmaffia.weebly.com/uploads/6/8/5/1/6851427/2790915.jpg?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5724525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systems’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Biometrics systems in two modes</a:t>
            </a:r>
          </a:p>
          <a:p>
            <a:pPr lvl="1"/>
            <a:r>
              <a:rPr lang="en-US" i="1" dirty="0" smtClean="0"/>
              <a:t>Identification</a:t>
            </a:r>
            <a:r>
              <a:rPr lang="en-US" dirty="0" smtClean="0"/>
              <a:t> -  Whose biometric is it?</a:t>
            </a:r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Verification</a:t>
            </a:r>
            <a:r>
              <a:rPr lang="en-US" dirty="0" smtClean="0"/>
              <a:t>    -  Is this person I’s biometric sample?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lvl="1" indent="0">
              <a:buFont typeface="Arial" pitchFamily="34" charset="0"/>
              <a:buChar char="•"/>
              <a:tabLst>
                <a:tab pos="171450" algn="l"/>
              </a:tabLst>
            </a:pPr>
            <a:r>
              <a:rPr lang="en-US" sz="2000" dirty="0" smtClean="0">
                <a:solidFill>
                  <a:srgbClr val="262673"/>
                </a:solidFill>
                <a:ea typeface="+mn-ea"/>
                <a:cs typeface="+mn-cs"/>
              </a:rPr>
              <a:t>     Signature biometrics operate in Verification mode.</a:t>
            </a: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14600"/>
            <a:ext cx="5600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3429000" cy="82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895600" y="1771710"/>
            <a:ext cx="2667000" cy="590490"/>
          </a:xfrm>
          <a:prstGeom prst="roundRect">
            <a:avLst/>
          </a:prstGeom>
          <a:noFill/>
          <a:ln w="15875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444823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ucida Handwriting" pitchFamily="66" charset="0"/>
              </a:rPr>
              <a:t>Reference Data Base</a:t>
            </a:r>
            <a:endParaRPr lang="en-US" sz="1400" dirty="0">
              <a:latin typeface="Lucida Handwriting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778" y="4114800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Lucida Handwriting" pitchFamily="66" charset="0"/>
              </a:rPr>
              <a:t>Query  </a:t>
            </a:r>
          </a:p>
          <a:p>
            <a:pPr algn="ctr"/>
            <a:r>
              <a:rPr lang="en-US" sz="1400" dirty="0" smtClean="0">
                <a:latin typeface="Lucida Handwriting" pitchFamily="66" charset="0"/>
              </a:rPr>
              <a:t>Signature</a:t>
            </a:r>
            <a:endParaRPr lang="en-US" sz="1400" dirty="0">
              <a:latin typeface="Lucida Handwriting" pitchFamily="66" charset="0"/>
            </a:endParaRPr>
          </a:p>
        </p:txBody>
      </p:sp>
      <p:sp useBgFill="1">
        <p:nvSpPr>
          <p:cNvPr id="25" name="Cloud Callout 24"/>
          <p:cNvSpPr/>
          <p:nvPr/>
        </p:nvSpPr>
        <p:spPr>
          <a:xfrm>
            <a:off x="0" y="1295400"/>
            <a:ext cx="2743200" cy="914400"/>
          </a:xfrm>
          <a:prstGeom prst="cloudCallout">
            <a:avLst>
              <a:gd name="adj1" fmla="val -5825"/>
              <a:gd name="adj2" fmla="val 110084"/>
            </a:avLst>
          </a:prstGeom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Person J - signed this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17526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14800" y="17526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029200" y="1752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2667000" y="3362980"/>
            <a:ext cx="1447800" cy="609600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  <a:latin typeface="Lucida Handwriting" pitchFamily="66" charset="0"/>
              </a:rPr>
              <a:t>Comparison</a:t>
            </a:r>
            <a:endParaRPr lang="en-US" sz="1300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390900" y="2438400"/>
            <a:ext cx="647700" cy="87581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0" idx="1"/>
          </p:cNvCxnSpPr>
          <p:nvPr/>
        </p:nvCxnSpPr>
        <p:spPr>
          <a:xfrm>
            <a:off x="1828799" y="3667780"/>
            <a:ext cx="838201" cy="158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Decision 34"/>
          <p:cNvSpPr/>
          <p:nvPr/>
        </p:nvSpPr>
        <p:spPr>
          <a:xfrm>
            <a:off x="4648200" y="3124200"/>
            <a:ext cx="2133600" cy="990600"/>
          </a:xfrm>
          <a:prstGeom prst="flowChartDecision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&lt;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Threshold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30" idx="3"/>
          </p:cNvCxnSpPr>
          <p:nvPr/>
        </p:nvCxnSpPr>
        <p:spPr>
          <a:xfrm flipV="1">
            <a:off x="4114800" y="3629680"/>
            <a:ext cx="533400" cy="381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owchart: Connector 70"/>
          <p:cNvSpPr/>
          <p:nvPr/>
        </p:nvSpPr>
        <p:spPr>
          <a:xfrm>
            <a:off x="7162800" y="3210580"/>
            <a:ext cx="914400" cy="762000"/>
          </a:xfrm>
          <a:prstGeom prst="flowChartConnector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Yes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72" name="Flowchart: Connector 71"/>
          <p:cNvSpPr/>
          <p:nvPr/>
        </p:nvSpPr>
        <p:spPr>
          <a:xfrm>
            <a:off x="5257800" y="4495800"/>
            <a:ext cx="838200" cy="762000"/>
          </a:xfrm>
          <a:prstGeom prst="flowChartConnector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lgerian" pitchFamily="82" charset="0"/>
              </a:rPr>
              <a:t>NO</a:t>
            </a:r>
            <a:endParaRPr lang="en-US" sz="2000" dirty="0">
              <a:solidFill>
                <a:schemeClr val="tx1"/>
              </a:solidFill>
              <a:latin typeface="Algerian" pitchFamily="82" charset="0"/>
            </a:endParaRPr>
          </a:p>
        </p:txBody>
      </p:sp>
      <p:cxnSp>
        <p:nvCxnSpPr>
          <p:cNvPr id="74" name="Straight Arrow Connector 73"/>
          <p:cNvCxnSpPr>
            <a:endCxn id="71" idx="2"/>
          </p:cNvCxnSpPr>
          <p:nvPr/>
        </p:nvCxnSpPr>
        <p:spPr>
          <a:xfrm flipV="1">
            <a:off x="6781800" y="3591580"/>
            <a:ext cx="381000" cy="38100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5676900" y="4124980"/>
            <a:ext cx="38100" cy="381000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62980"/>
            <a:ext cx="15700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7848600" cy="1981200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Representation and metric. </a:t>
            </a:r>
          </a:p>
          <a:p>
            <a:r>
              <a:rPr lang="en-US" sz="2400" dirty="0" smtClean="0"/>
              <a:t>Should define appropriate similarity metric S(X</a:t>
            </a:r>
            <a:r>
              <a:rPr lang="en-US" sz="2400" baseline="-25000" dirty="0" smtClean="0"/>
              <a:t>Q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or Distance</a:t>
            </a:r>
          </a:p>
          <a:p>
            <a:r>
              <a:rPr lang="en-US" sz="2400" dirty="0" smtClean="0"/>
              <a:t>Signature representation is same as character.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09800" y="37338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343400" y="2209800"/>
            <a:ext cx="0" cy="320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590800" y="2667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True  Pos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662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False </a:t>
            </a:r>
            <a:r>
              <a:rPr lang="en-US" sz="2400" dirty="0" err="1" smtClean="0"/>
              <a:t>Neg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4191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False Pos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1295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System’s decision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048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Actual Identity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5943600" y="2362200"/>
            <a:ext cx="9906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934200" y="1981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False Rejection Rate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905000" y="28194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0" y="4267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not I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0" y="19050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29200" y="190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I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1000" y="1676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Genuine Acceptance Rate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5105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False Acceptance Rate</a:t>
            </a:r>
            <a:endParaRPr lang="en-US" sz="2000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209800" y="2286000"/>
            <a:ext cx="609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1981200" y="4648200"/>
            <a:ext cx="685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124200" y="586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Equal Error Rate = FAR = FRR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Mahalanobis</a:t>
            </a:r>
            <a:r>
              <a:rPr lang="en-US" dirty="0" smtClean="0"/>
              <a:t> distance 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i="1" dirty="0" smtClean="0"/>
              <a:t>A </a:t>
            </a:r>
            <a:r>
              <a:rPr lang="en-US" dirty="0" smtClean="0"/>
              <a:t>is a </a:t>
            </a:r>
            <a:r>
              <a:rPr lang="en-US" dirty="0" err="1" smtClean="0"/>
              <a:t>p.s.d</a:t>
            </a:r>
            <a:r>
              <a:rPr lang="en-US" dirty="0" smtClean="0"/>
              <a:t> matrix</a:t>
            </a:r>
          </a:p>
          <a:p>
            <a:r>
              <a:rPr lang="en-US" dirty="0" smtClean="0"/>
              <a:t>Problem of metric learning is to find </a:t>
            </a:r>
            <a:r>
              <a:rPr lang="en-US" i="1" dirty="0" smtClean="0"/>
              <a:t>A </a:t>
            </a:r>
            <a:r>
              <a:rPr lang="en-US" dirty="0" smtClean="0"/>
              <a:t>based on some criterion</a:t>
            </a:r>
            <a:r>
              <a:rPr lang="en-US" i="1" dirty="0" smtClean="0"/>
              <a:t> </a:t>
            </a:r>
          </a:p>
          <a:p>
            <a:endParaRPr lang="en-US" i="1" dirty="0" smtClean="0"/>
          </a:p>
          <a:p>
            <a:r>
              <a:rPr lang="en-US" dirty="0" smtClean="0"/>
              <a:t>If </a:t>
            </a:r>
            <a:r>
              <a:rPr lang="en-US" i="1" dirty="0" smtClean="0"/>
              <a:t>L</a:t>
            </a:r>
            <a:r>
              <a:rPr lang="en-US" dirty="0" smtClean="0"/>
              <a:t> is a linear transformation applied to the space of x</a:t>
            </a:r>
            <a:r>
              <a:rPr lang="en-US" baseline="-25000" dirty="0" smtClean="0"/>
              <a:t>1</a:t>
            </a:r>
            <a:r>
              <a:rPr lang="en-US" dirty="0" smtClean="0"/>
              <a:t> &amp; x</a:t>
            </a:r>
            <a:r>
              <a:rPr lang="en-US" baseline="-25000" dirty="0" smtClean="0"/>
              <a:t>2</a:t>
            </a:r>
            <a:r>
              <a:rPr lang="en-US" dirty="0" smtClean="0"/>
              <a:t> then the Euclidean distance between them is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511968"/>
            <a:ext cx="3048000" cy="4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962400"/>
            <a:ext cx="449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learning </a:t>
            </a:r>
            <a:r>
              <a:rPr lang="en-US" dirty="0" err="1" smtClean="0"/>
              <a:t>contd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SVM has the distinct advantage of having good generalization performance</a:t>
            </a:r>
          </a:p>
          <a:p>
            <a:r>
              <a:rPr lang="en-US" sz="2400" dirty="0" smtClean="0"/>
              <a:t>Output of trained SVM, </a:t>
            </a:r>
            <a:r>
              <a:rPr lang="en-US" sz="2400" i="1" dirty="0" err="1" smtClean="0"/>
              <a:t>C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is of the form </a:t>
            </a:r>
            <a:br>
              <a:rPr lang="en-US" sz="2400" dirty="0" smtClean="0"/>
            </a:br>
            <a:r>
              <a:rPr lang="en-US" sz="2400" dirty="0" smtClean="0"/>
              <a:t>where </a:t>
            </a:r>
          </a:p>
          <a:p>
            <a:endParaRPr lang="en-US" sz="2400" dirty="0" smtClean="0"/>
          </a:p>
          <a:p>
            <a:r>
              <a:rPr lang="en-US" sz="2400" dirty="0" smtClean="0"/>
              <a:t>By concatenating all such </a:t>
            </a:r>
            <a:r>
              <a:rPr lang="en-US" sz="2400" baseline="30000" dirty="0" smtClean="0"/>
              <a:t>k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vectors, we get the projection matrix </a:t>
            </a:r>
            <a:r>
              <a:rPr lang="en-US" sz="2400" i="1" dirty="0" smtClean="0"/>
              <a:t>V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The final metric matrix is computed as</a:t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098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681377"/>
            <a:ext cx="3733800" cy="36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395114"/>
            <a:ext cx="2209800" cy="62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sign of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(x) is the class of x.  Thus the distance between two samples is the correlation of the class labels of the two. </a:t>
            </a:r>
          </a:p>
          <a:p>
            <a:endParaRPr lang="en-US" sz="2400" dirty="0" smtClean="0"/>
          </a:p>
          <a:p>
            <a:r>
              <a:rPr lang="en-US" sz="2400" dirty="0" smtClean="0"/>
              <a:t>Not all </a:t>
            </a:r>
            <a:r>
              <a:rPr lang="en-US" sz="2400" baseline="30000" dirty="0" smtClean="0"/>
              <a:t>k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required to get good performance. </a:t>
            </a:r>
          </a:p>
          <a:p>
            <a:endParaRPr lang="en-US" sz="2400" dirty="0" smtClean="0"/>
          </a:p>
          <a:p>
            <a:r>
              <a:rPr lang="en-US" sz="2400" dirty="0" smtClean="0"/>
              <a:t>Easy to learn metric. Easy to modify to accommodate newer users.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114800" cy="4648200"/>
          </a:xfrm>
        </p:spPr>
        <p:txBody>
          <a:bodyPr/>
          <a:lstStyle/>
          <a:p>
            <a:r>
              <a:rPr lang="en-US" dirty="0" smtClean="0"/>
              <a:t>Publicly available </a:t>
            </a:r>
            <a:r>
              <a:rPr lang="en-US" b="1" dirty="0" smtClean="0"/>
              <a:t>SVC-2004</a:t>
            </a:r>
            <a:r>
              <a:rPr lang="en-US" dirty="0" smtClean="0"/>
              <a:t> set</a:t>
            </a:r>
          </a:p>
          <a:p>
            <a:endParaRPr lang="en-US" dirty="0" smtClean="0"/>
          </a:p>
          <a:p>
            <a:r>
              <a:rPr lang="en-US" dirty="0" smtClean="0"/>
              <a:t>Signatures by 40 users each providing 20 repetitions of their signatures</a:t>
            </a:r>
          </a:p>
          <a:p>
            <a:endParaRPr lang="en-US" dirty="0" smtClean="0"/>
          </a:p>
          <a:p>
            <a:r>
              <a:rPr lang="en-US" dirty="0" smtClean="0"/>
              <a:t>Data was digitized with a WACOM </a:t>
            </a:r>
            <a:r>
              <a:rPr lang="en-US" dirty="0" err="1" smtClean="0"/>
              <a:t>Intuos</a:t>
            </a:r>
            <a:r>
              <a:rPr lang="en-US" dirty="0" smtClean="0"/>
              <a:t> tablet</a:t>
            </a:r>
          </a:p>
          <a:p>
            <a:endParaRPr lang="en-US" dirty="0" smtClean="0"/>
          </a:p>
          <a:p>
            <a:r>
              <a:rPr lang="en-US" dirty="0" smtClean="0"/>
              <a:t>Along with the 20 genuine signatures, 20 skilled forgeries were also collected from 4 contributors.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228644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95600"/>
            <a:ext cx="2209801" cy="154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648201"/>
            <a:ext cx="2286000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 paradigms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37760"/>
          </a:xfrm>
        </p:spPr>
        <p:txBody>
          <a:bodyPr/>
          <a:lstStyle/>
          <a:p>
            <a:r>
              <a:rPr lang="en-US" sz="2400" dirty="0" smtClean="0"/>
              <a:t>Two kinds</a:t>
            </a:r>
          </a:p>
          <a:p>
            <a:pPr lvl="1"/>
            <a:r>
              <a:rPr lang="en-US" sz="2000" dirty="0" smtClean="0"/>
              <a:t>Offline – Final image of writing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err="1" smtClean="0"/>
              <a:t>eg</a:t>
            </a:r>
            <a:r>
              <a:rPr lang="en-US" sz="2000" dirty="0" smtClean="0"/>
              <a:t>: paper scan</a:t>
            </a:r>
          </a:p>
          <a:p>
            <a:pPr lvl="1"/>
            <a:r>
              <a:rPr lang="en-US" sz="2000" dirty="0" smtClean="0"/>
              <a:t>Online – Stores the temporal order of writing</a:t>
            </a:r>
          </a:p>
          <a:p>
            <a:r>
              <a:rPr lang="en-US" sz="2400" dirty="0" smtClean="0"/>
              <a:t>Online – {(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,y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)}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=1</a:t>
            </a:r>
            <a:r>
              <a:rPr lang="en-US" sz="2400" baseline="30000" dirty="0" smtClean="0"/>
              <a:t>N</a:t>
            </a:r>
            <a:endParaRPr lang="en-US" sz="2400" baseline="-25000" dirty="0" smtClean="0"/>
          </a:p>
          <a:p>
            <a:r>
              <a:rPr lang="en-US" sz="2400" dirty="0" smtClean="0"/>
              <a:t>Has information about pen-ups and pen-downs </a:t>
            </a:r>
          </a:p>
          <a:p>
            <a:r>
              <a:rPr lang="en-US" sz="2400" dirty="0" smtClean="0"/>
              <a:t>Special digitizing devices required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19200"/>
            <a:ext cx="37147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38800" y="5715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figure: Online data. </a:t>
            </a:r>
            <a:br>
              <a:rPr lang="en-US" dirty="0" smtClean="0"/>
            </a:br>
            <a:r>
              <a:rPr lang="en-US" dirty="0" smtClean="0"/>
              <a:t>Bottom figure: Only offline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11793"/>
            <a:ext cx="8077200" cy="535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4876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 for Random Forgeries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2133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 for Skilled Forgeries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EER for various test-train splits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269" y="1219200"/>
            <a:ext cx="6431131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11566" y="3352800"/>
            <a:ext cx="7772400" cy="77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with other methods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852" y="4038600"/>
            <a:ext cx="4694548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classes used to construct Metric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7772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SVs removed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EER on Random Forgeries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EER on</a:t>
                      </a:r>
                      <a:r>
                        <a:rPr lang="en-US" baseline="0" dirty="0" smtClean="0"/>
                        <a:t> Skilled Forgeries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22.88%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2819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little change from having all (&lt;0.1%)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11566" y="3505200"/>
            <a:ext cx="7772400" cy="77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User-specific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thresholds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267200"/>
            <a:ext cx="718635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Thesis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Introduction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Motivation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Handwriting Recognition</a:t>
            </a:r>
          </a:p>
          <a:p>
            <a:pPr lvl="0" eaLnBrk="0" hangingPunct="0"/>
            <a:r>
              <a:rPr lang="en-US" sz="2800" dirty="0" smtClean="0">
                <a:solidFill>
                  <a:srgbClr val="000000"/>
                </a:solidFill>
              </a:rPr>
              <a:t>Signature Verification</a:t>
            </a:r>
          </a:p>
          <a:p>
            <a:pPr lvl="0" eaLnBrk="0" hangingPunct="0"/>
            <a:r>
              <a:rPr lang="en-US" sz="2800" dirty="0" smtClean="0">
                <a:solidFill>
                  <a:srgbClr val="C00000"/>
                </a:solidFill>
              </a:rPr>
              <a:t>Summary and Conclusion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a method of representing handwriting in terms of its constituent ballistic strokes, based on Bag-of-words. </a:t>
            </a:r>
          </a:p>
          <a:p>
            <a:endParaRPr lang="en-US" dirty="0" smtClean="0"/>
          </a:p>
          <a:p>
            <a:r>
              <a:rPr lang="en-US" dirty="0" smtClean="0"/>
              <a:t>Proposed a curvature based segmentation method, as opposed to the traditional velocity minima based segmentation, and showed that this method of segmentation is more robust to noise.</a:t>
            </a:r>
          </a:p>
          <a:p>
            <a:endParaRPr lang="en-US" dirty="0" smtClean="0"/>
          </a:p>
          <a:p>
            <a:r>
              <a:rPr lang="en-US" dirty="0" smtClean="0"/>
              <a:t>Proposed a similarity metric based on metric learning for signature biometrics.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0514" y="2221748"/>
            <a:ext cx="78406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</a:t>
            </a:r>
            <a:endParaRPr lang="en-US" sz="1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Handwriting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210" y="1349688"/>
            <a:ext cx="7420790" cy="48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Categorization of models:</a:t>
            </a:r>
          </a:p>
          <a:p>
            <a:pPr lvl="1"/>
            <a:r>
              <a:rPr lang="en-US" sz="2400" dirty="0" smtClean="0"/>
              <a:t>Bottom-up approaches:  mimic the lower level characteristics of handwriting like velocity, acceleration and primitive shapes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Top-down models:  focus on psychological aspects like motor learning, movement memory, planning and sequencing</a:t>
            </a:r>
          </a:p>
          <a:p>
            <a:pPr lvl="1">
              <a:buNone/>
            </a:pP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262673"/>
                </a:solidFill>
                <a:ea typeface="+mn-ea"/>
                <a:cs typeface="+mn-cs"/>
              </a:rPr>
              <a:t>Focus in this thesis on bottom-up approaches. 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 and 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Trace - Set of points from a pen-down to pen-up.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-40580" b="40580"/>
          <a:stretch/>
        </p:blipFill>
        <p:spPr bwMode="auto">
          <a:xfrm>
            <a:off x="2714625" y="647700"/>
            <a:ext cx="37147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en-US" dirty="0" smtClean="0"/>
              <a:t>Fundamental unit of hand movements while writing. </a:t>
            </a:r>
          </a:p>
          <a:p>
            <a:r>
              <a:rPr lang="en-US" dirty="0" smtClean="0"/>
              <a:t>“A mark made by movement in one direction of pencil or hand”</a:t>
            </a:r>
          </a:p>
          <a:p>
            <a:r>
              <a:rPr lang="en-US" dirty="0" smtClean="0"/>
              <a:t>Primarily characterized by asymmetric bell shaped speed profile.</a:t>
            </a:r>
          </a:p>
          <a:p>
            <a:r>
              <a:rPr lang="en-US" dirty="0" smtClean="0"/>
              <a:t>Points corresponding to consecutive local minima in speed.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767556"/>
            <a:ext cx="8536271" cy="42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6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Lognormal theory of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speed of neuromuscular system action is of the shape of a lognormal curve scaled by command parameter (D) and shifted in time by the time of command (t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67000"/>
            <a:ext cx="5715000" cy="283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new_cv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new_c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0</TotalTime>
  <Words>3082</Words>
  <Application>Microsoft Office PowerPoint</Application>
  <PresentationFormat>On-screen Show (4:3)</PresentationFormat>
  <Paragraphs>466</Paragraphs>
  <Slides>46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Theme2</vt:lpstr>
      <vt:lpstr>Representation of Ballistic Strokes of Handwriting for Recognition and Verification</vt:lpstr>
      <vt:lpstr>Thesis overview</vt:lpstr>
      <vt:lpstr>Handwriting  </vt:lpstr>
      <vt:lpstr>Data acquisition paradigms</vt:lpstr>
      <vt:lpstr>Handwriting Generation</vt:lpstr>
      <vt:lpstr>Generation models</vt:lpstr>
      <vt:lpstr>Stroke and Trace</vt:lpstr>
      <vt:lpstr>Stroke</vt:lpstr>
      <vt:lpstr>Lognormal theory of generation</vt:lpstr>
      <vt:lpstr>Lognormal theory</vt:lpstr>
      <vt:lpstr>Thesis overview</vt:lpstr>
      <vt:lpstr>Motivation</vt:lpstr>
      <vt:lpstr>Thesis overview</vt:lpstr>
      <vt:lpstr>Prior art</vt:lpstr>
      <vt:lpstr>Representation of characters</vt:lpstr>
      <vt:lpstr>Segmentation into strokes</vt:lpstr>
      <vt:lpstr>Handwriting data of poor quality</vt:lpstr>
      <vt:lpstr>Representation of strokes</vt:lpstr>
      <vt:lpstr>Slide 19</vt:lpstr>
      <vt:lpstr>Bag of words: outline for vision applications</vt:lpstr>
      <vt:lpstr>Bag of features: outline</vt:lpstr>
      <vt:lpstr>Bag of features: outline</vt:lpstr>
      <vt:lpstr>Bag of features: outline</vt:lpstr>
      <vt:lpstr>Representation of characters</vt:lpstr>
      <vt:lpstr>Dataset description</vt:lpstr>
      <vt:lpstr>Dataset description</vt:lpstr>
      <vt:lpstr>Results</vt:lpstr>
      <vt:lpstr>Results</vt:lpstr>
      <vt:lpstr>Importance of Words learnt</vt:lpstr>
      <vt:lpstr>Cross-lingual recognition</vt:lpstr>
      <vt:lpstr>Thesis overview</vt:lpstr>
      <vt:lpstr>Biometrics</vt:lpstr>
      <vt:lpstr>Biometric systems’ modes</vt:lpstr>
      <vt:lpstr>Verification</vt:lpstr>
      <vt:lpstr>System performance</vt:lpstr>
      <vt:lpstr>Metric learning</vt:lpstr>
      <vt:lpstr>Metric learning contd </vt:lpstr>
      <vt:lpstr>Slide 38</vt:lpstr>
      <vt:lpstr>Dataset</vt:lpstr>
      <vt:lpstr>Results</vt:lpstr>
      <vt:lpstr>Results</vt:lpstr>
      <vt:lpstr>Changes in EER for various test-train splits</vt:lpstr>
      <vt:lpstr>Number of classes used to construct Metric</vt:lpstr>
      <vt:lpstr>Thesis overview</vt:lpstr>
      <vt:lpstr>Conclusions</vt:lpstr>
      <vt:lpstr>Slide 46</vt:lpstr>
    </vt:vector>
  </TitlesOfParts>
  <Company>Siemens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 of ballistic strokes for recognition</dc:title>
  <dc:creator>Ic070878</dc:creator>
  <cp:lastModifiedBy>ic018746</cp:lastModifiedBy>
  <cp:revision>300</cp:revision>
  <dcterms:created xsi:type="dcterms:W3CDTF">2014-05-23T05:20:38Z</dcterms:created>
  <dcterms:modified xsi:type="dcterms:W3CDTF">2015-07-14T08:49:29Z</dcterms:modified>
</cp:coreProperties>
</file>