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0"/>
  </p:notesMasterIdLst>
  <p:sldIdLst>
    <p:sldId id="290" r:id="rId2"/>
    <p:sldId id="341" r:id="rId3"/>
    <p:sldId id="292" r:id="rId4"/>
    <p:sldId id="340" r:id="rId5"/>
    <p:sldId id="313" r:id="rId6"/>
    <p:sldId id="293" r:id="rId7"/>
    <p:sldId id="302" r:id="rId8"/>
    <p:sldId id="294" r:id="rId9"/>
    <p:sldId id="295" r:id="rId10"/>
    <p:sldId id="296" r:id="rId11"/>
    <p:sldId id="297" r:id="rId12"/>
    <p:sldId id="299" r:id="rId13"/>
    <p:sldId id="300" r:id="rId14"/>
    <p:sldId id="301" r:id="rId15"/>
    <p:sldId id="303" r:id="rId16"/>
    <p:sldId id="332" r:id="rId17"/>
    <p:sldId id="305" r:id="rId18"/>
    <p:sldId id="306" r:id="rId19"/>
    <p:sldId id="307" r:id="rId20"/>
    <p:sldId id="309" r:id="rId21"/>
    <p:sldId id="310" r:id="rId22"/>
    <p:sldId id="342" r:id="rId23"/>
    <p:sldId id="311" r:id="rId24"/>
    <p:sldId id="314" r:id="rId25"/>
    <p:sldId id="326" r:id="rId26"/>
    <p:sldId id="312" r:id="rId27"/>
    <p:sldId id="315" r:id="rId28"/>
    <p:sldId id="316" r:id="rId29"/>
    <p:sldId id="317" r:id="rId30"/>
    <p:sldId id="318" r:id="rId31"/>
    <p:sldId id="327" r:id="rId32"/>
    <p:sldId id="328" r:id="rId33"/>
    <p:sldId id="329" r:id="rId34"/>
    <p:sldId id="319" r:id="rId35"/>
    <p:sldId id="330" r:id="rId36"/>
    <p:sldId id="331" r:id="rId37"/>
    <p:sldId id="320" r:id="rId38"/>
    <p:sldId id="333" r:id="rId39"/>
    <p:sldId id="334" r:id="rId40"/>
    <p:sldId id="321" r:id="rId41"/>
    <p:sldId id="335" r:id="rId42"/>
    <p:sldId id="337" r:id="rId43"/>
    <p:sldId id="322" r:id="rId44"/>
    <p:sldId id="336" r:id="rId45"/>
    <p:sldId id="338" r:id="rId46"/>
    <p:sldId id="323" r:id="rId47"/>
    <p:sldId id="324" r:id="rId48"/>
    <p:sldId id="325" r:id="rId4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DejaVu Sans"/>
        <a:cs typeface="Arial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DejaVu Sans"/>
        <a:cs typeface="Arial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DejaVu Sans"/>
        <a:cs typeface="Arial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DejaVu Sans"/>
        <a:cs typeface="Arial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DejaVu Sans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355" autoAdjust="0"/>
    <p:restoredTop sz="94721" autoAdjust="0"/>
  </p:normalViewPr>
  <p:slideViewPr>
    <p:cSldViewPr>
      <p:cViewPr varScale="1">
        <p:scale>
          <a:sx n="65" d="100"/>
          <a:sy n="65" d="100"/>
        </p:scale>
        <p:origin x="-92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4608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1949450"/>
            <a:ext cx="0" cy="528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76F50-1369-4864-8EF2-F3358BF86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BE634-1873-4DDD-A30A-4101EA11A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604963"/>
            <a:ext cx="2054225" cy="4518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5038" cy="4518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2B870-208A-4E74-AD9A-BCF014548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64463" cy="1135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11A6E-3FE4-4E53-9333-B6E78C21F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0E6CA-6014-490D-8B32-6C4C2A998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67B46-3B5D-4DE9-8C3F-820CC47E2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F729-D1C4-4F4B-8D78-ADDE8B174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E0C0E-0131-42D0-8B07-86341557B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A44E2-A077-45B5-8DA0-46112757F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ABBB9-4903-40E7-BD9B-38BB0BF2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CADA-6963-422C-9327-6AC0F85AB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7D997-2451-49A1-A719-3A9D552A7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81200"/>
            <a:ext cx="7764463" cy="113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685800" y="5867400"/>
            <a:ext cx="18970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5867400"/>
            <a:ext cx="28876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5867400"/>
            <a:ext cx="18970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EFEC39-2AF2-4BE7-87AA-7C61D1687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91475" y="76200"/>
            <a:ext cx="1076325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200" y="76200"/>
            <a:ext cx="685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838200" y="152400"/>
            <a:ext cx="6858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838200" y="228600"/>
            <a:ext cx="533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838200" y="304800"/>
            <a:ext cx="35814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52400" y="838200"/>
            <a:ext cx="1588" cy="5715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228600" y="838200"/>
            <a:ext cx="1588" cy="434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304800" y="838200"/>
            <a:ext cx="1588" cy="2895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7391400" y="6705600"/>
            <a:ext cx="1600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8991600" y="5334000"/>
            <a:ext cx="1588" cy="1371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7696200" y="6629400"/>
            <a:ext cx="1219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8915400" y="5562600"/>
            <a:ext cx="1588" cy="1066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8001000" y="6553200"/>
            <a:ext cx="838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8839200" y="5791200"/>
            <a:ext cx="1588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-76200" y="6019800"/>
            <a:ext cx="293688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lIns="90000" tIns="54000" rIns="90000" bIns="46800">
            <a:spAutoFit/>
          </a:bodyPr>
          <a:lstStyle/>
          <a:p>
            <a:pPr eaLnBrk="0" hangingPunct="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sz="8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IIIT Hyderabad</a:t>
            </a:r>
          </a:p>
        </p:txBody>
      </p:sp>
      <p:sp>
        <p:nvSpPr>
          <p:cNvPr id="2069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5pPr>
      <a:lvl6pPr marL="25146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6pPr>
      <a:lvl7pPr marL="29718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7pPr>
      <a:lvl8pPr marL="34290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8pPr>
      <a:lvl9pPr marL="3886200" indent="-228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gif"/><Relationship Id="rId7" Type="http://schemas.openxmlformats.org/officeDocument/2006/relationships/image" Target="../media/image1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49.jpeg"/><Relationship Id="rId16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image" Target="../media/image95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12" Type="http://schemas.openxmlformats.org/officeDocument/2006/relationships/image" Target="../media/image94.jpeg"/><Relationship Id="rId17" Type="http://schemas.openxmlformats.org/officeDocument/2006/relationships/image" Target="../media/image99.jpeg"/><Relationship Id="rId2" Type="http://schemas.openxmlformats.org/officeDocument/2006/relationships/image" Target="../media/image84.jpeg"/><Relationship Id="rId16" Type="http://schemas.openxmlformats.org/officeDocument/2006/relationships/image" Target="../media/image9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5" Type="http://schemas.openxmlformats.org/officeDocument/2006/relationships/image" Target="../media/image9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Relationship Id="rId14" Type="http://schemas.openxmlformats.org/officeDocument/2006/relationships/image" Target="../media/image96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10" Type="http://schemas.openxmlformats.org/officeDocument/2006/relationships/image" Target="../media/image108.jpeg"/><Relationship Id="rId4" Type="http://schemas.openxmlformats.org/officeDocument/2006/relationships/image" Target="../media/image102.jpeg"/><Relationship Id="rId9" Type="http://schemas.openxmlformats.org/officeDocument/2006/relationships/image" Target="../media/image10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Relationship Id="rId9" Type="http://schemas.openxmlformats.org/officeDocument/2006/relationships/image" Target="../media/image11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image" Target="../media/image118.jpeg"/><Relationship Id="rId7" Type="http://schemas.openxmlformats.org/officeDocument/2006/relationships/image" Target="../media/image122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10" Type="http://schemas.openxmlformats.org/officeDocument/2006/relationships/image" Target="../media/image125.jpeg"/><Relationship Id="rId4" Type="http://schemas.openxmlformats.org/officeDocument/2006/relationships/image" Target="../media/image119.jpeg"/><Relationship Id="rId9" Type="http://schemas.openxmlformats.org/officeDocument/2006/relationships/image" Target="../media/image124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13" Type="http://schemas.openxmlformats.org/officeDocument/2006/relationships/image" Target="../media/image136.jpeg"/><Relationship Id="rId3" Type="http://schemas.openxmlformats.org/officeDocument/2006/relationships/image" Target="../media/image127.jpeg"/><Relationship Id="rId7" Type="http://schemas.openxmlformats.org/officeDocument/2006/relationships/image" Target="../media/image130.jpeg"/><Relationship Id="rId12" Type="http://schemas.openxmlformats.org/officeDocument/2006/relationships/image" Target="../media/image135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jpeg"/><Relationship Id="rId11" Type="http://schemas.openxmlformats.org/officeDocument/2006/relationships/image" Target="../media/image134.jpeg"/><Relationship Id="rId5" Type="http://schemas.openxmlformats.org/officeDocument/2006/relationships/image" Target="../media/image129.jpeg"/><Relationship Id="rId10" Type="http://schemas.openxmlformats.org/officeDocument/2006/relationships/image" Target="../media/image133.jpeg"/><Relationship Id="rId4" Type="http://schemas.openxmlformats.org/officeDocument/2006/relationships/image" Target="../media/image128.jpeg"/><Relationship Id="rId9" Type="http://schemas.openxmlformats.org/officeDocument/2006/relationships/image" Target="../media/image132.jpeg"/><Relationship Id="rId14" Type="http://schemas.openxmlformats.org/officeDocument/2006/relationships/image" Target="../media/image1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229600" cy="17526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Trebuchet MS" pitchFamily="34" charset="0"/>
              </a:rPr>
              <a:t>Classification, Detection and Segmentation </a:t>
            </a:r>
            <a:br>
              <a:rPr lang="en-US" sz="2800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rebuchet MS" pitchFamily="34" charset="0"/>
              </a:rPr>
              <a:t>of </a:t>
            </a:r>
            <a:br>
              <a:rPr lang="en-US" sz="2800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rebuchet MS" pitchFamily="34" charset="0"/>
              </a:rPr>
              <a:t>Deformable Animals in Images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sz="2000" dirty="0" smtClean="0">
                <a:latin typeface="Trebuchet MS" pitchFamily="34" charset="0"/>
              </a:rPr>
              <a:t>Advisers:</a:t>
            </a:r>
          </a:p>
          <a:p>
            <a:r>
              <a:rPr lang="en-US" sz="2000" dirty="0" smtClean="0">
                <a:latin typeface="Trebuchet MS" pitchFamily="34" charset="0"/>
              </a:rPr>
              <a:t>Prof. C.V. </a:t>
            </a:r>
            <a:r>
              <a:rPr lang="en-US" sz="2000" dirty="0" err="1" smtClean="0">
                <a:latin typeface="Trebuchet MS" pitchFamily="34" charset="0"/>
              </a:rPr>
              <a:t>Jawahar</a:t>
            </a:r>
            <a:r>
              <a:rPr lang="en-US" sz="2000" dirty="0" smtClean="0">
                <a:latin typeface="Trebuchet MS" pitchFamily="34" charset="0"/>
              </a:rPr>
              <a:t> Prof. A. </a:t>
            </a:r>
            <a:r>
              <a:rPr lang="en-US" sz="2000" dirty="0" err="1" smtClean="0">
                <a:latin typeface="Trebuchet MS" pitchFamily="34" charset="0"/>
              </a:rPr>
              <a:t>P.Zisserman</a:t>
            </a:r>
            <a:endParaRPr lang="en-US" sz="1600" dirty="0" smtClean="0">
              <a:latin typeface="Trebuchet MS" pitchFamily="34" charset="0"/>
            </a:endParaRPr>
          </a:p>
          <a:p>
            <a:endParaRPr lang="en-US" sz="1600" dirty="0" smtClean="0">
              <a:latin typeface="Trebuchet MS" pitchFamily="34" charset="0"/>
            </a:endParaRPr>
          </a:p>
          <a:p>
            <a:endParaRPr lang="en-US" sz="1600" dirty="0" smtClean="0">
              <a:latin typeface="Trebuchet MS" pitchFamily="34" charset="0"/>
            </a:endParaRPr>
          </a:p>
          <a:p>
            <a:endParaRPr lang="en-US" sz="1600" dirty="0" smtClean="0">
              <a:latin typeface="Trebuchet MS" pitchFamily="34" charset="0"/>
            </a:endParaRPr>
          </a:p>
          <a:p>
            <a:r>
              <a:rPr lang="en-US" sz="1600" dirty="0" smtClean="0">
                <a:latin typeface="Trebuchet MS" pitchFamily="34" charset="0"/>
              </a:rPr>
              <a:t>3</a:t>
            </a:r>
            <a:r>
              <a:rPr lang="en-US" sz="1600" baseline="30000" dirty="0" smtClean="0">
                <a:latin typeface="Trebuchet MS" pitchFamily="34" charset="0"/>
              </a:rPr>
              <a:t>rd</a:t>
            </a:r>
            <a:r>
              <a:rPr lang="en-US" sz="1600" dirty="0" smtClean="0">
                <a:latin typeface="Trebuchet MS" pitchFamily="34" charset="0"/>
              </a:rPr>
              <a:t> August 2011</a:t>
            </a:r>
            <a:endParaRPr lang="en-US" sz="1600" dirty="0">
              <a:latin typeface="Trebuchet MS" pitchFamily="34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 bwMode="auto">
          <a:xfrm>
            <a:off x="1524000" y="30480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Omkar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M.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Parkhi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200807012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Object Recognition Tasks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(Segmentation)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5" name="Picture 4" descr="american_bulldog_4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0"/>
            <a:ext cx="4880918" cy="3250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5029200"/>
            <a:ext cx="262604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Which pixels exactly?</a:t>
            </a: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Object Recognition Tasks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(Sub Categorization)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5" name="Picture 4" descr="american_bulldog_4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0"/>
            <a:ext cx="4880918" cy="3250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5029200"/>
            <a:ext cx="161294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What breed?</a:t>
            </a: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5262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latin typeface="Trebuchet MS" pitchFamily="34" charset="0"/>
              </a:rPr>
              <a:t>American Bulldog</a:t>
            </a:r>
            <a:endParaRPr lang="en-US" b="1" i="1" dirty="0">
              <a:solidFill>
                <a:srgbClr val="FFFF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Challenges: Deformations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8" name="Picture 7" descr="scal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425" y="1371600"/>
            <a:ext cx="2696020" cy="1828800"/>
          </a:xfrm>
          <a:prstGeom prst="rect">
            <a:avLst/>
          </a:prstGeom>
        </p:spPr>
      </p:pic>
      <p:pic>
        <p:nvPicPr>
          <p:cNvPr id="10" name="Picture 9" descr="deform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625" y="1371600"/>
            <a:ext cx="2170683" cy="1828800"/>
          </a:xfrm>
          <a:prstGeom prst="rect">
            <a:avLst/>
          </a:prstGeom>
        </p:spPr>
      </p:pic>
      <p:pic>
        <p:nvPicPr>
          <p:cNvPr id="11" name="Picture 10" descr="deform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25" y="1371600"/>
            <a:ext cx="2420112" cy="1828800"/>
          </a:xfrm>
          <a:prstGeom prst="rect">
            <a:avLst/>
          </a:prstGeom>
        </p:spPr>
      </p:pic>
      <p:pic>
        <p:nvPicPr>
          <p:cNvPr id="12" name="Picture 11" descr="deform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825" y="1371601"/>
            <a:ext cx="1384757" cy="1828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7800" y="38100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Objects appearing in different shapes and sizes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Body parts not always visible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Hard to model the shape of the object.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Challenges: Occlusion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10" name="Picture 9" descr="defor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751" y="1371600"/>
            <a:ext cx="3173049" cy="1979982"/>
          </a:xfrm>
          <a:prstGeom prst="rect">
            <a:avLst/>
          </a:prstGeom>
        </p:spPr>
      </p:pic>
      <p:pic>
        <p:nvPicPr>
          <p:cNvPr id="11" name="Picture 10" descr="deform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71600"/>
            <a:ext cx="2151530" cy="2438401"/>
          </a:xfrm>
          <a:prstGeom prst="rect">
            <a:avLst/>
          </a:prstGeom>
        </p:spPr>
      </p:pic>
      <p:pic>
        <p:nvPicPr>
          <p:cNvPr id="12" name="Picture 11" descr="deform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1" y="1371600"/>
            <a:ext cx="1828799" cy="24302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4157008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Some portion of the body is covered by other objects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Hard to fit a shape model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Hard to get information from pixels.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Challenges: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000" dirty="0" smtClean="0">
                <a:latin typeface="Trebuchet MS" pitchFamily="34" charset="0"/>
              </a:rPr>
              <a:t>Inter Class Similarities &amp; Intra Class Variations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4382631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Different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breeds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looking similar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Variations in the same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breed</a:t>
            </a: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Mix breed pets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Similarities between cats and dogs</a:t>
            </a: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59420" y="1219200"/>
            <a:ext cx="2188780" cy="1219200"/>
            <a:chOff x="706820" y="1752600"/>
            <a:chExt cx="3179380" cy="1676400"/>
          </a:xfrm>
        </p:grpSpPr>
        <p:pic>
          <p:nvPicPr>
            <p:cNvPr id="11" name="Picture 10" descr="deform_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6820" y="1752600"/>
              <a:ext cx="3179380" cy="1676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779333" y="3005807"/>
              <a:ext cx="1106867" cy="4231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  <a:latin typeface="Trebuchet MS" pitchFamily="34" charset="0"/>
                </a:rPr>
                <a:t>Bengal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38400" y="2514600"/>
            <a:ext cx="2209800" cy="1600200"/>
            <a:chOff x="3737918" y="1752600"/>
            <a:chExt cx="2129482" cy="1676400"/>
          </a:xfrm>
        </p:grpSpPr>
        <p:pic>
          <p:nvPicPr>
            <p:cNvPr id="12" name="Picture 11" descr="deform_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7918" y="1752600"/>
              <a:ext cx="2129482" cy="1676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398792" y="3072627"/>
              <a:ext cx="1420869" cy="35637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  <a:latin typeface="Trebuchet MS" pitchFamily="34" charset="0"/>
                </a:rPr>
                <a:t>Egyptian Mau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05400" y="2590800"/>
            <a:ext cx="1752600" cy="1447800"/>
            <a:chOff x="6172200" y="1734651"/>
            <a:chExt cx="2438412" cy="1712299"/>
          </a:xfrm>
        </p:grpSpPr>
        <p:pic>
          <p:nvPicPr>
            <p:cNvPr id="10" name="Picture 9" descr="deform_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2200" y="1734651"/>
              <a:ext cx="2438401" cy="171229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391411" y="3018875"/>
              <a:ext cx="1219201" cy="40682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  <a:latin typeface="Trebuchet MS" pitchFamily="34" charset="0"/>
                </a:rPr>
                <a:t>Occicat</a:t>
              </a:r>
              <a:endParaRPr lang="en-US" sz="1400" b="1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80000" y="1219200"/>
            <a:ext cx="1854200" cy="1295400"/>
            <a:chOff x="5410200" y="1219200"/>
            <a:chExt cx="2235200" cy="1680889"/>
          </a:xfrm>
        </p:grpSpPr>
        <p:pic>
          <p:nvPicPr>
            <p:cNvPr id="19" name="Picture 18" descr="deform_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0200" y="1219200"/>
              <a:ext cx="2235200" cy="16764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321926" y="2526268"/>
              <a:ext cx="1298074" cy="37382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  <a:latin typeface="Trebuchet MS" pitchFamily="34" charset="0"/>
                </a:rPr>
                <a:t>Bengal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>
                <a:latin typeface="Trebuchet MS" pitchFamily="34" charset="0"/>
              </a:rPr>
              <a:t>The IIIT-OXFORD PET Dataset</a:t>
            </a:r>
            <a:endParaRPr lang="en-US" sz="2800" dirty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18288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Collection of images belonging to 37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	different categories of cats and dogs.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7,349 extensively annotated images.</a:t>
            </a:r>
          </a:p>
          <a:p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Each image annotated with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Breed label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Bounding box around head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Pixel level foreground/Background</a:t>
            </a:r>
          </a:p>
          <a:p>
            <a:pPr lvl="3"/>
            <a:r>
              <a:rPr lang="en-US" sz="20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annotation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>
                <a:latin typeface="Trebuchet MS" pitchFamily="34" charset="0"/>
              </a:rPr>
              <a:t>Dataset Creation</a:t>
            </a:r>
            <a:br>
              <a:rPr lang="en-US" sz="2800" dirty="0" smtClean="0">
                <a:latin typeface="Trebuchet MS" pitchFamily="34" charset="0"/>
              </a:rPr>
            </a:br>
            <a:r>
              <a:rPr lang="en-US" sz="2800" dirty="0" smtClean="0">
                <a:latin typeface="Trebuchet MS" pitchFamily="34" charset="0"/>
              </a:rPr>
              <a:t>collection</a:t>
            </a:r>
            <a:endParaRPr lang="en-US" sz="2800" dirty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295400"/>
            <a:ext cx="7391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Collected images from different sources on the internet.</a:t>
            </a: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  (2000/3000 per category)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Catster.com , Dogster.com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rebuchet MS" pitchFamily="34" charset="0"/>
              </a:rPr>
              <a:t>Flickr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!, Google Image Search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Wikipedia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Cat Fancier’s Association, American Kennel Club</a:t>
            </a:r>
          </a:p>
          <a:p>
            <a:pPr lvl="2"/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2"/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2"/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  <a:p>
            <a:pPr lvl="2"/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  <a:p>
            <a:pPr lvl="2"/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4" name="Picture 3" descr="flickr-yahoo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086" y="3733800"/>
            <a:ext cx="2068028" cy="344671"/>
          </a:xfrm>
          <a:prstGeom prst="rect">
            <a:avLst/>
          </a:prstGeom>
        </p:spPr>
      </p:pic>
      <p:pic>
        <p:nvPicPr>
          <p:cNvPr id="5" name="Picture 4" descr="images_logo_l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72" y="3905250"/>
            <a:ext cx="2378528" cy="947964"/>
          </a:xfrm>
          <a:prstGeom prst="rect">
            <a:avLst/>
          </a:prstGeom>
        </p:spPr>
      </p:pic>
      <p:pic>
        <p:nvPicPr>
          <p:cNvPr id="6" name="Picture 5" descr="ak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828" y="4953000"/>
            <a:ext cx="2206171" cy="1045633"/>
          </a:xfrm>
          <a:prstGeom prst="rect">
            <a:avLst/>
          </a:prstGeom>
        </p:spPr>
      </p:pic>
      <p:pic>
        <p:nvPicPr>
          <p:cNvPr id="7" name="Picture 6" descr="wikiped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669" y="4965700"/>
            <a:ext cx="1486531" cy="1436310"/>
          </a:xfrm>
          <a:prstGeom prst="rect">
            <a:avLst/>
          </a:prstGeom>
        </p:spPr>
      </p:pic>
      <p:pic>
        <p:nvPicPr>
          <p:cNvPr id="10" name="Picture 9" descr="dogst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6890" y="3704079"/>
            <a:ext cx="1798260" cy="716319"/>
          </a:xfrm>
          <a:prstGeom prst="rect">
            <a:avLst/>
          </a:prstGeom>
        </p:spPr>
      </p:pic>
      <p:pic>
        <p:nvPicPr>
          <p:cNvPr id="11" name="Picture 10" descr="catst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268" y="4267200"/>
            <a:ext cx="2252132" cy="780981"/>
          </a:xfrm>
          <a:prstGeom prst="rect">
            <a:avLst/>
          </a:prstGeom>
        </p:spPr>
      </p:pic>
      <p:pic>
        <p:nvPicPr>
          <p:cNvPr id="12" name="Picture 11" descr="cf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926" y="5181600"/>
            <a:ext cx="1272309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>
                <a:latin typeface="Trebuchet MS" pitchFamily="34" charset="0"/>
              </a:rPr>
              <a:t>Dataset Creation</a:t>
            </a:r>
            <a:br>
              <a:rPr lang="en-US" sz="2800" dirty="0" smtClean="0">
                <a:latin typeface="Trebuchet MS" pitchFamily="34" charset="0"/>
              </a:rPr>
            </a:br>
            <a:r>
              <a:rPr lang="en-US" sz="2800" dirty="0" smtClean="0">
                <a:latin typeface="Trebuchet MS" pitchFamily="34" charset="0"/>
              </a:rPr>
              <a:t>Filtering</a:t>
            </a:r>
            <a:endParaRPr lang="en-US" sz="2800" dirty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295400"/>
            <a:ext cx="7391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</a:t>
            </a:r>
          </a:p>
          <a:p>
            <a:pPr lvl="2"/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2"/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rebuchet MS" pitchFamily="34" charset="0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Filtering of images. </a:t>
            </a:r>
          </a:p>
          <a:p>
            <a:pPr lvl="2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Removed </a:t>
            </a:r>
            <a:r>
              <a:rPr lang="en-US" sz="2000" dirty="0">
                <a:solidFill>
                  <a:schemeClr val="tx1"/>
                </a:solidFill>
                <a:latin typeface="Trebuchet MS" pitchFamily="34" charset="0"/>
              </a:rPr>
              <a:t>near duplicates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.</a:t>
            </a:r>
          </a:p>
          <a:p>
            <a:pPr lvl="2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rebuchet MS" pitchFamily="34" charset="0"/>
              </a:rPr>
              <a:t>Filtered bad images (poor quality/ lighting / </a:t>
            </a: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2"/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 Occluded)</a:t>
            </a:r>
          </a:p>
          <a:p>
            <a:pPr lvl="2"/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rebuchet MS" pitchFamily="34" charset="0"/>
              </a:rPr>
              <a:t>Removed mixed breed images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.</a:t>
            </a:r>
          </a:p>
          <a:p>
            <a:pPr lvl="2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rebuchet MS" pitchFamily="34" charset="0"/>
              </a:rPr>
              <a:t>Resulted in </a:t>
            </a:r>
            <a:r>
              <a:rPr lang="en-US" sz="2000" dirty="0" err="1">
                <a:solidFill>
                  <a:schemeClr val="tx1"/>
                </a:solidFill>
                <a:latin typeface="Trebuchet MS" pitchFamily="34" charset="0"/>
              </a:rPr>
              <a:t>upto</a:t>
            </a:r>
            <a:r>
              <a:rPr lang="en-US" sz="2000" dirty="0">
                <a:solidFill>
                  <a:schemeClr val="tx1"/>
                </a:solidFill>
                <a:latin typeface="Trebuchet MS" pitchFamily="34" charset="0"/>
              </a:rPr>
              <a:t> 200 image per category</a:t>
            </a:r>
          </a:p>
          <a:p>
            <a:pPr lvl="2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2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  <a:p>
            <a:pPr lvl="2"/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  <a:p>
            <a:pPr lvl="2"/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Dataset 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Annotations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12" name="Picture 11" descr="1-Persian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796" y="1371600"/>
            <a:ext cx="1999004" cy="1425956"/>
          </a:xfrm>
          <a:prstGeom prst="rect">
            <a:avLst/>
          </a:prstGeom>
        </p:spPr>
      </p:pic>
      <p:pic>
        <p:nvPicPr>
          <p:cNvPr id="13" name="Picture 12" descr="1-Persian_5_b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371599"/>
            <a:ext cx="1979063" cy="1411731"/>
          </a:xfrm>
          <a:prstGeom prst="rect">
            <a:avLst/>
          </a:prstGeom>
        </p:spPr>
      </p:pic>
      <p:pic>
        <p:nvPicPr>
          <p:cNvPr id="14" name="Picture 13" descr="1-Persian_5_t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371600"/>
            <a:ext cx="2057400" cy="1467612"/>
          </a:xfrm>
          <a:prstGeom prst="rect">
            <a:avLst/>
          </a:prstGeom>
        </p:spPr>
      </p:pic>
      <p:pic>
        <p:nvPicPr>
          <p:cNvPr id="15" name="Picture 14" descr="1-Persian_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373" y="2895600"/>
            <a:ext cx="1830427" cy="1371600"/>
          </a:xfrm>
          <a:prstGeom prst="rect">
            <a:avLst/>
          </a:prstGeom>
        </p:spPr>
      </p:pic>
      <p:pic>
        <p:nvPicPr>
          <p:cNvPr id="16" name="Picture 15" descr="1-Persian_5_bo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092" y="2895600"/>
            <a:ext cx="1882308" cy="1411731"/>
          </a:xfrm>
          <a:prstGeom prst="rect">
            <a:avLst/>
          </a:prstGeom>
        </p:spPr>
      </p:pic>
      <p:pic>
        <p:nvPicPr>
          <p:cNvPr id="17" name="Picture 16" descr="1-Persian_5_tr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0" y="2895600"/>
            <a:ext cx="1930400" cy="1447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47798" y="1371600"/>
            <a:ext cx="793422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Trebuchet MS" pitchFamily="34" charset="0"/>
              </a:rPr>
              <a:t>Persian</a:t>
            </a:r>
            <a:endParaRPr lang="en-US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3959423"/>
            <a:ext cx="486030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Trebuchet MS" pitchFamily="34" charset="0"/>
              </a:rPr>
              <a:t>Pug</a:t>
            </a:r>
            <a:endParaRPr lang="en-US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5400" y="4693384"/>
            <a:ext cx="746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Annotations as per PASCAL VOC Annotation Guidelines.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XML format annotations for breed and bounding boxes.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rebuchet MS" pitchFamily="34" charset="0"/>
              </a:rPr>
              <a:t>Trimap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for pixel level annotations.</a:t>
            </a: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Dataset </a:t>
            </a:r>
            <a:r>
              <a:rPr lang="en-US" sz="2400" dirty="0" smtClean="0">
                <a:latin typeface="Trebuchet MS" pitchFamily="34" charset="0"/>
              </a:rPr>
              <a:t>Annotation</a:t>
            </a:r>
            <a:r>
              <a:rPr lang="en-US" sz="2400" dirty="0" smtClean="0">
                <a:latin typeface="Trebuchet MS" pitchFamily="34" charset="0"/>
              </a:rPr>
              <a:t/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Difficulties</a:t>
            </a:r>
            <a:endParaRPr lang="en-US" sz="2400" dirty="0">
              <a:latin typeface="Trebuchet MS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44600" y="1219200"/>
            <a:ext cx="3149600" cy="2362200"/>
            <a:chOff x="736600" y="1219200"/>
            <a:chExt cx="3149600" cy="2362200"/>
          </a:xfrm>
        </p:grpSpPr>
        <p:pic>
          <p:nvPicPr>
            <p:cNvPr id="22" name="Picture 21" descr="2010_00396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600" y="1219200"/>
              <a:ext cx="3149600" cy="23622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66800" y="3212068"/>
              <a:ext cx="2362200" cy="33855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latin typeface="Trebuchet MS" pitchFamily="34" charset="0"/>
                </a:rPr>
                <a:t> </a:t>
              </a:r>
              <a:r>
                <a:rPr lang="en-US" sz="1600" b="1" dirty="0" smtClean="0">
                  <a:solidFill>
                    <a:schemeClr val="tx1"/>
                  </a:solidFill>
                  <a:latin typeface="Trebuchet MS" pitchFamily="34" charset="0"/>
                </a:rPr>
                <a:t>Is this a cat or a dog?</a:t>
              </a:r>
              <a:endParaRPr lang="en-US" sz="1600" b="1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</p:grpSp>
      <p:pic>
        <p:nvPicPr>
          <p:cNvPr id="26" name="Picture 25" descr="2010_0039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0" y="1219200"/>
            <a:ext cx="3149600" cy="23622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156200" y="3242846"/>
            <a:ext cx="2514600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Trebuchet MS" pitchFamily="34" charset="0"/>
              </a:rPr>
              <a:t>How to mark the head?</a:t>
            </a:r>
            <a:endParaRPr lang="en-US" sz="16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29" name="Picture 28" descr="2010_0039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810000"/>
            <a:ext cx="3149600" cy="23622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124200" y="5802868"/>
            <a:ext cx="2819400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Trebuchet MS" pitchFamily="34" charset="0"/>
              </a:rPr>
              <a:t>How to tackle occlusions?</a:t>
            </a:r>
            <a:endParaRPr lang="en-US" sz="16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>
                <a:latin typeface="Trebuchet MS" pitchFamily="34" charset="0"/>
              </a:rPr>
              <a:t>Object Category Recognition</a:t>
            </a:r>
            <a:endParaRPr lang="en-US" sz="3600" dirty="0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752600"/>
            <a:ext cx="701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  Popular in the community since long time.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  Several datasets such as Pascal VOC, Caltech,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Imagenet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have </a:t>
            </a:r>
          </a:p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   have been introduced.</a:t>
            </a:r>
          </a:p>
          <a:p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 People have been working on categories such as Flowers, Cars</a:t>
            </a:r>
          </a:p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  person etc.   </a:t>
            </a:r>
            <a:endParaRPr lang="en-IN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36987"/>
            <a:ext cx="125826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9868" y="3913187"/>
            <a:ext cx="1447800" cy="93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6268" y="3836987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6468" y="3733800"/>
            <a:ext cx="1751707" cy="116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5029200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5022823"/>
            <a:ext cx="1482846" cy="9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5029200"/>
            <a:ext cx="1701800" cy="10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5029200"/>
            <a:ext cx="1693295" cy="93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066800" y="6172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In this work we work with animal categories: cats and Dogs </a:t>
            </a:r>
            <a:endParaRPr lang="en-IN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Dataset Creation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Statistics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10" name="Picture 9" descr="sta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024" y="1270812"/>
            <a:ext cx="5231238" cy="5282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Dataset 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Examples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4" name="Picture 3" descr="2-yorkshire_terrier_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19200"/>
            <a:ext cx="1036320" cy="1524000"/>
          </a:xfrm>
          <a:prstGeom prst="rect">
            <a:avLst/>
          </a:prstGeom>
        </p:spPr>
      </p:pic>
      <p:pic>
        <p:nvPicPr>
          <p:cNvPr id="5" name="Picture 4" descr="2-Abyssinian_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819400"/>
            <a:ext cx="1447800" cy="970026"/>
          </a:xfrm>
          <a:prstGeom prst="rect">
            <a:avLst/>
          </a:prstGeom>
        </p:spPr>
      </p:pic>
      <p:pic>
        <p:nvPicPr>
          <p:cNvPr id="6" name="Picture 5" descr="2-american_bulldog_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219200"/>
            <a:ext cx="1066800" cy="1600200"/>
          </a:xfrm>
          <a:prstGeom prst="rect">
            <a:avLst/>
          </a:prstGeom>
        </p:spPr>
      </p:pic>
      <p:pic>
        <p:nvPicPr>
          <p:cNvPr id="7" name="Picture 6" descr="2-american_pit_bull_terrier_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1295400"/>
            <a:ext cx="1714500" cy="1371600"/>
          </a:xfrm>
          <a:prstGeom prst="rect">
            <a:avLst/>
          </a:prstGeom>
        </p:spPr>
      </p:pic>
      <p:pic>
        <p:nvPicPr>
          <p:cNvPr id="8" name="Picture 7" descr="2-basset_hound_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2971800"/>
            <a:ext cx="1524000" cy="1014984"/>
          </a:xfrm>
          <a:prstGeom prst="rect">
            <a:avLst/>
          </a:prstGeom>
        </p:spPr>
      </p:pic>
      <p:pic>
        <p:nvPicPr>
          <p:cNvPr id="11" name="Picture 10" descr="2-beagle_4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3886200"/>
            <a:ext cx="1524000" cy="1219200"/>
          </a:xfrm>
          <a:prstGeom prst="rect">
            <a:avLst/>
          </a:prstGeom>
        </p:spPr>
      </p:pic>
      <p:pic>
        <p:nvPicPr>
          <p:cNvPr id="12" name="Picture 11" descr="2-Bengal_4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0600" y="4267200"/>
            <a:ext cx="1524000" cy="1143000"/>
          </a:xfrm>
          <a:prstGeom prst="rect">
            <a:avLst/>
          </a:prstGeom>
        </p:spPr>
      </p:pic>
      <p:pic>
        <p:nvPicPr>
          <p:cNvPr id="13" name="Picture 12" descr="2-Birman_7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16896" y="5464393"/>
            <a:ext cx="888704" cy="1241207"/>
          </a:xfrm>
          <a:prstGeom prst="rect">
            <a:avLst/>
          </a:prstGeom>
        </p:spPr>
      </p:pic>
      <p:pic>
        <p:nvPicPr>
          <p:cNvPr id="14" name="Picture 13" descr="2-german_shorthaired_4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2915" y="4191000"/>
            <a:ext cx="1111885" cy="1295400"/>
          </a:xfrm>
          <a:prstGeom prst="rect">
            <a:avLst/>
          </a:prstGeom>
        </p:spPr>
      </p:pic>
      <p:pic>
        <p:nvPicPr>
          <p:cNvPr id="15" name="Picture 14" descr="2-great_pyrenees_24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600" y="5486400"/>
            <a:ext cx="1524000" cy="1257300"/>
          </a:xfrm>
          <a:prstGeom prst="rect">
            <a:avLst/>
          </a:prstGeom>
        </p:spPr>
      </p:pic>
      <p:pic>
        <p:nvPicPr>
          <p:cNvPr id="16" name="Picture 15" descr="2-japanese_chin_47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7400" y="5334000"/>
            <a:ext cx="990600" cy="1482934"/>
          </a:xfrm>
          <a:prstGeom prst="rect">
            <a:avLst/>
          </a:prstGeom>
        </p:spPr>
      </p:pic>
      <p:pic>
        <p:nvPicPr>
          <p:cNvPr id="17" name="Picture 16" descr="2-pomeranian_6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53200" y="2819400"/>
            <a:ext cx="1727200" cy="1295400"/>
          </a:xfrm>
          <a:prstGeom prst="rect">
            <a:avLst/>
          </a:prstGeom>
        </p:spPr>
      </p:pic>
      <p:pic>
        <p:nvPicPr>
          <p:cNvPr id="18" name="Picture 17" descr="2-samoyed_24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0600" y="2895600"/>
            <a:ext cx="1625600" cy="1219200"/>
          </a:xfrm>
          <a:prstGeom prst="rect">
            <a:avLst/>
          </a:prstGeom>
        </p:spPr>
      </p:pic>
      <p:pic>
        <p:nvPicPr>
          <p:cNvPr id="19" name="Picture 18" descr="2-Sphynx_24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52800" y="4038600"/>
            <a:ext cx="920114" cy="1371599"/>
          </a:xfrm>
          <a:prstGeom prst="rect">
            <a:avLst/>
          </a:prstGeom>
        </p:spPr>
      </p:pic>
      <p:pic>
        <p:nvPicPr>
          <p:cNvPr id="20" name="Picture 19" descr="2-staffordshire_bull_terrier_47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19800" y="1219200"/>
            <a:ext cx="1653702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Dataset 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Evaluation protocols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5400" y="1905000"/>
            <a:ext cx="685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 </a:t>
            </a:r>
            <a:r>
              <a:rPr lang="en-US" b="1" dirty="0" smtClean="0">
                <a:solidFill>
                  <a:schemeClr val="tx1"/>
                </a:solidFill>
                <a:latin typeface="Trebuchet MS" pitchFamily="34" charset="0"/>
              </a:rPr>
              <a:t>Classification: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rebuchet MS" pitchFamily="34" charset="0"/>
              </a:rPr>
              <a:t>     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Average Precision computed as area under the Precision </a:t>
            </a:r>
          </a:p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    Recall curve is used to evaluate performance.</a:t>
            </a:r>
          </a:p>
          <a:p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rebuchet MS" pitchFamily="34" charset="0"/>
              </a:rPr>
              <a:t>Detection:</a:t>
            </a:r>
            <a:endParaRPr lang="en-US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rebuchet MS" pitchFamily="34" charset="0"/>
              </a:rPr>
              <a:t>     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Average Precision computed as area under the Precision </a:t>
            </a:r>
          </a:p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     Recall curve is used to evaluate performance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. Detections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rebuchet MS" pitchFamily="34" charset="0"/>
              </a:rPr>
              <a:t>     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overlapping 50% with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groundtruth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are considered true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rebuchet MS" pitchFamily="34" charset="0"/>
              </a:rPr>
              <a:t>     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positives.</a:t>
            </a:r>
          </a:p>
          <a:p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rebuchet MS" pitchFamily="34" charset="0"/>
              </a:rPr>
              <a:t>Segmentation:</a:t>
            </a:r>
            <a:endParaRPr lang="en-US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     Ratio of  intersection over union of ground truth with output </a:t>
            </a:r>
          </a:p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    segmentation is used to evaluate the performance.</a:t>
            </a:r>
            <a:endParaRPr lang="en-IN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Object Detection: State of the Art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1295400"/>
            <a:ext cx="7848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rebuchet MS" pitchFamily="34" charset="0"/>
              </a:rPr>
              <a:t>   “Object Detection with Discriminatively </a:t>
            </a: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rebuchet MS" pitchFamily="34" charset="0"/>
              </a:rPr>
              <a:t>Trained Part Based Models.”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P.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Felzenszwalb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, R.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Girshick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, D.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McAllester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and D.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Ramanan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. In PAMI 2010</a:t>
            </a: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en-US" sz="2000" b="1" i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System represents objects using mixtures of deformable part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models.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System consists of combination of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Strong low-level features based on histograms of oriented gradients (HOG).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Efficient matching algorithms for deformable part-based models (pictorial structures).</a:t>
            </a:r>
          </a:p>
          <a:p>
            <a:pPr lvl="3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Discriminative learning with latent variables (latent SVM).</a:t>
            </a:r>
          </a:p>
          <a:p>
            <a:pPr lvl="3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Trebuchet MS" pitchFamily="34" charset="0"/>
              </a:rPr>
              <a:t>Winner of PASCAL VOC 2007</a:t>
            </a:r>
            <a:endParaRPr lang="en-US" sz="2000" i="1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  <a:latin typeface="Trebuchet MS" pitchFamily="34" charset="0"/>
              </a:rPr>
              <a:t> Lifetime achievement award in PASCAL VOC 2010. </a:t>
            </a:r>
            <a:endParaRPr lang="en-US" sz="2000" i="1" dirty="0">
              <a:solidFill>
                <a:schemeClr val="tx1"/>
              </a:solidFill>
              <a:latin typeface="Trebuchet MS" pitchFamily="34" charset="0"/>
            </a:endParaRPr>
          </a:p>
          <a:p>
            <a:pPr lvl="3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Extending Deformable Parts Model for Animal Detection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943600"/>
            <a:ext cx="462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Representing objects by collection of parts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5" name="Picture 4" descr="2-english_setter_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752600"/>
            <a:ext cx="5389590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1981200"/>
            <a:ext cx="9144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Object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2069068"/>
            <a:ext cx="9144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Head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3124200"/>
            <a:ext cx="9144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Torso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4355068"/>
            <a:ext cx="9144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Legs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4267200"/>
            <a:ext cx="9144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Legs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Object Detection: State of the Art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219200"/>
            <a:ext cx="20574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rebuchet MS" pitchFamily="34" charset="0"/>
              </a:rPr>
              <a:t>Searching for object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rebuchet MS" pitchFamily="34" charset="0"/>
              </a:rPr>
              <a:t>(Root Filter)</a:t>
            </a:r>
            <a:endParaRPr lang="en-US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2" name="Picture 11" descr="2-english_setter_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826" y="1791615"/>
            <a:ext cx="788574" cy="590904"/>
          </a:xfrm>
          <a:prstGeom prst="rect">
            <a:avLst/>
          </a:prstGeom>
        </p:spPr>
      </p:pic>
      <p:pic>
        <p:nvPicPr>
          <p:cNvPr id="13" name="Picture 12" descr="2-english_setter_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895600"/>
            <a:ext cx="1016905" cy="762000"/>
          </a:xfrm>
          <a:prstGeom prst="rect">
            <a:avLst/>
          </a:prstGeom>
        </p:spPr>
      </p:pic>
      <p:pic>
        <p:nvPicPr>
          <p:cNvPr id="16" name="Picture 15" descr="2-english_setter_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29" y="4556799"/>
            <a:ext cx="1240571" cy="929601"/>
          </a:xfrm>
          <a:prstGeom prst="rect">
            <a:avLst/>
          </a:prstGeom>
        </p:spPr>
      </p:pic>
      <p:pic>
        <p:nvPicPr>
          <p:cNvPr id="18" name="Picture 17" descr="2-english_setter_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193" y="1676400"/>
            <a:ext cx="1246045" cy="933704"/>
          </a:xfrm>
          <a:prstGeom prst="rect">
            <a:avLst/>
          </a:prstGeom>
        </p:spPr>
      </p:pic>
      <p:pic>
        <p:nvPicPr>
          <p:cNvPr id="19" name="Picture 18" descr="2-english_setter_4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2514600"/>
            <a:ext cx="2493990" cy="1752600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 bwMode="auto">
          <a:xfrm>
            <a:off x="1192626" y="1905000"/>
            <a:ext cx="228600" cy="762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964026" y="2133600"/>
            <a:ext cx="76200" cy="22860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990600" y="3352800"/>
            <a:ext cx="76200" cy="22860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1295400" y="3048000"/>
            <a:ext cx="304800" cy="762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1219200" y="4648200"/>
            <a:ext cx="381000" cy="1524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914400" y="5105400"/>
            <a:ext cx="152400" cy="30480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pic>
        <p:nvPicPr>
          <p:cNvPr id="36" name="Picture 35" descr="2-english_setter_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4238" y="2667000"/>
            <a:ext cx="1830425" cy="1371600"/>
          </a:xfrm>
          <a:prstGeom prst="rect">
            <a:avLst/>
          </a:prstGeom>
        </p:spPr>
      </p:pic>
      <p:pic>
        <p:nvPicPr>
          <p:cNvPr id="37" name="Picture 36" descr="2-english_setter_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114800"/>
            <a:ext cx="2745638" cy="2057400"/>
          </a:xfrm>
          <a:prstGeom prst="rect">
            <a:avLst/>
          </a:prstGeom>
        </p:spPr>
      </p:pic>
      <p:sp>
        <p:nvSpPr>
          <p:cNvPr id="38" name="Right Arrow 37"/>
          <p:cNvSpPr/>
          <p:nvPr/>
        </p:nvSpPr>
        <p:spPr bwMode="auto">
          <a:xfrm>
            <a:off x="3581400" y="1828800"/>
            <a:ext cx="152400" cy="45719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>
            <a:off x="3352800" y="1981200"/>
            <a:ext cx="76200" cy="15240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40" name="Up Arrow 39"/>
          <p:cNvSpPr/>
          <p:nvPr/>
        </p:nvSpPr>
        <p:spPr bwMode="auto">
          <a:xfrm>
            <a:off x="3505200" y="2209800"/>
            <a:ext cx="76200" cy="152400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3810000" y="2438400"/>
            <a:ext cx="152400" cy="762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42" name="Up Arrow 41"/>
          <p:cNvSpPr/>
          <p:nvPr/>
        </p:nvSpPr>
        <p:spPr bwMode="auto">
          <a:xfrm>
            <a:off x="4343400" y="1828800"/>
            <a:ext cx="45719" cy="152400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43" name="Left Arrow 42"/>
          <p:cNvSpPr/>
          <p:nvPr/>
        </p:nvSpPr>
        <p:spPr bwMode="auto">
          <a:xfrm>
            <a:off x="4038600" y="2133600"/>
            <a:ext cx="152400" cy="76200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44" name="Right Arrow 43"/>
          <p:cNvSpPr/>
          <p:nvPr/>
        </p:nvSpPr>
        <p:spPr bwMode="auto">
          <a:xfrm>
            <a:off x="3352800" y="2819400"/>
            <a:ext cx="381000" cy="762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>
            <a:off x="3124200" y="3124200"/>
            <a:ext cx="76200" cy="30480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46" name="Up Arrow 45"/>
          <p:cNvSpPr/>
          <p:nvPr/>
        </p:nvSpPr>
        <p:spPr bwMode="auto">
          <a:xfrm>
            <a:off x="3352800" y="3429000"/>
            <a:ext cx="76200" cy="228600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47" name="Right Arrow 46"/>
          <p:cNvSpPr/>
          <p:nvPr/>
        </p:nvSpPr>
        <p:spPr bwMode="auto">
          <a:xfrm>
            <a:off x="3810000" y="3810000"/>
            <a:ext cx="228600" cy="762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48" name="Up Arrow 47"/>
          <p:cNvSpPr/>
          <p:nvPr/>
        </p:nvSpPr>
        <p:spPr bwMode="auto">
          <a:xfrm>
            <a:off x="4572000" y="2895600"/>
            <a:ext cx="76200" cy="304800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49" name="Left Arrow 48"/>
          <p:cNvSpPr/>
          <p:nvPr/>
        </p:nvSpPr>
        <p:spPr bwMode="auto">
          <a:xfrm>
            <a:off x="4114800" y="3352800"/>
            <a:ext cx="304800" cy="76200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95600" y="1219200"/>
            <a:ext cx="20574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rebuchet MS" pitchFamily="34" charset="0"/>
              </a:rPr>
              <a:t>Searching for parts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rebuchet MS" pitchFamily="34" charset="0"/>
              </a:rPr>
              <a:t>(Double Resolution)</a:t>
            </a:r>
            <a:endParaRPr lang="en-US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>
            <a:off x="3276600" y="4419600"/>
            <a:ext cx="457200" cy="1524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52" name="Down Arrow 51"/>
          <p:cNvSpPr/>
          <p:nvPr/>
        </p:nvSpPr>
        <p:spPr bwMode="auto">
          <a:xfrm>
            <a:off x="2895600" y="4800600"/>
            <a:ext cx="152400" cy="38100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3886200" y="5791200"/>
            <a:ext cx="457200" cy="1524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54" name="Left Arrow 53"/>
          <p:cNvSpPr/>
          <p:nvPr/>
        </p:nvSpPr>
        <p:spPr bwMode="auto">
          <a:xfrm>
            <a:off x="4419600" y="5105400"/>
            <a:ext cx="381000" cy="152400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55" name="Up Arrow 54"/>
          <p:cNvSpPr/>
          <p:nvPr/>
        </p:nvSpPr>
        <p:spPr bwMode="auto">
          <a:xfrm>
            <a:off x="5029200" y="4572000"/>
            <a:ext cx="152400" cy="304800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56" name="Up Arrow 55"/>
          <p:cNvSpPr/>
          <p:nvPr/>
        </p:nvSpPr>
        <p:spPr bwMode="auto">
          <a:xfrm>
            <a:off x="3276600" y="5334000"/>
            <a:ext cx="152400" cy="304800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77000" y="1838980"/>
            <a:ext cx="20574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rebuchet MS" pitchFamily="34" charset="0"/>
              </a:rPr>
              <a:t>Best Location for root filters and parts</a:t>
            </a:r>
            <a:endParaRPr lang="en-US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Object Detection: State of the Art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505200"/>
            <a:ext cx="842673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Good overall performance but fails on animal categories.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Outperformed by Bag of Words based detectors on animal categories.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Can this method be improved to get the state of the art results?</a:t>
            </a: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2209800"/>
            <a:ext cx="8172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Distinctive Parts Model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8" name="Picture 7" descr="5-dog_model_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81200"/>
            <a:ext cx="4256690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1428690"/>
            <a:ext cx="3110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Model head of the animal</a:t>
            </a: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1" name="Picture 10" descr="headd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657600"/>
            <a:ext cx="3991175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76600" y="32766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How good does it work?</a:t>
            </a: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343400" y="4038600"/>
          <a:ext cx="4419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</a:tblGrid>
              <a:tr h="3063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Method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AP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Max. Recall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0634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rebuchet MS" pitchFamily="34" charset="0"/>
                        </a:rPr>
                        <a:t>HoG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0.45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0.52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06346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rebuchet MS" pitchFamily="34" charset="0"/>
                        </a:rPr>
                        <a:t>HoG+LBP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0.49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0.58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52876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rebuchet MS" pitchFamily="34" charset="0"/>
                        </a:rPr>
                        <a:t>HoG+LBP</a:t>
                      </a:r>
                      <a:r>
                        <a:rPr lang="en-US" dirty="0" smtClean="0">
                          <a:latin typeface="Trebuchet MS" pitchFamily="34" charset="0"/>
                        </a:rPr>
                        <a:t> (less strict)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0.61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0.79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Distinctive Parts Model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7" name="Picture 6" descr="base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46300"/>
            <a:ext cx="4660900" cy="3111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38400" y="15240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With  head detected what can I do further?</a:t>
            </a: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5638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Can anything better be done?</a:t>
            </a: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00600" y="2743200"/>
          <a:ext cx="4191000" cy="167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/>
                <a:gridCol w="1397000"/>
                <a:gridCol w="1397000"/>
              </a:tblGrid>
              <a:tr h="6519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Method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 AP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Max. Recall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6519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FGMR Model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0.28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0.55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25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Regression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0.31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0.56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Distinctive Parts Model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373469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Is it possible to take any clues from detected head and segment the whole object?</a:t>
            </a: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5" name="Picture 4" descr="2008_000345_he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74723"/>
            <a:ext cx="3200400" cy="2221077"/>
          </a:xfrm>
          <a:prstGeom prst="rect">
            <a:avLst/>
          </a:prstGeom>
        </p:spPr>
      </p:pic>
      <p:pic>
        <p:nvPicPr>
          <p:cNvPr id="7" name="Picture 6" descr="2008_000345_he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286000"/>
            <a:ext cx="3200399" cy="222107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3810000" y="3352800"/>
            <a:ext cx="1219200" cy="3810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>
                <a:latin typeface="Trebuchet MS" pitchFamily="34" charset="0"/>
              </a:rPr>
              <a:t>Why Cats and Dogs? </a:t>
            </a:r>
            <a:endParaRPr lang="en-US" sz="36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5240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rebuchet MS" pitchFamily="34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		Tough to detect in images</a:t>
            </a: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6" name="Picture 5" descr="2010_0017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200" y="2057400"/>
            <a:ext cx="2460600" cy="1845450"/>
          </a:xfrm>
          <a:prstGeom prst="rect">
            <a:avLst/>
          </a:prstGeom>
        </p:spPr>
      </p:pic>
      <p:pic>
        <p:nvPicPr>
          <p:cNvPr id="7" name="Picture 6" descr="2008_0035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057400"/>
            <a:ext cx="24384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9055" y="3940314"/>
            <a:ext cx="4414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Pascal VOC 2010 detection challenge</a:t>
            </a:r>
          </a:p>
          <a:p>
            <a:r>
              <a:rPr lang="en-US" sz="20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</a:t>
            </a: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47800" y="43434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Category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AP%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Aero plane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58.4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Bicycle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55.3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Bus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55.5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Cat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47.7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Dog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37.2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Interactive Segmentation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 </a:t>
            </a:r>
            <a:r>
              <a:rPr lang="en-US" sz="2400" dirty="0" err="1" smtClean="0">
                <a:latin typeface="Trebuchet MS" pitchFamily="34" charset="0"/>
              </a:rPr>
              <a:t>GrabCut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rebuchet MS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352800"/>
            <a:ext cx="5286375" cy="752475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12096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1676400"/>
            <a:ext cx="5884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Introduced by </a:t>
            </a:r>
            <a:r>
              <a:rPr lang="en-US" sz="2000" dirty="0" err="1" smtClean="0">
                <a:solidFill>
                  <a:schemeClr val="tx1"/>
                </a:solidFill>
                <a:latin typeface="Trebuchet MS" pitchFamily="34" charset="0"/>
              </a:rPr>
              <a:t>Rother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et al. in ICCV 2009</a:t>
            </a:r>
          </a:p>
          <a:p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Iteratively minimizes Graph Cut energy function</a:t>
            </a: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6165" y="44196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Energy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8044" y="4419600"/>
            <a:ext cx="124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Data Term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62600" y="4431268"/>
            <a:ext cx="169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Pair wise Term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5400" y="5105400"/>
            <a:ext cx="7318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Data terms are taken as posterior probabilities from a GMM</a:t>
            </a:r>
            <a:r>
              <a:rPr lang="en-US" sz="1600" dirty="0" smtClean="0">
                <a:solidFill>
                  <a:schemeClr val="tx1"/>
                </a:solidFill>
                <a:latin typeface="Trebuchet MS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GMMs are updated after every iteration.</a:t>
            </a:r>
          </a:p>
          <a:p>
            <a:endParaRPr lang="en-US" sz="16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Segmenting the object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Selecting Seeds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12096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pic>
        <p:nvPicPr>
          <p:cNvPr id="12" name="Picture 11" descr="2008_000345_see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01888"/>
            <a:ext cx="3600450" cy="24987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95400" y="5105400"/>
            <a:ext cx="73829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Rectangle from the head region is taken as foreground seed.</a:t>
            </a:r>
            <a:endParaRPr lang="en-US" sz="16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Boundary pixels are used as background seeds.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Background is added while some foreground is missing</a:t>
            </a:r>
          </a:p>
          <a:p>
            <a:endParaRPr lang="en-US" sz="1600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1334869"/>
            <a:ext cx="7109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Some foreground and background pixel (seeds) need to be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specified for GMM initialization.</a:t>
            </a:r>
            <a:endParaRPr lang="en-US" sz="1600" dirty="0">
              <a:latin typeface="Trebuchet MS" pitchFamily="34" charset="0"/>
            </a:endParaRPr>
          </a:p>
        </p:txBody>
      </p:sp>
      <p:pic>
        <p:nvPicPr>
          <p:cNvPr id="15" name="Picture 14" descr="2008_000345_see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1" y="2301888"/>
            <a:ext cx="3600449" cy="249871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 bwMode="auto">
          <a:xfrm>
            <a:off x="4191000" y="3505200"/>
            <a:ext cx="914400" cy="2286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Segmenting the object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Berkeley Edges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11" descr="2008_000345_see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01888"/>
            <a:ext cx="3600449" cy="24987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6800" y="5197495"/>
            <a:ext cx="750000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Response of the edge detector used to model pair wise terms.</a:t>
            </a:r>
            <a:endParaRPr lang="en-US" sz="16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Cut is enforced at place where there is high edge response.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endParaRPr lang="en-US" sz="1600" dirty="0">
              <a:latin typeface="Trebuchet MS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1334869"/>
            <a:ext cx="8122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Introduced in 2002, Berkeley Edge Detector provides edge response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 by considering context from the images.</a:t>
            </a:r>
          </a:p>
          <a:p>
            <a:pPr>
              <a:buFont typeface="Arial" pitchFamily="34" charset="0"/>
              <a:buChar char="•"/>
            </a:pPr>
            <a:endParaRPr lang="en-US" sz="1600" dirty="0">
              <a:latin typeface="Trebuchet MS" pitchFamily="34" charset="0"/>
            </a:endParaRPr>
          </a:p>
        </p:txBody>
      </p:sp>
      <p:pic>
        <p:nvPicPr>
          <p:cNvPr id="15" name="Picture 14" descr="2008_000345_see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1" y="2301888"/>
            <a:ext cx="3600449" cy="2498711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 bwMode="auto">
          <a:xfrm>
            <a:off x="4191000" y="3505200"/>
            <a:ext cx="914400" cy="2286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Segmenting the object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Posterior Probabilities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11" descr="2008_000345_see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77" y="4419600"/>
            <a:ext cx="2063273" cy="14319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" y="1219200"/>
            <a:ext cx="778450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GMMs often un capable of modeling color variations.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Foreground and Background color histograms computed on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 training images.</a:t>
            </a:r>
          </a:p>
          <a:p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Posteriors are computed using these histograms.</a:t>
            </a:r>
          </a:p>
          <a:p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Global posteriors are mixed with image specific ones to achieve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 better modeling.</a:t>
            </a:r>
          </a:p>
          <a:p>
            <a:pPr>
              <a:buFont typeface="Arial" pitchFamily="34" charset="0"/>
              <a:buChar char="•"/>
            </a:pPr>
            <a:endParaRPr lang="en-US" sz="1600" dirty="0">
              <a:latin typeface="Trebuchet MS" pitchFamily="34" charset="0"/>
            </a:endParaRPr>
          </a:p>
        </p:txBody>
      </p:sp>
      <p:pic>
        <p:nvPicPr>
          <p:cNvPr id="15" name="Picture 14" descr="2008_000345_see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9328" y="4419600"/>
            <a:ext cx="2063272" cy="14319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60198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Before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59436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After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2008_000345_see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928" y="4419600"/>
            <a:ext cx="2063272" cy="1431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Distinctive Parts </a:t>
            </a:r>
            <a:r>
              <a:rPr lang="en-US" sz="2400" dirty="0" smtClean="0">
                <a:latin typeface="Trebuchet MS" pitchFamily="34" charset="0"/>
              </a:rPr>
              <a:t>Model (</a:t>
            </a:r>
            <a:r>
              <a:rPr lang="en-US" sz="2400" dirty="0" smtClean="0">
                <a:latin typeface="Trebuchet MS" pitchFamily="34" charset="0"/>
              </a:rPr>
              <a:t>Results</a:t>
            </a:r>
            <a:r>
              <a:rPr lang="en-US" sz="2400" dirty="0" smtClean="0">
                <a:latin typeface="Trebuchet MS" pitchFamily="34" charset="0"/>
              </a:rPr>
              <a:t>)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14" name="Picture 13" descr="headrer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3550546" cy="23622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91000" y="1676400"/>
          <a:ext cx="44958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1371600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 Method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AP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   FGMR Model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 0.28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  </a:t>
                      </a:r>
                      <a:r>
                        <a:rPr lang="en-US" baseline="0" dirty="0" smtClean="0">
                          <a:latin typeface="Trebuchet MS" pitchFamily="34" charset="0"/>
                        </a:rPr>
                        <a:t> Basic </a:t>
                      </a:r>
                      <a:r>
                        <a:rPr lang="en-US" baseline="0" dirty="0" err="1" smtClean="0">
                          <a:latin typeface="Trebuchet MS" pitchFamily="34" charset="0"/>
                        </a:rPr>
                        <a:t>GrabCut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0.37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Trebuchet MS" pitchFamily="34" charset="0"/>
                        </a:rPr>
                        <a:t> Adding</a:t>
                      </a:r>
                      <a:r>
                        <a:rPr lang="en-US" dirty="0" smtClean="0">
                          <a:latin typeface="Trebuchet MS" pitchFamily="34" charset="0"/>
                        </a:rPr>
                        <a:t> Global Posteriors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0.41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  Adding</a:t>
                      </a:r>
                      <a:r>
                        <a:rPr lang="en-US" baseline="0" dirty="0" smtClean="0">
                          <a:latin typeface="Trebuchet MS" pitchFamily="34" charset="0"/>
                        </a:rPr>
                        <a:t> Berkeley Edges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0.46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 Re ranking the detections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0.48</a:t>
                      </a:r>
                      <a:endParaRPr lang="en-US" b="1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State of the Art in VOC 2010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Trebuchet MS" pitchFamily="34" charset="0"/>
                        </a:rPr>
                        <a:t>0.47</a:t>
                      </a:r>
                      <a:endParaRPr lang="en-US" b="0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5000" y="44196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Distinctive part model improves AP by 20% over 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original method. </a:t>
            </a:r>
          </a:p>
          <a:p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Results comparable to state of the art method are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 obtained.</a:t>
            </a:r>
          </a:p>
          <a:p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Still lot of scope to improve results further.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Distinctive Parts Model(Results</a:t>
            </a:r>
            <a:r>
              <a:rPr lang="en-US" sz="2400" dirty="0" smtClean="0">
                <a:latin typeface="Trebuchet MS" pitchFamily="34" charset="0"/>
              </a:rPr>
              <a:t>)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19" name="Picture 18" descr="8-31_2010_0014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371600"/>
            <a:ext cx="1537989" cy="1091972"/>
          </a:xfrm>
          <a:prstGeom prst="rect">
            <a:avLst/>
          </a:prstGeom>
        </p:spPr>
      </p:pic>
      <p:pic>
        <p:nvPicPr>
          <p:cNvPr id="20" name="Picture 19" descr="8-31_2010_0014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371600"/>
            <a:ext cx="1537988" cy="1091972"/>
          </a:xfrm>
          <a:prstGeom prst="rect">
            <a:avLst/>
          </a:prstGeom>
        </p:spPr>
      </p:pic>
      <p:pic>
        <p:nvPicPr>
          <p:cNvPr id="21" name="Picture 20" descr="8-31_2010_0014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1" y="1371600"/>
            <a:ext cx="1365733" cy="1024300"/>
          </a:xfrm>
          <a:prstGeom prst="rect">
            <a:avLst/>
          </a:prstGeom>
        </p:spPr>
      </p:pic>
      <p:pic>
        <p:nvPicPr>
          <p:cNvPr id="22" name="Picture 21" descr="8-31_2010_0014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1371600"/>
            <a:ext cx="1365732" cy="1024299"/>
          </a:xfrm>
          <a:prstGeom prst="rect">
            <a:avLst/>
          </a:prstGeom>
        </p:spPr>
      </p:pic>
      <p:pic>
        <p:nvPicPr>
          <p:cNvPr id="23" name="Picture 22" descr="8-31_2010_00146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2779548"/>
            <a:ext cx="1537989" cy="1030452"/>
          </a:xfrm>
          <a:prstGeom prst="rect">
            <a:avLst/>
          </a:prstGeom>
        </p:spPr>
      </p:pic>
      <p:pic>
        <p:nvPicPr>
          <p:cNvPr id="24" name="Picture 23" descr="8-31_2010_00146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779548"/>
            <a:ext cx="1537988" cy="1030452"/>
          </a:xfrm>
          <a:prstGeom prst="rect">
            <a:avLst/>
          </a:prstGeom>
        </p:spPr>
      </p:pic>
      <p:pic>
        <p:nvPicPr>
          <p:cNvPr id="25" name="Picture 24" descr="8-31_2010_00146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56256" y="2798272"/>
            <a:ext cx="1365733" cy="909578"/>
          </a:xfrm>
          <a:prstGeom prst="rect">
            <a:avLst/>
          </a:prstGeom>
        </p:spPr>
      </p:pic>
      <p:pic>
        <p:nvPicPr>
          <p:cNvPr id="26" name="Picture 25" descr="8-31_2010_00146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27456" y="2798272"/>
            <a:ext cx="1365732" cy="909577"/>
          </a:xfrm>
          <a:prstGeom prst="rect">
            <a:avLst/>
          </a:prstGeom>
        </p:spPr>
      </p:pic>
      <p:pic>
        <p:nvPicPr>
          <p:cNvPr id="27" name="Picture 26" descr="8-31_2010_00146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600" y="4199664"/>
            <a:ext cx="1537989" cy="1024300"/>
          </a:xfrm>
          <a:prstGeom prst="rect">
            <a:avLst/>
          </a:prstGeom>
        </p:spPr>
      </p:pic>
      <p:pic>
        <p:nvPicPr>
          <p:cNvPr id="28" name="Picture 27" descr="8-31_2010_00146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90600" y="4199664"/>
            <a:ext cx="1537988" cy="1024300"/>
          </a:xfrm>
          <a:prstGeom prst="rect">
            <a:avLst/>
          </a:prstGeom>
        </p:spPr>
      </p:pic>
      <p:pic>
        <p:nvPicPr>
          <p:cNvPr id="29" name="Picture 28" descr="8-31_2010_00146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1" y="4165828"/>
            <a:ext cx="1365733" cy="1024300"/>
          </a:xfrm>
          <a:prstGeom prst="rect">
            <a:avLst/>
          </a:prstGeom>
        </p:spPr>
      </p:pic>
      <p:pic>
        <p:nvPicPr>
          <p:cNvPr id="30" name="Picture 29" descr="8-31_2010_00146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29200" y="4165828"/>
            <a:ext cx="1365732" cy="1024299"/>
          </a:xfrm>
          <a:prstGeom prst="rect">
            <a:avLst/>
          </a:prstGeom>
        </p:spPr>
      </p:pic>
      <p:pic>
        <p:nvPicPr>
          <p:cNvPr id="31" name="Picture 30" descr="8-31_2010_00146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77626" y="5522748"/>
            <a:ext cx="1373936" cy="1030452"/>
          </a:xfrm>
          <a:prstGeom prst="rect">
            <a:avLst/>
          </a:prstGeom>
        </p:spPr>
      </p:pic>
      <p:pic>
        <p:nvPicPr>
          <p:cNvPr id="32" name="Picture 31" descr="8-31_2010_001468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72626" y="5522748"/>
            <a:ext cx="1373936" cy="1030452"/>
          </a:xfrm>
          <a:prstGeom prst="rect">
            <a:avLst/>
          </a:prstGeom>
        </p:spPr>
      </p:pic>
      <p:pic>
        <p:nvPicPr>
          <p:cNvPr id="33" name="Picture 32" descr="8-31_2010_001468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880056" y="5484111"/>
            <a:ext cx="1365733" cy="1024299"/>
          </a:xfrm>
          <a:prstGeom prst="rect">
            <a:avLst/>
          </a:prstGeom>
        </p:spPr>
      </p:pic>
      <p:pic>
        <p:nvPicPr>
          <p:cNvPr id="34" name="Picture 33" descr="8-31_2010_001468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51256" y="5484111"/>
            <a:ext cx="1365732" cy="1024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Distinctive Parts Model(Failure </a:t>
            </a:r>
            <a:r>
              <a:rPr lang="en-US" sz="2400" dirty="0" smtClean="0">
                <a:latin typeface="Trebuchet MS" pitchFamily="34" charset="0"/>
              </a:rPr>
              <a:t>Cases)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3" name="Picture 2" descr="2010_005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1" y="1365250"/>
            <a:ext cx="2057400" cy="1337310"/>
          </a:xfrm>
          <a:prstGeom prst="rect">
            <a:avLst/>
          </a:prstGeom>
        </p:spPr>
      </p:pic>
      <p:pic>
        <p:nvPicPr>
          <p:cNvPr id="4" name="Picture 3" descr="2010_0051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371600"/>
            <a:ext cx="2057400" cy="1337310"/>
          </a:xfrm>
          <a:prstGeom prst="rect">
            <a:avLst/>
          </a:prstGeom>
        </p:spPr>
      </p:pic>
      <p:pic>
        <p:nvPicPr>
          <p:cNvPr id="5" name="Picture 4" descr="2010_005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2971801"/>
            <a:ext cx="1219200" cy="1830630"/>
          </a:xfrm>
          <a:prstGeom prst="rect">
            <a:avLst/>
          </a:prstGeom>
        </p:spPr>
      </p:pic>
      <p:pic>
        <p:nvPicPr>
          <p:cNvPr id="6" name="Picture 5" descr="2010_0051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2971801"/>
            <a:ext cx="1219200" cy="1830629"/>
          </a:xfrm>
          <a:prstGeom prst="rect">
            <a:avLst/>
          </a:prstGeom>
        </p:spPr>
      </p:pic>
      <p:pic>
        <p:nvPicPr>
          <p:cNvPr id="7" name="Picture 6" descr="2010_00559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9400" y="1371600"/>
            <a:ext cx="1727200" cy="1295400"/>
          </a:xfrm>
          <a:prstGeom prst="rect">
            <a:avLst/>
          </a:prstGeom>
        </p:spPr>
      </p:pic>
      <p:pic>
        <p:nvPicPr>
          <p:cNvPr id="8" name="Picture 7" descr="2010_00559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1371600"/>
            <a:ext cx="1727200" cy="1295400"/>
          </a:xfrm>
          <a:prstGeom prst="rect">
            <a:avLst/>
          </a:prstGeom>
        </p:spPr>
      </p:pic>
      <p:pic>
        <p:nvPicPr>
          <p:cNvPr id="10" name="Picture 9" descr="2010_00068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364" y="4953000"/>
            <a:ext cx="2281437" cy="1524000"/>
          </a:xfrm>
          <a:prstGeom prst="rect">
            <a:avLst/>
          </a:prstGeom>
        </p:spPr>
      </p:pic>
      <p:pic>
        <p:nvPicPr>
          <p:cNvPr id="11" name="Picture 10" descr="2010_00068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9764" y="4953000"/>
            <a:ext cx="2281436" cy="1524000"/>
          </a:xfrm>
          <a:prstGeom prst="rect">
            <a:avLst/>
          </a:prstGeom>
        </p:spPr>
      </p:pic>
      <p:pic>
        <p:nvPicPr>
          <p:cNvPr id="12" name="Picture 11" descr="2010_00068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8164" y="4953000"/>
            <a:ext cx="2281436" cy="1523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Classification Tasks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0472" y="1592759"/>
            <a:ext cx="5721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Can a computer classify and label these images?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Can we break </a:t>
            </a:r>
            <a:r>
              <a:rPr lang="en-US" sz="2000" dirty="0" err="1" smtClean="0">
                <a:solidFill>
                  <a:schemeClr val="tx1"/>
                </a:solidFill>
                <a:latin typeface="Trebuchet MS" pitchFamily="34" charset="0"/>
              </a:rPr>
              <a:t>Asirra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Test?</a:t>
            </a: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6" name="Picture 5" descr="2-english_cocker_spaniel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712999"/>
            <a:ext cx="1136596" cy="1706601"/>
          </a:xfrm>
          <a:prstGeom prst="rect">
            <a:avLst/>
          </a:prstGeom>
        </p:spPr>
      </p:pic>
      <p:pic>
        <p:nvPicPr>
          <p:cNvPr id="7" name="Picture 6" descr="6-english_setter_1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712999"/>
            <a:ext cx="2517117" cy="1676400"/>
          </a:xfrm>
          <a:prstGeom prst="rect">
            <a:avLst/>
          </a:prstGeom>
        </p:spPr>
      </p:pic>
      <p:pic>
        <p:nvPicPr>
          <p:cNvPr id="8" name="Picture 7" descr="6-great_pyrenees_1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12999"/>
            <a:ext cx="2074753" cy="1676400"/>
          </a:xfrm>
          <a:prstGeom prst="rect">
            <a:avLst/>
          </a:prstGeom>
        </p:spPr>
      </p:pic>
      <p:pic>
        <p:nvPicPr>
          <p:cNvPr id="10" name="Picture 9" descr="6-samoyed_1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098" y="2712999"/>
            <a:ext cx="2402702" cy="1600200"/>
          </a:xfrm>
          <a:prstGeom prst="rect">
            <a:avLst/>
          </a:prstGeom>
        </p:spPr>
      </p:pic>
      <p:pic>
        <p:nvPicPr>
          <p:cNvPr id="11" name="Picture 10" descr="2-Bombay_1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4572000"/>
            <a:ext cx="2438400" cy="1828800"/>
          </a:xfrm>
          <a:prstGeom prst="rect">
            <a:avLst/>
          </a:prstGeom>
        </p:spPr>
      </p:pic>
      <p:pic>
        <p:nvPicPr>
          <p:cNvPr id="12" name="Picture 11" descr="2-Persian_3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800" y="4572000"/>
            <a:ext cx="1547000" cy="1933750"/>
          </a:xfrm>
          <a:prstGeom prst="rect">
            <a:avLst/>
          </a:prstGeom>
        </p:spPr>
      </p:pic>
      <p:pic>
        <p:nvPicPr>
          <p:cNvPr id="13" name="Picture 12" descr="2-Siamese_2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4648200"/>
            <a:ext cx="1625600" cy="1219200"/>
          </a:xfrm>
          <a:prstGeom prst="rect">
            <a:avLst/>
          </a:prstGeom>
        </p:spPr>
      </p:pic>
      <p:pic>
        <p:nvPicPr>
          <p:cNvPr id="16" name="Picture 15" descr="6-Abyssinian_15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4648200"/>
            <a:ext cx="2145450" cy="1127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Classification Tasks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Species Classification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9123" y="1504890"/>
            <a:ext cx="5288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Given an image, classify it as a cat or a dog.</a:t>
            </a:r>
          </a:p>
        </p:txBody>
      </p:sp>
      <p:pic>
        <p:nvPicPr>
          <p:cNvPr id="6" name="Picture 5" descr="2-english_cocker_spaniel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337982" y="2484399"/>
            <a:ext cx="525643" cy="789253"/>
          </a:xfrm>
          <a:prstGeom prst="rect">
            <a:avLst/>
          </a:prstGeom>
        </p:spPr>
      </p:pic>
      <p:pic>
        <p:nvPicPr>
          <p:cNvPr id="7" name="Picture 6" descr="6-english_setter_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177825" y="3352800"/>
            <a:ext cx="686487" cy="457200"/>
          </a:xfrm>
          <a:prstGeom prst="rect">
            <a:avLst/>
          </a:prstGeom>
        </p:spPr>
      </p:pic>
      <p:pic>
        <p:nvPicPr>
          <p:cNvPr id="8" name="Picture 7" descr="6-great_pyrenees_1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339625" y="2514600"/>
            <a:ext cx="914400" cy="738835"/>
          </a:xfrm>
          <a:prstGeom prst="rect">
            <a:avLst/>
          </a:prstGeom>
        </p:spPr>
      </p:pic>
      <p:pic>
        <p:nvPicPr>
          <p:cNvPr id="10" name="Picture 9" descr="6-samoyed_1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339626" y="3352800"/>
            <a:ext cx="686486" cy="457199"/>
          </a:xfrm>
          <a:prstGeom prst="rect">
            <a:avLst/>
          </a:prstGeom>
        </p:spPr>
      </p:pic>
      <p:pic>
        <p:nvPicPr>
          <p:cNvPr id="11" name="Picture 10" descr="2-Bombay_1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11426" y="4267200"/>
            <a:ext cx="762000" cy="571500"/>
          </a:xfrm>
          <a:prstGeom prst="rect">
            <a:avLst/>
          </a:prstGeom>
        </p:spPr>
      </p:pic>
      <p:pic>
        <p:nvPicPr>
          <p:cNvPr id="12" name="Picture 11" descr="2-Persian_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35226" y="4953000"/>
            <a:ext cx="632600" cy="790750"/>
          </a:xfrm>
          <a:prstGeom prst="rect">
            <a:avLst/>
          </a:prstGeom>
        </p:spPr>
      </p:pic>
      <p:pic>
        <p:nvPicPr>
          <p:cNvPr id="13" name="Picture 12" descr="2-Siamese_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2226" y="5029200"/>
            <a:ext cx="914400" cy="685800"/>
          </a:xfrm>
          <a:prstGeom prst="rect">
            <a:avLst/>
          </a:prstGeom>
        </p:spPr>
      </p:pic>
      <p:pic>
        <p:nvPicPr>
          <p:cNvPr id="16" name="Picture 15" descr="6-Abyssinian_15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16026" y="4267200"/>
            <a:ext cx="1130094" cy="593676"/>
          </a:xfrm>
          <a:prstGeom prst="rect">
            <a:avLst/>
          </a:prstGeom>
        </p:spPr>
      </p:pic>
      <p:sp>
        <p:nvSpPr>
          <p:cNvPr id="17" name="Up Arrow 16"/>
          <p:cNvSpPr/>
          <p:nvPr/>
        </p:nvSpPr>
        <p:spPr bwMode="auto">
          <a:xfrm>
            <a:off x="806226" y="2133600"/>
            <a:ext cx="260574" cy="4495800"/>
          </a:xfrm>
          <a:prstGeom prst="upArrow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298674" y="5867400"/>
            <a:ext cx="5657626" cy="279400"/>
          </a:xfrm>
          <a:prstGeom prst="rightArrow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</a:pPr>
            <a:endParaRPr lang="en-US" smtClean="0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Minus 18"/>
          <p:cNvSpPr/>
          <p:nvPr/>
        </p:nvSpPr>
        <p:spPr bwMode="auto">
          <a:xfrm rot="19266421">
            <a:off x="113196" y="3891532"/>
            <a:ext cx="5603919" cy="397324"/>
          </a:xfrm>
          <a:prstGeom prst="mathMinu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</a:pPr>
            <a:endParaRPr lang="en-US" smtClean="0"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19" descr="2-Bombay_24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456" y="2514600"/>
            <a:ext cx="1329344" cy="14478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19400" y="2590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19600" y="3886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67600" y="4038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7" name="Left Arrow 36"/>
          <p:cNvSpPr/>
          <p:nvPr/>
        </p:nvSpPr>
        <p:spPr bwMode="auto">
          <a:xfrm>
            <a:off x="5334000" y="3048000"/>
            <a:ext cx="1447800" cy="228600"/>
          </a:xfrm>
          <a:prstGeom prst="leftArrow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</a:pPr>
            <a:endParaRPr lang="en-US" smtClean="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Classification Tasks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Breed Classification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447800"/>
            <a:ext cx="5908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Given an image, classify it according to its breed.</a:t>
            </a:r>
          </a:p>
        </p:txBody>
      </p:sp>
      <p:pic>
        <p:nvPicPr>
          <p:cNvPr id="6" name="Picture 5" descr="2-english_cocker_spaniel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17773" y="2819400"/>
            <a:ext cx="525211" cy="789253"/>
          </a:xfrm>
          <a:prstGeom prst="rect">
            <a:avLst/>
          </a:prstGeom>
        </p:spPr>
      </p:pic>
      <p:pic>
        <p:nvPicPr>
          <p:cNvPr id="7" name="Picture 6" descr="6-english_setter_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057400" y="3657600"/>
            <a:ext cx="527908" cy="651088"/>
          </a:xfrm>
          <a:prstGeom prst="rect">
            <a:avLst/>
          </a:prstGeom>
        </p:spPr>
      </p:pic>
      <p:pic>
        <p:nvPicPr>
          <p:cNvPr id="8" name="Picture 7" descr="6-great_pyrenees_1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219200" y="2893160"/>
            <a:ext cx="914400" cy="651717"/>
          </a:xfrm>
          <a:prstGeom prst="rect">
            <a:avLst/>
          </a:prstGeom>
        </p:spPr>
      </p:pic>
      <p:pic>
        <p:nvPicPr>
          <p:cNvPr id="10" name="Picture 9" descr="6-samoyed_1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42405" y="3687801"/>
            <a:ext cx="640078" cy="457199"/>
          </a:xfrm>
          <a:prstGeom prst="rect">
            <a:avLst/>
          </a:prstGeom>
        </p:spPr>
      </p:pic>
      <p:sp>
        <p:nvSpPr>
          <p:cNvPr id="17" name="Up Arrow 16"/>
          <p:cNvSpPr/>
          <p:nvPr/>
        </p:nvSpPr>
        <p:spPr bwMode="auto">
          <a:xfrm>
            <a:off x="806226" y="2133600"/>
            <a:ext cx="260574" cy="4495800"/>
          </a:xfrm>
          <a:prstGeom prst="upArrow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298674" y="5867400"/>
            <a:ext cx="5657626" cy="279400"/>
          </a:xfrm>
          <a:prstGeom prst="rightArrow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</a:pPr>
            <a:endParaRPr lang="en-US" smtClean="0">
              <a:latin typeface="Arial" charset="0"/>
              <a:ea typeface="+mn-ea"/>
              <a:cs typeface="+mn-cs"/>
            </a:endParaRPr>
          </a:p>
        </p:txBody>
      </p:sp>
      <p:pic>
        <p:nvPicPr>
          <p:cNvPr id="20" name="Picture 19" descr="2-Bombay_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6456" y="2514600"/>
            <a:ext cx="1329344" cy="14478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447800" y="2362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Bombay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1600" y="25146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Chihuahua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67600" y="4038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7" name="Left Arrow 36"/>
          <p:cNvSpPr/>
          <p:nvPr/>
        </p:nvSpPr>
        <p:spPr bwMode="auto">
          <a:xfrm rot="21063963">
            <a:off x="5342969" y="3921032"/>
            <a:ext cx="1447800" cy="228600"/>
          </a:xfrm>
          <a:prstGeom prst="leftArrow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</a:pPr>
            <a:endParaRPr lang="en-US" smtClean="0">
              <a:latin typeface="Arial" charset="0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222149" y="2049568"/>
            <a:ext cx="4146746" cy="2764294"/>
            <a:chOff x="1222149" y="2049568"/>
            <a:chExt cx="4146746" cy="2764294"/>
          </a:xfrm>
        </p:grpSpPr>
        <p:sp>
          <p:nvSpPr>
            <p:cNvPr id="19" name="Minus 18"/>
            <p:cNvSpPr/>
            <p:nvPr/>
          </p:nvSpPr>
          <p:spPr bwMode="auto">
            <a:xfrm rot="16200000">
              <a:off x="2026580" y="3070989"/>
              <a:ext cx="2440165" cy="397324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buClr>
                  <a:srgbClr val="000000"/>
                </a:buClr>
                <a:buSzPct val="100000"/>
              </a:pPr>
              <a:endParaRPr lang="en-US" smtClean="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Minus 20"/>
            <p:cNvSpPr/>
            <p:nvPr/>
          </p:nvSpPr>
          <p:spPr bwMode="auto">
            <a:xfrm rot="19730262">
              <a:off x="1222149" y="4404852"/>
              <a:ext cx="2440165" cy="397324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buClr>
                  <a:srgbClr val="000000"/>
                </a:buClr>
                <a:buSzPct val="100000"/>
              </a:pPr>
              <a:endParaRPr lang="en-US" smtClean="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Minus 21"/>
            <p:cNvSpPr/>
            <p:nvPr/>
          </p:nvSpPr>
          <p:spPr bwMode="auto">
            <a:xfrm rot="1937506">
              <a:off x="2736089" y="4416538"/>
              <a:ext cx="2632806" cy="397324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buClr>
                  <a:srgbClr val="000000"/>
                </a:buClr>
                <a:buSzPct val="100000"/>
              </a:pPr>
              <a:endParaRPr lang="en-US" smtClean="0"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23" name="Picture 22" descr="2-english_cocker_spaniel_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352800" y="4736843"/>
            <a:ext cx="694611" cy="520957"/>
          </a:xfrm>
          <a:prstGeom prst="rect">
            <a:avLst/>
          </a:prstGeom>
        </p:spPr>
      </p:pic>
      <p:pic>
        <p:nvPicPr>
          <p:cNvPr id="24" name="Picture 23" descr="6-english_setter_18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3421538" y="5334000"/>
            <a:ext cx="679017" cy="509263"/>
          </a:xfrm>
          <a:prstGeom prst="rect">
            <a:avLst/>
          </a:prstGeom>
        </p:spPr>
      </p:pic>
      <p:pic>
        <p:nvPicPr>
          <p:cNvPr id="25" name="Picture 24" descr="6-great_pyrenees_16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2739293" y="4670062"/>
            <a:ext cx="462477" cy="616636"/>
          </a:xfrm>
          <a:prstGeom prst="rect">
            <a:avLst/>
          </a:prstGeom>
        </p:spPr>
      </p:pic>
      <p:pic>
        <p:nvPicPr>
          <p:cNvPr id="26" name="Picture 25" descr="6-samoyed_16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2359542" y="5334001"/>
            <a:ext cx="764657" cy="509262"/>
          </a:xfrm>
          <a:prstGeom prst="rect">
            <a:avLst/>
          </a:prstGeom>
        </p:spPr>
      </p:pic>
      <p:pic>
        <p:nvPicPr>
          <p:cNvPr id="27" name="Picture 26" descr="2-english_cocker_spaniel_2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4503556" y="2492714"/>
            <a:ext cx="623917" cy="555286"/>
          </a:xfrm>
          <a:prstGeom prst="rect">
            <a:avLst/>
          </a:prstGeom>
        </p:spPr>
      </p:pic>
      <p:pic>
        <p:nvPicPr>
          <p:cNvPr id="28" name="Picture 27" descr="6-english_setter_18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4419600" y="3200400"/>
            <a:ext cx="525119" cy="657540"/>
          </a:xfrm>
          <a:prstGeom prst="rect">
            <a:avLst/>
          </a:prstGeom>
        </p:spPr>
      </p:pic>
      <p:pic>
        <p:nvPicPr>
          <p:cNvPr id="29" name="Picture 28" descr="6-great_pyrenees_166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3505200" y="2388717"/>
            <a:ext cx="914400" cy="685800"/>
          </a:xfrm>
          <a:prstGeom prst="rect">
            <a:avLst/>
          </a:prstGeom>
        </p:spPr>
      </p:pic>
      <p:pic>
        <p:nvPicPr>
          <p:cNvPr id="30" name="Picture 29" descr="6-samoyed_16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3507251" y="3200400"/>
            <a:ext cx="682386" cy="45719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191000" y="5334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Beagle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378089"/>
            <a:ext cx="594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Popular pet animals - always found in images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 and videos besides humans </a:t>
            </a:r>
          </a:p>
          <a:p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Google images have about 260 million cat and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168 million dog images indexed.</a:t>
            </a:r>
          </a:p>
          <a:p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About 65% of United States household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 have pets.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38 million households have cats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46 million households have dogs</a:t>
            </a:r>
          </a:p>
          <a:p>
            <a:pPr lvl="1"/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This popularity provides an opportunity to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 collect  large amount of data for machine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 learning.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</a:p>
          <a:p>
            <a:pPr lvl="1"/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/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2" name="Title 8"/>
          <p:cNvSpPr txBox="1">
            <a:spLocks/>
          </p:cNvSpPr>
          <p:nvPr/>
        </p:nvSpPr>
        <p:spPr bwMode="auto">
          <a:xfrm>
            <a:off x="1219200" y="381000"/>
            <a:ext cx="6553200" cy="762000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rebuchet MS" pitchFamily="34" charset="0"/>
              </a:rPr>
              <a:t>Why Cats and Dogs?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7432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67200"/>
            <a:ext cx="16192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Classification Tasks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Appearance Feature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13" name="Picture 12" descr="5-beagle_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30905"/>
            <a:ext cx="1905000" cy="1257300"/>
          </a:xfrm>
          <a:prstGeom prst="rect">
            <a:avLst/>
          </a:prstGeom>
        </p:spPr>
      </p:pic>
      <p:pic>
        <p:nvPicPr>
          <p:cNvPr id="15" name="Picture 14" descr="5-beagle_1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657600"/>
            <a:ext cx="1905000" cy="1253490"/>
          </a:xfrm>
          <a:prstGeom prst="rect">
            <a:avLst/>
          </a:prstGeom>
        </p:spPr>
      </p:pic>
      <p:pic>
        <p:nvPicPr>
          <p:cNvPr id="16" name="Picture 15" descr="5-beagle_1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470910"/>
            <a:ext cx="1905000" cy="1253490"/>
          </a:xfrm>
          <a:prstGeom prst="rect">
            <a:avLst/>
          </a:prstGeom>
        </p:spPr>
      </p:pic>
      <p:pic>
        <p:nvPicPr>
          <p:cNvPr id="17" name="Picture 16" descr="5-beagle_1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470910"/>
            <a:ext cx="1905000" cy="12534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1600200"/>
            <a:ext cx="6400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 Scale Invariant Feature Transform (SIFT) Features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 Bag of Words Histogram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 Spatial layout based on head detection and segmentation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Single feature vector formed by concatenating several </a:t>
            </a:r>
          </a:p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Trebuchet MS" pitchFamily="34" charset="0"/>
              </a:rPr>
              <a:t>BoW</a:t>
            </a: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histograms.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Trebuchet MS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09600" y="5029200"/>
            <a:ext cx="1828800" cy="609600"/>
            <a:chOff x="609600" y="5029200"/>
            <a:chExt cx="1828800" cy="609600"/>
          </a:xfrm>
        </p:grpSpPr>
        <p:sp>
          <p:nvSpPr>
            <p:cNvPr id="12" name="Double Brace 11"/>
            <p:cNvSpPr/>
            <p:nvPr/>
          </p:nvSpPr>
          <p:spPr bwMode="auto">
            <a:xfrm>
              <a:off x="609600" y="5029200"/>
              <a:ext cx="1828800" cy="6096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Minus 20"/>
            <p:cNvSpPr/>
            <p:nvPr/>
          </p:nvSpPr>
          <p:spPr bwMode="auto">
            <a:xfrm>
              <a:off x="685800" y="5486400"/>
              <a:ext cx="1600200" cy="45719"/>
            </a:xfrm>
            <a:prstGeom prst="mathMinus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Minus 21"/>
            <p:cNvSpPr/>
            <p:nvPr/>
          </p:nvSpPr>
          <p:spPr bwMode="auto">
            <a:xfrm rot="16200000">
              <a:off x="876300" y="5219700"/>
              <a:ext cx="5334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Minus 22"/>
            <p:cNvSpPr/>
            <p:nvPr/>
          </p:nvSpPr>
          <p:spPr bwMode="auto">
            <a:xfrm rot="16200000">
              <a:off x="1104900" y="5286376"/>
              <a:ext cx="3810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Minus 23"/>
            <p:cNvSpPr/>
            <p:nvPr/>
          </p:nvSpPr>
          <p:spPr bwMode="auto">
            <a:xfrm rot="16200000">
              <a:off x="1295400" y="5314952"/>
              <a:ext cx="3048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Minus 24"/>
            <p:cNvSpPr/>
            <p:nvPr/>
          </p:nvSpPr>
          <p:spPr bwMode="auto">
            <a:xfrm rot="16200000">
              <a:off x="1371600" y="5257800"/>
              <a:ext cx="4572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Minus 25"/>
            <p:cNvSpPr/>
            <p:nvPr/>
          </p:nvSpPr>
          <p:spPr bwMode="auto">
            <a:xfrm rot="16200000">
              <a:off x="1485900" y="5219700"/>
              <a:ext cx="5334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Minus 26"/>
            <p:cNvSpPr/>
            <p:nvPr/>
          </p:nvSpPr>
          <p:spPr bwMode="auto">
            <a:xfrm rot="16200000">
              <a:off x="1752600" y="5314952"/>
              <a:ext cx="3048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0" name="Double Brace 69"/>
          <p:cNvSpPr/>
          <p:nvPr/>
        </p:nvSpPr>
        <p:spPr bwMode="auto">
          <a:xfrm>
            <a:off x="381000" y="4953000"/>
            <a:ext cx="8153400" cy="762000"/>
          </a:xfrm>
          <a:prstGeom prst="bracePair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552700" y="5029200"/>
            <a:ext cx="1828800" cy="609600"/>
            <a:chOff x="609600" y="5029200"/>
            <a:chExt cx="1828800" cy="609600"/>
          </a:xfrm>
        </p:grpSpPr>
        <p:sp>
          <p:nvSpPr>
            <p:cNvPr id="73" name="Double Brace 72"/>
            <p:cNvSpPr/>
            <p:nvPr/>
          </p:nvSpPr>
          <p:spPr bwMode="auto">
            <a:xfrm>
              <a:off x="609600" y="5029200"/>
              <a:ext cx="1828800" cy="6096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Minus 73"/>
            <p:cNvSpPr/>
            <p:nvPr/>
          </p:nvSpPr>
          <p:spPr bwMode="auto">
            <a:xfrm>
              <a:off x="685800" y="5486400"/>
              <a:ext cx="1600200" cy="45719"/>
            </a:xfrm>
            <a:prstGeom prst="mathMinus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Minus 74"/>
            <p:cNvSpPr/>
            <p:nvPr/>
          </p:nvSpPr>
          <p:spPr bwMode="auto">
            <a:xfrm rot="16200000">
              <a:off x="876300" y="5219700"/>
              <a:ext cx="5334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Minus 75"/>
            <p:cNvSpPr/>
            <p:nvPr/>
          </p:nvSpPr>
          <p:spPr bwMode="auto">
            <a:xfrm rot="16200000">
              <a:off x="1104900" y="5286376"/>
              <a:ext cx="3810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Minus 76"/>
            <p:cNvSpPr/>
            <p:nvPr/>
          </p:nvSpPr>
          <p:spPr bwMode="auto">
            <a:xfrm rot="16200000">
              <a:off x="1295400" y="5314952"/>
              <a:ext cx="3048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Minus 77"/>
            <p:cNvSpPr/>
            <p:nvPr/>
          </p:nvSpPr>
          <p:spPr bwMode="auto">
            <a:xfrm rot="16200000">
              <a:off x="1371600" y="5257800"/>
              <a:ext cx="4572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Minus 78"/>
            <p:cNvSpPr/>
            <p:nvPr/>
          </p:nvSpPr>
          <p:spPr bwMode="auto">
            <a:xfrm rot="16200000">
              <a:off x="1485900" y="5219700"/>
              <a:ext cx="5334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Minus 79"/>
            <p:cNvSpPr/>
            <p:nvPr/>
          </p:nvSpPr>
          <p:spPr bwMode="auto">
            <a:xfrm rot="16200000">
              <a:off x="1752600" y="5314952"/>
              <a:ext cx="3048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495800" y="5029200"/>
            <a:ext cx="1828800" cy="609600"/>
            <a:chOff x="609600" y="5029200"/>
            <a:chExt cx="1828800" cy="609600"/>
          </a:xfrm>
        </p:grpSpPr>
        <p:sp>
          <p:nvSpPr>
            <p:cNvPr id="82" name="Double Brace 81"/>
            <p:cNvSpPr/>
            <p:nvPr/>
          </p:nvSpPr>
          <p:spPr bwMode="auto">
            <a:xfrm>
              <a:off x="609600" y="5029200"/>
              <a:ext cx="1828800" cy="6096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Minus 82"/>
            <p:cNvSpPr/>
            <p:nvPr/>
          </p:nvSpPr>
          <p:spPr bwMode="auto">
            <a:xfrm>
              <a:off x="685800" y="5486400"/>
              <a:ext cx="1600200" cy="45719"/>
            </a:xfrm>
            <a:prstGeom prst="mathMinus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Minus 83"/>
            <p:cNvSpPr/>
            <p:nvPr/>
          </p:nvSpPr>
          <p:spPr bwMode="auto">
            <a:xfrm rot="16200000">
              <a:off x="876300" y="5219700"/>
              <a:ext cx="5334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Minus 84"/>
            <p:cNvSpPr/>
            <p:nvPr/>
          </p:nvSpPr>
          <p:spPr bwMode="auto">
            <a:xfrm rot="16200000">
              <a:off x="1104900" y="5286376"/>
              <a:ext cx="3810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Minus 85"/>
            <p:cNvSpPr/>
            <p:nvPr/>
          </p:nvSpPr>
          <p:spPr bwMode="auto">
            <a:xfrm rot="16200000">
              <a:off x="1295400" y="5314952"/>
              <a:ext cx="3048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Minus 86"/>
            <p:cNvSpPr/>
            <p:nvPr/>
          </p:nvSpPr>
          <p:spPr bwMode="auto">
            <a:xfrm rot="16200000">
              <a:off x="1371600" y="5257800"/>
              <a:ext cx="4572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Minus 87"/>
            <p:cNvSpPr/>
            <p:nvPr/>
          </p:nvSpPr>
          <p:spPr bwMode="auto">
            <a:xfrm rot="16200000">
              <a:off x="1485900" y="5219700"/>
              <a:ext cx="5334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Minus 88"/>
            <p:cNvSpPr/>
            <p:nvPr/>
          </p:nvSpPr>
          <p:spPr bwMode="auto">
            <a:xfrm rot="16200000">
              <a:off x="1752600" y="5314952"/>
              <a:ext cx="3048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400800" y="5029200"/>
            <a:ext cx="1828800" cy="609600"/>
            <a:chOff x="609600" y="5029200"/>
            <a:chExt cx="1828800" cy="609600"/>
          </a:xfrm>
        </p:grpSpPr>
        <p:sp>
          <p:nvSpPr>
            <p:cNvPr id="91" name="Double Brace 90"/>
            <p:cNvSpPr/>
            <p:nvPr/>
          </p:nvSpPr>
          <p:spPr bwMode="auto">
            <a:xfrm>
              <a:off x="609600" y="5029200"/>
              <a:ext cx="1828800" cy="6096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Minus 91"/>
            <p:cNvSpPr/>
            <p:nvPr/>
          </p:nvSpPr>
          <p:spPr bwMode="auto">
            <a:xfrm>
              <a:off x="685800" y="5486400"/>
              <a:ext cx="1600200" cy="45719"/>
            </a:xfrm>
            <a:prstGeom prst="mathMinus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Minus 92"/>
            <p:cNvSpPr/>
            <p:nvPr/>
          </p:nvSpPr>
          <p:spPr bwMode="auto">
            <a:xfrm rot="16200000">
              <a:off x="876300" y="5219700"/>
              <a:ext cx="5334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Minus 93"/>
            <p:cNvSpPr/>
            <p:nvPr/>
          </p:nvSpPr>
          <p:spPr bwMode="auto">
            <a:xfrm rot="16200000">
              <a:off x="1104900" y="5286376"/>
              <a:ext cx="3810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Minus 94"/>
            <p:cNvSpPr/>
            <p:nvPr/>
          </p:nvSpPr>
          <p:spPr bwMode="auto">
            <a:xfrm rot="16200000">
              <a:off x="1295400" y="5314952"/>
              <a:ext cx="3048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Minus 95"/>
            <p:cNvSpPr/>
            <p:nvPr/>
          </p:nvSpPr>
          <p:spPr bwMode="auto">
            <a:xfrm rot="16200000">
              <a:off x="1371600" y="5257800"/>
              <a:ext cx="4572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Minus 96"/>
            <p:cNvSpPr/>
            <p:nvPr/>
          </p:nvSpPr>
          <p:spPr bwMode="auto">
            <a:xfrm rot="16200000">
              <a:off x="1485900" y="5219700"/>
              <a:ext cx="5334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Minus 97"/>
            <p:cNvSpPr/>
            <p:nvPr/>
          </p:nvSpPr>
          <p:spPr bwMode="auto">
            <a:xfrm rot="16200000">
              <a:off x="1752600" y="5314952"/>
              <a:ext cx="304800" cy="152400"/>
            </a:xfrm>
            <a:prstGeom prst="mathMinus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Classification Tasks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Shape Feature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15" name="Picture 14" descr="5-beagle_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874" y="2133600"/>
            <a:ext cx="2663526" cy="1752600"/>
          </a:xfrm>
          <a:prstGeom prst="rect">
            <a:avLst/>
          </a:prstGeom>
        </p:spPr>
      </p:pic>
      <p:pic>
        <p:nvPicPr>
          <p:cNvPr id="8" name="Picture 7" descr="5-dog_model_n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660" y="3435399"/>
            <a:ext cx="3567891" cy="1212801"/>
          </a:xfrm>
          <a:prstGeom prst="rect">
            <a:avLst/>
          </a:prstGeom>
        </p:spPr>
      </p:pic>
      <p:pic>
        <p:nvPicPr>
          <p:cNvPr id="11" name="Picture 10" descr="5-dog_model_n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505200"/>
            <a:ext cx="3723290" cy="9997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30480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Dog Head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3014246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Cat Head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Double Bracket 19"/>
          <p:cNvSpPr/>
          <p:nvPr/>
        </p:nvSpPr>
        <p:spPr bwMode="auto">
          <a:xfrm>
            <a:off x="3124200" y="4953000"/>
            <a:ext cx="3048000" cy="533400"/>
          </a:xfrm>
          <a:prstGeom prst="bracketPair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8075" y="496252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0.85   ,   -0.54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5400" y="1524000"/>
            <a:ext cx="6324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 Output of part based model used to form shape feature.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Head detection scores concatenated to form a feature </a:t>
            </a:r>
          </a:p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 vector.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Classification Tasks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Classifiers</a:t>
            </a:r>
            <a:endParaRPr lang="en-US" sz="2400" dirty="0"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1981200"/>
            <a:ext cx="632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Support Vector Machine (SVM) Classifiers used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Appearance feature represented by a Chi-2 kernel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Appearance feature represented by a Linear kernel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Final kernel formed by addition of two kernels.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Hierarchical and flat approaches used for breed </a:t>
            </a:r>
          </a:p>
          <a:p>
            <a:r>
              <a:rPr lang="en-US" dirty="0" smtClean="0">
                <a:solidFill>
                  <a:schemeClr val="tx1"/>
                </a:solidFill>
                <a:latin typeface="Trebuchet MS" pitchFamily="34" charset="0"/>
              </a:rPr>
              <a:t>  classification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Classification Tasks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Results</a:t>
            </a:r>
            <a:endParaRPr lang="en-US" sz="2400" dirty="0">
              <a:latin typeface="Trebuchet MS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2057400"/>
          <a:ext cx="6096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 Method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  Accuracy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  Species Classification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95.80%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 Breed Classification (Cat)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69.23%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rebuchet MS" pitchFamily="34" charset="0"/>
                        </a:rPr>
                        <a:t> Breed Classification (Dog)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62.09%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rebuchet MS" pitchFamily="34" charset="0"/>
                        </a:rPr>
                        <a:t> Breed Classification (Combined – Hierarchical)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60.74%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Breed Classification (Combined - Flat)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itchFamily="34" charset="0"/>
                        </a:rPr>
                        <a:t>62.76%</a:t>
                      </a:r>
                      <a:endParaRPr lang="en-US" dirty="0"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Classification Tasks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Results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12" name="Picture 11" descr="conf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800"/>
            <a:ext cx="6019800" cy="4514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58674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Confusion Matrix for </a:t>
            </a:r>
            <a:r>
              <a:rPr lang="en-US" sz="2000" dirty="0" smtClean="0">
                <a:solidFill>
                  <a:schemeClr val="tx1"/>
                </a:solidFill>
              </a:rPr>
              <a:t>breed classification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>
                <a:latin typeface="Trebuchet MS" pitchFamily="34" charset="0"/>
              </a:rPr>
              <a:t>Cracking </a:t>
            </a:r>
            <a:r>
              <a:rPr lang="en-US" sz="3600" dirty="0" err="1" smtClean="0">
                <a:latin typeface="Trebuchet MS" pitchFamily="34" charset="0"/>
              </a:rPr>
              <a:t>Assira</a:t>
            </a:r>
            <a:endParaRPr lang="en-US" sz="3600" dirty="0">
              <a:latin typeface="Trebuchet MS" pitchFamily="34" charset="0"/>
            </a:endParaRPr>
          </a:p>
        </p:txBody>
      </p:sp>
      <p:pic>
        <p:nvPicPr>
          <p:cNvPr id="11" name="Picture 10" descr="asir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4038600" cy="3763571"/>
          </a:xfrm>
          <a:prstGeom prst="rect">
            <a:avLst/>
          </a:prstGeom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343400" y="2209800"/>
            <a:ext cx="4495800" cy="3970318"/>
            <a:chOff x="4343400" y="1600200"/>
            <a:chExt cx="4495800" cy="3970318"/>
          </a:xfrm>
        </p:grpSpPr>
        <p:sp>
          <p:nvSpPr>
            <p:cNvPr id="12" name="TextBox 11"/>
            <p:cNvSpPr txBox="1"/>
            <p:nvPr/>
          </p:nvSpPr>
          <p:spPr>
            <a:xfrm>
              <a:off x="4343400" y="1600200"/>
              <a:ext cx="449580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b="1" i="1" dirty="0" smtClean="0">
                  <a:solidFill>
                    <a:schemeClr val="tx1"/>
                  </a:solidFill>
                  <a:latin typeface="Trebuchet MS" pitchFamily="34" charset="0"/>
                </a:rPr>
                <a:t> “ASIRRA” </a:t>
              </a:r>
              <a:r>
                <a:rPr lang="en-US" dirty="0" smtClean="0">
                  <a:solidFill>
                    <a:schemeClr val="tx1"/>
                  </a:solidFill>
                  <a:latin typeface="Trebuchet MS" pitchFamily="34" charset="0"/>
                </a:rPr>
                <a:t>is a security challenge which 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Trebuchet MS" pitchFamily="34" charset="0"/>
                </a:rPr>
                <a:t>   protects websites from </a:t>
              </a:r>
              <a:r>
                <a:rPr lang="en-US" dirty="0" err="1" smtClean="0">
                  <a:solidFill>
                    <a:schemeClr val="tx1"/>
                  </a:solidFill>
                  <a:latin typeface="Trebuchet MS" pitchFamily="34" charset="0"/>
                </a:rPr>
                <a:t>bot</a:t>
              </a:r>
              <a:r>
                <a:rPr lang="en-US" dirty="0" smtClean="0">
                  <a:solidFill>
                    <a:schemeClr val="tx1"/>
                  </a:solidFill>
                  <a:latin typeface="Trebuchet MS" pitchFamily="34" charset="0"/>
                </a:rPr>
                <a:t> attacks.</a:t>
              </a:r>
            </a:p>
            <a:p>
              <a:endParaRPr lang="en-US" dirty="0" smtClean="0">
                <a:solidFill>
                  <a:schemeClr val="tx1"/>
                </a:solidFill>
                <a:latin typeface="Trebuchet MS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  <a:latin typeface="Trebuchet MS" pitchFamily="34" charset="0"/>
                </a:rPr>
                <a:t>  Developed by Microsoft Research.</a:t>
              </a:r>
            </a:p>
            <a:p>
              <a:endParaRPr lang="en-US" dirty="0" smtClean="0">
                <a:solidFill>
                  <a:schemeClr val="tx1"/>
                </a:solidFill>
                <a:latin typeface="Trebuchet MS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b="1" i="1" dirty="0" smtClean="0">
                  <a:solidFill>
                    <a:schemeClr val="tx1"/>
                  </a:solidFill>
                  <a:latin typeface="Trebuchet MS" pitchFamily="34" charset="0"/>
                </a:rPr>
                <a:t>  </a:t>
              </a:r>
              <a:r>
                <a:rPr lang="en-US" dirty="0" smtClean="0">
                  <a:solidFill>
                    <a:schemeClr val="tx1"/>
                  </a:solidFill>
                  <a:latin typeface="Trebuchet MS" pitchFamily="34" charset="0"/>
                </a:rPr>
                <a:t>All cat images from 12 images shown 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Trebuchet MS" pitchFamily="34" charset="0"/>
                </a:rPr>
                <a:t>   need to be selected.</a:t>
              </a:r>
            </a:p>
            <a:p>
              <a:endParaRPr lang="en-US" dirty="0" smtClean="0">
                <a:solidFill>
                  <a:schemeClr val="tx1"/>
                </a:solidFill>
                <a:latin typeface="Trebuchet MS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b="1" i="1" dirty="0" smtClean="0">
                  <a:solidFill>
                    <a:schemeClr val="tx1"/>
                  </a:solidFill>
                  <a:latin typeface="Trebuchet MS" pitchFamily="34" charset="0"/>
                </a:rPr>
                <a:t>  </a:t>
              </a:r>
              <a:r>
                <a:rPr lang="en-US" dirty="0" smtClean="0">
                  <a:solidFill>
                    <a:schemeClr val="tx1"/>
                  </a:solidFill>
                  <a:latin typeface="Trebuchet MS" pitchFamily="34" charset="0"/>
                </a:rPr>
                <a:t>Classifier with accuracy      can break</a:t>
              </a:r>
            </a:p>
            <a:p>
              <a:r>
                <a:rPr lang="en-US" dirty="0" smtClean="0">
                  <a:solidFill>
                    <a:schemeClr val="tx1"/>
                  </a:solidFill>
                  <a:latin typeface="Trebuchet MS" pitchFamily="34" charset="0"/>
                </a:rPr>
                <a:t>   the system with accuracy of  </a:t>
              </a:r>
            </a:p>
            <a:p>
              <a:endParaRPr lang="en-US" dirty="0" smtClean="0">
                <a:solidFill>
                  <a:schemeClr val="tx1"/>
                </a:solidFill>
                <a:latin typeface="Trebuchet MS" pitchFamily="34" charset="0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  <a:latin typeface="Trebuchet MS" pitchFamily="34" charset="0"/>
                </a:rPr>
                <a:t>  25,000 test images are made available</a:t>
              </a:r>
            </a:p>
            <a:p>
              <a:r>
                <a:rPr lang="en-US" b="1" i="1" dirty="0" smtClean="0">
                  <a:solidFill>
                    <a:schemeClr val="tx1"/>
                  </a:solidFill>
                  <a:latin typeface="Trebuchet MS" pitchFamily="34" charset="0"/>
                </a:rPr>
                <a:t>    </a:t>
              </a:r>
            </a:p>
            <a:p>
              <a:endParaRPr lang="en-US" b="1" i="1" dirty="0">
                <a:solidFill>
                  <a:schemeClr val="tx1"/>
                </a:solidFill>
                <a:latin typeface="Trebuchet MS" pitchFamily="34" charset="0"/>
              </a:endParaRPr>
            </a:p>
          </p:txBody>
        </p:sp>
        <p:pic>
          <p:nvPicPr>
            <p:cNvPr id="50177" name="Picture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62800" y="3800475"/>
              <a:ext cx="178340" cy="381000"/>
            </a:xfrm>
            <a:prstGeom prst="rect">
              <a:avLst/>
            </a:prstGeom>
            <a:noFill/>
          </p:spPr>
        </p:pic>
        <p:pic>
          <p:nvPicPr>
            <p:cNvPr id="50180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72400" y="4114800"/>
              <a:ext cx="421532" cy="381000"/>
            </a:xfrm>
            <a:prstGeom prst="rect">
              <a:avLst/>
            </a:prstGeom>
            <a:noFill/>
          </p:spPr>
        </p:pic>
      </p:grp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>
                <a:latin typeface="Trebuchet MS" pitchFamily="34" charset="0"/>
              </a:rPr>
              <a:t>Cracking </a:t>
            </a:r>
            <a:r>
              <a:rPr lang="en-US" sz="3600" dirty="0" err="1" smtClean="0">
                <a:latin typeface="Trebuchet MS" pitchFamily="34" charset="0"/>
              </a:rPr>
              <a:t>Asirra</a:t>
            </a:r>
            <a:endParaRPr lang="en-US" sz="36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209800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Shape + Appearance model classification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accuracy of 93%</a:t>
            </a:r>
          </a:p>
          <a:p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Results in system breakup probability of 42%</a:t>
            </a:r>
          </a:p>
          <a:p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Improvement of over 30% over previous best 9.2% (82%)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System can be broken once every 3</a:t>
            </a:r>
            <a:r>
              <a:rPr lang="en-US" sz="2000" baseline="30000" dirty="0" smtClean="0">
                <a:solidFill>
                  <a:schemeClr val="tx1"/>
                </a:solidFill>
                <a:latin typeface="Trebuchet MS" pitchFamily="34" charset="0"/>
              </a:rPr>
              <a:t>rd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attempt as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compared to every 10</a:t>
            </a:r>
            <a:r>
              <a:rPr lang="en-US" sz="2000" baseline="30000" dirty="0" smtClean="0">
                <a:solidFill>
                  <a:schemeClr val="tx1"/>
                </a:solidFill>
                <a:latin typeface="Trebuchet MS" pitchFamily="34" charset="0"/>
              </a:rPr>
              <a:t>th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attempt previously.</a:t>
            </a: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>
                <a:latin typeface="Trebuchet MS" pitchFamily="34" charset="0"/>
              </a:rPr>
              <a:t>Future Work</a:t>
            </a:r>
            <a:endParaRPr lang="en-US" sz="36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752600"/>
            <a:ext cx="7010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Improving segmentations using super pixels.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Using multiple segmentations to locate the object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Improving head detection results using better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features.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Finding improved models for subcategory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classification.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Improving the dataset, adding more images and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categories.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>
                <a:latin typeface="Trebuchet MS" pitchFamily="34" charset="0"/>
              </a:rPr>
              <a:t>Thank You!</a:t>
            </a:r>
            <a:endParaRPr lang="en-US" sz="3600" dirty="0"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276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Any Questions?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1447800"/>
            <a:ext cx="5943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rebuchet MS" pitchFamily="34" charset="0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Social networks exists for people having these  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 pets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.</a:t>
            </a:r>
          </a:p>
          <a:p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</a:t>
            </a:r>
            <a:r>
              <a:rPr lang="en-US" sz="2000" i="1" dirty="0" smtClean="0">
                <a:solidFill>
                  <a:schemeClr val="accent2"/>
                </a:solidFill>
                <a:latin typeface="Trebuchet MS" pitchFamily="34" charset="0"/>
              </a:rPr>
              <a:t>Petfinder.com</a:t>
            </a:r>
            <a:r>
              <a:rPr lang="en-US" sz="2000" i="1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a pet adoption website has</a:t>
            </a:r>
          </a:p>
          <a:p>
            <a:r>
              <a:rPr lang="en-US" sz="2000" i="1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  <a:latin typeface="Trebuchet MS" pitchFamily="34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rebuchet MS" pitchFamily="34" charset="0"/>
              </a:rPr>
              <a:t>3 </a:t>
            </a:r>
            <a:r>
              <a:rPr lang="en-US" sz="2000" b="1" dirty="0" err="1" smtClean="0">
                <a:solidFill>
                  <a:schemeClr val="tx1"/>
                </a:solidFill>
                <a:latin typeface="Trebuchet MS" pitchFamily="34" charset="0"/>
              </a:rPr>
              <a:t>milion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images of cats and dogs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.</a:t>
            </a:r>
          </a:p>
          <a:p>
            <a:endParaRPr lang="en-US" sz="2000" i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endParaRPr lang="en-US" sz="2000" i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Fun to work with..!</a:t>
            </a:r>
            <a:endParaRPr lang="en-US" sz="2000" i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/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/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2" name="Title 8"/>
          <p:cNvSpPr txBox="1">
            <a:spLocks/>
          </p:cNvSpPr>
          <p:nvPr/>
        </p:nvSpPr>
        <p:spPr bwMode="auto">
          <a:xfrm>
            <a:off x="1219200" y="381000"/>
            <a:ext cx="6553200" cy="762000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rebuchet MS" pitchFamily="34" charset="0"/>
              </a:rPr>
              <a:t>Why Cats and Dogs?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4" name="Picture 3" descr="dog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050" y="2438400"/>
            <a:ext cx="1987550" cy="791721"/>
          </a:xfrm>
          <a:prstGeom prst="rect">
            <a:avLst/>
          </a:prstGeom>
        </p:spPr>
      </p:pic>
      <p:pic>
        <p:nvPicPr>
          <p:cNvPr id="5" name="Picture 4" descr="cats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2438400"/>
            <a:ext cx="2489200" cy="8631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221616"/>
            <a:ext cx="1328166" cy="148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5257800"/>
            <a:ext cx="1701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>
                <a:latin typeface="Trebuchet MS" pitchFamily="34" charset="0"/>
              </a:rPr>
              <a:t>Why Cats and Dogs? </a:t>
            </a:r>
            <a:endParaRPr lang="en-US" sz="3600" dirty="0">
              <a:latin typeface="Trebuchet MS" pitchFamily="34" charset="0"/>
            </a:endParaRPr>
          </a:p>
        </p:txBody>
      </p:sp>
      <p:pic>
        <p:nvPicPr>
          <p:cNvPr id="11" name="Picture 10" descr="asir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71599"/>
            <a:ext cx="4038600" cy="37635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55626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  <a:latin typeface="Trebuchet MS" pitchFamily="34" charset="0"/>
              </a:rPr>
              <a:t>Difficulty in automatic classification of cats and dogs images was exploited to build a security system for web services.</a:t>
            </a:r>
            <a:endParaRPr lang="en-US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>
                <a:latin typeface="Trebuchet MS" pitchFamily="34" charset="0"/>
              </a:rPr>
              <a:t>Contributions of this work</a:t>
            </a:r>
            <a:endParaRPr lang="en-US" sz="2800" dirty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1597759"/>
            <a:ext cx="7391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rebuchet MS" pitchFamily="34" charset="0"/>
              </a:rPr>
              <a:t>Introducing  IIIT-Oxford PET Dataset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Collection of extensively annotated image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rebuchet MS" pitchFamily="34" charset="0"/>
              </a:rPr>
              <a:t>Extension of Part Based models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achieving state of the art results.</a:t>
            </a:r>
          </a:p>
          <a:p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rebuchet MS" pitchFamily="34" charset="0"/>
              </a:rPr>
              <a:t>Breaking MSR </a:t>
            </a:r>
            <a:r>
              <a:rPr lang="en-US" sz="2000" b="1" dirty="0" err="1" smtClean="0">
                <a:solidFill>
                  <a:schemeClr val="tx1"/>
                </a:solidFill>
                <a:latin typeface="Trebuchet MS" pitchFamily="34" charset="0"/>
              </a:rPr>
              <a:t>Assira</a:t>
            </a:r>
            <a:r>
              <a:rPr lang="en-US" sz="2000" b="1" dirty="0" smtClean="0">
                <a:solidFill>
                  <a:schemeClr val="tx1"/>
                </a:solidFill>
                <a:latin typeface="Trebuchet MS" pitchFamily="34" charset="0"/>
              </a:rPr>
              <a:t> challenge 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	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Achieving 30% improvement over previous best.</a:t>
            </a:r>
          </a:p>
          <a:p>
            <a:pPr lvl="1"/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/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marL="0" lvl="1" indent="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Trebuchet MS" pitchFamily="34" charset="0"/>
              </a:rPr>
              <a:t>Fine Grained classification</a:t>
            </a:r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</a:p>
          <a:p>
            <a:pPr marL="0" lvl="1" indent="0"/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	of cat and dog breeds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/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/>
            <a:endParaRPr lang="en-US" sz="2000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Object Recognition Tasks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(Classification)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5" name="Picture 4" descr="american_bulldog_4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0"/>
            <a:ext cx="4880919" cy="3250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5029200"/>
            <a:ext cx="34002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Is there a dog in this image?</a:t>
            </a: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553200" cy="762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latin typeface="Trebuchet MS" pitchFamily="34" charset="0"/>
              </a:rPr>
              <a:t>Object Recognition Tasks</a:t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(Detection)</a:t>
            </a:r>
            <a:endParaRPr lang="en-US" sz="2400" dirty="0">
              <a:latin typeface="Trebuchet MS" pitchFamily="34" charset="0"/>
            </a:endParaRPr>
          </a:p>
        </p:txBody>
      </p:sp>
      <p:pic>
        <p:nvPicPr>
          <p:cNvPr id="5" name="Picture 4" descr="american_bulldog_4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24000"/>
            <a:ext cx="4880918" cy="3250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5029200"/>
            <a:ext cx="297068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If yes, where is the dog?</a:t>
            </a:r>
            <a:endParaRPr lang="en-US" sz="2000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1572</Words>
  <PresentationFormat>On-screen Show (4:3)</PresentationFormat>
  <Paragraphs>442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1_Office Theme</vt:lpstr>
      <vt:lpstr>Classification, Detection and Segmentation  of  Deformable Animals in Images</vt:lpstr>
      <vt:lpstr>Object Category Recognition</vt:lpstr>
      <vt:lpstr>Why Cats and Dogs? </vt:lpstr>
      <vt:lpstr>Slide 4</vt:lpstr>
      <vt:lpstr>Slide 5</vt:lpstr>
      <vt:lpstr>Why Cats and Dogs? </vt:lpstr>
      <vt:lpstr>Contributions of this work</vt:lpstr>
      <vt:lpstr>Object Recognition Tasks (Classification)</vt:lpstr>
      <vt:lpstr>Object Recognition Tasks (Detection)</vt:lpstr>
      <vt:lpstr>Object Recognition Tasks (Segmentation)</vt:lpstr>
      <vt:lpstr>Object Recognition Tasks (Sub Categorization)</vt:lpstr>
      <vt:lpstr>Challenges: Deformations</vt:lpstr>
      <vt:lpstr>Challenges: Occlusion</vt:lpstr>
      <vt:lpstr>Challenges: Inter Class Similarities &amp; Intra Class Variations</vt:lpstr>
      <vt:lpstr>The IIIT-OXFORD PET Dataset</vt:lpstr>
      <vt:lpstr>Dataset Creation collection</vt:lpstr>
      <vt:lpstr>Dataset Creation Filtering</vt:lpstr>
      <vt:lpstr>Dataset  Annotations</vt:lpstr>
      <vt:lpstr>Dataset Annotation Difficulties</vt:lpstr>
      <vt:lpstr>Dataset Creation Statistics</vt:lpstr>
      <vt:lpstr>Dataset  Examples</vt:lpstr>
      <vt:lpstr>Dataset  Evaluation protocols</vt:lpstr>
      <vt:lpstr>Object Detection: State of the Art</vt:lpstr>
      <vt:lpstr>Extending Deformable Parts Model for Animal Detection</vt:lpstr>
      <vt:lpstr>Object Detection: State of the Art</vt:lpstr>
      <vt:lpstr>Object Detection: State of the Art</vt:lpstr>
      <vt:lpstr>Distinctive Parts Model</vt:lpstr>
      <vt:lpstr>Distinctive Parts Model</vt:lpstr>
      <vt:lpstr>Distinctive Parts Model</vt:lpstr>
      <vt:lpstr>Interactive Segmentation  GrabCut</vt:lpstr>
      <vt:lpstr>Segmenting the object Selecting Seeds</vt:lpstr>
      <vt:lpstr>Segmenting the object Berkeley Edges</vt:lpstr>
      <vt:lpstr>Segmenting the object Posterior Probabilities</vt:lpstr>
      <vt:lpstr>Distinctive Parts Model (Results)</vt:lpstr>
      <vt:lpstr>Distinctive Parts Model(Results)</vt:lpstr>
      <vt:lpstr>Distinctive Parts Model(Failure Cases)</vt:lpstr>
      <vt:lpstr>Classification Tasks</vt:lpstr>
      <vt:lpstr>Classification Tasks Species Classification</vt:lpstr>
      <vt:lpstr>Classification Tasks Breed Classification</vt:lpstr>
      <vt:lpstr>Classification Tasks Appearance Feature</vt:lpstr>
      <vt:lpstr>Classification Tasks Shape Feature</vt:lpstr>
      <vt:lpstr>Classification Tasks Classifiers</vt:lpstr>
      <vt:lpstr>Classification Tasks Results</vt:lpstr>
      <vt:lpstr>Classification Tasks Results</vt:lpstr>
      <vt:lpstr>Cracking Assira</vt:lpstr>
      <vt:lpstr>Cracking Asirra</vt:lpstr>
      <vt:lpstr>Future Work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Annotation</dc:title>
  <dc:creator>Anand kumar</dc:creator>
  <cp:lastModifiedBy>Kushal</cp:lastModifiedBy>
  <cp:revision>332</cp:revision>
  <cp:lastPrinted>1601-01-01T00:00:00Z</cp:lastPrinted>
  <dcterms:created xsi:type="dcterms:W3CDTF">2007-01-17T05:32:40Z</dcterms:created>
  <dcterms:modified xsi:type="dcterms:W3CDTF">2011-08-03T13:10:36Z</dcterms:modified>
</cp:coreProperties>
</file>