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trictFirstAndLastChars="0" saveSubsetFonts="1">
  <p:sldMasterIdLst>
    <p:sldMasterId id="2147483806" r:id="rId1"/>
  </p:sldMasterIdLst>
  <p:notesMasterIdLst>
    <p:notesMasterId r:id="rId62"/>
  </p:notesMasterIdLst>
  <p:handoutMasterIdLst>
    <p:handoutMasterId r:id="rId63"/>
  </p:handoutMasterIdLst>
  <p:sldIdLst>
    <p:sldId id="256" r:id="rId2"/>
    <p:sldId id="311" r:id="rId3"/>
    <p:sldId id="265" r:id="rId4"/>
    <p:sldId id="277" r:id="rId5"/>
    <p:sldId id="266" r:id="rId6"/>
    <p:sldId id="306" r:id="rId7"/>
    <p:sldId id="317" r:id="rId8"/>
    <p:sldId id="268" r:id="rId9"/>
    <p:sldId id="267" r:id="rId10"/>
    <p:sldId id="269" r:id="rId11"/>
    <p:sldId id="318" r:id="rId12"/>
    <p:sldId id="270" r:id="rId13"/>
    <p:sldId id="271" r:id="rId14"/>
    <p:sldId id="274" r:id="rId15"/>
    <p:sldId id="276" r:id="rId16"/>
    <p:sldId id="314" r:id="rId17"/>
    <p:sldId id="258" r:id="rId18"/>
    <p:sldId id="260" r:id="rId19"/>
    <p:sldId id="312" r:id="rId20"/>
    <p:sldId id="315" r:id="rId21"/>
    <p:sldId id="263" r:id="rId22"/>
    <p:sldId id="321" r:id="rId23"/>
    <p:sldId id="320" r:id="rId24"/>
    <p:sldId id="272" r:id="rId25"/>
    <p:sldId id="282" r:id="rId26"/>
    <p:sldId id="281" r:id="rId27"/>
    <p:sldId id="273" r:id="rId28"/>
    <p:sldId id="264" r:id="rId29"/>
    <p:sldId id="284" r:id="rId30"/>
    <p:sldId id="285" r:id="rId31"/>
    <p:sldId id="286" r:id="rId32"/>
    <p:sldId id="287" r:id="rId33"/>
    <p:sldId id="288" r:id="rId34"/>
    <p:sldId id="289" r:id="rId35"/>
    <p:sldId id="316" r:id="rId36"/>
    <p:sldId id="283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22" r:id="rId53"/>
    <p:sldId id="308" r:id="rId54"/>
    <p:sldId id="309" r:id="rId55"/>
    <p:sldId id="310" r:id="rId56"/>
    <p:sldId id="307" r:id="rId57"/>
    <p:sldId id="313" r:id="rId58"/>
    <p:sldId id="324" r:id="rId59"/>
    <p:sldId id="323" r:id="rId60"/>
    <p:sldId id="325" r:id="rId61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GE Inspira Pitch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GE Inspira Pitch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GE Inspira Pitch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GE Inspira Pitch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GE Inspira Pitch" pitchFamily="34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GE Inspira Pitch" pitchFamily="34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GE Inspira Pitch" pitchFamily="34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GE Inspira Pitch" pitchFamily="34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GE Inspira Pitch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7A7A"/>
    <a:srgbClr val="6B6B6B"/>
    <a:srgbClr val="767676"/>
    <a:srgbClr val="4C4C4C"/>
    <a:srgbClr val="656565"/>
    <a:srgbClr val="CD0078"/>
    <a:srgbClr val="3C73B9"/>
    <a:srgbClr val="EBD7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7" autoAdjust="0"/>
    <p:restoredTop sz="94925" autoAdjust="0"/>
  </p:normalViewPr>
  <p:slideViewPr>
    <p:cSldViewPr snapToGrid="0">
      <p:cViewPr>
        <p:scale>
          <a:sx n="70" d="100"/>
          <a:sy n="70" d="100"/>
        </p:scale>
        <p:origin x="-115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213" name="Picture 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8916988"/>
            <a:ext cx="16002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14" name="Text Box 22"/>
          <p:cNvSpPr txBox="1">
            <a:spLocks noChangeArrowheads="1"/>
          </p:cNvSpPr>
          <p:nvPr/>
        </p:nvSpPr>
        <p:spPr bwMode="auto">
          <a:xfrm>
            <a:off x="2922588" y="8988425"/>
            <a:ext cx="4021137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r">
              <a:lnSpc>
                <a:spcPts val="1100"/>
              </a:lnSpc>
            </a:pPr>
            <a:fld id="{564026B0-5510-4CFD-B5A1-38CE1AAE4EB8}" type="slidenum">
              <a:rPr lang="en-US" sz="900">
                <a:solidFill>
                  <a:srgbClr val="1E4191"/>
                </a:solidFill>
              </a:rPr>
              <a:pPr algn="r">
                <a:lnSpc>
                  <a:spcPts val="1100"/>
                </a:lnSpc>
              </a:pPr>
              <a:t>‹#›</a:t>
            </a:fld>
            <a:r>
              <a:rPr lang="en-US" sz="900">
                <a:solidFill>
                  <a:srgbClr val="1E4191"/>
                </a:solidFill>
              </a:rPr>
              <a:t> /</a:t>
            </a:r>
          </a:p>
          <a:p>
            <a:pPr algn="r">
              <a:lnSpc>
                <a:spcPts val="1100"/>
              </a:lnSpc>
            </a:pPr>
            <a:r>
              <a:rPr lang="en-US" sz="900">
                <a:solidFill>
                  <a:srgbClr val="1E4191"/>
                </a:solidFill>
              </a:rPr>
              <a:t>GE  / </a:t>
            </a:r>
          </a:p>
          <a:p>
            <a:pPr algn="r"/>
            <a:endParaRPr lang="en-US" sz="900">
              <a:solidFill>
                <a:srgbClr val="1E4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469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63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8916988"/>
            <a:ext cx="16002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228600"/>
            <a:ext cx="5730875" cy="4298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8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48200"/>
            <a:ext cx="5730875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44" tIns="48322" rIns="96644" bIns="483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8862" name="Text Box 14"/>
          <p:cNvSpPr txBox="1">
            <a:spLocks noChangeArrowheads="1"/>
          </p:cNvSpPr>
          <p:nvPr/>
        </p:nvSpPr>
        <p:spPr bwMode="auto">
          <a:xfrm>
            <a:off x="2922588" y="8988425"/>
            <a:ext cx="4021137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r">
              <a:lnSpc>
                <a:spcPts val="1100"/>
              </a:lnSpc>
            </a:pPr>
            <a:fld id="{F4DEB2CE-86D7-492C-B487-F89EEFD8AD15}" type="slidenum">
              <a:rPr lang="en-US" sz="900">
                <a:solidFill>
                  <a:srgbClr val="1E4191"/>
                </a:solidFill>
              </a:rPr>
              <a:pPr algn="r">
                <a:lnSpc>
                  <a:spcPts val="1100"/>
                </a:lnSpc>
              </a:pPr>
              <a:t>‹#›</a:t>
            </a:fld>
            <a:r>
              <a:rPr lang="en-US" sz="900">
                <a:solidFill>
                  <a:srgbClr val="1E4191"/>
                </a:solidFill>
              </a:rPr>
              <a:t> /</a:t>
            </a:r>
          </a:p>
          <a:p>
            <a:pPr algn="r">
              <a:lnSpc>
                <a:spcPts val="1100"/>
              </a:lnSpc>
            </a:pPr>
            <a:r>
              <a:rPr lang="en-US" sz="900">
                <a:solidFill>
                  <a:srgbClr val="1E4191"/>
                </a:solidFill>
              </a:rPr>
              <a:t>GE  / </a:t>
            </a:r>
          </a:p>
          <a:p>
            <a:pPr algn="r"/>
            <a:endParaRPr lang="en-US" sz="900">
              <a:solidFill>
                <a:srgbClr val="1E41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2301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lnSpc>
        <a:spcPct val="90000"/>
      </a:lnSpc>
      <a:spcBef>
        <a:spcPct val="30000"/>
      </a:spcBef>
      <a:spcAft>
        <a:spcPct val="0"/>
      </a:spcAft>
      <a:defRPr sz="1200" kern="1200">
        <a:solidFill>
          <a:srgbClr val="4157AD"/>
        </a:solidFill>
        <a:latin typeface="GE Inspira Pitch" pitchFamily="34" charset="0"/>
        <a:ea typeface="+mn-ea"/>
        <a:cs typeface="+mn-cs"/>
      </a:defRPr>
    </a:lvl1pPr>
    <a:lvl2pPr marL="457200" algn="l" rtl="0" fontAlgn="base">
      <a:lnSpc>
        <a:spcPct val="90000"/>
      </a:lnSpc>
      <a:spcBef>
        <a:spcPct val="30000"/>
      </a:spcBef>
      <a:spcAft>
        <a:spcPct val="0"/>
      </a:spcAft>
      <a:defRPr sz="1200" kern="1200">
        <a:solidFill>
          <a:srgbClr val="4157AD"/>
        </a:solidFill>
        <a:latin typeface="GE Inspira Pitch" pitchFamily="34" charset="0"/>
        <a:ea typeface="+mn-ea"/>
        <a:cs typeface="+mn-cs"/>
      </a:defRPr>
    </a:lvl2pPr>
    <a:lvl3pPr marL="914400" algn="l" rtl="0" fontAlgn="base">
      <a:lnSpc>
        <a:spcPct val="90000"/>
      </a:lnSpc>
      <a:spcBef>
        <a:spcPct val="30000"/>
      </a:spcBef>
      <a:spcAft>
        <a:spcPct val="0"/>
      </a:spcAft>
      <a:defRPr sz="1200" kern="1200">
        <a:solidFill>
          <a:srgbClr val="4157AD"/>
        </a:solidFill>
        <a:latin typeface="GE Inspira Pitch" pitchFamily="34" charset="0"/>
        <a:ea typeface="+mn-ea"/>
        <a:cs typeface="+mn-cs"/>
      </a:defRPr>
    </a:lvl3pPr>
    <a:lvl4pPr marL="1371600" algn="l" rtl="0" fontAlgn="base">
      <a:lnSpc>
        <a:spcPct val="90000"/>
      </a:lnSpc>
      <a:spcBef>
        <a:spcPct val="30000"/>
      </a:spcBef>
      <a:spcAft>
        <a:spcPct val="0"/>
      </a:spcAft>
      <a:defRPr sz="1200" kern="1200">
        <a:solidFill>
          <a:srgbClr val="4157AD"/>
        </a:solidFill>
        <a:latin typeface="GE Inspira Pitch" pitchFamily="34" charset="0"/>
        <a:ea typeface="+mn-ea"/>
        <a:cs typeface="+mn-cs"/>
      </a:defRPr>
    </a:lvl4pPr>
    <a:lvl5pPr marL="1828800" algn="l" rtl="0" fontAlgn="base">
      <a:lnSpc>
        <a:spcPct val="90000"/>
      </a:lnSpc>
      <a:spcBef>
        <a:spcPct val="30000"/>
      </a:spcBef>
      <a:spcAft>
        <a:spcPct val="0"/>
      </a:spcAft>
      <a:defRPr sz="1200" kern="1200">
        <a:solidFill>
          <a:srgbClr val="4157AD"/>
        </a:solidFill>
        <a:latin typeface="GE Inspira Pitch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22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</a:t>
            </a:r>
            <a:r>
              <a:rPr lang="en-US" baseline="0" dirty="0" smtClean="0"/>
              <a:t> tomography was introduced and how it is different from X-ray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903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 acquisition in CT and PET will mention here that we will concentrate only on these</a:t>
            </a:r>
            <a:r>
              <a:rPr lang="en-US" baseline="0" dirty="0" smtClean="0"/>
              <a:t> two 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01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740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shall</a:t>
            </a:r>
            <a:r>
              <a:rPr lang="en-US" baseline="0" dirty="0" smtClean="0"/>
              <a:t> I approach this slide? The description is too big.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673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Shall</a:t>
            </a:r>
            <a:r>
              <a:rPr lang="en-US" baseline="0" dirty="0" smtClean="0"/>
              <a:t> I include </a:t>
            </a:r>
            <a:r>
              <a:rPr lang="en-US" baseline="0" dirty="0" err="1" smtClean="0"/>
              <a:t>fourier</a:t>
            </a:r>
            <a:r>
              <a:rPr lang="en-US" baseline="0" dirty="0" smtClean="0"/>
              <a:t> domain equations also.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088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1A7014A-8767-4E03-A4F3-758208FAD5C4}" type="datetimeFigureOut">
              <a:rPr lang="en-US" smtClean="0"/>
              <a:t>6/1/2012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56EE09B-8A0F-47AF-BEB7-EE8BA4D8A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1A7014A-8767-4E03-A4F3-758208FAD5C4}" type="datetimeFigureOut">
              <a:rPr lang="en-US" smtClean="0"/>
              <a:t>6/1/2012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6EE09B-8A0F-47AF-BEB7-EE8BA4D8A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1A7014A-8767-4E03-A4F3-758208FAD5C4}" type="datetimeFigureOut">
              <a:rPr lang="en-US" smtClean="0"/>
              <a:t>6/1/2012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6EE09B-8A0F-47AF-BEB7-EE8BA4D8A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1A7014A-8767-4E03-A4F3-758208FAD5C4}" type="datetimeFigureOut">
              <a:rPr lang="en-US" smtClean="0"/>
              <a:t>6/1/2012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6EE09B-8A0F-47AF-BEB7-EE8BA4D8A4C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1A7014A-8767-4E03-A4F3-758208FAD5C4}" type="datetimeFigureOut">
              <a:rPr lang="en-US" smtClean="0"/>
              <a:t>6/1/2012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6EE09B-8A0F-47AF-BEB7-EE8BA4D8A4C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1A7014A-8767-4E03-A4F3-758208FAD5C4}" type="datetimeFigureOut">
              <a:rPr lang="en-US" smtClean="0"/>
              <a:t>6/1/2012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6EE09B-8A0F-47AF-BEB7-EE8BA4D8A4C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1A7014A-8767-4E03-A4F3-758208FAD5C4}" type="datetimeFigureOut">
              <a:rPr lang="en-US" smtClean="0"/>
              <a:t>6/1/2012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6EE09B-8A0F-47AF-BEB7-EE8BA4D8A4C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1A7014A-8767-4E03-A4F3-758208FAD5C4}" type="datetimeFigureOut">
              <a:rPr lang="en-US" smtClean="0"/>
              <a:t>6/1/2012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6EE09B-8A0F-47AF-BEB7-EE8BA4D8A4C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1A7014A-8767-4E03-A4F3-758208FAD5C4}" type="datetimeFigureOut">
              <a:rPr lang="en-US" smtClean="0"/>
              <a:t>6/1/2012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6EE09B-8A0F-47AF-BEB7-EE8BA4D8A4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1A7014A-8767-4E03-A4F3-758208FAD5C4}" type="datetimeFigureOut">
              <a:rPr lang="en-US" smtClean="0"/>
              <a:t>6/1/2012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6EE09B-8A0F-47AF-BEB7-EE8BA4D8A4C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A7014A-8767-4E03-A4F3-758208FAD5C4}" type="datetimeFigureOut">
              <a:rPr lang="en-US" smtClean="0"/>
              <a:t>6/1/2012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56EE09B-8A0F-47AF-BEB7-EE8BA4D8A4C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1A7014A-8767-4E03-A4F3-758208FAD5C4}" type="datetimeFigureOut">
              <a:rPr lang="en-US" smtClean="0"/>
              <a:t>6/1/2012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56EE09B-8A0F-47AF-BEB7-EE8BA4D8A4C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7.t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wmf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wmf"/><Relationship Id="rId5" Type="http://schemas.openxmlformats.org/officeDocument/2006/relationships/image" Target="../media/image45.wmf"/><Relationship Id="rId4" Type="http://schemas.openxmlformats.org/officeDocument/2006/relationships/image" Target="../media/image44.w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wmf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wmf"/><Relationship Id="rId5" Type="http://schemas.openxmlformats.org/officeDocument/2006/relationships/image" Target="../media/image57.wmf"/><Relationship Id="rId4" Type="http://schemas.openxmlformats.org/officeDocument/2006/relationships/image" Target="../media/image56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dicts.info/" TargetMode="Externa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w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"/><Relationship Id="rId2" Type="http://schemas.openxmlformats.org/officeDocument/2006/relationships/image" Target="../media/image70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tif"/><Relationship Id="rId5" Type="http://schemas.openxmlformats.org/officeDocument/2006/relationships/image" Target="../media/image73.tif"/><Relationship Id="rId4" Type="http://schemas.openxmlformats.org/officeDocument/2006/relationships/image" Target="../media/image72.ti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image" Target="../media/image80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w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wmf"/><Relationship Id="rId4" Type="http://schemas.openxmlformats.org/officeDocument/2006/relationships/image" Target="../media/image87.w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62176"/>
            <a:ext cx="9144000" cy="3019321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Improving 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image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quality of synthetically zoomed</a:t>
            </a:r>
            <a:br>
              <a:rPr lang="en-US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tomographic image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4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11229" y="4302818"/>
            <a:ext cx="8396287" cy="1752600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en-US" sz="3200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-Neha Dixit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96" y="996304"/>
            <a:ext cx="8382000" cy="452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663129"/>
            <a:ext cx="8823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RT is nothing but the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sinogram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r,</a:t>
            </a:r>
            <a:r>
              <a:rPr lang="el-GR" sz="2400" i="1" dirty="0" smtClean="0"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of size 180x180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21265" y="147751"/>
            <a:ext cx="65171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 Object and its Radon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Transform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2607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Given the Radon Transform of an object to reconstruct the cross-section image one of the following methods can be used:</a:t>
            </a:r>
          </a:p>
          <a:p>
            <a:pPr marL="624078" indent="-514350">
              <a:buFont typeface="+mj-lt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Back projection</a:t>
            </a:r>
          </a:p>
          <a:p>
            <a:pPr marL="624078" indent="-514350">
              <a:buFont typeface="+mj-lt"/>
              <a:buAutoNum type="arabicPeriod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indent="-514350">
              <a:buFont typeface="+mj-lt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Filtered back projection</a:t>
            </a:r>
          </a:p>
          <a:p>
            <a:pPr marL="624078" indent="-514350">
              <a:buFont typeface="+mj-lt"/>
              <a:buAutoNum type="arabicPeriod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624078" indent="-514350">
              <a:buFont typeface="+mj-lt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Iterative reconstruction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Image Reconstruction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01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56904"/>
                <a:ext cx="8229600" cy="5801096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The 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B</a:t>
                </a: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ack 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rojection (BP) 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operator is given as </a:t>
                </a:r>
              </a:p>
              <a:p>
                <a:pPr>
                  <a:buFont typeface="Arial" pitchFamily="34" charset="0"/>
                  <a:buNone/>
                </a:pPr>
                <a:r>
                  <a:rPr lang="en-US" sz="2800" dirty="0">
                    <a:latin typeface="Times New Roman" pitchFamily="18" charset="0"/>
                    <a:ea typeface="Cambria Math" pitchFamily="18" charset="0"/>
                    <a:cs typeface="Times New Roman" pitchFamily="18" charset="0"/>
                  </a:rPr>
                  <a:t>  </a:t>
                </a:r>
                <a:r>
                  <a:rPr lang="en-US" sz="2600" i="1" dirty="0" smtClean="0">
                    <a:latin typeface="Times New Roman" pitchFamily="18" charset="0"/>
                    <a:ea typeface="Cambria Math" pitchFamily="18" charset="0"/>
                    <a:cs typeface="Times New Roman" pitchFamily="18" charset="0"/>
                  </a:rPr>
                  <a:t>b(</a:t>
                </a:r>
                <a:r>
                  <a:rPr lang="en-US" sz="2600" i="1" dirty="0" err="1" smtClean="0">
                    <a:latin typeface="Times New Roman" pitchFamily="18" charset="0"/>
                    <a:ea typeface="Cambria Math" pitchFamily="18" charset="0"/>
                    <a:cs typeface="Times New Roman" pitchFamily="18" charset="0"/>
                  </a:rPr>
                  <a:t>x,y</a:t>
                </a:r>
                <a:r>
                  <a:rPr lang="en-US" sz="2600" i="1" dirty="0" smtClean="0">
                    <a:latin typeface="Times New Roman" pitchFamily="18" charset="0"/>
                    <a:ea typeface="Cambria Math" pitchFamily="18" charset="0"/>
                    <a:cs typeface="Times New Roman" pitchFamily="18" charset="0"/>
                  </a:rPr>
                  <a:t>)=B(p(r,</a:t>
                </a:r>
                <a:r>
                  <a:rPr lang="el-GR" sz="2600" i="1" dirty="0" smtClean="0">
                    <a:latin typeface="Times New Roman" pitchFamily="18" charset="0"/>
                    <a:ea typeface="Cambria Math" pitchFamily="18" charset="0"/>
                    <a:cs typeface="Times New Roman" pitchFamily="18" charset="0"/>
                  </a:rPr>
                  <a:t>φ</a:t>
                </a:r>
                <a:r>
                  <a:rPr lang="en-US" sz="2600" i="1" dirty="0" smtClean="0">
                    <a:latin typeface="Times New Roman" pitchFamily="18" charset="0"/>
                    <a:ea typeface="Cambria Math" pitchFamily="18" charset="0"/>
                    <a:cs typeface="Times New Roman" pitchFamily="18" charset="0"/>
                  </a:rPr>
                  <a:t>))=  </a:t>
                </a:r>
                <a:r>
                  <a:rPr lang="en-US" sz="2600" i="1" baseline="-50000" dirty="0">
                    <a:latin typeface="Times New Roman" pitchFamily="18" charset="0"/>
                    <a:ea typeface="Cambria Math" pitchFamily="18" charset="0"/>
                    <a:cs typeface="Times New Roman" pitchFamily="18" charset="0"/>
                  </a:rPr>
                  <a:t>0</a:t>
                </a:r>
                <a:r>
                  <a:rPr lang="en-US" sz="2600" i="1" dirty="0">
                    <a:latin typeface="Times New Roman" pitchFamily="18" charset="0"/>
                    <a:ea typeface="Cambria Math" pitchFamily="18" charset="0"/>
                    <a:cs typeface="Times New Roman" pitchFamily="18" charset="0"/>
                  </a:rPr>
                  <a:t>∫</a:t>
                </a:r>
                <a:r>
                  <a:rPr lang="el-GR" sz="2600" i="1" baseline="58000" dirty="0">
                    <a:latin typeface="Times New Roman" pitchFamily="18" charset="0"/>
                    <a:ea typeface="Cambria Math" pitchFamily="18" charset="0"/>
                    <a:cs typeface="Times New Roman" pitchFamily="18" charset="0"/>
                  </a:rPr>
                  <a:t>Π</a:t>
                </a:r>
                <a:r>
                  <a:rPr lang="en-US" sz="2600" i="1" baseline="-50000" dirty="0">
                    <a:latin typeface="Times New Roman" pitchFamily="18" charset="0"/>
                    <a:ea typeface="Cambria Math" pitchFamily="18" charset="0"/>
                    <a:cs typeface="Times New Roman" pitchFamily="18" charset="0"/>
                  </a:rPr>
                  <a:t>  </a:t>
                </a:r>
                <a:r>
                  <a:rPr lang="en-US" sz="2600" i="1" dirty="0">
                    <a:latin typeface="Times New Roman" pitchFamily="18" charset="0"/>
                    <a:ea typeface="Cambria Math" pitchFamily="18" charset="0"/>
                    <a:cs typeface="Times New Roman" pitchFamily="18" charset="0"/>
                  </a:rPr>
                  <a:t>p(</a:t>
                </a:r>
                <a:r>
                  <a:rPr lang="en-US" sz="2600" i="1" dirty="0" err="1">
                    <a:latin typeface="Times New Roman" pitchFamily="18" charset="0"/>
                    <a:ea typeface="Cambria Math" pitchFamily="18" charset="0"/>
                    <a:cs typeface="Times New Roman" pitchFamily="18" charset="0"/>
                  </a:rPr>
                  <a:t>xcos</a:t>
                </a:r>
                <a:r>
                  <a:rPr lang="el-GR" sz="2600" i="1" dirty="0">
                    <a:latin typeface="Times New Roman" pitchFamily="18" charset="0"/>
                    <a:ea typeface="Cambria Math" pitchFamily="18" charset="0"/>
                    <a:cs typeface="Times New Roman" pitchFamily="18" charset="0"/>
                  </a:rPr>
                  <a:t>Φ</a:t>
                </a:r>
                <a:r>
                  <a:rPr lang="en-US" sz="2600" i="1" dirty="0">
                    <a:latin typeface="Times New Roman" pitchFamily="18" charset="0"/>
                    <a:ea typeface="Cambria Math" pitchFamily="18" charset="0"/>
                    <a:cs typeface="Times New Roman" pitchFamily="18" charset="0"/>
                  </a:rPr>
                  <a:t>+</a:t>
                </a:r>
                <a:r>
                  <a:rPr lang="en-US" sz="2600" i="1" dirty="0" err="1">
                    <a:latin typeface="Times New Roman" pitchFamily="18" charset="0"/>
                    <a:ea typeface="Cambria Math" pitchFamily="18" charset="0"/>
                    <a:cs typeface="Times New Roman" pitchFamily="18" charset="0"/>
                  </a:rPr>
                  <a:t>ysin</a:t>
                </a:r>
                <a:r>
                  <a:rPr lang="el-GR" sz="2600" i="1" dirty="0">
                    <a:latin typeface="Times New Roman" pitchFamily="18" charset="0"/>
                    <a:ea typeface="Cambria Math" pitchFamily="18" charset="0"/>
                    <a:cs typeface="Times New Roman" pitchFamily="18" charset="0"/>
                  </a:rPr>
                  <a:t>Φ</a:t>
                </a:r>
                <a:r>
                  <a:rPr lang="en-US" sz="2600" i="1" dirty="0">
                    <a:latin typeface="Times New Roman" pitchFamily="18" charset="0"/>
                    <a:ea typeface="Cambria Math" pitchFamily="18" charset="0"/>
                    <a:cs typeface="Times New Roman" pitchFamily="18" charset="0"/>
                  </a:rPr>
                  <a:t>,</a:t>
                </a:r>
                <a:r>
                  <a:rPr lang="el-GR" sz="2600" i="1" dirty="0">
                    <a:latin typeface="Times New Roman" pitchFamily="18" charset="0"/>
                    <a:ea typeface="Cambria Math" pitchFamily="18" charset="0"/>
                    <a:cs typeface="Times New Roman" pitchFamily="18" charset="0"/>
                  </a:rPr>
                  <a:t> Φ</a:t>
                </a:r>
                <a:r>
                  <a:rPr lang="en-US" sz="2600" i="1" dirty="0">
                    <a:latin typeface="Times New Roman" pitchFamily="18" charset="0"/>
                    <a:ea typeface="Cambria Math" pitchFamily="18" charset="0"/>
                    <a:cs typeface="Times New Roman" pitchFamily="18" charset="0"/>
                  </a:rPr>
                  <a:t>) </a:t>
                </a:r>
                <a:r>
                  <a:rPr lang="en-US" sz="2600" i="1" dirty="0" smtClean="0">
                    <a:latin typeface="Times New Roman" pitchFamily="18" charset="0"/>
                    <a:ea typeface="Cambria Math" pitchFamily="18" charset="0"/>
                    <a:cs typeface="Times New Roman" pitchFamily="18" charset="0"/>
                  </a:rPr>
                  <a:t>d</a:t>
                </a:r>
                <a:r>
                  <a:rPr lang="el-GR" sz="2600" i="1" dirty="0" smtClean="0">
                    <a:latin typeface="Times New Roman" pitchFamily="18" charset="0"/>
                    <a:ea typeface="Cambria Math" pitchFamily="18" charset="0"/>
                    <a:cs typeface="Times New Roman" pitchFamily="18" charset="0"/>
                  </a:rPr>
                  <a:t>Φ</a:t>
                </a:r>
                <a:endParaRPr lang="en-US" sz="2600" i="1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buFont typeface="Arial" pitchFamily="34" charset="0"/>
                  <a:buNone/>
                </a:pPr>
                <a:endParaRPr lang="en-US" sz="2600" i="1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buFont typeface="Arial" pitchFamily="34" charset="0"/>
                  <a:buNone/>
                </a:pPr>
                <a:endParaRPr lang="en-US" sz="2800" i="1" baseline="-500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Discrete version of BP is given as </a:t>
                </a:r>
              </a:p>
              <a:p>
                <a:pPr marL="109728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    </m:t>
                    </m:r>
                    <m:r>
                      <a:rPr lang="en-US" b="0" i="1" smtClean="0">
                        <a:latin typeface="Cambria Math"/>
                      </a:rPr>
                      <m:t>𝑏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b="0" i="1" baseline="-25000" smtClean="0">
                            <a:latin typeface="Cambria Math"/>
                          </a:rPr>
                          <m:t>𝑖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𝑦𝑗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i="1" dirty="0">
                    <a:latin typeface="Times New Roman" pitchFamily="18" charset="0"/>
                    <a:ea typeface="Cambria Math" pitchFamily="18" charset="0"/>
                    <a:cs typeface="Times New Roman" pitchFamily="18" charset="0"/>
                  </a:rPr>
                  <a:t> </a:t>
                </a:r>
                <a:r>
                  <a:rPr lang="en-US" i="1" dirty="0" smtClean="0">
                    <a:latin typeface="Times New Roman" pitchFamily="18" charset="0"/>
                    <a:ea typeface="Cambria Math" pitchFamily="18" charset="0"/>
                    <a:cs typeface="Times New Roman" pitchFamily="18" charset="0"/>
                  </a:rPr>
                  <a:t>B(p(nr,m</a:t>
                </a:r>
                <a:r>
                  <a:rPr lang="el-GR" i="1" dirty="0" smtClean="0">
                    <a:latin typeface="Times New Roman" pitchFamily="18" charset="0"/>
                    <a:ea typeface="Cambria Math" pitchFamily="18" charset="0"/>
                    <a:cs typeface="Times New Roman" pitchFamily="18" charset="0"/>
                  </a:rPr>
                  <a:t>φ</a:t>
                </a:r>
                <a:r>
                  <a:rPr lang="en-US" i="1" dirty="0" smtClean="0">
                    <a:latin typeface="Times New Roman" pitchFamily="18" charset="0"/>
                    <a:ea typeface="Cambria Math" pitchFamily="18" charset="0"/>
                    <a:cs typeface="Times New Roman" pitchFamily="18" charset="0"/>
                  </a:rPr>
                  <a:t>))</a:t>
                </a:r>
              </a:p>
              <a:p>
                <a:pPr marL="109728" indent="0">
                  <a:buNone/>
                </a:pPr>
                <a:r>
                  <a:rPr lang="en-US" i="1" dirty="0" smtClean="0">
                    <a:latin typeface="Times New Roman" pitchFamily="18" charset="0"/>
                    <a:ea typeface="Cambria Math" pitchFamily="18" charset="0"/>
                    <a:cs typeface="Times New Roman" pitchFamily="18" charset="0"/>
                  </a:rPr>
                  <a:t>         </a:t>
                </a:r>
                <a:r>
                  <a:rPr lang="en-US" i="1" dirty="0">
                    <a:latin typeface="Times New Roman" pitchFamily="18" charset="0"/>
                    <a:ea typeface="Cambria Math" pitchFamily="18" charset="0"/>
                    <a:cs typeface="Times New Roman" pitchFamily="18" charset="0"/>
                  </a:rPr>
                  <a:t>	 </a:t>
                </a:r>
                <a:r>
                  <a:rPr lang="en-US" i="1" dirty="0" smtClean="0">
                    <a:latin typeface="Times New Roman" pitchFamily="18" charset="0"/>
                    <a:ea typeface="Cambria Math" pitchFamily="18" charset="0"/>
                    <a:cs typeface="Times New Roman" pitchFamily="18" charset="0"/>
                  </a:rPr>
                  <a:t>         =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i="1" smtClean="0">
                            <a:latin typeface="Cambria Math"/>
                            <a:ea typeface="Cambria Math" pitchFamily="18" charset="0"/>
                            <a:cs typeface="Times New Roman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/>
                            <a:ea typeface="Cambria Math" pitchFamily="18" charset="0"/>
                            <a:cs typeface="Times New Roman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latin typeface="Cambria Math"/>
                            <a:ea typeface="Cambria Math" pitchFamily="18" charset="0"/>
                            <a:cs typeface="Times New Roman" pitchFamily="18" charset="0"/>
                          </a:rPr>
                          <m:t>𝑀</m:t>
                        </m:r>
                        <m:r>
                          <a:rPr lang="en-US" b="0" i="1" smtClean="0">
                            <a:latin typeface="Cambria Math"/>
                            <a:ea typeface="Cambria Math" pitchFamily="18" charset="0"/>
                            <a:cs typeface="Times New Roman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/>
                            <a:ea typeface="Cambria Math" pitchFamily="18" charset="0"/>
                            <a:cs typeface="Times New Roman" pitchFamily="18" charset="0"/>
                          </a:rPr>
                          <m:t>1</m:t>
                        </m:r>
                      </m:sup>
                      <m:e>
                        <m:r>
                          <a:rPr lang="en-US" b="0" i="1" smtClean="0">
                            <a:latin typeface="Cambria Math"/>
                            <a:ea typeface="Cambria Math" pitchFamily="18" charset="0"/>
                            <a:cs typeface="Times New Roman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/>
                            <a:ea typeface="Cambria Math" pitchFamily="18" charset="0"/>
                            <a:cs typeface="Times New Roman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  <a:ea typeface="Cambria Math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  <a:ea typeface="Cambria Math" pitchFamily="18" charset="0"/>
                                <a:cs typeface="Times New Roman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  <a:ea typeface="Cambria Math" pitchFamily="18" charset="0"/>
                                <a:cs typeface="Times New Roman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  <a:ea typeface="Cambria Math" pitchFamily="18" charset="0"/>
                            <a:cs typeface="Times New Roman" pitchFamily="18" charset="0"/>
                          </a:rPr>
                          <m:t>𝑐𝑜𝑠</m:t>
                        </m:r>
                        <m:r>
                          <a:rPr lang="en-US" b="0" i="1" smtClean="0">
                            <a:latin typeface="Cambria Math"/>
                            <a:ea typeface="Cambria Math" pitchFamily="18" charset="0"/>
                            <a:cs typeface="Times New Roman" pitchFamily="18" charset="0"/>
                          </a:rPr>
                          <m:t>(</m:t>
                        </m:r>
                      </m:e>
                    </m:nary>
                  </m:oMath>
                </a14:m>
                <a:r>
                  <a:rPr lang="en-US" i="1" dirty="0" smtClean="0">
                    <a:latin typeface="Times New Roman" pitchFamily="18" charset="0"/>
                    <a:ea typeface="Cambria Math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/>
                            <a:ea typeface="Cambria Math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  <a:ea typeface="Cambria Math" pitchFamily="18" charset="0"/>
                            <a:cs typeface="Times New Roman" pitchFamily="18" charset="0"/>
                          </a:rPr>
                          <m:t>𝑚</m:t>
                        </m:r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/>
                            <a:ea typeface="Cambria Math" pitchFamily="18" charset="0"/>
                            <a:cs typeface="Times New Roman" pitchFamily="18" charset="0"/>
                          </a:rPr>
                          <m:t>π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  <a:ea typeface="Cambria Math" pitchFamily="18" charset="0"/>
                            <a:cs typeface="Times New Roman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/>
                            <a:ea typeface="Cambria Math" pitchFamily="18" charset="0"/>
                            <a:cs typeface="Times New Roman" pitchFamily="18" charset="0"/>
                          </a:rPr>
                          <m:t>𝑀</m:t>
                        </m:r>
                        <m:r>
                          <a:rPr lang="en-US" b="0" i="1" smtClean="0">
                            <a:latin typeface="Cambria Math"/>
                            <a:ea typeface="Cambria Math" pitchFamily="18" charset="0"/>
                            <a:cs typeface="Times New Roman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/>
                            <a:ea typeface="Cambria Math" pitchFamily="18" charset="0"/>
                            <a:cs typeface="Times New Roman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/>
                            <a:ea typeface="Cambria Math" pitchFamily="18" charset="0"/>
                            <a:cs typeface="Times New Roman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)+y</a:t>
                </a:r>
                <a:r>
                  <a:rPr lang="en-US" baseline="-25000" dirty="0" smtClean="0">
                    <a:latin typeface="Times New Roman" pitchFamily="18" charset="0"/>
                    <a:cs typeface="Times New Roman" pitchFamily="18" charset="0"/>
                  </a:rPr>
                  <a:t>j</a:t>
                </a: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sin(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/>
                            <a:ea typeface="Cambria Math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  <a:ea typeface="Cambria Math" pitchFamily="18" charset="0"/>
                            <a:cs typeface="Times New Roman" pitchFamily="18" charset="0"/>
                          </a:rPr>
                          <m:t>𝑚</m:t>
                        </m:r>
                        <m:r>
                          <m:rPr>
                            <m:sty m:val="p"/>
                          </m:rPr>
                          <a:rPr lang="el-GR" i="1">
                            <a:latin typeface="Cambria Math"/>
                            <a:ea typeface="Cambria Math" pitchFamily="18" charset="0"/>
                            <a:cs typeface="Times New Roman" pitchFamily="18" charset="0"/>
                          </a:rPr>
                          <m:t>π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  <a:ea typeface="Cambria Math" pitchFamily="18" charset="0"/>
                            <a:cs typeface="Times New Roman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/>
                            <a:ea typeface="Cambria Math" pitchFamily="18" charset="0"/>
                            <a:cs typeface="Times New Roman" pitchFamily="18" charset="0"/>
                          </a:rPr>
                          <m:t>𝑀</m:t>
                        </m:r>
                        <m:r>
                          <a:rPr lang="en-US" i="1">
                            <a:latin typeface="Cambria Math"/>
                            <a:ea typeface="Cambria Math" pitchFamily="18" charset="0"/>
                            <a:cs typeface="Times New Roman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/>
                            <a:ea typeface="Cambria Math" pitchFamily="18" charset="0"/>
                            <a:cs typeface="Times New Roman" pitchFamily="18" charset="0"/>
                          </a:rPr>
                          <m:t>1</m:t>
                        </m:r>
                        <m:r>
                          <a:rPr lang="en-US" i="1">
                            <a:latin typeface="Cambria Math"/>
                            <a:ea typeface="Cambria Math" pitchFamily="18" charset="0"/>
                            <a:cs typeface="Times New Roman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)</a:t>
                </a: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)</a:t>
                </a:r>
              </a:p>
              <a:p>
                <a:pPr marL="109728" indent="0">
                  <a:buNone/>
                </a:pPr>
                <a:endParaRPr lang="en-US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Drawback of direct BP</a:t>
                </a:r>
              </a:p>
              <a:p>
                <a:pPr marL="109728" indent="0">
                  <a:buNone/>
                </a:pP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𝑏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𝑦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b="0" i="1" smtClean="0">
                        <a:latin typeface="Cambria Math"/>
                      </a:rPr>
                      <m:t>⊗</m:t>
                    </m:r>
                    <m:r>
                      <a:rPr lang="en-US" b="0" i="1" smtClean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</m:e>
                    </m:d>
                  </m:oMath>
                </a14:m>
                <a:endParaRPr lang="en-US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marL="109728" indent="0">
                  <a:buNone/>
                </a:pPr>
                <a:endParaRPr lang="en-US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To overcome or minimize the above problem a well known algorithm Filtered </a:t>
                </a: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Back 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rojection (FBP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) is being used generally to reconstruct the images.</a:t>
                </a:r>
              </a:p>
              <a:p>
                <a:pPr marL="109728" indent="0">
                  <a:buNone/>
                </a:pP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56904"/>
                <a:ext cx="8229600" cy="5801096"/>
              </a:xfrm>
              <a:blipFill rotWithShape="1">
                <a:blip r:embed="rId2"/>
                <a:stretch>
                  <a:fillRect t="-2311" r="-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8129" y="0"/>
            <a:ext cx="8354291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Back Projection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3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0005" y="1481328"/>
            <a:ext cx="8692737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Take 1-D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Fourier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transform of the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sinogram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data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r,</a:t>
            </a:r>
            <a:r>
              <a:rPr lang="el-GR" i="1" dirty="0" smtClean="0"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for every view angle . Let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this be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denoted as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l-GR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i="1" baseline="-25000" dirty="0"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Since convolution is equivalent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to multiplication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Fourier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domain, so 1-D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Fourier transform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is multiplied with 1-D ramp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(|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ω\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 filter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function to nullify the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effect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PSF.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filtered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sinogram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which is in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frequency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domain is then transformed back to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spatial domain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by taking the 1-D inverse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Fourier transform.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final image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is generated by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backprojecting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processed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sinogram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4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Filtered Back Projection</a:t>
            </a:r>
            <a:endParaRPr lang="en-US" sz="44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25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77682" y="5712211"/>
            <a:ext cx="5842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Filtered Back Projection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3048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228600"/>
            <a:ext cx="1337310" cy="188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3124200"/>
            <a:ext cx="176212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3200" y="228600"/>
            <a:ext cx="176212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ight Arrow 7"/>
          <p:cNvSpPr/>
          <p:nvPr/>
        </p:nvSpPr>
        <p:spPr>
          <a:xfrm>
            <a:off x="2362200" y="1143000"/>
            <a:ext cx="1143000" cy="2286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5181600" y="1143000"/>
            <a:ext cx="1143000" cy="2286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5334000" y="3962400"/>
            <a:ext cx="1143000" cy="2286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4038600" y="2286000"/>
            <a:ext cx="228600" cy="8382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048000" y="3200400"/>
            <a:ext cx="2209800" cy="1676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rot="16200000" flipH="1">
            <a:off x="3277394" y="4038600"/>
            <a:ext cx="1676400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0800000" flipH="1">
            <a:off x="3048000" y="4495800"/>
            <a:ext cx="2209800" cy="15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3962399" y="3657600"/>
            <a:ext cx="990600" cy="68580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6200000" flipH="1">
            <a:off x="3276600" y="3657600"/>
            <a:ext cx="990600" cy="6858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0800000">
            <a:off x="3048000" y="4495800"/>
            <a:ext cx="381000" cy="158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800600" y="4495800"/>
            <a:ext cx="457200" cy="158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457699" y="4445913"/>
            <a:ext cx="8001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   Cut of</a:t>
            </a:r>
          </a:p>
          <a:p>
            <a:r>
              <a:rPr lang="en-US" sz="1100" dirty="0" smtClean="0"/>
              <a:t>frequency</a:t>
            </a:r>
            <a:endParaRPr lang="en-US" sz="1100" dirty="0"/>
          </a:p>
        </p:txBody>
      </p:sp>
      <p:sp>
        <p:nvSpPr>
          <p:cNvPr id="20" name="Rectangle 19"/>
          <p:cNvSpPr/>
          <p:nvPr/>
        </p:nvSpPr>
        <p:spPr>
          <a:xfrm>
            <a:off x="3124200" y="4419600"/>
            <a:ext cx="8261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 Cut of frequency</a:t>
            </a:r>
            <a:endParaRPr lang="en-US" sz="1100" dirty="0"/>
          </a:p>
        </p:txBody>
      </p:sp>
      <p:sp>
        <p:nvSpPr>
          <p:cNvPr id="21" name="TextBox 20"/>
          <p:cNvSpPr txBox="1"/>
          <p:nvPr/>
        </p:nvSpPr>
        <p:spPr>
          <a:xfrm>
            <a:off x="2286000" y="788367"/>
            <a:ext cx="121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Radon Transform</a:t>
            </a:r>
            <a:endParaRPr lang="en-US" sz="1100" dirty="0"/>
          </a:p>
        </p:txBody>
      </p:sp>
      <p:sp>
        <p:nvSpPr>
          <p:cNvPr id="22" name="TextBox 21"/>
          <p:cNvSpPr txBox="1"/>
          <p:nvPr/>
        </p:nvSpPr>
        <p:spPr>
          <a:xfrm>
            <a:off x="5105400" y="805190"/>
            <a:ext cx="121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Back projection</a:t>
            </a:r>
            <a:endParaRPr lang="en-US" sz="1100" dirty="0"/>
          </a:p>
        </p:txBody>
      </p:sp>
      <p:sp>
        <p:nvSpPr>
          <p:cNvPr id="23" name="TextBox 22"/>
          <p:cNvSpPr txBox="1"/>
          <p:nvPr/>
        </p:nvSpPr>
        <p:spPr>
          <a:xfrm>
            <a:off x="3200400" y="2362200"/>
            <a:ext cx="1066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1-D Fourier      Transform </a:t>
            </a:r>
          </a:p>
          <a:p>
            <a:r>
              <a:rPr lang="en-US" sz="1100" dirty="0" smtClean="0"/>
              <a:t>of </a:t>
            </a:r>
            <a:r>
              <a:rPr lang="en-US" sz="1100" dirty="0" err="1" smtClean="0"/>
              <a:t>sinogram</a:t>
            </a:r>
            <a:r>
              <a:rPr lang="en-US" sz="1100" dirty="0" smtClean="0"/>
              <a:t> </a:t>
            </a:r>
            <a:endParaRPr lang="en-US" sz="1100" dirty="0"/>
          </a:p>
        </p:txBody>
      </p:sp>
      <p:sp>
        <p:nvSpPr>
          <p:cNvPr id="24" name="TextBox 23"/>
          <p:cNvSpPr txBox="1"/>
          <p:nvPr/>
        </p:nvSpPr>
        <p:spPr>
          <a:xfrm>
            <a:off x="5334000" y="3700790"/>
            <a:ext cx="10711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Back projection</a:t>
            </a:r>
            <a:endParaRPr lang="en-US" sz="1100" dirty="0"/>
          </a:p>
        </p:txBody>
      </p:sp>
      <p:sp>
        <p:nvSpPr>
          <p:cNvPr id="25" name="Rectangle 24"/>
          <p:cNvSpPr/>
          <p:nvPr/>
        </p:nvSpPr>
        <p:spPr>
          <a:xfrm>
            <a:off x="2895600" y="2133600"/>
            <a:ext cx="5715000" cy="3048000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876800" y="5181600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Filtered Back Projection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228600" y="1676400"/>
            <a:ext cx="385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(a)</a:t>
            </a:r>
            <a:endParaRPr lang="en-US" sz="1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3269352" y="1676400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(b)</a:t>
            </a:r>
            <a:endParaRPr lang="en-US" sz="1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6248400" y="167640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(c)</a:t>
            </a:r>
            <a:endParaRPr lang="en-US" sz="1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3950344" y="4873823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(d)</a:t>
            </a:r>
            <a:endParaRPr lang="en-US" sz="1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7239000" y="4800600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(e)</a:t>
            </a:r>
            <a:endParaRPr lang="en-US" sz="1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457200" y="2895362"/>
            <a:ext cx="2133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(a) </a:t>
            </a:r>
            <a:r>
              <a:rPr lang="en-US" sz="1400" dirty="0" err="1" smtClean="0"/>
              <a:t>Shep-logan</a:t>
            </a:r>
            <a:r>
              <a:rPr lang="en-US" sz="1400" dirty="0" smtClean="0"/>
              <a:t> Phantom, (b) </a:t>
            </a:r>
            <a:r>
              <a:rPr lang="en-US" sz="1400" dirty="0" err="1"/>
              <a:t>S</a:t>
            </a:r>
            <a:r>
              <a:rPr lang="en-US" sz="1400" dirty="0" err="1" smtClean="0"/>
              <a:t>inogram</a:t>
            </a:r>
            <a:r>
              <a:rPr lang="en-US" sz="1400" dirty="0" smtClean="0"/>
              <a:t> , (c)Reconstructed image after simple back projection, (d) ramp filter, (e) Image reconstructed using FBP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5257800" y="4191000"/>
            <a:ext cx="122822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Inverse Fourier</a:t>
            </a:r>
          </a:p>
          <a:p>
            <a:r>
              <a:rPr lang="en-US" sz="1100" dirty="0" smtClean="0"/>
              <a:t> Transform of</a:t>
            </a:r>
          </a:p>
          <a:p>
            <a:r>
              <a:rPr lang="en-US" sz="1100" dirty="0" smtClean="0"/>
              <a:t> filtered  </a:t>
            </a:r>
            <a:r>
              <a:rPr lang="en-US" sz="1100" dirty="0" err="1" smtClean="0"/>
              <a:t>sinogram</a:t>
            </a:r>
            <a:endParaRPr lang="en-US" sz="1100" dirty="0"/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2933700" y="4000500"/>
            <a:ext cx="990600" cy="158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4304506" y="3999706"/>
            <a:ext cx="990600" cy="158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81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9" grpId="0"/>
      <p:bldP spid="20" grpId="0"/>
      <p:bldP spid="23" grpId="0"/>
      <p:bldP spid="24" grpId="0"/>
      <p:bldP spid="25" grpId="0" animBg="1"/>
      <p:bldP spid="26" grpId="0"/>
      <p:bldP spid="30" grpId="0"/>
      <p:bldP spid="31" grpId="0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207819" y="1398200"/>
                <a:ext cx="8734300" cy="4525963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/>
                          </a:rPr>
                          <m:t> </m:t>
                        </m:r>
                        <m:r>
                          <a:rPr lang="en-US" b="0" i="1" smtClean="0">
                            <a:latin typeface="Cambria Math"/>
                          </a:rPr>
                          <m:t>𝑥𝑗</m:t>
                        </m:r>
                      </m:e>
                      <m:sub/>
                      <m:sup>
                        <m:r>
                          <a:rPr lang="en-US" b="0" i="1" smtClean="0">
                            <a:latin typeface="Cambria Math"/>
                          </a:rPr>
                          <m:t>𝑛𝑒𝑤</m:t>
                        </m:r>
                      </m:sup>
                    </m:sSubSup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i="1" baseline="-25000">
                                <a:latin typeface="Cambria Math"/>
                              </a:rPr>
                              <m:t>𝑗</m:t>
                            </m:r>
                          </m:e>
                          <m:sub/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𝑜𝑙𝑑</m:t>
                            </m:r>
                          </m:sup>
                        </m:sSubSup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b="0" i="1" smtClean="0">
                                <a:latin typeface="Cambria Math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𝐶</m:t>
                            </m:r>
                            <m:r>
                              <a:rPr lang="en-US" b="0" i="1" baseline="-25000" smtClean="0">
                                <a:latin typeface="Cambria Math"/>
                              </a:rPr>
                              <m:t>𝑖𝑗</m:t>
                            </m:r>
                          </m:e>
                        </m:nary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/>
                          </a:rPr>
                          <m:t>𝑖</m:t>
                        </m:r>
                      </m:sub>
                      <m:sup/>
                      <m:e>
                        <m:r>
                          <a:rPr lang="en-US" i="1">
                            <a:latin typeface="Cambria Math"/>
                          </a:rPr>
                          <m:t>𝐶</m:t>
                        </m:r>
                        <m:r>
                          <a:rPr lang="en-US" i="1" baseline="-25000">
                            <a:latin typeface="Cambria Math"/>
                          </a:rPr>
                          <m:t>𝑖𝑗</m:t>
                        </m:r>
                      </m:e>
                    </m:nary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𝑦</m:t>
                        </m:r>
                        <m:r>
                          <a:rPr lang="en-US" b="0" i="1" baseline="-25000" smtClean="0">
                            <a:latin typeface="Cambria Math"/>
                          </a:rPr>
                          <m:t>𝑖</m:t>
                        </m:r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naryPr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𝑗</m:t>
                            </m:r>
                          </m:sub>
                          <m:sup/>
                          <m:e>
                            <m:r>
                              <a:rPr lang="en-US" i="1">
                                <a:latin typeface="Cambria Math"/>
                              </a:rPr>
                              <m:t>𝐶</m:t>
                            </m:r>
                            <m:r>
                              <a:rPr lang="en-US" i="1" baseline="-25000">
                                <a:latin typeface="Cambria Math"/>
                              </a:rPr>
                              <m:t>𝑖𝑗</m:t>
                            </m:r>
                          </m:e>
                        </m:nary>
                        <m:sSubSup>
                          <m:sSub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i="1" baseline="-25000">
                                <a:latin typeface="Cambria Math"/>
                              </a:rPr>
                              <m:t>𝑗</m:t>
                            </m:r>
                          </m:e>
                          <m:sub/>
                          <m:sup>
                            <m:r>
                              <a:rPr lang="en-US" i="1">
                                <a:latin typeface="Cambria Math"/>
                              </a:rPr>
                              <m:t>𝑜𝑙𝑑</m:t>
                            </m:r>
                          </m:sup>
                        </m:sSubSup>
                      </m:den>
                    </m:f>
                  </m:oMath>
                </a14:m>
                <a:endParaRPr lang="en-US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marL="109728" indent="0">
                  <a:buNone/>
                </a:pPr>
                <a:r>
                  <a:rPr lang="en-US" baseline="-25000" dirty="0" smtClean="0"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i="1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109728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𝐶</m:t>
                      </m:r>
                      <m:r>
                        <a:rPr lang="en-US" i="1" baseline="-25000">
                          <a:latin typeface="Cambria Math"/>
                        </a:rPr>
                        <m:t>𝑖</m:t>
                      </m:r>
                      <m:r>
                        <a:rPr lang="en-US" b="0" i="1" baseline="-25000" smtClean="0">
                          <a:latin typeface="Cambria Math"/>
                        </a:rPr>
                        <m:t>𝑗</m:t>
                      </m:r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sensitivity</m:t>
                      </m:r>
                      <m:r>
                        <a:rPr lang="en-US" b="0" i="0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of</m:t>
                      </m:r>
                      <m:r>
                        <a:rPr lang="en-US" b="0" i="0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detector</m:t>
                      </m:r>
                      <m:r>
                        <a:rPr lang="en-US" b="0" i="0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𝑖</m:t>
                      </m:r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for</m:t>
                      </m:r>
                      <m:r>
                        <a:rPr lang="en-US" b="0" i="0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activity</m:t>
                      </m:r>
                      <m:r>
                        <a:rPr lang="en-US" b="0" i="0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in</m:t>
                      </m:r>
                      <m:r>
                        <a:rPr lang="en-US" b="0" i="0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location</m:t>
                      </m:r>
                      <m:r>
                        <a:rPr lang="en-US" b="0" i="0" smtClean="0">
                          <a:latin typeface="Cambria Math"/>
                        </a:rPr>
                        <m:t> </m:t>
                      </m:r>
                      <m:r>
                        <a:rPr lang="en-US" b="0" i="1" smtClean="0">
                          <a:latin typeface="Cambria Math"/>
                        </a:rPr>
                        <m:t>𝑗</m:t>
                      </m:r>
                    </m:oMath>
                  </m:oMathPara>
                </a14:m>
                <a:endParaRPr lang="en-US" b="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marL="109728" indent="0">
                  <a:buNone/>
                </a:pPr>
                <a:r>
                  <a:rPr lang="en-US" i="1" dirty="0" smtClean="0">
                    <a:latin typeface="Times New Roman" pitchFamily="18" charset="0"/>
                    <a:ea typeface="Cambria Math" pitchFamily="18" charset="0"/>
                    <a:cs typeface="Times New Roman" pitchFamily="18" charset="0"/>
                  </a:rPr>
                  <a:t>	x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−</m:t>
                    </m:r>
                  </m:oMath>
                </a14:m>
                <a:r>
                  <a:rPr lang="en-US" dirty="0" smtClean="0">
                    <a:latin typeface="Times New Roman" pitchFamily="18" charset="0"/>
                    <a:ea typeface="Cambria Math" pitchFamily="18" charset="0"/>
                    <a:cs typeface="Times New Roman" pitchFamily="18" charset="0"/>
                  </a:rPr>
                  <a:t> image matrix.</a:t>
                </a:r>
              </a:p>
              <a:p>
                <a:pPr marL="109728" indent="0">
                  <a:buNone/>
                </a:pPr>
                <a:r>
                  <a:rPr lang="en-US" dirty="0" smtClean="0">
                    <a:latin typeface="Times New Roman" pitchFamily="18" charset="0"/>
                    <a:ea typeface="Cambria Math" pitchFamily="18" charset="0"/>
                    <a:cs typeface="Times New Roman" pitchFamily="18" charset="0"/>
                  </a:rPr>
                  <a:t>	y</a:t>
                </a: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−</m:t>
                    </m:r>
                  </m:oMath>
                </a14:m>
                <a:r>
                  <a:rPr lang="en-US" dirty="0" smtClean="0">
                    <a:latin typeface="Times New Roman" pitchFamily="18" charset="0"/>
                    <a:ea typeface="Cambria Math" pitchFamily="18" charset="0"/>
                    <a:cs typeface="Times New Roman" pitchFamily="18" charset="0"/>
                  </a:rPr>
                  <a:t> sinogram data.</a:t>
                </a:r>
              </a:p>
              <a:p>
                <a:r>
                  <a:rPr lang="en-US" dirty="0" smtClean="0">
                    <a:latin typeface="Times New Roman" pitchFamily="18" charset="0"/>
                    <a:ea typeface="Cambria Math" pitchFamily="18" charset="0"/>
                    <a:cs typeface="Times New Roman" pitchFamily="18" charset="0"/>
                  </a:rPr>
                  <a:t>Drawbacks of MLEM</a:t>
                </a:r>
              </a:p>
              <a:p>
                <a:pPr marL="109728" indent="0">
                  <a:buNone/>
                </a:pPr>
                <a:r>
                  <a:rPr lang="en-US" dirty="0">
                    <a:latin typeface="Times New Roman" pitchFamily="18" charset="0"/>
                    <a:ea typeface="Cambria Math" pitchFamily="18" charset="0"/>
                    <a:cs typeface="Times New Roman" pitchFamily="18" charset="0"/>
                  </a:rPr>
                  <a:t>	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- Resulting image is noisy</a:t>
                </a:r>
              </a:p>
              <a:p>
                <a:pPr marL="109728" indent="0">
                  <a:buNone/>
                </a:pPr>
                <a:r>
                  <a:rPr lang="en-US" dirty="0">
                    <a:latin typeface="Times New Roman" pitchFamily="18" charset="0"/>
                    <a:ea typeface="Cambria Math" pitchFamily="18" charset="0"/>
                    <a:cs typeface="Times New Roman" pitchFamily="18" charset="0"/>
                  </a:rPr>
                  <a:t>	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- Slow 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convergence </a:t>
                </a: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rate</a:t>
                </a:r>
              </a:p>
              <a:p>
                <a:pPr marL="109728" indent="0">
                  <a:buNone/>
                </a:pP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	 - Computationally 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expensive</a:t>
                </a:r>
                <a:endParaRPr lang="en-US" dirty="0">
                  <a:latin typeface="Times New Roman" pitchFamily="18" charset="0"/>
                  <a:ea typeface="Cambria Math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7819" y="1398200"/>
                <a:ext cx="8734300" cy="4525963"/>
              </a:xfrm>
              <a:blipFill rotWithShape="1">
                <a:blip r:embed="rId3"/>
                <a:stretch>
                  <a:fillRect b="-33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9693" y="0"/>
            <a:ext cx="82296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Iterative Reconstruction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65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Why Iterative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econstruction 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://ars.els-cdn.com/content/image/1-s2.0-S112017971200004X-gr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481" y="1566037"/>
            <a:ext cx="6238875" cy="438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95106" y="6103917"/>
            <a:ext cx="53913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Source :</a:t>
            </a:r>
            <a:r>
              <a:rPr lang="en-US" sz="1100" b="1" dirty="0"/>
              <a:t> </a:t>
            </a:r>
            <a:r>
              <a:rPr lang="en-US" sz="1100" b="1" dirty="0" err="1" smtClean="0"/>
              <a:t>Iterativereconstruction</a:t>
            </a:r>
            <a:r>
              <a:rPr lang="en-US" sz="1100" b="1" dirty="0" smtClean="0"/>
              <a:t> </a:t>
            </a:r>
            <a:r>
              <a:rPr lang="en-US" sz="1100" b="1" dirty="0"/>
              <a:t>methods in X-ray CT</a:t>
            </a:r>
          </a:p>
          <a:p>
            <a:r>
              <a:rPr lang="en-US" sz="1100" dirty="0"/>
              <a:t>Marcel </a:t>
            </a:r>
            <a:r>
              <a:rPr lang="en-US" sz="1100" dirty="0" err="1"/>
              <a:t>Beister</a:t>
            </a:r>
            <a:r>
              <a:rPr lang="en-US" sz="1100" dirty="0"/>
              <a:t>, </a:t>
            </a:r>
            <a:r>
              <a:rPr lang="en-US" sz="1100" dirty="0" smtClean="0"/>
              <a:t>Daniel </a:t>
            </a:r>
            <a:r>
              <a:rPr lang="en-US" sz="1100" dirty="0" err="1"/>
              <a:t>Kolditz</a:t>
            </a:r>
            <a:r>
              <a:rPr lang="en-US" sz="1100" dirty="0"/>
              <a:t>, </a:t>
            </a:r>
            <a:r>
              <a:rPr lang="en-US" sz="1100" dirty="0" err="1" smtClean="0"/>
              <a:t>Willi</a:t>
            </a:r>
            <a:r>
              <a:rPr lang="en-US" sz="1100" dirty="0" smtClean="0"/>
              <a:t> </a:t>
            </a:r>
            <a:r>
              <a:rPr lang="en-US" sz="1100" dirty="0"/>
              <a:t>A. </a:t>
            </a:r>
            <a:r>
              <a:rPr lang="en-US" sz="1100" dirty="0" err="1"/>
              <a:t>Kalender</a:t>
            </a:r>
            <a:endParaRPr lang="en-US" sz="11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62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24" y="648206"/>
            <a:ext cx="8692329" cy="5374222"/>
          </a:xfrm>
        </p:spPr>
        <p:txBody>
          <a:bodyPr>
            <a:normAutofit/>
          </a:bodyPr>
          <a:lstStyle/>
          <a:p>
            <a:pPr marL="338138" indent="-338138">
              <a:spcBef>
                <a:spcPts val="600"/>
              </a:spcBef>
              <a:buClr>
                <a:srgbClr val="C00000"/>
              </a:buClr>
              <a:tabLst>
                <a:tab pos="338138" algn="l"/>
                <a:tab pos="1252538" algn="l"/>
                <a:tab pos="2166938" algn="l"/>
                <a:tab pos="3081338" algn="l"/>
                <a:tab pos="3995738" algn="l"/>
                <a:tab pos="4910138" algn="l"/>
                <a:tab pos="5824538" algn="l"/>
                <a:tab pos="6738938" algn="l"/>
                <a:tab pos="7653338" algn="l"/>
                <a:tab pos="8567738" algn="l"/>
                <a:tab pos="9482138" algn="l"/>
                <a:tab pos="10396538" algn="l"/>
              </a:tabLst>
            </a:pPr>
            <a:endParaRPr lang="en-GB" sz="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spcBef>
                <a:spcPts val="600"/>
              </a:spcBef>
              <a:tabLst>
                <a:tab pos="338138" algn="l"/>
                <a:tab pos="1252538" algn="l"/>
                <a:tab pos="2166938" algn="l"/>
                <a:tab pos="3081338" algn="l"/>
                <a:tab pos="3995738" algn="l"/>
                <a:tab pos="4910138" algn="l"/>
                <a:tab pos="5824538" algn="l"/>
                <a:tab pos="6738938" algn="l"/>
                <a:tab pos="7653338" algn="l"/>
                <a:tab pos="8567738" algn="l"/>
                <a:tab pos="9482138" algn="l"/>
                <a:tab pos="10396538" algn="l"/>
              </a:tabLst>
            </a:pPr>
            <a:r>
              <a:rPr lang="en-GB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Improving resolution of tomographic images has been an active area of  research in the past few years.</a:t>
            </a:r>
          </a:p>
          <a:p>
            <a:pPr marL="457200" indent="-457200">
              <a:spcBef>
                <a:spcPts val="600"/>
              </a:spcBef>
              <a:tabLst>
                <a:tab pos="338138" algn="l"/>
                <a:tab pos="1252538" algn="l"/>
                <a:tab pos="2166938" algn="l"/>
                <a:tab pos="3081338" algn="l"/>
                <a:tab pos="3995738" algn="l"/>
                <a:tab pos="4910138" algn="l"/>
                <a:tab pos="5824538" algn="l"/>
                <a:tab pos="6738938" algn="l"/>
                <a:tab pos="7653338" algn="l"/>
                <a:tab pos="8567738" algn="l"/>
                <a:tab pos="9482138" algn="l"/>
                <a:tab pos="10396538" algn="l"/>
              </a:tabLst>
            </a:pPr>
            <a:r>
              <a:rPr lang="en-GB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Nuclear imaging modalities such as PET and SPECT produce images of </a:t>
            </a:r>
            <a:r>
              <a:rPr lang="en-GB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poor resolution </a:t>
            </a:r>
            <a:r>
              <a:rPr lang="en-GB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(typically 128x128).</a:t>
            </a:r>
          </a:p>
          <a:p>
            <a:pPr marL="457200" indent="-457200">
              <a:spcBef>
                <a:spcPts val="600"/>
              </a:spcBef>
              <a:tabLst>
                <a:tab pos="338138" algn="l"/>
                <a:tab pos="1252538" algn="l"/>
                <a:tab pos="2166938" algn="l"/>
                <a:tab pos="3081338" algn="l"/>
                <a:tab pos="3995738" algn="l"/>
                <a:tab pos="4910138" algn="l"/>
                <a:tab pos="5824538" algn="l"/>
                <a:tab pos="6738938" algn="l"/>
                <a:tab pos="7653338" algn="l"/>
                <a:tab pos="8567738" algn="l"/>
                <a:tab pos="9482138" algn="l"/>
                <a:tab pos="10396538" algn="l"/>
              </a:tabLst>
            </a:pPr>
            <a:r>
              <a:rPr lang="en-GB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Higher resolution images are often required </a:t>
            </a:r>
          </a:p>
          <a:p>
            <a:pPr lvl="2">
              <a:spcBef>
                <a:spcPts val="600"/>
              </a:spcBef>
              <a:buFont typeface="Calibri" pitchFamily="32" charset="0"/>
              <a:buChar char="•"/>
              <a:tabLst>
                <a:tab pos="338138" algn="l"/>
                <a:tab pos="1252538" algn="l"/>
                <a:tab pos="2166938" algn="l"/>
                <a:tab pos="3081338" algn="l"/>
                <a:tab pos="3995738" algn="l"/>
                <a:tab pos="4910138" algn="l"/>
                <a:tab pos="5824538" algn="l"/>
                <a:tab pos="6738938" algn="l"/>
                <a:tab pos="7653338" algn="l"/>
                <a:tab pos="8567738" algn="l"/>
                <a:tab pos="9482138" algn="l"/>
                <a:tab pos="10396538" algn="l"/>
              </a:tabLst>
            </a:pPr>
            <a:r>
              <a:rPr lang="en-GB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to view details </a:t>
            </a:r>
          </a:p>
          <a:p>
            <a:pPr lvl="2">
              <a:spcBef>
                <a:spcPts val="600"/>
              </a:spcBef>
              <a:buFont typeface="Calibri" pitchFamily="32" charset="0"/>
              <a:buChar char="•"/>
              <a:tabLst>
                <a:tab pos="338138" algn="l"/>
                <a:tab pos="1252538" algn="l"/>
                <a:tab pos="2166938" algn="l"/>
                <a:tab pos="3081338" algn="l"/>
                <a:tab pos="3995738" algn="l"/>
                <a:tab pos="4910138" algn="l"/>
                <a:tab pos="5824538" algn="l"/>
                <a:tab pos="6738938" algn="l"/>
                <a:tab pos="7653338" algn="l"/>
                <a:tab pos="8567738" algn="l"/>
                <a:tab pos="9482138" algn="l"/>
                <a:tab pos="10396538" algn="l"/>
              </a:tabLst>
            </a:pPr>
            <a:r>
              <a:rPr lang="en-GB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for multimodal registration </a:t>
            </a:r>
          </a:p>
          <a:p>
            <a:pPr marL="630936" lvl="2" indent="0">
              <a:spcBef>
                <a:spcPts val="600"/>
              </a:spcBef>
              <a:buNone/>
              <a:tabLst>
                <a:tab pos="338138" algn="l"/>
                <a:tab pos="1252538" algn="l"/>
                <a:tab pos="2166938" algn="l"/>
                <a:tab pos="3081338" algn="l"/>
                <a:tab pos="3995738" algn="l"/>
                <a:tab pos="4910138" algn="l"/>
                <a:tab pos="5824538" algn="l"/>
                <a:tab pos="6738938" algn="l"/>
                <a:tab pos="7653338" algn="l"/>
                <a:tab pos="8567738" algn="l"/>
                <a:tab pos="9482138" algn="l"/>
                <a:tab pos="10396538" algn="l"/>
              </a:tabLst>
            </a:pPr>
            <a:endParaRPr lang="en-GB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r>
              <a:rPr lang="en-GB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Problem Statement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Generating higher resolution </a:t>
            </a:r>
            <a:r>
              <a:rPr lang="en-GB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tomographic images of good quality from given scanner (</a:t>
            </a:r>
            <a:r>
              <a:rPr lang="en-GB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sinogram</a:t>
            </a:r>
            <a:r>
              <a:rPr lang="en-GB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data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669" y="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9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Motivation</a:t>
            </a:r>
            <a:r>
              <a:rPr lang="en-GB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13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714" y="1612562"/>
            <a:ext cx="8990286" cy="4972484"/>
          </a:xfrm>
        </p:spPr>
        <p:txBody>
          <a:bodyPr/>
          <a:lstStyle/>
          <a:p>
            <a:pPr marL="457200" indent="-457200">
              <a:lnSpc>
                <a:spcPct val="86000"/>
              </a:lnSpc>
              <a:spcBef>
                <a:spcPts val="600"/>
              </a:spcBef>
            </a:pPr>
            <a:r>
              <a:rPr lang="en-GB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Direct </a:t>
            </a:r>
            <a:r>
              <a:rPr lang="en-GB" i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upsampling</a:t>
            </a:r>
            <a:r>
              <a:rPr lang="en-GB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using a suitable kernel. </a:t>
            </a:r>
          </a:p>
          <a:p>
            <a:pPr marL="713232" lvl="1" indent="-457200">
              <a:lnSpc>
                <a:spcPct val="86000"/>
              </a:lnSpc>
              <a:spcBef>
                <a:spcPts val="600"/>
              </a:spcBef>
            </a:pPr>
            <a:r>
              <a:rPr lang="en-GB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Computationally inexpensive but image quality is compromised</a:t>
            </a:r>
          </a:p>
          <a:p>
            <a:pPr lvl="1">
              <a:lnSpc>
                <a:spcPct val="95000"/>
              </a:lnSpc>
              <a:spcBef>
                <a:spcPts val="700"/>
              </a:spcBef>
              <a:buNone/>
            </a:pPr>
            <a:endParaRPr lang="en-GB" sz="8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95000"/>
              </a:lnSpc>
              <a:spcBef>
                <a:spcPts val="700"/>
              </a:spcBef>
              <a:buNone/>
            </a:pPr>
            <a:endParaRPr lang="en-GB" sz="8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86000"/>
              </a:lnSpc>
              <a:spcBef>
                <a:spcPts val="600"/>
              </a:spcBef>
            </a:pPr>
            <a:r>
              <a:rPr lang="en-GB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Super resolution </a:t>
            </a:r>
            <a:r>
              <a:rPr lang="en-GB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techniques :</a:t>
            </a:r>
          </a:p>
          <a:p>
            <a:pPr marL="109728" indent="0">
              <a:lnSpc>
                <a:spcPct val="86000"/>
              </a:lnSpc>
              <a:spcBef>
                <a:spcPts val="600"/>
              </a:spcBef>
              <a:buNone/>
            </a:pPr>
            <a:r>
              <a:rPr lang="en-GB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(</a:t>
            </a:r>
            <a:r>
              <a:rPr lang="en-GB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projection data is obtained after applying sub-pixel shifts and rotation to the </a:t>
            </a:r>
            <a:r>
              <a:rPr lang="en-GB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object</a:t>
            </a:r>
            <a:r>
              <a:rPr lang="en-GB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[Kennedy et al TMI 2006]</a:t>
            </a:r>
            <a:r>
              <a:rPr lang="en-GB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3">
              <a:lnSpc>
                <a:spcPct val="86000"/>
              </a:lnSpc>
              <a:spcBef>
                <a:spcPts val="600"/>
              </a:spcBef>
            </a:pPr>
            <a:r>
              <a:rPr lang="en-GB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Impacts dosage, scan time and data integrity</a:t>
            </a:r>
          </a:p>
          <a:p>
            <a:pPr lvl="3">
              <a:lnSpc>
                <a:spcPct val="86000"/>
              </a:lnSpc>
              <a:spcBef>
                <a:spcPts val="600"/>
              </a:spcBef>
            </a:pPr>
            <a:r>
              <a:rPr lang="en-GB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Not feasible to implement with a patient</a:t>
            </a:r>
          </a:p>
          <a:p>
            <a:pPr marL="109728" indent="0">
              <a:lnSpc>
                <a:spcPct val="86000"/>
              </a:lnSpc>
              <a:spcBef>
                <a:spcPts val="600"/>
              </a:spcBef>
              <a:buNone/>
            </a:pPr>
            <a:endParaRPr lang="en-GB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lnSpc>
                <a:spcPct val="86000"/>
              </a:lnSpc>
              <a:spcBef>
                <a:spcPts val="600"/>
              </a:spcBef>
              <a:buNone/>
            </a:pPr>
            <a:r>
              <a:rPr lang="en-GB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(ii) reconstruction by union of low resolution  images on 	shifted </a:t>
            </a:r>
            <a:r>
              <a:rPr lang="en-GB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lattices</a:t>
            </a:r>
            <a:r>
              <a:rPr lang="en-GB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(denoted as USL) </a:t>
            </a:r>
            <a:r>
              <a:rPr lang="en-GB" sz="20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[Chang et al Med. Phys. 2008]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429" y="162162"/>
            <a:ext cx="862373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Existing methods for </a:t>
            </a:r>
            <a:br>
              <a:rPr lang="en-GB" sz="4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GB" sz="4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improving resolution</a:t>
            </a:r>
            <a:r>
              <a:rPr lang="en-GB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96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72" b="-68411"/>
          <a:stretch/>
        </p:blipFill>
        <p:spPr>
          <a:xfrm>
            <a:off x="535532" y="1146412"/>
            <a:ext cx="8112858" cy="904753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37429" y="162162"/>
            <a:ext cx="8623738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Union of Shifted Lattices (USL)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44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Tomography basics/background</a:t>
            </a: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Problem statement and challenges faced</a:t>
            </a: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Existing approaches</a:t>
            </a: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Proposed approach</a:t>
            </a: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Results</a:t>
            </a: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Conclusion </a:t>
            </a: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Future work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Presentation layout 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1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90" y="442343"/>
            <a:ext cx="8229600" cy="3109723"/>
          </a:xfrm>
        </p:spPr>
      </p:pic>
      <p:sp>
        <p:nvSpPr>
          <p:cNvPr id="5" name="Rectangle 4"/>
          <p:cNvSpPr/>
          <p:nvPr/>
        </p:nvSpPr>
        <p:spPr>
          <a:xfrm>
            <a:off x="232013" y="3814509"/>
            <a:ext cx="8502554" cy="2014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Required low resolution images (marked by stars) required for deriving an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up- sampled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(by 4) image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using USL : </a:t>
            </a:r>
          </a:p>
          <a:p>
            <a:pPr marL="109728">
              <a:lnSpc>
                <a:spcPct val="86000"/>
              </a:lnSpc>
              <a:spcBef>
                <a:spcPts val="60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16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with SR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algorithm </a:t>
            </a:r>
            <a:r>
              <a:rPr lang="en-GB" sz="20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[Chang et al Med. Phys. </a:t>
            </a:r>
            <a:r>
              <a:rPr lang="en-GB" sz="20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2008]</a:t>
            </a:r>
            <a:endParaRPr lang="en-GB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lnSpc>
                <a:spcPct val="86000"/>
              </a:lnSpc>
              <a:spcBef>
                <a:spcPts val="600"/>
              </a:spcBef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with ISR-1 algorithm </a:t>
            </a:r>
            <a:r>
              <a:rPr lang="en-GB" sz="20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[Chang et al Med. Phys. </a:t>
            </a:r>
            <a:r>
              <a:rPr lang="en-GB" sz="20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2009]</a:t>
            </a:r>
            <a:endParaRPr lang="en-GB" sz="20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lnSpc>
                <a:spcPct val="86000"/>
              </a:lnSpc>
              <a:spcBef>
                <a:spcPts val="600"/>
              </a:spcBef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4 with ISR-2 algorithm </a:t>
            </a:r>
            <a:r>
              <a:rPr lang="en-GB" sz="20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[Chang et al Med. Phys. 2009]</a:t>
            </a:r>
          </a:p>
        </p:txBody>
      </p:sp>
    </p:spTree>
    <p:extLst>
      <p:ext uri="{BB962C8B-B14F-4D97-AF65-F5344CB8AC3E}">
        <p14:creationId xmlns:p14="http://schemas.microsoft.com/office/powerpoint/2010/main" val="93653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24078" indent="-514350">
              <a:buFont typeface="+mj-lt"/>
              <a:buAutoNum type="arabicPeriod"/>
            </a:pPr>
            <a:r>
              <a:rPr lang="en-US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 alternative lattice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In this approach, we use samples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defined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on single 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hexagonal lattice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for generating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upsampled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images.</a:t>
            </a:r>
          </a:p>
          <a:p>
            <a:pPr marL="624078" indent="-514350">
              <a:buFont typeface="+mj-lt"/>
              <a:buAutoNum type="arabicPeriod"/>
            </a:pPr>
            <a:endParaRPr lang="en-US" i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624078" indent="-514350">
              <a:buFont typeface="+mj-lt"/>
              <a:buAutoNum type="arabicPeriod"/>
            </a:pPr>
            <a:r>
              <a:rPr lang="en-US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Multiple lattices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Here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an up-sampled image is generated using a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super resolution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technique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by combining low resolution images which are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defined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on two rotated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lattices (denotes as URL).</a:t>
            </a:r>
          </a:p>
          <a:p>
            <a:pPr lvl="2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Both hexagonal and square lattices were considered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Proposed Solutions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66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The Radon Transform (RT) is an integral transform whose inverse is used to reconstruct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images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5323" y="2968217"/>
            <a:ext cx="40058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x,y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 function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defined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on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hexagonal coordinates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x,y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r,</a:t>
            </a:r>
            <a:r>
              <a:rPr lang="el-GR" sz="2400" i="1" dirty="0" smtClean="0"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): 1-D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sinogram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of f(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x,y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defined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over rotated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r,s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 coordinate system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757" y="2693349"/>
            <a:ext cx="3782797" cy="3042433"/>
          </a:xfrm>
          <a:prstGeom prst="rect">
            <a:avLst/>
          </a:prstGeom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566382" y="364412"/>
            <a:ext cx="8229600" cy="1143000"/>
          </a:xfrm>
          <a:prstGeom prst="rect">
            <a:avLst/>
          </a:prstGeom>
        </p:spPr>
        <p:txBody>
          <a:bodyPr vert="horz" rtlCol="0" anchor="ctr">
            <a:normAutofit fontScale="90000"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Radon transform for Hex Lattice</a:t>
            </a:r>
            <a:b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90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/>
          <p:cNvSpPr txBox="1">
            <a:spLocks/>
          </p:cNvSpPr>
          <p:nvPr/>
        </p:nvSpPr>
        <p:spPr>
          <a:xfrm>
            <a:off x="204951" y="146958"/>
            <a:ext cx="8939047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Relationship between coordinates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349711" y="1880799"/>
                <a:ext cx="6994565" cy="924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800" i="1" smtClean="0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 smtClean="0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mr>
                          <m:mr>
                            <m:e>
                              <m:r>
                                <a:rPr lang="en-US" sz="2800" b="0" i="1" smtClean="0">
                                  <a:latin typeface="Cambria Math"/>
                                </a:rPr>
                                <m:t>𝑠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800" dirty="0" smtClean="0"/>
                  <a:t>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/>
                          </a:rPr>
                          <m:t>𝑠𝑖𝑛</m:t>
                        </m:r>
                        <m:r>
                          <a:rPr lang="en-US" sz="2800" b="0" i="1" dirty="0" smtClean="0">
                            <a:latin typeface="Cambria Math"/>
                          </a:rPr>
                          <m:t>60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sz="2800" i="1" dirty="0" smtClean="0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 dirty="0" smtClean="0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  <m:brk m:alnAt="7"/>
                                </m:rPr>
                                <a:rPr lang="en-US" sz="2800" b="0" i="0" dirty="0" smtClean="0">
                                  <a:latin typeface="Cambria Math"/>
                                </a:rPr>
                                <m:t>s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0" dirty="0" smtClean="0">
                                  <a:latin typeface="Cambria Math"/>
                                </a:rPr>
                                <m:t>in</m:t>
                              </m:r>
                              <m:r>
                                <m:rPr>
                                  <m:brk m:alnAt="7"/>
                                </m:rPr>
                                <a:rPr lang="en-US" sz="2800" b="0" i="1" dirty="0" smtClean="0">
                                  <a:latin typeface="Cambria Math"/>
                                </a:rPr>
                                <m:t>⁡</m:t>
                              </m:r>
                              <m:r>
                                <a:rPr lang="en-US" sz="2800" b="0" i="1" dirty="0" smtClean="0">
                                  <a:latin typeface="Cambria Math"/>
                                </a:rPr>
                                <m:t>(</m:t>
                              </m:r>
                              <m:r>
                                <m:rPr>
                                  <m:brk m:alnAt="7"/>
                                </m:rPr>
                                <a:rPr lang="en-US" sz="2800" b="0" i="1" dirty="0" smtClean="0">
                                  <a:latin typeface="Cambria Math"/>
                                </a:rPr>
                                <m:t>6</m:t>
                              </m:r>
                              <m:r>
                                <a:rPr lang="en-US" sz="2800" b="0" i="1" dirty="0" smtClean="0">
                                  <a:latin typeface="Cambria Math"/>
                                </a:rPr>
                                <m:t>0</m:t>
                              </m:r>
                              <m:r>
                                <m:rPr>
                                  <m:brk m:alnAt="7"/>
                                </m:rPr>
                                <a:rPr lang="en-US" sz="2800" b="0" i="1" dirty="0" smtClean="0">
                                  <a:latin typeface="Cambria Math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l-GR" sz="2800" b="0" i="1" dirty="0" smtClean="0">
                                  <a:latin typeface="Cambria Math"/>
                                </a:rPr>
                                <m:t>φ</m:t>
                              </m:r>
                              <m:r>
                                <a:rPr lang="en-US" sz="2800" b="0" i="1" dirty="0" smtClean="0">
                                  <a:latin typeface="Cambria Math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sz="2800" b="0" i="1" dirty="0" smtClean="0">
                                  <a:latin typeface="Cambria Math"/>
                                </a:rPr>
                                <m:t>𝑠𝑖𝑛</m:t>
                              </m:r>
                              <m:r>
                                <m:rPr>
                                  <m:sty m:val="p"/>
                                  <m:brk m:alnAt="7"/>
                                </m:rPr>
                                <a:rPr lang="el-GR" sz="2800" i="1" dirty="0">
                                  <a:latin typeface="Cambria Math"/>
                                </a:rPr>
                                <m:t>φ</m:t>
                              </m:r>
                            </m:e>
                          </m:mr>
                          <m:mr>
                            <m:e>
                              <m:r>
                                <a:rPr lang="en-US" sz="2800" b="0" i="1" dirty="0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2800" b="0" i="1" dirty="0" smtClean="0">
                                  <a:latin typeface="Cambria Math"/>
                                </a:rPr>
                                <m:t>𝑠𝑖𝑛</m:t>
                              </m:r>
                              <m:r>
                                <m:rPr>
                                  <m:sty m:val="p"/>
                                  <m:brk m:alnAt="7"/>
                                </m:rPr>
                                <a:rPr lang="el-GR" sz="2800" i="1" dirty="0">
                                  <a:latin typeface="Cambria Math"/>
                                </a:rPr>
                                <m:t>φ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dirty="0" smtClean="0">
                                  <a:latin typeface="Cambria Math"/>
                                </a:rPr>
                                <m:t>sin</m:t>
                              </m:r>
                              <m:r>
                                <a:rPr lang="en-US" sz="2800" b="0" i="1" dirty="0" smtClean="0"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sz="2800" b="0" i="1" dirty="0" smtClean="0">
                                  <a:latin typeface="Cambria Math"/>
                                </a:rPr>
                                <m:t>60</m:t>
                              </m:r>
                              <m:r>
                                <a:rPr lang="en-US" sz="2800" b="0" i="1" dirty="0" smtClean="0">
                                  <a:latin typeface="Cambria Math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  <m:brk m:alnAt="7"/>
                                </m:rPr>
                                <a:rPr lang="el-GR" sz="2800" i="1" dirty="0">
                                  <a:latin typeface="Cambria Math"/>
                                </a:rPr>
                                <m:t>φ</m:t>
                              </m:r>
                              <m:r>
                                <a:rPr lang="en-US" sz="2800" b="0" i="1" dirty="0" smtClean="0">
                                  <a:latin typeface="Cambria Math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r>
                                <a:rPr lang="en-US" sz="2800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711" y="1880799"/>
                <a:ext cx="6994565" cy="92454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343445" y="3281717"/>
                <a:ext cx="6662057" cy="924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800" i="1" smtClean="0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 smtClean="0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r>
                                <a:rPr lang="en-US" sz="2800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800" dirty="0" smtClean="0"/>
                  <a:t> </a:t>
                </a:r>
                <a:r>
                  <a:rPr lang="en-US" sz="2800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 dirty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800" i="1" dirty="0">
                            <a:latin typeface="Cambria Math"/>
                          </a:rPr>
                          <m:t>𝑠𝑖𝑛</m:t>
                        </m:r>
                        <m:r>
                          <a:rPr lang="en-US" sz="2800" i="1" dirty="0">
                            <a:latin typeface="Cambria Math"/>
                          </a:rPr>
                          <m:t>60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sz="2800" i="1" dirty="0" smtClean="0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 dirty="0" smtClean="0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  <m:brk m:alnAt="7"/>
                                </m:rPr>
                                <a:rPr lang="en-US" sz="2800" b="0" i="0" dirty="0" smtClean="0">
                                  <a:latin typeface="Cambria Math"/>
                                </a:rPr>
                                <m:t>s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0" dirty="0" smtClean="0">
                                  <a:latin typeface="Cambria Math"/>
                                </a:rPr>
                                <m:t>in</m:t>
                              </m:r>
                              <m:r>
                                <m:rPr>
                                  <m:brk m:alnAt="7"/>
                                </m:rPr>
                                <a:rPr lang="en-US" sz="2800" b="0" i="1" dirty="0" smtClean="0">
                                  <a:latin typeface="Cambria Math"/>
                                </a:rPr>
                                <m:t>⁡</m:t>
                              </m:r>
                              <m:r>
                                <a:rPr lang="en-US" sz="2800" b="0" i="1" dirty="0" smtClean="0">
                                  <a:latin typeface="Cambria Math"/>
                                </a:rPr>
                                <m:t>(</m:t>
                              </m:r>
                              <m:r>
                                <m:rPr>
                                  <m:brk m:alnAt="7"/>
                                </m:rPr>
                                <a:rPr lang="en-US" sz="2800" b="0" i="1" dirty="0" smtClean="0">
                                  <a:latin typeface="Cambria Math"/>
                                </a:rPr>
                                <m:t>6</m:t>
                              </m:r>
                              <m:r>
                                <a:rPr lang="en-US" sz="2800" b="0" i="1" dirty="0" smtClean="0">
                                  <a:latin typeface="Cambria Math"/>
                                </a:rPr>
                                <m:t>0</m:t>
                              </m:r>
                              <m:r>
                                <m:rPr>
                                  <m:brk m:alnAt="7"/>
                                </m:rPr>
                                <a:rPr lang="en-US" sz="2800" b="0" i="1" dirty="0" smtClean="0">
                                  <a:latin typeface="Cambria Math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l-GR" sz="2800" b="0" i="1" dirty="0" smtClean="0">
                                  <a:latin typeface="Cambria Math"/>
                                </a:rPr>
                                <m:t>φ</m:t>
                              </m:r>
                              <m:r>
                                <a:rPr lang="en-US" sz="2800" b="0" i="1" dirty="0" smtClean="0">
                                  <a:latin typeface="Cambria Math"/>
                                </a:rPr>
                                <m:t>)</m:t>
                              </m:r>
                            </m:e>
                            <m:e>
                              <m:r>
                                <a:rPr lang="en-US" sz="2800" b="0" i="1" dirty="0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2800" b="0" i="1" dirty="0" smtClean="0">
                                  <a:latin typeface="Cambria Math"/>
                                </a:rPr>
                                <m:t>𝑠𝑖𝑛</m:t>
                              </m:r>
                              <m:r>
                                <m:rPr>
                                  <m:sty m:val="p"/>
                                  <m:brk m:alnAt="7"/>
                                </m:rPr>
                                <a:rPr lang="el-GR" sz="2800" i="1" dirty="0">
                                  <a:latin typeface="Cambria Math"/>
                                </a:rPr>
                                <m:t>φ</m:t>
                              </m:r>
                            </m:e>
                          </m:mr>
                          <m:mr>
                            <m:e>
                              <m:r>
                                <a:rPr lang="en-US" sz="2800" b="0" i="1" dirty="0" smtClean="0">
                                  <a:latin typeface="Cambria Math"/>
                                </a:rPr>
                                <m:t>𝑠𝑖𝑛</m:t>
                              </m:r>
                              <m:r>
                                <m:rPr>
                                  <m:sty m:val="p"/>
                                  <m:brk m:alnAt="7"/>
                                </m:rPr>
                                <a:rPr lang="el-GR" sz="2800" i="1" dirty="0">
                                  <a:latin typeface="Cambria Math"/>
                                </a:rPr>
                                <m:t>φ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dirty="0" smtClean="0">
                                  <a:latin typeface="Cambria Math"/>
                                </a:rPr>
                                <m:t>sin</m:t>
                              </m:r>
                              <m:r>
                                <a:rPr lang="en-US" sz="2800" b="0" i="1" dirty="0" smtClean="0">
                                  <a:latin typeface="Cambria Math"/>
                                </a:rPr>
                                <m:t>⁡(</m:t>
                              </m:r>
                              <m:r>
                                <a:rPr lang="en-US" sz="2800" b="0" i="1" dirty="0" smtClean="0">
                                  <a:latin typeface="Cambria Math"/>
                                </a:rPr>
                                <m:t>60</m:t>
                              </m:r>
                              <m:r>
                                <a:rPr lang="en-US" sz="2800" b="0" i="1" dirty="0" smtClean="0">
                                  <a:latin typeface="Cambria Math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  <m:brk m:alnAt="7"/>
                                </m:rPr>
                                <a:rPr lang="el-GR" sz="2800" i="1" dirty="0">
                                  <a:latin typeface="Cambria Math"/>
                                </a:rPr>
                                <m:t>φ</m:t>
                              </m:r>
                              <m:r>
                                <a:rPr lang="en-US" sz="2800" b="0" i="1" dirty="0" smtClean="0">
                                  <a:latin typeface="Cambria Math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mr>
                          <m:mr>
                            <m:e>
                              <m:r>
                                <a:rPr lang="en-US" sz="2800" b="0" i="1" smtClean="0">
                                  <a:latin typeface="Cambria Math"/>
                                </a:rPr>
                                <m:t>𝑠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3445" y="3281717"/>
                <a:ext cx="6662057" cy="92454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484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481328"/>
                <a:ext cx="8686800" cy="4525963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The Radon transform (RT) of a distribution  </a:t>
                </a:r>
                <a:r>
                  <a:rPr lang="en-US" sz="2400" i="1" dirty="0">
                    <a:latin typeface="Times New Roman" pitchFamily="18" charset="0"/>
                    <a:cs typeface="Times New Roman" pitchFamily="18" charset="0"/>
                  </a:rPr>
                  <a:t>f(x, y) 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is given by</a:t>
                </a:r>
                <a:endParaRPr lang="en-US" sz="2400" i="1" dirty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buNone/>
                </a:pPr>
                <a:r>
                  <a:rPr lang="en-US" sz="2400" i="1" dirty="0" smtClean="0">
                    <a:latin typeface="Cambria Math" pitchFamily="18" charset="0"/>
                    <a:ea typeface="Cambria Math" pitchFamily="18" charset="0"/>
                    <a:cs typeface="Times New Roman" pitchFamily="18" charset="0"/>
                  </a:rPr>
                  <a:t>	p</a:t>
                </a:r>
                <a:r>
                  <a:rPr lang="el-GR" sz="2400" b="1" i="1" baseline="-25000" dirty="0">
                    <a:latin typeface="Cambria Math" pitchFamily="18" charset="0"/>
                    <a:ea typeface="Cambria Math" pitchFamily="18" charset="0"/>
                    <a:cs typeface="Times New Roman" pitchFamily="18" charset="0"/>
                  </a:rPr>
                  <a:t>φ</a:t>
                </a:r>
                <a:r>
                  <a:rPr lang="en-US" sz="2400" i="1" dirty="0" smtClean="0">
                    <a:latin typeface="Cambria Math" pitchFamily="18" charset="0"/>
                    <a:ea typeface="Cambria Math" pitchFamily="18" charset="0"/>
                    <a:cs typeface="Times New Roman" pitchFamily="18" charset="0"/>
                  </a:rPr>
                  <a:t>(r)=R(f(</a:t>
                </a:r>
                <a:r>
                  <a:rPr lang="en-US" sz="2400" i="1" dirty="0" err="1" smtClean="0">
                    <a:latin typeface="Cambria Math" pitchFamily="18" charset="0"/>
                    <a:ea typeface="Cambria Math" pitchFamily="18" charset="0"/>
                    <a:cs typeface="Times New Roman" pitchFamily="18" charset="0"/>
                  </a:rPr>
                  <a:t>x,y</a:t>
                </a:r>
                <a:r>
                  <a:rPr lang="en-US" sz="2400" i="1" dirty="0" smtClean="0">
                    <a:latin typeface="Cambria Math" pitchFamily="18" charset="0"/>
                    <a:ea typeface="Cambria Math" pitchFamily="18" charset="0"/>
                    <a:cs typeface="Times New Roman" pitchFamily="18" charset="0"/>
                  </a:rPr>
                  <a:t>))</a:t>
                </a:r>
              </a:p>
              <a:p>
                <a:pPr>
                  <a:buNone/>
                </a:pPr>
                <a:r>
                  <a:rPr lang="en-US" sz="2400" dirty="0" smtClean="0">
                    <a:ea typeface="Cambria Math" pitchFamily="18" charset="0"/>
                    <a:cs typeface="Times New Roman" pitchFamily="18" charset="0"/>
                  </a:rPr>
                  <a:t>	       =</a:t>
                </a:r>
                <a14:m>
                  <m:oMath xmlns:m="http://schemas.openxmlformats.org/officeDocument/2006/math">
                    <m:nary>
                      <m:naryPr>
                        <m:chr m:val="∬"/>
                        <m:limLoc m:val="undOvr"/>
                        <m:ctrlPr>
                          <a:rPr lang="en-US" sz="2400" i="1" smtClean="0">
                            <a:latin typeface="Cambria Math"/>
                            <a:ea typeface="Cambria Math" pitchFamily="18" charset="0"/>
                            <a:cs typeface="Times New Roman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en-US" sz="2400" i="1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∞</m:t>
                        </m:r>
                      </m:sub>
                      <m:sup>
                        <m:r>
                          <a:rPr lang="en-US" sz="2400" i="1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+∞</m:t>
                        </m:r>
                      </m:sup>
                      <m:e>
                        <m:r>
                          <m:rPr>
                            <m:nor/>
                          </m:rPr>
                          <a:rPr lang="en-US" sz="24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4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24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4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US" sz="24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en-US" sz="24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) </m:t>
                        </m:r>
                        <m:r>
                          <m:rPr>
                            <m:nor/>
                          </m:rPr>
                          <a:rPr lang="el-GR" sz="24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δ</m:t>
                        </m:r>
                        <m:r>
                          <m:rPr>
                            <m:nor/>
                          </m:rPr>
                          <a:rPr lang="en-US" sz="24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(</m:t>
                        </m:r>
                        <m:f>
                          <m:fPr>
                            <m:ctrlPr>
                              <a:rPr lang="en-US" sz="2400" i="1">
                                <a:latin typeface="Cambria Math"/>
                                <a:ea typeface="Cambria Math" pitchFamily="18" charset="0"/>
                                <a:cs typeface="Times New Roman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/>
                                <a:ea typeface="Cambria Math" pitchFamily="18" charset="0"/>
                                <a:cs typeface="Times New Roman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1">
                                <a:latin typeface="Cambria Math"/>
                                <a:ea typeface="Cambria Math" pitchFamily="18" charset="0"/>
                                <a:cs typeface="Times New Roman" pitchFamily="18" charset="0"/>
                              </a:rPr>
                              <m:t>𝑠𝑖𝑛</m:t>
                            </m:r>
                            <m:r>
                              <a:rPr lang="en-US" sz="2400" i="1">
                                <a:latin typeface="Cambria Math"/>
                                <a:ea typeface="Cambria Math" pitchFamily="18" charset="0"/>
                                <a:cs typeface="Times New Roman" pitchFamily="18" charset="0"/>
                              </a:rPr>
                              <m:t>60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2400" b="0" i="1" smtClean="0">
                            <a:latin typeface="Cambria Math"/>
                            <a:ea typeface="Cambria Math" pitchFamily="18" charset="0"/>
                            <a:cs typeface="Times New Roman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24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400" b="0" i="1" dirty="0" smtClean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sin</m:t>
                        </m:r>
                        <m:r>
                          <m:rPr>
                            <m:nor/>
                          </m:rPr>
                          <a:rPr lang="en-US" sz="2400" b="0" i="1" dirty="0" smtClean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2400" b="0" i="1" dirty="0" smtClean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60</m:t>
                        </m:r>
                        <m:r>
                          <m:rPr>
                            <m:nor/>
                          </m:rPr>
                          <a:rPr lang="en-US" sz="2400" b="0" i="1" dirty="0" smtClean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l-GR" sz="24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φ</m:t>
                        </m:r>
                        <m:r>
                          <m:rPr>
                            <m:nor/>
                          </m:rPr>
                          <a:rPr lang="en-US" sz="2400" b="0" i="1" dirty="0" smtClean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sz="24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4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ysin</m:t>
                        </m:r>
                        <m:r>
                          <m:rPr>
                            <m:nor/>
                          </m:rPr>
                          <a:rPr lang="el-GR" sz="24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φ</m:t>
                        </m:r>
                        <m:r>
                          <m:rPr>
                            <m:nor/>
                          </m:rPr>
                          <a:rPr lang="en-US" sz="2400" b="0" i="1" dirty="0" smtClean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sz="24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24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en-US" sz="24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sz="24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dxdy</m:t>
                        </m:r>
                        <m:r>
                          <m:rPr>
                            <m:nor/>
                          </m:rPr>
                          <a:rPr lang="en-US" sz="24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 </m:t>
                        </m:r>
                      </m:e>
                    </m:nary>
                  </m:oMath>
                </a14:m>
                <a:endParaRPr lang="en-US" sz="2400" dirty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buNone/>
                </a:pPr>
                <a:endParaRPr lang="en-US" sz="24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buNone/>
                </a:pPr>
                <a:endParaRPr lang="en-US" sz="2400" dirty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buNone/>
                </a:pP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Writing 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equation (2) in terms (1)</a:t>
                </a:r>
              </a:p>
              <a:p>
                <a:pPr>
                  <a:buNone/>
                </a:pPr>
                <a:r>
                  <a:rPr lang="en-US" sz="2400" i="1" dirty="0">
                    <a:latin typeface="Times New Roman" pitchFamily="18" charset="0"/>
                    <a:cs typeface="Times New Roman" pitchFamily="18" charset="0"/>
                  </a:rPr>
                  <a:t>     </a:t>
                </a:r>
                <a:r>
                  <a:rPr lang="en-US" sz="2400" i="1" dirty="0">
                    <a:latin typeface="Cambria Math" pitchFamily="18" charset="0"/>
                    <a:ea typeface="Cambria Math" pitchFamily="18" charset="0"/>
                    <a:cs typeface="Times New Roman" pitchFamily="18" charset="0"/>
                  </a:rPr>
                  <a:t>p</a:t>
                </a:r>
                <a:r>
                  <a:rPr lang="el-GR" sz="2400" b="1" i="1" baseline="-25000" dirty="0">
                    <a:latin typeface="Cambria Math" pitchFamily="18" charset="0"/>
                    <a:ea typeface="Cambria Math" pitchFamily="18" charset="0"/>
                    <a:cs typeface="Times New Roman" pitchFamily="18" charset="0"/>
                  </a:rPr>
                  <a:t>φ</a:t>
                </a:r>
                <a:r>
                  <a:rPr lang="en-US" sz="2400" i="1" dirty="0">
                    <a:latin typeface="Cambria Math" pitchFamily="18" charset="0"/>
                    <a:ea typeface="Cambria Math" pitchFamily="18" charset="0"/>
                    <a:cs typeface="Times New Roman" pitchFamily="18" charset="0"/>
                  </a:rPr>
                  <a:t>(r)= R(f(</a:t>
                </a:r>
                <a:r>
                  <a:rPr lang="en-US" sz="2400" i="1" dirty="0" err="1">
                    <a:latin typeface="Cambria Math" pitchFamily="18" charset="0"/>
                    <a:ea typeface="Cambria Math" pitchFamily="18" charset="0"/>
                    <a:cs typeface="Times New Roman" pitchFamily="18" charset="0"/>
                  </a:rPr>
                  <a:t>x,y</a:t>
                </a:r>
                <a:r>
                  <a:rPr lang="en-US" sz="2400" i="1" dirty="0" smtClean="0">
                    <a:latin typeface="Cambria Math" pitchFamily="18" charset="0"/>
                    <a:ea typeface="Cambria Math" pitchFamily="18" charset="0"/>
                    <a:cs typeface="Times New Roman" pitchFamily="18" charset="0"/>
                  </a:rPr>
                  <a:t>))</a:t>
                </a:r>
              </a:p>
              <a:p>
                <a:pPr>
                  <a:buNone/>
                </a:pPr>
                <a:r>
                  <a:rPr lang="en-US" sz="2400" i="1" dirty="0">
                    <a:latin typeface="Cambria Math" pitchFamily="18" charset="0"/>
                    <a:ea typeface="Cambria Math" pitchFamily="18" charset="0"/>
                    <a:cs typeface="Times New Roman" pitchFamily="18" charset="0"/>
                  </a:rPr>
                  <a:t>	</a:t>
                </a:r>
                <a:r>
                  <a:rPr lang="en-US" sz="2400" i="1" dirty="0" smtClean="0">
                    <a:latin typeface="Cambria Math" pitchFamily="18" charset="0"/>
                    <a:ea typeface="Cambria Math" pitchFamily="18" charset="0"/>
                    <a:cs typeface="Times New Roman" pitchFamily="18" charset="0"/>
                  </a:rPr>
                  <a:t> </a:t>
                </a:r>
                <a:r>
                  <a:rPr lang="en-US" sz="2300" i="1" dirty="0" smtClean="0">
                    <a:latin typeface="Cambria Math" pitchFamily="18" charset="0"/>
                    <a:ea typeface="Cambria Math" pitchFamily="18" charset="0"/>
                    <a:cs typeface="Times New Roman" pitchFamily="18" charset="0"/>
                  </a:rPr>
                  <a:t>=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ctrlPr>
                          <a:rPr lang="en-US" sz="2300" i="1" smtClean="0">
                            <a:latin typeface="Cambria Math"/>
                            <a:ea typeface="Cambria Math" pitchFamily="18" charset="0"/>
                            <a:cs typeface="Times New Roman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en-US" sz="2300" i="1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−</m:t>
                        </m:r>
                        <m:r>
                          <a:rPr lang="en-US" sz="2300" i="1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∞</m:t>
                        </m:r>
                      </m:sub>
                      <m:sup>
                        <m:r>
                          <a:rPr lang="en-US" sz="2300" i="1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+∞</m:t>
                        </m:r>
                      </m:sup>
                      <m:e>
                        <m:r>
                          <m:rPr>
                            <m:nor/>
                          </m:rPr>
                          <a:rPr lang="en-US" sz="23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3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(</m:t>
                        </m:r>
                        <m:f>
                          <m:fPr>
                            <m:ctrlPr>
                              <a:rPr lang="en-US" sz="2300" i="1">
                                <a:latin typeface="Cambria Math"/>
                                <a:ea typeface="Cambria Math" pitchFamily="18" charset="0"/>
                                <a:cs typeface="Times New Roman" pitchFamily="18" charset="0"/>
                              </a:rPr>
                            </m:ctrlPr>
                          </m:fPr>
                          <m:num>
                            <m:r>
                              <a:rPr lang="en-US" sz="2300" i="1">
                                <a:latin typeface="Cambria Math"/>
                                <a:ea typeface="Cambria Math" pitchFamily="18" charset="0"/>
                                <a:cs typeface="Times New Roman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300" i="1">
                                <a:latin typeface="Cambria Math"/>
                                <a:ea typeface="Cambria Math" pitchFamily="18" charset="0"/>
                                <a:cs typeface="Times New Roman" pitchFamily="18" charset="0"/>
                              </a:rPr>
                              <m:t>𝑠𝑖𝑛</m:t>
                            </m:r>
                            <m:r>
                              <a:rPr lang="en-US" sz="2300" i="1">
                                <a:latin typeface="Cambria Math"/>
                                <a:ea typeface="Cambria Math" pitchFamily="18" charset="0"/>
                                <a:cs typeface="Times New Roman" pitchFamily="18" charset="0"/>
                              </a:rPr>
                              <m:t>60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2300" b="0" i="1" dirty="0" smtClean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23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en-US" sz="2300" b="0" i="1" dirty="0" smtClean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sin</m:t>
                        </m:r>
                        <m:r>
                          <m:rPr>
                            <m:nor/>
                          </m:rPr>
                          <a:rPr lang="en-US" sz="2300" b="0" i="1" dirty="0" smtClean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2300" b="0" i="1" dirty="0" smtClean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60</m:t>
                        </m:r>
                        <m:r>
                          <m:rPr>
                            <m:nor/>
                          </m:rPr>
                          <a:rPr lang="en-US" sz="2300" b="0" i="1" dirty="0" smtClean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l-GR" sz="23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φ</m:t>
                        </m:r>
                        <m:r>
                          <m:rPr>
                            <m:nor/>
                          </m:rPr>
                          <a:rPr lang="en-US" sz="2300" b="0" i="1" dirty="0" smtClean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sz="23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 − </m:t>
                        </m:r>
                        <m:r>
                          <m:rPr>
                            <m:nor/>
                          </m:rPr>
                          <a:rPr lang="en-US" sz="23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ssin</m:t>
                        </m:r>
                        <m:r>
                          <m:rPr>
                            <m:nor/>
                          </m:rPr>
                          <a:rPr lang="el-GR" sz="23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φ</m:t>
                        </m:r>
                        <m:r>
                          <m:rPr>
                            <m:nor/>
                          </m:rPr>
                          <a:rPr lang="en-US" sz="23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US" sz="23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rsin</m:t>
                        </m:r>
                        <m:r>
                          <m:rPr>
                            <m:nor/>
                          </m:rPr>
                          <a:rPr lang="el-GR" sz="23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φ</m:t>
                        </m:r>
                        <m:r>
                          <m:rPr>
                            <m:nor/>
                          </m:rPr>
                          <a:rPr lang="en-US" sz="23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3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+ </m:t>
                        </m:r>
                        <m:r>
                          <m:rPr>
                            <m:nor/>
                          </m:rPr>
                          <a:rPr lang="en-US" sz="2300" b="0" i="1" dirty="0" smtClean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sin</m:t>
                        </m:r>
                        <m:r>
                          <m:rPr>
                            <m:nor/>
                          </m:rPr>
                          <a:rPr lang="en-US" sz="2300" b="0" i="1" dirty="0" smtClean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2300" b="0" i="1" dirty="0" smtClean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60</m:t>
                        </m:r>
                        <m:r>
                          <m:rPr>
                            <m:nor/>
                          </m:rPr>
                          <a:rPr lang="en-US" sz="2300" b="0" i="1" dirty="0" smtClean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l-GR" sz="23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φ</m:t>
                        </m:r>
                        <m:r>
                          <m:rPr>
                            <m:nor/>
                          </m:rPr>
                          <a:rPr lang="en-US" sz="2300" b="0" i="1" dirty="0" smtClean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sz="23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) </m:t>
                        </m:r>
                        <m:r>
                          <m:rPr>
                            <m:nor/>
                          </m:rPr>
                          <a:rPr lang="en-US" sz="2300" b="0" i="1" dirty="0" smtClean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sz="23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ds</m:t>
                        </m:r>
                      </m:e>
                    </m:nary>
                    <m:r>
                      <a:rPr lang="en-US" sz="2300" b="0" i="0" dirty="0" smtClean="0">
                        <a:latin typeface="Cambria Math"/>
                        <a:ea typeface="Cambria Math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endParaRPr lang="en-US" sz="2300" b="0" i="1" dirty="0" smtClean="0">
                  <a:latin typeface="Cambria Math" pitchFamily="18" charset="0"/>
                  <a:ea typeface="Cambria Math" pitchFamily="18" charset="0"/>
                  <a:cs typeface="Times New Roman" pitchFamily="18" charset="0"/>
                </a:endParaRPr>
              </a:p>
              <a:p>
                <a:pPr>
                  <a:buNone/>
                </a:pPr>
                <a:r>
                  <a:rPr lang="en-US" sz="2300" dirty="0" smtClean="0">
                    <a:latin typeface="Times New Roman" pitchFamily="18" charset="0"/>
                    <a:cs typeface="Times New Roman" pitchFamily="18" charset="0"/>
                  </a:rPr>
                  <a:t>								</a:t>
                </a:r>
                <a:endParaRPr lang="en-US" sz="2300" dirty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481328"/>
                <a:ext cx="8686800" cy="4525963"/>
              </a:xfrm>
              <a:blipFill rotWithShape="1">
                <a:blip r:embed="rId2"/>
                <a:stretch>
                  <a:fillRect t="-1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Radon transform for Hex Lattice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92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1828800" y="2460625"/>
            <a:ext cx="68580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en-US" sz="1800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2514600" y="2124075"/>
            <a:ext cx="1371600" cy="685800"/>
          </a:xfrm>
          <a:prstGeom prst="flowChartProcess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tabLst>
                <a:tab pos="723900" algn="l"/>
              </a:tabLst>
            </a:pPr>
            <a:r>
              <a:rPr lang="en-GB" sz="1800" dirty="0" err="1" smtClean="0">
                <a:solidFill>
                  <a:srgbClr val="000000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Sinogram</a:t>
            </a:r>
            <a:endParaRPr lang="en-GB" sz="1800" dirty="0" smtClean="0">
              <a:solidFill>
                <a:srgbClr val="000000"/>
              </a:solidFill>
              <a:latin typeface="Times New Roman" pitchFamily="18" charset="0"/>
              <a:ea typeface="DejaVu Sans"/>
              <a:cs typeface="Times New Roman" pitchFamily="18" charset="0"/>
            </a:endParaRPr>
          </a:p>
          <a:p>
            <a:pPr algn="ctr">
              <a:tabLst>
                <a:tab pos="723900" algn="l"/>
              </a:tabLst>
            </a:pPr>
            <a:r>
              <a:rPr lang="en-GB" sz="1800" dirty="0" smtClean="0">
                <a:solidFill>
                  <a:srgbClr val="000000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(n*</a:t>
            </a:r>
            <a:r>
              <a:rPr lang="el-GR" sz="1800" dirty="0"/>
              <a:t> </a:t>
            </a:r>
            <a:r>
              <a:rPr lang="el-GR" sz="1800" dirty="0" smtClean="0"/>
              <a:t>Φ</a:t>
            </a:r>
            <a:r>
              <a:rPr lang="en-US" sz="1800" dirty="0" smtClean="0"/>
              <a:t>)</a:t>
            </a:r>
            <a:endParaRPr lang="en-GB" sz="1800" dirty="0">
              <a:solidFill>
                <a:srgbClr val="000000"/>
              </a:solidFill>
              <a:latin typeface="Times New Roman" pitchFamily="18" charset="0"/>
              <a:ea typeface="DejaVu Sans"/>
              <a:cs typeface="Times New Roman" pitchFamily="18" charset="0"/>
            </a:endParaRP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3886200" y="2460625"/>
            <a:ext cx="45720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en-US" sz="1800"/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4343400" y="2111375"/>
            <a:ext cx="1143000" cy="685800"/>
          </a:xfrm>
          <a:prstGeom prst="flowChartProcess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tabLst>
                <a:tab pos="723900" algn="l"/>
              </a:tabLst>
            </a:pPr>
            <a:r>
              <a:rPr lang="en-GB" sz="1800" dirty="0">
                <a:solidFill>
                  <a:srgbClr val="000000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DFT(1D)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956300" y="2124075"/>
            <a:ext cx="1600200" cy="685800"/>
          </a:xfrm>
          <a:prstGeom prst="flowChartProcess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tabLst>
                <a:tab pos="723900" algn="l"/>
                <a:tab pos="1447800" algn="l"/>
              </a:tabLst>
            </a:pPr>
            <a:r>
              <a:rPr lang="en-GB" sz="1800">
                <a:solidFill>
                  <a:srgbClr val="000000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Filtering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943600" y="3303588"/>
            <a:ext cx="1600200" cy="914400"/>
          </a:xfrm>
          <a:prstGeom prst="flowChartProcess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tabLst>
                <a:tab pos="723900" algn="l"/>
                <a:tab pos="1447800" algn="l"/>
              </a:tabLst>
            </a:pPr>
            <a:r>
              <a:rPr lang="en-GB" sz="1800">
                <a:solidFill>
                  <a:srgbClr val="000000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Inverse DFT</a:t>
            </a:r>
          </a:p>
          <a:p>
            <a:pPr algn="ctr">
              <a:tabLst>
                <a:tab pos="723900" algn="l"/>
                <a:tab pos="1447800" algn="l"/>
              </a:tabLst>
            </a:pPr>
            <a:r>
              <a:rPr lang="en-GB" sz="1800">
                <a:solidFill>
                  <a:srgbClr val="000000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(1D)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678488" y="4675188"/>
            <a:ext cx="2057400" cy="758825"/>
          </a:xfrm>
          <a:prstGeom prst="flowChartProcess">
            <a:avLst/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90000" tIns="45000" rIns="90000" bIns="450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tabLst>
                <a:tab pos="723900" algn="l"/>
                <a:tab pos="1447800" algn="l"/>
              </a:tabLst>
            </a:pPr>
            <a:r>
              <a:rPr lang="en-GB" sz="1800">
                <a:solidFill>
                  <a:srgbClr val="000000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Back Projection </a:t>
            </a:r>
          </a:p>
          <a:p>
            <a:pPr algn="ctr">
              <a:tabLst>
                <a:tab pos="723900" algn="l"/>
                <a:tab pos="1447800" algn="l"/>
              </a:tabLst>
            </a:pPr>
            <a:r>
              <a:rPr lang="en-GB" sz="1800">
                <a:solidFill>
                  <a:srgbClr val="000000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(on discrete lattice)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33400" y="2232025"/>
            <a:ext cx="137160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rgbClr val="000000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     Object</a:t>
            </a:r>
          </a:p>
          <a:p>
            <a:r>
              <a:rPr lang="en-GB" sz="1800" dirty="0">
                <a:solidFill>
                  <a:srgbClr val="000000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(continuous)</a:t>
            </a: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5486400" y="2460625"/>
            <a:ext cx="45720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en-US" sz="1800"/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>
            <a:off x="6750050" y="2846388"/>
            <a:ext cx="1588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en-US" sz="1800"/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>
            <a:off x="6713538" y="4217988"/>
            <a:ext cx="1587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en-US" sz="1800"/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5486400" y="5889625"/>
            <a:ext cx="27432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rgbClr val="000000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Reconstructed Image</a:t>
            </a:r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6665913" y="5432425"/>
            <a:ext cx="1587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endParaRPr lang="en-US" sz="1800"/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190710"/>
            <a:ext cx="3657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282575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GB" sz="18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          </a:t>
            </a:r>
            <a:r>
              <a:rPr lang="en-GB" sz="36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2D </a:t>
            </a:r>
            <a:r>
              <a:rPr lang="en-GB" sz="36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Tomographic Reconstruction Using </a:t>
            </a:r>
            <a:r>
              <a:rPr lang="en-GB" sz="36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Filtered Back </a:t>
            </a:r>
            <a:r>
              <a:rPr lang="en-GB" sz="36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Projection        </a:t>
            </a:r>
            <a:endParaRPr lang="en-US" sz="36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ea typeface="DejaVu Sans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5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16200000">
            <a:off x="338972" y="2581791"/>
            <a:ext cx="2438400" cy="609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tx1"/>
                </a:solidFill>
              </a:rPr>
              <a:t>Projection data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tx1"/>
                </a:solidFill>
              </a:rPr>
              <a:t>(sinogram) (</a:t>
            </a:r>
            <a:r>
              <a:rPr lang="en-US" sz="1800" dirty="0" smtClean="0">
                <a:solidFill>
                  <a:schemeClr val="tx1"/>
                </a:solidFill>
              </a:rPr>
              <a:t>n*</a:t>
            </a:r>
            <a:r>
              <a:rPr lang="el-GR" sz="1800" dirty="0" smtClean="0">
                <a:solidFill>
                  <a:schemeClr val="tx1"/>
                </a:solidFill>
              </a:rPr>
              <a:t>Φ</a:t>
            </a:r>
            <a:r>
              <a:rPr lang="en-US" sz="1800" dirty="0" smtClean="0">
                <a:solidFill>
                  <a:schemeClr val="tx1"/>
                </a:solidFill>
              </a:rPr>
              <a:t>)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31284" y="1789629"/>
            <a:ext cx="2438400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tx1"/>
                </a:solidFill>
              </a:rPr>
              <a:t>Filtered back projection on </a:t>
            </a:r>
            <a:r>
              <a:rPr lang="en-US" sz="1800" dirty="0" smtClean="0">
                <a:solidFill>
                  <a:schemeClr val="tx1"/>
                </a:solidFill>
              </a:rPr>
              <a:t>square lattice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31284" y="3038991"/>
            <a:ext cx="2438400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tx1"/>
                </a:solidFill>
              </a:rPr>
              <a:t>Filtered back projection on  </a:t>
            </a:r>
            <a:r>
              <a:rPr lang="en-US" sz="1800" dirty="0" smtClean="0">
                <a:solidFill>
                  <a:schemeClr val="tx1"/>
                </a:solidFill>
              </a:rPr>
              <a:t>hexagonal lattice</a:t>
            </a:r>
            <a:endParaRPr lang="en-US" sz="1800" dirty="0">
              <a:solidFill>
                <a:schemeClr val="tx1"/>
              </a:solidFill>
            </a:endParaRPr>
          </a:p>
        </p:txBody>
      </p:sp>
      <p:cxnSp>
        <p:nvCxnSpPr>
          <p:cNvPr id="5" name="Straight Arrow Connector 4"/>
          <p:cNvCxnSpPr>
            <a:stCxn id="4" idx="3"/>
          </p:cNvCxnSpPr>
          <p:nvPr/>
        </p:nvCxnSpPr>
        <p:spPr>
          <a:xfrm>
            <a:off x="4769684" y="3496191"/>
            <a:ext cx="487362" cy="31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874084" y="2246829"/>
            <a:ext cx="457200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endCxn id="4" idx="1"/>
          </p:cNvCxnSpPr>
          <p:nvPr/>
        </p:nvCxnSpPr>
        <p:spPr>
          <a:xfrm>
            <a:off x="1874084" y="3496191"/>
            <a:ext cx="457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310933" y="3311525"/>
            <a:ext cx="633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H</a:t>
            </a:r>
            <a:r>
              <a:rPr lang="en-US" sz="1800" baseline="30000" dirty="0" smtClean="0"/>
              <a:t>K</a:t>
            </a:r>
            <a:endParaRPr lang="en-US" sz="18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753809" y="2276991"/>
            <a:ext cx="50323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257045" y="1819791"/>
            <a:ext cx="1639723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 err="1" smtClean="0">
                <a:solidFill>
                  <a:schemeClr val="tx1"/>
                </a:solidFill>
              </a:rPr>
              <a:t>Bicubic</a:t>
            </a:r>
            <a:r>
              <a:rPr lang="en-US" sz="1800" dirty="0" smtClean="0">
                <a:solidFill>
                  <a:schemeClr val="tx1"/>
                </a:solidFill>
              </a:rPr>
              <a:t> interpolation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57046" y="3001610"/>
            <a:ext cx="1599327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Non-linear splines</a:t>
            </a:r>
            <a:endParaRPr lang="en-US" sz="1800" dirty="0">
              <a:solidFill>
                <a:schemeClr val="tx1"/>
              </a:solidFill>
            </a:endParaRPr>
          </a:p>
        </p:txBody>
      </p:sp>
      <p:cxnSp>
        <p:nvCxnSpPr>
          <p:cNvPr id="12" name="Straight Arrow Connector 11"/>
          <p:cNvCxnSpPr>
            <a:endCxn id="8" idx="1"/>
          </p:cNvCxnSpPr>
          <p:nvPr/>
        </p:nvCxnSpPr>
        <p:spPr>
          <a:xfrm>
            <a:off x="6896769" y="3496191"/>
            <a:ext cx="41416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896769" y="2276991"/>
            <a:ext cx="43847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310933" y="2083699"/>
            <a:ext cx="419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S</a:t>
            </a:r>
            <a:r>
              <a:rPr lang="en-US" sz="1800" baseline="30000" dirty="0" smtClean="0"/>
              <a:t>K</a:t>
            </a:r>
            <a:endParaRPr lang="en-US" sz="1800" dirty="0"/>
          </a:p>
        </p:txBody>
      </p:sp>
      <p:sp>
        <p:nvSpPr>
          <p:cNvPr id="18" name="Rectangle 17"/>
          <p:cNvSpPr/>
          <p:nvPr/>
        </p:nvSpPr>
        <p:spPr>
          <a:xfrm>
            <a:off x="2778637" y="4105791"/>
            <a:ext cx="39503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 Up-sampling (by </a:t>
            </a:r>
            <a:r>
              <a:rPr lang="en-US" sz="2400" dirty="0"/>
              <a:t>k) pipeline</a:t>
            </a:r>
          </a:p>
        </p:txBody>
      </p:sp>
      <p:sp>
        <p:nvSpPr>
          <p:cNvPr id="19" name="Title 2"/>
          <p:cNvSpPr txBox="1">
            <a:spLocks/>
          </p:cNvSpPr>
          <p:nvPr/>
        </p:nvSpPr>
        <p:spPr>
          <a:xfrm>
            <a:off x="417773" y="506585"/>
            <a:ext cx="8229600" cy="1143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Implementation details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1"/>
              <p:cNvSpPr txBox="1">
                <a:spLocks/>
              </p:cNvSpPr>
              <p:nvPr/>
            </p:nvSpPr>
            <p:spPr>
              <a:xfrm>
                <a:off x="898565" y="4735680"/>
                <a:ext cx="8229600" cy="2029057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365760" indent="-25603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792" indent="-228600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536" indent="-228600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3000" indent="-228600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indent="-228600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600200" indent="-228600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800" indent="-228600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7400" indent="-228600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6000" indent="-228600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Up-sampled (by </a:t>
                </a:r>
                <a:r>
                  <a:rPr lang="en-US" i="1" dirty="0" smtClean="0">
                    <a:latin typeface="Times New Roman" pitchFamily="18" charset="0"/>
                    <a:cs typeface="Times New Roman" pitchFamily="18" charset="0"/>
                  </a:rPr>
                  <a:t>k</a:t>
                </a: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) image defined on square lattice:</a:t>
                </a:r>
              </a:p>
              <a:p>
                <a:pPr marL="109728" indent="0">
                  <a:buNone/>
                </a:pPr>
                <a:r>
                  <a:rPr lang="en-US" i="1" dirty="0">
                    <a:latin typeface="Times New Roman" pitchFamily="18" charset="0"/>
                    <a:cs typeface="Times New Roman" pitchFamily="18" charset="0"/>
                  </a:rPr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/>
                          </a:rPr>
                          <m:t>𝑆</m:t>
                        </m:r>
                      </m:e>
                      <m:sub/>
                      <m:sup>
                        <m:r>
                          <a:rPr lang="en-US" i="1" smtClean="0">
                            <a:latin typeface="Cambria Math"/>
                          </a:rPr>
                          <m:t>𝑘</m:t>
                        </m:r>
                      </m:sup>
                    </m:sSubSup>
                  </m:oMath>
                </a14:m>
                <a:r>
                  <a:rPr lang="en-US" i="1" dirty="0" smtClean="0">
                    <a:latin typeface="Times New Roman" pitchFamily="18" charset="0"/>
                    <a:cs typeface="Times New Roman" pitchFamily="18" charset="0"/>
                  </a:rPr>
                  <a:t>,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/>
                          </a:rPr>
                          <m:t>𝐻</m:t>
                        </m:r>
                      </m:e>
                      <m:sub/>
                      <m:sup>
                        <m:r>
                          <a:rPr lang="en-US" i="1">
                            <a:latin typeface="Cambria Math"/>
                          </a:rPr>
                          <m:t>𝑘</m:t>
                        </m:r>
                      </m:sup>
                    </m:sSubSup>
                  </m:oMath>
                </a14:m>
                <a:r>
                  <a:rPr lang="en-US" i="1" dirty="0" smtClean="0"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en-US" dirty="0" err="1" smtClean="0">
                    <a:latin typeface="Times New Roman" pitchFamily="18" charset="0"/>
                    <a:cs typeface="Times New Roman" pitchFamily="18" charset="0"/>
                  </a:rPr>
                  <a:t>upsampled</a:t>
                </a: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 images 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obtained </a:t>
                </a: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with 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the </a:t>
                </a: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			  square 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and hexagonal lattices</a:t>
                </a:r>
                <a:endParaRPr 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Content Placeholder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565" y="4735680"/>
                <a:ext cx="8229600" cy="2029057"/>
              </a:xfrm>
              <a:prstGeom prst="rect">
                <a:avLst/>
              </a:prstGeom>
              <a:blipFill rotWithShape="1">
                <a:blip r:embed="rId2"/>
                <a:stretch>
                  <a:fillRect t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539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34"/>
          <p:cNvSpPr>
            <a:spLocks noGrp="1"/>
          </p:cNvSpPr>
          <p:nvPr>
            <p:ph type="title"/>
          </p:nvPr>
        </p:nvSpPr>
        <p:spPr>
          <a:xfrm>
            <a:off x="498142" y="-1364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Super Resolution </a:t>
            </a: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(Multiple lattice)</a:t>
            </a:r>
            <a:endParaRPr lang="en-US" sz="24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35648"/>
          <a:stretch/>
        </p:blipFill>
        <p:spPr>
          <a:xfrm>
            <a:off x="480942" y="1087525"/>
            <a:ext cx="795337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3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20530" y="3597471"/>
                <a:ext cx="8229600" cy="2520625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𝑟</m:t>
                        </m:r>
                        <m:r>
                          <a:rPr lang="en-US" i="1">
                            <a:latin typeface="Cambria Math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l-GR" i="1">
                            <a:latin typeface="Cambria Math"/>
                          </a:rPr>
                          <m:t>φ</m:t>
                        </m:r>
                      </m:e>
                    </m:d>
                  </m:oMath>
                </a14:m>
                <a:r>
                  <a:rPr lang="en-US" i="1" dirty="0" smtClean="0">
                    <a:latin typeface="Times New Roman" pitchFamily="18" charset="0"/>
                    <a:cs typeface="Times New Roman" pitchFamily="18" charset="0"/>
                  </a:rPr>
                  <a:t>,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𝑝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𝑟</m:t>
                        </m:r>
                        <m:r>
                          <a:rPr lang="en-US" i="1">
                            <a:latin typeface="Cambria Math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l-GR" i="1">
                            <a:latin typeface="Cambria Math"/>
                          </a:rPr>
                          <m:t>φ</m:t>
                        </m:r>
                        <m:r>
                          <a:rPr lang="en-US" i="1">
                            <a:latin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l-GR" i="1">
                            <a:latin typeface="Cambria Math"/>
                          </a:rPr>
                          <m:t>δφ</m:t>
                        </m:r>
                      </m:e>
                    </m:d>
                  </m:oMath>
                </a14:m>
                <a:r>
                  <a:rPr lang="en-US" i="1" dirty="0" smtClean="0"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sinograms 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acquired for the object without and with </a:t>
                </a: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rotation.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i="1" dirty="0" smtClean="0">
                    <a:latin typeface="Times New Roman" pitchFamily="18" charset="0"/>
                    <a:cs typeface="Times New Roman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 :</m:t>
                    </m:r>
                  </m:oMath>
                </a14:m>
                <a:r>
                  <a:rPr lang="en-US" i="1" dirty="0" smtClean="0">
                    <a:latin typeface="Times New Roman" pitchFamily="18" charset="0"/>
                    <a:cs typeface="Times New Roman" pitchFamily="18" charset="0"/>
                  </a:rPr>
                  <a:t> Noise 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𝐵𝑃</m:t>
                    </m:r>
                    <m:r>
                      <m:rPr>
                        <m:sty m:val="p"/>
                      </m:rPr>
                      <a:rPr lang="el-GR" i="1" baseline="-25000">
                        <a:latin typeface="Cambria Math"/>
                      </a:rPr>
                      <m:t>δφ</m:t>
                    </m:r>
                  </m:oMath>
                </a14:m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: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BP operator that generates an image onto a lattice rotated by an angle</a:t>
                </a:r>
                <a:r>
                  <a:rPr lang="el-GR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/>
                      </a:rPr>
                      <m:t>δφ</m:t>
                    </m:r>
                  </m:oMath>
                </a14:m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0530" y="3597471"/>
                <a:ext cx="8229600" cy="2520625"/>
              </a:xfrm>
              <a:blipFill rotWithShape="1">
                <a:blip r:embed="rId3"/>
                <a:stretch>
                  <a:fillRect t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4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Super resolution ….</a:t>
            </a:r>
            <a:br>
              <a:rPr lang="en-US" sz="44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4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90650" y="1005886"/>
                <a:ext cx="585314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𝐵𝑃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𝑟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/>
                          </a:rPr>
                          <m:t>φ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)=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𝑟</m:t>
                        </m:r>
                        <m:r>
                          <a:rPr lang="en-US" i="1">
                            <a:latin typeface="Cambria Math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l-GR" i="1">
                            <a:latin typeface="Cambria Math"/>
                          </a:rPr>
                          <m:t>φ</m:t>
                        </m:r>
                      </m:e>
                    </m:d>
                  </m:oMath>
                </a14:m>
                <a:r>
                  <a:rPr lang="en-US" dirty="0" smtClean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𝑟</m:t>
                        </m:r>
                        <m:r>
                          <a:rPr lang="en-US" i="1">
                            <a:latin typeface="Cambria Math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l-GR" i="1">
                            <a:latin typeface="Cambria Math"/>
                          </a:rPr>
                          <m:t>φ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650" y="1005886"/>
                <a:ext cx="5853141" cy="584775"/>
              </a:xfrm>
              <a:prstGeom prst="rect">
                <a:avLst/>
              </a:prstGeom>
              <a:blipFill rotWithShape="1">
                <a:blip r:embed="rId4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08703" y="1761921"/>
                <a:ext cx="811273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𝐵𝑃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𝑟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/>
                          </a:rPr>
                          <m:t>φ</m:t>
                        </m:r>
                        <m:r>
                          <a:rPr lang="en-US" b="0" i="1" smtClean="0">
                            <a:latin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l-GR" i="1">
                            <a:latin typeface="Cambria Math"/>
                          </a:rPr>
                          <m:t>δφ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)=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𝑟</m:t>
                        </m:r>
                        <m:r>
                          <a:rPr lang="en-US" i="1">
                            <a:latin typeface="Cambria Math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l-GR" i="1">
                            <a:latin typeface="Cambria Math"/>
                          </a:rPr>
                          <m:t>φ</m:t>
                        </m:r>
                        <m:r>
                          <a:rPr lang="en-US" b="0" i="1" smtClean="0">
                            <a:latin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l-GR" i="1">
                            <a:latin typeface="Cambria Math"/>
                          </a:rPr>
                          <m:t>δφ</m:t>
                        </m:r>
                      </m:e>
                    </m:d>
                  </m:oMath>
                </a14:m>
                <a:r>
                  <a:rPr lang="en-US" dirty="0" smtClean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𝑟</m:t>
                        </m:r>
                        <m:r>
                          <a:rPr lang="en-US" i="1">
                            <a:latin typeface="Cambria Math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l-GR" i="1">
                            <a:latin typeface="Cambria Math"/>
                          </a:rPr>
                          <m:t>φ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703" y="1761921"/>
                <a:ext cx="8112734" cy="584775"/>
              </a:xfrm>
              <a:prstGeom prst="rect">
                <a:avLst/>
              </a:prstGeom>
              <a:blipFill rotWithShape="1">
                <a:blip r:embed="rId5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67813" y="2648610"/>
                <a:ext cx="845205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𝐵𝑃</m:t>
                    </m:r>
                    <m:r>
                      <m:rPr>
                        <m:sty m:val="p"/>
                      </m:rPr>
                      <a:rPr lang="el-GR" b="0" i="1" baseline="-25000" smtClean="0">
                        <a:latin typeface="Cambria Math"/>
                      </a:rPr>
                      <m:t>δ</m:t>
                    </m:r>
                    <m:r>
                      <m:rPr>
                        <m:sty m:val="p"/>
                      </m:rPr>
                      <a:rPr lang="el-GR" i="1" baseline="-25000">
                        <a:latin typeface="Cambria Math"/>
                      </a:rPr>
                      <m:t>φ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𝑟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/>
                          </a:rPr>
                          <m:t>φ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)=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𝑟</m:t>
                        </m:r>
                        <m:r>
                          <a:rPr lang="en-US" i="1">
                            <a:latin typeface="Cambria Math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l-GR" i="1">
                            <a:latin typeface="Cambria Math"/>
                          </a:rPr>
                          <m:t>φ</m:t>
                        </m:r>
                        <m:r>
                          <a:rPr lang="en-US" b="0" i="1" smtClean="0">
                            <a:latin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l-GR" i="1">
                            <a:latin typeface="Cambria Math"/>
                          </a:rPr>
                          <m:t>δφ</m:t>
                        </m:r>
                      </m:e>
                    </m:d>
                  </m:oMath>
                </a14:m>
                <a:r>
                  <a:rPr lang="en-US" dirty="0" smtClean="0"/>
                  <a:t>+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𝑟</m:t>
                        </m:r>
                        <m:r>
                          <a:rPr lang="en-US" i="1">
                            <a:latin typeface="Cambria Math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l-GR" i="1">
                            <a:latin typeface="Cambria Math"/>
                          </a:rPr>
                          <m:t>φ</m:t>
                        </m:r>
                        <m:r>
                          <a:rPr lang="en-US" b="0" i="1" smtClean="0">
                            <a:latin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l-GR" i="1">
                            <a:latin typeface="Cambria Math"/>
                          </a:rPr>
                          <m:t>δφ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813" y="2648610"/>
                <a:ext cx="8452057" cy="584775"/>
              </a:xfrm>
              <a:prstGeom prst="rect">
                <a:avLst/>
              </a:prstGeom>
              <a:blipFill rotWithShape="1">
                <a:blip r:embed="rId6"/>
                <a:stretch>
                  <a:fillRect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860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1052258" y="4467266"/>
                <a:ext cx="8229600" cy="2029057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Up-sampled image: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     </m:t>
                        </m:r>
                        <m:r>
                          <a:rPr lang="en-US" b="0" i="1" smtClean="0">
                            <a:latin typeface="Cambria Math"/>
                          </a:rPr>
                          <m:t>𝑈𝑅𝐿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=(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𝑅</m:t>
                        </m:r>
                        <m:r>
                          <m:rPr>
                            <m:sty m:val="p"/>
                          </m:rPr>
                          <a:rPr lang="el-GR" b="0" i="1" baseline="-25000" smtClean="0">
                            <a:latin typeface="Cambria Math"/>
                          </a:rPr>
                          <m:t>φ</m:t>
                        </m:r>
                      </m:sub>
                    </m:sSub>
                  </m:oMath>
                </a14:m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)⊗</a:t>
                </a:r>
                <a:r>
                  <a:rPr lang="en-US" i="1" dirty="0" smtClean="0">
                    <a:latin typeface="Times New Roman" pitchFamily="18" charset="0"/>
                    <a:cs typeface="Times New Roman" pitchFamily="18" charset="0"/>
                  </a:rPr>
                  <a:t>h</a:t>
                </a:r>
              </a:p>
              <a:p>
                <a:pPr marL="109728" indent="0">
                  <a:buNone/>
                </a:pPr>
                <a:r>
                  <a:rPr lang="en-US" i="1" dirty="0">
                    <a:latin typeface="Times New Roman" pitchFamily="18" charset="0"/>
                    <a:cs typeface="Times New Roman" pitchFamily="18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𝑅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𝑅</m:t>
                        </m:r>
                        <m:r>
                          <m:rPr>
                            <m:sty m:val="p"/>
                          </m:rPr>
                          <a:rPr lang="el-GR" i="1" baseline="-25000">
                            <a:latin typeface="Cambria Math"/>
                          </a:rPr>
                          <m:t>φ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: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Images</m:t>
                    </m:r>
                    <m:r>
                      <a:rPr lang="en-US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defines</m:t>
                    </m:r>
                    <m:r>
                      <a:rPr lang="en-US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on</m:t>
                    </m:r>
                    <m:r>
                      <a:rPr lang="en-US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rotated</m:t>
                    </m:r>
                    <m:r>
                      <a:rPr lang="en-US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lattices</m:t>
                    </m:r>
                  </m:oMath>
                </a14:m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 marL="109728" indent="0">
                  <a:buNone/>
                </a:pPr>
                <a:r>
                  <a:rPr lang="en-US" i="1" dirty="0">
                    <a:latin typeface="Times New Roman" pitchFamily="18" charset="0"/>
                    <a:cs typeface="Times New Roman" pitchFamily="18" charset="0"/>
                  </a:rPr>
                  <a:t>	</a:t>
                </a:r>
                <a:r>
                  <a:rPr lang="en-US" i="1" dirty="0" smtClean="0">
                    <a:latin typeface="Times New Roman" pitchFamily="18" charset="0"/>
                    <a:cs typeface="Times New Roman" pitchFamily="18" charset="0"/>
                  </a:rPr>
                  <a:t>h</a:t>
                </a: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: interpolation</a:t>
                </a:r>
                <a:r>
                  <a:rPr lang="en-US" i="1" dirty="0" smtClean="0">
                    <a:latin typeface="Times New Roman" pitchFamily="18" charset="0"/>
                    <a:cs typeface="Times New Roman" pitchFamily="18" charset="0"/>
                  </a:rPr>
                  <a:t> function </a:t>
                </a:r>
              </a:p>
              <a:p>
                <a:pPr marL="109728" indent="0">
                  <a:buNone/>
                </a:pPr>
                <a:r>
                  <a:rPr lang="en-US" i="1" dirty="0">
                    <a:latin typeface="Times New Roman" pitchFamily="18" charset="0"/>
                    <a:cs typeface="Times New Roman" pitchFamily="18" charset="0"/>
                  </a:rPr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/>
                          </a:rPr>
                          <m:t>𝑈𝑅𝐿</m:t>
                        </m:r>
                        <m:r>
                          <a:rPr lang="en-US" b="0" i="1" baseline="-25000" smtClean="0">
                            <a:latin typeface="Cambria Math"/>
                          </a:rPr>
                          <m:t>𝑠𝑞</m:t>
                        </m:r>
                      </m:e>
                      <m:sub/>
                      <m:sup>
                        <m:r>
                          <a:rPr lang="en-US" b="0" i="1" smtClean="0">
                            <a:latin typeface="Cambria Math"/>
                          </a:rPr>
                          <m:t>𝑘</m:t>
                        </m:r>
                      </m:sup>
                    </m:sSubSup>
                  </m:oMath>
                </a14:m>
                <a:r>
                  <a:rPr lang="en-US" i="1" dirty="0" smtClean="0">
                    <a:latin typeface="Times New Roman" pitchFamily="18" charset="0"/>
                    <a:cs typeface="Times New Roman" pitchFamily="18" charset="0"/>
                  </a:rPr>
                  <a:t>,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/>
                          </a:rPr>
                          <m:t>𝑈𝑅𝐿</m:t>
                        </m:r>
                        <m:r>
                          <a:rPr lang="en-US" b="0" i="1" baseline="-25000" smtClean="0">
                            <a:latin typeface="Cambria Math"/>
                          </a:rPr>
                          <m:t>h𝑒𝑥</m:t>
                        </m:r>
                      </m:e>
                      <m:sub/>
                      <m:sup>
                        <m:r>
                          <a:rPr lang="en-US" i="1">
                            <a:latin typeface="Cambria Math"/>
                          </a:rPr>
                          <m:t>𝑘</m:t>
                        </m:r>
                      </m:sup>
                    </m:sSubSup>
                  </m:oMath>
                </a14:m>
                <a:r>
                  <a:rPr lang="en-US" i="1" dirty="0" smtClean="0"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en-US" dirty="0" err="1" smtClean="0">
                    <a:latin typeface="Times New Roman" pitchFamily="18" charset="0"/>
                    <a:cs typeface="Times New Roman" pitchFamily="18" charset="0"/>
                  </a:rPr>
                  <a:t>upsampled</a:t>
                </a: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 images 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obtained </a:t>
                </a: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		with 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the square and hexagonal lattices</a:t>
                </a:r>
                <a:endParaRPr 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52258" y="4467266"/>
                <a:ext cx="8229600" cy="2029057"/>
              </a:xfrm>
              <a:blipFill rotWithShape="1">
                <a:blip r:embed="rId2"/>
                <a:stretch>
                  <a:fillRect t="-4204"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5775" y="96509"/>
            <a:ext cx="82296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Implementation details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 rot="16200000">
            <a:off x="-279237" y="2240525"/>
            <a:ext cx="2438400" cy="609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tx1"/>
                </a:solidFill>
              </a:rPr>
              <a:t>Projection data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tx1"/>
                </a:solidFill>
              </a:rPr>
              <a:t>(sinogram) (</a:t>
            </a:r>
            <a:r>
              <a:rPr lang="en-US" sz="1800" dirty="0" smtClean="0">
                <a:solidFill>
                  <a:schemeClr val="tx1"/>
                </a:solidFill>
              </a:rPr>
              <a:t>n*</a:t>
            </a:r>
            <a:r>
              <a:rPr lang="el-GR" sz="1800" dirty="0" smtClean="0">
                <a:solidFill>
                  <a:schemeClr val="tx1"/>
                </a:solidFill>
              </a:rPr>
              <a:t>Φ</a:t>
            </a:r>
            <a:r>
              <a:rPr lang="en-US" sz="1800" dirty="0" smtClean="0">
                <a:solidFill>
                  <a:schemeClr val="tx1"/>
                </a:solidFill>
              </a:rPr>
              <a:t>)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13075" y="1448363"/>
            <a:ext cx="2438400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tx1"/>
                </a:solidFill>
              </a:rPr>
              <a:t>Filtered back projection on </a:t>
            </a:r>
            <a:endParaRPr lang="en-US" sz="1800" dirty="0" smtClean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lattice </a:t>
            </a:r>
            <a:r>
              <a:rPr lang="en-US" sz="18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1713075" y="2697725"/>
            <a:ext cx="2438400" cy="914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tx1"/>
                </a:solidFill>
              </a:rPr>
              <a:t>Filtered back projection on  lattice  2</a:t>
            </a:r>
          </a:p>
        </p:txBody>
      </p:sp>
      <p:sp>
        <p:nvSpPr>
          <p:cNvPr id="7" name="Rectangle 6"/>
          <p:cNvSpPr/>
          <p:nvPr/>
        </p:nvSpPr>
        <p:spPr>
          <a:xfrm>
            <a:off x="4989675" y="1935725"/>
            <a:ext cx="2286000" cy="990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tx1"/>
                </a:solidFill>
              </a:rPr>
              <a:t>Combination of samples  for up-sampling </a:t>
            </a:r>
            <a:r>
              <a:rPr lang="en-US" sz="1800" dirty="0" smtClean="0">
                <a:solidFill>
                  <a:schemeClr val="tx1"/>
                </a:solidFill>
              </a:rPr>
              <a:t>by k</a:t>
            </a:r>
            <a:endParaRPr lang="en-US" sz="1800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>
            <a:stCxn id="5" idx="3"/>
            <a:endCxn id="7" idx="1"/>
          </p:cNvCxnSpPr>
          <p:nvPr/>
        </p:nvCxnSpPr>
        <p:spPr>
          <a:xfrm>
            <a:off x="4151475" y="1905563"/>
            <a:ext cx="838200" cy="5254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151475" y="2507225"/>
            <a:ext cx="838200" cy="647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255875" y="1905563"/>
            <a:ext cx="457200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6" idx="1"/>
          </p:cNvCxnSpPr>
          <p:nvPr/>
        </p:nvCxnSpPr>
        <p:spPr>
          <a:xfrm>
            <a:off x="1255875" y="3154925"/>
            <a:ext cx="457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7640800" y="2240525"/>
            <a:ext cx="704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 err="1" smtClean="0">
                <a:latin typeface="+mn-lt"/>
              </a:rPr>
              <a:t>URL</a:t>
            </a:r>
            <a:r>
              <a:rPr lang="en-US" sz="1800" baseline="30000" dirty="0" err="1"/>
              <a:t>k</a:t>
            </a:r>
            <a:endParaRPr lang="en-US" sz="1800" dirty="0">
              <a:latin typeface="+mn-lt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112163" y="2392925"/>
            <a:ext cx="457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12822" y="3804484"/>
            <a:ext cx="79320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Pipeline for generating URL images, </a:t>
            </a:r>
            <a:r>
              <a:rPr lang="en-US" sz="1800" dirty="0" smtClean="0"/>
              <a:t>lattice </a:t>
            </a:r>
            <a:r>
              <a:rPr lang="en-US" sz="1800" dirty="0"/>
              <a:t>2 is a rotated version of lattice 1</a:t>
            </a:r>
          </a:p>
        </p:txBody>
      </p:sp>
    </p:spTree>
    <p:extLst>
      <p:ext uri="{BB962C8B-B14F-4D97-AF65-F5344CB8AC3E}">
        <p14:creationId xmlns:p14="http://schemas.microsoft.com/office/powerpoint/2010/main" val="353013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4370" y="1058248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Tomography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is a non-invasive imaging technique which helps to visualize the internal structures of an object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Cross-sectional images of body or an object  are generated from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sinogram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data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(radon transform).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Tomographic imaging modalities includes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CT ,MRI,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nuclear-medicine (SPECT and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PET).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4371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Tomographic image reconstruction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94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9936" y="3568548"/>
            <a:ext cx="8867923" cy="2637706"/>
          </a:xfrm>
        </p:spPr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Reference images for Assessment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of proposed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method</a:t>
            </a:r>
          </a:p>
          <a:p>
            <a:pPr marL="109728" indent="0"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Direct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upsampled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images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i="1" baseline="30000" dirty="0" err="1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ref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): The input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sinogram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was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filtered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and back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projected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onto a square lattice using the FBP algorithm. This was next up-sampled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using bi-cubic interpolation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to obtain image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i="1" baseline="30000" dirty="0" smtClean="0">
                <a:latin typeface="Times New Roman" pitchFamily="18" charset="0"/>
                <a:cs typeface="Times New Roman" pitchFamily="18" charset="0"/>
              </a:rPr>
              <a:t>k.</a:t>
            </a:r>
          </a:p>
          <a:p>
            <a:pPr marL="109728" indent="0">
              <a:buNone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Union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of shifted lattices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USL</a:t>
            </a:r>
            <a:r>
              <a:rPr lang="en-US" sz="2000" i="1" baseline="30000" dirty="0" err="1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ref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2): The FBP algorithm was used to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generate sub-pixel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shifted images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defined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on square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lattices.</a:t>
            </a:r>
            <a:r>
              <a:rPr lang="en-US" sz="2000" dirty="0">
                <a:latin typeface="Times New Roman" pitchFamily="18" charset="0"/>
                <a:ea typeface="Lucida Sans Unicode" charset="0"/>
                <a:cs typeface="Times New Roman" pitchFamily="18" charset="0"/>
              </a:rPr>
              <a:t> </a:t>
            </a:r>
            <a:r>
              <a:rPr lang="en-US" sz="2000" i="1" dirty="0" smtClean="0">
                <a:latin typeface="Times New Roman" pitchFamily="18" charset="0"/>
                <a:ea typeface="Lucida Sans Unicode" charset="0"/>
                <a:cs typeface="Times New Roman" pitchFamily="18" charset="0"/>
              </a:rPr>
              <a:t>[</a:t>
            </a:r>
            <a:r>
              <a:rPr lang="en-US" sz="2000" i="1" dirty="0" err="1" smtClean="0">
                <a:latin typeface="Times New Roman" pitchFamily="18" charset="0"/>
                <a:ea typeface="Lucida Sans Unicode" charset="0"/>
                <a:cs typeface="Times New Roman" pitchFamily="18" charset="0"/>
              </a:rPr>
              <a:t>J.A.Fessler</a:t>
            </a:r>
            <a:r>
              <a:rPr lang="en-US" sz="2000" i="1" dirty="0">
                <a:latin typeface="Times New Roman" pitchFamily="18" charset="0"/>
                <a:ea typeface="Lucida Sans Unicode" charset="0"/>
                <a:cs typeface="Times New Roman" pitchFamily="18" charset="0"/>
              </a:rPr>
              <a:t>, image reconstruction </a:t>
            </a:r>
            <a:r>
              <a:rPr lang="en-US" sz="2000" i="1" dirty="0" smtClean="0">
                <a:latin typeface="Times New Roman" pitchFamily="18" charset="0"/>
                <a:ea typeface="Lucida Sans Unicode" charset="0"/>
                <a:cs typeface="Times New Roman" pitchFamily="18" charset="0"/>
              </a:rPr>
              <a:t>toolbox],</a:t>
            </a:r>
            <a:r>
              <a:rPr lang="en-GB" sz="20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2000" i="1" dirty="0" err="1" smtClean="0">
                <a:latin typeface="Times New Roman" pitchFamily="18" charset="0"/>
                <a:ea typeface="Lucida Sans Unicode" charset="0"/>
                <a:cs typeface="Times New Roman" pitchFamily="18" charset="0"/>
              </a:rPr>
              <a:t>Vandewalle</a:t>
            </a:r>
            <a:r>
              <a:rPr lang="en-US" sz="2000" i="1" dirty="0" smtClean="0">
                <a:latin typeface="Times New Roman" pitchFamily="18" charset="0"/>
                <a:ea typeface="Lucida Sans Unicode" charset="0"/>
                <a:cs typeface="Times New Roman" pitchFamily="18" charset="0"/>
              </a:rPr>
              <a:t> </a:t>
            </a:r>
            <a:r>
              <a:rPr lang="en-GB" sz="20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i="1" dirty="0" smtClean="0">
                <a:latin typeface="Times New Roman" pitchFamily="18" charset="0"/>
                <a:ea typeface="Lucida Sans Unicode" charset="0"/>
                <a:cs typeface="Times New Roman" pitchFamily="18" charset="0"/>
              </a:rPr>
              <a:t> </a:t>
            </a:r>
            <a:r>
              <a:rPr lang="en-US" sz="2000" i="1" dirty="0">
                <a:latin typeface="Times New Roman" pitchFamily="18" charset="0"/>
                <a:ea typeface="Lucida Sans Unicode" charset="0"/>
                <a:cs typeface="Times New Roman" pitchFamily="18" charset="0"/>
              </a:rPr>
              <a:t>Super resolution toolbox </a:t>
            </a:r>
            <a:r>
              <a:rPr lang="en-GB" sz="20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en-GB" sz="20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endParaRPr lang="en-US" sz="2000" dirty="0">
              <a:latin typeface="Times New Roman" pitchFamily="18" charset="0"/>
              <a:ea typeface="Lucida Sans Unicode" charset="0"/>
              <a:cs typeface="Times New Roman" pitchFamily="18" charset="0"/>
            </a:endParaRPr>
          </a:p>
          <a:p>
            <a:pPr marL="109728" indent="0">
              <a:buNone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Implementation details …..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 rot="16200000">
            <a:off x="-175419" y="1794932"/>
            <a:ext cx="2027237" cy="609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dirty="0">
                <a:solidFill>
                  <a:schemeClr val="tx1"/>
                </a:solidFill>
              </a:rPr>
              <a:t>Projection data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dirty="0">
                <a:solidFill>
                  <a:schemeClr val="tx1"/>
                </a:solidFill>
              </a:rPr>
              <a:t>(sinogram) (</a:t>
            </a:r>
            <a:r>
              <a:rPr lang="en-US" sz="1700" dirty="0" smtClean="0">
                <a:solidFill>
                  <a:schemeClr val="tx1"/>
                </a:solidFill>
              </a:rPr>
              <a:t>n*</a:t>
            </a:r>
            <a:r>
              <a:rPr lang="el-GR" sz="1700" dirty="0" smtClean="0">
                <a:solidFill>
                  <a:schemeClr val="tx1"/>
                </a:solidFill>
              </a:rPr>
              <a:t>Φ</a:t>
            </a:r>
            <a:r>
              <a:rPr lang="en-US" sz="1700" dirty="0" smtClean="0">
                <a:solidFill>
                  <a:schemeClr val="tx1"/>
                </a:solidFill>
              </a:rPr>
              <a:t>)</a:t>
            </a:r>
            <a:endParaRPr lang="en-US" sz="17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58593" y="1208350"/>
            <a:ext cx="2286000" cy="6456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dirty="0">
                <a:solidFill>
                  <a:schemeClr val="tx1"/>
                </a:solidFill>
              </a:rPr>
              <a:t>Up-sampled SR image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5458593" y="2257886"/>
            <a:ext cx="2434045" cy="8554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dirty="0">
                <a:solidFill>
                  <a:schemeClr val="tx1"/>
                </a:solidFill>
              </a:rPr>
              <a:t>Up-sampled </a:t>
            </a:r>
            <a:r>
              <a:rPr lang="en-US" sz="1700" dirty="0" smtClean="0">
                <a:solidFill>
                  <a:schemeClr val="tx1"/>
                </a:solidFill>
              </a:rPr>
              <a:t>image (</a:t>
            </a:r>
            <a:r>
              <a:rPr lang="en-US" sz="1700" dirty="0" err="1" smtClean="0">
                <a:solidFill>
                  <a:schemeClr val="tx1"/>
                </a:solidFill>
              </a:rPr>
              <a:t>bicubic</a:t>
            </a:r>
            <a:r>
              <a:rPr lang="en-US" sz="1700" dirty="0" smtClean="0">
                <a:solidFill>
                  <a:schemeClr val="tx1"/>
                </a:solidFill>
              </a:rPr>
              <a:t> </a:t>
            </a:r>
            <a:r>
              <a:rPr lang="en-US" sz="1700" dirty="0">
                <a:solidFill>
                  <a:schemeClr val="tx1"/>
                </a:solidFill>
              </a:rPr>
              <a:t>interpolation)</a:t>
            </a:r>
          </a:p>
        </p:txBody>
      </p:sp>
      <p:cxnSp>
        <p:nvCxnSpPr>
          <p:cNvPr id="7" name="Straight Arrow Connector 6"/>
          <p:cNvCxnSpPr>
            <a:stCxn id="11" idx="3"/>
            <a:endCxn id="6" idx="1"/>
          </p:cNvCxnSpPr>
          <p:nvPr/>
        </p:nvCxnSpPr>
        <p:spPr>
          <a:xfrm>
            <a:off x="4343400" y="2008450"/>
            <a:ext cx="1115193" cy="6771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191499" y="1208350"/>
            <a:ext cx="685800" cy="61555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dirty="0" smtClean="0"/>
              <a:t>Ref1:</a:t>
            </a:r>
            <a:endParaRPr lang="en-US" sz="1700" baseline="30000" dirty="0" smtClean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dirty="0" err="1" smtClean="0">
                <a:latin typeface="+mn-lt"/>
              </a:rPr>
              <a:t>USL</a:t>
            </a:r>
            <a:r>
              <a:rPr lang="en-US" sz="1700" baseline="30000" dirty="0" err="1"/>
              <a:t>k</a:t>
            </a:r>
            <a:endParaRPr lang="en-US" sz="1700" baseline="-200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83138" y="2351350"/>
            <a:ext cx="6858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700" dirty="0" smtClean="0"/>
              <a:t>Ref2:</a:t>
            </a:r>
            <a:endParaRPr lang="en-US" sz="1700" baseline="300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dirty="0" err="1" smtClean="0">
                <a:latin typeface="+mn-lt"/>
              </a:rPr>
              <a:t>S</a:t>
            </a:r>
            <a:r>
              <a:rPr lang="en-US" sz="1700" baseline="30000" dirty="0" err="1"/>
              <a:t>k</a:t>
            </a:r>
            <a:endParaRPr lang="en-US" sz="1700" baseline="-20000" dirty="0">
              <a:latin typeface="+mn-lt"/>
            </a:endParaRPr>
          </a:p>
        </p:txBody>
      </p:sp>
      <p:sp>
        <p:nvSpPr>
          <p:cNvPr id="10" name="Right Arrow 9"/>
          <p:cNvSpPr/>
          <p:nvPr/>
        </p:nvSpPr>
        <p:spPr>
          <a:xfrm rot="20278657">
            <a:off x="4423159" y="1575062"/>
            <a:ext cx="955675" cy="180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700"/>
          </a:p>
        </p:txBody>
      </p:sp>
      <p:sp>
        <p:nvSpPr>
          <p:cNvPr id="11" name="Rectangle 10"/>
          <p:cNvSpPr/>
          <p:nvPr/>
        </p:nvSpPr>
        <p:spPr>
          <a:xfrm>
            <a:off x="1524000" y="1665550"/>
            <a:ext cx="2819400" cy="685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700" dirty="0">
                <a:solidFill>
                  <a:schemeClr val="tx1"/>
                </a:solidFill>
              </a:rPr>
              <a:t>Filter back projection on to shifted square lattice </a:t>
            </a:r>
            <a:endParaRPr lang="en-US" sz="1700" baseline="-25000" dirty="0">
              <a:solidFill>
                <a:schemeClr val="tx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143000" y="2044963"/>
            <a:ext cx="381000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 rot="1807075">
            <a:off x="4357688" y="2043375"/>
            <a:ext cx="10668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 Image with origin at (0,0)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807529" y="1514539"/>
            <a:ext cx="381000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810499" y="2578363"/>
            <a:ext cx="381000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33398" y="3165197"/>
            <a:ext cx="80010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Pipeline for Generating </a:t>
            </a:r>
            <a:r>
              <a:rPr lang="en-US" sz="2000" dirty="0"/>
              <a:t>reference images for validation of results</a:t>
            </a:r>
          </a:p>
        </p:txBody>
      </p:sp>
    </p:spTree>
    <p:extLst>
      <p:ext uri="{BB962C8B-B14F-4D97-AF65-F5344CB8AC3E}">
        <p14:creationId xmlns:p14="http://schemas.microsoft.com/office/powerpoint/2010/main" val="273729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0" y="1016219"/>
            <a:ext cx="2293620" cy="229362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1574" y="-164749"/>
            <a:ext cx="82296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Phantoms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364" y="1006040"/>
            <a:ext cx="2293620" cy="22936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383" y="4178504"/>
            <a:ext cx="2580640" cy="25806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295" y="1006040"/>
            <a:ext cx="1794286" cy="22971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109" y="4266293"/>
            <a:ext cx="2405063" cy="24050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6880" y="3303183"/>
            <a:ext cx="2137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Concentric rings</a:t>
            </a:r>
          </a:p>
          <a:p>
            <a:pPr algn="ctr"/>
            <a:r>
              <a:rPr lang="en-US" sz="2000" dirty="0" smtClean="0"/>
              <a:t>Size:151x180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3323395" y="3299660"/>
            <a:ext cx="2137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Lines</a:t>
            </a:r>
          </a:p>
          <a:p>
            <a:pPr algn="ctr"/>
            <a:r>
              <a:rPr lang="en-US" sz="2000" dirty="0" smtClean="0"/>
              <a:t>Size:121x180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6086659" y="3303183"/>
            <a:ext cx="2137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Dots</a:t>
            </a:r>
          </a:p>
          <a:p>
            <a:pPr algn="ctr"/>
            <a:r>
              <a:rPr lang="en-US" sz="2000" dirty="0" smtClean="0"/>
              <a:t>Size:101x180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-83128" y="4771746"/>
            <a:ext cx="2137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Hoffman brain </a:t>
            </a:r>
          </a:p>
          <a:p>
            <a:pPr algn="ctr"/>
            <a:r>
              <a:rPr lang="en-US" sz="2000" dirty="0" smtClean="0"/>
              <a:t>Size:396x315x91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7019023" y="4848727"/>
            <a:ext cx="2137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NEMA</a:t>
            </a:r>
          </a:p>
          <a:p>
            <a:pPr algn="ctr"/>
            <a:r>
              <a:rPr lang="en-US" sz="2000" dirty="0" smtClean="0"/>
              <a:t>Size:293x280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9414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0322" y="633741"/>
            <a:ext cx="8229600" cy="49902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Energy Distribution plots: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1574" y="-316476"/>
            <a:ext cx="82296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Quality Metric 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08" y="1084739"/>
            <a:ext cx="7543856" cy="4696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6725" y="5781339"/>
            <a:ext cx="78852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Energy Distribution plots in radial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and</a:t>
            </a:r>
          </a:p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	 angular (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wedge) directions 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Bill,IQM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toolbox]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62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415637" y="1250132"/>
                <a:ext cx="8229600" cy="4525963"/>
              </a:xfrm>
            </p:spPr>
            <p:txBody>
              <a:bodyPr/>
              <a:lstStyle/>
              <a:p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Line profile: </a:t>
                </a:r>
              </a:p>
              <a:p>
                <a:pPr marL="109728" indent="0">
                  <a:buNone/>
                </a:pPr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		CR=(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𝑚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/>
                          </a:rPr>
                          <m:t>𝑖</m:t>
                        </m:r>
                        <m:r>
                          <a:rPr lang="en-US" b="0" i="1" smtClean="0">
                            <a:latin typeface="Cambria Math"/>
                          </a:rPr>
                          <m:t>=</m:t>
                        </m:r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/>
                          </a:rPr>
                          <m:t>𝑚</m:t>
                        </m:r>
                      </m:sup>
                      <m:e>
                        <m:sSub>
                          <m:sSub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 </m:t>
                            </m:r>
                          </m:sub>
                        </m:sSub>
                      </m:e>
                    </m:nary>
                    <m:r>
                      <a:rPr lang="en-US" b="0" i="1" smtClean="0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i="1">
                            <a:latin typeface="Cambria Math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/>
                          </a:rPr>
                          <m:t>𝑗</m:t>
                        </m:r>
                        <m:r>
                          <a:rPr lang="en-US" i="1">
                            <a:latin typeface="Cambria Math"/>
                          </a:rPr>
                          <m:t>=</m:t>
                        </m:r>
                        <m:r>
                          <a:rPr lang="en-US" i="1"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𝑗</m:t>
                            </m:r>
                            <m:r>
                              <a:rPr lang="en-US" i="1">
                                <a:latin typeface="Cambria Math"/>
                              </a:rPr>
                              <m:t> 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/(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𝑚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i="1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/>
                          </a:rPr>
                          <m:t>𝑖</m:t>
                        </m:r>
                        <m:r>
                          <a:rPr lang="en-US" i="1">
                            <a:latin typeface="Cambria Math"/>
                          </a:rPr>
                          <m:t>=</m:t>
                        </m:r>
                        <m:r>
                          <a:rPr lang="en-US" i="1"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/>
                          </a:rPr>
                          <m:t>𝑚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𝑖</m:t>
                            </m:r>
                            <m:r>
                              <a:rPr lang="en-US" i="1">
                                <a:latin typeface="Cambria Math"/>
                              </a:rPr>
                              <m:t> 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</m:e>
                    </m:nary>
                  </m:oMath>
                </a14:m>
                <a:endParaRPr lang="en-US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marL="109728" indent="0">
                  <a:buNone/>
                </a:pPr>
                <a:r>
                  <a:rPr lang="en-US" i="1" dirty="0" smtClean="0">
                    <a:latin typeface="Times New Roman" pitchFamily="18" charset="0"/>
                    <a:cs typeface="Times New Roman" pitchFamily="18" charset="0"/>
                  </a:rPr>
                  <a:t>-</a:t>
                </a:r>
                <a:r>
                  <a:rPr lang="en-US" sz="2400" i="1" dirty="0" smtClean="0">
                    <a:latin typeface="Times New Roman" pitchFamily="18" charset="0"/>
                    <a:cs typeface="Times New Roman" pitchFamily="18" charset="0"/>
                  </a:rPr>
                  <a:t>m 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and </a:t>
                </a:r>
                <a:r>
                  <a:rPr lang="en-US" sz="2400" i="1" dirty="0">
                    <a:latin typeface="Times New Roman" pitchFamily="18" charset="0"/>
                    <a:cs typeface="Times New Roman" pitchFamily="18" charset="0"/>
                  </a:rPr>
                  <a:t>n 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are number of peaks and 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troughs</a:t>
                </a:r>
              </a:p>
              <a:p>
                <a:pPr marL="109728" indent="0">
                  <a:buNone/>
                </a:pPr>
                <a:r>
                  <a:rPr lang="en-US" sz="2400" i="1" dirty="0" smtClean="0">
                    <a:latin typeface="Times New Roman" pitchFamily="18" charset="0"/>
                    <a:cs typeface="Times New Roman" pitchFamily="18" charset="0"/>
                  </a:rPr>
                  <a:t>-P</a:t>
                </a:r>
                <a:r>
                  <a:rPr lang="en-US" sz="2400" i="1" baseline="-25000" dirty="0" smtClean="0">
                    <a:latin typeface="Times New Roman" pitchFamily="18" charset="0"/>
                    <a:cs typeface="Times New Roman" pitchFamily="18" charset="0"/>
                  </a:rPr>
                  <a:t>i 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is the amplitude of the </a:t>
                </a:r>
                <a:r>
                  <a:rPr lang="en-US" sz="2400" i="1" dirty="0" err="1" smtClean="0">
                    <a:latin typeface="Times New Roman" pitchFamily="18" charset="0"/>
                    <a:cs typeface="Times New Roman" pitchFamily="18" charset="0"/>
                  </a:rPr>
                  <a:t>i</a:t>
                </a:r>
                <a:r>
                  <a:rPr lang="en-US" sz="2400" baseline="30000" dirty="0" err="1" smtClean="0">
                    <a:latin typeface="Times New Roman" pitchFamily="18" charset="0"/>
                    <a:cs typeface="Times New Roman" pitchFamily="18" charset="0"/>
                  </a:rPr>
                  <a:t>th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peak </a:t>
                </a:r>
              </a:p>
              <a:p>
                <a:pPr marL="109728" indent="0">
                  <a:buNone/>
                </a:pPr>
                <a:r>
                  <a:rPr lang="en-US" sz="2400" i="1" dirty="0">
                    <a:latin typeface="Times New Roman" pitchFamily="18" charset="0"/>
                    <a:cs typeface="Times New Roman" pitchFamily="18" charset="0"/>
                  </a:rPr>
                  <a:t>-</a:t>
                </a:r>
                <a:r>
                  <a:rPr lang="en-US" sz="2400" i="1" dirty="0" err="1" smtClean="0">
                    <a:latin typeface="Times New Roman" pitchFamily="18" charset="0"/>
                    <a:cs typeface="Times New Roman" pitchFamily="18" charset="0"/>
                  </a:rPr>
                  <a:t>T</a:t>
                </a:r>
                <a:r>
                  <a:rPr lang="en-US" sz="2400" i="1" baseline="-25000" dirty="0" err="1" smtClean="0">
                    <a:latin typeface="Times New Roman" pitchFamily="18" charset="0"/>
                    <a:cs typeface="Times New Roman" pitchFamily="18" charset="0"/>
                  </a:rPr>
                  <a:t>j</a:t>
                </a:r>
                <a:r>
                  <a:rPr lang="en-US" sz="2400" i="1" baseline="-250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is the amplitude value of the </a:t>
                </a:r>
                <a:r>
                  <a:rPr lang="en-US" sz="2400" i="1" dirty="0">
                    <a:latin typeface="Times New Roman" pitchFamily="18" charset="0"/>
                    <a:cs typeface="Times New Roman" pitchFamily="18" charset="0"/>
                  </a:rPr>
                  <a:t>j </a:t>
                </a:r>
                <a:r>
                  <a:rPr lang="en-US" sz="2400" baseline="30000" dirty="0" err="1">
                    <a:latin typeface="Times New Roman" pitchFamily="18" charset="0"/>
                    <a:cs typeface="Times New Roman" pitchFamily="18" charset="0"/>
                  </a:rPr>
                  <a:t>th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trough.</a:t>
                </a: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5637" y="1250132"/>
                <a:ext cx="8229600" cy="4525963"/>
              </a:xfrm>
              <a:blipFill rotWithShape="1">
                <a:blip r:embed="rId2"/>
                <a:stretch>
                  <a:fillRect t="-1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17995" y="124513"/>
            <a:ext cx="8229600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Quality Metric 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……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629" y="3688396"/>
            <a:ext cx="3917278" cy="28382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2" t="76271" r="26072" b="4622"/>
          <a:stretch/>
        </p:blipFill>
        <p:spPr>
          <a:xfrm>
            <a:off x="517995" y="4059135"/>
            <a:ext cx="1828900" cy="9144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06982" y="6295766"/>
            <a:ext cx="52370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Line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profiles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of the 1st row for Dots.</a:t>
            </a:r>
          </a:p>
        </p:txBody>
      </p:sp>
    </p:spTree>
    <p:extLst>
      <p:ext uri="{BB962C8B-B14F-4D97-AF65-F5344CB8AC3E}">
        <p14:creationId xmlns:p14="http://schemas.microsoft.com/office/powerpoint/2010/main" val="182884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83" y="1302193"/>
            <a:ext cx="2105025" cy="210502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4130" y="0"/>
            <a:ext cx="8674482" cy="1143000"/>
          </a:xfrm>
        </p:spPr>
        <p:txBody>
          <a:bodyPr>
            <a:noAutofit/>
          </a:bodyPr>
          <a:lstStyle/>
          <a:p>
            <a:pPr algn="ctr"/>
            <a:r>
              <a:rPr lang="en-US" sz="36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Upsampled</a:t>
            </a:r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ROI(by 4) of Concentric Rings</a:t>
            </a:r>
            <a:endParaRPr lang="en-US" sz="36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484" y="1300220"/>
            <a:ext cx="2105025" cy="2105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231" y="3975378"/>
            <a:ext cx="2105025" cy="2105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687" y="1300219"/>
            <a:ext cx="2105025" cy="21050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431" y="3975378"/>
            <a:ext cx="2105025" cy="2105025"/>
          </a:xfrm>
          <a:prstGeom prst="rect">
            <a:avLst/>
          </a:prstGeom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240971" y="3286496"/>
            <a:ext cx="609600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sz="28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S</a:t>
            </a:r>
            <a:r>
              <a:rPr lang="en-GB" sz="2800" baseline="30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4</a:t>
            </a:r>
            <a:endParaRPr lang="en-GB" sz="2800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4136571" y="3305296"/>
            <a:ext cx="609600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sz="28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H</a:t>
            </a:r>
            <a:r>
              <a:rPr lang="en-GB" sz="2800" baseline="30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4</a:t>
            </a:r>
            <a:endParaRPr lang="en-GB" sz="2800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6673931" y="3278702"/>
            <a:ext cx="1955038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  <a:buFont typeface="Times New Roman" pitchFamily="16" charset="0"/>
              <a:buNone/>
            </a:pPr>
            <a:r>
              <a:rPr lang="en-GB" sz="28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USL</a:t>
            </a:r>
            <a:r>
              <a:rPr lang="en-GB" sz="2800" baseline="300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4</a:t>
            </a:r>
            <a:endParaRPr lang="en-GB" sz="2800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3020286" y="6104865"/>
            <a:ext cx="1868385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  <a:buFont typeface="Times New Roman" pitchFamily="16" charset="0"/>
              <a:buNone/>
            </a:pPr>
            <a:r>
              <a:rPr lang="en-GB" sz="28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URL</a:t>
            </a:r>
            <a:r>
              <a:rPr lang="en-GB" sz="2800" baseline="30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4</a:t>
            </a:r>
            <a:r>
              <a:rPr lang="en-GB" sz="2800" baseline="-25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sq</a:t>
            </a:r>
            <a:r>
              <a:rPr lang="ar-SA" sz="28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‏</a:t>
            </a:r>
            <a:endParaRPr lang="en-GB" sz="2800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5661332" y="6130985"/>
            <a:ext cx="1950646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  <a:buFont typeface="Times New Roman" pitchFamily="16" charset="0"/>
              <a:buNone/>
            </a:pPr>
            <a:r>
              <a:rPr lang="en-GB" sz="28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URL</a:t>
            </a:r>
            <a:r>
              <a:rPr lang="en-GB" sz="2800" baseline="300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4</a:t>
            </a:r>
            <a:r>
              <a:rPr lang="en-GB" sz="2800" baseline="-25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hex</a:t>
            </a:r>
            <a:r>
              <a:rPr lang="ar-SA" sz="28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‏</a:t>
            </a:r>
            <a:endParaRPr lang="en-GB" sz="2800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85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14" y="978414"/>
            <a:ext cx="2309813" cy="230028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8087" y="-109291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Spectra of </a:t>
            </a:r>
            <a:r>
              <a:rPr lang="en-US" sz="36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upsampled</a:t>
            </a:r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concentric rings</a:t>
            </a:r>
            <a:endParaRPr lang="en-US" sz="36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18" y="978414"/>
            <a:ext cx="2309813" cy="23002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049" y="1033709"/>
            <a:ext cx="2309813" cy="2300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070" y="3830697"/>
            <a:ext cx="2309813" cy="23002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749" y="3830697"/>
            <a:ext cx="2309813" cy="2300288"/>
          </a:xfrm>
          <a:prstGeom prst="rect">
            <a:avLst/>
          </a:prstGeom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240971" y="3286496"/>
            <a:ext cx="609600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sz="28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S</a:t>
            </a:r>
            <a:r>
              <a:rPr lang="en-GB" sz="2800" baseline="30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4</a:t>
            </a:r>
            <a:endParaRPr lang="en-GB" sz="2800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136571" y="3305296"/>
            <a:ext cx="609600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sz="28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H</a:t>
            </a:r>
            <a:r>
              <a:rPr lang="en-GB" sz="2800" baseline="30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4</a:t>
            </a:r>
            <a:endParaRPr lang="en-GB" sz="2800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6673931" y="3278702"/>
            <a:ext cx="1955038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  <a:buFont typeface="Times New Roman" pitchFamily="16" charset="0"/>
              <a:buNone/>
            </a:pPr>
            <a:r>
              <a:rPr lang="en-GB" sz="28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USL</a:t>
            </a:r>
            <a:r>
              <a:rPr lang="en-GB" sz="2800" baseline="300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4</a:t>
            </a:r>
            <a:endParaRPr lang="en-GB" sz="2800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877786" y="6104865"/>
            <a:ext cx="1868385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  <a:buFont typeface="Times New Roman" pitchFamily="16" charset="0"/>
              <a:buNone/>
            </a:pPr>
            <a:r>
              <a:rPr lang="en-GB" sz="28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URL</a:t>
            </a:r>
            <a:r>
              <a:rPr lang="en-GB" sz="2800" baseline="30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4</a:t>
            </a:r>
            <a:r>
              <a:rPr lang="en-GB" sz="2800" baseline="-25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sq</a:t>
            </a:r>
            <a:r>
              <a:rPr lang="ar-SA" sz="28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‏</a:t>
            </a:r>
            <a:endParaRPr lang="en-GB" sz="2800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5376332" y="6130985"/>
            <a:ext cx="1950646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  <a:buFont typeface="Times New Roman" pitchFamily="16" charset="0"/>
              <a:buNone/>
            </a:pPr>
            <a:r>
              <a:rPr lang="en-GB" sz="28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URL</a:t>
            </a:r>
            <a:r>
              <a:rPr lang="en-GB" sz="2800" baseline="300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4</a:t>
            </a:r>
            <a:r>
              <a:rPr lang="en-GB" sz="2800" baseline="-25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hex</a:t>
            </a:r>
            <a:r>
              <a:rPr lang="ar-SA" sz="28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‏</a:t>
            </a:r>
            <a:endParaRPr lang="en-GB" sz="2800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20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4305"/>
            <a:ext cx="9144000" cy="4320631"/>
          </a:xfrm>
          <a:prstGeom prst="rect">
            <a:avLst/>
          </a:prstGeom>
        </p:spPr>
      </p:pic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0" y="130625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Wedge Plot </a:t>
            </a:r>
            <a:br>
              <a:rPr lang="en-US" sz="40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-Concentric rings</a:t>
            </a:r>
            <a:endParaRPr lang="en-US" sz="40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44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0" y="1475826"/>
            <a:ext cx="8229600" cy="432283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Radial Plot </a:t>
            </a:r>
            <a:br>
              <a:rPr lang="en-US" sz="40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–Concentric rings</a:t>
            </a:r>
            <a:endParaRPr lang="en-US" sz="40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47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94" y="976426"/>
            <a:ext cx="2400300" cy="24003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-27296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Upsampled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ROI(by4)- Line 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094" y="958190"/>
            <a:ext cx="2400300" cy="2400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294" y="958190"/>
            <a:ext cx="2400300" cy="2400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35" y="3887208"/>
            <a:ext cx="2400300" cy="2400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467" y="3887208"/>
            <a:ext cx="2400300" cy="2400300"/>
          </a:xfrm>
          <a:prstGeom prst="rect">
            <a:avLst/>
          </a:prstGeom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335974" y="3369601"/>
            <a:ext cx="609600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sz="28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S</a:t>
            </a:r>
            <a:r>
              <a:rPr lang="en-GB" sz="2800" baseline="30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4</a:t>
            </a:r>
            <a:endParaRPr lang="en-GB" sz="2800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231574" y="3388401"/>
            <a:ext cx="609600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sz="28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H</a:t>
            </a:r>
            <a:r>
              <a:rPr lang="en-GB" sz="2800" baseline="30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4</a:t>
            </a:r>
            <a:endParaRPr lang="en-GB" sz="2800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6768934" y="3361807"/>
            <a:ext cx="1955038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  <a:buFont typeface="Times New Roman" pitchFamily="16" charset="0"/>
              <a:buNone/>
            </a:pPr>
            <a:r>
              <a:rPr lang="en-GB" sz="28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USL</a:t>
            </a:r>
            <a:r>
              <a:rPr lang="en-GB" sz="2800" baseline="300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4</a:t>
            </a:r>
            <a:endParaRPr lang="en-GB" sz="2800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972789" y="6187970"/>
            <a:ext cx="1868385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  <a:buFont typeface="Times New Roman" pitchFamily="16" charset="0"/>
              <a:buNone/>
            </a:pPr>
            <a:r>
              <a:rPr lang="en-GB" sz="28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	    URL</a:t>
            </a:r>
            <a:r>
              <a:rPr lang="en-GB" sz="2800" baseline="30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4</a:t>
            </a:r>
            <a:r>
              <a:rPr lang="en-GB" sz="2800" baseline="-25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sq</a:t>
            </a:r>
            <a:r>
              <a:rPr lang="ar-SA" sz="28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‏</a:t>
            </a:r>
            <a:endParaRPr lang="en-GB" sz="2800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5901294" y="6193635"/>
            <a:ext cx="1950646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  <a:buFont typeface="Times New Roman" pitchFamily="16" charset="0"/>
              <a:buNone/>
            </a:pPr>
            <a:r>
              <a:rPr lang="en-GB" sz="28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     URL</a:t>
            </a:r>
            <a:r>
              <a:rPr lang="en-GB" sz="2800" baseline="30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4</a:t>
            </a:r>
            <a:r>
              <a:rPr lang="en-GB" sz="2800" baseline="-25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hex</a:t>
            </a:r>
            <a:r>
              <a:rPr lang="ar-SA" sz="28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‏</a:t>
            </a:r>
            <a:endParaRPr lang="en-GB" sz="2800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58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93" t="70545" r="-75399" b="2181"/>
          <a:stretch/>
        </p:blipFill>
        <p:spPr>
          <a:xfrm>
            <a:off x="3264408" y="1907037"/>
            <a:ext cx="2194560" cy="137166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1371" y="274638"/>
            <a:ext cx="8229600" cy="1143000"/>
          </a:xfrm>
        </p:spPr>
        <p:txBody>
          <a:bodyPr/>
          <a:lstStyle/>
          <a:p>
            <a:pPr algn="ctr"/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Upsampled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ROI(by4)-Dots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783737" y="3295699"/>
            <a:ext cx="609600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sz="28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S</a:t>
            </a:r>
            <a:r>
              <a:rPr lang="en-GB" sz="2800" baseline="30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4</a:t>
            </a:r>
            <a:endParaRPr lang="en-GB" sz="2800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4136571" y="3305296"/>
            <a:ext cx="609600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sz="28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H</a:t>
            </a:r>
            <a:r>
              <a:rPr lang="en-GB" sz="2800" baseline="30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4</a:t>
            </a:r>
            <a:endParaRPr lang="en-GB" sz="2800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6673931" y="3278702"/>
            <a:ext cx="1955038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  <a:buFont typeface="Times New Roman" pitchFamily="16" charset="0"/>
              <a:buNone/>
            </a:pPr>
            <a:r>
              <a:rPr lang="en-GB" sz="28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USL</a:t>
            </a:r>
            <a:r>
              <a:rPr lang="en-GB" sz="2800" baseline="300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4</a:t>
            </a:r>
            <a:endParaRPr lang="en-GB" sz="2800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420046" y="5632179"/>
            <a:ext cx="1868385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  <a:buFont typeface="Times New Roman" pitchFamily="16" charset="0"/>
              <a:buNone/>
            </a:pPr>
            <a:r>
              <a:rPr lang="en-GB" sz="28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URL</a:t>
            </a:r>
            <a:r>
              <a:rPr lang="en-GB" sz="2800" baseline="30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4</a:t>
            </a:r>
            <a:r>
              <a:rPr lang="en-GB" sz="2800" baseline="-25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sq</a:t>
            </a:r>
            <a:r>
              <a:rPr lang="ar-SA" sz="28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‏</a:t>
            </a:r>
            <a:endParaRPr lang="en-GB" sz="2800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979391" y="5598505"/>
            <a:ext cx="1950646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  <a:buFont typeface="Times New Roman" pitchFamily="16" charset="0"/>
              <a:buNone/>
            </a:pPr>
            <a:r>
              <a:rPr lang="en-GB" sz="28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URL</a:t>
            </a:r>
            <a:r>
              <a:rPr lang="en-GB" sz="2800" baseline="300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4</a:t>
            </a:r>
            <a:r>
              <a:rPr lang="en-GB" sz="2800" baseline="-25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hex</a:t>
            </a:r>
            <a:r>
              <a:rPr lang="ar-SA" sz="28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‏</a:t>
            </a:r>
            <a:endParaRPr lang="en-GB" sz="2800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0" t="69876" r="12139" b="124"/>
          <a:stretch/>
        </p:blipFill>
        <p:spPr>
          <a:xfrm>
            <a:off x="3578518" y="2121228"/>
            <a:ext cx="2046210" cy="12506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7" t="69057" r="10230" b="943"/>
          <a:stretch/>
        </p:blipFill>
        <p:spPr>
          <a:xfrm>
            <a:off x="1057061" y="2076129"/>
            <a:ext cx="2139703" cy="13075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3" t="68608" r="13634" b="1392"/>
          <a:stretch/>
        </p:blipFill>
        <p:spPr>
          <a:xfrm>
            <a:off x="6170901" y="2076130"/>
            <a:ext cx="2139703" cy="13075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9" t="69276" r="12758" b="724"/>
          <a:stretch/>
        </p:blipFill>
        <p:spPr>
          <a:xfrm>
            <a:off x="2877786" y="4201987"/>
            <a:ext cx="2139703" cy="13075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3" t="69921" r="10914" b="79"/>
          <a:stretch/>
        </p:blipFill>
        <p:spPr>
          <a:xfrm>
            <a:off x="5624728" y="4201987"/>
            <a:ext cx="2139703" cy="130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radpod.org/wp-content/uploads/2007/01/tb-lung-nodules_arrow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17" y="3351852"/>
            <a:ext cx="4257675" cy="319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23263" y="997527"/>
            <a:ext cx="2481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 ray image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32021" y="4251366"/>
            <a:ext cx="2173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CT image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83232" y="6535615"/>
            <a:ext cx="57476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Source:Radiology</a:t>
            </a:r>
            <a:r>
              <a:rPr lang="en-US" sz="1000" dirty="0" smtClean="0"/>
              <a:t> picture of the day </a:t>
            </a:r>
            <a:endParaRPr lang="en-US" sz="1000" dirty="0"/>
          </a:p>
        </p:txBody>
      </p:sp>
      <p:pic>
        <p:nvPicPr>
          <p:cNvPr id="1030" name="Picture 6" descr="http://www.dicts.info/img/ud/x-ray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77" y="75071"/>
            <a:ext cx="3787715" cy="308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25014" y="2835785"/>
            <a:ext cx="34371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Source :</a:t>
            </a:r>
            <a:r>
              <a:rPr lang="en-US" sz="1000" dirty="0">
                <a:hlinkClick r:id="rId5"/>
              </a:rPr>
              <a:t> Dicts.info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023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309" y="1194058"/>
            <a:ext cx="6631583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" y="274638"/>
            <a:ext cx="9048306" cy="11430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Intensity Profile of the penultimate line</a:t>
            </a:r>
            <a:endParaRPr lang="en-US" sz="36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7044400"/>
              </p:ext>
            </p:extLst>
          </p:nvPr>
        </p:nvGraphicFramePr>
        <p:xfrm>
          <a:off x="2060817" y="5661121"/>
          <a:ext cx="6905766" cy="905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8757"/>
                <a:gridCol w="1098757"/>
                <a:gridCol w="1086824"/>
                <a:gridCol w="1034793"/>
                <a:gridCol w="1156297"/>
                <a:gridCol w="1430338"/>
              </a:tblGrid>
              <a:tr h="3873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dirty="0" smtClean="0">
                        <a:solidFill>
                          <a:srgbClr val="000000"/>
                        </a:solidFill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solidFill>
                            <a:srgbClr val="000000"/>
                          </a:solidFill>
                          <a:latin typeface="Times New Roman" pitchFamily="16" charset="0"/>
                          <a:cs typeface="Times New Roman" pitchFamily="16" charset="0"/>
                        </a:rPr>
                        <a:t>S</a:t>
                      </a:r>
                      <a:r>
                        <a:rPr lang="en-GB" sz="1800" baseline="30000" dirty="0" smtClean="0">
                          <a:solidFill>
                            <a:srgbClr val="000000"/>
                          </a:solidFill>
                          <a:latin typeface="Times New Roman" pitchFamily="16" charset="0"/>
                          <a:cs typeface="Times New Roman" pitchFamily="16" charset="0"/>
                        </a:rPr>
                        <a:t>4</a:t>
                      </a:r>
                      <a:endParaRPr lang="en-GB" sz="1800" dirty="0" smtClean="0">
                        <a:solidFill>
                          <a:srgbClr val="000000"/>
                        </a:solidFill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solidFill>
                            <a:srgbClr val="000000"/>
                          </a:solidFill>
                          <a:latin typeface="Times New Roman" pitchFamily="16" charset="0"/>
                          <a:cs typeface="Times New Roman" pitchFamily="16" charset="0"/>
                        </a:rPr>
                        <a:t>H</a:t>
                      </a:r>
                      <a:r>
                        <a:rPr lang="en-GB" sz="1800" baseline="30000" dirty="0" smtClean="0">
                          <a:solidFill>
                            <a:srgbClr val="000000"/>
                          </a:solidFill>
                          <a:latin typeface="Times New Roman" pitchFamily="16" charset="0"/>
                          <a:cs typeface="Times New Roman" pitchFamily="16" charset="0"/>
                        </a:rPr>
                        <a:t>4</a:t>
                      </a:r>
                      <a:endParaRPr lang="en-GB" sz="1800" dirty="0" smtClean="0">
                        <a:solidFill>
                          <a:srgbClr val="000000"/>
                        </a:solidFill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solidFill>
                            <a:srgbClr val="000000"/>
                          </a:solidFill>
                          <a:latin typeface="Times New Roman" pitchFamily="16" charset="0"/>
                          <a:cs typeface="Times New Roman" pitchFamily="16" charset="0"/>
                        </a:rPr>
                        <a:t>USL</a:t>
                      </a:r>
                      <a:r>
                        <a:rPr lang="en-GB" sz="1800" baseline="30000" dirty="0" smtClean="0">
                          <a:solidFill>
                            <a:srgbClr val="000000"/>
                          </a:solidFill>
                          <a:latin typeface="Times New Roman" pitchFamily="16" charset="0"/>
                          <a:cs typeface="Times New Roman" pitchFamily="16" charset="0"/>
                        </a:rPr>
                        <a:t>4</a:t>
                      </a:r>
                      <a:endParaRPr lang="en-GB" sz="1800" dirty="0" smtClean="0">
                        <a:solidFill>
                          <a:srgbClr val="000000"/>
                        </a:solidFill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rgbClr val="000000"/>
                          </a:solidFill>
                          <a:latin typeface="Times New Roman" pitchFamily="16" charset="0"/>
                          <a:cs typeface="Times New Roman" pitchFamily="16" charset="0"/>
                        </a:rPr>
                        <a:t>URL</a:t>
                      </a:r>
                      <a:r>
                        <a:rPr lang="en-GB" sz="1800" baseline="30000" dirty="0" smtClean="0">
                          <a:solidFill>
                            <a:srgbClr val="000000"/>
                          </a:solidFill>
                          <a:latin typeface="Times New Roman" pitchFamily="16" charset="0"/>
                          <a:cs typeface="Times New Roman" pitchFamily="16" charset="0"/>
                        </a:rPr>
                        <a:t>4</a:t>
                      </a:r>
                      <a:r>
                        <a:rPr lang="en-GB" sz="1800" baseline="-25000" dirty="0" smtClean="0">
                          <a:solidFill>
                            <a:srgbClr val="000000"/>
                          </a:solidFill>
                          <a:latin typeface="Times New Roman" pitchFamily="16" charset="0"/>
                          <a:cs typeface="Times New Roman" pitchFamily="16" charset="0"/>
                        </a:rPr>
                        <a:t>sq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rgbClr val="000000"/>
                          </a:solidFill>
                          <a:latin typeface="Times New Roman" pitchFamily="16" charset="0"/>
                          <a:cs typeface="Times New Roman" pitchFamily="16" charset="0"/>
                        </a:rPr>
                        <a:t>URL</a:t>
                      </a:r>
                      <a:r>
                        <a:rPr lang="en-GB" sz="1800" baseline="30000" dirty="0" smtClean="0">
                          <a:solidFill>
                            <a:srgbClr val="000000"/>
                          </a:solidFill>
                          <a:latin typeface="Times New Roman" pitchFamily="16" charset="0"/>
                          <a:cs typeface="Times New Roman" pitchFamily="16" charset="0"/>
                        </a:rPr>
                        <a:t>4</a:t>
                      </a:r>
                      <a:r>
                        <a:rPr lang="en-GB" sz="1800" baseline="-25000" dirty="0" smtClean="0">
                          <a:solidFill>
                            <a:srgbClr val="000000"/>
                          </a:solidFill>
                          <a:latin typeface="Times New Roman" pitchFamily="16" charset="0"/>
                          <a:cs typeface="Times New Roman" pitchFamily="16" charset="0"/>
                        </a:rPr>
                        <a:t>hex</a:t>
                      </a:r>
                      <a:endParaRPr lang="en-US" dirty="0"/>
                    </a:p>
                  </a:txBody>
                  <a:tcPr/>
                </a:tc>
              </a:tr>
              <a:tr h="32501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Contrast ratio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0.5406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0.5262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0.5645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0.5717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0.5581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499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10" y="951030"/>
            <a:ext cx="6714009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3449" y="9650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Intensity Profile of the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last 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line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067734"/>
              </p:ext>
            </p:extLst>
          </p:nvPr>
        </p:nvGraphicFramePr>
        <p:xfrm>
          <a:off x="2483893" y="5688417"/>
          <a:ext cx="6660108" cy="954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9670"/>
                <a:gridCol w="1059670"/>
                <a:gridCol w="1048162"/>
                <a:gridCol w="997983"/>
                <a:gridCol w="1115165"/>
                <a:gridCol w="1379458"/>
              </a:tblGrid>
              <a:tr h="4359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dirty="0" smtClean="0">
                        <a:solidFill>
                          <a:srgbClr val="000000"/>
                        </a:solidFill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solidFill>
                            <a:srgbClr val="000000"/>
                          </a:solidFill>
                          <a:latin typeface="Times New Roman" pitchFamily="16" charset="0"/>
                          <a:cs typeface="Times New Roman" pitchFamily="16" charset="0"/>
                        </a:rPr>
                        <a:t>S</a:t>
                      </a:r>
                      <a:r>
                        <a:rPr lang="en-GB" sz="1800" baseline="30000" dirty="0" smtClean="0">
                          <a:solidFill>
                            <a:srgbClr val="000000"/>
                          </a:solidFill>
                          <a:latin typeface="Times New Roman" pitchFamily="16" charset="0"/>
                          <a:cs typeface="Times New Roman" pitchFamily="16" charset="0"/>
                        </a:rPr>
                        <a:t>4</a:t>
                      </a:r>
                      <a:endParaRPr lang="en-GB" sz="1800" dirty="0" smtClean="0">
                        <a:solidFill>
                          <a:srgbClr val="000000"/>
                        </a:solidFill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solidFill>
                            <a:srgbClr val="000000"/>
                          </a:solidFill>
                          <a:latin typeface="Times New Roman" pitchFamily="16" charset="0"/>
                          <a:cs typeface="Times New Roman" pitchFamily="16" charset="0"/>
                        </a:rPr>
                        <a:t>H</a:t>
                      </a:r>
                      <a:r>
                        <a:rPr lang="en-GB" sz="1800" baseline="30000" dirty="0" smtClean="0">
                          <a:solidFill>
                            <a:srgbClr val="000000"/>
                          </a:solidFill>
                          <a:latin typeface="Times New Roman" pitchFamily="16" charset="0"/>
                          <a:cs typeface="Times New Roman" pitchFamily="16" charset="0"/>
                        </a:rPr>
                        <a:t>4</a:t>
                      </a:r>
                      <a:endParaRPr lang="en-GB" sz="1800" dirty="0" smtClean="0">
                        <a:solidFill>
                          <a:srgbClr val="000000"/>
                        </a:solidFill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solidFill>
                            <a:srgbClr val="000000"/>
                          </a:solidFill>
                          <a:latin typeface="Times New Roman" pitchFamily="16" charset="0"/>
                          <a:cs typeface="Times New Roman" pitchFamily="16" charset="0"/>
                        </a:rPr>
                        <a:t>USL</a:t>
                      </a:r>
                      <a:r>
                        <a:rPr lang="en-GB" sz="1800" baseline="30000" dirty="0" smtClean="0">
                          <a:solidFill>
                            <a:srgbClr val="000000"/>
                          </a:solidFill>
                          <a:latin typeface="Times New Roman" pitchFamily="16" charset="0"/>
                          <a:cs typeface="Times New Roman" pitchFamily="16" charset="0"/>
                        </a:rPr>
                        <a:t>4</a:t>
                      </a:r>
                      <a:endParaRPr lang="en-GB" sz="1800" dirty="0" smtClean="0">
                        <a:solidFill>
                          <a:srgbClr val="000000"/>
                        </a:solidFill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rgbClr val="000000"/>
                          </a:solidFill>
                          <a:latin typeface="Times New Roman" pitchFamily="16" charset="0"/>
                          <a:cs typeface="Times New Roman" pitchFamily="16" charset="0"/>
                        </a:rPr>
                        <a:t>URL</a:t>
                      </a:r>
                      <a:r>
                        <a:rPr lang="en-GB" sz="1800" baseline="30000" dirty="0" smtClean="0">
                          <a:solidFill>
                            <a:srgbClr val="000000"/>
                          </a:solidFill>
                          <a:latin typeface="Times New Roman" pitchFamily="16" charset="0"/>
                          <a:cs typeface="Times New Roman" pitchFamily="16" charset="0"/>
                        </a:rPr>
                        <a:t>4</a:t>
                      </a:r>
                      <a:r>
                        <a:rPr lang="en-GB" sz="1800" baseline="-25000" dirty="0" smtClean="0">
                          <a:solidFill>
                            <a:srgbClr val="000000"/>
                          </a:solidFill>
                          <a:latin typeface="Times New Roman" pitchFamily="16" charset="0"/>
                          <a:cs typeface="Times New Roman" pitchFamily="16" charset="0"/>
                        </a:rPr>
                        <a:t>sq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rgbClr val="000000"/>
                          </a:solidFill>
                          <a:latin typeface="Times New Roman" pitchFamily="16" charset="0"/>
                          <a:cs typeface="Times New Roman" pitchFamily="16" charset="0"/>
                        </a:rPr>
                        <a:t>URL</a:t>
                      </a:r>
                      <a:r>
                        <a:rPr lang="en-GB" sz="1800" baseline="30000" dirty="0" smtClean="0">
                          <a:solidFill>
                            <a:srgbClr val="000000"/>
                          </a:solidFill>
                          <a:latin typeface="Times New Roman" pitchFamily="16" charset="0"/>
                          <a:cs typeface="Times New Roman" pitchFamily="16" charset="0"/>
                        </a:rPr>
                        <a:t>4</a:t>
                      </a:r>
                      <a:r>
                        <a:rPr lang="en-GB" sz="1800" baseline="-25000" dirty="0" smtClean="0">
                          <a:solidFill>
                            <a:srgbClr val="000000"/>
                          </a:solidFill>
                          <a:latin typeface="Times New Roman" pitchFamily="16" charset="0"/>
                          <a:cs typeface="Times New Roman" pitchFamily="16" charset="0"/>
                        </a:rPr>
                        <a:t>hex</a:t>
                      </a:r>
                      <a:endParaRPr lang="en-US" dirty="0"/>
                    </a:p>
                  </a:txBody>
                  <a:tcPr/>
                </a:tc>
              </a:tr>
              <a:tr h="2384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Contrast ratio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0.6086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0.5874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0.6516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0.6638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0.6534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608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49" y="2327747"/>
            <a:ext cx="2014538" cy="115728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Upsampled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ROI(by4)-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Dots(OSEM)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430" y="2250184"/>
            <a:ext cx="2014538" cy="11572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728" y="2250184"/>
            <a:ext cx="2014538" cy="1157288"/>
          </a:xfrm>
          <a:prstGeom prst="rect">
            <a:avLst/>
          </a:prstGeom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379976" y="3418828"/>
            <a:ext cx="609600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sz="28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S</a:t>
            </a:r>
            <a:r>
              <a:rPr lang="en-GB" sz="2800" baseline="30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6</a:t>
            </a:r>
            <a:endParaRPr lang="en-GB" sz="2800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621478" y="3424316"/>
            <a:ext cx="1955038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  <a:buFont typeface="Times New Roman" pitchFamily="16" charset="0"/>
              <a:buNone/>
            </a:pPr>
            <a:r>
              <a:rPr lang="en-GB" sz="28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USL</a:t>
            </a:r>
            <a:r>
              <a:rPr lang="en-GB" sz="2800" baseline="30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6</a:t>
            </a:r>
            <a:endParaRPr lang="en-GB" sz="2800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528583" y="3424316"/>
            <a:ext cx="1868385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  <a:buFont typeface="Times New Roman" pitchFamily="16" charset="0"/>
              <a:buNone/>
            </a:pPr>
            <a:r>
              <a:rPr lang="en-GB" sz="28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URL</a:t>
            </a:r>
            <a:r>
              <a:rPr lang="en-GB" sz="2800" baseline="30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6</a:t>
            </a:r>
            <a:r>
              <a:rPr lang="en-GB" sz="2800" baseline="-25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sq</a:t>
            </a:r>
            <a:r>
              <a:rPr lang="ar-SA" sz="28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‏</a:t>
            </a:r>
            <a:endParaRPr lang="en-GB" sz="2800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4304273"/>
              </p:ext>
            </p:extLst>
          </p:nvPr>
        </p:nvGraphicFramePr>
        <p:xfrm>
          <a:off x="3380998" y="4860907"/>
          <a:ext cx="5015970" cy="11355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5828"/>
                <a:gridCol w="1255828"/>
                <a:gridCol w="1182720"/>
                <a:gridCol w="1321594"/>
              </a:tblGrid>
              <a:tr h="4954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dirty="0" smtClean="0">
                        <a:solidFill>
                          <a:srgbClr val="000000"/>
                        </a:solidFill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solidFill>
                            <a:srgbClr val="000000"/>
                          </a:solidFill>
                          <a:latin typeface="Times New Roman" pitchFamily="16" charset="0"/>
                          <a:cs typeface="Times New Roman" pitchFamily="16" charset="0"/>
                        </a:rPr>
                        <a:t>S</a:t>
                      </a:r>
                      <a:r>
                        <a:rPr lang="en-GB" sz="1800" baseline="30000" dirty="0" smtClean="0">
                          <a:solidFill>
                            <a:srgbClr val="000000"/>
                          </a:solidFill>
                          <a:latin typeface="Times New Roman" pitchFamily="16" charset="0"/>
                          <a:cs typeface="Times New Roman" pitchFamily="16" charset="0"/>
                        </a:rPr>
                        <a:t>4</a:t>
                      </a:r>
                      <a:endParaRPr lang="en-GB" sz="1800" dirty="0" smtClean="0">
                        <a:solidFill>
                          <a:srgbClr val="000000"/>
                        </a:solidFill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>
                          <a:solidFill>
                            <a:srgbClr val="000000"/>
                          </a:solidFill>
                          <a:latin typeface="Times New Roman" pitchFamily="16" charset="0"/>
                          <a:cs typeface="Times New Roman" pitchFamily="16" charset="0"/>
                        </a:rPr>
                        <a:t>USL</a:t>
                      </a:r>
                      <a:r>
                        <a:rPr lang="en-GB" sz="1800" baseline="30000" dirty="0" smtClean="0">
                          <a:solidFill>
                            <a:srgbClr val="000000"/>
                          </a:solidFill>
                          <a:latin typeface="Times New Roman" pitchFamily="16" charset="0"/>
                          <a:cs typeface="Times New Roman" pitchFamily="16" charset="0"/>
                        </a:rPr>
                        <a:t>4</a:t>
                      </a:r>
                      <a:endParaRPr lang="en-GB" sz="1800" dirty="0" smtClean="0">
                        <a:solidFill>
                          <a:srgbClr val="000000"/>
                        </a:solidFill>
                        <a:latin typeface="Times New Roman" pitchFamily="16" charset="0"/>
                        <a:cs typeface="Times New Roman" pitchFamily="1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rgbClr val="000000"/>
                          </a:solidFill>
                          <a:latin typeface="Times New Roman" pitchFamily="16" charset="0"/>
                          <a:cs typeface="Times New Roman" pitchFamily="16" charset="0"/>
                        </a:rPr>
                        <a:t>URL</a:t>
                      </a:r>
                      <a:r>
                        <a:rPr lang="en-GB" sz="1800" baseline="30000" dirty="0" smtClean="0">
                          <a:solidFill>
                            <a:srgbClr val="000000"/>
                          </a:solidFill>
                          <a:latin typeface="Times New Roman" pitchFamily="16" charset="0"/>
                          <a:cs typeface="Times New Roman" pitchFamily="16" charset="0"/>
                        </a:rPr>
                        <a:t>4</a:t>
                      </a:r>
                      <a:r>
                        <a:rPr lang="en-GB" sz="1800" baseline="-25000" dirty="0" smtClean="0">
                          <a:solidFill>
                            <a:srgbClr val="000000"/>
                          </a:solidFill>
                          <a:latin typeface="Times New Roman" pitchFamily="16" charset="0"/>
                          <a:cs typeface="Times New Roman" pitchFamily="16" charset="0"/>
                        </a:rPr>
                        <a:t>sq</a:t>
                      </a:r>
                      <a:endParaRPr lang="en-US" dirty="0"/>
                    </a:p>
                  </a:txBody>
                  <a:tcPr/>
                </a:tc>
              </a:tr>
              <a:tr h="2384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Contrast ratio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0.6964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0.7761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0.7627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980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766" y="1404069"/>
            <a:ext cx="6593765" cy="490726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Intensity Profile of the last line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10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93" y="1172381"/>
            <a:ext cx="2565080" cy="256508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Nema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Upsampling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factor 4 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081" y="1232052"/>
            <a:ext cx="2565080" cy="25650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409" y="1169699"/>
            <a:ext cx="2565080" cy="2565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190" y="3939626"/>
            <a:ext cx="2565080" cy="25650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161" y="3939626"/>
            <a:ext cx="2565080" cy="2565080"/>
          </a:xfrm>
          <a:prstGeom prst="rect">
            <a:avLst/>
          </a:prstGeom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442849" y="3381476"/>
            <a:ext cx="609600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sz="28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S</a:t>
            </a:r>
            <a:r>
              <a:rPr lang="en-GB" sz="2800" baseline="30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4</a:t>
            </a:r>
            <a:endParaRPr lang="en-GB" sz="2800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338449" y="3400276"/>
            <a:ext cx="609600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sz="28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H</a:t>
            </a:r>
            <a:r>
              <a:rPr lang="en-GB" sz="2800" baseline="30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4</a:t>
            </a:r>
            <a:endParaRPr lang="en-GB" sz="2800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6875809" y="3373682"/>
            <a:ext cx="1955038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  <a:buFont typeface="Times New Roman" pitchFamily="16" charset="0"/>
              <a:buNone/>
            </a:pPr>
            <a:r>
              <a:rPr lang="en-GB" sz="28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USL</a:t>
            </a:r>
            <a:r>
              <a:rPr lang="en-GB" sz="2800" baseline="300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4</a:t>
            </a:r>
            <a:endParaRPr lang="en-GB" sz="2800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079664" y="6199845"/>
            <a:ext cx="1868385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  <a:buFont typeface="Times New Roman" pitchFamily="16" charset="0"/>
              <a:buNone/>
            </a:pPr>
            <a:r>
              <a:rPr lang="en-GB" sz="28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	    URL</a:t>
            </a:r>
            <a:r>
              <a:rPr lang="en-GB" sz="2800" baseline="30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4</a:t>
            </a:r>
            <a:r>
              <a:rPr lang="en-GB" sz="2800" baseline="-25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sq</a:t>
            </a:r>
            <a:r>
              <a:rPr lang="ar-SA" sz="28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‏</a:t>
            </a:r>
            <a:endParaRPr lang="en-GB" sz="2800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6008169" y="6205510"/>
            <a:ext cx="1950646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  <a:buFont typeface="Times New Roman" pitchFamily="16" charset="0"/>
              <a:buNone/>
            </a:pPr>
            <a:r>
              <a:rPr lang="en-GB" sz="28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     URL</a:t>
            </a:r>
            <a:r>
              <a:rPr lang="en-GB" sz="2800" baseline="30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4</a:t>
            </a:r>
            <a:r>
              <a:rPr lang="en-GB" sz="2800" baseline="-25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hex</a:t>
            </a:r>
            <a:r>
              <a:rPr lang="ar-SA" sz="28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‏</a:t>
            </a:r>
            <a:endParaRPr lang="en-GB" sz="2800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26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07" y="1280865"/>
            <a:ext cx="2125980" cy="212598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4068" y="137865"/>
            <a:ext cx="82296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Spectra of NEMA 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508" y="1297157"/>
            <a:ext cx="2125980" cy="2125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850" y="1280865"/>
            <a:ext cx="2125980" cy="21259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013" y="4005026"/>
            <a:ext cx="2125980" cy="21259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290" y="4000313"/>
            <a:ext cx="2125980" cy="2125980"/>
          </a:xfrm>
          <a:prstGeom prst="rect">
            <a:avLst/>
          </a:prstGeom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261222" y="3406845"/>
            <a:ext cx="609600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sz="28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S</a:t>
            </a:r>
            <a:r>
              <a:rPr lang="en-GB" sz="2800" baseline="30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4</a:t>
            </a:r>
            <a:endParaRPr lang="en-GB" sz="2800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214568" y="3416442"/>
            <a:ext cx="609600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sz="28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H</a:t>
            </a:r>
            <a:r>
              <a:rPr lang="en-GB" sz="2800" baseline="30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4</a:t>
            </a:r>
            <a:endParaRPr lang="en-GB" sz="2800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6151416" y="3389848"/>
            <a:ext cx="1955038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  <a:buFont typeface="Times New Roman" pitchFamily="16" charset="0"/>
              <a:buNone/>
            </a:pPr>
            <a:r>
              <a:rPr lang="en-GB" sz="28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USL</a:t>
            </a:r>
            <a:r>
              <a:rPr lang="en-GB" sz="2800" baseline="300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4</a:t>
            </a:r>
            <a:endParaRPr lang="en-GB" sz="2800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006810" y="6140500"/>
            <a:ext cx="1868385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  <a:buFont typeface="Times New Roman" pitchFamily="16" charset="0"/>
              <a:buNone/>
            </a:pPr>
            <a:r>
              <a:rPr lang="en-GB" sz="28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URL</a:t>
            </a:r>
            <a:r>
              <a:rPr lang="en-GB" sz="2800" baseline="30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4</a:t>
            </a:r>
            <a:r>
              <a:rPr lang="en-GB" sz="2800" baseline="-25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sq</a:t>
            </a:r>
            <a:r>
              <a:rPr lang="ar-SA" sz="28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‏</a:t>
            </a:r>
            <a:endParaRPr lang="en-GB" sz="2800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5818957" y="6140501"/>
            <a:ext cx="1950646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  <a:buFont typeface="Times New Roman" pitchFamily="16" charset="0"/>
              <a:buNone/>
            </a:pPr>
            <a:r>
              <a:rPr lang="en-GB" sz="28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URL</a:t>
            </a:r>
            <a:r>
              <a:rPr lang="en-GB" sz="2800" baseline="300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4</a:t>
            </a:r>
            <a:r>
              <a:rPr lang="en-GB" sz="2800" baseline="-25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hex</a:t>
            </a:r>
            <a:r>
              <a:rPr lang="ar-SA" sz="28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‏</a:t>
            </a:r>
            <a:endParaRPr lang="en-GB" sz="2800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17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123" y="1630631"/>
            <a:ext cx="5334000" cy="4000500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1" y="274638"/>
            <a:ext cx="9048306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4000" b="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ine profiles </a:t>
            </a:r>
            <a:r>
              <a:rPr lang="en-US" sz="4000" b="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of the smallest </a:t>
            </a:r>
            <a:r>
              <a:rPr lang="en-US" sz="4000" b="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sphere</a:t>
            </a:r>
          </a:p>
          <a:p>
            <a:pPr algn="ctr"/>
            <a:r>
              <a:rPr lang="en-US" sz="4000" b="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000" b="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NEMA </a:t>
            </a:r>
            <a:r>
              <a:rPr lang="en-US" sz="4000" b="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phantom</a:t>
            </a:r>
            <a:endParaRPr lang="en-US" sz="40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0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Radial Energy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Plot </a:t>
            </a:r>
            <a:br>
              <a:rPr lang="en-US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–NEMA phantom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77" y="1681850"/>
            <a:ext cx="8229600" cy="4100788"/>
          </a:xfrm>
        </p:spPr>
      </p:pic>
    </p:spTree>
    <p:extLst>
      <p:ext uri="{BB962C8B-B14F-4D97-AF65-F5344CB8AC3E}">
        <p14:creationId xmlns:p14="http://schemas.microsoft.com/office/powerpoint/2010/main" val="227690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28" y="2226737"/>
            <a:ext cx="2406968" cy="240696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Hoffman Brain Phantom</a:t>
            </a:r>
            <a:b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upsampling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factor 4)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625" y="2208499"/>
            <a:ext cx="2406968" cy="24069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695" y="2057885"/>
            <a:ext cx="2406968" cy="2406968"/>
          </a:xfrm>
          <a:prstGeom prst="rect">
            <a:avLst/>
          </a:prstGeom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502806" y="4615467"/>
            <a:ext cx="609600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sz="28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S</a:t>
            </a:r>
            <a:r>
              <a:rPr lang="en-GB" sz="2800" baseline="30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4</a:t>
            </a:r>
            <a:endParaRPr lang="en-GB" sz="2800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791555" y="4615467"/>
            <a:ext cx="1955038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9pPr>
          </a:lstStyle>
          <a:p>
            <a:pPr algn="ctr" eaLnBrk="1" hangingPunct="1">
              <a:lnSpc>
                <a:spcPct val="100000"/>
              </a:lnSpc>
              <a:buFont typeface="Times New Roman" pitchFamily="16" charset="0"/>
              <a:buNone/>
            </a:pPr>
            <a:r>
              <a:rPr lang="en-GB" sz="28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USL</a:t>
            </a:r>
            <a:r>
              <a:rPr lang="en-GB" sz="2800" baseline="30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4</a:t>
            </a:r>
            <a:endParaRPr lang="en-GB" sz="2800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528583" y="4464853"/>
            <a:ext cx="1868385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  <a:buFont typeface="Times New Roman" pitchFamily="16" charset="0"/>
              <a:buNone/>
            </a:pPr>
            <a:r>
              <a:rPr lang="en-GB" sz="28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URL</a:t>
            </a:r>
            <a:r>
              <a:rPr lang="en-GB" sz="2800" baseline="30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4</a:t>
            </a:r>
            <a:r>
              <a:rPr lang="en-GB" sz="2800" baseline="-25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hex</a:t>
            </a:r>
            <a:r>
              <a:rPr lang="ar-SA" sz="28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‏</a:t>
            </a:r>
            <a:endParaRPr lang="en-GB" sz="2800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02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88" y="1929851"/>
            <a:ext cx="2406968" cy="240696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Hoffman Brain 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Phantom: Spectra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20" y="1947244"/>
            <a:ext cx="2406968" cy="24069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833" y="1947244"/>
            <a:ext cx="2406968" cy="2406968"/>
          </a:xfrm>
          <a:prstGeom prst="rect">
            <a:avLst/>
          </a:prstGeom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979642" y="4354212"/>
            <a:ext cx="609600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sz="28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S</a:t>
            </a:r>
            <a:r>
              <a:rPr lang="en-GB" sz="2800" baseline="30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4</a:t>
            </a:r>
            <a:endParaRPr lang="en-GB" sz="2800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785992" y="4346627"/>
            <a:ext cx="1134224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  <a:buFont typeface="Times New Roman" pitchFamily="16" charset="0"/>
              <a:buNone/>
            </a:pPr>
            <a:r>
              <a:rPr lang="en-GB" sz="28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USL</a:t>
            </a:r>
            <a:r>
              <a:rPr lang="en-GB" sz="2800" baseline="30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4</a:t>
            </a:r>
            <a:endParaRPr lang="en-GB" sz="2800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843317" y="4346626"/>
            <a:ext cx="1455999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  <a:buFont typeface="Times New Roman" pitchFamily="16" charset="0"/>
              <a:buNone/>
            </a:pPr>
            <a:r>
              <a:rPr lang="en-GB" sz="28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URL</a:t>
            </a:r>
            <a:r>
              <a:rPr lang="en-GB" sz="2800" baseline="30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4</a:t>
            </a:r>
            <a:r>
              <a:rPr lang="en-GB" sz="2800" baseline="-25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hex</a:t>
            </a:r>
            <a:r>
              <a:rPr lang="ar-SA" sz="28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‏</a:t>
            </a:r>
            <a:endParaRPr lang="en-GB" sz="2800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48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172" y="384285"/>
            <a:ext cx="6275070" cy="5074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18392" y="5419643"/>
            <a:ext cx="5890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Concept of tomography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58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22" y="1228169"/>
            <a:ext cx="1837669" cy="1850890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11151" y="-109182"/>
            <a:ext cx="82296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Line profile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0" y="901510"/>
            <a:ext cx="5543550" cy="33675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5023" y="3153635"/>
            <a:ext cx="2470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Selected Line </a:t>
            </a:r>
            <a:endParaRPr lang="en-US" sz="240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7877807"/>
              </p:ext>
            </p:extLst>
          </p:nvPr>
        </p:nvGraphicFramePr>
        <p:xfrm>
          <a:off x="797873" y="4251366"/>
          <a:ext cx="8194046" cy="2256379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1049655"/>
                <a:gridCol w="581343"/>
                <a:gridCol w="581343"/>
                <a:gridCol w="581343"/>
                <a:gridCol w="581343"/>
                <a:gridCol w="581343"/>
                <a:gridCol w="581343"/>
                <a:gridCol w="581343"/>
                <a:gridCol w="581343"/>
                <a:gridCol w="581343"/>
                <a:gridCol w="581343"/>
                <a:gridCol w="581343"/>
                <a:gridCol w="749618"/>
              </a:tblGrid>
              <a:tr h="402179">
                <a:tc>
                  <a:txBody>
                    <a:bodyPr/>
                    <a:lstStyle/>
                    <a:p>
                      <a:r>
                        <a:rPr lang="en-US" dirty="0" smtClean="0"/>
                        <a:t>Images</a:t>
                      </a:r>
                      <a:endParaRPr lang="en-US" dirty="0"/>
                    </a:p>
                  </a:txBody>
                  <a:tcPr/>
                </a:tc>
                <a:tc gridSpan="11">
                  <a:txBody>
                    <a:bodyPr/>
                    <a:lstStyle/>
                    <a:p>
                      <a:r>
                        <a:rPr lang="en-US" dirty="0" smtClean="0"/>
                        <a:t>Difference in</a:t>
                      </a:r>
                      <a:r>
                        <a:rPr lang="en-US" baseline="0" dirty="0" smtClean="0"/>
                        <a:t> gray values of trough region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Avg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URL-S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USL-S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Images</a:t>
                      </a:r>
                      <a:endParaRPr lang="en-US" dirty="0"/>
                    </a:p>
                  </a:txBody>
                  <a:tcPr/>
                </a:tc>
                <a:tc gridSpan="1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Difference in</a:t>
                      </a:r>
                      <a:r>
                        <a:rPr lang="en-US" baseline="0" dirty="0" smtClean="0"/>
                        <a:t> gray values of crest region</a:t>
                      </a:r>
                      <a:endParaRPr lang="en-US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Avg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URL-S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USL-S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744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531623" y="1651379"/>
            <a:ext cx="6374859" cy="20142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17" y="1603588"/>
            <a:ext cx="2157413" cy="215741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8944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Hoffman Phantom: slice 19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623" y="1782183"/>
            <a:ext cx="1800225" cy="1800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705" y="1767334"/>
            <a:ext cx="1800225" cy="18002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175" y="1782183"/>
            <a:ext cx="1800225" cy="1800225"/>
          </a:xfrm>
          <a:prstGeom prst="rect">
            <a:avLst/>
          </a:prstGeom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3126935" y="3633772"/>
            <a:ext cx="609600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sz="28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S</a:t>
            </a:r>
            <a:r>
              <a:rPr lang="en-GB" sz="2800" baseline="30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2</a:t>
            </a:r>
            <a:endParaRPr lang="en-GB" sz="2800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784134" y="3665640"/>
            <a:ext cx="1955038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  <a:buFont typeface="Times New Roman" pitchFamily="16" charset="0"/>
              <a:buNone/>
            </a:pPr>
            <a:r>
              <a:rPr lang="en-GB" sz="28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USL</a:t>
            </a:r>
            <a:r>
              <a:rPr lang="en-GB" sz="2800" baseline="30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2</a:t>
            </a:r>
            <a:endParaRPr lang="en-GB" sz="2800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7038097" y="3582407"/>
            <a:ext cx="1868385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5pPr>
            <a:lvl6pPr marL="25146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6pPr>
            <a:lvl7pPr marL="29718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7pPr>
            <a:lvl8pPr marL="34290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8pPr>
            <a:lvl9pPr marL="3886200" indent="-228600" defTabSz="457200" eaLnBrk="0" fontAlgn="base" hangingPunct="0">
              <a:lnSpc>
                <a:spcPct val="10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alibri" pitchFamily="32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Calibri" pitchFamily="32" charset="0"/>
                <a:cs typeface="Lucida Sans Unicode" charset="0"/>
              </a:defRPr>
            </a:lvl9pPr>
          </a:lstStyle>
          <a:p>
            <a:pPr eaLnBrk="1" hangingPunct="1">
              <a:lnSpc>
                <a:spcPct val="100000"/>
              </a:lnSpc>
              <a:buFont typeface="Times New Roman" pitchFamily="16" charset="0"/>
              <a:buNone/>
            </a:pPr>
            <a:r>
              <a:rPr lang="en-GB" sz="28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URL</a:t>
            </a:r>
            <a:r>
              <a:rPr lang="en-GB" sz="2800" baseline="30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2</a:t>
            </a:r>
            <a:r>
              <a:rPr lang="en-GB" sz="2800" baseline="-250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hex</a:t>
            </a:r>
            <a:r>
              <a:rPr lang="ar-SA" sz="2800" dirty="0" smtClean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‏</a:t>
            </a:r>
            <a:endParaRPr lang="en-GB" sz="2800" dirty="0">
              <a:solidFill>
                <a:srgbClr val="00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2515" y="3635953"/>
            <a:ext cx="1710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ROI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182442" y="4582719"/>
            <a:ext cx="75518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ROI : taken from the 19th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slice of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Hoffman phantom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- used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for computing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noise spectra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98107" y="1157130"/>
            <a:ext cx="32431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Noise spectra of the ROI</a:t>
            </a:r>
          </a:p>
        </p:txBody>
      </p:sp>
    </p:spTree>
    <p:extLst>
      <p:ext uri="{BB962C8B-B14F-4D97-AF65-F5344CB8AC3E}">
        <p14:creationId xmlns:p14="http://schemas.microsoft.com/office/powerpoint/2010/main" val="164578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Problem addressed: Generating higher resolution </a:t>
            </a:r>
            <a:r>
              <a:rPr lang="en-GB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tomographic </a:t>
            </a:r>
            <a:r>
              <a:rPr lang="en-GB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images of good </a:t>
            </a:r>
            <a:r>
              <a:rPr lang="en-GB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quality from given scanner (</a:t>
            </a:r>
            <a:r>
              <a:rPr lang="en-GB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sinogram</a:t>
            </a:r>
            <a:r>
              <a:rPr lang="en-GB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data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Proposed Solutions: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Use a Hexagonal lattice for reconstruction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Use a combination of rotated lattices (hex or square)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for reconstruction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Summary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23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50576"/>
            <a:ext cx="8229600" cy="4756715"/>
          </a:xfrm>
        </p:spPr>
        <p:txBody>
          <a:bodyPr/>
          <a:lstStyle/>
          <a:p>
            <a:pPr marL="109728" indent="0">
              <a:buNone/>
            </a:pPr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Single Lattice: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From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the results it is evident that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Hexagonal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Square lattices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yield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upsampled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images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that are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of similar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quality.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However, use of Hexagonal lattice incurs lesser computation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cost, better representation of signal,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additional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equi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-distance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neighbor and better representation of curved structures.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6858" y="113274"/>
            <a:ext cx="82296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Conclusion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02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224" y="1250576"/>
            <a:ext cx="8946776" cy="4756715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Multiple  Lattice:</a:t>
            </a:r>
          </a:p>
          <a:p>
            <a:pPr>
              <a:lnSpc>
                <a:spcPct val="86000"/>
              </a:lnSpc>
              <a:spcBef>
                <a:spcPts val="600"/>
              </a:spcBef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Images generated by URL scheme are of  better quality when compared with direct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upsampling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method as well as of comparable quality to the image obtained by ISR-2 algorithm </a:t>
            </a:r>
            <a:r>
              <a:rPr lang="en-GB" sz="20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[Chang et al Med. Phys. 2009]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URL saves storage space and  computational cost.</a:t>
            </a:r>
          </a:p>
          <a:p>
            <a:pPr marL="109728" indent="0">
              <a:buNone/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For example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for generating K times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upsampled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image, K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shifted images are needed. ISR-1 and ISR-2 require 2*(k-1) and K images respectively. Our proposed method requires 2 images  for any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upsampling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(k=2…6)factor.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6858" y="113274"/>
            <a:ext cx="8229600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Conclusion ...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11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1481328"/>
            <a:ext cx="8403021" cy="4525963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Explore different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interpolation kernels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hex splines etc.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Explore design of adaptive kernel.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Multiple lattices: Optimal rotational angle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ould be computed theoretically.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Explore GPU platform for further speedup.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Future Work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86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18364"/>
            <a:ext cx="9144000" cy="542424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38138" indent="-338138">
              <a:lnSpc>
                <a:spcPct val="104000"/>
              </a:lnSpc>
              <a:spcBef>
                <a:spcPts val="800"/>
              </a:spcBef>
              <a:buFont typeface="Arial" charset="0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r>
              <a:rPr lang="en-GB" sz="24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Lucida Sans Unicode" charset="0"/>
                <a:cs typeface="Times New Roman" pitchFamily="18" charset="0"/>
              </a:rPr>
              <a:t>Reference:</a:t>
            </a:r>
          </a:p>
          <a:p>
            <a:pPr marL="338138" indent="-338138">
              <a:lnSpc>
                <a:spcPct val="104000"/>
              </a:lnSpc>
              <a:spcBef>
                <a:spcPts val="800"/>
              </a:spcBef>
              <a:buFont typeface="Arial" charset="0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r>
              <a:rPr lang="en-GB" sz="2000" dirty="0">
                <a:solidFill>
                  <a:srgbClr val="000000"/>
                </a:solidFill>
                <a:latin typeface="Times New Roman" pitchFamily="18" charset="0"/>
                <a:ea typeface="Lucida Sans Unicode" charset="0"/>
                <a:cs typeface="Times New Roman" pitchFamily="18" charset="0"/>
              </a:rPr>
              <a:t>[1]  J. A. Kennedy, O. Israel, A. </a:t>
            </a:r>
            <a:r>
              <a:rPr lang="en-GB" sz="2000" dirty="0" err="1">
                <a:solidFill>
                  <a:srgbClr val="000000"/>
                </a:solidFill>
                <a:latin typeface="Times New Roman" pitchFamily="18" charset="0"/>
                <a:ea typeface="Lucida Sans Unicode" charset="0"/>
                <a:cs typeface="Times New Roman" pitchFamily="18" charset="0"/>
              </a:rPr>
              <a:t>Frenkel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  <a:ea typeface="Lucida Sans Unicode" charset="0"/>
                <a:cs typeface="Times New Roman" pitchFamily="18" charset="0"/>
              </a:rPr>
              <a:t>, R. Bar-Shalom, and H. </a:t>
            </a:r>
            <a:r>
              <a:rPr lang="en-GB" sz="2000" dirty="0" err="1">
                <a:solidFill>
                  <a:srgbClr val="000000"/>
                </a:solidFill>
                <a:latin typeface="Times New Roman" pitchFamily="18" charset="0"/>
                <a:ea typeface="Lucida Sans Unicode" charset="0"/>
                <a:cs typeface="Times New Roman" pitchFamily="18" charset="0"/>
              </a:rPr>
              <a:t>Azhari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  <a:ea typeface="Lucida Sans Unicode" charset="0"/>
                <a:cs typeface="Times New Roman" pitchFamily="18" charset="0"/>
              </a:rPr>
              <a:t>,</a:t>
            </a:r>
          </a:p>
          <a:p>
            <a:pPr marL="338138" indent="-338138">
              <a:lnSpc>
                <a:spcPct val="104000"/>
              </a:lnSpc>
              <a:spcBef>
                <a:spcPts val="800"/>
              </a:spcBef>
              <a:buFont typeface="Arial" charset="0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r>
              <a:rPr lang="en-GB" sz="2000" dirty="0">
                <a:solidFill>
                  <a:srgbClr val="000000"/>
                </a:solidFill>
                <a:latin typeface="Times New Roman" pitchFamily="18" charset="0"/>
                <a:ea typeface="Lucida Sans Unicode" charset="0"/>
                <a:cs typeface="Times New Roman" pitchFamily="18" charset="0"/>
              </a:rPr>
              <a:t>     “Super resolution in PET imaging”, </a:t>
            </a:r>
            <a:r>
              <a:rPr lang="en-GB" sz="2000" i="1" dirty="0">
                <a:solidFill>
                  <a:srgbClr val="000000"/>
                </a:solidFill>
                <a:latin typeface="Times New Roman" pitchFamily="18" charset="0"/>
                <a:ea typeface="Lucida Sans Unicode" charset="0"/>
                <a:cs typeface="Times New Roman" pitchFamily="18" charset="0"/>
              </a:rPr>
              <a:t>TMI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  <a:ea typeface="Lucida Sans Unicode" charset="0"/>
                <a:cs typeface="Times New Roman" pitchFamily="18" charset="0"/>
              </a:rPr>
              <a:t> 25(2), 2006.</a:t>
            </a:r>
          </a:p>
          <a:p>
            <a:pPr marL="338138" indent="-338138">
              <a:lnSpc>
                <a:spcPct val="104000"/>
              </a:lnSpc>
              <a:spcBef>
                <a:spcPts val="800"/>
              </a:spcBef>
              <a:buFont typeface="Arial" charset="0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r>
              <a:rPr lang="en-GB" sz="2000" dirty="0">
                <a:solidFill>
                  <a:srgbClr val="000000"/>
                </a:solidFill>
                <a:latin typeface="Times New Roman" pitchFamily="18" charset="0"/>
                <a:ea typeface="Lucida Sans Unicode" charset="0"/>
                <a:cs typeface="Times New Roman" pitchFamily="18" charset="0"/>
              </a:rPr>
              <a:t>[2]  </a:t>
            </a:r>
            <a:r>
              <a:rPr lang="en-GB" sz="2000" dirty="0" smtClean="0">
                <a:solidFill>
                  <a:srgbClr val="000000"/>
                </a:solidFill>
                <a:latin typeface="Times New Roman" pitchFamily="18" charset="0"/>
                <a:ea typeface="Lucida Sans Unicode" charset="0"/>
                <a:cs typeface="Times New Roman" pitchFamily="18" charset="0"/>
              </a:rPr>
              <a:t>G. 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  <a:ea typeface="Lucida Sans Unicode" charset="0"/>
                <a:cs typeface="Times New Roman" pitchFamily="18" charset="0"/>
              </a:rPr>
              <a:t>Chang, </a:t>
            </a:r>
            <a:r>
              <a:rPr lang="en-GB" sz="2000" dirty="0" smtClean="0">
                <a:solidFill>
                  <a:srgbClr val="000000"/>
                </a:solidFill>
                <a:latin typeface="Times New Roman" pitchFamily="18" charset="0"/>
                <a:ea typeface="Lucida Sans Unicode" charset="0"/>
                <a:cs typeface="Times New Roman" pitchFamily="18" charset="0"/>
              </a:rPr>
              <a:t>T. 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  <a:ea typeface="Lucida Sans Unicode" charset="0"/>
                <a:cs typeface="Times New Roman" pitchFamily="18" charset="0"/>
              </a:rPr>
              <a:t>Pan, </a:t>
            </a:r>
            <a:r>
              <a:rPr lang="en-GB" sz="2000" dirty="0" smtClean="0">
                <a:solidFill>
                  <a:srgbClr val="000000"/>
                </a:solidFill>
                <a:latin typeface="Times New Roman" pitchFamily="18" charset="0"/>
                <a:ea typeface="Lucida Sans Unicode" charset="0"/>
                <a:cs typeface="Times New Roman" pitchFamily="18" charset="0"/>
              </a:rPr>
              <a:t>J. Clark Jr., O.R. </a:t>
            </a:r>
            <a:r>
              <a:rPr lang="en-GB" sz="2000" dirty="0" err="1">
                <a:solidFill>
                  <a:srgbClr val="000000"/>
                </a:solidFill>
                <a:latin typeface="Times New Roman" pitchFamily="18" charset="0"/>
                <a:ea typeface="Lucida Sans Unicode" charset="0"/>
                <a:cs typeface="Times New Roman" pitchFamily="18" charset="0"/>
              </a:rPr>
              <a:t>Mawlawi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  <a:ea typeface="Lucida Sans Unicode" charset="0"/>
                <a:cs typeface="Times New Roman" pitchFamily="18" charset="0"/>
              </a:rPr>
              <a:t>, “Comparison between two</a:t>
            </a:r>
          </a:p>
          <a:p>
            <a:pPr marL="338138" indent="-338138">
              <a:lnSpc>
                <a:spcPct val="104000"/>
              </a:lnSpc>
              <a:spcBef>
                <a:spcPts val="800"/>
              </a:spcBef>
              <a:buFont typeface="Arial" charset="0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r>
              <a:rPr lang="en-GB" sz="2000" dirty="0">
                <a:solidFill>
                  <a:srgbClr val="000000"/>
                </a:solidFill>
                <a:latin typeface="Times New Roman" pitchFamily="18" charset="0"/>
                <a:ea typeface="Lucida Sans Unicode" charset="0"/>
                <a:cs typeface="Times New Roman" pitchFamily="18" charset="0"/>
              </a:rPr>
              <a:t>     super resolution implementations in PET imaging” </a:t>
            </a:r>
            <a:r>
              <a:rPr lang="en-GB" sz="2000" i="1" dirty="0">
                <a:solidFill>
                  <a:srgbClr val="000000"/>
                </a:solidFill>
                <a:latin typeface="Times New Roman" pitchFamily="18" charset="0"/>
                <a:ea typeface="Lucida Sans Unicode" charset="0"/>
                <a:cs typeface="Times New Roman" pitchFamily="18" charset="0"/>
              </a:rPr>
              <a:t>Med. Phys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  <a:ea typeface="Lucida Sans Unicode" charset="0"/>
                <a:cs typeface="Times New Roman" pitchFamily="18" charset="0"/>
              </a:rPr>
              <a:t>, 2009.</a:t>
            </a:r>
          </a:p>
          <a:p>
            <a:pPr marL="338138" indent="-338138">
              <a:lnSpc>
                <a:spcPct val="104000"/>
              </a:lnSpc>
              <a:spcBef>
                <a:spcPts val="800"/>
              </a:spcBef>
              <a:buFont typeface="Arial" charset="0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r>
              <a:rPr lang="en-GB" sz="2000" dirty="0">
                <a:solidFill>
                  <a:srgbClr val="000000"/>
                </a:solidFill>
                <a:latin typeface="Times New Roman" pitchFamily="18" charset="0"/>
                <a:ea typeface="Lucida Sans Unicode" charset="0"/>
                <a:cs typeface="Times New Roman" pitchFamily="18" charset="0"/>
              </a:rPr>
              <a:t>[3]  G Chang, T Pan, J Clark, </a:t>
            </a:r>
            <a:r>
              <a:rPr lang="en-GB" sz="2000" dirty="0" err="1">
                <a:solidFill>
                  <a:srgbClr val="000000"/>
                </a:solidFill>
                <a:latin typeface="Times New Roman" pitchFamily="18" charset="0"/>
                <a:ea typeface="Lucida Sans Unicode" charset="0"/>
                <a:cs typeface="Times New Roman" pitchFamily="18" charset="0"/>
              </a:rPr>
              <a:t>Jr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  <a:ea typeface="Lucida Sans Unicode" charset="0"/>
                <a:cs typeface="Times New Roman" pitchFamily="18" charset="0"/>
              </a:rPr>
              <a:t>, </a:t>
            </a:r>
            <a:r>
              <a:rPr lang="en-GB" sz="2000" dirty="0" smtClean="0">
                <a:solidFill>
                  <a:srgbClr val="000000"/>
                </a:solidFill>
                <a:latin typeface="Times New Roman" pitchFamily="18" charset="0"/>
                <a:ea typeface="Lucida Sans Unicode" charset="0"/>
                <a:cs typeface="Times New Roman" pitchFamily="18" charset="0"/>
              </a:rPr>
              <a:t>O.R. </a:t>
            </a:r>
            <a:r>
              <a:rPr lang="en-GB" sz="2000" dirty="0" err="1">
                <a:solidFill>
                  <a:srgbClr val="000000"/>
                </a:solidFill>
                <a:latin typeface="Times New Roman" pitchFamily="18" charset="0"/>
                <a:ea typeface="Lucida Sans Unicode" charset="0"/>
                <a:cs typeface="Times New Roman" pitchFamily="18" charset="0"/>
              </a:rPr>
              <a:t>Mawlawi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  <a:ea typeface="Lucida Sans Unicode" charset="0"/>
                <a:cs typeface="Times New Roman" pitchFamily="18" charset="0"/>
              </a:rPr>
              <a:t>, “Optimization of super-</a:t>
            </a:r>
          </a:p>
          <a:p>
            <a:pPr marL="338138" indent="-338138">
              <a:lnSpc>
                <a:spcPct val="104000"/>
              </a:lnSpc>
              <a:spcBef>
                <a:spcPts val="800"/>
              </a:spcBef>
              <a:buFont typeface="Arial" charset="0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r>
              <a:rPr lang="en-GB" sz="2000" dirty="0">
                <a:solidFill>
                  <a:srgbClr val="000000"/>
                </a:solidFill>
                <a:latin typeface="Times New Roman" pitchFamily="18" charset="0"/>
                <a:ea typeface="Lucida Sans Unicode" charset="0"/>
                <a:cs typeface="Times New Roman" pitchFamily="18" charset="0"/>
              </a:rPr>
              <a:t>      resolution processing using incomplete image sets” </a:t>
            </a:r>
            <a:r>
              <a:rPr lang="en-GB" sz="2000" i="1" dirty="0">
                <a:solidFill>
                  <a:srgbClr val="000000"/>
                </a:solidFill>
                <a:latin typeface="Times New Roman" pitchFamily="18" charset="0"/>
                <a:ea typeface="Lucida Sans Unicode" charset="0"/>
                <a:cs typeface="Times New Roman" pitchFamily="18" charset="0"/>
              </a:rPr>
              <a:t>Med. Phys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  <a:ea typeface="Lucida Sans Unicode" charset="0"/>
                <a:cs typeface="Times New Roman" pitchFamily="18" charset="0"/>
              </a:rPr>
              <a:t>, 2008.</a:t>
            </a:r>
          </a:p>
          <a:p>
            <a:pPr marL="338138" indent="-338138">
              <a:lnSpc>
                <a:spcPct val="104000"/>
              </a:lnSpc>
              <a:spcBef>
                <a:spcPts val="800"/>
              </a:spcBef>
              <a:buFont typeface="Arial" charset="0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endParaRPr lang="en-GB" sz="300" dirty="0">
              <a:solidFill>
                <a:srgbClr val="000000"/>
              </a:solidFill>
              <a:latin typeface="Times New Roman" pitchFamily="18" charset="0"/>
              <a:ea typeface="Lucida Sans Unicode" charset="0"/>
              <a:cs typeface="Times New Roman" pitchFamily="18" charset="0"/>
            </a:endParaRPr>
          </a:p>
          <a:p>
            <a:pPr>
              <a:defRPr/>
            </a:pPr>
            <a:endParaRPr lang="en-US" sz="600" dirty="0">
              <a:solidFill>
                <a:schemeClr val="tx1"/>
              </a:solidFill>
              <a:latin typeface="Times New Roman" pitchFamily="18" charset="0"/>
              <a:ea typeface="Lucida Sans Unicode" charset="0"/>
              <a:cs typeface="Times New Roman" pitchFamily="18" charset="0"/>
            </a:endParaRPr>
          </a:p>
          <a:p>
            <a:pPr>
              <a:defRPr/>
            </a:pP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ea typeface="Lucida Sans Unicode" charset="0"/>
                <a:cs typeface="Times New Roman" pitchFamily="18" charset="0"/>
              </a:rPr>
              <a:t>[4] 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ea typeface="Lucida Sans Unicode" charset="0"/>
                <a:cs typeface="Times New Roman" pitchFamily="18" charset="0"/>
              </a:rPr>
              <a:t>P.Vandewalle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Lucida Sans Unicode" charset="0"/>
                <a:cs typeface="Times New Roman" pitchFamily="18" charset="0"/>
              </a:rPr>
              <a:t>, K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ea typeface="Lucida Sans Unicode" charset="0"/>
                <a:cs typeface="Times New Roman" pitchFamily="18" charset="0"/>
              </a:rPr>
              <a:t>.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ea typeface="Lucida Sans Unicode" charset="0"/>
                <a:cs typeface="Times New Roman" pitchFamily="18" charset="0"/>
              </a:rPr>
              <a:t>Krichane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Lucida Sans Unicode" charset="0"/>
                <a:cs typeface="Times New Roman" pitchFamily="18" charset="0"/>
              </a:rPr>
              <a:t>, P</a:t>
            </a: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ea typeface="Lucida Sans Unicode" charset="0"/>
                <a:cs typeface="Times New Roman" pitchFamily="18" charset="0"/>
              </a:rPr>
              <a:t>. </a:t>
            </a:r>
            <a:r>
              <a:rPr lang="en-US" sz="2000" dirty="0" err="1" smtClean="0">
                <a:solidFill>
                  <a:schemeClr val="tx1"/>
                </a:solidFill>
                <a:latin typeface="Times New Roman" pitchFamily="18" charset="0"/>
                <a:ea typeface="Lucida Sans Unicode" charset="0"/>
                <a:cs typeface="Times New Roman" pitchFamily="18" charset="0"/>
              </a:rPr>
              <a:t>Zbinden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Lucida Sans Unicode" charset="0"/>
                <a:cs typeface="Times New Roman" pitchFamily="18" charset="0"/>
              </a:rPr>
              <a:t>, Super resolution toolbox</a:t>
            </a:r>
          </a:p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Lucida Sans Unicode" charset="0"/>
                <a:cs typeface="Times New Roman" pitchFamily="18" charset="0"/>
              </a:rPr>
              <a:t>       (http://lcavwww.epfl.ch/software)</a:t>
            </a:r>
          </a:p>
          <a:p>
            <a:pPr>
              <a:defRPr/>
            </a:pPr>
            <a:endParaRPr lang="en-US" sz="600" dirty="0">
              <a:solidFill>
                <a:schemeClr val="tx1"/>
              </a:solidFill>
              <a:latin typeface="Times New Roman" pitchFamily="18" charset="0"/>
              <a:ea typeface="Lucida Sans Unicode" charset="0"/>
              <a:cs typeface="Times New Roman" pitchFamily="18" charset="0"/>
            </a:endParaRPr>
          </a:p>
          <a:p>
            <a:pPr>
              <a:defRPr/>
            </a:pP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ea typeface="Lucida Sans Unicode" charset="0"/>
                <a:cs typeface="Times New Roman" pitchFamily="18" charset="0"/>
              </a:rPr>
              <a:t>[5] 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ea typeface="Lucida Sans Unicode" charset="0"/>
                <a:cs typeface="Times New Roman" pitchFamily="18" charset="0"/>
              </a:rPr>
              <a:t>J.A.Fessler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Lucida Sans Unicode" charset="0"/>
                <a:cs typeface="Times New Roman" pitchFamily="18" charset="0"/>
              </a:rPr>
              <a:t>, image reconstruction toolbox</a:t>
            </a:r>
          </a:p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Lucida Sans Unicode" charset="0"/>
                <a:cs typeface="Times New Roman" pitchFamily="18" charset="0"/>
              </a:rPr>
              <a:t>      (http://www.eecs.umich.edu/fessler/code)</a:t>
            </a:r>
            <a:endParaRPr lang="en-GB" sz="600" dirty="0">
              <a:solidFill>
                <a:schemeClr val="tx1"/>
              </a:solidFill>
              <a:latin typeface="Times New Roman" pitchFamily="18" charset="0"/>
              <a:ea typeface="Lucida Sans Unicode" charset="0"/>
              <a:cs typeface="Times New Roman" pitchFamily="18" charset="0"/>
            </a:endParaRPr>
          </a:p>
          <a:p>
            <a:pPr marL="338138" indent="-338138">
              <a:lnSpc>
                <a:spcPct val="104000"/>
              </a:lnSpc>
              <a:spcBef>
                <a:spcPts val="800"/>
              </a:spcBef>
              <a:buFont typeface="Arial" charset="0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ea typeface="Lucida Sans Unicode" charset="0"/>
                <a:cs typeface="Times New Roman" pitchFamily="18" charset="0"/>
              </a:rPr>
              <a:t>[6] 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Lucida Sans Unicode" charset="0"/>
                <a:cs typeface="Times New Roman" pitchFamily="18" charset="0"/>
              </a:rPr>
              <a:t>N.B.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ea typeface="Lucida Sans Unicode" charset="0"/>
                <a:cs typeface="Times New Roman" pitchFamily="18" charset="0"/>
              </a:rPr>
              <a:t>Nill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Lucida Sans Unicode" charset="0"/>
                <a:cs typeface="Times New Roman" pitchFamily="18" charset="0"/>
              </a:rPr>
              <a:t> and B.H.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ea typeface="Lucida Sans Unicode" charset="0"/>
                <a:cs typeface="Times New Roman" pitchFamily="18" charset="0"/>
              </a:rPr>
              <a:t>Bouzas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Lucida Sans Unicode" charset="0"/>
                <a:cs typeface="Times New Roman" pitchFamily="18" charset="0"/>
              </a:rPr>
              <a:t>, "Objective Image Quality Measure Derived </a:t>
            </a:r>
          </a:p>
          <a:p>
            <a:pPr marL="338138" indent="-338138">
              <a:lnSpc>
                <a:spcPct val="104000"/>
              </a:lnSpc>
              <a:spcBef>
                <a:spcPts val="800"/>
              </a:spcBef>
              <a:buFont typeface="Arial" charset="0"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Lucida Sans Unicode" charset="0"/>
                <a:cs typeface="Times New Roman" pitchFamily="18" charset="0"/>
              </a:rPr>
              <a:t>    from  Digital Image Power Spectra”, </a:t>
            </a:r>
            <a:r>
              <a:rPr lang="en-US" sz="2000" i="1" dirty="0">
                <a:solidFill>
                  <a:schemeClr val="tx1"/>
                </a:solidFill>
                <a:latin typeface="Times New Roman" pitchFamily="18" charset="0"/>
                <a:ea typeface="Lucida Sans Unicode" charset="0"/>
                <a:cs typeface="Times New Roman" pitchFamily="18" charset="0"/>
              </a:rPr>
              <a:t>Optical Engineering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ea typeface="Lucida Sans Unicode" charset="0"/>
                <a:cs typeface="Times New Roman" pitchFamily="18" charset="0"/>
              </a:rPr>
              <a:t>, vol.31, 1992</a:t>
            </a:r>
            <a:endParaRPr lang="en-GB" sz="2000" dirty="0">
              <a:solidFill>
                <a:schemeClr val="tx1"/>
              </a:solidFill>
              <a:latin typeface="Times New Roman" pitchFamily="18" charset="0"/>
              <a:ea typeface="Lucida Sans Unicode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11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1481328"/>
            <a:ext cx="8413845" cy="4525963"/>
          </a:xfrm>
        </p:spPr>
        <p:txBody>
          <a:bodyPr>
            <a:normAutofit/>
          </a:bodyPr>
          <a:lstStyle/>
          <a:p>
            <a:pPr marL="624078" indent="-514350">
              <a:buAutoNum type="alphaLcParenR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Dixit, N. V. K.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Medathati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and J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Sivaswamy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"Synthetic Zooming of Tomographic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Images by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Combination of Lattices",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Nuclear Science Symposium Medical Imaging Conference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Orlando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2009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24078" indent="-514350">
              <a:buAutoNum type="alphaLcParenR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624078" indent="-514350">
              <a:buAutoNum type="alphaLcParenR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N.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Dixit and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J.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Sivaswamy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"Novel Approach to Generate Up-sampled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Tomographic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Images using Combination of Rotated Hexagonal Lattices ",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National </a:t>
            </a:r>
            <a:r>
              <a:rPr lang="fr-FR" i="1" dirty="0" err="1" smtClean="0">
                <a:latin typeface="Times New Roman" pitchFamily="18" charset="0"/>
                <a:cs typeface="Times New Roman" pitchFamily="18" charset="0"/>
              </a:rPr>
              <a:t>Conference</a:t>
            </a:r>
            <a:r>
              <a:rPr lang="fr-FR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i="1" dirty="0">
                <a:latin typeface="Times New Roman" pitchFamily="18" charset="0"/>
                <a:cs typeface="Times New Roman" pitchFamily="18" charset="0"/>
              </a:rPr>
              <a:t>on Communication</a:t>
            </a:r>
            <a:r>
              <a:rPr lang="fr-FR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dirty="0" err="1">
                <a:latin typeface="Times New Roman" pitchFamily="18" charset="0"/>
                <a:cs typeface="Times New Roman" pitchFamily="18" charset="0"/>
              </a:rPr>
              <a:t>Chennai</a:t>
            </a:r>
            <a:r>
              <a:rPr lang="fr-FR" dirty="0">
                <a:latin typeface="Times New Roman" pitchFamily="18" charset="0"/>
                <a:cs typeface="Times New Roman" pitchFamily="18" charset="0"/>
              </a:rPr>
              <a:t>, 2010.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Publication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97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Fourier transform of function </a:t>
                </a:r>
                <a:r>
                  <a:rPr lang="en-US" i="1" dirty="0" smtClean="0">
                    <a:latin typeface="Times New Roman" pitchFamily="18" charset="0"/>
                    <a:cs typeface="Times New Roman" pitchFamily="18" charset="0"/>
                  </a:rPr>
                  <a:t>f(x)</a:t>
                </a:r>
              </a:p>
              <a:p>
                <a:pPr marL="393192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𝐹</m:t>
                      </m:r>
                      <m:d>
                        <m:d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𝑤</m:t>
                          </m:r>
                        </m:e>
                      </m:d>
                      <m:r>
                        <a:rPr lang="en-US" sz="2000" b="0" i="1" smtClean="0">
                          <a:latin typeface="Cambria Math"/>
                        </a:rPr>
                        <m:t>= </m:t>
                      </m:r>
                      <m:nary>
                        <m:naryPr>
                          <m:limLoc m:val="undOvr"/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sz="20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𝑓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l-GR" sz="2000" b="0" i="1" smtClean="0">
                                  <a:latin typeface="Cambria Math"/>
                                </a:rPr>
                                <m:t>𝜔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𝑥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sz="2000" b="0" i="1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marL="594360" indent="-457200"/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Introducing a small shift in x direction</a:t>
                </a:r>
              </a:p>
              <a:p>
                <a:pPr marL="13716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/>
                        </a:rPr>
                        <m:t>𝐹</m:t>
                      </m:r>
                      <m:r>
                        <a:rPr lang="en-US" sz="2000" b="0" i="1" smtClean="0">
                          <a:latin typeface="Cambria Math"/>
                        </a:rPr>
                        <m:t>𝑠</m:t>
                      </m:r>
                      <m:d>
                        <m:dPr>
                          <m:ctrlPr>
                            <a:rPr lang="en-US" sz="20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/>
                            </a:rPr>
                            <m:t>𝑤</m:t>
                          </m:r>
                        </m:e>
                      </m:d>
                      <m:r>
                        <a:rPr lang="en-US" sz="2000" i="1">
                          <a:latin typeface="Cambria Math"/>
                        </a:rPr>
                        <m:t>= </m:t>
                      </m:r>
                      <m:nary>
                        <m:naryPr>
                          <m:limLoc m:val="undOvr"/>
                          <m:ctrlPr>
                            <a:rPr lang="en-US" sz="20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sz="2000" i="1">
                              <a:latin typeface="Cambria Math"/>
                            </a:rPr>
                            <m:t>−</m:t>
                          </m:r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sz="2000" i="1">
                              <a:latin typeface="Cambria Math"/>
                            </a:rPr>
                            <m:t>+</m:t>
                          </m:r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sz="2000" i="1">
                              <a:latin typeface="Cambria Math"/>
                            </a:rPr>
                            <m:t>𝑓</m:t>
                          </m:r>
                          <m:r>
                            <a:rPr lang="en-US" sz="2000" i="1">
                              <a:latin typeface="Cambria Math"/>
                            </a:rPr>
                            <m:t>(</m:t>
                          </m:r>
                          <m:r>
                            <a:rPr lang="en-US" sz="2000" i="1">
                              <a:latin typeface="Cambria Math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𝛿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sz="2000" i="1">
                              <a:latin typeface="Cambria Math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sz="20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l-GR" sz="2000" i="1">
                                  <a:latin typeface="Cambria Math"/>
                                </a:rPr>
                                <m:t>𝜔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𝑥</m:t>
                              </m:r>
                            </m:sup>
                          </m:sSup>
                          <m:r>
                            <a:rPr lang="en-US" sz="2000" i="1">
                              <a:latin typeface="Cambria Math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sz="20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marL="594360" indent="-457200"/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𝛿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𝑥</m:t>
                    </m:r>
                  </m:oMath>
                </a14:m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 = 0.5 (sub-pixel shift)</a:t>
                </a:r>
              </a:p>
              <a:p>
                <a:pPr marL="13716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/>
                        </a:rPr>
                        <m:t>𝐹</m:t>
                      </m:r>
                      <m:r>
                        <a:rPr lang="en-US" sz="2000" b="0" i="1" smtClean="0">
                          <a:latin typeface="Cambria Math"/>
                        </a:rPr>
                        <m:t>𝑠</m:t>
                      </m:r>
                      <m:d>
                        <m:dPr>
                          <m:ctrlPr>
                            <a:rPr lang="en-US" sz="20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/>
                            </a:rPr>
                            <m:t>𝑤</m:t>
                          </m:r>
                        </m:e>
                      </m:d>
                      <m:r>
                        <a:rPr lang="en-US" sz="2000" i="1">
                          <a:latin typeface="Cambria Math"/>
                        </a:rPr>
                        <m:t>= </m:t>
                      </m:r>
                      <m:nary>
                        <m:naryPr>
                          <m:limLoc m:val="undOvr"/>
                          <m:ctrlPr>
                            <a:rPr lang="en-US" sz="20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sz="2000" i="1">
                              <a:latin typeface="Cambria Math"/>
                            </a:rPr>
                            <m:t>−</m:t>
                          </m:r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sz="2000" i="1">
                              <a:latin typeface="Cambria Math"/>
                            </a:rPr>
                            <m:t>+</m:t>
                          </m:r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sz="2000" i="1">
                              <a:latin typeface="Cambria Math"/>
                            </a:rPr>
                            <m:t>𝑓</m:t>
                          </m:r>
                          <m:r>
                            <a:rPr lang="en-US" sz="2000" i="1">
                              <a:latin typeface="Cambria Math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′)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l-GR" sz="2000" i="1">
                                  <a:latin typeface="Cambria Math"/>
                                </a:rPr>
                                <m:t>𝜔</m:t>
                              </m:r>
                              <m:d>
                                <m:d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sz="2000" i="1">
                                      <a:latin typeface="Cambria Math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2000" b="0" i="1" smtClean="0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sup>
                          </m:sSup>
                          <m:r>
                            <a:rPr lang="en-US" sz="2000" i="1">
                              <a:latin typeface="Cambria Math"/>
                            </a:rPr>
                            <m:t>𝑑𝑥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′</m:t>
                          </m:r>
                        </m:e>
                      </m:nary>
                    </m:oMath>
                  </m:oMathPara>
                </a14:m>
                <a:endParaRPr lang="en-US" sz="2000" i="1" dirty="0" smtClean="0">
                  <a:latin typeface="Cambria Math"/>
                </a:endParaRPr>
              </a:p>
              <a:p>
                <a:pPr marL="137160" indent="0">
                  <a:buNone/>
                </a:pPr>
                <a:r>
                  <a:rPr lang="en-US" sz="2000" b="0" dirty="0" smtClean="0"/>
                  <a:t>	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smtClean="0"/>
                  <a:t>(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 </m:t>
                    </m:r>
                    <m:nary>
                      <m:naryPr>
                        <m:limLoc m:val="undOvr"/>
                        <m:ctrlPr>
                          <a:rPr lang="en-US" sz="2000" i="1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en-US" sz="2000" i="1">
                            <a:latin typeface="Cambria Math"/>
                          </a:rPr>
                          <m:t>−</m:t>
                        </m:r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∞</m:t>
                        </m:r>
                      </m:sub>
                      <m:sup>
                        <m:r>
                          <a:rPr lang="en-US" sz="2000" i="1">
                            <a:latin typeface="Cambria Math"/>
                          </a:rPr>
                          <m:t>+</m:t>
                        </m:r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∞</m:t>
                        </m:r>
                      </m:sup>
                      <m:e>
                        <m:r>
                          <a:rPr lang="en-US" sz="2000" i="1">
                            <a:latin typeface="Cambria Math"/>
                          </a:rPr>
                          <m:t>𝑓</m:t>
                        </m:r>
                        <m:r>
                          <a:rPr lang="en-US" sz="2000" i="1">
                            <a:latin typeface="Cambria Math"/>
                          </a:rPr>
                          <m:t>(</m:t>
                        </m:r>
                        <m:r>
                          <a:rPr lang="en-US" sz="2000" i="1">
                            <a:latin typeface="Cambria Math"/>
                          </a:rPr>
                          <m:t>𝑥</m:t>
                        </m:r>
                        <m:r>
                          <a:rPr lang="en-US" sz="2000" i="1">
                            <a:latin typeface="Cambria Math"/>
                          </a:rPr>
                          <m:t>)</m:t>
                        </m:r>
                        <m:sSup>
                          <m:sSup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i="1">
                                <a:latin typeface="Cambria Math"/>
                              </a:rPr>
                              <m:t>−</m:t>
                            </m:r>
                            <m:r>
                              <a:rPr lang="en-US" sz="2000" i="1">
                                <a:latin typeface="Cambria Math"/>
                              </a:rPr>
                              <m:t>2</m:t>
                            </m:r>
                            <m:r>
                              <a:rPr lang="en-US" sz="2000" i="1">
                                <a:latin typeface="Cambria Math"/>
                                <a:ea typeface="Cambria Math"/>
                              </a:rPr>
                              <m:t>𝜋</m:t>
                            </m:r>
                            <m:r>
                              <a:rPr lang="en-US" sz="2000" i="1">
                                <a:latin typeface="Cambria Math"/>
                              </a:rPr>
                              <m:t>𝑖</m:t>
                            </m:r>
                            <m:r>
                              <a:rPr lang="el-GR" sz="2000" i="1">
                                <a:latin typeface="Cambria Math"/>
                              </a:rPr>
                              <m:t>𝜔</m:t>
                            </m:r>
                            <m:r>
                              <a:rPr lang="en-US" sz="2000" i="1">
                                <a:latin typeface="Cambria Math"/>
                              </a:rPr>
                              <m:t>𝑥</m:t>
                            </m:r>
                          </m:sup>
                        </m:sSup>
                        <m:r>
                          <a:rPr lang="en-US" sz="2000" i="1">
                            <a:latin typeface="Cambria Math"/>
                          </a:rPr>
                          <m:t>𝑑𝑥</m:t>
                        </m:r>
                      </m:e>
                    </m:nary>
                  </m:oMath>
                </a14:m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)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sz="2000" i="1">
                            <a:latin typeface="Cambria Math"/>
                          </a:rPr>
                          <m:t>−</m:t>
                        </m:r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en-US" sz="2000" i="1">
                            <a:latin typeface="Cambria Math"/>
                          </a:rPr>
                          <m:t>𝑖</m:t>
                        </m:r>
                        <m:r>
                          <a:rPr lang="el-GR" sz="2000" i="1">
                            <a:latin typeface="Cambria Math"/>
                          </a:rPr>
                          <m:t>𝜔</m:t>
                        </m:r>
                      </m:sup>
                    </m:sSup>
                  </m:oMath>
                </a14:m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𝐹</m:t>
                    </m:r>
                    <m:d>
                      <m:dPr>
                        <m:ctrlPr>
                          <a:rPr lang="en-US" sz="20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/>
                          </a:rPr>
                          <m:t>𝑤</m:t>
                        </m:r>
                      </m:e>
                    </m:d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sz="2000" i="1">
                            <a:latin typeface="Cambria Math"/>
                          </a:rPr>
                          <m:t>−</m:t>
                        </m:r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en-US" sz="2000" i="1">
                            <a:latin typeface="Cambria Math"/>
                          </a:rPr>
                          <m:t>𝑖</m:t>
                        </m:r>
                        <m:r>
                          <a:rPr lang="el-GR" sz="2000" i="1">
                            <a:latin typeface="Cambria Math"/>
                          </a:rPr>
                          <m:t>𝜔</m:t>
                        </m:r>
                      </m:sup>
                    </m:sSup>
                  </m:oMath>
                </a14:m>
                <a:endParaRPr lang="en-US" sz="2000" dirty="0" smtClean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t="-2022" b="-18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Super resolution concept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7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Super resolution:  Hex lattice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429323" y="1806370"/>
                <a:ext cx="5085623" cy="9478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𝐹</m:t>
                      </m:r>
                      <m:d>
                        <m:d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𝐵𝑃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𝑟</m:t>
                                  </m:r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2000" b="0" i="1" smtClean="0">
                                      <a:latin typeface="Cambria Math"/>
                                    </a:rPr>
                                    <m:t>φ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sz="2000" b="0" i="1" smtClean="0">
                          <a:latin typeface="Cambria Math"/>
                        </a:rPr>
                        <m:t>  =</m:t>
                      </m:r>
                      <m:nary>
                        <m:naryPr>
                          <m:chr m:val="∑"/>
                          <m:ctrlPr>
                            <a:rPr lang="en-US" sz="20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i="1">
                              <a:latin typeface="Cambria Math"/>
                            </a:rPr>
                            <m:t>𝑛</m:t>
                          </m:r>
                          <m:r>
                            <m:rPr>
                              <m:brk m:alnAt="23"/>
                            </m:rPr>
                            <a:rPr lang="en-US" sz="2000" i="1">
                              <a:latin typeface="Cambria Math"/>
                            </a:rPr>
                            <m:t>=</m:t>
                          </m:r>
                          <m:r>
                            <a:rPr lang="en-US" sz="2000" i="1">
                              <a:latin typeface="Cambria Math"/>
                            </a:rPr>
                            <m:t>−∞</m:t>
                          </m:r>
                        </m:sub>
                        <m:sup>
                          <m:r>
                            <a:rPr lang="en-US" sz="2000" i="1">
                              <a:latin typeface="Cambria Math"/>
                            </a:rPr>
                            <m:t>+</m:t>
                          </m:r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sSubSup>
                                <m:sSubSup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𝑖</m:t>
                                  </m:r>
                                </m:e>
                                <m:sub/>
                                <m:sup>
                                  <m:r>
                                    <a:rPr lang="en-US" sz="2000" i="1">
                                      <a:latin typeface="Cambria Math"/>
                                    </a:rPr>
                                    <m:t>𝑛</m:t>
                                  </m:r>
                                </m:sup>
                              </m:sSubSup>
                              <m:r>
                                <a:rPr lang="en-US" sz="2000" i="1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  <m:r>
                        <m:rPr>
                          <m:nor/>
                        </m:rPr>
                        <a:rPr lang="en-US" sz="2000" dirty="0"/>
                        <m:t> +</m:t>
                      </m:r>
                      <m:nary>
                        <m:naryPr>
                          <m:chr m:val="∑"/>
                          <m:ctrlPr>
                            <a:rPr lang="en-US" sz="20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i="1">
                              <a:latin typeface="Cambria Math"/>
                            </a:rPr>
                            <m:t>𝑛</m:t>
                          </m:r>
                          <m:r>
                            <m:rPr>
                              <m:brk m:alnAt="23"/>
                            </m:rPr>
                            <a:rPr lang="en-US" sz="2000" i="1">
                              <a:latin typeface="Cambria Math"/>
                            </a:rPr>
                            <m:t>=</m:t>
                          </m:r>
                          <m:r>
                            <a:rPr lang="en-US" sz="2000" i="1">
                              <a:latin typeface="Cambria Math"/>
                            </a:rPr>
                            <m:t>−∞</m:t>
                          </m:r>
                        </m:sub>
                        <m:sup>
                          <m:r>
                            <a:rPr lang="en-US" sz="2000" i="1">
                              <a:latin typeface="Cambria Math"/>
                            </a:rPr>
                            <m:t>+</m:t>
                          </m:r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sSubSup>
                                <m:sSubSup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𝑖</m:t>
                                  </m:r>
                                </m:e>
                                <m:sub/>
                                <m:sup>
                                  <m:r>
                                    <a:rPr lang="en-US" sz="2000" i="1">
                                      <a:latin typeface="Cambria Math"/>
                                    </a:rPr>
                                    <m:t>𝑛</m:t>
                                  </m:r>
                                </m:sup>
                              </m:sSubSup>
                              <m:r>
                                <a:rPr lang="en-US" sz="2000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9323" y="1806370"/>
                <a:ext cx="5085623" cy="94782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101486" y="2949294"/>
                <a:ext cx="6331733" cy="9478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𝐹</m:t>
                      </m:r>
                      <m:d>
                        <m:d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𝐵𝑃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𝑟</m:t>
                                  </m:r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2000" b="0" i="1" smtClean="0">
                                      <a:latin typeface="Cambria Math"/>
                                    </a:rPr>
                                    <m:t>φ</m:t>
                                  </m:r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+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2000" i="1">
                                      <a:latin typeface="Cambria Math"/>
                                    </a:rPr>
                                    <m:t>δφ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i="1">
                              <a:latin typeface="Cambria Math"/>
                            </a:rPr>
                            <m:t>𝑛</m:t>
                          </m:r>
                          <m:r>
                            <m:rPr>
                              <m:brk m:alnAt="23"/>
                            </m:rPr>
                            <a:rPr lang="en-US" sz="2000" i="1">
                              <a:latin typeface="Cambria Math"/>
                            </a:rPr>
                            <m:t>=</m:t>
                          </m:r>
                          <m:r>
                            <a:rPr lang="en-US" sz="2000" i="1">
                              <a:latin typeface="Cambria Math"/>
                            </a:rPr>
                            <m:t>−∞</m:t>
                          </m:r>
                        </m:sub>
                        <m:sup>
                          <m:r>
                            <a:rPr lang="en-US" sz="2000" i="1">
                              <a:latin typeface="Cambria Math"/>
                            </a:rPr>
                            <m:t>+</m:t>
                          </m:r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sSubSup>
                                <m:sSubSup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𝑖</m:t>
                                  </m:r>
                                </m:e>
                                <m:sub/>
                                <m:sup>
                                  <m:r>
                                    <a:rPr lang="en-US" sz="2000" i="1">
                                      <a:latin typeface="Cambria Math"/>
                                    </a:rPr>
                                    <m:t>𝑛</m:t>
                                  </m:r>
                                </m:sup>
                              </m:sSubSup>
                              <m:r>
                                <a:rPr lang="en-US" sz="2000" i="1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  <m:sSup>
                        <m:sSup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sz="200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sz="2000" i="1" smtClean="0">
                              <a:latin typeface="Cambria Math"/>
                            </a:rPr>
                            <m:t>𝑖𝑛</m:t>
                          </m:r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𝛿</m:t>
                          </m:r>
                          <m:r>
                            <m:rPr>
                              <m:sty m:val="p"/>
                            </m:rPr>
                            <a:rPr lang="el-GR" sz="2000" i="1">
                              <a:latin typeface="Cambria Math"/>
                            </a:rPr>
                            <m:t>φ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2000" dirty="0"/>
                        <m:t> +</m:t>
                      </m:r>
                      <m:nary>
                        <m:naryPr>
                          <m:chr m:val="∑"/>
                          <m:ctrlPr>
                            <a:rPr lang="en-US" sz="20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i="1">
                              <a:latin typeface="Cambria Math"/>
                            </a:rPr>
                            <m:t>𝑛</m:t>
                          </m:r>
                          <m:r>
                            <m:rPr>
                              <m:brk m:alnAt="23"/>
                            </m:rPr>
                            <a:rPr lang="en-US" sz="2000" i="1">
                              <a:latin typeface="Cambria Math"/>
                            </a:rPr>
                            <m:t>=</m:t>
                          </m:r>
                          <m:r>
                            <a:rPr lang="en-US" sz="2000" i="1">
                              <a:latin typeface="Cambria Math"/>
                            </a:rPr>
                            <m:t>−∞</m:t>
                          </m:r>
                        </m:sub>
                        <m:sup>
                          <m:r>
                            <a:rPr lang="en-US" sz="2000" i="1">
                              <a:latin typeface="Cambria Math"/>
                            </a:rPr>
                            <m:t>+</m:t>
                          </m:r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sSubSup>
                                <m:sSubSup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𝑖</m:t>
                                  </m:r>
                                </m:e>
                                <m:sub/>
                                <m:sup>
                                  <m:r>
                                    <a:rPr lang="en-US" sz="2000" i="1">
                                      <a:latin typeface="Cambria Math"/>
                                    </a:rPr>
                                    <m:t>𝑛</m:t>
                                  </m:r>
                                </m:sup>
                              </m:sSubSup>
                              <m:r>
                                <a:rPr lang="en-US" sz="2000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sz="20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486" y="2949294"/>
                <a:ext cx="6331733" cy="94782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228299" y="4136233"/>
                <a:ext cx="6675545" cy="9478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𝐹</m:t>
                      </m:r>
                      <m:d>
                        <m:d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𝐵𝑃</m:t>
                          </m:r>
                          <m:r>
                            <m:rPr>
                              <m:sty m:val="p"/>
                            </m:rPr>
                            <a:rPr lang="el-GR" sz="2000" b="0" i="1" baseline="-25000" smtClean="0">
                              <a:latin typeface="Cambria Math"/>
                            </a:rPr>
                            <m:t>δ</m:t>
                          </m:r>
                          <m:r>
                            <m:rPr>
                              <m:sty m:val="p"/>
                            </m:rPr>
                            <a:rPr lang="el-GR" sz="2000" i="1" baseline="-25000">
                              <a:latin typeface="Cambria Math"/>
                            </a:rPr>
                            <m:t>φ</m:t>
                          </m:r>
                          <m:d>
                            <m:dPr>
                              <m:ctrlPr>
                                <a:rPr lang="en-US" sz="2000" b="0" i="1" baseline="-25000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𝑟</m:t>
                                  </m:r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2000" b="0" i="1" smtClean="0">
                                      <a:latin typeface="Cambria Math"/>
                                    </a:rPr>
                                    <m:t>φ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sz="2000" b="0" i="1" smtClean="0">
                          <a:latin typeface="Cambria Math"/>
                        </a:rPr>
                        <m:t>   =</m:t>
                      </m:r>
                      <m:nary>
                        <m:naryPr>
                          <m:chr m:val="∑"/>
                          <m:ctrlPr>
                            <a:rPr lang="en-US" sz="20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i="1">
                              <a:latin typeface="Cambria Math"/>
                            </a:rPr>
                            <m:t>𝑛</m:t>
                          </m:r>
                          <m:r>
                            <a:rPr lang="en-US" sz="2000" i="1">
                              <a:latin typeface="Cambria Math"/>
                            </a:rPr>
                            <m:t>=−∞</m:t>
                          </m:r>
                        </m:sub>
                        <m:sup>
                          <m:r>
                            <a:rPr lang="en-US" sz="2000" i="1">
                              <a:latin typeface="Cambria Math"/>
                            </a:rPr>
                            <m:t>+</m:t>
                          </m:r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sSubSup>
                                <m:sSubSup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𝑖</m:t>
                                  </m:r>
                                </m:e>
                                <m:sub/>
                                <m:sup>
                                  <m:r>
                                    <a:rPr lang="en-US" sz="2000" i="1">
                                      <a:latin typeface="Cambria Math"/>
                                    </a:rPr>
                                    <m:t>𝑛</m:t>
                                  </m:r>
                                </m:sup>
                              </m:sSubSup>
                              <m:r>
                                <a:rPr lang="en-US" sz="2000" i="1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𝑖𝑛</m:t>
                              </m:r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𝛿</m:t>
                              </m:r>
                              <m:r>
                                <m:rPr>
                                  <m:sty m:val="p"/>
                                </m:rPr>
                                <a:rPr lang="el-GR" sz="2000" i="1">
                                  <a:latin typeface="Cambria Math"/>
                                </a:rPr>
                                <m:t>φ</m:t>
                              </m:r>
                            </m:sup>
                          </m:sSup>
                        </m:e>
                      </m:nary>
                      <m:r>
                        <m:rPr>
                          <m:nor/>
                        </m:rPr>
                        <a:rPr lang="en-US" sz="2000" dirty="0" smtClean="0"/>
                        <m:t> </m:t>
                      </m:r>
                      <m:r>
                        <m:rPr>
                          <m:nor/>
                        </m:rPr>
                        <a:rPr lang="en-US" sz="2000" dirty="0"/>
                        <m:t>+</m:t>
                      </m:r>
                      <m:nary>
                        <m:naryPr>
                          <m:chr m:val="∑"/>
                          <m:ctrlPr>
                            <a:rPr lang="en-US" sz="20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i="1">
                              <a:latin typeface="Cambria Math"/>
                            </a:rPr>
                            <m:t>𝑛</m:t>
                          </m:r>
                          <m:r>
                            <a:rPr lang="en-US" sz="2000" i="1">
                              <a:latin typeface="Cambria Math"/>
                            </a:rPr>
                            <m:t>=−∞</m:t>
                          </m:r>
                        </m:sub>
                        <m:sup>
                          <m:r>
                            <a:rPr lang="en-US" sz="2000" i="1">
                              <a:latin typeface="Cambria Math"/>
                            </a:rPr>
                            <m:t>+</m:t>
                          </m:r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sSubSup>
                                <m:sSubSup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𝑖</m:t>
                                  </m:r>
                                </m:e>
                                <m:sub/>
                                <m:sup>
                                  <m:r>
                                    <a:rPr lang="en-US" sz="2000" i="1">
                                      <a:latin typeface="Cambria Math"/>
                                    </a:rPr>
                                    <m:t>𝑛</m:t>
                                  </m:r>
                                </m:sup>
                              </m:sSubSup>
                              <m:r>
                                <a:rPr lang="en-US" sz="2000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𝑖𝑛</m:t>
                              </m:r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𝛿</m:t>
                              </m:r>
                              <m:r>
                                <m:rPr>
                                  <m:sty m:val="p"/>
                                </m:rPr>
                                <a:rPr lang="el-GR" sz="2000" i="1">
                                  <a:latin typeface="Cambria Math"/>
                                </a:rPr>
                                <m:t>φ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299" y="4136233"/>
                <a:ext cx="6675545" cy="94782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22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51" y="1211133"/>
            <a:ext cx="4692347" cy="4195002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204951" y="146958"/>
            <a:ext cx="8939047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44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Data Acquisition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20518" y="5406135"/>
            <a:ext cx="2861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CT scanner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92315" y="5406135"/>
            <a:ext cx="2861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PET scanner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3" r="10574"/>
          <a:stretch/>
        </p:blipFill>
        <p:spPr>
          <a:xfrm>
            <a:off x="-583128" y="718459"/>
            <a:ext cx="5038464" cy="46876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59606" y="6045949"/>
            <a:ext cx="2961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Jiri  and Jan,</a:t>
            </a:r>
          </a:p>
          <a:p>
            <a:r>
              <a:rPr lang="en-US" sz="1200" i="1" dirty="0"/>
              <a:t>Medical image processing, reconstruction, </a:t>
            </a:r>
            <a:endParaRPr lang="en-US" sz="1200" i="1" dirty="0" smtClean="0"/>
          </a:p>
          <a:p>
            <a:r>
              <a:rPr lang="en-US" sz="1200" i="1" dirty="0" smtClean="0"/>
              <a:t>and </a:t>
            </a:r>
            <a:r>
              <a:rPr lang="en-US" sz="1200" i="1" dirty="0"/>
              <a:t>restoration, concepts </a:t>
            </a:r>
            <a:r>
              <a:rPr lang="en-US" sz="1200" i="1" dirty="0" smtClean="0"/>
              <a:t>and methods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048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8285232"/>
              </p:ext>
            </p:extLst>
          </p:nvPr>
        </p:nvGraphicFramePr>
        <p:xfrm>
          <a:off x="395784" y="1614384"/>
          <a:ext cx="4612944" cy="4181053"/>
        </p:xfrm>
        <a:graphic>
          <a:graphicData uri="http://schemas.openxmlformats.org/drawingml/2006/table">
            <a:tbl>
              <a:tblPr/>
              <a:tblGrid>
                <a:gridCol w="2306472"/>
                <a:gridCol w="2306472"/>
              </a:tblGrid>
              <a:tr h="355685">
                <a:tc>
                  <a:txBody>
                    <a:bodyPr/>
                    <a:lstStyle/>
                    <a:p>
                      <a:r>
                        <a:rPr lang="en-US" b="1" dirty="0"/>
                        <a:t>Substance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HU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5685">
                <a:tc>
                  <a:txBody>
                    <a:bodyPr/>
                    <a:lstStyle/>
                    <a:p>
                      <a:r>
                        <a:rPr lang="en-US"/>
                        <a:t>Air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−1000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5685">
                <a:tc>
                  <a:txBody>
                    <a:bodyPr/>
                    <a:lstStyle/>
                    <a:p>
                      <a:r>
                        <a:rPr lang="en-US" dirty="0"/>
                        <a:t>Lung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−700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5685">
                <a:tc>
                  <a:txBody>
                    <a:bodyPr/>
                    <a:lstStyle/>
                    <a:p>
                      <a:r>
                        <a:rPr lang="en-US"/>
                        <a:t>Soft Tissue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−300 to -100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5685">
                <a:tc>
                  <a:txBody>
                    <a:bodyPr/>
                    <a:lstStyle/>
                    <a:p>
                      <a:r>
                        <a:rPr lang="en-US" dirty="0" smtClean="0"/>
                        <a:t>Fat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−84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5685">
                <a:tc>
                  <a:txBody>
                    <a:bodyPr/>
                    <a:lstStyle/>
                    <a:p>
                      <a:r>
                        <a:rPr lang="en-US"/>
                        <a:t>Water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5685">
                <a:tc>
                  <a:txBody>
                    <a:bodyPr/>
                    <a:lstStyle/>
                    <a:p>
                      <a:r>
                        <a:rPr lang="en-US"/>
                        <a:t>CSF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15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5685">
                <a:tc>
                  <a:txBody>
                    <a:bodyPr/>
                    <a:lstStyle/>
                    <a:p>
                      <a:r>
                        <a:rPr lang="en-US"/>
                        <a:t>Blood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+30 to +45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5685">
                <a:tc>
                  <a:txBody>
                    <a:bodyPr/>
                    <a:lstStyle/>
                    <a:p>
                      <a:r>
                        <a:rPr lang="en-US"/>
                        <a:t>Muscle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+40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89213">
                <a:tc>
                  <a:txBody>
                    <a:bodyPr/>
                    <a:lstStyle/>
                    <a:p>
                      <a:r>
                        <a:rPr lang="en-US" dirty="0"/>
                        <a:t>Bone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</a:t>
                      </a:r>
                      <a:r>
                        <a:rPr lang="en-US" dirty="0" smtClean="0"/>
                        <a:t>700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to </a:t>
                      </a:r>
                      <a:r>
                        <a:rPr lang="en-US" dirty="0"/>
                        <a:t>+3000 (dense bone)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Hounsfield Table 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339988" y="1564464"/>
                <a:ext cx="4913194" cy="853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𝐻𝑈</m:t>
                      </m:r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r>
                        <a:rPr lang="en-US" sz="2400" b="0" i="1" smtClean="0">
                          <a:latin typeface="Cambria Math"/>
                        </a:rPr>
                        <m:t>1000</m:t>
                      </m:r>
                      <m:r>
                        <a:rPr lang="en-US" sz="2400" b="0" i="1" smtClean="0">
                          <a:latin typeface="Cambria Math"/>
                        </a:rPr>
                        <m:t>∗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  <m:r>
                            <a:rPr lang="en-US" sz="2400" b="0" i="1" baseline="-25000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𝜇</m:t>
                          </m:r>
                          <m:r>
                            <a:rPr lang="en-US" sz="2400" b="0" i="1" baseline="-25000" smtClean="0">
                              <a:latin typeface="Cambria Math"/>
                              <a:ea typeface="Cambria Math"/>
                            </a:rPr>
                            <m:t>𝑤𝑎𝑡𝑒𝑟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)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𝜇</m:t>
                          </m:r>
                          <m:r>
                            <a:rPr lang="en-US" sz="2400" b="0" i="1" baseline="-25000" smtClean="0">
                              <a:latin typeface="Cambria Math"/>
                              <a:ea typeface="Cambria Math"/>
                            </a:rPr>
                            <m:t>𝑤𝑎𝑡𝑒𝑟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9988" y="1564464"/>
                <a:ext cx="4913194" cy="85363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155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Radon T</a:t>
            </a:r>
            <a:r>
              <a:rPr lang="en-US" sz="40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ransform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The Radon Transform (RT) is an integral transform whose inverse is used to reconstruct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images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203" y="2328893"/>
            <a:ext cx="4620797" cy="40959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5323" y="2968217"/>
            <a:ext cx="36373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x,y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 function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defined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on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Cartesian coordinates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x,y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r,</a:t>
            </a:r>
            <a:r>
              <a:rPr lang="el-GR" sz="2400" i="1" dirty="0" smtClean="0"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): 1-D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sinogram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of f(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x,y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defined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over rotated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r,s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 coordinate system</a:t>
            </a:r>
          </a:p>
        </p:txBody>
      </p:sp>
    </p:spTree>
    <p:extLst>
      <p:ext uri="{BB962C8B-B14F-4D97-AF65-F5344CB8AC3E}">
        <p14:creationId xmlns:p14="http://schemas.microsoft.com/office/powerpoint/2010/main" val="114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255424" y="3240441"/>
                <a:ext cx="4595750" cy="996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 smtClean="0"/>
                  <a:t> =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 smtClean="0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dirty="0" smtClean="0">
                                  <a:latin typeface="Cambria Math"/>
                                </a:rPr>
                                <m:t>𝑐</m:t>
                              </m:r>
                              <m:r>
                                <a:rPr lang="en-US" b="0" i="1" dirty="0" smtClean="0">
                                  <a:latin typeface="Cambria Math"/>
                                </a:rPr>
                                <m:t>𝑜𝑠</m:t>
                              </m:r>
                              <m:r>
                                <m:rPr>
                                  <m:sty m:val="p"/>
                                </m:rPr>
                                <a:rPr lang="el-GR" b="0" i="1" dirty="0" smtClean="0">
                                  <a:latin typeface="Cambria Math"/>
                                </a:rPr>
                                <m:t>φ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b="0" i="1" dirty="0" smtClean="0">
                                  <a:latin typeface="Cambria Math"/>
                                </a:rPr>
                                <m:t>𝑠𝑖𝑛</m:t>
                              </m:r>
                              <m:r>
                                <m:rPr>
                                  <m:sty m:val="p"/>
                                  <m:brk m:alnAt="7"/>
                                </m:rPr>
                                <a:rPr lang="el-GR" i="1" dirty="0">
                                  <a:latin typeface="Cambria Math"/>
                                </a:rPr>
                                <m:t>φ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dirty="0" smtClean="0">
                                  <a:latin typeface="Cambria Math"/>
                                </a:rPr>
                                <m:t>𝑠𝑖𝑛</m:t>
                              </m:r>
                              <m:r>
                                <m:rPr>
                                  <m:sty m:val="p"/>
                                  <m:brk m:alnAt="7"/>
                                </m:rPr>
                                <a:rPr lang="el-GR" i="1" dirty="0">
                                  <a:latin typeface="Cambria Math"/>
                                </a:rPr>
                                <m:t>φ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/>
                                </a:rPr>
                                <m:t>𝑐𝑜𝑠</m:t>
                              </m:r>
                              <m:r>
                                <m:rPr>
                                  <m:sty m:val="p"/>
                                  <m:brk m:alnAt="7"/>
                                </m:rPr>
                                <a:rPr lang="el-GR" i="1" dirty="0">
                                  <a:latin typeface="Cambria Math"/>
                                </a:rPr>
                                <m:t>φ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𝑠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424" y="3240441"/>
                <a:ext cx="4595750" cy="99674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146243" y="1689494"/>
                <a:ext cx="4595750" cy="996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𝑠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 smtClean="0"/>
                  <a:t> =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 dirty="0" smtClean="0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dirty="0" smtClean="0">
                                  <a:latin typeface="Cambria Math"/>
                                </a:rPr>
                                <m:t>𝑐</m:t>
                              </m:r>
                              <m:r>
                                <a:rPr lang="en-US" b="0" i="1" dirty="0" smtClean="0">
                                  <a:latin typeface="Cambria Math"/>
                                </a:rPr>
                                <m:t>𝑜𝑠</m:t>
                              </m:r>
                              <m:r>
                                <m:rPr>
                                  <m:sty m:val="p"/>
                                </m:rPr>
                                <a:rPr lang="el-GR" b="0" i="1" dirty="0" smtClean="0">
                                  <a:latin typeface="Cambria Math"/>
                                </a:rPr>
                                <m:t>φ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/>
                                </a:rPr>
                                <m:t>𝑠𝑖𝑛</m:t>
                              </m:r>
                              <m:r>
                                <m:rPr>
                                  <m:sty m:val="p"/>
                                  <m:brk m:alnAt="7"/>
                                </m:rPr>
                                <a:rPr lang="el-GR" i="1" dirty="0">
                                  <a:latin typeface="Cambria Math"/>
                                </a:rPr>
                                <m:t>φ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dirty="0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b="0" i="1" dirty="0" smtClean="0">
                                  <a:latin typeface="Cambria Math"/>
                                </a:rPr>
                                <m:t>𝑠𝑖𝑛</m:t>
                              </m:r>
                              <m:r>
                                <m:rPr>
                                  <m:sty m:val="p"/>
                                  <m:brk m:alnAt="7"/>
                                </m:rPr>
                                <a:rPr lang="el-GR" i="1" dirty="0">
                                  <a:latin typeface="Cambria Math"/>
                                </a:rPr>
                                <m:t>φ</m:t>
                              </m:r>
                            </m:e>
                            <m:e>
                              <m:r>
                                <a:rPr lang="en-US" b="0" i="1" dirty="0" smtClean="0">
                                  <a:latin typeface="Cambria Math"/>
                                </a:rPr>
                                <m:t>𝑐𝑜𝑠</m:t>
                              </m:r>
                              <m:r>
                                <m:rPr>
                                  <m:sty m:val="p"/>
                                  <m:brk m:alnAt="7"/>
                                </m:rPr>
                                <a:rPr lang="el-GR" i="1" dirty="0">
                                  <a:latin typeface="Cambria Math"/>
                                </a:rPr>
                                <m:t>φ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6243" y="1689494"/>
                <a:ext cx="4595750" cy="99674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2"/>
          <p:cNvSpPr txBox="1">
            <a:spLocks/>
          </p:cNvSpPr>
          <p:nvPr/>
        </p:nvSpPr>
        <p:spPr>
          <a:xfrm>
            <a:off x="204951" y="146958"/>
            <a:ext cx="8939047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Relationship between coordinates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77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207818" y="1172570"/>
                <a:ext cx="8936182" cy="4883846"/>
              </a:xfrm>
            </p:spPr>
            <p:txBody>
              <a:bodyPr>
                <a:normAutofit/>
              </a:bodyPr>
              <a:lstStyle/>
              <a:p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The </a:t>
                </a: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RT of 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a distribution  </a:t>
                </a:r>
                <a:r>
                  <a:rPr lang="en-US" sz="2800" i="1" dirty="0">
                    <a:latin typeface="Times New Roman" pitchFamily="18" charset="0"/>
                    <a:cs typeface="Times New Roman" pitchFamily="18" charset="0"/>
                  </a:rPr>
                  <a:t>f(x, y) 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is given </a:t>
                </a: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by</a:t>
                </a:r>
                <a:endParaRPr lang="en-US" sz="2800" i="1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buNone/>
                </a:pPr>
                <a:r>
                  <a:rPr lang="en-US" sz="2400" i="1" dirty="0" smtClean="0">
                    <a:latin typeface="Cambria Math" pitchFamily="18" charset="0"/>
                    <a:ea typeface="Cambria Math" pitchFamily="18" charset="0"/>
                    <a:cs typeface="Times New Roman" pitchFamily="18" charset="0"/>
                  </a:rPr>
                  <a:t>	p</a:t>
                </a:r>
                <a:r>
                  <a:rPr lang="el-GR" sz="2400" b="1" i="1" baseline="-25000" dirty="0">
                    <a:latin typeface="Cambria Math" pitchFamily="18" charset="0"/>
                    <a:ea typeface="Cambria Math" pitchFamily="18" charset="0"/>
                    <a:cs typeface="Times New Roman" pitchFamily="18" charset="0"/>
                  </a:rPr>
                  <a:t>φ</a:t>
                </a:r>
                <a:r>
                  <a:rPr lang="en-US" sz="2400" i="1" dirty="0">
                    <a:latin typeface="Cambria Math" pitchFamily="18" charset="0"/>
                    <a:ea typeface="Cambria Math" pitchFamily="18" charset="0"/>
                    <a:cs typeface="Times New Roman" pitchFamily="18" charset="0"/>
                  </a:rPr>
                  <a:t>(r</a:t>
                </a:r>
                <a:r>
                  <a:rPr lang="en-US" sz="2400" i="1" dirty="0" smtClean="0">
                    <a:latin typeface="Cambria Math" pitchFamily="18" charset="0"/>
                    <a:ea typeface="Cambria Math" pitchFamily="18" charset="0"/>
                    <a:cs typeface="Times New Roman" pitchFamily="18" charset="0"/>
                  </a:rPr>
                  <a:t>)= p(r,</a:t>
                </a:r>
                <a:r>
                  <a:rPr lang="el-GR" sz="2400" i="1" dirty="0" smtClean="0">
                    <a:latin typeface="Cambria Math" pitchFamily="18" charset="0"/>
                    <a:ea typeface="Cambria Math" pitchFamily="18" charset="0"/>
                    <a:cs typeface="Times New Roman" pitchFamily="18" charset="0"/>
                  </a:rPr>
                  <a:t>φ</a:t>
                </a:r>
                <a:r>
                  <a:rPr lang="en-US" sz="2400" i="1" dirty="0" smtClean="0">
                    <a:latin typeface="Cambria Math" pitchFamily="18" charset="0"/>
                    <a:ea typeface="Cambria Math" pitchFamily="18" charset="0"/>
                    <a:cs typeface="Times New Roman" pitchFamily="18" charset="0"/>
                  </a:rPr>
                  <a:t>)=R(f(</a:t>
                </a:r>
                <a:r>
                  <a:rPr lang="en-US" sz="2400" i="1" dirty="0" err="1" smtClean="0">
                    <a:latin typeface="Cambria Math" pitchFamily="18" charset="0"/>
                    <a:ea typeface="Cambria Math" pitchFamily="18" charset="0"/>
                    <a:cs typeface="Times New Roman" pitchFamily="18" charset="0"/>
                  </a:rPr>
                  <a:t>x,y</a:t>
                </a:r>
                <a:r>
                  <a:rPr lang="en-US" sz="2400" i="1" dirty="0" smtClean="0">
                    <a:latin typeface="Cambria Math" pitchFamily="18" charset="0"/>
                    <a:ea typeface="Cambria Math" pitchFamily="18" charset="0"/>
                    <a:cs typeface="Times New Roman" pitchFamily="18" charset="0"/>
                  </a:rPr>
                  <a:t>) </a:t>
                </a:r>
              </a:p>
              <a:p>
                <a:pPr>
                  <a:buNone/>
                </a:pPr>
                <a:r>
                  <a:rPr lang="en-US" sz="2400" i="1" dirty="0">
                    <a:latin typeface="Cambria Math" pitchFamily="18" charset="0"/>
                    <a:ea typeface="Cambria Math" pitchFamily="18" charset="0"/>
                    <a:cs typeface="Times New Roman" pitchFamily="18" charset="0"/>
                  </a:rPr>
                  <a:t>	</a:t>
                </a:r>
                <a:r>
                  <a:rPr lang="en-US" sz="2400" i="1" dirty="0" smtClean="0">
                    <a:latin typeface="Cambria Math" pitchFamily="18" charset="0"/>
                    <a:ea typeface="Cambria Math" pitchFamily="18" charset="0"/>
                    <a:cs typeface="Times New Roman" pitchFamily="18" charset="0"/>
                  </a:rPr>
                  <a:t>		   = </a:t>
                </a:r>
                <a14:m>
                  <m:oMath xmlns:m="http://schemas.openxmlformats.org/officeDocument/2006/math">
                    <m:nary>
                      <m:naryPr>
                        <m:chr m:val="∬"/>
                        <m:limLoc m:val="undOvr"/>
                        <m:ctrlPr>
                          <a:rPr lang="en-US" sz="2400" i="1" smtClean="0">
                            <a:latin typeface="Cambria Math"/>
                            <a:ea typeface="Cambria Math" pitchFamily="18" charset="0"/>
                            <a:cs typeface="Times New Roman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en-US" sz="2400" b="0" i="1" smtClean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∞</m:t>
                        </m:r>
                      </m:sub>
                      <m:sup>
                        <m:r>
                          <a:rPr lang="en-US" sz="2400" b="0" i="1" smtClean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+∞</m:t>
                        </m:r>
                      </m:sup>
                      <m:e>
                        <m:r>
                          <m:rPr>
                            <m:nor/>
                          </m:rPr>
                          <a:rPr lang="en-US" sz="24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4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24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4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US" sz="24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y</m:t>
                        </m:r>
                        <m:r>
                          <m:rPr>
                            <m:nor/>
                          </m:rPr>
                          <a:rPr lang="en-US" sz="24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) </m:t>
                        </m:r>
                        <m:r>
                          <m:rPr>
                            <m:nor/>
                          </m:rPr>
                          <a:rPr lang="el-GR" sz="24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δ</m:t>
                        </m:r>
                        <m:r>
                          <m:rPr>
                            <m:nor/>
                          </m:rPr>
                          <a:rPr lang="en-US" sz="24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24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xcos</m:t>
                        </m:r>
                        <m:r>
                          <m:rPr>
                            <m:nor/>
                          </m:rPr>
                          <a:rPr lang="el-GR" sz="24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φ</m:t>
                        </m:r>
                        <m:r>
                          <m:rPr>
                            <m:nor/>
                          </m:rPr>
                          <a:rPr lang="en-US" sz="24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4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ysin</m:t>
                        </m:r>
                        <m:r>
                          <m:rPr>
                            <m:nor/>
                          </m:rPr>
                          <a:rPr lang="el-GR" sz="24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φ</m:t>
                        </m:r>
                        <m:r>
                          <m:rPr>
                            <m:nor/>
                          </m:rPr>
                          <a:rPr lang="en-US" sz="24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24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en-US" sz="24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sz="24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dxdy</m:t>
                        </m:r>
                        <m:r>
                          <m:rPr>
                            <m:nor/>
                          </m:rPr>
                          <a:rPr lang="en-US" sz="24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 </m:t>
                        </m:r>
                      </m:e>
                    </m:nary>
                  </m:oMath>
                </a14:m>
                <a:endParaRPr lang="en-US" sz="28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buNone/>
                </a:pP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	</a:t>
                </a:r>
              </a:p>
              <a:p>
                <a:pPr>
                  <a:buNone/>
                </a:pP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Writing the above equation in terms of </a:t>
                </a:r>
                <a:r>
                  <a:rPr lang="en-US" sz="2800" i="1" dirty="0" smtClean="0"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US" sz="2800" i="1" dirty="0" err="1" smtClean="0">
                    <a:latin typeface="Times New Roman" pitchFamily="18" charset="0"/>
                    <a:cs typeface="Times New Roman" pitchFamily="18" charset="0"/>
                  </a:rPr>
                  <a:t>r,s</a:t>
                </a:r>
                <a:r>
                  <a:rPr lang="en-US" sz="2800" i="1" dirty="0" smtClean="0">
                    <a:latin typeface="Times New Roman" pitchFamily="18" charset="0"/>
                    <a:cs typeface="Times New Roman" pitchFamily="18" charset="0"/>
                  </a:rPr>
                  <a:t>)</a:t>
                </a:r>
              </a:p>
              <a:p>
                <a:pPr>
                  <a:buNone/>
                </a:pPr>
                <a:r>
                  <a:rPr lang="en-US" sz="2400" i="1" dirty="0" smtClean="0">
                    <a:latin typeface="Times New Roman" pitchFamily="18" charset="0"/>
                    <a:cs typeface="Times New Roman" pitchFamily="18" charset="0"/>
                  </a:rPr>
                  <a:t>     </a:t>
                </a:r>
                <a:r>
                  <a:rPr lang="en-US" sz="2400" i="1" dirty="0" smtClean="0">
                    <a:latin typeface="Cambria Math" pitchFamily="18" charset="0"/>
                    <a:ea typeface="Cambria Math" pitchFamily="18" charset="0"/>
                    <a:cs typeface="Times New Roman" pitchFamily="18" charset="0"/>
                  </a:rPr>
                  <a:t>p</a:t>
                </a:r>
                <a:r>
                  <a:rPr lang="el-GR" sz="2400" b="1" i="1" baseline="-25000" dirty="0">
                    <a:latin typeface="Cambria Math" pitchFamily="18" charset="0"/>
                    <a:ea typeface="Cambria Math" pitchFamily="18" charset="0"/>
                    <a:cs typeface="Times New Roman" pitchFamily="18" charset="0"/>
                  </a:rPr>
                  <a:t>φ</a:t>
                </a:r>
                <a:r>
                  <a:rPr lang="en-US" sz="2400" i="1" dirty="0">
                    <a:latin typeface="Cambria Math" pitchFamily="18" charset="0"/>
                    <a:ea typeface="Cambria Math" pitchFamily="18" charset="0"/>
                    <a:cs typeface="Times New Roman" pitchFamily="18" charset="0"/>
                  </a:rPr>
                  <a:t>(r)= </a:t>
                </a:r>
                <a:r>
                  <a:rPr lang="en-US" sz="2400" i="1" dirty="0" smtClean="0">
                    <a:latin typeface="Cambria Math" pitchFamily="18" charset="0"/>
                    <a:ea typeface="Cambria Math" pitchFamily="18" charset="0"/>
                    <a:cs typeface="Times New Roman" pitchFamily="18" charset="0"/>
                  </a:rPr>
                  <a:t>R(f(</a:t>
                </a:r>
                <a:r>
                  <a:rPr lang="en-US" sz="2400" i="1" dirty="0" err="1" smtClean="0">
                    <a:latin typeface="Cambria Math" pitchFamily="18" charset="0"/>
                    <a:ea typeface="Cambria Math" pitchFamily="18" charset="0"/>
                    <a:cs typeface="Times New Roman" pitchFamily="18" charset="0"/>
                  </a:rPr>
                  <a:t>x,y</a:t>
                </a:r>
                <a:r>
                  <a:rPr lang="en-US" sz="2400" i="1" dirty="0">
                    <a:latin typeface="Cambria Math" pitchFamily="18" charset="0"/>
                    <a:ea typeface="Cambria Math" pitchFamily="18" charset="0"/>
                    <a:cs typeface="Times New Roman" pitchFamily="18" charset="0"/>
                  </a:rPr>
                  <a:t>) </a:t>
                </a:r>
                <a:endParaRPr lang="en-US" sz="2400" i="1" dirty="0" smtClean="0">
                  <a:latin typeface="Cambria Math" pitchFamily="18" charset="0"/>
                  <a:ea typeface="Cambria Math" pitchFamily="18" charset="0"/>
                  <a:cs typeface="Times New Roman" pitchFamily="18" charset="0"/>
                </a:endParaRPr>
              </a:p>
              <a:p>
                <a:pPr>
                  <a:buNone/>
                </a:pPr>
                <a:r>
                  <a:rPr lang="en-US" sz="2400" i="1" dirty="0">
                    <a:latin typeface="Cambria Math" pitchFamily="18" charset="0"/>
                    <a:ea typeface="Cambria Math" pitchFamily="18" charset="0"/>
                    <a:cs typeface="Times New Roman" pitchFamily="18" charset="0"/>
                  </a:rPr>
                  <a:t>	</a:t>
                </a:r>
                <a:r>
                  <a:rPr lang="en-US" sz="2400" i="1" dirty="0" smtClean="0">
                    <a:latin typeface="Cambria Math" pitchFamily="18" charset="0"/>
                    <a:ea typeface="Cambria Math" pitchFamily="18" charset="0"/>
                    <a:cs typeface="Times New Roman" pitchFamily="18" charset="0"/>
                  </a:rPr>
                  <a:t>	    </a:t>
                </a:r>
                <a:r>
                  <a:rPr lang="en-US" sz="2400" i="1" dirty="0">
                    <a:latin typeface="Cambria Math" pitchFamily="18" charset="0"/>
                    <a:ea typeface="Cambria Math" pitchFamily="18" charset="0"/>
                    <a:cs typeface="Times New Roman" pitchFamily="18" charset="0"/>
                  </a:rPr>
                  <a:t>=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ctrlPr>
                          <a:rPr lang="en-US" sz="2400" i="1">
                            <a:latin typeface="Cambria Math"/>
                            <a:ea typeface="Cambria Math" pitchFamily="18" charset="0"/>
                            <a:cs typeface="Times New Roman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en-US" sz="2400" i="1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∞</m:t>
                        </m:r>
                      </m:sub>
                      <m:sup>
                        <m:r>
                          <a:rPr lang="en-US" sz="2400" i="1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+∞</m:t>
                        </m:r>
                      </m:sup>
                      <m:e>
                        <m:r>
                          <m:rPr>
                            <m:nor/>
                          </m:rPr>
                          <a:rPr lang="en-US" sz="24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4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24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rcos</m:t>
                        </m:r>
                        <m:r>
                          <m:rPr>
                            <m:nor/>
                          </m:rPr>
                          <a:rPr lang="el-GR" sz="24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φ</m:t>
                        </m:r>
                        <m:r>
                          <m:rPr>
                            <m:nor/>
                          </m:rPr>
                          <a:rPr lang="en-US" sz="24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 − </m:t>
                        </m:r>
                        <m:r>
                          <m:rPr>
                            <m:nor/>
                          </m:rPr>
                          <a:rPr lang="en-US" sz="24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ssin</m:t>
                        </m:r>
                        <m:r>
                          <m:rPr>
                            <m:nor/>
                          </m:rPr>
                          <a:rPr lang="el-GR" sz="24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φ</m:t>
                        </m:r>
                        <m:r>
                          <m:rPr>
                            <m:nor/>
                          </m:rPr>
                          <a:rPr lang="en-US" sz="24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US" sz="24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rsin</m:t>
                        </m:r>
                        <m:r>
                          <m:rPr>
                            <m:nor/>
                          </m:rPr>
                          <a:rPr lang="el-GR" sz="24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φ</m:t>
                        </m:r>
                        <m:r>
                          <m:rPr>
                            <m:nor/>
                          </m:rPr>
                          <a:rPr lang="en-US" sz="24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+ </m:t>
                        </m:r>
                        <m:r>
                          <m:rPr>
                            <m:nor/>
                          </m:rPr>
                          <a:rPr lang="en-US" sz="24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cos</m:t>
                        </m:r>
                        <m:r>
                          <m:rPr>
                            <m:nor/>
                          </m:rPr>
                          <a:rPr lang="el-GR" sz="24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φ</m:t>
                        </m:r>
                        <m:r>
                          <m:rPr>
                            <m:nor/>
                          </m:rPr>
                          <a:rPr lang="en-US" sz="24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) </m:t>
                        </m:r>
                        <m:r>
                          <m:rPr>
                            <m:nor/>
                          </m:rPr>
                          <a:rPr lang="en-US" sz="2400" i="1" dirty="0">
                            <a:latin typeface="Cambria Math" pitchFamily="18" charset="0"/>
                            <a:ea typeface="Cambria Math" pitchFamily="18" charset="0"/>
                            <a:cs typeface="Times New Roman" pitchFamily="18" charset="0"/>
                          </a:rPr>
                          <m:t>ds</m:t>
                        </m:r>
                      </m:e>
                    </m:nary>
                  </m:oMath>
                </a14:m>
                <a:endParaRPr lang="en-US" sz="24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7818" y="1172570"/>
                <a:ext cx="8936182" cy="4883846"/>
              </a:xfrm>
              <a:blipFill rotWithShape="1">
                <a:blip r:embed="rId2"/>
                <a:stretch>
                  <a:fillRect l="-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4953" y="116983"/>
            <a:ext cx="8939047" cy="1143000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Radon </a:t>
            </a:r>
            <a:r>
              <a:rPr lang="en-US" sz="44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transform…..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08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4880"/>
      </a:dk2>
      <a:lt2>
        <a:srgbClr val="CECECE"/>
      </a:lt2>
      <a:accent1>
        <a:srgbClr val="004880"/>
      </a:accent1>
      <a:accent2>
        <a:srgbClr val="B3D7E8"/>
      </a:accent2>
      <a:accent3>
        <a:srgbClr val="FFFFFF"/>
      </a:accent3>
      <a:accent4>
        <a:srgbClr val="000000"/>
      </a:accent4>
      <a:accent5>
        <a:srgbClr val="AAB1C0"/>
      </a:accent5>
      <a:accent6>
        <a:srgbClr val="A2C3D2"/>
      </a:accent6>
      <a:hlink>
        <a:srgbClr val="094CAD"/>
      </a:hlink>
      <a:folHlink>
        <a:srgbClr val="4393C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4880"/>
      </a:dk2>
      <a:lt2>
        <a:srgbClr val="CECECE"/>
      </a:lt2>
      <a:accent1>
        <a:srgbClr val="004880"/>
      </a:accent1>
      <a:accent2>
        <a:srgbClr val="B3D7E8"/>
      </a:accent2>
      <a:accent3>
        <a:srgbClr val="FFFFFF"/>
      </a:accent3>
      <a:accent4>
        <a:srgbClr val="000000"/>
      </a:accent4>
      <a:accent5>
        <a:srgbClr val="AAB1C0"/>
      </a:accent5>
      <a:accent6>
        <a:srgbClr val="A2C3D2"/>
      </a:accent6>
      <a:hlink>
        <a:srgbClr val="094CAD"/>
      </a:hlink>
      <a:folHlink>
        <a:srgbClr val="4393C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0</TotalTime>
  <Words>2565</Words>
  <Application>Microsoft Office PowerPoint</Application>
  <PresentationFormat>On-screen Show (4:3)</PresentationFormat>
  <Paragraphs>472</Paragraphs>
  <Slides>60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Concourse</vt:lpstr>
      <vt:lpstr>Improving image quality of synthetically zoomed tomographic image</vt:lpstr>
      <vt:lpstr>Presentation layout </vt:lpstr>
      <vt:lpstr>Tomographic image reconstruction</vt:lpstr>
      <vt:lpstr>PowerPoint Presentation</vt:lpstr>
      <vt:lpstr>PowerPoint Presentation</vt:lpstr>
      <vt:lpstr>PowerPoint Presentation</vt:lpstr>
      <vt:lpstr>Radon Transform</vt:lpstr>
      <vt:lpstr>PowerPoint Presentation</vt:lpstr>
      <vt:lpstr>Radon transform…..</vt:lpstr>
      <vt:lpstr>PowerPoint Presentation</vt:lpstr>
      <vt:lpstr>Image Reconstruction</vt:lpstr>
      <vt:lpstr>Back Projection</vt:lpstr>
      <vt:lpstr>      Filtered Back Projection</vt:lpstr>
      <vt:lpstr>PowerPoint Presentation</vt:lpstr>
      <vt:lpstr>Iterative Reconstruction</vt:lpstr>
      <vt:lpstr>Why Iterative Reconstruction </vt:lpstr>
      <vt:lpstr>Motivation </vt:lpstr>
      <vt:lpstr>Existing methods for  improving resolution </vt:lpstr>
      <vt:lpstr>PowerPoint Presentation</vt:lpstr>
      <vt:lpstr>PowerPoint Presentation</vt:lpstr>
      <vt:lpstr>Proposed Solutions</vt:lpstr>
      <vt:lpstr>PowerPoint Presentation</vt:lpstr>
      <vt:lpstr>PowerPoint Presentation</vt:lpstr>
      <vt:lpstr>Radon transform for Hex Lattice</vt:lpstr>
      <vt:lpstr>PowerPoint Presentation</vt:lpstr>
      <vt:lpstr>PowerPoint Presentation</vt:lpstr>
      <vt:lpstr> Super Resolution (Multiple lattice)</vt:lpstr>
      <vt:lpstr>Super resolution …. </vt:lpstr>
      <vt:lpstr>Implementation details</vt:lpstr>
      <vt:lpstr>Implementation details …..</vt:lpstr>
      <vt:lpstr>Phantoms</vt:lpstr>
      <vt:lpstr>Quality Metric </vt:lpstr>
      <vt:lpstr>Quality Metric ……</vt:lpstr>
      <vt:lpstr>Upsampled ROI(by 4) of Concentric Rings</vt:lpstr>
      <vt:lpstr>Spectra of upsampled concentric rings</vt:lpstr>
      <vt:lpstr>Wedge Plot  -Concentric rings</vt:lpstr>
      <vt:lpstr>Radial Plot  –Concentric rings</vt:lpstr>
      <vt:lpstr>Upsampled ROI(by4)- Line </vt:lpstr>
      <vt:lpstr>Upsampled ROI(by4)-Dots</vt:lpstr>
      <vt:lpstr>Intensity Profile of the penultimate line</vt:lpstr>
      <vt:lpstr>Intensity Profile of the last line</vt:lpstr>
      <vt:lpstr>Upsampled ROI(by4)-Dots(OSEM)</vt:lpstr>
      <vt:lpstr>Intensity Profile of the last line</vt:lpstr>
      <vt:lpstr>Nema- Upsampling factor 4 </vt:lpstr>
      <vt:lpstr>Spectra of NEMA </vt:lpstr>
      <vt:lpstr>PowerPoint Presentation</vt:lpstr>
      <vt:lpstr>Radial Energy Plot  –NEMA phantom</vt:lpstr>
      <vt:lpstr>Hoffman Brain Phantom  (upsampling factor 4)</vt:lpstr>
      <vt:lpstr>Hoffman Brain Phantom: Spectra</vt:lpstr>
      <vt:lpstr>Line profile</vt:lpstr>
      <vt:lpstr>Hoffman Phantom: slice 19</vt:lpstr>
      <vt:lpstr>Summary</vt:lpstr>
      <vt:lpstr>Conclusion</vt:lpstr>
      <vt:lpstr>Conclusion ...</vt:lpstr>
      <vt:lpstr>Future Work</vt:lpstr>
      <vt:lpstr>PowerPoint Presentation</vt:lpstr>
      <vt:lpstr>Publication</vt:lpstr>
      <vt:lpstr>Super resolution concept</vt:lpstr>
      <vt:lpstr>Super resolution:  Hex lattice</vt:lpstr>
      <vt:lpstr>Hounsfield Table 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>September 22, 2004 – Version 1.1</cp:keywords>
  <dc:description>General Electric Company 2004</dc:description>
  <cp:lastModifiedBy/>
  <cp:revision>1</cp:revision>
  <cp:lastPrinted>2003-08-29T14:38:12Z</cp:lastPrinted>
  <dcterms:created xsi:type="dcterms:W3CDTF">2012-05-19T13:31:31Z</dcterms:created>
  <dcterms:modified xsi:type="dcterms:W3CDTF">2012-06-01T05:34:14Z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alette">
    <vt:lpwstr>GE Template</vt:lpwstr>
  </property>
  <property fmtid="{D5CDD505-2E9C-101B-9397-08002B2CF9AE}" pid="3" name="NumberOfSlides">
    <vt:i4>0</vt:i4>
  </property>
  <property fmtid="{D5CDD505-2E9C-101B-9397-08002B2CF9AE}" pid="4" name="RevisionCount">
    <vt:i4>1</vt:i4>
  </property>
</Properties>
</file>