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4" r:id="rId1"/>
  </p:sldMasterIdLst>
  <p:notesMasterIdLst>
    <p:notesMasterId r:id="rId66"/>
  </p:notesMasterIdLst>
  <p:sldIdLst>
    <p:sldId id="256" r:id="rId2"/>
    <p:sldId id="327" r:id="rId3"/>
    <p:sldId id="386" r:id="rId4"/>
    <p:sldId id="387" r:id="rId5"/>
    <p:sldId id="334" r:id="rId6"/>
    <p:sldId id="321" r:id="rId7"/>
    <p:sldId id="302" r:id="rId8"/>
    <p:sldId id="333" r:id="rId9"/>
    <p:sldId id="351" r:id="rId10"/>
    <p:sldId id="356" r:id="rId11"/>
    <p:sldId id="347" r:id="rId12"/>
    <p:sldId id="317" r:id="rId13"/>
    <p:sldId id="320" r:id="rId14"/>
    <p:sldId id="319" r:id="rId15"/>
    <p:sldId id="328" r:id="rId16"/>
    <p:sldId id="336" r:id="rId17"/>
    <p:sldId id="323" r:id="rId18"/>
    <p:sldId id="279" r:id="rId19"/>
    <p:sldId id="303" r:id="rId20"/>
    <p:sldId id="305" r:id="rId21"/>
    <p:sldId id="352" r:id="rId22"/>
    <p:sldId id="306" r:id="rId23"/>
    <p:sldId id="353" r:id="rId24"/>
    <p:sldId id="266" r:id="rId25"/>
    <p:sldId id="337" r:id="rId26"/>
    <p:sldId id="338" r:id="rId27"/>
    <p:sldId id="339" r:id="rId28"/>
    <p:sldId id="340" r:id="rId29"/>
    <p:sldId id="354" r:id="rId30"/>
    <p:sldId id="329" r:id="rId31"/>
    <p:sldId id="309" r:id="rId32"/>
    <p:sldId id="325" r:id="rId33"/>
    <p:sldId id="310" r:id="rId34"/>
    <p:sldId id="311" r:id="rId35"/>
    <p:sldId id="355" r:id="rId36"/>
    <p:sldId id="293" r:id="rId37"/>
    <p:sldId id="294" r:id="rId38"/>
    <p:sldId id="341" r:id="rId39"/>
    <p:sldId id="342" r:id="rId40"/>
    <p:sldId id="343" r:id="rId41"/>
    <p:sldId id="344" r:id="rId42"/>
    <p:sldId id="345" r:id="rId43"/>
    <p:sldId id="346" r:id="rId44"/>
    <p:sldId id="330" r:id="rId45"/>
    <p:sldId id="312" r:id="rId46"/>
    <p:sldId id="326" r:id="rId47"/>
    <p:sldId id="316" r:id="rId48"/>
    <p:sldId id="380" r:id="rId49"/>
    <p:sldId id="360" r:id="rId50"/>
    <p:sldId id="382" r:id="rId51"/>
    <p:sldId id="359" r:id="rId52"/>
    <p:sldId id="379" r:id="rId53"/>
    <p:sldId id="358" r:id="rId54"/>
    <p:sldId id="357" r:id="rId55"/>
    <p:sldId id="366" r:id="rId56"/>
    <p:sldId id="367" r:id="rId57"/>
    <p:sldId id="368" r:id="rId58"/>
    <p:sldId id="369" r:id="rId59"/>
    <p:sldId id="370" r:id="rId60"/>
    <p:sldId id="376" r:id="rId61"/>
    <p:sldId id="372" r:id="rId62"/>
    <p:sldId id="373" r:id="rId63"/>
    <p:sldId id="375" r:id="rId64"/>
    <p:sldId id="273" r:id="rId65"/>
  </p:sldIdLst>
  <p:sldSz cx="9144000" cy="6858000" type="screen4x3"/>
  <p:notesSz cx="6858000" cy="9144000"/>
  <p:defaultTextStyle>
    <a:defPPr>
      <a:defRPr lang="en-US"/>
    </a:defPPr>
    <a:lvl1pPr algn="l" defTabSz="912813" rtl="0" fontAlgn="base">
      <a:spcBef>
        <a:spcPct val="0"/>
      </a:spcBef>
      <a:spcAft>
        <a:spcPct val="0"/>
      </a:spcAft>
      <a:defRPr kern="1200">
        <a:solidFill>
          <a:schemeClr val="tx1"/>
        </a:solidFill>
        <a:latin typeface="Arial" charset="0"/>
        <a:ea typeface="+mn-ea"/>
        <a:cs typeface="+mn-cs"/>
      </a:defRPr>
    </a:lvl1pPr>
    <a:lvl2pPr marL="455613" indent="1588" algn="l" defTabSz="912813" rtl="0" fontAlgn="base">
      <a:spcBef>
        <a:spcPct val="0"/>
      </a:spcBef>
      <a:spcAft>
        <a:spcPct val="0"/>
      </a:spcAft>
      <a:defRPr kern="1200">
        <a:solidFill>
          <a:schemeClr val="tx1"/>
        </a:solidFill>
        <a:latin typeface="Arial" charset="0"/>
        <a:ea typeface="+mn-ea"/>
        <a:cs typeface="+mn-cs"/>
      </a:defRPr>
    </a:lvl2pPr>
    <a:lvl3pPr marL="912813" indent="1588" algn="l" defTabSz="912813" rtl="0" fontAlgn="base">
      <a:spcBef>
        <a:spcPct val="0"/>
      </a:spcBef>
      <a:spcAft>
        <a:spcPct val="0"/>
      </a:spcAft>
      <a:defRPr kern="1200">
        <a:solidFill>
          <a:schemeClr val="tx1"/>
        </a:solidFill>
        <a:latin typeface="Arial" charset="0"/>
        <a:ea typeface="+mn-ea"/>
        <a:cs typeface="+mn-cs"/>
      </a:defRPr>
    </a:lvl3pPr>
    <a:lvl4pPr marL="1370013" indent="1588" algn="l" defTabSz="912813" rtl="0" fontAlgn="base">
      <a:spcBef>
        <a:spcPct val="0"/>
      </a:spcBef>
      <a:spcAft>
        <a:spcPct val="0"/>
      </a:spcAft>
      <a:defRPr kern="1200">
        <a:solidFill>
          <a:schemeClr val="tx1"/>
        </a:solidFill>
        <a:latin typeface="Arial" charset="0"/>
        <a:ea typeface="+mn-ea"/>
        <a:cs typeface="+mn-cs"/>
      </a:defRPr>
    </a:lvl4pPr>
    <a:lvl5pPr marL="1827213" indent="1588" algn="l" defTabSz="912813"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3344" autoAdjust="0"/>
    <p:restoredTop sz="94168" autoAdjust="0"/>
  </p:normalViewPr>
  <p:slideViewPr>
    <p:cSldViewPr>
      <p:cViewPr>
        <p:scale>
          <a:sx n="80" d="100"/>
          <a:sy n="80" d="100"/>
        </p:scale>
        <p:origin x="-870" y="-5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8" Type="http://schemas.openxmlformats.org/officeDocument/2006/relationships/image" Target="../media/image40.wmf"/><Relationship Id="rId3" Type="http://schemas.openxmlformats.org/officeDocument/2006/relationships/image" Target="../media/image35.wmf"/><Relationship Id="rId7" Type="http://schemas.openxmlformats.org/officeDocument/2006/relationships/image" Target="../media/image39.wmf"/><Relationship Id="rId2" Type="http://schemas.openxmlformats.org/officeDocument/2006/relationships/image" Target="../media/image34.wmf"/><Relationship Id="rId1" Type="http://schemas.openxmlformats.org/officeDocument/2006/relationships/image" Target="../media/image33.wmf"/><Relationship Id="rId6" Type="http://schemas.openxmlformats.org/officeDocument/2006/relationships/image" Target="../media/image38.wmf"/><Relationship Id="rId5" Type="http://schemas.openxmlformats.org/officeDocument/2006/relationships/image" Target="../media/image37.wmf"/><Relationship Id="rId4" Type="http://schemas.openxmlformats.org/officeDocument/2006/relationships/image" Target="../media/image3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 Id="rId5" Type="http://schemas.openxmlformats.org/officeDocument/2006/relationships/image" Target="../media/image46.wmf"/><Relationship Id="rId4" Type="http://schemas.openxmlformats.org/officeDocument/2006/relationships/image" Target="../media/image4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image" Target="../media/image52.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image" Target="../media/image5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image" Target="../media/image63.wmf"/><Relationship Id="rId1" Type="http://schemas.openxmlformats.org/officeDocument/2006/relationships/image" Target="../media/image62.w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76.wmf"/><Relationship Id="rId3" Type="http://schemas.openxmlformats.org/officeDocument/2006/relationships/image" Target="../media/image71.wmf"/><Relationship Id="rId7" Type="http://schemas.openxmlformats.org/officeDocument/2006/relationships/image" Target="../media/image75.wmf"/><Relationship Id="rId2" Type="http://schemas.openxmlformats.org/officeDocument/2006/relationships/image" Target="../media/image70.wmf"/><Relationship Id="rId1" Type="http://schemas.openxmlformats.org/officeDocument/2006/relationships/image" Target="../media/image69.wmf"/><Relationship Id="rId6" Type="http://schemas.openxmlformats.org/officeDocument/2006/relationships/image" Target="../media/image74.wmf"/><Relationship Id="rId5" Type="http://schemas.openxmlformats.org/officeDocument/2006/relationships/image" Target="../media/image73.wmf"/><Relationship Id="rId4" Type="http://schemas.openxmlformats.org/officeDocument/2006/relationships/image" Target="../media/image72.wmf"/><Relationship Id="rId9" Type="http://schemas.openxmlformats.org/officeDocument/2006/relationships/image" Target="../media/image77.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914391"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914391" fontAlgn="auto">
              <a:spcBef>
                <a:spcPts val="0"/>
              </a:spcBef>
              <a:spcAft>
                <a:spcPts val="0"/>
              </a:spcAft>
              <a:defRPr sz="1200">
                <a:latin typeface="+mn-lt"/>
              </a:defRPr>
            </a:lvl1pPr>
          </a:lstStyle>
          <a:p>
            <a:pPr>
              <a:defRPr/>
            </a:pPr>
            <a:fld id="{DA6CA3BB-8247-4EA0-9860-F4E1FECA531D}" type="datetimeFigureOut">
              <a:rPr lang="en-US"/>
              <a:pPr>
                <a:defRPr/>
              </a:pPr>
              <a:t>8/4/2010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914391"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914391" fontAlgn="auto">
              <a:spcBef>
                <a:spcPts val="0"/>
              </a:spcBef>
              <a:spcAft>
                <a:spcPts val="0"/>
              </a:spcAft>
              <a:defRPr sz="1200">
                <a:latin typeface="+mn-lt"/>
              </a:defRPr>
            </a:lvl1pPr>
          </a:lstStyle>
          <a:p>
            <a:pPr>
              <a:defRPr/>
            </a:pPr>
            <a:fld id="{00BAD7E6-417C-4C98-9453-21F5BCB54F7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30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2813" fontAlgn="base">
              <a:spcBef>
                <a:spcPct val="0"/>
              </a:spcBef>
              <a:spcAft>
                <a:spcPct val="0"/>
              </a:spcAft>
              <a:defRPr/>
            </a:pPr>
            <a:fld id="{22C065CD-9550-47ED-BBDB-E59A4C4A21BD}" type="slidenum">
              <a:rPr lang="en-US" smtClean="0"/>
              <a:pPr defTabSz="912813" fontAlgn="base">
                <a:spcBef>
                  <a:spcPct val="0"/>
                </a:spcBef>
                <a:spcAft>
                  <a:spcPct val="0"/>
                </a:spcAft>
                <a:defRPr/>
              </a:pPr>
              <a:t>1</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87CC540-6AE8-43A4-A7A9-F68023CE6A43}" type="slidenum">
              <a:rPr lang="en-US"/>
              <a:pPr fontAlgn="base">
                <a:spcBef>
                  <a:spcPct val="0"/>
                </a:spcBef>
                <a:spcAft>
                  <a:spcPct val="0"/>
                </a:spcAft>
              </a:pPr>
              <a:t>40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329C6737-1564-452F-915A-39882C148BBA}" type="slidenum">
              <a:rPr lang="en-US" smtClean="0"/>
              <a:pPr>
                <a:defRPr/>
              </a:pPr>
              <a:t>50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Thanks you all. Questions ? </a:t>
            </a:r>
          </a:p>
        </p:txBody>
      </p:sp>
      <p:sp>
        <p:nvSpPr>
          <p:cNvPr id="512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2813" fontAlgn="base">
              <a:spcBef>
                <a:spcPct val="0"/>
              </a:spcBef>
              <a:spcAft>
                <a:spcPct val="0"/>
              </a:spcAft>
              <a:defRPr/>
            </a:pPr>
            <a:fld id="{021ED934-3998-4F8D-BC08-63A4E9F7C8AE}" type="slidenum">
              <a:rPr lang="en-US" smtClean="0"/>
              <a:pPr defTabSz="912813" fontAlgn="base">
                <a:spcBef>
                  <a:spcPct val="0"/>
                </a:spcBef>
                <a:spcAft>
                  <a:spcPct val="0"/>
                </a:spcAft>
                <a:defRPr/>
              </a:pPr>
              <a:t>64</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2F04A4-6214-44C6-9D6F-50441D83AE9A}" type="slidenum">
              <a:rPr lang="en-US"/>
              <a:pPr/>
              <a:t>4</a:t>
            </a:fld>
            <a:endParaRPr lang="en-US"/>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Add references for splats,</a:t>
            </a:r>
            <a:r>
              <a:rPr lang="en-US" baseline="0" dirty="0" smtClean="0"/>
              <a:t> </a:t>
            </a:r>
            <a:r>
              <a:rPr lang="en-US" baseline="0" dirty="0" err="1" smtClean="0"/>
              <a:t>surfels</a:t>
            </a:r>
            <a:r>
              <a:rPr lang="en-US" baseline="0" dirty="0" smtClean="0"/>
              <a:t> etc</a:t>
            </a:r>
            <a:endParaRPr lang="en-US" dirty="0" smtClean="0"/>
          </a:p>
        </p:txBody>
      </p:sp>
      <p:sp>
        <p:nvSpPr>
          <p:cNvPr id="440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2813" fontAlgn="base">
              <a:spcBef>
                <a:spcPct val="0"/>
              </a:spcBef>
              <a:spcAft>
                <a:spcPct val="0"/>
              </a:spcAft>
              <a:defRPr/>
            </a:pPr>
            <a:fld id="{BDCB8526-22C7-4F04-862E-86B6A92B7571}" type="slidenum">
              <a:rPr lang="en-US" smtClean="0"/>
              <a:pPr defTabSz="912813" fontAlgn="base">
                <a:spcBef>
                  <a:spcPct val="0"/>
                </a:spcBef>
                <a:spcAft>
                  <a:spcPct val="0"/>
                </a:spcAft>
                <a:defRPr/>
              </a:pPr>
              <a:t>6</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Now, we need to decimate the point set by selecting appropriate splats for representing the model. We proposed two methods for this. One is overall quality based and other is based on number of splats</a:t>
            </a:r>
          </a:p>
        </p:txBody>
      </p:sp>
      <p:sp>
        <p:nvSpPr>
          <p:cNvPr id="450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2813" fontAlgn="base">
              <a:spcBef>
                <a:spcPct val="0"/>
              </a:spcBef>
              <a:spcAft>
                <a:spcPct val="0"/>
              </a:spcAft>
              <a:defRPr/>
            </a:pPr>
            <a:fld id="{806CD7C2-BB96-4AA1-B154-932FD4B4F023}" type="slidenum">
              <a:rPr lang="en-US" smtClean="0"/>
              <a:pPr defTabSz="912813" fontAlgn="base">
                <a:spcBef>
                  <a:spcPct val="0"/>
                </a:spcBef>
                <a:spcAft>
                  <a:spcPct val="0"/>
                </a:spcAft>
                <a:defRPr/>
              </a:pPr>
              <a:t>19</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60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2813" fontAlgn="base">
              <a:spcBef>
                <a:spcPct val="0"/>
              </a:spcBef>
              <a:spcAft>
                <a:spcPct val="0"/>
              </a:spcAft>
              <a:defRPr/>
            </a:pPr>
            <a:fld id="{D83ACB3A-A13B-4349-A7D4-65145F25A75B}" type="slidenum">
              <a:rPr lang="en-US" smtClean="0"/>
              <a:pPr defTabSz="912813" fontAlgn="base">
                <a:spcBef>
                  <a:spcPct val="0"/>
                </a:spcBef>
                <a:spcAft>
                  <a:spcPct val="0"/>
                </a:spcAft>
                <a:defRPr/>
              </a:pPr>
              <a:t>20</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2813" fontAlgn="base">
              <a:spcBef>
                <a:spcPct val="0"/>
              </a:spcBef>
              <a:spcAft>
                <a:spcPct val="0"/>
              </a:spcAft>
              <a:defRPr/>
            </a:pPr>
            <a:fld id="{A71D4399-2D12-4B3D-B1E9-BB25CF73EBC7}" type="slidenum">
              <a:rPr lang="en-US" smtClean="0"/>
              <a:pPr defTabSz="912813" fontAlgn="base">
                <a:spcBef>
                  <a:spcPct val="0"/>
                </a:spcBef>
                <a:spcAft>
                  <a:spcPct val="0"/>
                </a:spcAft>
                <a:defRPr/>
              </a:pPr>
              <a:t>24</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Now the points in P_d should be added to P</a:t>
            </a:r>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3BE489D-FEB4-4CB6-AB15-A023CB3C693A}" type="slidenum">
              <a:rPr lang="en-US"/>
              <a:pPr fontAlgn="base">
                <a:spcBef>
                  <a:spcPct val="0"/>
                </a:spcBef>
                <a:spcAft>
                  <a:spcPct val="0"/>
                </a:spcAft>
              </a:pPr>
              <a:t>26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Change matlab graph to some thing real splat</a:t>
            </a:r>
          </a:p>
        </p:txBody>
      </p:sp>
      <p:sp>
        <p:nvSpPr>
          <p:cNvPr id="481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2813" fontAlgn="base">
              <a:spcBef>
                <a:spcPct val="0"/>
              </a:spcBef>
              <a:spcAft>
                <a:spcPct val="0"/>
              </a:spcAft>
              <a:defRPr/>
            </a:pPr>
            <a:fld id="{8061B040-041D-4FCF-8EB9-EFD7EF64E34B}" type="slidenum">
              <a:rPr lang="en-US" smtClean="0"/>
              <a:pPr defTabSz="912813" fontAlgn="base">
                <a:spcBef>
                  <a:spcPct val="0"/>
                </a:spcBef>
                <a:spcAft>
                  <a:spcPct val="0"/>
                </a:spcAft>
                <a:defRPr/>
              </a:pPr>
              <a:t>32</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eaLnBrk="1" fontAlgn="auto" hangingPunct="1">
              <a:spcBef>
                <a:spcPts val="0"/>
              </a:spcBef>
              <a:spcAft>
                <a:spcPts val="0"/>
              </a:spcAft>
              <a:defRPr/>
            </a:pPr>
            <a:endParaRPr lang="en-US" dirty="0"/>
          </a:p>
        </p:txBody>
      </p:sp>
      <p:sp>
        <p:nvSpPr>
          <p:cNvPr id="4915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912813" fontAlgn="base">
              <a:spcBef>
                <a:spcPct val="0"/>
              </a:spcBef>
              <a:spcAft>
                <a:spcPct val="0"/>
              </a:spcAft>
              <a:defRPr/>
            </a:pPr>
            <a:fld id="{C9BE1436-098D-457A-A097-BA734F62869B}" type="slidenum">
              <a:rPr lang="en-US" smtClean="0"/>
              <a:pPr defTabSz="912813" fontAlgn="base">
                <a:spcBef>
                  <a:spcPct val="0"/>
                </a:spcBef>
                <a:spcAft>
                  <a:spcPct val="0"/>
                </a:spcAft>
                <a:defRPr/>
              </a:pPr>
              <a:t>34</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904875" y="3648075"/>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lIns="91439" tIns="45719" rIns="91439" bIns="45719" anchor="ctr"/>
          <a:lstStyle/>
          <a:p>
            <a:pPr algn="ctr" defTabSz="914391" fontAlgn="auto">
              <a:spcBef>
                <a:spcPts val="0"/>
              </a:spcBef>
              <a:spcAft>
                <a:spcPts val="0"/>
              </a:spcAft>
              <a:defRPr/>
            </a:pPr>
            <a:endParaRPr lang="en-US"/>
          </a:p>
        </p:txBody>
      </p:sp>
      <p:sp>
        <p:nvSpPr>
          <p:cNvPr id="5" name="Rectangle 4"/>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lIns="91439" tIns="45719" rIns="91439" bIns="45719" anchor="ctr"/>
          <a:lstStyle/>
          <a:p>
            <a:pPr algn="ctr" defTabSz="914391" fontAlgn="auto">
              <a:spcBef>
                <a:spcPts val="0"/>
              </a:spcBef>
              <a:spcAft>
                <a:spcPts val="0"/>
              </a:spcAft>
              <a:defRPr/>
            </a:pPr>
            <a:endParaRPr lang="en-US"/>
          </a:p>
        </p:txBody>
      </p:sp>
      <p:sp>
        <p:nvSpPr>
          <p:cNvPr id="6" name="Rectangle 5"/>
          <p:cNvSpPr/>
          <p:nvPr/>
        </p:nvSpPr>
        <p:spPr>
          <a:xfrm>
            <a:off x="904875" y="3648075"/>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9" tIns="45719" rIns="91439" bIns="45719" anchor="ctr"/>
          <a:lstStyle/>
          <a:p>
            <a:pPr algn="ctr" defTabSz="914391" fontAlgn="auto">
              <a:spcBef>
                <a:spcPts val="0"/>
              </a:spcBef>
              <a:spcAft>
                <a:spcPts val="0"/>
              </a:spcAft>
              <a:defRPr/>
            </a:pPr>
            <a:endParaRPr lang="en-US"/>
          </a:p>
        </p:txBody>
      </p:sp>
      <p:sp>
        <p:nvSpPr>
          <p:cNvPr id="7" name="Rectangle 6"/>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9" tIns="45719" rIns="91439" bIns="45719" anchor="ctr"/>
          <a:lstStyle/>
          <a:p>
            <a:pPr algn="ctr" defTabSz="914391" fontAlgn="auto">
              <a:spcBef>
                <a:spcPts val="0"/>
              </a:spcBef>
              <a:spcAft>
                <a:spcPts val="0"/>
              </a:spcAft>
              <a:defRPr/>
            </a:pPr>
            <a:endParaRPr lang="en-US"/>
          </a:p>
        </p:txBody>
      </p:sp>
      <p:sp>
        <p:nvSpPr>
          <p:cNvPr id="8" name="Title 7"/>
          <p:cNvSpPr>
            <a:spLocks noGrp="1"/>
          </p:cNvSpPr>
          <p:nvPr>
            <p:ph type="ctrTitle"/>
          </p:nvPr>
        </p:nvSpPr>
        <p:spPr>
          <a:xfrm>
            <a:off x="1219200" y="3886201"/>
            <a:ext cx="6858000" cy="990600"/>
          </a:xfrm>
        </p:spPr>
        <p:txBody>
          <a:bodyPr anchor="t"/>
          <a:lstStyle>
            <a:lvl1pPr algn="r">
              <a:defRPr sz="3200">
                <a:solidFill>
                  <a:schemeClr val="tx1"/>
                </a:solidFill>
              </a:defRPr>
            </a:lvl1pPr>
          </a:lstStyle>
          <a:p>
            <a:r>
              <a:rPr lang="en-US" smtClean="0"/>
              <a:t>Click to edit Master title style</a:t>
            </a:r>
            <a:endParaRPr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196" indent="0" algn="ctr">
              <a:buNone/>
            </a:lvl2pPr>
            <a:lvl3pPr marL="914391" indent="0" algn="ctr">
              <a:buNone/>
            </a:lvl3pPr>
            <a:lvl4pPr marL="1371587" indent="0" algn="ctr">
              <a:buNone/>
            </a:lvl4pPr>
            <a:lvl5pPr marL="1828782" indent="0" algn="ctr">
              <a:buNone/>
            </a:lvl5pPr>
            <a:lvl6pPr marL="2285978" indent="0" algn="ctr">
              <a:buNone/>
            </a:lvl6pPr>
            <a:lvl7pPr marL="2743173" indent="0" algn="ctr">
              <a:buNone/>
            </a:lvl7pPr>
            <a:lvl8pPr marL="3200368" indent="0" algn="ctr">
              <a:buNone/>
            </a:lvl8pPr>
            <a:lvl9pPr marL="3657563" indent="0" algn="ctr">
              <a:buNone/>
            </a:lvl9pPr>
          </a:lstStyle>
          <a:p>
            <a:r>
              <a:rPr lang="en-US" smtClean="0"/>
              <a:t>Click to edit Master subtitle style</a:t>
            </a:r>
            <a:endParaRPr lang="en-US"/>
          </a:p>
        </p:txBody>
      </p:sp>
      <p:sp>
        <p:nvSpPr>
          <p:cNvPr id="10" name="Date Placeholder 27"/>
          <p:cNvSpPr>
            <a:spLocks noGrp="1"/>
          </p:cNvSpPr>
          <p:nvPr>
            <p:ph type="dt" sz="half" idx="10"/>
          </p:nvPr>
        </p:nvSpPr>
        <p:spPr>
          <a:xfrm>
            <a:off x="6400800" y="6354763"/>
            <a:ext cx="2286000" cy="366712"/>
          </a:xfrm>
        </p:spPr>
        <p:txBody>
          <a:bodyPr/>
          <a:lstStyle>
            <a:lvl1pPr>
              <a:defRPr sz="1400"/>
            </a:lvl1pPr>
          </a:lstStyle>
          <a:p>
            <a:pPr>
              <a:defRPr/>
            </a:pPr>
            <a:fld id="{C110E9D3-7815-4B51-844D-ED915EC21354}" type="datetimeFigureOut">
              <a:rPr lang="en-US"/>
              <a:pPr>
                <a:defRPr/>
              </a:pPr>
              <a:t>8/4/2010</a:t>
            </a:fld>
            <a:endParaRPr lang="en-US"/>
          </a:p>
        </p:txBody>
      </p:sp>
      <p:sp>
        <p:nvSpPr>
          <p:cNvPr id="11" name="Footer Placeholder 16"/>
          <p:cNvSpPr>
            <a:spLocks noGrp="1"/>
          </p:cNvSpPr>
          <p:nvPr>
            <p:ph type="ftr" sz="quarter" idx="11"/>
          </p:nvPr>
        </p:nvSpPr>
        <p:spPr>
          <a:xfrm>
            <a:off x="2898775" y="6354763"/>
            <a:ext cx="3475038" cy="366712"/>
          </a:xfrm>
        </p:spPr>
        <p:txBody>
          <a:bodyPr/>
          <a:lstStyle>
            <a:lvl1pPr>
              <a:defRPr/>
            </a:lvl1pPr>
          </a:lstStyle>
          <a:p>
            <a:pPr>
              <a:defRPr/>
            </a:pPr>
            <a:endParaRPr lang="en-US"/>
          </a:p>
        </p:txBody>
      </p:sp>
      <p:sp>
        <p:nvSpPr>
          <p:cNvPr id="12" name="Slide Number Placeholder 28"/>
          <p:cNvSpPr>
            <a:spLocks noGrp="1"/>
          </p:cNvSpPr>
          <p:nvPr>
            <p:ph type="sldNum" sz="quarter" idx="12"/>
          </p:nvPr>
        </p:nvSpPr>
        <p:spPr>
          <a:xfrm>
            <a:off x="1216025" y="6354763"/>
            <a:ext cx="1219200" cy="366712"/>
          </a:xfrm>
        </p:spPr>
        <p:txBody>
          <a:bodyPr/>
          <a:lstStyle>
            <a:lvl1pPr>
              <a:defRPr/>
            </a:lvl1pPr>
          </a:lstStyle>
          <a:p>
            <a:pPr>
              <a:defRPr/>
            </a:pPr>
            <a:fld id="{A7BF84E4-A23E-45E5-BD7E-ED2FD033042B}" type="slidenum">
              <a:rPr lang="en-US"/>
              <a:pPr>
                <a:defRPr/>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C5CCE9F3-DFE6-445A-80F3-B5CC4456E22C}" type="datetimeFigureOut">
              <a:rPr lang="en-US"/>
              <a:pPr>
                <a:defRPr/>
              </a:pPr>
              <a:t>8/4/2010</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3BD7BE21-372B-4C11-986C-0DF22941A314}" type="slidenum">
              <a:rPr lang="en-US"/>
              <a:pPr>
                <a:defRPr/>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lIns="91439" tIns="45719" rIns="91439" bIns="45719"/>
          <a:lstStyle/>
          <a:p>
            <a:pPr defTabSz="914391" fontAlgn="auto">
              <a:spcBef>
                <a:spcPts val="0"/>
              </a:spcBef>
              <a:spcAft>
                <a:spcPts val="0"/>
              </a:spcAft>
              <a:defRPr/>
            </a:pPr>
            <a:endParaRPr lang="en-US">
              <a:latin typeface="+mn-lt"/>
            </a:endParaRPr>
          </a:p>
        </p:txBody>
      </p:sp>
      <p:sp>
        <p:nvSpPr>
          <p:cNvPr id="5" name="Isosceles Triangle 4"/>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9" tIns="45719" rIns="91439" bIns="45719" anchor="ctr"/>
          <a:lstStyle/>
          <a:p>
            <a:pPr algn="ctr" defTabSz="914391" fontAlgn="auto">
              <a:spcBef>
                <a:spcPts val="0"/>
              </a:spcBef>
              <a:spcAft>
                <a:spcPts val="0"/>
              </a:spcAft>
              <a:defRPr/>
            </a:pPr>
            <a:endParaRPr lang="en-US"/>
          </a:p>
        </p:txBody>
      </p:sp>
      <p:sp>
        <p:nvSpPr>
          <p:cNvPr id="6" name="Straight Connector 5"/>
          <p:cNvSpPr>
            <a:spLocks noChangeShapeType="1"/>
          </p:cNvSpPr>
          <p:nvPr/>
        </p:nvSpPr>
        <p:spPr bwMode="auto">
          <a:xfrm rot="5400000">
            <a:off x="3630612" y="3201988"/>
            <a:ext cx="5851525" cy="0"/>
          </a:xfrm>
          <a:prstGeom prst="line">
            <a:avLst/>
          </a:prstGeom>
          <a:noFill/>
          <a:ln w="9525" cap="flat" cmpd="sng" algn="ctr">
            <a:solidFill>
              <a:schemeClr val="accent2"/>
            </a:solidFill>
            <a:prstDash val="dash"/>
            <a:round/>
            <a:headEnd type="none" w="med" len="med"/>
            <a:tailEnd type="none" w="med" len="med"/>
          </a:ln>
          <a:effectLst/>
        </p:spPr>
        <p:txBody>
          <a:bodyPr lIns="91439" tIns="45719" rIns="91439" bIns="45719"/>
          <a:lstStyle/>
          <a:p>
            <a:pPr defTabSz="914391" fontAlgn="auto">
              <a:spcBef>
                <a:spcPts val="0"/>
              </a:spcBef>
              <a:spcAft>
                <a:spcPts val="0"/>
              </a:spcAft>
              <a:defRPr/>
            </a:pPr>
            <a:endParaRPr lang="en-US">
              <a:latin typeface="+mn-lt"/>
            </a:endParaRPr>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1"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B89079D8-E922-4107-A5F3-50CBE24871C1}" type="datetimeFigureOut">
              <a:rPr lang="en-US"/>
              <a:pPr>
                <a:defRPr/>
              </a:pPr>
              <a:t>8/4/2010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D57DBC6-2722-4C4B-A96B-E0D4F77B7C07}" type="slidenum">
              <a:rPr lang="en-US"/>
              <a:pPr>
                <a:defRPr/>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
          </p:nvPr>
        </p:nvSpPr>
        <p:spPr>
          <a:xfrm>
            <a:off x="457200" y="1219200"/>
            <a:ext cx="8229600" cy="4937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F187CA25-3E5B-497E-9E2C-861E82F2D8AB}" type="datetimeFigureOut">
              <a:rPr lang="en-US"/>
              <a:pPr>
                <a:defRPr/>
              </a:pPr>
              <a:t>8/4/2010</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64B00EDC-965D-4190-BF6B-00656C60DBD2}" type="slidenum">
              <a:rPr lang="en-US"/>
              <a:pPr>
                <a:defRPr/>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p:nvSpPr>
        <p:spPr>
          <a:xfrm>
            <a:off x="914400" y="2819400"/>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lIns="91439" tIns="45719" rIns="91439" bIns="45719" anchor="ctr"/>
          <a:lstStyle/>
          <a:p>
            <a:pPr algn="ctr" defTabSz="914391" fontAlgn="auto">
              <a:spcBef>
                <a:spcPts val="0"/>
              </a:spcBef>
              <a:spcAft>
                <a:spcPts val="0"/>
              </a:spcAft>
              <a:defRPr/>
            </a:pPr>
            <a:endParaRPr lang="en-US"/>
          </a:p>
        </p:txBody>
      </p:sp>
      <p:sp>
        <p:nvSpPr>
          <p:cNvPr id="5" name="Rectangle 4"/>
          <p:cNvSpPr/>
          <p:nvPr/>
        </p:nvSpPr>
        <p:spPr>
          <a:xfrm>
            <a:off x="914400" y="2819400"/>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9" tIns="45719" rIns="91439" bIns="45719" anchor="ctr"/>
          <a:lstStyle/>
          <a:p>
            <a:pPr algn="ctr" defTabSz="914391" fontAlgn="auto">
              <a:spcBef>
                <a:spcPts val="0"/>
              </a:spcBef>
              <a:spcAft>
                <a:spcPts val="0"/>
              </a:spcAft>
              <a:defRPr/>
            </a:pPr>
            <a:endParaRPr lang="en-US"/>
          </a:p>
        </p:txBody>
      </p:sp>
      <p:sp>
        <p:nvSpPr>
          <p:cNvPr id="2" name="Title 1"/>
          <p:cNvSpPr>
            <a:spLocks noGrp="1"/>
          </p:cNvSpPr>
          <p:nvPr>
            <p:ph type="title"/>
          </p:nvPr>
        </p:nvSpPr>
        <p:spPr>
          <a:xfrm>
            <a:off x="1219200" y="2971800"/>
            <a:ext cx="6858000" cy="1066800"/>
          </a:xfrm>
        </p:spPr>
        <p:txBody>
          <a:bodyPr anchor="t"/>
          <a:lstStyle>
            <a:lvl1pPr algn="r">
              <a:buNone/>
              <a:defRPr sz="3200" b="0" cap="none" baseline="0"/>
            </a:lvl1pPr>
          </a:lstStyle>
          <a:p>
            <a:r>
              <a:rPr lang="en-US" smtClean="0"/>
              <a:t>Click to edit Master title style</a:t>
            </a:r>
            <a:endParaRPr lang="en-US"/>
          </a:p>
        </p:txBody>
      </p:sp>
      <p:sp>
        <p:nvSpPr>
          <p:cNvPr id="3" name="Text Placeholder 2"/>
          <p:cNvSpPr>
            <a:spLocks noGrp="1"/>
          </p:cNvSpPr>
          <p:nvPr>
            <p:ph type="body" idx="1"/>
          </p:nvPr>
        </p:nvSpPr>
        <p:spPr>
          <a:xfrm>
            <a:off x="1295401" y="4267200"/>
            <a:ext cx="6781800" cy="1143000"/>
          </a:xfrm>
        </p:spPr>
        <p:txBody>
          <a:bodyPr/>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6" name="Date Placeholder 3"/>
          <p:cNvSpPr>
            <a:spLocks noGrp="1"/>
          </p:cNvSpPr>
          <p:nvPr>
            <p:ph type="dt" sz="half" idx="10"/>
          </p:nvPr>
        </p:nvSpPr>
        <p:spPr>
          <a:xfrm>
            <a:off x="6400800" y="6354763"/>
            <a:ext cx="2286000" cy="366712"/>
          </a:xfrm>
        </p:spPr>
        <p:txBody>
          <a:bodyPr/>
          <a:lstStyle>
            <a:lvl1pPr>
              <a:defRPr/>
            </a:lvl1pPr>
          </a:lstStyle>
          <a:p>
            <a:pPr>
              <a:defRPr/>
            </a:pPr>
            <a:fld id="{45C90705-53D8-41C1-A9A5-2E3BE81824FD}" type="datetimeFigureOut">
              <a:rPr lang="en-US"/>
              <a:pPr>
                <a:defRPr/>
              </a:pPr>
              <a:t>8/4/2010</a:t>
            </a:fld>
            <a:endParaRPr lang="en-US"/>
          </a:p>
        </p:txBody>
      </p:sp>
      <p:sp>
        <p:nvSpPr>
          <p:cNvPr id="7" name="Footer Placeholder 4"/>
          <p:cNvSpPr>
            <a:spLocks noGrp="1"/>
          </p:cNvSpPr>
          <p:nvPr>
            <p:ph type="ftr" sz="quarter" idx="11"/>
          </p:nvPr>
        </p:nvSpPr>
        <p:spPr>
          <a:xfrm>
            <a:off x="2898775" y="6354763"/>
            <a:ext cx="3475038" cy="366712"/>
          </a:xfrm>
        </p:spPr>
        <p:txBody>
          <a:bodyPr/>
          <a:lstStyle>
            <a:lvl1pPr>
              <a:defRPr/>
            </a:lvl1pPr>
          </a:lstStyle>
          <a:p>
            <a:pPr>
              <a:defRPr/>
            </a:pPr>
            <a:endParaRPr lang="en-US"/>
          </a:p>
        </p:txBody>
      </p:sp>
      <p:sp>
        <p:nvSpPr>
          <p:cNvPr id="8" name="Slide Number Placeholder 5"/>
          <p:cNvSpPr>
            <a:spLocks noGrp="1"/>
          </p:cNvSpPr>
          <p:nvPr>
            <p:ph type="sldNum" sz="quarter" idx="12"/>
          </p:nvPr>
        </p:nvSpPr>
        <p:spPr>
          <a:xfrm>
            <a:off x="1069975" y="6354763"/>
            <a:ext cx="1520825" cy="366712"/>
          </a:xfrm>
        </p:spPr>
        <p:txBody>
          <a:bodyPr/>
          <a:lstStyle>
            <a:lvl1pPr>
              <a:defRPr/>
            </a:lvl1pPr>
          </a:lstStyle>
          <a:p>
            <a:pPr>
              <a:defRPr/>
            </a:pPr>
            <a:fld id="{19CE482D-7E69-42B7-8A1F-3C88028F603C}" type="slidenum">
              <a:rPr lang="en-US"/>
              <a:pPr>
                <a:defRPr/>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smtClean="0"/>
              <a:t>Click to edit Master title style</a:t>
            </a:r>
            <a:endParaRPr lang="en-US"/>
          </a:p>
        </p:txBody>
      </p:sp>
      <p:sp>
        <p:nvSpPr>
          <p:cNvPr id="9" name="Content Placeholder 8"/>
          <p:cNvSpPr>
            <a:spLocks noGrp="1"/>
          </p:cNvSpPr>
          <p:nvPr>
            <p:ph sz="quarter" idx="1"/>
          </p:nvPr>
        </p:nvSpPr>
        <p:spPr>
          <a:xfrm>
            <a:off x="457200" y="1219200"/>
            <a:ext cx="4041648" cy="4937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632198" y="1216152"/>
            <a:ext cx="4041648" cy="4937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AAA7191E-5F39-49F0-8DE9-470B4FE03C8E}" type="datetimeFigureOut">
              <a:rPr lang="en-US"/>
              <a:pPr>
                <a:defRPr/>
              </a:pPr>
              <a:t>8/4/2010</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ADA230D1-7C16-4F59-905E-5C168A22FB22}" type="slidenum">
              <a:rPr lang="en-US"/>
              <a:pPr>
                <a:defRPr/>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85875"/>
            <a:ext cx="4040188" cy="685800"/>
          </a:xfrm>
          <a:noFill/>
          <a:ln>
            <a:noFill/>
          </a:ln>
        </p:spPr>
        <p:txBody>
          <a:bodyPr anchor="b">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8201" y="1295400"/>
            <a:ext cx="4041775" cy="685800"/>
          </a:xfrm>
          <a:noFill/>
          <a:ln>
            <a:noFill/>
          </a:ln>
        </p:spPr>
        <p:txBody>
          <a:bodyPr anchor="b"/>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11" name="Content Placeholder 10"/>
          <p:cNvSpPr>
            <a:spLocks noGrp="1"/>
          </p:cNvSpPr>
          <p:nvPr>
            <p:ph sz="quarter" idx="2"/>
          </p:nvPr>
        </p:nvSpPr>
        <p:spPr>
          <a:xfrm>
            <a:off x="457200" y="2133601"/>
            <a:ext cx="40386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648201" y="2133601"/>
            <a:ext cx="40386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pPr>
              <a:defRPr/>
            </a:pPr>
            <a:fld id="{FA514E68-BCFB-4C80-B062-E399AE644C82}" type="datetimeFigureOut">
              <a:rPr lang="en-US"/>
              <a:pPr>
                <a:defRPr/>
              </a:pPr>
              <a:t>8/4/2010</a:t>
            </a:fld>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pPr>
              <a:defRPr/>
            </a:pPr>
            <a:fld id="{21863410-681D-46FF-8641-0A6B115F9BAD}" type="slidenum">
              <a:rPr lang="en-US"/>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Isosceles Triangle 2"/>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9" tIns="45719" rIns="91439" bIns="45719" anchor="ctr"/>
          <a:lstStyle/>
          <a:p>
            <a:pPr algn="ctr" defTabSz="914391" fontAlgn="auto">
              <a:spcBef>
                <a:spcPts val="0"/>
              </a:spcBef>
              <a:spcAft>
                <a:spcPts val="0"/>
              </a:spcAft>
              <a:defRPr/>
            </a:pPr>
            <a:endParaRPr lang="en-US"/>
          </a:p>
        </p:txBody>
      </p:sp>
      <p:sp>
        <p:nvSpPr>
          <p:cNvPr id="2" name="Title 1"/>
          <p:cNvSpPr>
            <a:spLocks noGrp="1"/>
          </p:cNvSpPr>
          <p:nvPr>
            <p:ph type="title"/>
          </p:nvPr>
        </p:nvSpPr>
        <p:spPr>
          <a:xfrm>
            <a:off x="457200" y="228600"/>
            <a:ext cx="8229600" cy="914400"/>
          </a:xfrm>
        </p:spPr>
        <p:txBody>
          <a:bodyPr/>
          <a:lstStyle/>
          <a:p>
            <a:r>
              <a:rPr lang="en-US" smtClean="0"/>
              <a:t>Click to edit Master title style</a:t>
            </a:r>
            <a:endParaRPr lang="en-US"/>
          </a:p>
        </p:txBody>
      </p:sp>
      <p:sp>
        <p:nvSpPr>
          <p:cNvPr id="4" name="Date Placeholder 2"/>
          <p:cNvSpPr>
            <a:spLocks noGrp="1"/>
          </p:cNvSpPr>
          <p:nvPr>
            <p:ph type="dt" sz="half" idx="10"/>
          </p:nvPr>
        </p:nvSpPr>
        <p:spPr/>
        <p:txBody>
          <a:bodyPr/>
          <a:lstStyle>
            <a:lvl1pPr>
              <a:defRPr/>
            </a:lvl1pPr>
          </a:lstStyle>
          <a:p>
            <a:pPr>
              <a:defRPr/>
            </a:pPr>
            <a:fld id="{E009204C-88EC-46FB-9276-3F2E9EF24AE9}" type="datetimeFigureOut">
              <a:rPr lang="en-US"/>
              <a:pPr>
                <a:defRPr/>
              </a:pPr>
              <a:t>8/4/2010</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pPr>
              <a:defRPr/>
            </a:pPr>
            <a:fld id="{52EE1A89-9FBE-4309-9A9D-1438A2F2F6AF}" type="slidenum">
              <a:rPr lang="en-US"/>
              <a:pPr>
                <a:defRPr/>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traight Connector 1"/>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lIns="91439" tIns="45719" rIns="91439" bIns="45719"/>
          <a:lstStyle/>
          <a:p>
            <a:pPr defTabSz="914391" fontAlgn="auto">
              <a:spcBef>
                <a:spcPts val="0"/>
              </a:spcBef>
              <a:spcAft>
                <a:spcPts val="0"/>
              </a:spcAft>
              <a:defRPr/>
            </a:pPr>
            <a:endParaRPr lang="en-US">
              <a:latin typeface="+mn-lt"/>
            </a:endParaRPr>
          </a:p>
        </p:txBody>
      </p:sp>
      <p:sp>
        <p:nvSpPr>
          <p:cNvPr id="3" name="Isosceles Triangle 2"/>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9" tIns="45719" rIns="91439" bIns="45719" anchor="ctr"/>
          <a:lstStyle/>
          <a:p>
            <a:pPr algn="ctr" defTabSz="914391" fontAlgn="auto">
              <a:spcBef>
                <a:spcPts val="0"/>
              </a:spcBef>
              <a:spcAft>
                <a:spcPts val="0"/>
              </a:spcAft>
              <a:defRPr/>
            </a:pPr>
            <a:endParaRPr lang="en-US"/>
          </a:p>
        </p:txBody>
      </p:sp>
      <p:sp>
        <p:nvSpPr>
          <p:cNvPr id="4" name="Date Placeholder 1"/>
          <p:cNvSpPr>
            <a:spLocks noGrp="1"/>
          </p:cNvSpPr>
          <p:nvPr>
            <p:ph type="dt" sz="half" idx="10"/>
          </p:nvPr>
        </p:nvSpPr>
        <p:spPr/>
        <p:txBody>
          <a:bodyPr/>
          <a:lstStyle>
            <a:lvl1pPr>
              <a:defRPr/>
            </a:lvl1pPr>
          </a:lstStyle>
          <a:p>
            <a:pPr>
              <a:defRPr/>
            </a:pPr>
            <a:fld id="{DDBB1873-3FBA-4739-B75D-D70C0ED1143E}" type="datetimeFigureOut">
              <a:rPr lang="en-US"/>
              <a:pPr>
                <a:defRPr/>
              </a:pPr>
              <a:t>8/4/2010</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3"/>
          <p:cNvSpPr>
            <a:spLocks noGrp="1"/>
          </p:cNvSpPr>
          <p:nvPr>
            <p:ph type="sldNum" sz="quarter" idx="12"/>
          </p:nvPr>
        </p:nvSpPr>
        <p:spPr/>
        <p:txBody>
          <a:bodyPr/>
          <a:lstStyle>
            <a:lvl1pPr>
              <a:defRPr/>
            </a:lvl1pPr>
          </a:lstStyle>
          <a:p>
            <a:pPr>
              <a:defRPr/>
            </a:pPr>
            <a:fld id="{FA2BEBB0-4C1C-43FB-9A55-041236EACB9A}" type="slidenum">
              <a:rPr lang="en-US"/>
              <a:pPr>
                <a:defRPr/>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lIns="91439" tIns="45719" rIns="91439" bIns="45719"/>
          <a:lstStyle/>
          <a:p>
            <a:pPr defTabSz="914391" fontAlgn="auto">
              <a:spcBef>
                <a:spcPts val="0"/>
              </a:spcBef>
              <a:spcAft>
                <a:spcPts val="0"/>
              </a:spcAft>
              <a:defRPr/>
            </a:pPr>
            <a:endParaRPr lang="en-US">
              <a:latin typeface="+mn-lt"/>
            </a:endParaRPr>
          </a:p>
        </p:txBody>
      </p:sp>
      <p:sp>
        <p:nvSpPr>
          <p:cNvPr id="6" name="Straight Connector 5"/>
          <p:cNvSpPr>
            <a:spLocks noChangeShapeType="1"/>
          </p:cNvSpPr>
          <p:nvPr/>
        </p:nvSpPr>
        <p:spPr bwMode="auto">
          <a:xfrm rot="5400000">
            <a:off x="3160712" y="3324226"/>
            <a:ext cx="6035675" cy="0"/>
          </a:xfrm>
          <a:prstGeom prst="line">
            <a:avLst/>
          </a:prstGeom>
          <a:noFill/>
          <a:ln w="9525" cap="flat" cmpd="sng" algn="ctr">
            <a:solidFill>
              <a:schemeClr val="accent2"/>
            </a:solidFill>
            <a:prstDash val="dash"/>
            <a:round/>
            <a:headEnd type="none" w="med" len="med"/>
            <a:tailEnd type="none" w="med" len="med"/>
          </a:ln>
          <a:effectLst/>
        </p:spPr>
        <p:txBody>
          <a:bodyPr lIns="91439" tIns="45719" rIns="91439" bIns="45719"/>
          <a:lstStyle/>
          <a:p>
            <a:pPr defTabSz="914391" fontAlgn="auto">
              <a:spcBef>
                <a:spcPts val="0"/>
              </a:spcBef>
              <a:spcAft>
                <a:spcPts val="0"/>
              </a:spcAft>
              <a:defRPr/>
            </a:pPr>
            <a:endParaRPr lang="en-US" dirty="0">
              <a:latin typeface="+mn-lt"/>
            </a:endParaRPr>
          </a:p>
        </p:txBody>
      </p:sp>
      <p:sp>
        <p:nvSpPr>
          <p:cNvPr id="7" name="Isosceles Triangle 6"/>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9" tIns="45719" rIns="91439" bIns="45719" anchor="ctr"/>
          <a:lstStyle/>
          <a:p>
            <a:pPr algn="ctr" defTabSz="914391" fontAlgn="auto">
              <a:spcBef>
                <a:spcPts val="0"/>
              </a:spcBef>
              <a:spcAft>
                <a:spcPts val="0"/>
              </a:spcAft>
              <a:defRPr/>
            </a:pPr>
            <a:endParaRPr lang="en-US"/>
          </a:p>
        </p:txBody>
      </p:sp>
      <p:sp>
        <p:nvSpPr>
          <p:cNvPr id="2" name="Title 1"/>
          <p:cNvSpPr>
            <a:spLocks noGrp="1"/>
          </p:cNvSpPr>
          <p:nvPr>
            <p:ph type="title"/>
          </p:nvPr>
        </p:nvSpPr>
        <p:spPr>
          <a:xfrm>
            <a:off x="6324600" y="304801"/>
            <a:ext cx="2514600" cy="838200"/>
          </a:xfrm>
        </p:spPr>
        <p:txBody>
          <a:bodyPr>
            <a:noAutofit/>
          </a:bodyPr>
          <a:lstStyle>
            <a:lvl1pPr algn="l">
              <a:buNone/>
              <a:defRPr sz="2000" b="1">
                <a:solidFill>
                  <a:schemeClr val="tx2"/>
                </a:solidFill>
                <a:latin typeface="+mn-lt"/>
                <a:ea typeface="+mn-ea"/>
                <a:cs typeface="+mn-cs"/>
              </a:defRPr>
            </a:lvl1pPr>
          </a:lstStyle>
          <a:p>
            <a:r>
              <a:rPr lang="en-US" smtClean="0"/>
              <a:t>Click to edit Master title style</a:t>
            </a:r>
            <a:endParaRPr lang="en-US"/>
          </a:p>
        </p:txBody>
      </p:sp>
      <p:sp>
        <p:nvSpPr>
          <p:cNvPr id="3" name="Text Placeholder 2"/>
          <p:cNvSpPr>
            <a:spLocks noGrp="1"/>
          </p:cNvSpPr>
          <p:nvPr>
            <p:ph type="body" idx="2"/>
          </p:nvPr>
        </p:nvSpPr>
        <p:spPr>
          <a:xfrm>
            <a:off x="6324600" y="1219201"/>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4"/>
          <p:cNvSpPr>
            <a:spLocks noGrp="1"/>
          </p:cNvSpPr>
          <p:nvPr>
            <p:ph type="dt" sz="half" idx="10"/>
          </p:nvPr>
        </p:nvSpPr>
        <p:spPr/>
        <p:txBody>
          <a:bodyPr/>
          <a:lstStyle>
            <a:lvl1pPr>
              <a:defRPr/>
            </a:lvl1pPr>
          </a:lstStyle>
          <a:p>
            <a:pPr>
              <a:defRPr/>
            </a:pPr>
            <a:fld id="{F1325A0F-04E1-4A55-8088-64FC47D8A6DF}" type="datetimeFigureOut">
              <a:rPr lang="en-US"/>
              <a:pPr>
                <a:defRPr/>
              </a:pPr>
              <a:t>8/4/2010</a:t>
            </a:fld>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p:txBody>
          <a:bodyPr/>
          <a:lstStyle>
            <a:lvl1pPr>
              <a:defRPr/>
            </a:lvl1pPr>
          </a:lstStyle>
          <a:p>
            <a:pPr>
              <a:defRPr/>
            </a:pPr>
            <a:fld id="{ED102355-4FC1-4F2C-A268-561CDD0AC584}" type="slidenum">
              <a:rPr lang="en-US"/>
              <a:pPr>
                <a:defRPr/>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lIns="91439" tIns="45719" rIns="91439" bIns="45719"/>
          <a:lstStyle/>
          <a:p>
            <a:pPr defTabSz="914391" fontAlgn="auto">
              <a:spcBef>
                <a:spcPts val="0"/>
              </a:spcBef>
              <a:spcAft>
                <a:spcPts val="0"/>
              </a:spcAft>
              <a:defRPr/>
            </a:pPr>
            <a:endParaRPr lang="en-US">
              <a:latin typeface="+mn-lt"/>
            </a:endParaRPr>
          </a:p>
        </p:txBody>
      </p:sp>
      <p:sp>
        <p:nvSpPr>
          <p:cNvPr id="6" name="Isosceles Triangle 5"/>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9" tIns="45719" rIns="91439" bIns="45719" anchor="ctr"/>
          <a:lstStyle/>
          <a:p>
            <a:pPr algn="ctr" defTabSz="914391" fontAlgn="auto">
              <a:spcBef>
                <a:spcPts val="0"/>
              </a:spcBef>
              <a:spcAft>
                <a:spcPts val="0"/>
              </a:spcAft>
              <a:defRPr/>
            </a:pPr>
            <a:endParaRPr lang="en-US"/>
          </a:p>
        </p:txBody>
      </p:sp>
      <p:sp>
        <p:nvSpPr>
          <p:cNvPr id="7" name="Rectangle 6"/>
          <p:cNvSpPr/>
          <p:nvPr/>
        </p:nvSpPr>
        <p:spPr>
          <a:xfrm>
            <a:off x="457200" y="500063"/>
            <a:ext cx="182563"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9" tIns="45719" rIns="91439" bIns="45719" anchor="ctr"/>
          <a:lstStyle/>
          <a:p>
            <a:pPr algn="ctr" defTabSz="914391" fontAlgn="auto">
              <a:spcBef>
                <a:spcPts val="0"/>
              </a:spcBef>
              <a:spcAft>
                <a:spcPts val="0"/>
              </a:spcAft>
              <a:defRPr/>
            </a:pPr>
            <a:endParaRPr lang="en-US"/>
          </a:p>
        </p:txBody>
      </p:sp>
      <p:sp>
        <p:nvSpPr>
          <p:cNvPr id="2" name="Title 1"/>
          <p:cNvSpPr>
            <a:spLocks noGrp="1"/>
          </p:cNvSpPr>
          <p:nvPr>
            <p:ph type="title"/>
          </p:nvPr>
        </p:nvSpPr>
        <p:spPr>
          <a:xfrm>
            <a:off x="457200" y="500857"/>
            <a:ext cx="8229600" cy="674688"/>
          </a:xfrm>
          <a:ln>
            <a:solidFill>
              <a:schemeClr val="accent1"/>
            </a:solidFill>
          </a:ln>
        </p:spPr>
        <p:txBody>
          <a:bodyPr lIns="274317" anchor="ctr"/>
          <a:lstStyle>
            <a:lvl1pPr algn="r">
              <a:buNone/>
              <a:defRPr sz="2000" b="0">
                <a:solidFill>
                  <a:schemeClr val="tx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600"/>
              </a:spcBef>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457200" y="1219201"/>
            <a:ext cx="8229600" cy="533400"/>
          </a:xfrm>
        </p:spPr>
        <p:txBody>
          <a:bodyPr anchor="ctr"/>
          <a:lstStyle>
            <a:lvl1pPr marL="0" indent="0" algn="l">
              <a:buFontTx/>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8" name="Date Placeholder 4"/>
          <p:cNvSpPr>
            <a:spLocks noGrp="1"/>
          </p:cNvSpPr>
          <p:nvPr>
            <p:ph type="dt" sz="half" idx="10"/>
          </p:nvPr>
        </p:nvSpPr>
        <p:spPr/>
        <p:txBody>
          <a:bodyPr/>
          <a:lstStyle>
            <a:lvl1pPr>
              <a:defRPr/>
            </a:lvl1pPr>
          </a:lstStyle>
          <a:p>
            <a:pPr>
              <a:defRPr/>
            </a:pPr>
            <a:fld id="{C621041A-EF51-4D82-AED6-E842A1D50490}" type="datetimeFigureOut">
              <a:rPr lang="en-US"/>
              <a:pPr>
                <a:defRPr/>
              </a:pPr>
              <a:t>8/4/2010</a:t>
            </a:fld>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p:txBody>
          <a:bodyPr/>
          <a:lstStyle>
            <a:lvl1pPr>
              <a:defRPr/>
            </a:lvl1pPr>
          </a:lstStyle>
          <a:p>
            <a:pPr>
              <a:defRPr/>
            </a:pPr>
            <a:fld id="{B80FB829-4D38-446F-B4A4-B3BFE634F08C}" type="slidenum">
              <a:rPr lang="en-US"/>
              <a:pPr>
                <a:defRPr/>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itle Placeholder 21"/>
          <p:cNvSpPr>
            <a:spLocks noGrp="1"/>
          </p:cNvSpPr>
          <p:nvPr>
            <p:ph type="title"/>
          </p:nvPr>
        </p:nvSpPr>
        <p:spPr bwMode="auto">
          <a:xfrm>
            <a:off x="457200" y="152400"/>
            <a:ext cx="8229600" cy="990600"/>
          </a:xfrm>
          <a:prstGeom prst="rect">
            <a:avLst/>
          </a:prstGeom>
          <a:noFill/>
          <a:ln w="9525">
            <a:noFill/>
            <a:miter lim="800000"/>
            <a:headEnd/>
            <a:tailEnd/>
          </a:ln>
        </p:spPr>
        <p:txBody>
          <a:bodyPr vert="horz" wrap="square" lIns="91439" tIns="45719" rIns="91439" bIns="45719" numCol="1" anchor="b" anchorCtr="0" compatLnSpc="1">
            <a:prstTxWarp prst="textNoShape">
              <a:avLst/>
            </a:prstTxWarp>
          </a:bodyPr>
          <a:lstStyle/>
          <a:p>
            <a:pPr lvl="0"/>
            <a:r>
              <a:rPr lang="en-US" smtClean="0"/>
              <a:t>Click to edit Master title style</a:t>
            </a:r>
          </a:p>
        </p:txBody>
      </p:sp>
      <p:sp>
        <p:nvSpPr>
          <p:cNvPr id="7171" name="Text Placeholder 12"/>
          <p:cNvSpPr>
            <a:spLocks noGrp="1"/>
          </p:cNvSpPr>
          <p:nvPr>
            <p:ph type="body" idx="1"/>
          </p:nvPr>
        </p:nvSpPr>
        <p:spPr bwMode="auto">
          <a:xfrm>
            <a:off x="457200" y="1219200"/>
            <a:ext cx="8229600" cy="4910138"/>
          </a:xfrm>
          <a:prstGeom prst="rect">
            <a:avLst/>
          </a:prstGeom>
          <a:noFill/>
          <a:ln w="9525">
            <a:noFill/>
            <a:miter lim="800000"/>
            <a:headEnd/>
            <a:tailEnd/>
          </a:ln>
        </p:spPr>
        <p:txBody>
          <a:bodyPr vert="horz" wrap="square" lIns="91439" tIns="45719" rIns="91439" bIns="4571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400800" y="6356350"/>
            <a:ext cx="2289175" cy="365125"/>
          </a:xfrm>
          <a:prstGeom prst="rect">
            <a:avLst/>
          </a:prstGeom>
        </p:spPr>
        <p:txBody>
          <a:bodyPr vert="horz" lIns="91439" tIns="45719" rIns="91439" bIns="45719"/>
          <a:lstStyle>
            <a:lvl1pPr algn="l" defTabSz="914391" eaLnBrk="1" fontAlgn="auto" latinLnBrk="0" hangingPunct="1">
              <a:spcBef>
                <a:spcPts val="0"/>
              </a:spcBef>
              <a:spcAft>
                <a:spcPts val="0"/>
              </a:spcAft>
              <a:defRPr kumimoji="0" sz="1400">
                <a:solidFill>
                  <a:schemeClr val="tx2"/>
                </a:solidFill>
                <a:latin typeface="+mn-lt"/>
              </a:defRPr>
            </a:lvl1pPr>
          </a:lstStyle>
          <a:p>
            <a:pPr>
              <a:defRPr/>
            </a:pPr>
            <a:fld id="{92E1E586-6F17-4A82-A4E4-4200F01DB1CF}" type="datetimeFigureOut">
              <a:rPr lang="en-US"/>
              <a:pPr>
                <a:defRPr/>
              </a:pPr>
              <a:t>8/4/2010</a:t>
            </a:fld>
            <a:endParaRPr lang="en-US"/>
          </a:p>
        </p:txBody>
      </p:sp>
      <p:sp>
        <p:nvSpPr>
          <p:cNvPr id="3" name="Footer Placeholder 2"/>
          <p:cNvSpPr>
            <a:spLocks noGrp="1"/>
          </p:cNvSpPr>
          <p:nvPr>
            <p:ph type="ftr" sz="quarter" idx="3"/>
          </p:nvPr>
        </p:nvSpPr>
        <p:spPr>
          <a:xfrm>
            <a:off x="2898775" y="6356350"/>
            <a:ext cx="3505200" cy="365125"/>
          </a:xfrm>
          <a:prstGeom prst="rect">
            <a:avLst/>
          </a:prstGeom>
        </p:spPr>
        <p:txBody>
          <a:bodyPr vert="horz" lIns="91439" tIns="45719" rIns="91439" bIns="45719"/>
          <a:lstStyle>
            <a:lvl1pPr algn="r" defTabSz="914391" eaLnBrk="1" fontAlgn="auto" latinLnBrk="0" hangingPunct="1">
              <a:spcBef>
                <a:spcPts val="0"/>
              </a:spcBef>
              <a:spcAft>
                <a:spcPts val="0"/>
              </a:spcAft>
              <a:defRPr kumimoji="0" sz="1400">
                <a:solidFill>
                  <a:schemeClr val="tx2"/>
                </a:solidFill>
                <a:latin typeface="+mn-lt"/>
              </a:defRPr>
            </a:lvl1pPr>
          </a:lstStyle>
          <a:p>
            <a:pPr>
              <a:defRPr/>
            </a:pPr>
            <a:endParaRPr lang="en-US"/>
          </a:p>
        </p:txBody>
      </p:sp>
      <p:sp>
        <p:nvSpPr>
          <p:cNvPr id="23" name="Slide Number Placeholder 22"/>
          <p:cNvSpPr>
            <a:spLocks noGrp="1"/>
          </p:cNvSpPr>
          <p:nvPr>
            <p:ph type="sldNum" sz="quarter" idx="4"/>
          </p:nvPr>
        </p:nvSpPr>
        <p:spPr>
          <a:xfrm>
            <a:off x="612775" y="6356350"/>
            <a:ext cx="1981200" cy="365125"/>
          </a:xfrm>
          <a:prstGeom prst="rect">
            <a:avLst/>
          </a:prstGeom>
        </p:spPr>
        <p:txBody>
          <a:bodyPr vert="horz" lIns="91439" tIns="45719" rIns="91439" bIns="45719"/>
          <a:lstStyle>
            <a:lvl1pPr algn="l" defTabSz="914391" eaLnBrk="1" fontAlgn="auto" latinLnBrk="0" hangingPunct="1">
              <a:spcBef>
                <a:spcPts val="0"/>
              </a:spcBef>
              <a:spcAft>
                <a:spcPts val="0"/>
              </a:spcAft>
              <a:defRPr kumimoji="0" sz="1400">
                <a:solidFill>
                  <a:schemeClr val="tx2"/>
                </a:solidFill>
                <a:latin typeface="+mn-lt"/>
              </a:defRPr>
            </a:lvl1pPr>
          </a:lstStyle>
          <a:p>
            <a:pPr>
              <a:defRPr/>
            </a:pPr>
            <a:fld id="{CEA3239C-BF78-49C4-BA67-3263F7AE1E86}" type="slidenum">
              <a:rPr lang="en-US"/>
              <a:pPr>
                <a:defRPr/>
              </a:pPr>
              <a:t>‹#›</a:t>
            </a:fld>
            <a:endParaRPr lang="en-US"/>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lIns="91439" tIns="45719" rIns="91439" bIns="45719"/>
          <a:lstStyle/>
          <a:p>
            <a:pPr defTabSz="914391" fontAlgn="auto">
              <a:spcBef>
                <a:spcPts val="0"/>
              </a:spcBef>
              <a:spcAft>
                <a:spcPts val="0"/>
              </a:spcAft>
              <a:defRPr/>
            </a:pPr>
            <a:endParaRPr lang="en-US">
              <a:latin typeface="+mn-lt"/>
            </a:endParaRP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lIns="91439" tIns="45719" rIns="91439" bIns="45719"/>
          <a:lstStyle/>
          <a:p>
            <a:pPr defTabSz="914391" fontAlgn="auto">
              <a:spcBef>
                <a:spcPts val="0"/>
              </a:spcBef>
              <a:spcAft>
                <a:spcPts val="0"/>
              </a:spcAft>
              <a:defRPr/>
            </a:pPr>
            <a:endParaRPr lang="en-US">
              <a:latin typeface="+mn-lt"/>
            </a:endParaRPr>
          </a:p>
        </p:txBody>
      </p:sp>
      <p:sp>
        <p:nvSpPr>
          <p:cNvPr id="10" name="Isosceles Triangle 9"/>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91439" tIns="45719" rIns="91439" bIns="45719" anchor="ctr"/>
          <a:lstStyle/>
          <a:p>
            <a:pPr algn="ctr" defTabSz="914391" fontAlgn="auto">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3965" r:id="rId1"/>
    <p:sldLayoutId id="2147483961" r:id="rId2"/>
    <p:sldLayoutId id="2147483966" r:id="rId3"/>
    <p:sldLayoutId id="2147483962" r:id="rId4"/>
    <p:sldLayoutId id="2147483963" r:id="rId5"/>
    <p:sldLayoutId id="2147483967" r:id="rId6"/>
    <p:sldLayoutId id="2147483968" r:id="rId7"/>
    <p:sldLayoutId id="2147483969" r:id="rId8"/>
    <p:sldLayoutId id="2147483970" r:id="rId9"/>
    <p:sldLayoutId id="2147483964" r:id="rId10"/>
    <p:sldLayoutId id="2147483971" r:id="rId11"/>
  </p:sldLayoutIdLst>
  <p:transition/>
  <p:txStyles>
    <p:titleStyle>
      <a:lvl1pPr algn="l" rtl="0" eaLnBrk="0" fontAlgn="base" hangingPunct="0">
        <a:spcBef>
          <a:spcPct val="0"/>
        </a:spcBef>
        <a:spcAft>
          <a:spcPct val="0"/>
        </a:spcAft>
        <a:defRPr sz="3200" kern="1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Bookman Old Style" pitchFamily="18" charset="0"/>
        </a:defRPr>
      </a:lvl2pPr>
      <a:lvl3pPr algn="l" rtl="0" eaLnBrk="0" fontAlgn="base" hangingPunct="0">
        <a:spcBef>
          <a:spcPct val="0"/>
        </a:spcBef>
        <a:spcAft>
          <a:spcPct val="0"/>
        </a:spcAft>
        <a:defRPr sz="3200">
          <a:solidFill>
            <a:schemeClr val="tx2"/>
          </a:solidFill>
          <a:latin typeface="Bookman Old Style" pitchFamily="18" charset="0"/>
        </a:defRPr>
      </a:lvl3pPr>
      <a:lvl4pPr algn="l" rtl="0" eaLnBrk="0" fontAlgn="base" hangingPunct="0">
        <a:spcBef>
          <a:spcPct val="0"/>
        </a:spcBef>
        <a:spcAft>
          <a:spcPct val="0"/>
        </a:spcAft>
        <a:defRPr sz="3200">
          <a:solidFill>
            <a:schemeClr val="tx2"/>
          </a:solidFill>
          <a:latin typeface="Bookman Old Style" pitchFamily="18" charset="0"/>
        </a:defRPr>
      </a:lvl4pPr>
      <a:lvl5pPr algn="l" rtl="0" eaLnBrk="0" fontAlgn="base" hangingPunct="0">
        <a:spcBef>
          <a:spcPct val="0"/>
        </a:spcBef>
        <a:spcAft>
          <a:spcPct val="0"/>
        </a:spcAft>
        <a:defRPr sz="3200">
          <a:solidFill>
            <a:schemeClr val="tx2"/>
          </a:solidFill>
          <a:latin typeface="Bookman Old Style" pitchFamily="18" charset="0"/>
        </a:defRPr>
      </a:lvl5pPr>
      <a:lvl6pPr marL="457200" algn="l" rtl="0" fontAlgn="base">
        <a:spcBef>
          <a:spcPct val="0"/>
        </a:spcBef>
        <a:spcAft>
          <a:spcPct val="0"/>
        </a:spcAft>
        <a:defRPr sz="3200">
          <a:solidFill>
            <a:schemeClr val="tx2"/>
          </a:solidFill>
          <a:latin typeface="Bookman Old Style" pitchFamily="18" charset="0"/>
        </a:defRPr>
      </a:lvl6pPr>
      <a:lvl7pPr marL="914400" algn="l" rtl="0" fontAlgn="base">
        <a:spcBef>
          <a:spcPct val="0"/>
        </a:spcBef>
        <a:spcAft>
          <a:spcPct val="0"/>
        </a:spcAft>
        <a:defRPr sz="3200">
          <a:solidFill>
            <a:schemeClr val="tx2"/>
          </a:solidFill>
          <a:latin typeface="Bookman Old Style" pitchFamily="18" charset="0"/>
        </a:defRPr>
      </a:lvl7pPr>
      <a:lvl8pPr marL="1371600" algn="l" rtl="0" fontAlgn="base">
        <a:spcBef>
          <a:spcPct val="0"/>
        </a:spcBef>
        <a:spcAft>
          <a:spcPct val="0"/>
        </a:spcAft>
        <a:defRPr sz="3200">
          <a:solidFill>
            <a:schemeClr val="tx2"/>
          </a:solidFill>
          <a:latin typeface="Bookman Old Style" pitchFamily="18" charset="0"/>
        </a:defRPr>
      </a:lvl8pPr>
      <a:lvl9pPr marL="1828800" algn="l" rtl="0" fontAlgn="base">
        <a:spcBef>
          <a:spcPct val="0"/>
        </a:spcBef>
        <a:spcAft>
          <a:spcPct val="0"/>
        </a:spcAft>
        <a:defRPr sz="3200">
          <a:solidFill>
            <a:schemeClr val="tx2"/>
          </a:solidFill>
          <a:latin typeface="Bookman Old Style" pitchFamily="18" charset="0"/>
        </a:defRPr>
      </a:lvl9pPr>
    </p:titleStyle>
    <p:bodyStyle>
      <a:lvl1pPr marL="273050" indent="-273050" algn="l" rtl="0" eaLnBrk="0" fontAlgn="base" hangingPunct="0">
        <a:spcBef>
          <a:spcPts val="600"/>
        </a:spcBef>
        <a:spcAft>
          <a:spcPct val="0"/>
        </a:spcAft>
        <a:buClr>
          <a:schemeClr val="accent1"/>
        </a:buClr>
        <a:buSzPct val="76000"/>
        <a:buFont typeface="Wingdings 3" pitchFamily="18" charset="2"/>
        <a:buChar char=""/>
        <a:defRPr sz="2600" kern="1200">
          <a:solidFill>
            <a:schemeClr val="tx1"/>
          </a:solidFill>
          <a:latin typeface="+mn-lt"/>
          <a:ea typeface="+mn-ea"/>
          <a:cs typeface="+mn-cs"/>
        </a:defRPr>
      </a:lvl1pPr>
      <a:lvl2pPr marL="547688" indent="-273050" algn="l" rtl="0" eaLnBrk="0" fontAlgn="base" hangingPunct="0">
        <a:spcBef>
          <a:spcPts val="500"/>
        </a:spcBef>
        <a:spcAft>
          <a:spcPct val="0"/>
        </a:spcAft>
        <a:buClr>
          <a:schemeClr val="accent2"/>
        </a:buClr>
        <a:buSzPct val="76000"/>
        <a:buFont typeface="Wingdings 3" pitchFamily="18" charset="2"/>
        <a:buChar char=""/>
        <a:defRPr sz="2300" kern="1200">
          <a:solidFill>
            <a:schemeClr val="tx2"/>
          </a:solidFill>
          <a:latin typeface="+mn-lt"/>
          <a:ea typeface="+mn-ea"/>
          <a:cs typeface="+mn-cs"/>
        </a:defRPr>
      </a:lvl2pPr>
      <a:lvl3pPr marL="822325" indent="-227013" algn="l" rtl="0" eaLnBrk="0" fontAlgn="base" hangingPunct="0">
        <a:spcBef>
          <a:spcPts val="500"/>
        </a:spcBef>
        <a:spcAft>
          <a:spcPct val="0"/>
        </a:spcAft>
        <a:buClr>
          <a:srgbClr val="BCBCBC"/>
        </a:buClr>
        <a:buSzPct val="76000"/>
        <a:buFont typeface="Wingdings 3" pitchFamily="18" charset="2"/>
        <a:buChar char=""/>
        <a:defRPr sz="2000" kern="1200">
          <a:solidFill>
            <a:schemeClr val="tx1"/>
          </a:solidFill>
          <a:latin typeface="+mn-lt"/>
          <a:ea typeface="+mn-ea"/>
          <a:cs typeface="+mn-cs"/>
        </a:defRPr>
      </a:lvl3pPr>
      <a:lvl4pPr marL="1096963" indent="-227013" algn="l" rtl="0" eaLnBrk="0" fontAlgn="base" hangingPunct="0">
        <a:spcBef>
          <a:spcPts val="400"/>
        </a:spcBef>
        <a:spcAft>
          <a:spcPct val="0"/>
        </a:spcAft>
        <a:buClr>
          <a:srgbClr val="8BA2B4"/>
        </a:buClr>
        <a:buSzPct val="70000"/>
        <a:buFont typeface="Wingdings" pitchFamily="2" charset="2"/>
        <a:buChar char=""/>
        <a:defRPr sz="2000" kern="1200">
          <a:solidFill>
            <a:schemeClr val="tx1"/>
          </a:solidFill>
          <a:latin typeface="+mn-lt"/>
          <a:ea typeface="+mn-ea"/>
          <a:cs typeface="+mn-cs"/>
        </a:defRPr>
      </a:lvl4pPr>
      <a:lvl5pPr marL="1370013" indent="-227013" algn="l" rtl="0" eaLnBrk="0" fontAlgn="base" hangingPunct="0">
        <a:spcBef>
          <a:spcPts val="300"/>
        </a:spcBef>
        <a:spcAft>
          <a:spcPct val="0"/>
        </a:spcAft>
        <a:buClr>
          <a:schemeClr val="accent2"/>
        </a:buClr>
        <a:buSzPct val="70000"/>
        <a:buFont typeface="Wingdings" pitchFamily="2" charset="2"/>
        <a:buChar char=""/>
        <a:defRPr sz="1600" kern="1200">
          <a:solidFill>
            <a:schemeClr val="tx1"/>
          </a:solidFill>
          <a:latin typeface="+mn-lt"/>
          <a:ea typeface="+mn-ea"/>
          <a:cs typeface="+mn-cs"/>
        </a:defRPr>
      </a:lvl5pPr>
      <a:lvl6pPr marL="1645904" indent="-182878"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782" indent="-182878"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60" indent="-182878"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38" indent="-182878"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96" algn="l" rtl="0" eaLnBrk="1" latinLnBrk="0" hangingPunct="1">
        <a:defRPr kumimoji="0" kern="1200">
          <a:solidFill>
            <a:schemeClr val="tx1"/>
          </a:solidFill>
          <a:latin typeface="+mn-lt"/>
          <a:ea typeface="+mn-ea"/>
          <a:cs typeface="+mn-cs"/>
        </a:defRPr>
      </a:lvl2pPr>
      <a:lvl3pPr marL="914391" algn="l" rtl="0" eaLnBrk="1" latinLnBrk="0" hangingPunct="1">
        <a:defRPr kumimoji="0" kern="1200">
          <a:solidFill>
            <a:schemeClr val="tx1"/>
          </a:solidFill>
          <a:latin typeface="+mn-lt"/>
          <a:ea typeface="+mn-ea"/>
          <a:cs typeface="+mn-cs"/>
        </a:defRPr>
      </a:lvl3pPr>
      <a:lvl4pPr marL="1371587" algn="l" rtl="0" eaLnBrk="1" latinLnBrk="0" hangingPunct="1">
        <a:defRPr kumimoji="0" kern="1200">
          <a:solidFill>
            <a:schemeClr val="tx1"/>
          </a:solidFill>
          <a:latin typeface="+mn-lt"/>
          <a:ea typeface="+mn-ea"/>
          <a:cs typeface="+mn-cs"/>
        </a:defRPr>
      </a:lvl4pPr>
      <a:lvl5pPr marL="1828782" algn="l" rtl="0" eaLnBrk="1" latinLnBrk="0" hangingPunct="1">
        <a:defRPr kumimoji="0" kern="1200">
          <a:solidFill>
            <a:schemeClr val="tx1"/>
          </a:solidFill>
          <a:latin typeface="+mn-lt"/>
          <a:ea typeface="+mn-ea"/>
          <a:cs typeface="+mn-cs"/>
        </a:defRPr>
      </a:lvl5pPr>
      <a:lvl6pPr marL="2285978" algn="l" rtl="0" eaLnBrk="1" latinLnBrk="0" hangingPunct="1">
        <a:defRPr kumimoji="0" kern="1200">
          <a:solidFill>
            <a:schemeClr val="tx1"/>
          </a:solidFill>
          <a:latin typeface="+mn-lt"/>
          <a:ea typeface="+mn-ea"/>
          <a:cs typeface="+mn-cs"/>
        </a:defRPr>
      </a:lvl6pPr>
      <a:lvl7pPr marL="2743173" algn="l" rtl="0" eaLnBrk="1" latinLnBrk="0" hangingPunct="1">
        <a:defRPr kumimoji="0" kern="1200">
          <a:solidFill>
            <a:schemeClr val="tx1"/>
          </a:solidFill>
          <a:latin typeface="+mn-lt"/>
          <a:ea typeface="+mn-ea"/>
          <a:cs typeface="+mn-cs"/>
        </a:defRPr>
      </a:lvl7pPr>
      <a:lvl8pPr marL="3200368" algn="l" rtl="0" eaLnBrk="1" latinLnBrk="0" hangingPunct="1">
        <a:defRPr kumimoji="0" kern="1200">
          <a:solidFill>
            <a:schemeClr val="tx1"/>
          </a:solidFill>
          <a:latin typeface="+mn-lt"/>
          <a:ea typeface="+mn-ea"/>
          <a:cs typeface="+mn-cs"/>
        </a:defRPr>
      </a:lvl8pPr>
      <a:lvl9pPr marL="3657563"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naveenb@research.iiiit.ac.in"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4.bin"/><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image" Target="../media/image41.jpeg"/><Relationship Id="rId7" Type="http://schemas.openxmlformats.org/officeDocument/2006/relationships/oleObject" Target="../embeddings/oleObject8.bin"/><Relationship Id="rId12"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7.bin"/><Relationship Id="rId11" Type="http://schemas.openxmlformats.org/officeDocument/2006/relationships/oleObject" Target="../embeddings/oleObject12.bin"/><Relationship Id="rId5" Type="http://schemas.openxmlformats.org/officeDocument/2006/relationships/oleObject" Target="../embeddings/oleObject6.bin"/><Relationship Id="rId10" Type="http://schemas.openxmlformats.org/officeDocument/2006/relationships/oleObject" Target="../embeddings/oleObject11.bin"/><Relationship Id="rId4" Type="http://schemas.openxmlformats.org/officeDocument/2006/relationships/oleObject" Target="../embeddings/oleObject5.bin"/><Relationship Id="rId9" Type="http://schemas.openxmlformats.org/officeDocument/2006/relationships/oleObject" Target="../embeddings/oleObject10.bin"/></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notesSlide" Target="../notesSlides/notesSlide5.xml"/><Relationship Id="rId7"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16.bin"/><Relationship Id="rId5" Type="http://schemas.openxmlformats.org/officeDocument/2006/relationships/oleObject" Target="../embeddings/oleObject15.bin"/><Relationship Id="rId4" Type="http://schemas.openxmlformats.org/officeDocument/2006/relationships/oleObject" Target="../embeddings/oleObject14.bin"/></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21.bin"/><Relationship Id="rId5" Type="http://schemas.openxmlformats.org/officeDocument/2006/relationships/oleObject" Target="../embeddings/oleObject20.bin"/><Relationship Id="rId4" Type="http://schemas.openxmlformats.org/officeDocument/2006/relationships/oleObject" Target="../embeddings/oleObject19.bin"/></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oleObject" Target="../embeddings/oleObject24.bin"/><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vmlDrawing" Target="../drawings/vmlDrawing6.vml"/></Relationships>
</file>

<file path=ppt/slides/_rels/slide2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28.bin"/><Relationship Id="rId5" Type="http://schemas.openxmlformats.org/officeDocument/2006/relationships/oleObject" Target="../embeddings/oleObject27.bin"/><Relationship Id="rId4" Type="http://schemas.openxmlformats.org/officeDocument/2006/relationships/oleObject" Target="../embeddings/oleObject26.bin"/></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34.bin"/><Relationship Id="rId3" Type="http://schemas.openxmlformats.org/officeDocument/2006/relationships/oleObject" Target="../embeddings/oleObject29.bin"/><Relationship Id="rId7" Type="http://schemas.openxmlformats.org/officeDocument/2006/relationships/oleObject" Target="../embeddings/oleObject33.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32.bin"/><Relationship Id="rId11" Type="http://schemas.openxmlformats.org/officeDocument/2006/relationships/oleObject" Target="../embeddings/oleObject37.bin"/><Relationship Id="rId5" Type="http://schemas.openxmlformats.org/officeDocument/2006/relationships/oleObject" Target="../embeddings/oleObject31.bin"/><Relationship Id="rId10" Type="http://schemas.openxmlformats.org/officeDocument/2006/relationships/oleObject" Target="../embeddings/oleObject36.bin"/><Relationship Id="rId4" Type="http://schemas.openxmlformats.org/officeDocument/2006/relationships/oleObject" Target="../embeddings/oleObject30.bin"/><Relationship Id="rId9" Type="http://schemas.openxmlformats.org/officeDocument/2006/relationships/oleObject" Target="../embeddings/oleObject35.bin"/></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3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2" Type="http://schemas.openxmlformats.org/officeDocument/2006/relationships/image" Target="../media/image88.jpeg"/><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 Id="rId9" Type="http://schemas.openxmlformats.org/officeDocument/2006/relationships/image" Target="../media/image95.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100.png"/><Relationship Id="rId4" Type="http://schemas.openxmlformats.org/officeDocument/2006/relationships/image" Target="../media/image9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slideLayout" Target="../slideLayouts/slideLayout2.xml"/><Relationship Id="rId1" Type="http://schemas.openxmlformats.org/officeDocument/2006/relationships/video" Target="file:///C:\Documents%20and%20Settings\Admin\My%20Documents\Downloads\millionwala.avi"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6.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3810000"/>
            <a:ext cx="6858000" cy="990600"/>
          </a:xfrm>
        </p:spPr>
        <p:txBody>
          <a:bodyPr>
            <a:normAutofit fontScale="90000"/>
          </a:bodyPr>
          <a:lstStyle/>
          <a:p>
            <a:pPr eaLnBrk="1" fontAlgn="auto" hangingPunct="1">
              <a:spcAft>
                <a:spcPts val="0"/>
              </a:spcAft>
              <a:defRPr/>
            </a:pPr>
            <a:r>
              <a:rPr lang="en-US" dirty="0" smtClean="0"/>
              <a:t>High Quality Rendering of Large Point-based Surfaces</a:t>
            </a:r>
            <a:endParaRPr lang="en-US" dirty="0"/>
          </a:p>
        </p:txBody>
      </p:sp>
      <p:sp>
        <p:nvSpPr>
          <p:cNvPr id="3" name="Subtitle 2"/>
          <p:cNvSpPr>
            <a:spLocks noGrp="1"/>
          </p:cNvSpPr>
          <p:nvPr>
            <p:ph type="subTitle" idx="1"/>
          </p:nvPr>
        </p:nvSpPr>
        <p:spPr>
          <a:xfrm>
            <a:off x="1295400" y="5029200"/>
            <a:ext cx="6858000" cy="742950"/>
          </a:xfrm>
        </p:spPr>
        <p:txBody>
          <a:bodyPr>
            <a:normAutofit fontScale="92500" lnSpcReduction="10000"/>
          </a:bodyPr>
          <a:lstStyle/>
          <a:p>
            <a:pPr eaLnBrk="1" fontAlgn="auto" hangingPunct="1">
              <a:spcAft>
                <a:spcPts val="0"/>
              </a:spcAft>
              <a:buFont typeface="Wingdings 3"/>
              <a:buNone/>
              <a:defRPr/>
            </a:pPr>
            <a:r>
              <a:rPr lang="en-US" dirty="0" smtClean="0"/>
              <a:t>Naveen Kumar Bolla (</a:t>
            </a:r>
            <a:r>
              <a:rPr lang="en-US" dirty="0" smtClean="0">
                <a:hlinkClick r:id="rId3"/>
              </a:rPr>
              <a:t>naveenb@research.iiiit.ac.in</a:t>
            </a:r>
            <a:r>
              <a:rPr lang="en-US" dirty="0" smtClean="0"/>
              <a:t>)</a:t>
            </a:r>
          </a:p>
          <a:p>
            <a:pPr eaLnBrk="1" fontAlgn="auto" hangingPunct="1">
              <a:spcAft>
                <a:spcPts val="0"/>
              </a:spcAft>
              <a:buFont typeface="Wingdings 3"/>
              <a:buNone/>
              <a:defRPr/>
            </a:pPr>
            <a:r>
              <a:rPr lang="en-US" dirty="0" smtClean="0"/>
              <a:t>Guide: P. J. Narayanan, CVIT, IIIT Hyderabad.</a:t>
            </a:r>
            <a:endParaRPr lang="en-US" dirty="0"/>
          </a:p>
        </p:txBody>
      </p:sp>
      <p:pic>
        <p:nvPicPr>
          <p:cNvPr id="15364" name="Picture 3" descr="9.jpg"/>
          <p:cNvPicPr>
            <a:picLocks noChangeAspect="1"/>
          </p:cNvPicPr>
          <p:nvPr/>
        </p:nvPicPr>
        <p:blipFill>
          <a:blip r:embed="rId4"/>
          <a:srcRect/>
          <a:stretch>
            <a:fillRect/>
          </a:stretch>
        </p:blipFill>
        <p:spPr bwMode="auto">
          <a:xfrm>
            <a:off x="152400" y="152400"/>
            <a:ext cx="762000" cy="762000"/>
          </a:xfrm>
          <a:prstGeom prst="rect">
            <a:avLst/>
          </a:prstGeom>
          <a:noFill/>
          <a:ln w="9525">
            <a:noFill/>
            <a:miter lim="800000"/>
            <a:headEnd/>
            <a:tailEnd/>
          </a:ln>
        </p:spPr>
      </p:pic>
      <p:pic>
        <p:nvPicPr>
          <p:cNvPr id="15365" name="Picture 4" descr="tree.jpg"/>
          <p:cNvPicPr>
            <a:picLocks noChangeAspect="1"/>
          </p:cNvPicPr>
          <p:nvPr/>
        </p:nvPicPr>
        <p:blipFill>
          <a:blip r:embed="rId5"/>
          <a:srcRect/>
          <a:stretch>
            <a:fillRect/>
          </a:stretch>
        </p:blipFill>
        <p:spPr bwMode="auto">
          <a:xfrm>
            <a:off x="7540625" y="152400"/>
            <a:ext cx="1149350" cy="787400"/>
          </a:xfrm>
          <a:prstGeom prst="rect">
            <a:avLst/>
          </a:prstGeom>
          <a:noFill/>
          <a:ln w="9525">
            <a:noFill/>
            <a:miter lim="800000"/>
            <a:headEnd/>
            <a:tailEnd/>
          </a:ln>
        </p:spPr>
      </p:pic>
      <p:pic>
        <p:nvPicPr>
          <p:cNvPr id="15366" name="Picture 7" descr="david_firstslide.gif"/>
          <p:cNvPicPr>
            <a:picLocks noChangeAspect="1"/>
          </p:cNvPicPr>
          <p:nvPr/>
        </p:nvPicPr>
        <p:blipFill>
          <a:blip r:embed="rId6"/>
          <a:stretch>
            <a:fillRect/>
          </a:stretch>
        </p:blipFill>
        <p:spPr bwMode="auto">
          <a:xfrm>
            <a:off x="3505200" y="1295400"/>
            <a:ext cx="2133600" cy="2133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7000"/>
            <a:ext cx="8229600" cy="990600"/>
          </a:xfrm>
        </p:spPr>
        <p:txBody>
          <a:bodyPr/>
          <a:lstStyle/>
          <a:p>
            <a:pPr algn="ctr"/>
            <a:r>
              <a:rPr lang="en-US" dirty="0" smtClean="0"/>
              <a:t>Related Work</a:t>
            </a:r>
            <a:endParaRPr lang="en-US"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Differential Points </a:t>
            </a:r>
            <a:r>
              <a:rPr lang="en-US" sz="1400" dirty="0" smtClean="0"/>
              <a:t>[</a:t>
            </a:r>
            <a:r>
              <a:rPr lang="en-US" sz="1400" dirty="0" err="1" smtClean="0"/>
              <a:t>Kalaiah</a:t>
            </a:r>
            <a:r>
              <a:rPr lang="en-US" sz="1400" dirty="0" smtClean="0"/>
              <a:t> and </a:t>
            </a:r>
            <a:r>
              <a:rPr lang="en-US" sz="1400" dirty="0" err="1" smtClean="0"/>
              <a:t>Varshney</a:t>
            </a:r>
            <a:r>
              <a:rPr lang="en-US" sz="1400" dirty="0" smtClean="0"/>
              <a:t> 2003]</a:t>
            </a:r>
            <a:r>
              <a:rPr lang="en-US" dirty="0" smtClean="0"/>
              <a:t>	</a:t>
            </a:r>
            <a:endParaRPr lang="en-US" dirty="0"/>
          </a:p>
        </p:txBody>
      </p:sp>
      <p:sp>
        <p:nvSpPr>
          <p:cNvPr id="3" name="Content Placeholder 2"/>
          <p:cNvSpPr>
            <a:spLocks noGrp="1"/>
          </p:cNvSpPr>
          <p:nvPr>
            <p:ph sz="quarter" idx="1"/>
          </p:nvPr>
        </p:nvSpPr>
        <p:spPr>
          <a:xfrm>
            <a:off x="457200" y="1219200"/>
            <a:ext cx="8229600" cy="3733800"/>
          </a:xfrm>
        </p:spPr>
        <p:txBody>
          <a:bodyPr>
            <a:noAutofit/>
          </a:bodyPr>
          <a:lstStyle/>
          <a:p>
            <a:r>
              <a:rPr lang="en-US" dirty="0" smtClean="0"/>
              <a:t>Local differential properties</a:t>
            </a:r>
          </a:p>
          <a:p>
            <a:r>
              <a:rPr lang="en-US" dirty="0" smtClean="0"/>
              <a:t>Normal-mapped Rectangles are primitives </a:t>
            </a:r>
          </a:p>
          <a:p>
            <a:endParaRPr lang="en-US" dirty="0" smtClean="0"/>
          </a:p>
          <a:p>
            <a:endParaRPr lang="en-US" dirty="0" smtClean="0"/>
          </a:p>
          <a:p>
            <a:endParaRPr lang="en-US" dirty="0" smtClean="0"/>
          </a:p>
          <a:p>
            <a:endParaRPr lang="en-US" dirty="0" smtClean="0"/>
          </a:p>
          <a:p>
            <a:endParaRPr lang="en-US" dirty="0" smtClean="0"/>
          </a:p>
          <a:p>
            <a:r>
              <a:rPr lang="en-US" dirty="0" smtClean="0"/>
              <a:t>2X speed up and 75% less disk space</a:t>
            </a:r>
            <a:endParaRPr lang="en-US" dirty="0" smtClean="0">
              <a:solidFill>
                <a:srgbClr val="FF0000"/>
              </a:solidFill>
            </a:endParaRPr>
          </a:p>
          <a:p>
            <a:pPr algn="ctr">
              <a:buNone/>
            </a:pPr>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10242" name="Picture 2"/>
          <p:cNvPicPr>
            <a:picLocks noChangeAspect="1" noChangeArrowheads="1"/>
          </p:cNvPicPr>
          <p:nvPr/>
        </p:nvPicPr>
        <p:blipFill>
          <a:blip r:embed="rId2"/>
          <a:srcRect/>
          <a:stretch>
            <a:fillRect/>
          </a:stretch>
        </p:blipFill>
        <p:spPr bwMode="auto">
          <a:xfrm>
            <a:off x="1295400" y="2286000"/>
            <a:ext cx="2670784" cy="1856831"/>
          </a:xfrm>
          <a:prstGeom prst="rect">
            <a:avLst/>
          </a:prstGeom>
          <a:noFill/>
          <a:ln w="9525">
            <a:noFill/>
            <a:miter lim="800000"/>
            <a:headEnd/>
            <a:tailEnd/>
          </a:ln>
          <a:effectLst/>
        </p:spPr>
      </p:pic>
      <p:pic>
        <p:nvPicPr>
          <p:cNvPr id="10243" name="Picture 3"/>
          <p:cNvPicPr>
            <a:picLocks noChangeAspect="1" noChangeArrowheads="1"/>
          </p:cNvPicPr>
          <p:nvPr/>
        </p:nvPicPr>
        <p:blipFill>
          <a:blip r:embed="rId3"/>
          <a:srcRect/>
          <a:stretch>
            <a:fillRect/>
          </a:stretch>
        </p:blipFill>
        <p:spPr bwMode="auto">
          <a:xfrm>
            <a:off x="4038600" y="2209800"/>
            <a:ext cx="2057400" cy="1821104"/>
          </a:xfrm>
          <a:prstGeom prst="rect">
            <a:avLst/>
          </a:prstGeom>
          <a:noFill/>
          <a:ln w="9525">
            <a:noFill/>
            <a:miter lim="800000"/>
            <a:headEnd/>
            <a:tailEnd/>
          </a:ln>
          <a:effectLst/>
        </p:spPr>
      </p:pic>
      <p:sp>
        <p:nvSpPr>
          <p:cNvPr id="8" name="Rectangle 7"/>
          <p:cNvSpPr/>
          <p:nvPr/>
        </p:nvSpPr>
        <p:spPr>
          <a:xfrm>
            <a:off x="914400" y="5181600"/>
            <a:ext cx="6400800" cy="1066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FF0000"/>
                </a:solidFill>
              </a:rPr>
              <a:t>Our method saves more than 90% of disk space and 10X faster  </a:t>
            </a:r>
            <a:endParaRPr lang="en-US"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smtClean="0"/>
              <a:t>Point Set Surfaces</a:t>
            </a:r>
          </a:p>
        </p:txBody>
      </p:sp>
      <p:sp>
        <p:nvSpPr>
          <p:cNvPr id="3" name="Content Placeholder 2"/>
          <p:cNvSpPr>
            <a:spLocks noGrp="1"/>
          </p:cNvSpPr>
          <p:nvPr>
            <p:ph sz="quarter" idx="1"/>
          </p:nvPr>
        </p:nvSpPr>
        <p:spPr>
          <a:xfrm>
            <a:off x="533400" y="1371600"/>
            <a:ext cx="5867400" cy="1752600"/>
          </a:xfrm>
        </p:spPr>
        <p:txBody>
          <a:bodyPr>
            <a:normAutofit fontScale="77500" lnSpcReduction="20000"/>
          </a:bodyPr>
          <a:lstStyle/>
          <a:p>
            <a:pPr marL="548635" lvl="1" indent="-274317" eaLnBrk="1" fontAlgn="auto" hangingPunct="1">
              <a:spcAft>
                <a:spcPts val="0"/>
              </a:spcAft>
              <a:buFont typeface="Wingdings 3"/>
              <a:buChar char=""/>
              <a:defRPr/>
            </a:pPr>
            <a:endParaRPr lang="en-US" dirty="0" smtClean="0"/>
          </a:p>
          <a:p>
            <a:pPr marL="274317" indent="-274317" eaLnBrk="1" fontAlgn="auto" hangingPunct="1">
              <a:spcAft>
                <a:spcPts val="0"/>
              </a:spcAft>
              <a:buFont typeface="Wingdings 3"/>
              <a:buChar char=""/>
              <a:defRPr/>
            </a:pPr>
            <a:r>
              <a:rPr lang="en-US" dirty="0" smtClean="0"/>
              <a:t>Moving Least Squares [Levin et.  al. ]</a:t>
            </a:r>
          </a:p>
          <a:p>
            <a:pPr marL="548635" lvl="1" indent="-274317" eaLnBrk="1" fontAlgn="auto" hangingPunct="1">
              <a:spcAft>
                <a:spcPts val="0"/>
              </a:spcAft>
              <a:buFont typeface="Wingdings 3"/>
              <a:buChar char=""/>
              <a:defRPr/>
            </a:pPr>
            <a:r>
              <a:rPr lang="en-US" dirty="0" smtClean="0"/>
              <a:t>Fit a plane in the local neighborhood. </a:t>
            </a:r>
          </a:p>
          <a:p>
            <a:pPr marL="822952" lvl="2" indent="-228597" eaLnBrk="1" fontAlgn="auto" hangingPunct="1">
              <a:spcAft>
                <a:spcPts val="0"/>
              </a:spcAft>
              <a:buClr>
                <a:schemeClr val="bg1">
                  <a:shade val="50000"/>
                </a:schemeClr>
              </a:buClr>
              <a:buFont typeface="Wingdings 3"/>
              <a:buChar char=""/>
              <a:defRPr/>
            </a:pPr>
            <a:r>
              <a:rPr lang="en-US" dirty="0" smtClean="0"/>
              <a:t>Plane defines the local coordinate system</a:t>
            </a:r>
          </a:p>
          <a:p>
            <a:pPr marL="548635" lvl="1" indent="-274317" eaLnBrk="1" fontAlgn="auto" hangingPunct="1">
              <a:spcAft>
                <a:spcPts val="0"/>
              </a:spcAft>
              <a:buFont typeface="Wingdings 3"/>
              <a:buChar char=""/>
              <a:defRPr/>
            </a:pPr>
            <a:r>
              <a:rPr lang="en-US" dirty="0" smtClean="0"/>
              <a:t>Fit a polynomial implicit function to define the surface in local neighborhood.</a:t>
            </a:r>
          </a:p>
          <a:p>
            <a:pPr marL="548635" lvl="1" indent="-274317" eaLnBrk="1" fontAlgn="auto" hangingPunct="1">
              <a:spcAft>
                <a:spcPts val="0"/>
              </a:spcAft>
              <a:buFont typeface="Wingdings 3"/>
              <a:buNone/>
              <a:defRPr/>
            </a:pPr>
            <a:endParaRPr lang="en-US" dirty="0" smtClean="0"/>
          </a:p>
          <a:p>
            <a:pPr marL="822952" lvl="2" indent="-228597" eaLnBrk="1" fontAlgn="auto" hangingPunct="1">
              <a:spcAft>
                <a:spcPts val="0"/>
              </a:spcAft>
              <a:buClr>
                <a:schemeClr val="bg1">
                  <a:shade val="50000"/>
                </a:schemeClr>
              </a:buClr>
              <a:buFont typeface="Wingdings 3"/>
              <a:buChar char=""/>
              <a:defRPr/>
            </a:pPr>
            <a:endParaRPr lang="en-US" dirty="0" smtClean="0"/>
          </a:p>
          <a:p>
            <a:pPr marL="548635" lvl="1" indent="-274317" eaLnBrk="1" fontAlgn="auto" hangingPunct="1">
              <a:spcAft>
                <a:spcPts val="0"/>
              </a:spcAft>
              <a:buFont typeface="Wingdings 3"/>
              <a:buChar char=""/>
              <a:defRPr/>
            </a:pPr>
            <a:endParaRPr lang="en-US" dirty="0" smtClean="0"/>
          </a:p>
          <a:p>
            <a:pPr marL="548635" lvl="1" indent="-274317" eaLnBrk="1" fontAlgn="auto" hangingPunct="1">
              <a:spcAft>
                <a:spcPts val="0"/>
              </a:spcAft>
              <a:buFont typeface="Wingdings 3"/>
              <a:buChar char=""/>
              <a:defRPr/>
            </a:pPr>
            <a:endParaRPr lang="en-US" dirty="0" smtClean="0"/>
          </a:p>
          <a:p>
            <a:pPr marL="548635" lvl="1" indent="-274317" eaLnBrk="1" fontAlgn="auto" hangingPunct="1">
              <a:spcAft>
                <a:spcPts val="0"/>
              </a:spcAft>
              <a:buFont typeface="Wingdings 3"/>
              <a:buChar char=""/>
              <a:defRPr/>
            </a:pPr>
            <a:endParaRPr lang="en-US" dirty="0" smtClean="0"/>
          </a:p>
          <a:p>
            <a:pPr marL="274317" indent="-274317" eaLnBrk="1" fontAlgn="auto" hangingPunct="1">
              <a:spcAft>
                <a:spcPts val="0"/>
              </a:spcAft>
              <a:buFont typeface="Wingdings 3"/>
              <a:buChar char=""/>
              <a:defRPr/>
            </a:pPr>
            <a:endParaRPr lang="en-US" dirty="0" smtClean="0"/>
          </a:p>
          <a:p>
            <a:pPr marL="548635" lvl="1" indent="-274317" eaLnBrk="1" fontAlgn="auto" hangingPunct="1">
              <a:spcAft>
                <a:spcPts val="0"/>
              </a:spcAft>
              <a:buFont typeface="Wingdings 3"/>
              <a:buChar char=""/>
              <a:defRPr/>
            </a:pPr>
            <a:endParaRPr lang="en-US" dirty="0"/>
          </a:p>
        </p:txBody>
      </p:sp>
      <p:sp>
        <p:nvSpPr>
          <p:cNvPr id="19460" name="TextBox 4"/>
          <p:cNvSpPr txBox="1">
            <a:spLocks noChangeArrowheads="1"/>
          </p:cNvSpPr>
          <p:nvPr/>
        </p:nvSpPr>
        <p:spPr bwMode="auto">
          <a:xfrm>
            <a:off x="3810000" y="1219200"/>
            <a:ext cx="184150" cy="369888"/>
          </a:xfrm>
          <a:prstGeom prst="rect">
            <a:avLst/>
          </a:prstGeom>
          <a:noFill/>
          <a:ln w="9525">
            <a:noFill/>
            <a:miter lim="800000"/>
            <a:headEnd/>
            <a:tailEnd/>
          </a:ln>
        </p:spPr>
        <p:txBody>
          <a:bodyPr wrap="none">
            <a:spAutoFit/>
          </a:bodyPr>
          <a:lstStyle/>
          <a:p>
            <a:endParaRPr lang="en-US">
              <a:latin typeface="Gill Sans MT" pitchFamily="34" charset="0"/>
            </a:endParaRPr>
          </a:p>
        </p:txBody>
      </p:sp>
      <p:pic>
        <p:nvPicPr>
          <p:cNvPr id="7" name="Picture 4"/>
          <p:cNvPicPr>
            <a:picLocks noChangeAspect="1" noChangeArrowheads="1"/>
          </p:cNvPicPr>
          <p:nvPr/>
        </p:nvPicPr>
        <p:blipFill>
          <a:blip r:embed="rId2"/>
          <a:srcRect/>
          <a:stretch>
            <a:fillRect/>
          </a:stretch>
        </p:blipFill>
        <p:spPr bwMode="auto">
          <a:xfrm>
            <a:off x="4953000" y="3429000"/>
            <a:ext cx="3557588" cy="2484438"/>
          </a:xfrm>
          <a:prstGeom prst="rect">
            <a:avLst/>
          </a:prstGeom>
          <a:noFill/>
          <a:ln w="9525">
            <a:noFill/>
            <a:miter lim="800000"/>
            <a:headEnd/>
            <a:tailEnd/>
          </a:ln>
        </p:spPr>
      </p:pic>
      <p:sp>
        <p:nvSpPr>
          <p:cNvPr id="6" name="Content Placeholder 2"/>
          <p:cNvSpPr txBox="1">
            <a:spLocks/>
          </p:cNvSpPr>
          <p:nvPr/>
        </p:nvSpPr>
        <p:spPr>
          <a:xfrm>
            <a:off x="381000" y="3657600"/>
            <a:ext cx="6248400" cy="2057400"/>
          </a:xfrm>
          <a:prstGeom prst="rect">
            <a:avLst/>
          </a:prstGeom>
        </p:spPr>
        <p:txBody>
          <a:bodyPr lIns="91439" tIns="45719" rIns="91439" bIns="45719">
            <a:normAutofit lnSpcReduction="10000"/>
          </a:bodyPr>
          <a:lstStyle/>
          <a:p>
            <a:pPr marL="548635" lvl="1" indent="-274317" defTabSz="914400" fontAlgn="auto">
              <a:spcBef>
                <a:spcPts val="500"/>
              </a:spcBef>
              <a:spcAft>
                <a:spcPts val="0"/>
              </a:spcAft>
              <a:buClr>
                <a:schemeClr val="accent2"/>
              </a:buClr>
              <a:buSzPct val="76000"/>
              <a:buFont typeface="Wingdings 3"/>
              <a:buChar char=""/>
              <a:defRPr/>
            </a:pPr>
            <a:endParaRPr lang="en-US" sz="2300" dirty="0">
              <a:solidFill>
                <a:schemeClr val="tx2"/>
              </a:solidFill>
              <a:latin typeface="+mn-lt"/>
            </a:endParaRPr>
          </a:p>
          <a:p>
            <a:pPr marL="274317" indent="-274317" defTabSz="914400" fontAlgn="auto">
              <a:spcBef>
                <a:spcPts val="600"/>
              </a:spcBef>
              <a:spcAft>
                <a:spcPts val="0"/>
              </a:spcAft>
              <a:buClr>
                <a:schemeClr val="accent1"/>
              </a:buClr>
              <a:buSzPct val="76000"/>
              <a:buFont typeface="Wingdings 3"/>
              <a:buChar char=""/>
              <a:defRPr/>
            </a:pPr>
            <a:r>
              <a:rPr lang="en-US" sz="2600" dirty="0">
                <a:latin typeface="+mn-lt"/>
              </a:rPr>
              <a:t>Point set surfaces [</a:t>
            </a:r>
            <a:r>
              <a:rPr lang="en-US" sz="2600" dirty="0" err="1">
                <a:latin typeface="+mn-lt"/>
              </a:rPr>
              <a:t>Alexa</a:t>
            </a:r>
            <a:r>
              <a:rPr lang="en-US" sz="2600" dirty="0">
                <a:latin typeface="+mn-lt"/>
              </a:rPr>
              <a:t> et.  al. 2001]</a:t>
            </a:r>
          </a:p>
          <a:p>
            <a:pPr marL="548635" lvl="1" indent="-274317" defTabSz="914400" fontAlgn="auto">
              <a:spcBef>
                <a:spcPts val="500"/>
              </a:spcBef>
              <a:spcAft>
                <a:spcPts val="0"/>
              </a:spcAft>
              <a:buClr>
                <a:schemeClr val="accent2"/>
              </a:buClr>
              <a:buSzPct val="76000"/>
              <a:buFont typeface="Wingdings 3"/>
              <a:buChar char=""/>
              <a:defRPr/>
            </a:pPr>
            <a:r>
              <a:rPr lang="en-US" sz="2300" dirty="0">
                <a:solidFill>
                  <a:schemeClr val="tx2"/>
                </a:solidFill>
                <a:latin typeface="+mn-lt"/>
              </a:rPr>
              <a:t>Moving least squares based approach </a:t>
            </a:r>
          </a:p>
          <a:p>
            <a:pPr marL="548635" lvl="1" indent="-274317" defTabSz="914400" fontAlgn="auto">
              <a:spcBef>
                <a:spcPts val="500"/>
              </a:spcBef>
              <a:spcAft>
                <a:spcPts val="0"/>
              </a:spcAft>
              <a:buClr>
                <a:schemeClr val="accent2"/>
              </a:buClr>
              <a:buSzPct val="76000"/>
              <a:buFont typeface="Wingdings 3"/>
              <a:buChar char=""/>
              <a:defRPr/>
            </a:pPr>
            <a:r>
              <a:rPr lang="en-US" sz="2300" dirty="0">
                <a:solidFill>
                  <a:schemeClr val="tx2"/>
                </a:solidFill>
                <a:latin typeface="+mn-lt"/>
              </a:rPr>
              <a:t>Methods to resample surface</a:t>
            </a:r>
          </a:p>
          <a:p>
            <a:pPr marL="548635" lvl="1" indent="-274317" defTabSz="914400" fontAlgn="auto">
              <a:spcBef>
                <a:spcPts val="500"/>
              </a:spcBef>
              <a:spcAft>
                <a:spcPts val="0"/>
              </a:spcAft>
              <a:buClr>
                <a:schemeClr val="accent2"/>
              </a:buClr>
              <a:buSzPct val="76000"/>
              <a:buFont typeface="Wingdings 3"/>
              <a:buChar char=""/>
              <a:defRPr/>
            </a:pPr>
            <a:r>
              <a:rPr lang="en-US" sz="2300" dirty="0">
                <a:solidFill>
                  <a:schemeClr val="tx2"/>
                </a:solidFill>
                <a:latin typeface="+mn-lt"/>
              </a:rPr>
              <a:t>Rendering primitives are points or splats</a:t>
            </a:r>
          </a:p>
          <a:p>
            <a:pPr marL="548635" lvl="1" indent="-274317" defTabSz="914400" fontAlgn="auto">
              <a:spcBef>
                <a:spcPts val="500"/>
              </a:spcBef>
              <a:spcAft>
                <a:spcPts val="0"/>
              </a:spcAft>
              <a:buClr>
                <a:schemeClr val="accent2"/>
              </a:buClr>
              <a:buSzPct val="76000"/>
              <a:buFont typeface="Wingdings 3"/>
              <a:buChar char=""/>
              <a:defRPr/>
            </a:pPr>
            <a:endParaRPr lang="en-US" sz="2300" dirty="0">
              <a:solidFill>
                <a:schemeClr val="tx2"/>
              </a:solidFill>
              <a:latin typeface="+mn-lt"/>
            </a:endParaRPr>
          </a:p>
          <a:p>
            <a:pPr marL="822952" lvl="2" indent="-228597" defTabSz="914400" fontAlgn="auto">
              <a:spcBef>
                <a:spcPts val="500"/>
              </a:spcBef>
              <a:spcAft>
                <a:spcPts val="0"/>
              </a:spcAft>
              <a:buClr>
                <a:schemeClr val="bg1">
                  <a:shade val="50000"/>
                </a:schemeClr>
              </a:buClr>
              <a:buSzPct val="76000"/>
              <a:buFont typeface="Wingdings 3"/>
              <a:buChar char=""/>
              <a:defRPr/>
            </a:pPr>
            <a:endParaRPr lang="en-US" sz="2000" dirty="0">
              <a:latin typeface="+mn-lt"/>
            </a:endParaRPr>
          </a:p>
          <a:p>
            <a:pPr marL="548635" lvl="1" indent="-274317" defTabSz="914400" fontAlgn="auto">
              <a:spcBef>
                <a:spcPts val="500"/>
              </a:spcBef>
              <a:spcAft>
                <a:spcPts val="0"/>
              </a:spcAft>
              <a:buClr>
                <a:schemeClr val="accent2"/>
              </a:buClr>
              <a:buSzPct val="76000"/>
              <a:buFont typeface="Wingdings 3"/>
              <a:buChar char=""/>
              <a:defRPr/>
            </a:pPr>
            <a:endParaRPr lang="en-US" sz="2300" dirty="0">
              <a:solidFill>
                <a:schemeClr val="tx2"/>
              </a:solidFill>
              <a:latin typeface="+mn-lt"/>
            </a:endParaRPr>
          </a:p>
          <a:p>
            <a:pPr marL="548635" lvl="1" indent="-274317" defTabSz="914400" fontAlgn="auto">
              <a:spcBef>
                <a:spcPts val="500"/>
              </a:spcBef>
              <a:spcAft>
                <a:spcPts val="0"/>
              </a:spcAft>
              <a:buClr>
                <a:schemeClr val="accent2"/>
              </a:buClr>
              <a:buSzPct val="76000"/>
              <a:buFont typeface="Wingdings 3"/>
              <a:buChar char=""/>
              <a:defRPr/>
            </a:pPr>
            <a:endParaRPr lang="en-US" sz="2300" dirty="0">
              <a:solidFill>
                <a:schemeClr val="tx2"/>
              </a:solidFill>
              <a:latin typeface="+mn-lt"/>
            </a:endParaRPr>
          </a:p>
          <a:p>
            <a:pPr marL="548635" lvl="1" indent="-274317" defTabSz="914400" fontAlgn="auto">
              <a:spcBef>
                <a:spcPts val="500"/>
              </a:spcBef>
              <a:spcAft>
                <a:spcPts val="0"/>
              </a:spcAft>
              <a:buClr>
                <a:schemeClr val="accent2"/>
              </a:buClr>
              <a:buSzPct val="76000"/>
              <a:buFont typeface="Wingdings 3"/>
              <a:buChar char=""/>
              <a:defRPr/>
            </a:pPr>
            <a:endParaRPr lang="en-US" sz="2300" dirty="0">
              <a:solidFill>
                <a:schemeClr val="tx2"/>
              </a:solidFill>
              <a:latin typeface="+mn-lt"/>
            </a:endParaRPr>
          </a:p>
          <a:p>
            <a:pPr marL="274317" indent="-274317" defTabSz="914400" fontAlgn="auto">
              <a:spcBef>
                <a:spcPts val="600"/>
              </a:spcBef>
              <a:spcAft>
                <a:spcPts val="0"/>
              </a:spcAft>
              <a:buClr>
                <a:schemeClr val="accent1"/>
              </a:buClr>
              <a:buSzPct val="76000"/>
              <a:buFont typeface="Wingdings 3"/>
              <a:buChar char=""/>
              <a:defRPr/>
            </a:pPr>
            <a:endParaRPr lang="en-US" sz="2600" dirty="0">
              <a:latin typeface="+mn-lt"/>
            </a:endParaRPr>
          </a:p>
          <a:p>
            <a:pPr marL="548635" lvl="1" indent="-274317" defTabSz="914400" fontAlgn="auto">
              <a:spcBef>
                <a:spcPts val="500"/>
              </a:spcBef>
              <a:spcAft>
                <a:spcPts val="0"/>
              </a:spcAft>
              <a:buClr>
                <a:schemeClr val="accent2"/>
              </a:buClr>
              <a:buSzPct val="76000"/>
              <a:buFont typeface="Wingdings 3"/>
              <a:buChar char=""/>
              <a:defRPr/>
            </a:pPr>
            <a:endParaRPr lang="en-US" sz="2300" dirty="0">
              <a:solidFill>
                <a:schemeClr val="tx2"/>
              </a:solidFill>
              <a:latin typeface="+mn-lt"/>
            </a:endParaRPr>
          </a:p>
        </p:txBody>
      </p:sp>
      <p:pic>
        <p:nvPicPr>
          <p:cNvPr id="4" name="Picture 3" descr="1 copy.jpg"/>
          <p:cNvPicPr>
            <a:picLocks noChangeAspect="1"/>
          </p:cNvPicPr>
          <p:nvPr/>
        </p:nvPicPr>
        <p:blipFill>
          <a:blip r:embed="rId3"/>
          <a:srcRect/>
          <a:stretch>
            <a:fillRect/>
          </a:stretch>
        </p:blipFill>
        <p:spPr bwMode="auto">
          <a:xfrm>
            <a:off x="6705600" y="1928813"/>
            <a:ext cx="2057400" cy="348138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7"/>
                                        </p:tgtEl>
                                        <p:attrNameLst>
                                          <p:attrName>ppt_x</p:attrName>
                                        </p:attrNameLst>
                                      </p:cBhvr>
                                      <p:tavLst>
                                        <p:tav tm="0">
                                          <p:val>
                                            <p:strVal val="ppt_x"/>
                                          </p:val>
                                        </p:tav>
                                        <p:tav tm="100000">
                                          <p:val>
                                            <p:strVal val="ppt_x"/>
                                          </p:val>
                                        </p:tav>
                                      </p:tavLst>
                                    </p:anim>
                                    <p:anim calcmode="lin" valueType="num">
                                      <p:cBhvr additive="base">
                                        <p:cTn id="19" dur="500"/>
                                        <p:tgtEl>
                                          <p:spTgt spid="7"/>
                                        </p:tgtEl>
                                        <p:attrNameLst>
                                          <p:attrName>ppt_y</p:attrName>
                                        </p:attrNameLst>
                                      </p:cBhvr>
                                      <p:tavLst>
                                        <p:tav tm="0">
                                          <p:val>
                                            <p:strVal val="ppt_y"/>
                                          </p:val>
                                        </p:tav>
                                        <p:tav tm="100000">
                                          <p:val>
                                            <p:strVal val="1+ppt_h/2"/>
                                          </p:val>
                                        </p:tav>
                                      </p:tavLst>
                                    </p:anim>
                                    <p:set>
                                      <p:cBhvr>
                                        <p:cTn id="20" dur="1" fill="hold">
                                          <p:stCondLst>
                                            <p:cond delay="499"/>
                                          </p:stCondLst>
                                        </p:cTn>
                                        <p:tgtEl>
                                          <p:spTgt spid="7"/>
                                        </p:tgtEl>
                                        <p:attrNameLst>
                                          <p:attrName>style.visibility</p:attrName>
                                        </p:attrNameLst>
                                      </p:cBhvr>
                                      <p:to>
                                        <p:strVal val="hidden"/>
                                      </p:to>
                                    </p:set>
                                  </p:childTnLst>
                                </p:cTn>
                              </p:par>
                            </p:childTnLst>
                          </p:cTn>
                        </p:par>
                        <p:par>
                          <p:cTn id="21" fill="hold">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childTnLst>
                                </p:cTn>
                              </p:par>
                              <p:par>
                                <p:cTn id="24" presetID="23" presetClass="entr" presetSubtype="16"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ppt_w</p:attrName>
                                        </p:attrNameLst>
                                      </p:cBhvr>
                                      <p:tavLst>
                                        <p:tav tm="0">
                                          <p:val>
                                            <p:fltVal val="0"/>
                                          </p:val>
                                        </p:tav>
                                        <p:tav tm="100000">
                                          <p:val>
                                            <p:strVal val="#ppt_w"/>
                                          </p:val>
                                        </p:tav>
                                      </p:tavLst>
                                    </p:anim>
                                    <p:anim calcmode="lin" valueType="num">
                                      <p:cBhvr>
                                        <p:cTn id="27"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ll500-thumb1.png"/>
          <p:cNvPicPr>
            <a:picLocks noChangeAspect="1"/>
          </p:cNvPicPr>
          <p:nvPr/>
        </p:nvPicPr>
        <p:blipFill>
          <a:blip r:embed="rId2"/>
          <a:srcRect/>
          <a:stretch>
            <a:fillRect/>
          </a:stretch>
        </p:blipFill>
        <p:spPr bwMode="auto">
          <a:xfrm>
            <a:off x="2057400" y="2895600"/>
            <a:ext cx="3524250" cy="1600200"/>
          </a:xfrm>
          <a:prstGeom prst="rect">
            <a:avLst/>
          </a:prstGeom>
          <a:noFill/>
          <a:ln w="9525">
            <a:noFill/>
            <a:miter lim="800000"/>
            <a:headEnd/>
            <a:tailEnd/>
          </a:ln>
        </p:spPr>
      </p:pic>
      <p:sp>
        <p:nvSpPr>
          <p:cNvPr id="20483" name="Title 1"/>
          <p:cNvSpPr>
            <a:spLocks noGrp="1"/>
          </p:cNvSpPr>
          <p:nvPr>
            <p:ph type="title"/>
          </p:nvPr>
        </p:nvSpPr>
        <p:spPr/>
        <p:txBody>
          <a:bodyPr/>
          <a:lstStyle/>
          <a:p>
            <a:pPr eaLnBrk="1" hangingPunct="1"/>
            <a:r>
              <a:rPr lang="en-US" dirty="0" smtClean="0"/>
              <a:t>SLIM</a:t>
            </a:r>
          </a:p>
        </p:txBody>
      </p:sp>
      <p:pic>
        <p:nvPicPr>
          <p:cNvPr id="7" name="Picture 2"/>
          <p:cNvPicPr>
            <a:picLocks noChangeAspect="1" noChangeArrowheads="1"/>
          </p:cNvPicPr>
          <p:nvPr/>
        </p:nvPicPr>
        <p:blipFill>
          <a:blip r:embed="rId3"/>
          <a:srcRect/>
          <a:stretch>
            <a:fillRect/>
          </a:stretch>
        </p:blipFill>
        <p:spPr bwMode="auto">
          <a:xfrm>
            <a:off x="2133600" y="2438400"/>
            <a:ext cx="3179763" cy="2381250"/>
          </a:xfrm>
          <a:prstGeom prst="rect">
            <a:avLst/>
          </a:prstGeom>
          <a:noFill/>
          <a:ln w="9525">
            <a:noFill/>
            <a:miter lim="800000"/>
            <a:headEnd/>
            <a:tailEnd/>
          </a:ln>
        </p:spPr>
      </p:pic>
      <p:sp>
        <p:nvSpPr>
          <p:cNvPr id="3" name="Content Placeholder 2"/>
          <p:cNvSpPr>
            <a:spLocks noGrp="1"/>
          </p:cNvSpPr>
          <p:nvPr>
            <p:ph sz="quarter" idx="1"/>
          </p:nvPr>
        </p:nvSpPr>
        <p:spPr>
          <a:xfrm>
            <a:off x="457200" y="1219200"/>
            <a:ext cx="8229600" cy="1371600"/>
          </a:xfrm>
        </p:spPr>
        <p:txBody>
          <a:bodyPr>
            <a:normAutofit fontScale="85000" lnSpcReduction="20000"/>
          </a:bodyPr>
          <a:lstStyle/>
          <a:p>
            <a:pPr marL="274317" indent="-274317" eaLnBrk="1" fontAlgn="auto" hangingPunct="1">
              <a:spcAft>
                <a:spcPts val="0"/>
              </a:spcAft>
              <a:buFont typeface="Wingdings 3"/>
              <a:buChar char=""/>
              <a:defRPr/>
            </a:pPr>
            <a:r>
              <a:rPr lang="en-US" dirty="0" smtClean="0"/>
              <a:t>Spare-Low degree Implicit (SLIM) surfaces [</a:t>
            </a:r>
            <a:r>
              <a:rPr lang="en-US" dirty="0" err="1" smtClean="0"/>
              <a:t>Ohtake</a:t>
            </a:r>
            <a:r>
              <a:rPr lang="en-US" dirty="0" smtClean="0"/>
              <a:t> et. al. ]</a:t>
            </a:r>
          </a:p>
          <a:p>
            <a:pPr marL="548635" lvl="1" indent="-274317" eaLnBrk="1" fontAlgn="auto" hangingPunct="1">
              <a:spcAft>
                <a:spcPts val="0"/>
              </a:spcAft>
              <a:buFont typeface="Wingdings 3"/>
              <a:buChar char=""/>
              <a:defRPr/>
            </a:pPr>
            <a:r>
              <a:rPr lang="en-US" dirty="0" smtClean="0"/>
              <a:t>Based on Multi-level partition of Unity (MPU)</a:t>
            </a:r>
          </a:p>
          <a:p>
            <a:pPr marL="548635" lvl="1" indent="-274317" eaLnBrk="1" fontAlgn="auto" hangingPunct="1">
              <a:spcAft>
                <a:spcPts val="0"/>
              </a:spcAft>
              <a:buFont typeface="Wingdings 3"/>
              <a:buChar char=""/>
              <a:defRPr/>
            </a:pPr>
            <a:r>
              <a:rPr lang="en-US" dirty="0" smtClean="0"/>
              <a:t>Fits low degree polynomials to the point sets.</a:t>
            </a:r>
          </a:p>
          <a:p>
            <a:pPr marL="548635" lvl="1" indent="-274317" eaLnBrk="1" fontAlgn="auto" hangingPunct="1">
              <a:spcAft>
                <a:spcPts val="0"/>
              </a:spcAft>
              <a:buFont typeface="Wingdings 3"/>
              <a:buChar char=""/>
              <a:defRPr/>
            </a:pPr>
            <a:r>
              <a:rPr lang="en-US" dirty="0" smtClean="0"/>
              <a:t>Sensitive to noise.</a:t>
            </a:r>
          </a:p>
          <a:p>
            <a:pPr marL="548635" lvl="1" indent="-274317" eaLnBrk="1" fontAlgn="auto" hangingPunct="1">
              <a:spcAft>
                <a:spcPts val="0"/>
              </a:spcAft>
              <a:buFont typeface="Wingdings 3"/>
              <a:buNone/>
              <a:defRPr/>
            </a:pPr>
            <a:endParaRPr lang="en-US" dirty="0" smtClean="0"/>
          </a:p>
        </p:txBody>
      </p:sp>
      <p:sp>
        <p:nvSpPr>
          <p:cNvPr id="8" name="TextBox 7"/>
          <p:cNvSpPr txBox="1">
            <a:spLocks noChangeArrowheads="1"/>
          </p:cNvSpPr>
          <p:nvPr/>
        </p:nvSpPr>
        <p:spPr bwMode="auto">
          <a:xfrm>
            <a:off x="838200" y="4800600"/>
            <a:ext cx="6629400" cy="369888"/>
          </a:xfrm>
          <a:prstGeom prst="rect">
            <a:avLst/>
          </a:prstGeom>
          <a:noFill/>
          <a:ln w="9525">
            <a:noFill/>
            <a:miter lim="800000"/>
            <a:headEnd/>
            <a:tailEnd/>
          </a:ln>
        </p:spPr>
        <p:txBody>
          <a:bodyPr>
            <a:spAutoFit/>
          </a:bodyPr>
          <a:lstStyle/>
          <a:p>
            <a:r>
              <a:rPr lang="en-US">
                <a:latin typeface="Gill Sans MT" pitchFamily="34" charset="0"/>
              </a:rPr>
              <a:t>A slim based approximation of Stanford Buddha. Ohtake et. al. 2005. </a:t>
            </a:r>
          </a:p>
        </p:txBody>
      </p:sp>
      <p:sp>
        <p:nvSpPr>
          <p:cNvPr id="6" name="Content Placeholder 2"/>
          <p:cNvSpPr txBox="1">
            <a:spLocks/>
          </p:cNvSpPr>
          <p:nvPr/>
        </p:nvSpPr>
        <p:spPr bwMode="auto">
          <a:xfrm>
            <a:off x="457200" y="4724400"/>
            <a:ext cx="8229600" cy="609600"/>
          </a:xfrm>
          <a:prstGeom prst="rect">
            <a:avLst/>
          </a:prstGeom>
          <a:noFill/>
          <a:ln w="9525">
            <a:noFill/>
            <a:miter lim="800000"/>
            <a:headEnd/>
            <a:tailEnd/>
          </a:ln>
        </p:spPr>
        <p:txBody>
          <a:bodyPr lIns="91439" tIns="45719" rIns="91439" bIns="45719"/>
          <a:lstStyle/>
          <a:p>
            <a:pPr marL="273050" indent="-273050" defTabSz="914400">
              <a:spcBef>
                <a:spcPts val="600"/>
              </a:spcBef>
              <a:buClr>
                <a:schemeClr val="accent1"/>
              </a:buClr>
              <a:buSzPct val="76000"/>
              <a:buFont typeface="Wingdings 3" pitchFamily="18" charset="2"/>
              <a:buChar char=""/>
            </a:pPr>
            <a:r>
              <a:rPr lang="en-US" sz="2300">
                <a:solidFill>
                  <a:schemeClr val="tx2"/>
                </a:solidFill>
                <a:latin typeface="Gill Sans MT" pitchFamily="34" charset="0"/>
              </a:rPr>
              <a:t>A GPU based rendering algorithm for SLIM is proposed in 2007.</a:t>
            </a:r>
          </a:p>
          <a:p>
            <a:pPr marL="547688" lvl="1" indent="-273050" defTabSz="914400">
              <a:spcBef>
                <a:spcPts val="500"/>
              </a:spcBef>
              <a:buClr>
                <a:schemeClr val="accent2"/>
              </a:buClr>
              <a:buSzPct val="76000"/>
              <a:buFont typeface="Wingdings 3" pitchFamily="18" charset="2"/>
              <a:buNone/>
            </a:pPr>
            <a:endParaRPr lang="en-US" sz="2300">
              <a:solidFill>
                <a:schemeClr val="tx2"/>
              </a:solidFill>
              <a:latin typeface="Gill Sans MT"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500"/>
                                        <p:tgtEl>
                                          <p:spTgt spid="7"/>
                                        </p:tgtEl>
                                      </p:cBhvr>
                                    </p:animEffect>
                                    <p:set>
                                      <p:cBhvr>
                                        <p:cTn id="9" dur="1" fill="hold">
                                          <p:stCondLst>
                                            <p:cond delay="499"/>
                                          </p:stCondLst>
                                        </p:cTn>
                                        <p:tgtEl>
                                          <p:spTgt spid="7"/>
                                        </p:tgtEl>
                                        <p:attrNameLst>
                                          <p:attrName>style.visibility</p:attrName>
                                        </p:attrNameLst>
                                      </p:cBhvr>
                                      <p:to>
                                        <p:strVal val="hidden"/>
                                      </p:to>
                                    </p:set>
                                  </p:childTnLst>
                                </p:cTn>
                              </p:par>
                              <p:par>
                                <p:cTn id="10" presetID="3" presetClass="exit" presetSubtype="10" fill="hold" grpId="0" nodeType="withEffect">
                                  <p:stCondLst>
                                    <p:cond delay="0"/>
                                  </p:stCondLst>
                                  <p:childTnLst>
                                    <p:animEffect transition="out" filter="blinds(horizontal)">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dirty="0" smtClean="0"/>
              <a:t>Locally Optimal Projection</a:t>
            </a:r>
          </a:p>
        </p:txBody>
      </p:sp>
      <p:sp>
        <p:nvSpPr>
          <p:cNvPr id="21507" name="Content Placeholder 2"/>
          <p:cNvSpPr>
            <a:spLocks noGrp="1"/>
          </p:cNvSpPr>
          <p:nvPr>
            <p:ph sz="quarter" idx="1"/>
          </p:nvPr>
        </p:nvSpPr>
        <p:spPr>
          <a:xfrm>
            <a:off x="457200" y="1219200"/>
            <a:ext cx="8229600" cy="4937125"/>
          </a:xfrm>
        </p:spPr>
        <p:txBody>
          <a:bodyPr/>
          <a:lstStyle/>
          <a:p>
            <a:pPr eaLnBrk="1" hangingPunct="1"/>
            <a:r>
              <a:rPr lang="en-US" sz="2000" dirty="0" smtClean="0"/>
              <a:t>Locally Optimal Projection (LOP) by </a:t>
            </a:r>
            <a:r>
              <a:rPr lang="en-US" sz="2000" dirty="0" err="1" smtClean="0"/>
              <a:t>Lipman</a:t>
            </a:r>
            <a:r>
              <a:rPr lang="en-US" sz="2000" dirty="0" smtClean="0"/>
              <a:t> et. al. in SIGGRAPH 2007.</a:t>
            </a:r>
          </a:p>
          <a:p>
            <a:pPr lvl="2" eaLnBrk="1" hangingPunct="1"/>
            <a:r>
              <a:rPr lang="en-US" dirty="0" smtClean="0"/>
              <a:t>A method to refine the noisy data. </a:t>
            </a:r>
          </a:p>
          <a:p>
            <a:pPr lvl="2" eaLnBrk="1" hangingPunct="1"/>
            <a:r>
              <a:rPr lang="en-US" dirty="0" smtClean="0"/>
              <a:t>It can projects arbitrary point set onto a input cloud. </a:t>
            </a:r>
          </a:p>
          <a:p>
            <a:pPr lvl="1" eaLnBrk="1" hangingPunct="1">
              <a:buFont typeface="Wingdings 3" pitchFamily="18" charset="2"/>
              <a:buNone/>
            </a:pPr>
            <a:endParaRPr lang="en-US" dirty="0" smtClean="0"/>
          </a:p>
        </p:txBody>
      </p:sp>
      <p:pic>
        <p:nvPicPr>
          <p:cNvPr id="5" name="Picture 4"/>
          <p:cNvPicPr>
            <a:picLocks noChangeAspect="1" noChangeArrowheads="1"/>
          </p:cNvPicPr>
          <p:nvPr/>
        </p:nvPicPr>
        <p:blipFill>
          <a:blip r:embed="rId2"/>
          <a:srcRect/>
          <a:stretch>
            <a:fillRect/>
          </a:stretch>
        </p:blipFill>
        <p:spPr bwMode="auto">
          <a:xfrm>
            <a:off x="688975" y="2971800"/>
            <a:ext cx="1903413" cy="1568450"/>
          </a:xfrm>
          <a:prstGeom prst="rect">
            <a:avLst/>
          </a:prstGeom>
          <a:noFill/>
          <a:ln w="9525">
            <a:noFill/>
            <a:miter lim="800000"/>
            <a:headEnd/>
            <a:tailEnd/>
          </a:ln>
        </p:spPr>
      </p:pic>
      <p:pic>
        <p:nvPicPr>
          <p:cNvPr id="6" name="Picture 5"/>
          <p:cNvPicPr>
            <a:picLocks noChangeAspect="1" noChangeArrowheads="1"/>
          </p:cNvPicPr>
          <p:nvPr/>
        </p:nvPicPr>
        <p:blipFill>
          <a:blip r:embed="rId3"/>
          <a:srcRect/>
          <a:stretch>
            <a:fillRect/>
          </a:stretch>
        </p:blipFill>
        <p:spPr bwMode="auto">
          <a:xfrm>
            <a:off x="2593975" y="2971800"/>
            <a:ext cx="1903413" cy="1568450"/>
          </a:xfrm>
          <a:prstGeom prst="rect">
            <a:avLst/>
          </a:prstGeom>
          <a:noFill/>
          <a:ln w="9525">
            <a:noFill/>
            <a:miter lim="800000"/>
            <a:headEnd/>
            <a:tailEnd/>
          </a:ln>
        </p:spPr>
      </p:pic>
      <p:pic>
        <p:nvPicPr>
          <p:cNvPr id="7" name="Picture 6"/>
          <p:cNvPicPr>
            <a:picLocks noChangeAspect="1" noChangeArrowheads="1"/>
          </p:cNvPicPr>
          <p:nvPr/>
        </p:nvPicPr>
        <p:blipFill>
          <a:blip r:embed="rId4"/>
          <a:srcRect/>
          <a:stretch>
            <a:fillRect/>
          </a:stretch>
        </p:blipFill>
        <p:spPr bwMode="auto">
          <a:xfrm>
            <a:off x="4497388" y="2971800"/>
            <a:ext cx="1903412" cy="1568450"/>
          </a:xfrm>
          <a:prstGeom prst="rect">
            <a:avLst/>
          </a:prstGeom>
          <a:noFill/>
          <a:ln w="9525">
            <a:noFill/>
            <a:miter lim="800000"/>
            <a:headEnd/>
            <a:tailEnd/>
          </a:ln>
        </p:spPr>
      </p:pic>
      <p:pic>
        <p:nvPicPr>
          <p:cNvPr id="8" name="Picture 7"/>
          <p:cNvPicPr>
            <a:picLocks noChangeAspect="1" noChangeArrowheads="1"/>
          </p:cNvPicPr>
          <p:nvPr/>
        </p:nvPicPr>
        <p:blipFill>
          <a:blip r:embed="rId5"/>
          <a:srcRect/>
          <a:stretch>
            <a:fillRect/>
          </a:stretch>
        </p:blipFill>
        <p:spPr bwMode="auto">
          <a:xfrm>
            <a:off x="6402388" y="2971800"/>
            <a:ext cx="1903412" cy="1568450"/>
          </a:xfrm>
          <a:prstGeom prst="rect">
            <a:avLst/>
          </a:prstGeom>
          <a:noFill/>
          <a:ln w="9525">
            <a:noFill/>
            <a:miter lim="800000"/>
            <a:headEnd/>
            <a:tailEnd/>
          </a:ln>
        </p:spPr>
      </p:pic>
      <p:sp>
        <p:nvSpPr>
          <p:cNvPr id="9" name="TextBox 8"/>
          <p:cNvSpPr txBox="1">
            <a:spLocks noChangeArrowheads="1"/>
          </p:cNvSpPr>
          <p:nvPr/>
        </p:nvSpPr>
        <p:spPr bwMode="auto">
          <a:xfrm>
            <a:off x="914400" y="5029200"/>
            <a:ext cx="7543800" cy="369888"/>
          </a:xfrm>
          <a:prstGeom prst="rect">
            <a:avLst/>
          </a:prstGeom>
          <a:noFill/>
          <a:ln w="9525">
            <a:noFill/>
            <a:miter lim="800000"/>
            <a:headEnd/>
            <a:tailEnd/>
          </a:ln>
        </p:spPr>
        <p:txBody>
          <a:bodyPr>
            <a:spAutoFit/>
          </a:bodyPr>
          <a:lstStyle/>
          <a:p>
            <a:r>
              <a:rPr lang="en-US" dirty="0">
                <a:solidFill>
                  <a:srgbClr val="FF0000"/>
                </a:solidFill>
                <a:latin typeface="Gill Sans MT" pitchFamily="34" charset="0"/>
              </a:rPr>
              <a:t>We used above method to generate point based models of any given size.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smtClean="0"/>
              <a:t>Outline</a:t>
            </a:r>
          </a:p>
        </p:txBody>
      </p:sp>
      <p:sp>
        <p:nvSpPr>
          <p:cNvPr id="23555" name="Content Placeholder 2"/>
          <p:cNvSpPr>
            <a:spLocks noGrp="1"/>
          </p:cNvSpPr>
          <p:nvPr>
            <p:ph sz="quarter" idx="1"/>
          </p:nvPr>
        </p:nvSpPr>
        <p:spPr>
          <a:xfrm>
            <a:off x="457200" y="1219200"/>
            <a:ext cx="8229600" cy="4937125"/>
          </a:xfrm>
        </p:spPr>
        <p:txBody>
          <a:bodyPr/>
          <a:lstStyle/>
          <a:p>
            <a:pPr algn="ctr" eaLnBrk="1" hangingPunct="1">
              <a:buFont typeface="Wingdings 3" pitchFamily="18" charset="2"/>
              <a:buNone/>
            </a:pPr>
            <a:endParaRPr lang="en-US" dirty="0" smtClean="0"/>
          </a:p>
          <a:p>
            <a:pPr algn="ctr" eaLnBrk="1" hangingPunct="1">
              <a:buFont typeface="Wingdings 3" pitchFamily="18" charset="2"/>
              <a:buNone/>
            </a:pPr>
            <a:r>
              <a:rPr lang="en-US" dirty="0" smtClean="0"/>
              <a:t>Background and Motivation</a:t>
            </a:r>
          </a:p>
          <a:p>
            <a:pPr algn="ctr" eaLnBrk="1" hangingPunct="1">
              <a:buFont typeface="Wingdings 3" pitchFamily="18" charset="2"/>
              <a:buNone/>
            </a:pPr>
            <a:endParaRPr lang="en-US" dirty="0" smtClean="0"/>
          </a:p>
          <a:p>
            <a:pPr algn="ctr" eaLnBrk="1" hangingPunct="1">
              <a:buFont typeface="Wingdings 3" pitchFamily="18" charset="2"/>
              <a:buNone/>
            </a:pPr>
            <a:r>
              <a:rPr lang="en-US" dirty="0" smtClean="0"/>
              <a:t>Algebraic splat Representation</a:t>
            </a:r>
          </a:p>
          <a:p>
            <a:pPr algn="ctr" eaLnBrk="1" hangingPunct="1">
              <a:buFont typeface="Wingdings 3" pitchFamily="18" charset="2"/>
              <a:buNone/>
            </a:pPr>
            <a:endParaRPr lang="en-US" dirty="0" smtClean="0"/>
          </a:p>
          <a:p>
            <a:pPr algn="ctr" eaLnBrk="1" hangingPunct="1">
              <a:buFont typeface="Wingdings 3" pitchFamily="18" charset="2"/>
              <a:buNone/>
            </a:pPr>
            <a:r>
              <a:rPr lang="en-US" dirty="0" smtClean="0"/>
              <a:t>Splats Rendering</a:t>
            </a:r>
          </a:p>
          <a:p>
            <a:pPr algn="ctr" eaLnBrk="1" hangingPunct="1">
              <a:buFont typeface="Wingdings 3" pitchFamily="18" charset="2"/>
              <a:buNone/>
            </a:pPr>
            <a:endParaRPr lang="en-US" dirty="0" smtClean="0"/>
          </a:p>
          <a:p>
            <a:pPr algn="ctr" eaLnBrk="1" hangingPunct="1">
              <a:buFont typeface="Wingdings 3" pitchFamily="18" charset="2"/>
              <a:buNone/>
            </a:pPr>
            <a:r>
              <a:rPr lang="en-US" dirty="0" err="1" smtClean="0"/>
              <a:t>Metaballs</a:t>
            </a:r>
            <a:r>
              <a:rPr lang="en-US" dirty="0" smtClean="0"/>
              <a:t> Rendering</a:t>
            </a:r>
          </a:p>
          <a:p>
            <a:pPr algn="ctr" eaLnBrk="1" hangingPunct="1">
              <a:buFont typeface="Wingdings 3" pitchFamily="18" charset="2"/>
              <a:buNone/>
            </a:pPr>
            <a:endParaRPr lang="en-US" dirty="0" smtClean="0"/>
          </a:p>
          <a:p>
            <a:pPr algn="ctr" eaLnBrk="1" hangingPunct="1">
              <a:buFont typeface="Wingdings 3" pitchFamily="18" charset="2"/>
              <a:buNone/>
            </a:pPr>
            <a:endParaRPr lang="en-US" dirty="0" smtClean="0"/>
          </a:p>
        </p:txBody>
      </p:sp>
      <p:sp>
        <p:nvSpPr>
          <p:cNvPr id="4" name="Rectangle 3"/>
          <p:cNvSpPr/>
          <p:nvPr/>
        </p:nvSpPr>
        <p:spPr>
          <a:xfrm>
            <a:off x="1905000" y="1676400"/>
            <a:ext cx="4953000" cy="533400"/>
          </a:xfrm>
          <a:prstGeom prst="rect">
            <a:avLst/>
          </a:prstGeom>
          <a:noFill/>
          <a:ln cmpd="thickThi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1" fontAlgn="auto">
              <a:spcBef>
                <a:spcPts val="0"/>
              </a:spcBef>
              <a:spcAft>
                <a:spcPts val="0"/>
              </a:spcAft>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3.33333E-6 -1.11111E-6 L -3.33333E-6 0.14445 " pathEditMode="fixed" rAng="0" ptsTypes="AA">
                                      <p:cBhvr>
                                        <p:cTn id="6" dur="1000" fill="hold"/>
                                        <p:tgtEl>
                                          <p:spTgt spid="4"/>
                                        </p:tgtEl>
                                        <p:attrNameLst>
                                          <p:attrName>ppt_x</p:attrName>
                                          <p:attrName>ppt_y</p:attrName>
                                        </p:attrNameLst>
                                      </p:cBhvr>
                                      <p:rCtr x="0" y="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smtClean="0"/>
              <a:t>Algebraic splats</a:t>
            </a:r>
          </a:p>
        </p:txBody>
      </p:sp>
      <p:sp>
        <p:nvSpPr>
          <p:cNvPr id="3" name="Content Placeholder 2"/>
          <p:cNvSpPr>
            <a:spLocks noGrp="1"/>
          </p:cNvSpPr>
          <p:nvPr>
            <p:ph sz="quarter" idx="1"/>
          </p:nvPr>
        </p:nvSpPr>
        <p:spPr>
          <a:xfrm>
            <a:off x="457200" y="1219200"/>
            <a:ext cx="8229600" cy="4937125"/>
          </a:xfrm>
        </p:spPr>
        <p:txBody>
          <a:bodyPr/>
          <a:lstStyle/>
          <a:p>
            <a:r>
              <a:rPr lang="en-US" smtClean="0"/>
              <a:t>A locally restricted Moving Least Square surface</a:t>
            </a:r>
          </a:p>
          <a:p>
            <a:pPr lvl="2"/>
            <a:r>
              <a:rPr lang="en-US" smtClean="0"/>
              <a:t>Polynomial functions in the local neighborhood. </a:t>
            </a:r>
          </a:p>
          <a:p>
            <a:pPr lvl="2"/>
            <a:r>
              <a:rPr lang="en-US" smtClean="0"/>
              <a:t>Semi-Implicit  in local neighborhood. </a:t>
            </a:r>
          </a:p>
          <a:p>
            <a:pPr lvl="2"/>
            <a:endParaRPr lang="en-US" smtClean="0"/>
          </a:p>
          <a:p>
            <a:pPr>
              <a:buFont typeface="Wingdings 3" pitchFamily="18" charset="2"/>
              <a:buNone/>
            </a:pPr>
            <a:endParaRPr lang="en-US" smtClean="0"/>
          </a:p>
          <a:p>
            <a:endParaRPr lang="en-US" smtClean="0"/>
          </a:p>
          <a:p>
            <a:pPr>
              <a:buFont typeface="Wingdings 3" pitchFamily="18" charset="2"/>
              <a:buNone/>
            </a:pPr>
            <a:r>
              <a:rPr lang="en-US" smtClean="0"/>
              <a:t> </a:t>
            </a:r>
          </a:p>
          <a:p>
            <a:endParaRPr lang="en-US" smtClean="0"/>
          </a:p>
          <a:p>
            <a:endParaRPr lang="en-US" smtClean="0"/>
          </a:p>
          <a:p>
            <a:endParaRPr lang="en-US" smtClean="0"/>
          </a:p>
          <a:p>
            <a:endParaRPr lang="en-US" smtClean="0"/>
          </a:p>
        </p:txBody>
      </p:sp>
      <p:pic>
        <p:nvPicPr>
          <p:cNvPr id="4" name="Picture 3" descr="casplat.jpg"/>
          <p:cNvPicPr>
            <a:picLocks noChangeAspect="1"/>
          </p:cNvPicPr>
          <p:nvPr/>
        </p:nvPicPr>
        <p:blipFill>
          <a:blip r:embed="rId2"/>
          <a:srcRect/>
          <a:stretch>
            <a:fillRect/>
          </a:stretch>
        </p:blipFill>
        <p:spPr bwMode="auto">
          <a:xfrm>
            <a:off x="1600200" y="2743200"/>
            <a:ext cx="5562600" cy="335438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Title 1"/>
          <p:cNvSpPr>
            <a:spLocks noGrp="1"/>
          </p:cNvSpPr>
          <p:nvPr>
            <p:ph type="title"/>
          </p:nvPr>
        </p:nvSpPr>
        <p:spPr/>
        <p:txBody>
          <a:bodyPr/>
          <a:lstStyle/>
          <a:p>
            <a:pPr eaLnBrk="1" hangingPunct="1"/>
            <a:r>
              <a:rPr lang="en-US" smtClean="0"/>
              <a:t>Radius of Restriction</a:t>
            </a:r>
          </a:p>
        </p:txBody>
      </p:sp>
      <p:sp>
        <p:nvSpPr>
          <p:cNvPr id="3" name="Content Placeholder 2"/>
          <p:cNvSpPr>
            <a:spLocks noGrp="1"/>
          </p:cNvSpPr>
          <p:nvPr>
            <p:ph sz="quarter" idx="1"/>
          </p:nvPr>
        </p:nvSpPr>
        <p:spPr>
          <a:xfrm>
            <a:off x="457200" y="1219200"/>
            <a:ext cx="8229600" cy="1981200"/>
          </a:xfrm>
        </p:spPr>
        <p:txBody>
          <a:bodyPr/>
          <a:lstStyle/>
          <a:p>
            <a:pPr eaLnBrk="1" hangingPunct="1"/>
            <a:r>
              <a:rPr lang="en-US" smtClean="0"/>
              <a:t>Density dependent</a:t>
            </a:r>
          </a:p>
          <a:p>
            <a:pPr eaLnBrk="1" hangingPunct="1"/>
            <a:r>
              <a:rPr lang="en-US" smtClean="0"/>
              <a:t>Local feature size     is computed  as </a:t>
            </a:r>
          </a:p>
          <a:p>
            <a:pPr marL="787400" lvl="1" indent="-514350" eaLnBrk="1" hangingPunct="1">
              <a:buFont typeface="Bookman Old Style" pitchFamily="18" charset="0"/>
              <a:buAutoNum type="arabicPeriod"/>
            </a:pPr>
            <a:r>
              <a:rPr lang="en-US" smtClean="0"/>
              <a:t>Find k-nearest neighbors of </a:t>
            </a:r>
          </a:p>
          <a:p>
            <a:pPr marL="787400" lvl="1" indent="-514350" eaLnBrk="1" hangingPunct="1">
              <a:buFont typeface="Bookman Old Style" pitchFamily="18" charset="0"/>
              <a:buAutoNum type="arabicPeriod"/>
            </a:pPr>
            <a:r>
              <a:rPr lang="en-US" smtClean="0"/>
              <a:t>    is  the mean distance of </a:t>
            </a:r>
            <a:r>
              <a:rPr lang="en-US" i="1" smtClean="0"/>
              <a:t>k-nearest neighbors.</a:t>
            </a:r>
            <a:endParaRPr lang="en-US" smtClean="0"/>
          </a:p>
          <a:p>
            <a:pPr eaLnBrk="1" hangingPunct="1"/>
            <a:endParaRPr lang="en-US" smtClean="0"/>
          </a:p>
          <a:p>
            <a:pPr eaLnBrk="1" hangingPunct="1">
              <a:buFont typeface="Wingdings 3" pitchFamily="18" charset="2"/>
              <a:buNone/>
            </a:pPr>
            <a:endParaRPr lang="en-US" smtClean="0"/>
          </a:p>
        </p:txBody>
      </p:sp>
      <p:graphicFrame>
        <p:nvGraphicFramePr>
          <p:cNvPr id="4" name="Object 2"/>
          <p:cNvGraphicFramePr>
            <a:graphicFrameLocks noChangeAspect="1"/>
          </p:cNvGraphicFramePr>
          <p:nvPr/>
        </p:nvGraphicFramePr>
        <p:xfrm>
          <a:off x="2819400" y="3292475"/>
          <a:ext cx="2133600" cy="669925"/>
        </p:xfrm>
        <a:graphic>
          <a:graphicData uri="http://schemas.openxmlformats.org/presentationml/2006/ole">
            <p:oleObj spid="_x0000_s1026" name="Equation" r:id="rId3" imgW="647640" imgH="203040" progId="Equation.3">
              <p:embed/>
            </p:oleObj>
          </a:graphicData>
        </a:graphic>
      </p:graphicFrame>
      <p:graphicFrame>
        <p:nvGraphicFramePr>
          <p:cNvPr id="5" name="Object 3"/>
          <p:cNvGraphicFramePr>
            <a:graphicFrameLocks noChangeAspect="1"/>
          </p:cNvGraphicFramePr>
          <p:nvPr/>
        </p:nvGraphicFramePr>
        <p:xfrm>
          <a:off x="3201988" y="1762125"/>
          <a:ext cx="379412" cy="371475"/>
        </p:xfrm>
        <a:graphic>
          <a:graphicData uri="http://schemas.openxmlformats.org/presentationml/2006/ole">
            <p:oleObj spid="_x0000_s1027" name="Equation" r:id="rId4" imgW="152280" imgH="177480" progId="Equation.3">
              <p:embed/>
            </p:oleObj>
          </a:graphicData>
        </a:graphic>
      </p:graphicFrame>
      <p:graphicFrame>
        <p:nvGraphicFramePr>
          <p:cNvPr id="18438" name="Object 4"/>
          <p:cNvGraphicFramePr>
            <a:graphicFrameLocks noChangeAspect="1"/>
          </p:cNvGraphicFramePr>
          <p:nvPr/>
        </p:nvGraphicFramePr>
        <p:xfrm>
          <a:off x="4572000" y="2209800"/>
          <a:ext cx="466725" cy="363538"/>
        </p:xfrm>
        <a:graphic>
          <a:graphicData uri="http://schemas.openxmlformats.org/presentationml/2006/ole">
            <p:oleObj spid="_x0000_s1028" name="Equation" r:id="rId5" imgW="177480" imgH="164880" progId="Equation.3">
              <p:embed/>
            </p:oleObj>
          </a:graphicData>
        </a:graphic>
      </p:graphicFrame>
      <p:graphicFrame>
        <p:nvGraphicFramePr>
          <p:cNvPr id="18440" name="Object 5"/>
          <p:cNvGraphicFramePr>
            <a:graphicFrameLocks noChangeAspect="1"/>
          </p:cNvGraphicFramePr>
          <p:nvPr/>
        </p:nvGraphicFramePr>
        <p:xfrm>
          <a:off x="1287463" y="2590800"/>
          <a:ext cx="388937" cy="381000"/>
        </p:xfrm>
        <a:graphic>
          <a:graphicData uri="http://schemas.openxmlformats.org/presentationml/2006/ole">
            <p:oleObj spid="_x0000_s1029" name="Equation" r:id="rId6" imgW="152280" imgH="177480" progId="Equation.3">
              <p:embed/>
            </p:oleObj>
          </a:graphicData>
        </a:graphic>
      </p:graphicFrame>
      <p:sp>
        <p:nvSpPr>
          <p:cNvPr id="1032" name="Content Placeholder 2"/>
          <p:cNvSpPr txBox="1">
            <a:spLocks/>
          </p:cNvSpPr>
          <p:nvPr/>
        </p:nvSpPr>
        <p:spPr bwMode="auto">
          <a:xfrm>
            <a:off x="457200" y="4191000"/>
            <a:ext cx="8229600" cy="1981200"/>
          </a:xfrm>
          <a:prstGeom prst="rect">
            <a:avLst/>
          </a:prstGeom>
          <a:noFill/>
          <a:ln w="9525">
            <a:noFill/>
            <a:miter lim="800000"/>
            <a:headEnd/>
            <a:tailEnd/>
          </a:ln>
        </p:spPr>
        <p:txBody>
          <a:bodyPr lIns="91439" tIns="45719" rIns="91439" bIns="45719"/>
          <a:lstStyle/>
          <a:p>
            <a:pPr marL="273050" indent="-273050" defTabSz="914400">
              <a:spcBef>
                <a:spcPts val="600"/>
              </a:spcBef>
              <a:buClr>
                <a:schemeClr val="accent1"/>
              </a:buClr>
              <a:buSzPct val="76000"/>
              <a:buFont typeface="Wingdings 3" pitchFamily="18" charset="2"/>
              <a:buNone/>
            </a:pPr>
            <a:endParaRPr lang="en-US" sz="2600">
              <a:latin typeface="Gill Sans MT" pitchFamily="34" charset="0"/>
            </a:endParaRPr>
          </a:p>
        </p:txBody>
      </p:sp>
      <p:sp>
        <p:nvSpPr>
          <p:cNvPr id="9" name="Content Placeholder 2"/>
          <p:cNvSpPr txBox="1">
            <a:spLocks/>
          </p:cNvSpPr>
          <p:nvPr/>
        </p:nvSpPr>
        <p:spPr>
          <a:xfrm>
            <a:off x="609600" y="3581400"/>
            <a:ext cx="8229600" cy="2362200"/>
          </a:xfrm>
          <a:prstGeom prst="rect">
            <a:avLst/>
          </a:prstGeom>
        </p:spPr>
        <p:txBody>
          <a:bodyPr lIns="91439" tIns="45719" rIns="91439" bIns="45719">
            <a:normAutofit fontScale="92500" lnSpcReduction="20000"/>
          </a:bodyPr>
          <a:lstStyle/>
          <a:p>
            <a:pPr marL="274317" indent="-274317" defTabSz="914400" fontAlgn="auto">
              <a:spcBef>
                <a:spcPts val="600"/>
              </a:spcBef>
              <a:spcAft>
                <a:spcPts val="0"/>
              </a:spcAft>
              <a:buClr>
                <a:schemeClr val="accent1"/>
              </a:buClr>
              <a:buSzPct val="76000"/>
              <a:buFont typeface="Wingdings 3"/>
              <a:buChar char=""/>
              <a:defRPr/>
            </a:pPr>
            <a:endParaRPr lang="en-US" sz="2600" dirty="0">
              <a:latin typeface="+mn-lt"/>
            </a:endParaRPr>
          </a:p>
          <a:p>
            <a:pPr marL="274317" indent="-274317" defTabSz="914400" fontAlgn="auto">
              <a:spcBef>
                <a:spcPts val="600"/>
              </a:spcBef>
              <a:spcAft>
                <a:spcPts val="0"/>
              </a:spcAft>
              <a:buClr>
                <a:schemeClr val="accent1"/>
              </a:buClr>
              <a:buSzPct val="76000"/>
              <a:buFont typeface="Wingdings 3"/>
              <a:buChar char=""/>
              <a:defRPr/>
            </a:pPr>
            <a:endParaRPr lang="en-US" sz="2600" dirty="0">
              <a:latin typeface="+mn-lt"/>
            </a:endParaRPr>
          </a:p>
          <a:p>
            <a:pPr marL="274317" indent="-274317" defTabSz="914400" fontAlgn="auto">
              <a:spcBef>
                <a:spcPts val="600"/>
              </a:spcBef>
              <a:spcAft>
                <a:spcPts val="0"/>
              </a:spcAft>
              <a:buClr>
                <a:schemeClr val="accent1"/>
              </a:buClr>
              <a:buSzPct val="76000"/>
              <a:buFont typeface="Wingdings 3"/>
              <a:buChar char=""/>
              <a:defRPr/>
            </a:pPr>
            <a:r>
              <a:rPr lang="en-US" sz="2600" dirty="0">
                <a:latin typeface="+mn-lt"/>
              </a:rPr>
              <a:t>Local feature size</a:t>
            </a:r>
          </a:p>
          <a:p>
            <a:pPr marL="731513" lvl="1" indent="-274317" defTabSz="914400" fontAlgn="auto">
              <a:spcBef>
                <a:spcPts val="600"/>
              </a:spcBef>
              <a:spcAft>
                <a:spcPts val="0"/>
              </a:spcAft>
              <a:buClr>
                <a:schemeClr val="accent1"/>
              </a:buClr>
              <a:buSzPct val="76000"/>
              <a:buFont typeface="Wingdings 3"/>
              <a:buChar char=""/>
              <a:defRPr/>
            </a:pPr>
            <a:r>
              <a:rPr lang="en-US" sz="2600" dirty="0">
                <a:latin typeface="+mn-lt"/>
              </a:rPr>
              <a:t>Is used during weighting scheme for MLS.</a:t>
            </a:r>
          </a:p>
          <a:p>
            <a:pPr marL="731513" lvl="1" indent="-274317" defTabSz="914400" fontAlgn="auto">
              <a:spcBef>
                <a:spcPts val="600"/>
              </a:spcBef>
              <a:spcAft>
                <a:spcPts val="0"/>
              </a:spcAft>
              <a:buClr>
                <a:schemeClr val="accent1"/>
              </a:buClr>
              <a:buSzPct val="76000"/>
              <a:buFont typeface="Wingdings 3"/>
              <a:buChar char=""/>
              <a:defRPr/>
            </a:pPr>
            <a:r>
              <a:rPr lang="en-US" sz="2600" dirty="0">
                <a:latin typeface="+mn-lt"/>
              </a:rPr>
              <a:t>Controls </a:t>
            </a:r>
            <a:r>
              <a:rPr lang="en-US" sz="2600" i="1" dirty="0">
                <a:latin typeface="+mn-lt"/>
              </a:rPr>
              <a:t>smoothness of model</a:t>
            </a:r>
            <a:r>
              <a:rPr lang="en-US" sz="2600" dirty="0">
                <a:latin typeface="+mn-lt"/>
              </a:rPr>
              <a:t>.</a:t>
            </a:r>
          </a:p>
          <a:p>
            <a:pPr marL="731513" lvl="1" indent="-274317" defTabSz="914400" fontAlgn="auto">
              <a:spcBef>
                <a:spcPts val="600"/>
              </a:spcBef>
              <a:spcAft>
                <a:spcPts val="0"/>
              </a:spcAft>
              <a:buClr>
                <a:srgbClr val="727CA3"/>
              </a:buClr>
              <a:buSzPct val="76000"/>
              <a:buFont typeface="Wingdings 3"/>
              <a:buChar char=""/>
              <a:defRPr/>
            </a:pPr>
            <a:r>
              <a:rPr lang="en-US" sz="2600" dirty="0">
                <a:solidFill>
                  <a:prstClr val="black"/>
                </a:solidFill>
                <a:latin typeface="+mn-lt"/>
              </a:rPr>
              <a:t>Captures the density of point set.</a:t>
            </a:r>
          </a:p>
          <a:p>
            <a:pPr marL="274317" indent="-274317" defTabSz="914400" fontAlgn="auto">
              <a:spcBef>
                <a:spcPts val="600"/>
              </a:spcBef>
              <a:spcAft>
                <a:spcPts val="0"/>
              </a:spcAft>
              <a:buClr>
                <a:srgbClr val="727CA3"/>
              </a:buClr>
              <a:buSzPct val="76000"/>
              <a:defRPr/>
            </a:pPr>
            <a:endParaRPr lang="en-US" sz="2600" dirty="0">
              <a:latin typeface="+mn-lt"/>
            </a:endParaRPr>
          </a:p>
          <a:p>
            <a:pPr marL="274317" indent="-274317" defTabSz="914400" fontAlgn="auto">
              <a:spcBef>
                <a:spcPts val="600"/>
              </a:spcBef>
              <a:spcAft>
                <a:spcPts val="0"/>
              </a:spcAft>
              <a:buClr>
                <a:schemeClr val="accent1"/>
              </a:buClr>
              <a:buSzPct val="76000"/>
              <a:buFont typeface="Wingdings 3"/>
              <a:buChar char=""/>
              <a:defRPr/>
            </a:pPr>
            <a:endParaRPr lang="en-US" sz="2600" dirty="0">
              <a:latin typeface="+mn-lt"/>
            </a:endParaRPr>
          </a:p>
          <a:p>
            <a:pPr marL="274317" indent="-274317" defTabSz="914400" fontAlgn="auto">
              <a:spcBef>
                <a:spcPts val="600"/>
              </a:spcBef>
              <a:spcAft>
                <a:spcPts val="0"/>
              </a:spcAft>
              <a:buClr>
                <a:schemeClr val="accent1"/>
              </a:buClr>
              <a:buSzPct val="76000"/>
              <a:buFont typeface="Wingdings 3"/>
              <a:buNone/>
              <a:defRPr/>
            </a:pPr>
            <a:endParaRPr lang="en-US" sz="2600" dirty="0">
              <a:latin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43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4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asplat.jpg"/>
          <p:cNvPicPr>
            <a:picLocks noChangeAspect="1"/>
          </p:cNvPicPr>
          <p:nvPr/>
        </p:nvPicPr>
        <p:blipFill>
          <a:blip r:embed="rId3"/>
          <a:srcRect/>
          <a:stretch>
            <a:fillRect/>
          </a:stretch>
        </p:blipFill>
        <p:spPr bwMode="auto">
          <a:xfrm>
            <a:off x="609600" y="2786063"/>
            <a:ext cx="7467600" cy="3386137"/>
          </a:xfrm>
          <a:prstGeom prst="rect">
            <a:avLst/>
          </a:prstGeom>
          <a:noFill/>
          <a:ln w="9525">
            <a:noFill/>
            <a:miter lim="800000"/>
            <a:headEnd/>
            <a:tailEnd/>
          </a:ln>
        </p:spPr>
      </p:pic>
      <p:sp>
        <p:nvSpPr>
          <p:cNvPr id="3" name="Content Placeholder 2"/>
          <p:cNvSpPr>
            <a:spLocks noGrp="1"/>
          </p:cNvSpPr>
          <p:nvPr>
            <p:ph sz="quarter" idx="1"/>
          </p:nvPr>
        </p:nvSpPr>
        <p:spPr>
          <a:xfrm>
            <a:off x="457200" y="685800"/>
            <a:ext cx="8229600" cy="2514600"/>
          </a:xfrm>
        </p:spPr>
        <p:txBody>
          <a:bodyPr>
            <a:normAutofit/>
          </a:bodyPr>
          <a:lstStyle/>
          <a:p>
            <a:pPr marL="274317" indent="-274317" eaLnBrk="1" fontAlgn="auto" hangingPunct="1">
              <a:spcAft>
                <a:spcPts val="0"/>
              </a:spcAft>
              <a:buFont typeface="Wingdings 3"/>
              <a:buNone/>
              <a:defRPr/>
            </a:pPr>
            <a:endParaRPr lang="en-US" dirty="0" smtClean="0"/>
          </a:p>
          <a:p>
            <a:pPr marL="514345" indent="-514345" eaLnBrk="1" fontAlgn="auto" hangingPunct="1">
              <a:spcAft>
                <a:spcPts val="0"/>
              </a:spcAft>
              <a:buFont typeface="+mj-lt"/>
              <a:buAutoNum type="arabicPeriod"/>
              <a:defRPr/>
            </a:pPr>
            <a:r>
              <a:rPr lang="en-US" dirty="0" smtClean="0"/>
              <a:t>Compute local feature size     for each point </a:t>
            </a:r>
            <a:endParaRPr lang="en-US" sz="2800" baseline="-25000" dirty="0" smtClean="0"/>
          </a:p>
          <a:p>
            <a:pPr marL="514345" indent="-514345" eaLnBrk="1" fontAlgn="auto" hangingPunct="1">
              <a:spcAft>
                <a:spcPts val="0"/>
              </a:spcAft>
              <a:buFont typeface="+mj-lt"/>
              <a:buAutoNum type="arabicPeriod"/>
              <a:defRPr/>
            </a:pPr>
            <a:r>
              <a:rPr lang="en-US" dirty="0" smtClean="0"/>
              <a:t>Compute MLS approximation of point </a:t>
            </a:r>
          </a:p>
          <a:p>
            <a:pPr marL="514345" indent="-514345" eaLnBrk="1" fontAlgn="auto" hangingPunct="1">
              <a:spcAft>
                <a:spcPts val="0"/>
              </a:spcAft>
              <a:buFont typeface="+mj-lt"/>
              <a:buAutoNum type="arabicPeriod"/>
              <a:defRPr/>
            </a:pPr>
            <a:r>
              <a:rPr lang="en-US" dirty="0" smtClean="0"/>
              <a:t>Represent algebraic splat  as</a:t>
            </a:r>
          </a:p>
          <a:p>
            <a:pPr marL="514345" indent="-514345" eaLnBrk="1" fontAlgn="auto" hangingPunct="1">
              <a:spcAft>
                <a:spcPts val="0"/>
              </a:spcAft>
              <a:buFont typeface="+mj-lt"/>
              <a:buAutoNum type="arabicPeriod"/>
              <a:defRPr/>
            </a:pPr>
            <a:endParaRPr lang="en-US" dirty="0" smtClean="0"/>
          </a:p>
        </p:txBody>
      </p:sp>
      <p:sp>
        <p:nvSpPr>
          <p:cNvPr id="2061" name="Title 1"/>
          <p:cNvSpPr>
            <a:spLocks noGrp="1"/>
          </p:cNvSpPr>
          <p:nvPr>
            <p:ph type="title"/>
          </p:nvPr>
        </p:nvSpPr>
        <p:spPr/>
        <p:txBody>
          <a:bodyPr/>
          <a:lstStyle/>
          <a:p>
            <a:pPr eaLnBrk="1" hangingPunct="1"/>
            <a:r>
              <a:rPr lang="en-US" smtClean="0"/>
              <a:t>Generation of Algebraic Splat</a:t>
            </a:r>
          </a:p>
        </p:txBody>
      </p:sp>
      <p:graphicFrame>
        <p:nvGraphicFramePr>
          <p:cNvPr id="5123" name="Object 3"/>
          <p:cNvGraphicFramePr>
            <a:graphicFrameLocks noChangeAspect="1"/>
          </p:cNvGraphicFramePr>
          <p:nvPr/>
        </p:nvGraphicFramePr>
        <p:xfrm>
          <a:off x="4648200" y="1143000"/>
          <a:ext cx="381000" cy="447675"/>
        </p:xfrm>
        <a:graphic>
          <a:graphicData uri="http://schemas.openxmlformats.org/presentationml/2006/ole">
            <p:oleObj spid="_x0000_s2050" name="Equation" r:id="rId4" imgW="152280" imgH="177480" progId="Equation.3">
              <p:embed/>
            </p:oleObj>
          </a:graphicData>
        </a:graphic>
      </p:graphicFrame>
      <p:graphicFrame>
        <p:nvGraphicFramePr>
          <p:cNvPr id="5124" name="Object 4"/>
          <p:cNvGraphicFramePr>
            <a:graphicFrameLocks noChangeAspect="1"/>
          </p:cNvGraphicFramePr>
          <p:nvPr/>
        </p:nvGraphicFramePr>
        <p:xfrm>
          <a:off x="7010400" y="1247775"/>
          <a:ext cx="381000" cy="352425"/>
        </p:xfrm>
        <a:graphic>
          <a:graphicData uri="http://schemas.openxmlformats.org/presentationml/2006/ole">
            <p:oleObj spid="_x0000_s2051" name="Equation" r:id="rId5" imgW="177480" imgH="164880" progId="Equation.3">
              <p:embed/>
            </p:oleObj>
          </a:graphicData>
        </a:graphic>
      </p:graphicFrame>
      <p:graphicFrame>
        <p:nvGraphicFramePr>
          <p:cNvPr id="9" name="Object 7"/>
          <p:cNvGraphicFramePr>
            <a:graphicFrameLocks noChangeAspect="1"/>
          </p:cNvGraphicFramePr>
          <p:nvPr/>
        </p:nvGraphicFramePr>
        <p:xfrm>
          <a:off x="4953000" y="2133600"/>
          <a:ext cx="2057400" cy="563563"/>
        </p:xfrm>
        <a:graphic>
          <a:graphicData uri="http://schemas.openxmlformats.org/presentationml/2006/ole">
            <p:oleObj spid="_x0000_s2052" name="Equation" r:id="rId6" imgW="838080" imgH="215640" progId="Equation.3">
              <p:embed/>
            </p:oleObj>
          </a:graphicData>
        </a:graphic>
      </p:graphicFrame>
      <p:graphicFrame>
        <p:nvGraphicFramePr>
          <p:cNvPr id="5128" name="Object 8"/>
          <p:cNvGraphicFramePr>
            <a:graphicFrameLocks noChangeAspect="1"/>
          </p:cNvGraphicFramePr>
          <p:nvPr/>
        </p:nvGraphicFramePr>
        <p:xfrm>
          <a:off x="6248400" y="1704975"/>
          <a:ext cx="381000" cy="352425"/>
        </p:xfrm>
        <a:graphic>
          <a:graphicData uri="http://schemas.openxmlformats.org/presentationml/2006/ole">
            <p:oleObj spid="_x0000_s2053" name="Equation" r:id="rId7" imgW="177480" imgH="164880" progId="Equation.3">
              <p:embed/>
            </p:oleObj>
          </a:graphicData>
        </a:graphic>
      </p:graphicFrame>
      <p:graphicFrame>
        <p:nvGraphicFramePr>
          <p:cNvPr id="15" name="Object 10"/>
          <p:cNvGraphicFramePr>
            <a:graphicFrameLocks noChangeAspect="1"/>
          </p:cNvGraphicFramePr>
          <p:nvPr/>
        </p:nvGraphicFramePr>
        <p:xfrm>
          <a:off x="4038600" y="5257800"/>
          <a:ext cx="304800" cy="222250"/>
        </p:xfrm>
        <a:graphic>
          <a:graphicData uri="http://schemas.openxmlformats.org/presentationml/2006/ole">
            <p:oleObj spid="_x0000_s2054" name="Equation" r:id="rId8" imgW="152280" imgH="139680" progId="Equation.3">
              <p:embed/>
            </p:oleObj>
          </a:graphicData>
        </a:graphic>
      </p:graphicFrame>
      <p:graphicFrame>
        <p:nvGraphicFramePr>
          <p:cNvPr id="16" name="Object 11"/>
          <p:cNvGraphicFramePr>
            <a:graphicFrameLocks noChangeAspect="1"/>
          </p:cNvGraphicFramePr>
          <p:nvPr/>
        </p:nvGraphicFramePr>
        <p:xfrm>
          <a:off x="3276600" y="5562600"/>
          <a:ext cx="304800" cy="279400"/>
        </p:xfrm>
        <a:graphic>
          <a:graphicData uri="http://schemas.openxmlformats.org/presentationml/2006/ole">
            <p:oleObj spid="_x0000_s2055" name="Equation" r:id="rId9" imgW="152280" imgH="139680" progId="Equation.3">
              <p:embed/>
            </p:oleObj>
          </a:graphicData>
        </a:graphic>
      </p:graphicFrame>
      <p:graphicFrame>
        <p:nvGraphicFramePr>
          <p:cNvPr id="17" name="Object 12"/>
          <p:cNvGraphicFramePr>
            <a:graphicFrameLocks noChangeAspect="1"/>
          </p:cNvGraphicFramePr>
          <p:nvPr/>
        </p:nvGraphicFramePr>
        <p:xfrm>
          <a:off x="4876800" y="5257800"/>
          <a:ext cx="228600" cy="228600"/>
        </p:xfrm>
        <a:graphic>
          <a:graphicData uri="http://schemas.openxmlformats.org/presentationml/2006/ole">
            <p:oleObj spid="_x0000_s2056" name="Equation" r:id="rId10" imgW="139680" imgH="139680" progId="Equation.3">
              <p:embed/>
            </p:oleObj>
          </a:graphicData>
        </a:graphic>
      </p:graphicFrame>
      <p:graphicFrame>
        <p:nvGraphicFramePr>
          <p:cNvPr id="18" name="Object 13"/>
          <p:cNvGraphicFramePr>
            <a:graphicFrameLocks noChangeAspect="1"/>
          </p:cNvGraphicFramePr>
          <p:nvPr/>
        </p:nvGraphicFramePr>
        <p:xfrm>
          <a:off x="1981200" y="3581400"/>
          <a:ext cx="533400" cy="533400"/>
        </p:xfrm>
        <a:graphic>
          <a:graphicData uri="http://schemas.openxmlformats.org/presentationml/2006/ole">
            <p:oleObj spid="_x0000_s2057" name="Equation" r:id="rId11" imgW="139680" imgH="139680" progId="Equation.3">
              <p:embed/>
            </p:oleObj>
          </a:graphicData>
        </a:graphic>
      </p:graphicFrame>
      <p:cxnSp>
        <p:nvCxnSpPr>
          <p:cNvPr id="23" name="Straight Arrow Connector 22"/>
          <p:cNvCxnSpPr/>
          <p:nvPr/>
        </p:nvCxnSpPr>
        <p:spPr>
          <a:xfrm>
            <a:off x="3124200" y="3048000"/>
            <a:ext cx="1143000" cy="1588"/>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19" name="Object 14"/>
          <p:cNvGraphicFramePr>
            <a:graphicFrameLocks noChangeAspect="1"/>
          </p:cNvGraphicFramePr>
          <p:nvPr/>
        </p:nvGraphicFramePr>
        <p:xfrm>
          <a:off x="3200400" y="3124200"/>
          <a:ext cx="920750" cy="449263"/>
        </p:xfrm>
        <a:graphic>
          <a:graphicData uri="http://schemas.openxmlformats.org/presentationml/2006/ole">
            <p:oleObj spid="_x0000_s2058" name="Equation" r:id="rId12" imgW="368280" imgH="203040" progId="Equation.3">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r>
              <a:rPr lang="en-US" smtClean="0"/>
              <a:t>Sub Sampling</a:t>
            </a:r>
          </a:p>
        </p:txBody>
      </p:sp>
      <p:sp>
        <p:nvSpPr>
          <p:cNvPr id="3" name="Content Placeholder 2"/>
          <p:cNvSpPr>
            <a:spLocks noGrp="1"/>
          </p:cNvSpPr>
          <p:nvPr>
            <p:ph sz="quarter" idx="1"/>
          </p:nvPr>
        </p:nvSpPr>
        <p:spPr>
          <a:xfrm>
            <a:off x="457200" y="1219200"/>
            <a:ext cx="8229600" cy="4937125"/>
          </a:xfrm>
        </p:spPr>
        <p:txBody>
          <a:bodyPr/>
          <a:lstStyle/>
          <a:p>
            <a:pPr eaLnBrk="1" hangingPunct="1"/>
            <a:endParaRPr lang="en-US" smtClean="0"/>
          </a:p>
          <a:p>
            <a:pPr eaLnBrk="1" hangingPunct="1"/>
            <a:r>
              <a:rPr lang="en-US" smtClean="0"/>
              <a:t>Point set should be decimated.</a:t>
            </a:r>
          </a:p>
          <a:p>
            <a:pPr eaLnBrk="1" hangingPunct="1"/>
            <a:r>
              <a:rPr lang="en-US" smtClean="0"/>
              <a:t>Appropriate positions for splats need to be selected.</a:t>
            </a:r>
          </a:p>
          <a:p>
            <a:pPr eaLnBrk="1" hangingPunct="1"/>
            <a:r>
              <a:rPr lang="en-US" smtClean="0"/>
              <a:t>Point set can be decimated based on</a:t>
            </a:r>
          </a:p>
          <a:p>
            <a:pPr lvl="1" eaLnBrk="1" hangingPunct="1"/>
            <a:r>
              <a:rPr lang="en-US" smtClean="0"/>
              <a:t>Overall quality-based decimation.</a:t>
            </a:r>
          </a:p>
          <a:p>
            <a:pPr lvl="1" eaLnBrk="1" hangingPunct="1"/>
            <a:r>
              <a:rPr lang="en-US" smtClean="0"/>
              <a:t>Decimation based on size of point set.</a:t>
            </a:r>
          </a:p>
          <a:p>
            <a:pPr eaLnBrk="1" hangingPunct="1"/>
            <a:endParaRPr lang="en-US"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dirty="0" smtClean="0"/>
              <a:t>Outline</a:t>
            </a:r>
          </a:p>
        </p:txBody>
      </p:sp>
      <p:sp>
        <p:nvSpPr>
          <p:cNvPr id="16387" name="Content Placeholder 2"/>
          <p:cNvSpPr>
            <a:spLocks noGrp="1"/>
          </p:cNvSpPr>
          <p:nvPr>
            <p:ph sz="quarter" idx="1"/>
          </p:nvPr>
        </p:nvSpPr>
        <p:spPr>
          <a:xfrm>
            <a:off x="457200" y="1219200"/>
            <a:ext cx="8229600" cy="4937125"/>
          </a:xfrm>
        </p:spPr>
        <p:txBody>
          <a:bodyPr/>
          <a:lstStyle/>
          <a:p>
            <a:pPr algn="ctr" eaLnBrk="1" hangingPunct="1">
              <a:buFont typeface="Wingdings 3" pitchFamily="18" charset="2"/>
              <a:buNone/>
            </a:pPr>
            <a:endParaRPr lang="en-US" dirty="0" smtClean="0"/>
          </a:p>
          <a:p>
            <a:pPr algn="ctr" eaLnBrk="1" hangingPunct="1">
              <a:buFont typeface="Wingdings 3" pitchFamily="18" charset="2"/>
              <a:buNone/>
            </a:pPr>
            <a:r>
              <a:rPr lang="en-US" dirty="0" smtClean="0"/>
              <a:t>Background and Motivation</a:t>
            </a:r>
          </a:p>
          <a:p>
            <a:pPr algn="ctr" eaLnBrk="1" hangingPunct="1">
              <a:buFont typeface="Wingdings 3" pitchFamily="18" charset="2"/>
              <a:buNone/>
            </a:pPr>
            <a:endParaRPr lang="en-US" dirty="0" smtClean="0"/>
          </a:p>
          <a:p>
            <a:pPr algn="ctr" eaLnBrk="1" hangingPunct="1">
              <a:buFont typeface="Wingdings 3" pitchFamily="18" charset="2"/>
              <a:buNone/>
            </a:pPr>
            <a:r>
              <a:rPr lang="en-US" dirty="0" smtClean="0"/>
              <a:t>Algebraic splat Representation</a:t>
            </a:r>
          </a:p>
          <a:p>
            <a:pPr algn="ctr" eaLnBrk="1" hangingPunct="1">
              <a:buFont typeface="Wingdings 3" pitchFamily="18" charset="2"/>
              <a:buNone/>
            </a:pPr>
            <a:endParaRPr lang="en-US" dirty="0" smtClean="0"/>
          </a:p>
          <a:p>
            <a:pPr algn="ctr" eaLnBrk="1" hangingPunct="1">
              <a:buFont typeface="Wingdings 3" pitchFamily="18" charset="2"/>
              <a:buNone/>
            </a:pPr>
            <a:r>
              <a:rPr lang="en-US" dirty="0" smtClean="0"/>
              <a:t>Splats Rendering</a:t>
            </a:r>
          </a:p>
          <a:p>
            <a:pPr algn="ctr" eaLnBrk="1" hangingPunct="1">
              <a:buFont typeface="Wingdings 3" pitchFamily="18" charset="2"/>
              <a:buNone/>
            </a:pPr>
            <a:endParaRPr lang="en-US" dirty="0" smtClean="0"/>
          </a:p>
          <a:p>
            <a:pPr algn="ctr" eaLnBrk="1" hangingPunct="1">
              <a:buFont typeface="Wingdings 3" pitchFamily="18" charset="2"/>
              <a:buNone/>
            </a:pPr>
            <a:r>
              <a:rPr lang="en-US" dirty="0" err="1" smtClean="0"/>
              <a:t>Metaballs</a:t>
            </a:r>
            <a:r>
              <a:rPr lang="en-US" dirty="0" smtClean="0"/>
              <a:t> Rendering</a:t>
            </a:r>
          </a:p>
          <a:p>
            <a:pPr algn="ctr" eaLnBrk="1" hangingPunct="1">
              <a:buFont typeface="Wingdings 3" pitchFamily="18" charset="2"/>
              <a:buNone/>
            </a:pPr>
            <a:endParaRPr lang="en-US" dirty="0" smtClean="0"/>
          </a:p>
          <a:p>
            <a:pPr algn="ctr" eaLnBrk="1" hangingPunct="1">
              <a:buFont typeface="Wingdings 3" pitchFamily="18" charset="2"/>
              <a:buNone/>
            </a:pPr>
            <a:endParaRPr lang="en-US" dirty="0" smtClean="0"/>
          </a:p>
        </p:txBody>
      </p:sp>
      <p:sp>
        <p:nvSpPr>
          <p:cNvPr id="4" name="Rectangle 3"/>
          <p:cNvSpPr/>
          <p:nvPr/>
        </p:nvSpPr>
        <p:spPr>
          <a:xfrm>
            <a:off x="1905000" y="1676400"/>
            <a:ext cx="4953000" cy="533400"/>
          </a:xfrm>
          <a:prstGeom prst="rect">
            <a:avLst/>
          </a:prstGeom>
          <a:noFill/>
          <a:ln cmpd="thickThi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1" fontAlgn="auto">
              <a:spcBef>
                <a:spcPts val="0"/>
              </a:spcBef>
              <a:spcAft>
                <a:spcPts val="0"/>
              </a:spcAft>
              <a:defRPr/>
            </a:pP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3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9" name="Title 1"/>
          <p:cNvSpPr>
            <a:spLocks noGrp="1"/>
          </p:cNvSpPr>
          <p:nvPr>
            <p:ph type="title"/>
          </p:nvPr>
        </p:nvSpPr>
        <p:spPr/>
        <p:txBody>
          <a:bodyPr/>
          <a:lstStyle/>
          <a:p>
            <a:pPr eaLnBrk="1" hangingPunct="1"/>
            <a:r>
              <a:rPr lang="en-US" smtClean="0"/>
              <a:t>Quality based decimation</a:t>
            </a:r>
          </a:p>
        </p:txBody>
      </p:sp>
      <p:sp>
        <p:nvSpPr>
          <p:cNvPr id="3" name="Content Placeholder 2"/>
          <p:cNvSpPr>
            <a:spLocks noGrp="1"/>
          </p:cNvSpPr>
          <p:nvPr>
            <p:ph sz="quarter" idx="1"/>
          </p:nvPr>
        </p:nvSpPr>
        <p:spPr>
          <a:xfrm>
            <a:off x="457200" y="1219200"/>
            <a:ext cx="8229600" cy="4937125"/>
          </a:xfrm>
        </p:spPr>
        <p:txBody>
          <a:bodyPr/>
          <a:lstStyle/>
          <a:p>
            <a:pPr eaLnBrk="1" hangingPunct="1"/>
            <a:r>
              <a:rPr lang="en-US" smtClean="0"/>
              <a:t>For a given point</a:t>
            </a:r>
          </a:p>
          <a:p>
            <a:pPr lvl="1" eaLnBrk="1" hangingPunct="1"/>
            <a:r>
              <a:rPr lang="en-US" smtClean="0"/>
              <a:t>Remove all points which are at less than cut-off distance</a:t>
            </a:r>
          </a:p>
          <a:p>
            <a:pPr lvl="1" eaLnBrk="1" hangingPunct="1"/>
            <a:r>
              <a:rPr lang="en-US" smtClean="0"/>
              <a:t>Add     to new set.</a:t>
            </a:r>
          </a:p>
          <a:p>
            <a:pPr lvl="1" eaLnBrk="1" hangingPunct="1"/>
            <a:r>
              <a:rPr lang="en-US" smtClean="0"/>
              <a:t>Continue until all points are either selected or discarded.</a:t>
            </a:r>
          </a:p>
          <a:p>
            <a:pPr eaLnBrk="1" hangingPunct="1"/>
            <a:r>
              <a:rPr lang="en-US" smtClean="0"/>
              <a:t>New set is the required sub-sampled set.</a:t>
            </a:r>
          </a:p>
          <a:p>
            <a:pPr lvl="1" eaLnBrk="1" hangingPunct="1"/>
            <a:endParaRPr lang="en-US" smtClean="0"/>
          </a:p>
          <a:p>
            <a:pPr eaLnBrk="1" hangingPunct="1"/>
            <a:r>
              <a:rPr lang="en-US" smtClean="0"/>
              <a:t>Cut-off distance </a:t>
            </a:r>
          </a:p>
          <a:p>
            <a:pPr lvl="1" eaLnBrk="1" hangingPunct="1"/>
            <a:r>
              <a:rPr lang="en-US" smtClean="0"/>
              <a:t>    : specifies the quality of model.</a:t>
            </a:r>
          </a:p>
          <a:p>
            <a:pPr lvl="1" eaLnBrk="1" hangingPunct="1"/>
            <a:endParaRPr lang="en-US" smtClean="0"/>
          </a:p>
          <a:p>
            <a:pPr lvl="1" eaLnBrk="1" hangingPunct="1">
              <a:buFont typeface="Wingdings 3" pitchFamily="18" charset="2"/>
              <a:buNone/>
            </a:pPr>
            <a:endParaRPr lang="en-US" smtClean="0"/>
          </a:p>
        </p:txBody>
      </p:sp>
      <p:graphicFrame>
        <p:nvGraphicFramePr>
          <p:cNvPr id="4" name="Object 2"/>
          <p:cNvGraphicFramePr>
            <a:graphicFrameLocks noChangeAspect="1"/>
          </p:cNvGraphicFramePr>
          <p:nvPr/>
        </p:nvGraphicFramePr>
        <p:xfrm>
          <a:off x="3052763" y="3797300"/>
          <a:ext cx="1443037" cy="469900"/>
        </p:xfrm>
        <a:graphic>
          <a:graphicData uri="http://schemas.openxmlformats.org/presentationml/2006/ole">
            <p:oleObj spid="_x0000_s3074" name="Equation" r:id="rId4" imgW="469800" imgH="177480" progId="Equation.3">
              <p:embed/>
            </p:oleObj>
          </a:graphicData>
        </a:graphic>
      </p:graphicFrame>
      <p:graphicFrame>
        <p:nvGraphicFramePr>
          <p:cNvPr id="6" name="Object 4"/>
          <p:cNvGraphicFramePr>
            <a:graphicFrameLocks noChangeAspect="1"/>
          </p:cNvGraphicFramePr>
          <p:nvPr/>
        </p:nvGraphicFramePr>
        <p:xfrm>
          <a:off x="1066800" y="4267200"/>
          <a:ext cx="381000" cy="387350"/>
        </p:xfrm>
        <a:graphic>
          <a:graphicData uri="http://schemas.openxmlformats.org/presentationml/2006/ole">
            <p:oleObj spid="_x0000_s3075" name="Equation" r:id="rId5" imgW="114120" imgH="139680" progId="Equation.3">
              <p:embed/>
            </p:oleObj>
          </a:graphicData>
        </a:graphic>
      </p:graphicFrame>
      <p:graphicFrame>
        <p:nvGraphicFramePr>
          <p:cNvPr id="3076" name="Object 5"/>
          <p:cNvGraphicFramePr>
            <a:graphicFrameLocks noChangeAspect="1"/>
          </p:cNvGraphicFramePr>
          <p:nvPr/>
        </p:nvGraphicFramePr>
        <p:xfrm>
          <a:off x="7772400" y="1739900"/>
          <a:ext cx="449263" cy="393700"/>
        </p:xfrm>
        <a:graphic>
          <a:graphicData uri="http://schemas.openxmlformats.org/presentationml/2006/ole">
            <p:oleObj spid="_x0000_s3076" name="Equation" r:id="rId6" imgW="152280" imgH="177480" progId="Equation.3">
              <p:embed/>
            </p:oleObj>
          </a:graphicData>
        </a:graphic>
      </p:graphicFrame>
      <p:graphicFrame>
        <p:nvGraphicFramePr>
          <p:cNvPr id="3077" name="Object 6"/>
          <p:cNvGraphicFramePr>
            <a:graphicFrameLocks noChangeAspect="1"/>
          </p:cNvGraphicFramePr>
          <p:nvPr/>
        </p:nvGraphicFramePr>
        <p:xfrm>
          <a:off x="3124200" y="1311275"/>
          <a:ext cx="393700" cy="365125"/>
        </p:xfrm>
        <a:graphic>
          <a:graphicData uri="http://schemas.openxmlformats.org/presentationml/2006/ole">
            <p:oleObj spid="_x0000_s3077" name="Equation" r:id="rId7" imgW="177480" imgH="164880" progId="Equation.3">
              <p:embed/>
            </p:oleObj>
          </a:graphicData>
        </a:graphic>
      </p:graphicFrame>
      <p:graphicFrame>
        <p:nvGraphicFramePr>
          <p:cNvPr id="1031" name="Object 7"/>
          <p:cNvGraphicFramePr>
            <a:graphicFrameLocks noChangeAspect="1"/>
          </p:cNvGraphicFramePr>
          <p:nvPr/>
        </p:nvGraphicFramePr>
        <p:xfrm>
          <a:off x="1587500" y="2149475"/>
          <a:ext cx="393700" cy="365125"/>
        </p:xfrm>
        <a:graphic>
          <a:graphicData uri="http://schemas.openxmlformats.org/presentationml/2006/ole">
            <p:oleObj spid="_x0000_s3078" name="Equation" r:id="rId8" imgW="177480" imgH="164880" progId="Equation.3">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 :: Quality-based Decimation</a:t>
            </a:r>
            <a:endParaRPr lang="en-US" dirty="0"/>
          </a:p>
        </p:txBody>
      </p:sp>
      <p:pic>
        <p:nvPicPr>
          <p:cNvPr id="61442" name="Picture 2"/>
          <p:cNvPicPr>
            <a:picLocks noGrp="1" noChangeAspect="1" noChangeArrowheads="1"/>
          </p:cNvPicPr>
          <p:nvPr>
            <p:ph sz="quarter" idx="1"/>
          </p:nvPr>
        </p:nvPicPr>
        <p:blipFill>
          <a:blip r:embed="rId2"/>
          <a:srcRect/>
          <a:stretch>
            <a:fillRect/>
          </a:stretch>
        </p:blipFill>
        <p:spPr bwMode="auto">
          <a:xfrm>
            <a:off x="457200" y="1524000"/>
            <a:ext cx="3657600" cy="3657600"/>
          </a:xfrm>
          <a:prstGeom prst="rect">
            <a:avLst/>
          </a:prstGeom>
          <a:noFill/>
          <a:ln w="9525">
            <a:noFill/>
            <a:miter lim="800000"/>
            <a:headEnd/>
            <a:tailEnd/>
          </a:ln>
          <a:effectLst/>
        </p:spPr>
      </p:pic>
      <p:pic>
        <p:nvPicPr>
          <p:cNvPr id="61443" name="Picture 3"/>
          <p:cNvPicPr>
            <a:picLocks noChangeAspect="1" noChangeArrowheads="1"/>
          </p:cNvPicPr>
          <p:nvPr/>
        </p:nvPicPr>
        <p:blipFill>
          <a:blip r:embed="rId3"/>
          <a:srcRect/>
          <a:stretch>
            <a:fillRect/>
          </a:stretch>
        </p:blipFill>
        <p:spPr bwMode="auto">
          <a:xfrm>
            <a:off x="4800600" y="1371600"/>
            <a:ext cx="3657600" cy="3657600"/>
          </a:xfrm>
          <a:prstGeom prst="rect">
            <a:avLst/>
          </a:prstGeom>
          <a:noFill/>
          <a:ln w="9525">
            <a:noFill/>
            <a:miter lim="800000"/>
            <a:headEnd/>
            <a:tailEnd/>
          </a:ln>
          <a:effectLst/>
        </p:spPr>
      </p:pic>
      <p:sp>
        <p:nvSpPr>
          <p:cNvPr id="6" name="TextBox 5"/>
          <p:cNvSpPr txBox="1"/>
          <p:nvPr/>
        </p:nvSpPr>
        <p:spPr>
          <a:xfrm>
            <a:off x="685800" y="5297269"/>
            <a:ext cx="3200400" cy="646331"/>
          </a:xfrm>
          <a:prstGeom prst="rect">
            <a:avLst/>
          </a:prstGeom>
          <a:noFill/>
        </p:spPr>
        <p:txBody>
          <a:bodyPr wrap="square" rtlCol="0">
            <a:spAutoFit/>
          </a:bodyPr>
          <a:lstStyle/>
          <a:p>
            <a:pPr algn="ctr"/>
            <a:r>
              <a:rPr lang="en-US" dirty="0" smtClean="0"/>
              <a:t>Dragon</a:t>
            </a:r>
          </a:p>
          <a:p>
            <a:pPr algn="ctr"/>
            <a:r>
              <a:rPr lang="en-US" dirty="0" smtClean="0"/>
              <a:t>42K Algebraic Splats (9.6%)</a:t>
            </a:r>
            <a:endParaRPr lang="en-US" dirty="0"/>
          </a:p>
        </p:txBody>
      </p:sp>
      <p:sp>
        <p:nvSpPr>
          <p:cNvPr id="7" name="TextBox 6"/>
          <p:cNvSpPr txBox="1"/>
          <p:nvPr/>
        </p:nvSpPr>
        <p:spPr>
          <a:xfrm>
            <a:off x="4953000" y="5257800"/>
            <a:ext cx="3200400" cy="646331"/>
          </a:xfrm>
          <a:prstGeom prst="rect">
            <a:avLst/>
          </a:prstGeom>
          <a:noFill/>
        </p:spPr>
        <p:txBody>
          <a:bodyPr wrap="square" rtlCol="0">
            <a:spAutoFit/>
          </a:bodyPr>
          <a:lstStyle/>
          <a:p>
            <a:pPr algn="ctr"/>
            <a:r>
              <a:rPr lang="en-US" dirty="0" smtClean="0"/>
              <a:t>  Happy Buddha</a:t>
            </a:r>
          </a:p>
          <a:p>
            <a:pPr algn="ctr"/>
            <a:r>
              <a:rPr lang="en-US" dirty="0" smtClean="0"/>
              <a:t>24K Algebraic Splats (4.4% )</a:t>
            </a:r>
            <a:endParaRPr lang="en-US" dirty="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US" smtClean="0"/>
              <a:t>Fixed-size point set generation</a:t>
            </a:r>
          </a:p>
        </p:txBody>
      </p:sp>
      <p:sp>
        <p:nvSpPr>
          <p:cNvPr id="3" name="Content Placeholder 2"/>
          <p:cNvSpPr>
            <a:spLocks noGrp="1"/>
          </p:cNvSpPr>
          <p:nvPr>
            <p:ph sz="quarter" idx="1"/>
          </p:nvPr>
        </p:nvSpPr>
        <p:spPr>
          <a:xfrm>
            <a:off x="457200" y="1219200"/>
            <a:ext cx="8229600" cy="4937125"/>
          </a:xfrm>
        </p:spPr>
        <p:txBody>
          <a:bodyPr/>
          <a:lstStyle/>
          <a:p>
            <a:pPr eaLnBrk="1" hangingPunct="1"/>
            <a:r>
              <a:rPr lang="en-US" smtClean="0"/>
              <a:t>Based on LOP method.</a:t>
            </a:r>
          </a:p>
          <a:p>
            <a:pPr eaLnBrk="1" hangingPunct="1"/>
            <a:endParaRPr lang="en-US" smtClean="0"/>
          </a:p>
          <a:p>
            <a:pPr eaLnBrk="1" hangingPunct="1"/>
            <a:r>
              <a:rPr lang="en-US" smtClean="0"/>
              <a:t>Algorithm:</a:t>
            </a:r>
          </a:p>
          <a:p>
            <a:pPr lvl="2" eaLnBrk="1" hangingPunct="1"/>
            <a:r>
              <a:rPr lang="en-US" smtClean="0"/>
              <a:t>Select M random points (L) from a given point set (P).</a:t>
            </a:r>
          </a:p>
          <a:p>
            <a:pPr lvl="1" eaLnBrk="1" hangingPunct="1"/>
            <a:endParaRPr lang="en-US" smtClean="0"/>
          </a:p>
          <a:p>
            <a:pPr lvl="2" eaLnBrk="1" hangingPunct="1"/>
            <a:r>
              <a:rPr lang="en-US" smtClean="0"/>
              <a:t>Apply LOP operator between L and P to obtain D</a:t>
            </a:r>
          </a:p>
          <a:p>
            <a:pPr lvl="1" eaLnBrk="1" hangingPunct="1"/>
            <a:endParaRPr lang="en-US" smtClean="0"/>
          </a:p>
          <a:p>
            <a:pPr lvl="2" eaLnBrk="1" hangingPunct="1"/>
            <a:r>
              <a:rPr lang="en-US" smtClean="0"/>
              <a:t>D is regularly distributed into the shape of P.</a:t>
            </a:r>
          </a:p>
          <a:p>
            <a:pPr lvl="1" eaLnBrk="1" hangingPunct="1"/>
            <a:endParaRPr lang="en-US" smtClean="0"/>
          </a:p>
          <a:p>
            <a:pPr lvl="2" eaLnBrk="1" hangingPunct="1"/>
            <a:r>
              <a:rPr lang="en-US" smtClean="0"/>
              <a:t>Generate algebraic splats for all points in D using D U P.</a:t>
            </a:r>
          </a:p>
          <a:p>
            <a:pPr lvl="1" eaLnBrk="1" hangingPunct="1"/>
            <a:endParaRPr lang="en-US" smtClean="0"/>
          </a:p>
          <a:p>
            <a:pPr eaLnBrk="1" hangingPunct="1"/>
            <a:endParaRPr lang="en-US" smtClean="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 :: Fixed-Point Decimation</a:t>
            </a:r>
            <a:endParaRPr lang="en-US" dirty="0"/>
          </a:p>
        </p:txBody>
      </p:sp>
      <p:sp>
        <p:nvSpPr>
          <p:cNvPr id="6" name="TextBox 5"/>
          <p:cNvSpPr txBox="1"/>
          <p:nvPr/>
        </p:nvSpPr>
        <p:spPr>
          <a:xfrm>
            <a:off x="1371600" y="4724400"/>
            <a:ext cx="6019800" cy="646331"/>
          </a:xfrm>
          <a:prstGeom prst="rect">
            <a:avLst/>
          </a:prstGeom>
          <a:noFill/>
        </p:spPr>
        <p:txBody>
          <a:bodyPr wrap="square" rtlCol="0">
            <a:spAutoFit/>
          </a:bodyPr>
          <a:lstStyle/>
          <a:p>
            <a:pPr algn="ctr"/>
            <a:r>
              <a:rPr lang="en-US" dirty="0" smtClean="0"/>
              <a:t>IGEA</a:t>
            </a:r>
          </a:p>
          <a:p>
            <a:pPr algn="ctr"/>
            <a:r>
              <a:rPr lang="en-US" dirty="0" smtClean="0"/>
              <a:t>1%, 2% and 10% of points </a:t>
            </a:r>
            <a:endParaRPr lang="en-US" dirty="0"/>
          </a:p>
        </p:txBody>
      </p:sp>
      <p:pic>
        <p:nvPicPr>
          <p:cNvPr id="62466" name="Picture 2"/>
          <p:cNvPicPr>
            <a:picLocks noGrp="1" noChangeAspect="1" noChangeArrowheads="1"/>
          </p:cNvPicPr>
          <p:nvPr>
            <p:ph sz="quarter" idx="1"/>
          </p:nvPr>
        </p:nvPicPr>
        <p:blipFill>
          <a:blip r:embed="rId2"/>
          <a:srcRect/>
          <a:stretch>
            <a:fillRect/>
          </a:stretch>
        </p:blipFill>
        <p:spPr bwMode="auto">
          <a:xfrm>
            <a:off x="762000" y="1905000"/>
            <a:ext cx="2438400" cy="2438400"/>
          </a:xfrm>
          <a:prstGeom prst="rect">
            <a:avLst/>
          </a:prstGeom>
          <a:noFill/>
          <a:ln w="9525">
            <a:noFill/>
            <a:miter lim="800000"/>
            <a:headEnd/>
            <a:tailEnd/>
          </a:ln>
          <a:effectLst/>
        </p:spPr>
      </p:pic>
      <p:pic>
        <p:nvPicPr>
          <p:cNvPr id="62469" name="Picture 5"/>
          <p:cNvPicPr>
            <a:picLocks noChangeAspect="1" noChangeArrowheads="1"/>
          </p:cNvPicPr>
          <p:nvPr/>
        </p:nvPicPr>
        <p:blipFill>
          <a:blip r:embed="rId3"/>
          <a:srcRect/>
          <a:stretch>
            <a:fillRect/>
          </a:stretch>
        </p:blipFill>
        <p:spPr bwMode="auto">
          <a:xfrm>
            <a:off x="3124200" y="1905000"/>
            <a:ext cx="2438400" cy="2438400"/>
          </a:xfrm>
          <a:prstGeom prst="rect">
            <a:avLst/>
          </a:prstGeom>
          <a:noFill/>
          <a:ln w="9525">
            <a:noFill/>
            <a:miter lim="800000"/>
            <a:headEnd/>
            <a:tailEnd/>
          </a:ln>
          <a:effectLst/>
        </p:spPr>
      </p:pic>
      <p:pic>
        <p:nvPicPr>
          <p:cNvPr id="62470" name="Picture 6"/>
          <p:cNvPicPr>
            <a:picLocks noChangeAspect="1" noChangeArrowheads="1"/>
          </p:cNvPicPr>
          <p:nvPr/>
        </p:nvPicPr>
        <p:blipFill>
          <a:blip r:embed="rId4"/>
          <a:srcRect/>
          <a:stretch>
            <a:fillRect/>
          </a:stretch>
        </p:blipFill>
        <p:spPr bwMode="auto">
          <a:xfrm>
            <a:off x="5562600" y="1905000"/>
            <a:ext cx="2438400" cy="24384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02" name="Title 1"/>
          <p:cNvSpPr>
            <a:spLocks noGrp="1"/>
          </p:cNvSpPr>
          <p:nvPr>
            <p:ph type="title"/>
          </p:nvPr>
        </p:nvSpPr>
        <p:spPr/>
        <p:txBody>
          <a:bodyPr/>
          <a:lstStyle/>
          <a:p>
            <a:pPr eaLnBrk="1" hangingPunct="1"/>
            <a:r>
              <a:rPr lang="en-US" smtClean="0"/>
              <a:t>Error</a:t>
            </a:r>
          </a:p>
        </p:txBody>
      </p:sp>
      <p:sp>
        <p:nvSpPr>
          <p:cNvPr id="4103" name="Content Placeholder 2"/>
          <p:cNvSpPr>
            <a:spLocks noGrp="1"/>
          </p:cNvSpPr>
          <p:nvPr>
            <p:ph sz="quarter" idx="1"/>
          </p:nvPr>
        </p:nvSpPr>
        <p:spPr>
          <a:xfrm>
            <a:off x="457200" y="1219200"/>
            <a:ext cx="8229600" cy="4876800"/>
          </a:xfrm>
        </p:spPr>
        <p:txBody>
          <a:bodyPr/>
          <a:lstStyle/>
          <a:p>
            <a:pPr eaLnBrk="1" hangingPunct="1"/>
            <a:r>
              <a:rPr lang="en-US" smtClean="0"/>
              <a:t>Error of approximation at point     in the original point cloud is due to combined error of the near by overlapping splats. </a:t>
            </a:r>
          </a:p>
          <a:p>
            <a:pPr eaLnBrk="1" hangingPunct="1"/>
            <a:endParaRPr lang="en-US" smtClean="0"/>
          </a:p>
          <a:p>
            <a:pPr eaLnBrk="1" hangingPunct="1"/>
            <a:endParaRPr lang="en-US" smtClean="0"/>
          </a:p>
          <a:p>
            <a:pPr eaLnBrk="1" hangingPunct="1"/>
            <a:endParaRPr lang="en-US" smtClean="0"/>
          </a:p>
          <a:p>
            <a:pPr eaLnBrk="1" hangingPunct="1"/>
            <a:endParaRPr lang="en-US" smtClean="0"/>
          </a:p>
          <a:p>
            <a:pPr eaLnBrk="1" hangingPunct="1"/>
            <a:endParaRPr lang="en-US" smtClean="0"/>
          </a:p>
        </p:txBody>
      </p:sp>
      <p:graphicFrame>
        <p:nvGraphicFramePr>
          <p:cNvPr id="4098" name="Rectangle 1"/>
          <p:cNvGraphicFramePr>
            <a:graphicFrameLocks/>
          </p:cNvGraphicFramePr>
          <p:nvPr/>
        </p:nvGraphicFramePr>
        <p:xfrm>
          <a:off x="1524000" y="1397000"/>
          <a:ext cx="6096000" cy="4064000"/>
        </p:xfrm>
        <a:graphic>
          <a:graphicData uri="http://schemas.openxmlformats.org/presentationml/2006/ole">
            <p:oleObj spid="_x0000_s4098" name="Equation" r:id="rId4" imgW="0" imgH="0" progId="Equation.3">
              <p:embed/>
            </p:oleObj>
          </a:graphicData>
        </a:graphic>
      </p:graphicFrame>
      <p:graphicFrame>
        <p:nvGraphicFramePr>
          <p:cNvPr id="4099" name="Object 2"/>
          <p:cNvGraphicFramePr>
            <a:graphicFrameLocks noChangeAspect="1"/>
          </p:cNvGraphicFramePr>
          <p:nvPr/>
        </p:nvGraphicFramePr>
        <p:xfrm>
          <a:off x="2743200" y="2690813"/>
          <a:ext cx="3276600" cy="890587"/>
        </p:xfrm>
        <a:graphic>
          <a:graphicData uri="http://schemas.openxmlformats.org/presentationml/2006/ole">
            <p:oleObj spid="_x0000_s4099" name="Equation" r:id="rId5" imgW="1307880" imgH="355320" progId="Equation.3">
              <p:embed/>
            </p:oleObj>
          </a:graphicData>
        </a:graphic>
      </p:graphicFrame>
      <p:graphicFrame>
        <p:nvGraphicFramePr>
          <p:cNvPr id="4100" name="Object 3"/>
          <p:cNvGraphicFramePr>
            <a:graphicFrameLocks noChangeAspect="1"/>
          </p:cNvGraphicFramePr>
          <p:nvPr/>
        </p:nvGraphicFramePr>
        <p:xfrm>
          <a:off x="3657600" y="3532188"/>
          <a:ext cx="1524000" cy="963612"/>
        </p:xfrm>
        <a:graphic>
          <a:graphicData uri="http://schemas.openxmlformats.org/presentationml/2006/ole">
            <p:oleObj spid="_x0000_s4100" name="Equation" r:id="rId6" imgW="545760" imgH="431640" progId="Equation.3">
              <p:embed/>
            </p:oleObj>
          </a:graphicData>
        </a:graphic>
      </p:graphicFrame>
      <p:graphicFrame>
        <p:nvGraphicFramePr>
          <p:cNvPr id="4101" name="Object 4"/>
          <p:cNvGraphicFramePr>
            <a:graphicFrameLocks noChangeAspect="1"/>
          </p:cNvGraphicFramePr>
          <p:nvPr/>
        </p:nvGraphicFramePr>
        <p:xfrm>
          <a:off x="5064125" y="1219200"/>
          <a:ext cx="498475" cy="463550"/>
        </p:xfrm>
        <a:graphic>
          <a:graphicData uri="http://schemas.openxmlformats.org/presentationml/2006/ole">
            <p:oleObj spid="_x0000_s4101" name="Equation" r:id="rId7" imgW="177480" imgH="164880" progId="Equation.3">
              <p:embed/>
            </p:oleObj>
          </a:graphicData>
        </a:graphic>
      </p:graphicFrame>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smtClean="0"/>
              <a:t>Multi-resolution</a:t>
            </a:r>
          </a:p>
        </p:txBody>
      </p:sp>
      <p:sp>
        <p:nvSpPr>
          <p:cNvPr id="17411" name="Content Placeholder 2"/>
          <p:cNvSpPr>
            <a:spLocks noGrp="1"/>
          </p:cNvSpPr>
          <p:nvPr>
            <p:ph sz="quarter" idx="1"/>
          </p:nvPr>
        </p:nvSpPr>
        <p:spPr>
          <a:xfrm>
            <a:off x="457200" y="1219200"/>
            <a:ext cx="8229600" cy="4937125"/>
          </a:xfrm>
        </p:spPr>
        <p:txBody>
          <a:bodyPr/>
          <a:lstStyle/>
          <a:p>
            <a:endParaRPr lang="en-US" dirty="0" smtClean="0"/>
          </a:p>
          <a:p>
            <a:r>
              <a:rPr lang="en-US" dirty="0" smtClean="0"/>
              <a:t>Point clouds are easily amenable to Level of detail approaches.</a:t>
            </a:r>
          </a:p>
          <a:p>
            <a:endParaRPr lang="en-US" dirty="0" smtClean="0"/>
          </a:p>
          <a:p>
            <a:r>
              <a:rPr lang="en-US" dirty="0" smtClean="0"/>
              <a:t>To enable  continuous level of detail rendering.</a:t>
            </a:r>
          </a:p>
          <a:p>
            <a:endParaRPr lang="en-US" dirty="0" smtClean="0"/>
          </a:p>
          <a:p>
            <a:r>
              <a:rPr lang="en-US" dirty="0" smtClean="0"/>
              <a:t>The data set is divided into various sets.</a:t>
            </a:r>
          </a:p>
          <a:p>
            <a:endParaRPr lang="en-US" dirty="0" smtClean="0"/>
          </a:p>
          <a:p>
            <a:r>
              <a:rPr lang="en-US" dirty="0" smtClean="0"/>
              <a:t>Computed in two stages</a:t>
            </a:r>
          </a:p>
          <a:p>
            <a:endParaRPr lang="en-US" dirty="0" smtClean="0"/>
          </a:p>
          <a:p>
            <a:endParaRPr lang="en-US" dirty="0" smtClean="0"/>
          </a:p>
          <a:p>
            <a:pPr>
              <a:buFont typeface="Wingdings 3" pitchFamily="18" charset="2"/>
              <a:buNone/>
            </a:pPr>
            <a:endParaRPr lang="en-US" dirty="0" smtClean="0"/>
          </a:p>
          <a:p>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1">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1">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1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381000" y="228600"/>
            <a:ext cx="8229600" cy="990600"/>
          </a:xfrm>
        </p:spPr>
        <p:txBody>
          <a:bodyPr/>
          <a:lstStyle/>
          <a:p>
            <a:r>
              <a:rPr lang="en-US" smtClean="0"/>
              <a:t/>
            </a:r>
            <a:br>
              <a:rPr lang="en-US" smtClean="0"/>
            </a:br>
            <a:r>
              <a:rPr lang="en-US" smtClean="0"/>
              <a:t>Multi-resolution :: First stage</a:t>
            </a:r>
            <a:br>
              <a:rPr lang="en-US" smtClean="0"/>
            </a:br>
            <a:r>
              <a:rPr lang="en-US" smtClean="0"/>
              <a:t>	</a:t>
            </a:r>
          </a:p>
        </p:txBody>
      </p:sp>
      <p:sp>
        <p:nvSpPr>
          <p:cNvPr id="18435" name="Content Placeholder 2"/>
          <p:cNvSpPr>
            <a:spLocks noGrp="1"/>
          </p:cNvSpPr>
          <p:nvPr>
            <p:ph sz="quarter" idx="1"/>
          </p:nvPr>
        </p:nvSpPr>
        <p:spPr>
          <a:xfrm>
            <a:off x="457200" y="1219200"/>
            <a:ext cx="8229600" cy="4937125"/>
          </a:xfrm>
        </p:spPr>
        <p:txBody>
          <a:bodyPr/>
          <a:lstStyle/>
          <a:p>
            <a:r>
              <a:rPr lang="en-US" dirty="0" smtClean="0"/>
              <a:t>User specifies Maximum (Q</a:t>
            </a:r>
            <a:r>
              <a:rPr lang="en-US" baseline="-25000" dirty="0" smtClean="0"/>
              <a:t>M</a:t>
            </a:r>
            <a:r>
              <a:rPr lang="en-US" dirty="0" smtClean="0"/>
              <a:t>) and Minimum (</a:t>
            </a:r>
            <a:r>
              <a:rPr lang="en-US" dirty="0" err="1" smtClean="0"/>
              <a:t>Q</a:t>
            </a:r>
            <a:r>
              <a:rPr lang="en-US" baseline="-25000" dirty="0" err="1" smtClean="0"/>
              <a:t>m</a:t>
            </a:r>
            <a:r>
              <a:rPr lang="en-US" dirty="0" smtClean="0"/>
              <a:t>) Quality for multi-resolution representation </a:t>
            </a:r>
          </a:p>
          <a:p>
            <a:endParaRPr lang="en-US" dirty="0" smtClean="0"/>
          </a:p>
          <a:p>
            <a:endParaRPr lang="en-US" dirty="0" smtClean="0"/>
          </a:p>
          <a:p>
            <a:r>
              <a:rPr lang="en-US" dirty="0" smtClean="0"/>
              <a:t>Algebraic splat representations  P</a:t>
            </a:r>
            <a:r>
              <a:rPr lang="en-US" baseline="-25000" dirty="0" smtClean="0"/>
              <a:t>M</a:t>
            </a:r>
            <a:r>
              <a:rPr lang="en-US" dirty="0" smtClean="0"/>
              <a:t> and P</a:t>
            </a:r>
            <a:r>
              <a:rPr lang="en-US" baseline="-25000" dirty="0" smtClean="0"/>
              <a:t>m </a:t>
            </a:r>
            <a:r>
              <a:rPr lang="en-US" dirty="0" smtClean="0"/>
              <a:t> are computed for quality levels Q</a:t>
            </a:r>
            <a:r>
              <a:rPr lang="en-US" baseline="-25000" dirty="0" smtClean="0"/>
              <a:t>M</a:t>
            </a:r>
            <a:r>
              <a:rPr lang="en-US" dirty="0" smtClean="0"/>
              <a:t> and </a:t>
            </a:r>
            <a:r>
              <a:rPr lang="en-US" dirty="0" err="1" smtClean="0"/>
              <a:t>Q</a:t>
            </a:r>
            <a:r>
              <a:rPr lang="en-US" baseline="-25000" dirty="0" err="1" smtClean="0"/>
              <a:t>m</a:t>
            </a:r>
            <a:endParaRPr lang="en-US" baseline="-25000" dirty="0" smtClean="0"/>
          </a:p>
          <a:p>
            <a:endParaRPr lang="en-US" baseline="-25000" dirty="0" smtClean="0"/>
          </a:p>
          <a:p>
            <a:endParaRPr lang="en-US" baseline="-25000" dirty="0" smtClean="0"/>
          </a:p>
          <a:p>
            <a:r>
              <a:rPr lang="en-US" dirty="0" smtClean="0"/>
              <a:t>A difference set P</a:t>
            </a:r>
            <a:r>
              <a:rPr lang="en-US" baseline="-25000" dirty="0" smtClean="0"/>
              <a:t>d</a:t>
            </a:r>
            <a:r>
              <a:rPr lang="en-US" dirty="0" smtClean="0"/>
              <a:t> is computed as P</a:t>
            </a:r>
            <a:r>
              <a:rPr lang="en-US" baseline="-25000" dirty="0" smtClean="0"/>
              <a:t>M </a:t>
            </a:r>
            <a:r>
              <a:rPr lang="en-US" dirty="0" smtClean="0"/>
              <a:t>- P</a:t>
            </a:r>
            <a:r>
              <a:rPr lang="en-US" baseline="-25000" dirty="0" smtClean="0"/>
              <a:t>m</a:t>
            </a:r>
            <a:endParaRPr lang="en-US" dirty="0" smtClean="0"/>
          </a:p>
          <a:p>
            <a:pPr>
              <a:buFont typeface="Wingdings 3" pitchFamily="18" charset="2"/>
              <a:buNone/>
            </a:pPr>
            <a:endParaRPr lang="en-US" baseline="-25000" dirty="0" smtClean="0"/>
          </a:p>
          <a:p>
            <a:pPr lvl="1"/>
            <a:endParaRPr lang="en-US" baseline="-25000" dirty="0" smtClean="0"/>
          </a:p>
          <a:p>
            <a:pPr lvl="1"/>
            <a:endParaRPr lang="en-US" baseline="-25000" dirty="0" smtClean="0"/>
          </a:p>
          <a:p>
            <a:pPr lvl="1"/>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43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itle 1"/>
          <p:cNvSpPr>
            <a:spLocks noGrp="1"/>
          </p:cNvSpPr>
          <p:nvPr>
            <p:ph type="title"/>
          </p:nvPr>
        </p:nvSpPr>
        <p:spPr/>
        <p:txBody>
          <a:bodyPr/>
          <a:lstStyle/>
          <a:p>
            <a:r>
              <a:rPr lang="en-US" smtClean="0"/>
              <a:t>Multi-resolution :: Stage 2</a:t>
            </a:r>
          </a:p>
        </p:txBody>
      </p:sp>
      <p:sp>
        <p:nvSpPr>
          <p:cNvPr id="1028" name="Content Placeholder 2"/>
          <p:cNvSpPr>
            <a:spLocks noGrp="1"/>
          </p:cNvSpPr>
          <p:nvPr>
            <p:ph sz="quarter" idx="1"/>
          </p:nvPr>
        </p:nvSpPr>
        <p:spPr>
          <a:xfrm>
            <a:off x="457200" y="1981200"/>
            <a:ext cx="8229600" cy="4937125"/>
          </a:xfrm>
        </p:spPr>
        <p:txBody>
          <a:bodyPr/>
          <a:lstStyle/>
          <a:p>
            <a:endParaRPr lang="en-US" dirty="0" smtClean="0"/>
          </a:p>
          <a:p>
            <a:endParaRPr lang="en-US" dirty="0" smtClean="0"/>
          </a:p>
          <a:p>
            <a:endParaRPr lang="en-US" dirty="0" smtClean="0"/>
          </a:p>
          <a:p>
            <a:endParaRPr lang="en-US" dirty="0" smtClean="0"/>
          </a:p>
          <a:p>
            <a:endParaRPr lang="en-US" dirty="0" smtClean="0"/>
          </a:p>
          <a:p>
            <a:r>
              <a:rPr lang="en-US" dirty="0" smtClean="0"/>
              <a:t>The </a:t>
            </a:r>
            <a:r>
              <a:rPr lang="en-US" dirty="0" err="1" smtClean="0"/>
              <a:t>kth</a:t>
            </a:r>
            <a:r>
              <a:rPr lang="en-US" dirty="0" smtClean="0"/>
              <a:t> partition of difference set P</a:t>
            </a:r>
            <a:r>
              <a:rPr lang="en-US" baseline="-25000" dirty="0" smtClean="0"/>
              <a:t>d</a:t>
            </a:r>
            <a:r>
              <a:rPr lang="en-US" dirty="0" smtClean="0"/>
              <a:t>[k] is </a:t>
            </a:r>
          </a:p>
          <a:p>
            <a:endParaRPr lang="en-US" dirty="0" smtClean="0"/>
          </a:p>
          <a:p>
            <a:endParaRPr lang="en-US" dirty="0" smtClean="0"/>
          </a:p>
          <a:p>
            <a:pPr>
              <a:buFont typeface="Wingdings 3" pitchFamily="18" charset="2"/>
              <a:buNone/>
            </a:pPr>
            <a:endParaRPr lang="en-US" dirty="0" smtClean="0"/>
          </a:p>
          <a:p>
            <a:pPr lvl="1">
              <a:buFont typeface="Wingdings 3" pitchFamily="18" charset="2"/>
              <a:buNone/>
            </a:pPr>
            <a:endParaRPr lang="en-US" dirty="0" smtClean="0"/>
          </a:p>
          <a:p>
            <a:pPr>
              <a:buFont typeface="Wingdings 3" pitchFamily="18" charset="2"/>
              <a:buNone/>
            </a:pPr>
            <a:endParaRPr lang="en-US" dirty="0" smtClean="0"/>
          </a:p>
          <a:p>
            <a:pPr>
              <a:buFont typeface="Wingdings 3" pitchFamily="18" charset="2"/>
              <a:buNone/>
            </a:pPr>
            <a:endParaRPr lang="en-US" dirty="0" smtClean="0"/>
          </a:p>
        </p:txBody>
      </p:sp>
      <p:graphicFrame>
        <p:nvGraphicFramePr>
          <p:cNvPr id="1026" name="Object 2"/>
          <p:cNvGraphicFramePr>
            <a:graphicFrameLocks noChangeAspect="1"/>
          </p:cNvGraphicFramePr>
          <p:nvPr/>
        </p:nvGraphicFramePr>
        <p:xfrm>
          <a:off x="2286000" y="4876800"/>
          <a:ext cx="3492500" cy="508000"/>
        </p:xfrm>
        <a:graphic>
          <a:graphicData uri="http://schemas.openxmlformats.org/presentationml/2006/ole">
            <p:oleObj spid="_x0000_s46082" name="Equation" r:id="rId3" imgW="1396800" imgH="203040" progId="Equation.3">
              <p:embed/>
            </p:oleObj>
          </a:graphicData>
        </a:graphic>
      </p:graphicFrame>
      <p:pic>
        <p:nvPicPr>
          <p:cNvPr id="6" name="Picture 5"/>
          <p:cNvPicPr>
            <a:picLocks noChangeAspect="1" noChangeArrowheads="1"/>
          </p:cNvPicPr>
          <p:nvPr/>
        </p:nvPicPr>
        <p:blipFill>
          <a:blip r:embed="rId4" cstate="print"/>
          <a:srcRect/>
          <a:stretch>
            <a:fillRect/>
          </a:stretch>
        </p:blipFill>
        <p:spPr bwMode="auto">
          <a:xfrm>
            <a:off x="179108" y="1371600"/>
            <a:ext cx="8211158" cy="2819400"/>
          </a:xfrm>
          <a:prstGeom prst="rect">
            <a:avLst/>
          </a:prstGeom>
          <a:noFill/>
          <a:ln w="9525">
            <a:noFill/>
            <a:miter lim="800000"/>
            <a:headEnd/>
            <a:tailEnd/>
          </a:ln>
          <a:effectLst/>
        </p:spPr>
      </p:pic>
      <p:graphicFrame>
        <p:nvGraphicFramePr>
          <p:cNvPr id="46085" name="Object 2"/>
          <p:cNvGraphicFramePr>
            <a:graphicFrameLocks noChangeAspect="1"/>
          </p:cNvGraphicFramePr>
          <p:nvPr/>
        </p:nvGraphicFramePr>
        <p:xfrm>
          <a:off x="1524000" y="5638800"/>
          <a:ext cx="5486400" cy="566738"/>
        </p:xfrm>
        <a:graphic>
          <a:graphicData uri="http://schemas.openxmlformats.org/presentationml/2006/ole">
            <p:oleObj spid="_x0000_s46085" name="Equation" r:id="rId5" imgW="1612800" imgH="203040" progId="Equation.3">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28">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60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itle 1"/>
          <p:cNvSpPr>
            <a:spLocks noGrp="1"/>
          </p:cNvSpPr>
          <p:nvPr>
            <p:ph type="title"/>
          </p:nvPr>
        </p:nvSpPr>
        <p:spPr/>
        <p:txBody>
          <a:bodyPr/>
          <a:lstStyle/>
          <a:p>
            <a:r>
              <a:rPr lang="en-US" dirty="0" smtClean="0"/>
              <a:t>Continuous Level of Detail </a:t>
            </a:r>
          </a:p>
        </p:txBody>
      </p:sp>
      <p:sp>
        <p:nvSpPr>
          <p:cNvPr id="2052" name="Content Placeholder 2"/>
          <p:cNvSpPr>
            <a:spLocks noGrp="1"/>
          </p:cNvSpPr>
          <p:nvPr>
            <p:ph sz="quarter" idx="1"/>
          </p:nvPr>
        </p:nvSpPr>
        <p:spPr>
          <a:xfrm>
            <a:off x="457200" y="1219200"/>
            <a:ext cx="8229600" cy="4937125"/>
          </a:xfrm>
        </p:spPr>
        <p:txBody>
          <a:bodyPr/>
          <a:lstStyle/>
          <a:p>
            <a:r>
              <a:rPr lang="en-US" dirty="0" smtClean="0"/>
              <a:t>Octree is built over multi-resolution representation.</a:t>
            </a:r>
          </a:p>
          <a:p>
            <a:endParaRPr lang="en-US" dirty="0" smtClean="0"/>
          </a:p>
          <a:p>
            <a:r>
              <a:rPr lang="en-US" dirty="0" smtClean="0"/>
              <a:t>The data in each leaf nodes is sorted in the order of partitions defined.</a:t>
            </a:r>
          </a:p>
          <a:p>
            <a:endParaRPr lang="en-US" dirty="0" smtClean="0"/>
          </a:p>
          <a:p>
            <a:r>
              <a:rPr lang="en-US" dirty="0" smtClean="0"/>
              <a:t>LOD is defined for at each leaf node of Octree.</a:t>
            </a:r>
          </a:p>
          <a:p>
            <a:endParaRPr lang="en-US" dirty="0" smtClean="0"/>
          </a:p>
          <a:p>
            <a:r>
              <a:rPr lang="en-US" dirty="0" smtClean="0"/>
              <a:t>For a </a:t>
            </a:r>
            <a:r>
              <a:rPr lang="en-US" dirty="0" err="1" smtClean="0"/>
              <a:t>i</a:t>
            </a:r>
            <a:r>
              <a:rPr lang="en-US" baseline="22000" dirty="0" err="1" smtClean="0"/>
              <a:t>th</a:t>
            </a:r>
            <a:r>
              <a:rPr lang="en-US" dirty="0" smtClean="0"/>
              <a:t> leaf node  at  LOD level </a:t>
            </a:r>
            <a:r>
              <a:rPr lang="en-US" b="1" i="1" dirty="0" err="1" smtClean="0"/>
              <a:t>l</a:t>
            </a:r>
            <a:r>
              <a:rPr lang="en-US" b="1" i="1" baseline="20000" dirty="0" err="1" smtClean="0"/>
              <a:t>th</a:t>
            </a:r>
            <a:r>
              <a:rPr lang="en-US" b="1" i="1" dirty="0" smtClean="0"/>
              <a:t>  </a:t>
            </a:r>
            <a:endParaRPr lang="en-US" i="1" dirty="0" smtClean="0"/>
          </a:p>
          <a:p>
            <a:endParaRPr lang="en-US" b="1" i="1" dirty="0" smtClean="0"/>
          </a:p>
        </p:txBody>
      </p:sp>
      <p:graphicFrame>
        <p:nvGraphicFramePr>
          <p:cNvPr id="2050" name="Object 2"/>
          <p:cNvGraphicFramePr>
            <a:graphicFrameLocks noChangeAspect="1"/>
          </p:cNvGraphicFramePr>
          <p:nvPr/>
        </p:nvGraphicFramePr>
        <p:xfrm>
          <a:off x="1676400" y="5181600"/>
          <a:ext cx="5486400" cy="566738"/>
        </p:xfrm>
        <a:graphic>
          <a:graphicData uri="http://schemas.openxmlformats.org/presentationml/2006/ole">
            <p:oleObj spid="_x0000_s47106" name="Equation" r:id="rId3" imgW="1612800" imgH="203040" progId="Equation.3">
              <p:embed/>
            </p:oleObj>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David :: Multi-resolution Rendering </a:t>
            </a:r>
          </a:p>
        </p:txBody>
      </p:sp>
      <p:pic>
        <p:nvPicPr>
          <p:cNvPr id="4" name="Content Placeholder 3" descr="multiresolution_david.JPG"/>
          <p:cNvPicPr>
            <a:picLocks noGrp="1" noChangeAspect="1"/>
          </p:cNvPicPr>
          <p:nvPr>
            <p:ph sz="quarter" idx="1"/>
          </p:nvPr>
        </p:nvPicPr>
        <p:blipFill>
          <a:blip r:embed="rId2"/>
          <a:srcRect/>
          <a:stretch>
            <a:fillRect/>
          </a:stretch>
        </p:blipFill>
        <p:spPr>
          <a:xfrm>
            <a:off x="2339975" y="1219200"/>
            <a:ext cx="4464050" cy="4937125"/>
          </a:xfrm>
        </p:spPr>
      </p:pic>
      <p:sp>
        <p:nvSpPr>
          <p:cNvPr id="5" name="Rectangle 4"/>
          <p:cNvSpPr>
            <a:spLocks noChangeArrowheads="1"/>
          </p:cNvSpPr>
          <p:nvPr/>
        </p:nvSpPr>
        <p:spPr bwMode="auto">
          <a:xfrm>
            <a:off x="6477000" y="1600200"/>
            <a:ext cx="2362200" cy="369332"/>
          </a:xfrm>
          <a:prstGeom prst="rect">
            <a:avLst/>
          </a:prstGeom>
          <a:noFill/>
          <a:ln w="9525">
            <a:noFill/>
            <a:miter lim="800000"/>
            <a:headEnd/>
            <a:tailEnd/>
          </a:ln>
        </p:spPr>
        <p:txBody>
          <a:bodyPr>
            <a:spAutoFit/>
          </a:bodyPr>
          <a:lstStyle/>
          <a:p>
            <a:r>
              <a:rPr lang="en-US" dirty="0">
                <a:latin typeface="Gill Sans MT" pitchFamily="34" charset="0"/>
              </a:rPr>
              <a:t>For Camera </a:t>
            </a:r>
            <a:r>
              <a:rPr lang="en-US" dirty="0" smtClean="0">
                <a:latin typeface="Gill Sans MT" pitchFamily="34" charset="0"/>
              </a:rPr>
              <a:t>at top</a:t>
            </a:r>
            <a:endParaRPr lang="en-US" dirty="0">
              <a:latin typeface="Gill Sans MT"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3254" name="Picture 6" descr="AV-Screen"/>
          <p:cNvPicPr>
            <a:picLocks noChangeAspect="1" noChangeArrowheads="1"/>
          </p:cNvPicPr>
          <p:nvPr/>
        </p:nvPicPr>
        <p:blipFill>
          <a:blip r:embed="rId2"/>
          <a:srcRect/>
          <a:stretch>
            <a:fillRect/>
          </a:stretch>
        </p:blipFill>
        <p:spPr bwMode="auto">
          <a:xfrm>
            <a:off x="598488" y="2660650"/>
            <a:ext cx="3135312" cy="2352675"/>
          </a:xfrm>
          <a:prstGeom prst="rect">
            <a:avLst/>
          </a:prstGeom>
          <a:noFill/>
        </p:spPr>
      </p:pic>
      <p:sp>
        <p:nvSpPr>
          <p:cNvPr id="693255" name="Text Box 7"/>
          <p:cNvSpPr txBox="1">
            <a:spLocks noChangeArrowheads="1"/>
          </p:cNvSpPr>
          <p:nvPr/>
        </p:nvSpPr>
        <p:spPr bwMode="auto">
          <a:xfrm>
            <a:off x="687388" y="5003800"/>
            <a:ext cx="3141246" cy="338554"/>
          </a:xfrm>
          <a:prstGeom prst="rect">
            <a:avLst/>
          </a:prstGeom>
          <a:noFill/>
          <a:ln w="9525">
            <a:noFill/>
            <a:miter lim="800000"/>
            <a:headEnd/>
            <a:tailEnd/>
          </a:ln>
          <a:effectLst/>
        </p:spPr>
        <p:txBody>
          <a:bodyPr wrap="none">
            <a:spAutoFit/>
          </a:bodyPr>
          <a:lstStyle/>
          <a:p>
            <a:pPr algn="ctr"/>
            <a:r>
              <a:rPr lang="en-US" sz="1600" dirty="0"/>
              <a:t>UVA </a:t>
            </a:r>
            <a:r>
              <a:rPr lang="en-US" sz="1600" i="1" dirty="0"/>
              <a:t>Monticello</a:t>
            </a:r>
            <a:r>
              <a:rPr lang="en-US" sz="1600" dirty="0"/>
              <a:t>: </a:t>
            </a:r>
            <a:r>
              <a:rPr lang="en-US" sz="1600" dirty="0" smtClean="0"/>
              <a:t>20 Million points</a:t>
            </a:r>
            <a:endParaRPr lang="en-US" sz="1600" dirty="0"/>
          </a:p>
        </p:txBody>
      </p:sp>
      <p:pic>
        <p:nvPicPr>
          <p:cNvPr id="693256" name="Picture 8" descr="statue"/>
          <p:cNvPicPr>
            <a:picLocks noChangeAspect="1" noChangeArrowheads="1"/>
          </p:cNvPicPr>
          <p:nvPr/>
        </p:nvPicPr>
        <p:blipFill>
          <a:blip r:embed="rId3"/>
          <a:srcRect/>
          <a:stretch>
            <a:fillRect/>
          </a:stretch>
        </p:blipFill>
        <p:spPr bwMode="auto">
          <a:xfrm>
            <a:off x="4337066" y="1219200"/>
            <a:ext cx="1892284" cy="3783013"/>
          </a:xfrm>
          <a:prstGeom prst="rect">
            <a:avLst/>
          </a:prstGeom>
          <a:noFill/>
        </p:spPr>
      </p:pic>
      <p:sp>
        <p:nvSpPr>
          <p:cNvPr id="693257" name="Text Box 9"/>
          <p:cNvSpPr txBox="1">
            <a:spLocks noChangeArrowheads="1"/>
          </p:cNvSpPr>
          <p:nvPr/>
        </p:nvSpPr>
        <p:spPr bwMode="auto">
          <a:xfrm>
            <a:off x="4191000" y="4957763"/>
            <a:ext cx="2170113" cy="581025"/>
          </a:xfrm>
          <a:prstGeom prst="rect">
            <a:avLst/>
          </a:prstGeom>
          <a:noFill/>
          <a:ln w="9525">
            <a:noFill/>
            <a:miter lim="800000"/>
            <a:headEnd/>
            <a:tailEnd/>
          </a:ln>
          <a:effectLst/>
        </p:spPr>
        <p:txBody>
          <a:bodyPr wrap="none">
            <a:spAutoFit/>
          </a:bodyPr>
          <a:lstStyle/>
          <a:p>
            <a:pPr algn="ctr"/>
            <a:r>
              <a:rPr lang="en-US" sz="1600" dirty="0"/>
              <a:t>XYZRGB </a:t>
            </a:r>
            <a:r>
              <a:rPr lang="en-US" sz="1600" i="1" dirty="0"/>
              <a:t>Thai Statue</a:t>
            </a:r>
            <a:r>
              <a:rPr lang="en-US" sz="1600" dirty="0"/>
              <a:t>:</a:t>
            </a:r>
            <a:br>
              <a:rPr lang="en-US" sz="1600" dirty="0"/>
            </a:br>
            <a:r>
              <a:rPr lang="en-US" sz="1600" dirty="0" smtClean="0"/>
              <a:t>69 Million Points</a:t>
            </a:r>
            <a:endParaRPr lang="en-US" sz="1600" dirty="0"/>
          </a:p>
        </p:txBody>
      </p:sp>
      <p:pic>
        <p:nvPicPr>
          <p:cNvPr id="693258" name="Picture 10" descr="stmatthew"/>
          <p:cNvPicPr>
            <a:picLocks noChangeAspect="1" noChangeArrowheads="1"/>
          </p:cNvPicPr>
          <p:nvPr/>
        </p:nvPicPr>
        <p:blipFill>
          <a:blip r:embed="rId4" cstate="print"/>
          <a:srcRect/>
          <a:stretch>
            <a:fillRect/>
          </a:stretch>
        </p:blipFill>
        <p:spPr bwMode="auto">
          <a:xfrm>
            <a:off x="6934200" y="1467757"/>
            <a:ext cx="1616075" cy="3540806"/>
          </a:xfrm>
          <a:prstGeom prst="rect">
            <a:avLst/>
          </a:prstGeom>
          <a:noFill/>
        </p:spPr>
      </p:pic>
      <p:sp>
        <p:nvSpPr>
          <p:cNvPr id="693259" name="Text Box 11"/>
          <p:cNvSpPr txBox="1">
            <a:spLocks noChangeArrowheads="1"/>
          </p:cNvSpPr>
          <p:nvPr/>
        </p:nvSpPr>
        <p:spPr bwMode="auto">
          <a:xfrm>
            <a:off x="6645275" y="4965700"/>
            <a:ext cx="2084388" cy="581025"/>
          </a:xfrm>
          <a:prstGeom prst="rect">
            <a:avLst/>
          </a:prstGeom>
          <a:noFill/>
          <a:ln w="9525">
            <a:noFill/>
            <a:miter lim="800000"/>
            <a:headEnd/>
            <a:tailEnd/>
          </a:ln>
          <a:effectLst/>
        </p:spPr>
        <p:txBody>
          <a:bodyPr wrap="none">
            <a:spAutoFit/>
          </a:bodyPr>
          <a:lstStyle/>
          <a:p>
            <a:pPr algn="ctr"/>
            <a:r>
              <a:rPr lang="en-US" sz="1600" dirty="0"/>
              <a:t>Stanford </a:t>
            </a:r>
            <a:r>
              <a:rPr lang="en-US" sz="1600" i="1" dirty="0"/>
              <a:t>St. Mathew</a:t>
            </a:r>
            <a:r>
              <a:rPr lang="en-US" sz="1600" dirty="0"/>
              <a:t>:</a:t>
            </a:r>
            <a:br>
              <a:rPr lang="en-US" sz="1600" dirty="0"/>
            </a:br>
            <a:r>
              <a:rPr lang="en-US" sz="1600" dirty="0" smtClean="0"/>
              <a:t>400 Million points</a:t>
            </a:r>
            <a:endParaRPr lang="en-US" sz="1600" dirty="0"/>
          </a:p>
        </p:txBody>
      </p:sp>
      <p:sp>
        <p:nvSpPr>
          <p:cNvPr id="693260" name="Text Box 12"/>
          <p:cNvSpPr txBox="1">
            <a:spLocks noChangeArrowheads="1"/>
          </p:cNvSpPr>
          <p:nvPr/>
        </p:nvSpPr>
        <p:spPr bwMode="auto">
          <a:xfrm>
            <a:off x="855025" y="5474525"/>
            <a:ext cx="7650163" cy="830997"/>
          </a:xfrm>
          <a:prstGeom prst="rect">
            <a:avLst/>
          </a:prstGeom>
          <a:noFill/>
          <a:ln w="9525">
            <a:solidFill>
              <a:schemeClr val="bg2"/>
            </a:solidFill>
            <a:miter lim="800000"/>
            <a:headEnd/>
            <a:tailEnd/>
          </a:ln>
          <a:effectLst/>
        </p:spPr>
        <p:txBody>
          <a:bodyPr>
            <a:spAutoFit/>
          </a:bodyPr>
          <a:lstStyle/>
          <a:p>
            <a:pPr algn="ctr" eaLnBrk="1" hangingPunct="1">
              <a:spcBef>
                <a:spcPct val="20000"/>
              </a:spcBef>
              <a:buClr>
                <a:schemeClr val="bg2"/>
              </a:buClr>
              <a:buSzPct val="75000"/>
              <a:buFont typeface="Wingdings" pitchFamily="2" charset="2"/>
              <a:buNone/>
            </a:pPr>
            <a:r>
              <a:rPr lang="en-US" sz="2400" dirty="0" smtClean="0"/>
              <a:t>So </a:t>
            </a:r>
            <a:r>
              <a:rPr lang="en-US" sz="2400" dirty="0"/>
              <a:t>large that it is </a:t>
            </a:r>
            <a:r>
              <a:rPr lang="en-US" sz="2400" dirty="0" smtClean="0"/>
              <a:t>difficult to </a:t>
            </a:r>
            <a:r>
              <a:rPr lang="en-US" sz="2400" dirty="0"/>
              <a:t>maintain the dataset</a:t>
            </a:r>
            <a:br>
              <a:rPr lang="en-US" sz="2400" dirty="0"/>
            </a:br>
            <a:r>
              <a:rPr lang="en-US" sz="2400" dirty="0"/>
              <a:t>(let alone </a:t>
            </a:r>
            <a:r>
              <a:rPr lang="en-US" sz="2400" dirty="0" smtClean="0"/>
              <a:t>the data-structure</a:t>
            </a:r>
            <a:r>
              <a:rPr lang="en-US" sz="2400" dirty="0"/>
              <a:t>) in working memory.</a:t>
            </a:r>
          </a:p>
        </p:txBody>
      </p:sp>
      <p:sp>
        <p:nvSpPr>
          <p:cNvPr id="14" name="Title 13"/>
          <p:cNvSpPr>
            <a:spLocks noGrp="1"/>
          </p:cNvSpPr>
          <p:nvPr>
            <p:ph type="title"/>
          </p:nvPr>
        </p:nvSpPr>
        <p:spPr>
          <a:xfrm>
            <a:off x="457200" y="181100"/>
            <a:ext cx="8229600" cy="914400"/>
          </a:xfrm>
        </p:spPr>
        <p:txBody>
          <a:bodyPr/>
          <a:lstStyle/>
          <a:p>
            <a:r>
              <a:rPr lang="en-US" dirty="0" smtClean="0"/>
              <a:t>Motivation</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smtClean="0"/>
              <a:t>Outline</a:t>
            </a:r>
          </a:p>
        </p:txBody>
      </p:sp>
      <p:sp>
        <p:nvSpPr>
          <p:cNvPr id="27651" name="Content Placeholder 2"/>
          <p:cNvSpPr>
            <a:spLocks noGrp="1"/>
          </p:cNvSpPr>
          <p:nvPr>
            <p:ph sz="quarter" idx="1"/>
          </p:nvPr>
        </p:nvSpPr>
        <p:spPr>
          <a:xfrm>
            <a:off x="457200" y="1219200"/>
            <a:ext cx="8229600" cy="4937125"/>
          </a:xfrm>
        </p:spPr>
        <p:txBody>
          <a:bodyPr/>
          <a:lstStyle/>
          <a:p>
            <a:pPr algn="ctr" eaLnBrk="1" hangingPunct="1">
              <a:buFont typeface="Wingdings 3" pitchFamily="18" charset="2"/>
              <a:buNone/>
            </a:pPr>
            <a:endParaRPr lang="en-US" dirty="0" smtClean="0"/>
          </a:p>
          <a:p>
            <a:pPr algn="ctr" eaLnBrk="1" hangingPunct="1">
              <a:buFont typeface="Wingdings 3" pitchFamily="18" charset="2"/>
              <a:buNone/>
            </a:pPr>
            <a:r>
              <a:rPr lang="en-US" dirty="0" smtClean="0"/>
              <a:t>Background and Motivation</a:t>
            </a:r>
          </a:p>
          <a:p>
            <a:pPr algn="ctr" eaLnBrk="1" hangingPunct="1">
              <a:buFont typeface="Wingdings 3" pitchFamily="18" charset="2"/>
              <a:buNone/>
            </a:pPr>
            <a:endParaRPr lang="en-US" dirty="0" smtClean="0"/>
          </a:p>
          <a:p>
            <a:pPr algn="ctr" eaLnBrk="1" hangingPunct="1">
              <a:buFont typeface="Wingdings 3" pitchFamily="18" charset="2"/>
              <a:buNone/>
            </a:pPr>
            <a:r>
              <a:rPr lang="en-US" dirty="0" smtClean="0"/>
              <a:t>Algebraic splat Representation</a:t>
            </a:r>
          </a:p>
          <a:p>
            <a:pPr algn="ctr" eaLnBrk="1" hangingPunct="1">
              <a:buFont typeface="Wingdings 3" pitchFamily="18" charset="2"/>
              <a:buNone/>
            </a:pPr>
            <a:endParaRPr lang="en-US" dirty="0" smtClean="0"/>
          </a:p>
          <a:p>
            <a:pPr algn="ctr" eaLnBrk="1" hangingPunct="1">
              <a:buFont typeface="Wingdings 3" pitchFamily="18" charset="2"/>
              <a:buNone/>
            </a:pPr>
            <a:r>
              <a:rPr lang="en-US" dirty="0" smtClean="0"/>
              <a:t>Splats Rendering</a:t>
            </a:r>
          </a:p>
          <a:p>
            <a:pPr algn="ctr" eaLnBrk="1" hangingPunct="1">
              <a:buFont typeface="Wingdings 3" pitchFamily="18" charset="2"/>
              <a:buNone/>
            </a:pPr>
            <a:endParaRPr lang="en-US" dirty="0" smtClean="0"/>
          </a:p>
          <a:p>
            <a:pPr algn="ctr" eaLnBrk="1" hangingPunct="1">
              <a:buFont typeface="Wingdings 3" pitchFamily="18" charset="2"/>
              <a:buNone/>
            </a:pPr>
            <a:r>
              <a:rPr lang="en-US" dirty="0" err="1" smtClean="0"/>
              <a:t>Metaballs</a:t>
            </a:r>
            <a:r>
              <a:rPr lang="en-US" dirty="0" smtClean="0"/>
              <a:t> </a:t>
            </a:r>
            <a:r>
              <a:rPr lang="en-US" dirty="0" err="1" smtClean="0"/>
              <a:t>Rendernig</a:t>
            </a:r>
            <a:endParaRPr lang="en-US" dirty="0" smtClean="0"/>
          </a:p>
          <a:p>
            <a:pPr algn="ctr" eaLnBrk="1" hangingPunct="1">
              <a:buFont typeface="Wingdings 3" pitchFamily="18" charset="2"/>
              <a:buNone/>
            </a:pPr>
            <a:endParaRPr lang="en-US" dirty="0" smtClean="0"/>
          </a:p>
        </p:txBody>
      </p:sp>
      <p:sp>
        <p:nvSpPr>
          <p:cNvPr id="4" name="Rectangle 3"/>
          <p:cNvSpPr/>
          <p:nvPr/>
        </p:nvSpPr>
        <p:spPr>
          <a:xfrm>
            <a:off x="1905000" y="2667000"/>
            <a:ext cx="4953000" cy="533400"/>
          </a:xfrm>
          <a:prstGeom prst="rect">
            <a:avLst/>
          </a:prstGeom>
          <a:noFill/>
          <a:ln cmpd="thickThi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1" fontAlgn="auto">
              <a:spcBef>
                <a:spcPts val="0"/>
              </a:spcBef>
              <a:spcAft>
                <a:spcPts val="0"/>
              </a:spcAft>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3.33333E-6 -0.00556 L 3.33333E-6 0.13889 " pathEditMode="fixed" rAng="0" ptsTypes="AA">
                                      <p:cBhvr>
                                        <p:cTn id="6" dur="1000" fill="hold"/>
                                        <p:tgtEl>
                                          <p:spTgt spid="4"/>
                                        </p:tgtEl>
                                        <p:attrNameLst>
                                          <p:attrName>ppt_x</p:attrName>
                                          <p:attrName>ppt_y</p:attrName>
                                        </p:attrNameLst>
                                      </p:cBhvr>
                                      <p:rCtr x="0" y="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n-US" smtClean="0"/>
              <a:t>Rendering Algebraic splats</a:t>
            </a:r>
          </a:p>
        </p:txBody>
      </p:sp>
      <p:sp>
        <p:nvSpPr>
          <p:cNvPr id="3" name="Content Placeholder 2"/>
          <p:cNvSpPr>
            <a:spLocks noGrp="1"/>
          </p:cNvSpPr>
          <p:nvPr>
            <p:ph sz="quarter" idx="1"/>
          </p:nvPr>
        </p:nvSpPr>
        <p:spPr>
          <a:xfrm>
            <a:off x="457200" y="1219200"/>
            <a:ext cx="8229600" cy="4937125"/>
          </a:xfrm>
        </p:spPr>
        <p:txBody>
          <a:bodyPr/>
          <a:lstStyle/>
          <a:p>
            <a:pPr eaLnBrk="1" hangingPunct="1"/>
            <a:endParaRPr lang="en-US" smtClean="0"/>
          </a:p>
          <a:p>
            <a:pPr eaLnBrk="1" hangingPunct="1"/>
            <a:r>
              <a:rPr lang="en-US" smtClean="0"/>
              <a:t>A GPU based ray-casting of splats.</a:t>
            </a:r>
          </a:p>
          <a:p>
            <a:pPr eaLnBrk="1" hangingPunct="1"/>
            <a:endParaRPr lang="en-US" smtClean="0"/>
          </a:p>
          <a:p>
            <a:pPr eaLnBrk="1" hangingPunct="1"/>
            <a:r>
              <a:rPr lang="en-US" smtClean="0"/>
              <a:t>Overlapping and non-conforming splats</a:t>
            </a:r>
          </a:p>
          <a:p>
            <a:pPr lvl="1" eaLnBrk="1" hangingPunct="1"/>
            <a:r>
              <a:rPr lang="en-US" smtClean="0"/>
              <a:t>Blending is needed depth and normal space</a:t>
            </a:r>
          </a:p>
          <a:p>
            <a:pPr lvl="2" eaLnBrk="1" hangingPunct="1"/>
            <a:r>
              <a:rPr lang="en-US" smtClean="0"/>
              <a:t>Smooth rendering</a:t>
            </a:r>
          </a:p>
          <a:p>
            <a:pPr eaLnBrk="1" hangingPunct="1"/>
            <a:endParaRPr lang="en-US" smtClean="0"/>
          </a:p>
          <a:p>
            <a:pPr eaLnBrk="1" hangingPunct="1"/>
            <a:r>
              <a:rPr lang="en-US" smtClean="0"/>
              <a:t>2-pass rendering algorithm</a:t>
            </a:r>
          </a:p>
          <a:p>
            <a:pPr lvl="1" eaLnBrk="1" hangingPunct="1"/>
            <a:r>
              <a:rPr lang="en-US" smtClean="0"/>
              <a:t>Visibility pass</a:t>
            </a:r>
          </a:p>
          <a:p>
            <a:pPr lvl="1" eaLnBrk="1" hangingPunct="1"/>
            <a:r>
              <a:rPr lang="en-US" smtClean="0"/>
              <a:t>Blending pass </a:t>
            </a:r>
          </a:p>
          <a:p>
            <a:pPr lvl="1" eaLnBrk="1" hangingPunct="1"/>
            <a:endParaRPr lang="en-US" smtClean="0"/>
          </a:p>
          <a:p>
            <a:pPr eaLnBrk="1" hangingPunct="1"/>
            <a:endParaRPr lang="en-US" smtClean="0"/>
          </a:p>
          <a:p>
            <a:pPr eaLnBrk="1" hangingPunct="1">
              <a:buFont typeface="Wingdings 3" pitchFamily="18" charset="2"/>
              <a:buNone/>
            </a:pPr>
            <a:endParaRPr lang="en-US" smtClean="0"/>
          </a:p>
        </p:txBody>
      </p:sp>
      <p:pic>
        <p:nvPicPr>
          <p:cNvPr id="30721" name="Picture 1"/>
          <p:cNvPicPr>
            <a:picLocks noChangeAspect="1" noChangeArrowheads="1"/>
          </p:cNvPicPr>
          <p:nvPr/>
        </p:nvPicPr>
        <p:blipFill>
          <a:blip r:embed="rId2"/>
          <a:srcRect/>
          <a:stretch>
            <a:fillRect/>
          </a:stretch>
        </p:blipFill>
        <p:spPr bwMode="auto">
          <a:xfrm>
            <a:off x="6324600" y="2514600"/>
            <a:ext cx="2338388" cy="1371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86" descr="naveen.png"/>
          <p:cNvPicPr>
            <a:picLocks noChangeAspect="1"/>
          </p:cNvPicPr>
          <p:nvPr/>
        </p:nvPicPr>
        <p:blipFill>
          <a:blip r:embed="rId3"/>
          <a:srcRect/>
          <a:stretch>
            <a:fillRect/>
          </a:stretch>
        </p:blipFill>
        <p:spPr bwMode="auto">
          <a:xfrm rot="-7067601">
            <a:off x="4789487" y="2190751"/>
            <a:ext cx="3516313" cy="1751012"/>
          </a:xfrm>
          <a:prstGeom prst="rect">
            <a:avLst/>
          </a:prstGeom>
          <a:noFill/>
          <a:ln w="9525">
            <a:noFill/>
            <a:miter lim="800000"/>
            <a:headEnd/>
            <a:tailEnd/>
          </a:ln>
        </p:spPr>
      </p:pic>
      <p:sp>
        <p:nvSpPr>
          <p:cNvPr id="7" name="Photo"/>
          <p:cNvSpPr>
            <a:spLocks noEditPoints="1" noChangeArrowheads="1"/>
          </p:cNvSpPr>
          <p:nvPr/>
        </p:nvSpPr>
        <p:spPr bwMode="auto">
          <a:xfrm>
            <a:off x="691909" y="4419600"/>
            <a:ext cx="1066800" cy="802907"/>
          </a:xfrm>
          <a:custGeom>
            <a:avLst/>
            <a:gdLst>
              <a:gd name="T0" fmla="*/ 0 w 21600"/>
              <a:gd name="T1" fmla="*/ 3085 h 21600"/>
              <a:gd name="T2" fmla="*/ 10800 w 21600"/>
              <a:gd name="T3" fmla="*/ 0 h 21600"/>
              <a:gd name="T4" fmla="*/ 21600 w 21600"/>
              <a:gd name="T5" fmla="*/ 3085 h 21600"/>
              <a:gd name="T6" fmla="*/ 21600 w 21600"/>
              <a:gd name="T7" fmla="*/ 10800 h 21600"/>
              <a:gd name="T8" fmla="*/ 21600 w 21600"/>
              <a:gd name="T9" fmla="*/ 21600 h 21600"/>
              <a:gd name="T10" fmla="*/ 10800 w 21600"/>
              <a:gd name="T11" fmla="*/ 21800 h 21600"/>
              <a:gd name="T12" fmla="*/ 0 w 21600"/>
              <a:gd name="T13" fmla="*/ 21600 h 21600"/>
              <a:gd name="T14" fmla="*/ 0 w 21600"/>
              <a:gd name="T15" fmla="*/ 10800 h 21600"/>
              <a:gd name="T16" fmla="*/ 761 w 21600"/>
              <a:gd name="T17" fmla="*/ 22454 h 21600"/>
              <a:gd name="T18" fmla="*/ 21069 w 21600"/>
              <a:gd name="T19" fmla="*/ 3028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0" y="21600"/>
                </a:moveTo>
                <a:lnTo>
                  <a:pt x="0" y="3085"/>
                </a:lnTo>
                <a:lnTo>
                  <a:pt x="1542" y="3085"/>
                </a:lnTo>
                <a:lnTo>
                  <a:pt x="1542" y="1028"/>
                </a:lnTo>
                <a:lnTo>
                  <a:pt x="3857" y="1028"/>
                </a:lnTo>
                <a:lnTo>
                  <a:pt x="3857" y="3085"/>
                </a:lnTo>
                <a:lnTo>
                  <a:pt x="5400" y="3085"/>
                </a:lnTo>
                <a:lnTo>
                  <a:pt x="6942" y="0"/>
                </a:lnTo>
                <a:lnTo>
                  <a:pt x="14657" y="0"/>
                </a:lnTo>
                <a:lnTo>
                  <a:pt x="16200" y="3085"/>
                </a:lnTo>
                <a:lnTo>
                  <a:pt x="21600" y="3085"/>
                </a:lnTo>
                <a:lnTo>
                  <a:pt x="21600" y="21600"/>
                </a:lnTo>
                <a:lnTo>
                  <a:pt x="0" y="21600"/>
                </a:lnTo>
                <a:close/>
              </a:path>
              <a:path w="21600" h="21600" extrusionOk="0">
                <a:moveTo>
                  <a:pt x="0" y="3085"/>
                </a:moveTo>
                <a:lnTo>
                  <a:pt x="21600" y="3085"/>
                </a:lnTo>
                <a:lnTo>
                  <a:pt x="21600" y="21600"/>
                </a:lnTo>
                <a:lnTo>
                  <a:pt x="0" y="21600"/>
                </a:lnTo>
                <a:lnTo>
                  <a:pt x="0" y="3085"/>
                </a:lnTo>
                <a:close/>
              </a:path>
              <a:path w="21600" h="21600" extrusionOk="0">
                <a:moveTo>
                  <a:pt x="10800" y="4800"/>
                </a:moveTo>
                <a:lnTo>
                  <a:pt x="11925" y="4971"/>
                </a:lnTo>
                <a:lnTo>
                  <a:pt x="13017" y="5442"/>
                </a:lnTo>
                <a:lnTo>
                  <a:pt x="14046" y="6128"/>
                </a:lnTo>
                <a:lnTo>
                  <a:pt x="14914" y="7071"/>
                </a:lnTo>
                <a:lnTo>
                  <a:pt x="15621" y="8271"/>
                </a:lnTo>
                <a:lnTo>
                  <a:pt x="16167" y="9514"/>
                </a:lnTo>
                <a:lnTo>
                  <a:pt x="16425" y="11014"/>
                </a:lnTo>
                <a:lnTo>
                  <a:pt x="16585" y="12471"/>
                </a:lnTo>
                <a:lnTo>
                  <a:pt x="16489" y="14014"/>
                </a:lnTo>
                <a:lnTo>
                  <a:pt x="16135" y="15471"/>
                </a:lnTo>
                <a:lnTo>
                  <a:pt x="15621" y="16800"/>
                </a:lnTo>
                <a:lnTo>
                  <a:pt x="14914" y="18000"/>
                </a:lnTo>
                <a:lnTo>
                  <a:pt x="14046" y="18942"/>
                </a:lnTo>
                <a:lnTo>
                  <a:pt x="13050" y="19671"/>
                </a:lnTo>
                <a:lnTo>
                  <a:pt x="11925" y="20057"/>
                </a:lnTo>
                <a:lnTo>
                  <a:pt x="10832" y="20185"/>
                </a:lnTo>
                <a:lnTo>
                  <a:pt x="9675" y="20142"/>
                </a:lnTo>
                <a:lnTo>
                  <a:pt x="8582" y="19628"/>
                </a:lnTo>
                <a:lnTo>
                  <a:pt x="7553" y="18942"/>
                </a:lnTo>
                <a:lnTo>
                  <a:pt x="6717" y="17957"/>
                </a:lnTo>
                <a:lnTo>
                  <a:pt x="5946" y="16842"/>
                </a:lnTo>
                <a:lnTo>
                  <a:pt x="5464" y="15514"/>
                </a:lnTo>
                <a:lnTo>
                  <a:pt x="5078" y="14014"/>
                </a:lnTo>
                <a:lnTo>
                  <a:pt x="5014" y="12514"/>
                </a:lnTo>
                <a:lnTo>
                  <a:pt x="5110" y="11014"/>
                </a:lnTo>
                <a:lnTo>
                  <a:pt x="5528" y="9557"/>
                </a:lnTo>
                <a:lnTo>
                  <a:pt x="6010" y="8228"/>
                </a:lnTo>
                <a:lnTo>
                  <a:pt x="6750" y="7114"/>
                </a:lnTo>
                <a:lnTo>
                  <a:pt x="7650" y="6085"/>
                </a:lnTo>
                <a:lnTo>
                  <a:pt x="8614" y="5400"/>
                </a:lnTo>
                <a:lnTo>
                  <a:pt x="9707" y="4971"/>
                </a:lnTo>
                <a:lnTo>
                  <a:pt x="10800" y="4800"/>
                </a:lnTo>
                <a:close/>
              </a:path>
              <a:path w="21600" h="21600" extrusionOk="0">
                <a:moveTo>
                  <a:pt x="8003" y="8057"/>
                </a:moveTo>
                <a:lnTo>
                  <a:pt x="8807" y="7371"/>
                </a:lnTo>
                <a:lnTo>
                  <a:pt x="9546" y="6985"/>
                </a:lnTo>
                <a:lnTo>
                  <a:pt x="10446" y="6771"/>
                </a:lnTo>
                <a:lnTo>
                  <a:pt x="11217" y="6771"/>
                </a:lnTo>
                <a:lnTo>
                  <a:pt x="12053" y="7028"/>
                </a:lnTo>
                <a:lnTo>
                  <a:pt x="12889" y="7457"/>
                </a:lnTo>
                <a:lnTo>
                  <a:pt x="13628" y="8100"/>
                </a:lnTo>
                <a:lnTo>
                  <a:pt x="14175" y="8871"/>
                </a:lnTo>
                <a:lnTo>
                  <a:pt x="14625" y="9814"/>
                </a:lnTo>
                <a:lnTo>
                  <a:pt x="14978" y="10885"/>
                </a:lnTo>
                <a:lnTo>
                  <a:pt x="15171" y="12042"/>
                </a:lnTo>
                <a:lnTo>
                  <a:pt x="15107" y="13114"/>
                </a:lnTo>
                <a:lnTo>
                  <a:pt x="15042" y="14228"/>
                </a:lnTo>
                <a:lnTo>
                  <a:pt x="14689" y="15257"/>
                </a:lnTo>
                <a:lnTo>
                  <a:pt x="14207" y="16285"/>
                </a:lnTo>
                <a:lnTo>
                  <a:pt x="13596" y="17057"/>
                </a:lnTo>
                <a:lnTo>
                  <a:pt x="12889" y="17657"/>
                </a:lnTo>
                <a:lnTo>
                  <a:pt x="12053" y="18085"/>
                </a:lnTo>
                <a:lnTo>
                  <a:pt x="11185" y="18257"/>
                </a:lnTo>
                <a:lnTo>
                  <a:pt x="10414" y="18214"/>
                </a:lnTo>
                <a:lnTo>
                  <a:pt x="9546" y="18042"/>
                </a:lnTo>
                <a:lnTo>
                  <a:pt x="8742" y="17614"/>
                </a:lnTo>
                <a:lnTo>
                  <a:pt x="8003" y="17014"/>
                </a:lnTo>
                <a:lnTo>
                  <a:pt x="7457" y="16242"/>
                </a:lnTo>
                <a:lnTo>
                  <a:pt x="6975" y="15257"/>
                </a:lnTo>
                <a:lnTo>
                  <a:pt x="6653" y="14142"/>
                </a:lnTo>
                <a:lnTo>
                  <a:pt x="6492" y="13114"/>
                </a:lnTo>
                <a:lnTo>
                  <a:pt x="6525" y="11914"/>
                </a:lnTo>
                <a:lnTo>
                  <a:pt x="6621" y="10842"/>
                </a:lnTo>
                <a:lnTo>
                  <a:pt x="6942" y="9771"/>
                </a:lnTo>
                <a:lnTo>
                  <a:pt x="7457" y="8785"/>
                </a:lnTo>
                <a:lnTo>
                  <a:pt x="8003" y="8057"/>
                </a:lnTo>
                <a:close/>
              </a:path>
            </a:pathLst>
          </a:custGeom>
          <a:solidFill>
            <a:schemeClr val="bg1"/>
          </a:solidFill>
          <a:ln w="9525">
            <a:solidFill>
              <a:srgbClr val="000000"/>
            </a:solidFill>
            <a:miter lim="800000"/>
            <a:headEnd/>
            <a:tailEnd/>
          </a:ln>
          <a:scene3d>
            <a:camera prst="isometricLeftDown"/>
            <a:lightRig rig="threePt" dir="t"/>
          </a:scene3d>
        </p:spPr>
        <p:txBody>
          <a:bodyPr/>
          <a:lstStyle/>
          <a:p>
            <a:pPr defTabSz="914391" fontAlgn="auto">
              <a:spcBef>
                <a:spcPts val="0"/>
              </a:spcBef>
              <a:spcAft>
                <a:spcPts val="0"/>
              </a:spcAft>
              <a:defRPr/>
            </a:pPr>
            <a:r>
              <a:rPr lang="en-US" dirty="0"/>
              <a:t>camera</a:t>
            </a:r>
          </a:p>
        </p:txBody>
      </p:sp>
      <p:sp>
        <p:nvSpPr>
          <p:cNvPr id="10" name="Rectangle 9"/>
          <p:cNvSpPr/>
          <p:nvPr/>
        </p:nvSpPr>
        <p:spPr>
          <a:xfrm>
            <a:off x="3054109" y="3505200"/>
            <a:ext cx="1219200" cy="1143000"/>
          </a:xfrm>
          <a:prstGeom prst="rect">
            <a:avLst/>
          </a:prstGeom>
          <a:solidFill>
            <a:srgbClr val="C00000">
              <a:alpha val="71000"/>
            </a:srgbClr>
          </a:solidFill>
          <a:ln>
            <a:solidFill>
              <a:schemeClr val="tx1"/>
            </a:solid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1" fontAlgn="auto">
              <a:spcBef>
                <a:spcPts val="0"/>
              </a:spcBef>
              <a:spcAft>
                <a:spcPts val="0"/>
              </a:spcAft>
              <a:defRPr/>
            </a:pPr>
            <a:endParaRPr lang="en-US"/>
          </a:p>
        </p:txBody>
      </p:sp>
      <p:grpSp>
        <p:nvGrpSpPr>
          <p:cNvPr id="2" name="Group 17"/>
          <p:cNvGrpSpPr>
            <a:grpSpLocks/>
          </p:cNvGrpSpPr>
          <p:nvPr/>
        </p:nvGrpSpPr>
        <p:grpSpPr bwMode="auto">
          <a:xfrm>
            <a:off x="1835150" y="2514600"/>
            <a:ext cx="4887913" cy="3519488"/>
            <a:chOff x="2438400" y="2362200"/>
            <a:chExt cx="3809198" cy="2845340"/>
          </a:xfrm>
        </p:grpSpPr>
        <p:sp>
          <p:nvSpPr>
            <p:cNvPr id="15" name="Rectangle 14"/>
            <p:cNvSpPr/>
            <p:nvPr/>
          </p:nvSpPr>
          <p:spPr>
            <a:xfrm>
              <a:off x="2438400" y="2362200"/>
              <a:ext cx="3200400" cy="2743200"/>
            </a:xfrm>
            <a:prstGeom prst="rect">
              <a:avLst/>
            </a:prstGeom>
            <a:noFill/>
            <a:ln>
              <a:solidFill>
                <a:schemeClr val="tx1"/>
              </a:solid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1" fontAlgn="auto">
                <a:spcBef>
                  <a:spcPts val="0"/>
                </a:spcBef>
                <a:spcAft>
                  <a:spcPts val="0"/>
                </a:spcAft>
                <a:defRPr/>
              </a:pPr>
              <a:endParaRPr lang="en-US" dirty="0"/>
            </a:p>
          </p:txBody>
        </p:sp>
        <p:sp>
          <p:nvSpPr>
            <p:cNvPr id="29717" name="TextBox 14"/>
            <p:cNvSpPr txBox="1">
              <a:spLocks noChangeArrowheads="1"/>
            </p:cNvSpPr>
            <p:nvPr/>
          </p:nvSpPr>
          <p:spPr bwMode="auto">
            <a:xfrm>
              <a:off x="4571198" y="4826540"/>
              <a:ext cx="1676400" cy="381000"/>
            </a:xfrm>
            <a:prstGeom prst="rect">
              <a:avLst/>
            </a:prstGeom>
            <a:noFill/>
            <a:ln w="9525">
              <a:noFill/>
              <a:miter lim="800000"/>
              <a:headEnd/>
              <a:tailEnd/>
            </a:ln>
          </p:spPr>
          <p:txBody>
            <a:bodyPr>
              <a:spAutoFit/>
            </a:bodyPr>
            <a:lstStyle/>
            <a:p>
              <a:r>
                <a:rPr lang="en-US">
                  <a:latin typeface="Gill Sans MT" pitchFamily="34" charset="0"/>
                </a:rPr>
                <a:t>screen</a:t>
              </a:r>
            </a:p>
          </p:txBody>
        </p:sp>
      </p:grpSp>
      <p:sp>
        <p:nvSpPr>
          <p:cNvPr id="29702" name="Title 1"/>
          <p:cNvSpPr>
            <a:spLocks noGrp="1"/>
          </p:cNvSpPr>
          <p:nvPr>
            <p:ph type="title"/>
          </p:nvPr>
        </p:nvSpPr>
        <p:spPr/>
        <p:txBody>
          <a:bodyPr/>
          <a:lstStyle/>
          <a:p>
            <a:pPr eaLnBrk="1" hangingPunct="1"/>
            <a:r>
              <a:rPr lang="en-US" smtClean="0"/>
              <a:t>Rendering Algebraic Splats</a:t>
            </a:r>
          </a:p>
        </p:txBody>
      </p:sp>
      <p:sp>
        <p:nvSpPr>
          <p:cNvPr id="99" name="Rectangle 98"/>
          <p:cNvSpPr/>
          <p:nvPr/>
        </p:nvSpPr>
        <p:spPr>
          <a:xfrm>
            <a:off x="3206509" y="3657600"/>
            <a:ext cx="1219200" cy="1143000"/>
          </a:xfrm>
          <a:prstGeom prst="rect">
            <a:avLst/>
          </a:prstGeom>
          <a:solidFill>
            <a:srgbClr val="C00000">
              <a:alpha val="71000"/>
            </a:srgbClr>
          </a:solidFill>
          <a:ln>
            <a:solidFill>
              <a:schemeClr val="tx1"/>
            </a:solid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1" fontAlgn="auto">
              <a:spcBef>
                <a:spcPts val="0"/>
              </a:spcBef>
              <a:spcAft>
                <a:spcPts val="0"/>
              </a:spcAft>
              <a:defRPr/>
            </a:pPr>
            <a:endParaRPr lang="en-US"/>
          </a:p>
        </p:txBody>
      </p:sp>
      <p:sp>
        <p:nvSpPr>
          <p:cNvPr id="100" name="Rectangle 99"/>
          <p:cNvSpPr/>
          <p:nvPr/>
        </p:nvSpPr>
        <p:spPr>
          <a:xfrm>
            <a:off x="3358909" y="4038600"/>
            <a:ext cx="1219200" cy="1143000"/>
          </a:xfrm>
          <a:prstGeom prst="rect">
            <a:avLst/>
          </a:prstGeom>
          <a:solidFill>
            <a:srgbClr val="C00000">
              <a:alpha val="71000"/>
            </a:srgbClr>
          </a:solidFill>
          <a:ln>
            <a:solidFill>
              <a:schemeClr val="tx1"/>
            </a:solid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1" fontAlgn="auto">
              <a:spcBef>
                <a:spcPts val="0"/>
              </a:spcBef>
              <a:spcAft>
                <a:spcPts val="0"/>
              </a:spcAft>
              <a:defRPr/>
            </a:pPr>
            <a:endParaRPr lang="en-US"/>
          </a:p>
        </p:txBody>
      </p:sp>
      <p:sp>
        <p:nvSpPr>
          <p:cNvPr id="101" name="Rectangle 100"/>
          <p:cNvSpPr/>
          <p:nvPr/>
        </p:nvSpPr>
        <p:spPr>
          <a:xfrm>
            <a:off x="3511309" y="3352800"/>
            <a:ext cx="1219200" cy="1143000"/>
          </a:xfrm>
          <a:prstGeom prst="rect">
            <a:avLst/>
          </a:prstGeom>
          <a:solidFill>
            <a:srgbClr val="C00000">
              <a:alpha val="71000"/>
            </a:srgbClr>
          </a:solidFill>
          <a:ln>
            <a:solidFill>
              <a:schemeClr val="tx1"/>
            </a:solid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1" fontAlgn="auto">
              <a:spcBef>
                <a:spcPts val="0"/>
              </a:spcBef>
              <a:spcAft>
                <a:spcPts val="0"/>
              </a:spcAft>
              <a:defRPr/>
            </a:pPr>
            <a:endParaRPr lang="en-US"/>
          </a:p>
        </p:txBody>
      </p:sp>
      <p:sp>
        <p:nvSpPr>
          <p:cNvPr id="102" name="Rectangle 101"/>
          <p:cNvSpPr/>
          <p:nvPr/>
        </p:nvSpPr>
        <p:spPr>
          <a:xfrm>
            <a:off x="2819400" y="4114800"/>
            <a:ext cx="1219200" cy="1143000"/>
          </a:xfrm>
          <a:prstGeom prst="rect">
            <a:avLst/>
          </a:prstGeom>
          <a:solidFill>
            <a:srgbClr val="C00000">
              <a:alpha val="71000"/>
            </a:srgbClr>
          </a:solidFill>
          <a:ln>
            <a:solidFill>
              <a:schemeClr val="tx1"/>
            </a:solid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1" fontAlgn="auto">
              <a:spcBef>
                <a:spcPts val="0"/>
              </a:spcBef>
              <a:spcAft>
                <a:spcPts val="0"/>
              </a:spcAft>
              <a:defRPr/>
            </a:pPr>
            <a:endParaRPr lang="en-US"/>
          </a:p>
        </p:txBody>
      </p:sp>
      <p:sp>
        <p:nvSpPr>
          <p:cNvPr id="103" name="Rectangle 102"/>
          <p:cNvSpPr/>
          <p:nvPr/>
        </p:nvSpPr>
        <p:spPr>
          <a:xfrm>
            <a:off x="2819400" y="2971800"/>
            <a:ext cx="1219200" cy="1143000"/>
          </a:xfrm>
          <a:prstGeom prst="rect">
            <a:avLst/>
          </a:prstGeom>
          <a:solidFill>
            <a:srgbClr val="C00000">
              <a:alpha val="71000"/>
            </a:srgbClr>
          </a:solidFill>
          <a:ln>
            <a:solidFill>
              <a:schemeClr val="tx1"/>
            </a:solidFill>
          </a:ln>
          <a:scene3d>
            <a:camera prst="isometricLeftDown"/>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1" fontAlgn="auto">
              <a:spcBef>
                <a:spcPts val="0"/>
              </a:spcBef>
              <a:spcAft>
                <a:spcPts val="0"/>
              </a:spcAft>
              <a:defRPr/>
            </a:pPr>
            <a:endParaRPr lang="en-US"/>
          </a:p>
        </p:txBody>
      </p:sp>
      <p:pic>
        <p:nvPicPr>
          <p:cNvPr id="107" name="Picture 106" descr="dragon_2_min.jpg"/>
          <p:cNvPicPr>
            <a:picLocks noChangeAspect="1"/>
          </p:cNvPicPr>
          <p:nvPr/>
        </p:nvPicPr>
        <p:blipFill>
          <a:blip r:embed="rId4"/>
          <a:stretch>
            <a:fillRect/>
          </a:stretch>
        </p:blipFill>
        <p:spPr>
          <a:xfrm>
            <a:off x="5715000" y="1524000"/>
            <a:ext cx="2565400" cy="2565400"/>
          </a:xfrm>
          <a:prstGeom prst="rect">
            <a:avLst/>
          </a:prstGeom>
          <a:scene3d>
            <a:camera prst="isometricOffAxis2Left"/>
            <a:lightRig rig="threePt" dir="t"/>
          </a:scene3d>
        </p:spPr>
      </p:pic>
      <p:cxnSp>
        <p:nvCxnSpPr>
          <p:cNvPr id="17" name="Straight Arrow Connector 16"/>
          <p:cNvCxnSpPr/>
          <p:nvPr/>
        </p:nvCxnSpPr>
        <p:spPr>
          <a:xfrm flipV="1">
            <a:off x="1225550" y="2514600"/>
            <a:ext cx="4718050" cy="2362200"/>
          </a:xfrm>
          <a:prstGeom prst="straightConnector1">
            <a:avLst/>
          </a:prstGeom>
          <a:ln w="317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1225550" y="2895600"/>
            <a:ext cx="4794250" cy="1981200"/>
          </a:xfrm>
          <a:prstGeom prst="straightConnector1">
            <a:avLst/>
          </a:prstGeom>
          <a:ln w="317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1225550" y="3581400"/>
            <a:ext cx="5181600" cy="1295400"/>
          </a:xfrm>
          <a:prstGeom prst="straightConnector1">
            <a:avLst/>
          </a:prstGeom>
          <a:ln w="317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225550" y="3962400"/>
            <a:ext cx="6242050" cy="914400"/>
          </a:xfrm>
          <a:prstGeom prst="straightConnector1">
            <a:avLst/>
          </a:prstGeom>
          <a:ln w="317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1219200" y="2133600"/>
            <a:ext cx="4419600" cy="2743200"/>
          </a:xfrm>
          <a:prstGeom prst="straightConnector1">
            <a:avLst/>
          </a:prstGeom>
          <a:ln w="317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1371600" y="3733800"/>
            <a:ext cx="5638800" cy="1066800"/>
          </a:xfrm>
          <a:prstGeom prst="straightConnector1">
            <a:avLst/>
          </a:prstGeom>
          <a:ln w="317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1371600" y="3352800"/>
            <a:ext cx="4800600" cy="1447800"/>
          </a:xfrm>
          <a:prstGeom prst="straightConnector1">
            <a:avLst/>
          </a:prstGeom>
          <a:ln w="317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ox(i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par>
                                <p:cTn id="19" presetID="22" presetClass="entr" presetSubtype="4" fill="hold"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wipe(down)">
                                      <p:cBhvr>
                                        <p:cTn id="21" dur="500"/>
                                        <p:tgtEl>
                                          <p:spTgt spid="53"/>
                                        </p:tgtEl>
                                      </p:cBhvr>
                                    </p:animEffect>
                                  </p:childTnLst>
                                </p:cTn>
                              </p:par>
                              <p:par>
                                <p:cTn id="22" presetID="22" presetClass="entr" presetSubtype="4"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down)">
                                      <p:cBhvr>
                                        <p:cTn id="24" dur="500"/>
                                        <p:tgtEl>
                                          <p:spTgt spid="19"/>
                                        </p:tgtEl>
                                      </p:cBhvr>
                                    </p:animEffect>
                                  </p:childTnLst>
                                </p:cTn>
                              </p:par>
                              <p:par>
                                <p:cTn id="25" presetID="22" presetClass="entr" presetSubtype="4"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fade">
                                      <p:cBhvr>
                                        <p:cTn id="31" dur="500"/>
                                        <p:tgtEl>
                                          <p:spTgt spid="87"/>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nodeType="clickEffect">
                                  <p:stCondLst>
                                    <p:cond delay="0"/>
                                  </p:stCondLst>
                                  <p:childTnLst>
                                    <p:set>
                                      <p:cBhvr>
                                        <p:cTn id="35" dur="1" fill="hold">
                                          <p:stCondLst>
                                            <p:cond delay="0"/>
                                          </p:stCondLst>
                                        </p:cTn>
                                        <p:tgtEl>
                                          <p:spTgt spid="99"/>
                                        </p:tgtEl>
                                        <p:attrNameLst>
                                          <p:attrName>style.visibility</p:attrName>
                                        </p:attrNameLst>
                                      </p:cBhvr>
                                      <p:to>
                                        <p:strVal val="visible"/>
                                      </p:to>
                                    </p:set>
                                    <p:animEffect transition="in" filter="box(in)">
                                      <p:cBhvr>
                                        <p:cTn id="36" dur="1000"/>
                                        <p:tgtEl>
                                          <p:spTgt spid="99"/>
                                        </p:tgtEl>
                                      </p:cBhvr>
                                    </p:animEffect>
                                  </p:childTnLst>
                                </p:cTn>
                              </p:par>
                              <p:par>
                                <p:cTn id="37" presetID="4" presetClass="entr" presetSubtype="16" fill="hold" nodeType="withEffect">
                                  <p:stCondLst>
                                    <p:cond delay="0"/>
                                  </p:stCondLst>
                                  <p:childTnLst>
                                    <p:set>
                                      <p:cBhvr>
                                        <p:cTn id="38" dur="1" fill="hold">
                                          <p:stCondLst>
                                            <p:cond delay="0"/>
                                          </p:stCondLst>
                                        </p:cTn>
                                        <p:tgtEl>
                                          <p:spTgt spid="100"/>
                                        </p:tgtEl>
                                        <p:attrNameLst>
                                          <p:attrName>style.visibility</p:attrName>
                                        </p:attrNameLst>
                                      </p:cBhvr>
                                      <p:to>
                                        <p:strVal val="visible"/>
                                      </p:to>
                                    </p:set>
                                    <p:animEffect transition="in" filter="box(in)">
                                      <p:cBhvr>
                                        <p:cTn id="39" dur="1000"/>
                                        <p:tgtEl>
                                          <p:spTgt spid="100"/>
                                        </p:tgtEl>
                                      </p:cBhvr>
                                    </p:animEffect>
                                  </p:childTnLst>
                                </p:cTn>
                              </p:par>
                              <p:par>
                                <p:cTn id="40" presetID="4" presetClass="entr" presetSubtype="16" fill="hold" nodeType="withEffect">
                                  <p:stCondLst>
                                    <p:cond delay="0"/>
                                  </p:stCondLst>
                                  <p:childTnLst>
                                    <p:set>
                                      <p:cBhvr>
                                        <p:cTn id="41" dur="1" fill="hold">
                                          <p:stCondLst>
                                            <p:cond delay="0"/>
                                          </p:stCondLst>
                                        </p:cTn>
                                        <p:tgtEl>
                                          <p:spTgt spid="101"/>
                                        </p:tgtEl>
                                        <p:attrNameLst>
                                          <p:attrName>style.visibility</p:attrName>
                                        </p:attrNameLst>
                                      </p:cBhvr>
                                      <p:to>
                                        <p:strVal val="visible"/>
                                      </p:to>
                                    </p:set>
                                    <p:animEffect transition="in" filter="box(in)">
                                      <p:cBhvr>
                                        <p:cTn id="42" dur="1000"/>
                                        <p:tgtEl>
                                          <p:spTgt spid="101"/>
                                        </p:tgtEl>
                                      </p:cBhvr>
                                    </p:animEffect>
                                  </p:childTnLst>
                                </p:cTn>
                              </p:par>
                              <p:par>
                                <p:cTn id="43" presetID="4" presetClass="entr" presetSubtype="16" fill="hold" nodeType="withEffect">
                                  <p:stCondLst>
                                    <p:cond delay="0"/>
                                  </p:stCondLst>
                                  <p:childTnLst>
                                    <p:set>
                                      <p:cBhvr>
                                        <p:cTn id="44" dur="1" fill="hold">
                                          <p:stCondLst>
                                            <p:cond delay="0"/>
                                          </p:stCondLst>
                                        </p:cTn>
                                        <p:tgtEl>
                                          <p:spTgt spid="102"/>
                                        </p:tgtEl>
                                        <p:attrNameLst>
                                          <p:attrName>style.visibility</p:attrName>
                                        </p:attrNameLst>
                                      </p:cBhvr>
                                      <p:to>
                                        <p:strVal val="visible"/>
                                      </p:to>
                                    </p:set>
                                    <p:animEffect transition="in" filter="box(in)">
                                      <p:cBhvr>
                                        <p:cTn id="45" dur="1000"/>
                                        <p:tgtEl>
                                          <p:spTgt spid="102"/>
                                        </p:tgtEl>
                                      </p:cBhvr>
                                    </p:animEffect>
                                  </p:childTnLst>
                                </p:cTn>
                              </p:par>
                              <p:par>
                                <p:cTn id="46" presetID="4" presetClass="entr" presetSubtype="16" fill="hold" nodeType="withEffect">
                                  <p:stCondLst>
                                    <p:cond delay="0"/>
                                  </p:stCondLst>
                                  <p:childTnLst>
                                    <p:set>
                                      <p:cBhvr>
                                        <p:cTn id="47" dur="1" fill="hold">
                                          <p:stCondLst>
                                            <p:cond delay="0"/>
                                          </p:stCondLst>
                                        </p:cTn>
                                        <p:tgtEl>
                                          <p:spTgt spid="103"/>
                                        </p:tgtEl>
                                        <p:attrNameLst>
                                          <p:attrName>style.visibility</p:attrName>
                                        </p:attrNameLst>
                                      </p:cBhvr>
                                      <p:to>
                                        <p:strVal val="visible"/>
                                      </p:to>
                                    </p:set>
                                    <p:animEffect transition="in" filter="box(in)">
                                      <p:cBhvr>
                                        <p:cTn id="48" dur="1000"/>
                                        <p:tgtEl>
                                          <p:spTgt spid="103"/>
                                        </p:tgtEl>
                                      </p:cBhvr>
                                    </p:animEffect>
                                  </p:childTnLst>
                                </p:cTn>
                              </p:par>
                              <p:par>
                                <p:cTn id="49" presetID="5" presetClass="entr" presetSubtype="10" fill="hold" nodeType="withEffect">
                                  <p:stCondLst>
                                    <p:cond delay="0"/>
                                  </p:stCondLst>
                                  <p:childTnLst>
                                    <p:set>
                                      <p:cBhvr>
                                        <p:cTn id="50" dur="1" fill="hold">
                                          <p:stCondLst>
                                            <p:cond delay="0"/>
                                          </p:stCondLst>
                                        </p:cTn>
                                        <p:tgtEl>
                                          <p:spTgt spid="107"/>
                                        </p:tgtEl>
                                        <p:attrNameLst>
                                          <p:attrName>style.visibility</p:attrName>
                                        </p:attrNameLst>
                                      </p:cBhvr>
                                      <p:to>
                                        <p:strVal val="visible"/>
                                      </p:to>
                                    </p:set>
                                    <p:animEffect transition="in" filter="checkerboard(across)">
                                      <p:cBhvr>
                                        <p:cTn id="51" dur="500"/>
                                        <p:tgtEl>
                                          <p:spTgt spid="107"/>
                                        </p:tgtEl>
                                      </p:cBhvr>
                                    </p:animEffect>
                                  </p:childTnLst>
                                </p:cTn>
                              </p:par>
                              <p:par>
                                <p:cTn id="52" presetID="22" presetClass="entr" presetSubtype="4"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down)">
                                      <p:cBhvr>
                                        <p:cTn id="54" dur="500"/>
                                        <p:tgtEl>
                                          <p:spTgt spid="20"/>
                                        </p:tgtEl>
                                      </p:cBhvr>
                                    </p:animEffect>
                                  </p:childTnLst>
                                </p:cTn>
                              </p:par>
                              <p:par>
                                <p:cTn id="55" presetID="22" presetClass="entr" presetSubtype="4" fill="hold"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down)">
                                      <p:cBhvr>
                                        <p:cTn id="57" dur="500"/>
                                        <p:tgtEl>
                                          <p:spTgt spid="21"/>
                                        </p:tgtEl>
                                      </p:cBhvr>
                                    </p:animEffect>
                                  </p:childTnLst>
                                </p:cTn>
                              </p:par>
                              <p:par>
                                <p:cTn id="58" presetID="22" presetClass="entr" presetSubtype="4" fill="hold"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ipe(down)">
                                      <p:cBhvr>
                                        <p:cTn id="6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smtClean="0"/>
              <a:t>Rendering a single splat</a:t>
            </a:r>
          </a:p>
        </p:txBody>
      </p:sp>
      <p:sp>
        <p:nvSpPr>
          <p:cNvPr id="30723" name="Content Placeholder 2"/>
          <p:cNvSpPr>
            <a:spLocks noGrp="1"/>
          </p:cNvSpPr>
          <p:nvPr>
            <p:ph sz="quarter" idx="1"/>
          </p:nvPr>
        </p:nvSpPr>
        <p:spPr>
          <a:xfrm>
            <a:off x="457200" y="1219200"/>
            <a:ext cx="8229600" cy="4937125"/>
          </a:xfrm>
        </p:spPr>
        <p:txBody>
          <a:bodyPr/>
          <a:lstStyle/>
          <a:p>
            <a:pPr eaLnBrk="1" hangingPunct="1"/>
            <a:endParaRPr lang="en-US" smtClean="0"/>
          </a:p>
          <a:p>
            <a:pPr eaLnBrk="1" hangingPunct="1"/>
            <a:r>
              <a:rPr lang="en-US" smtClean="0"/>
              <a:t>A screen space bounding box is computed for a splat.</a:t>
            </a:r>
          </a:p>
          <a:p>
            <a:pPr eaLnBrk="1" hangingPunct="1"/>
            <a:endParaRPr lang="en-US" smtClean="0"/>
          </a:p>
          <a:p>
            <a:pPr eaLnBrk="1" hangingPunct="1"/>
            <a:r>
              <a:rPr lang="en-US" smtClean="0"/>
              <a:t>Rays are generated only inside this bounding box.</a:t>
            </a:r>
          </a:p>
          <a:p>
            <a:pPr eaLnBrk="1" hangingPunct="1"/>
            <a:endParaRPr lang="en-US" smtClean="0"/>
          </a:p>
          <a:p>
            <a:pPr eaLnBrk="1" hangingPunct="1"/>
            <a:r>
              <a:rPr lang="en-US" smtClean="0"/>
              <a:t>Ray-surface intersection is computed to get point in surface.</a:t>
            </a:r>
          </a:p>
          <a:p>
            <a:pPr eaLnBrk="1" hangingPunct="1"/>
            <a:endParaRPr lang="en-US" smtClean="0"/>
          </a:p>
          <a:p>
            <a:pPr eaLnBrk="1" hangingPunct="1"/>
            <a:r>
              <a:rPr lang="en-US" smtClean="0"/>
              <a:t>The normal is computed as gradient of surface.</a:t>
            </a:r>
          </a:p>
          <a:p>
            <a:pPr eaLnBrk="1" hangingPunct="1"/>
            <a:endParaRPr lang="en-US" smtClean="0"/>
          </a:p>
          <a:p>
            <a:pPr eaLnBrk="1" hangingPunct="1"/>
            <a:endParaRPr lang="en-US" smtClean="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itle 1"/>
          <p:cNvSpPr>
            <a:spLocks noGrp="1"/>
          </p:cNvSpPr>
          <p:nvPr>
            <p:ph type="title"/>
          </p:nvPr>
        </p:nvSpPr>
        <p:spPr/>
        <p:txBody>
          <a:bodyPr/>
          <a:lstStyle/>
          <a:p>
            <a:pPr eaLnBrk="1" hangingPunct="1"/>
            <a:r>
              <a:rPr lang="en-US" smtClean="0"/>
              <a:t>2-pass algorithm</a:t>
            </a:r>
          </a:p>
        </p:txBody>
      </p:sp>
      <p:sp>
        <p:nvSpPr>
          <p:cNvPr id="3" name="Content Placeholder 2"/>
          <p:cNvSpPr>
            <a:spLocks noGrp="1"/>
          </p:cNvSpPr>
          <p:nvPr>
            <p:ph sz="quarter" idx="1"/>
          </p:nvPr>
        </p:nvSpPr>
        <p:spPr>
          <a:xfrm>
            <a:off x="457200" y="1219200"/>
            <a:ext cx="8229600" cy="4937125"/>
          </a:xfrm>
        </p:spPr>
        <p:txBody>
          <a:bodyPr>
            <a:normAutofit fontScale="92500"/>
          </a:bodyPr>
          <a:lstStyle/>
          <a:p>
            <a:pPr marL="274317" indent="-274317" eaLnBrk="1" fontAlgn="auto" hangingPunct="1">
              <a:spcAft>
                <a:spcPts val="0"/>
              </a:spcAft>
              <a:buFont typeface="Wingdings 3"/>
              <a:buChar char=""/>
              <a:defRPr/>
            </a:pPr>
            <a:r>
              <a:rPr lang="en-US" dirty="0" smtClean="0"/>
              <a:t>Visibility pass</a:t>
            </a:r>
          </a:p>
          <a:p>
            <a:pPr marL="548635" lvl="1" indent="-274317" eaLnBrk="1" fontAlgn="auto" hangingPunct="1">
              <a:spcAft>
                <a:spcPts val="0"/>
              </a:spcAft>
              <a:buFont typeface="Wingdings 3"/>
              <a:buChar char=""/>
              <a:defRPr/>
            </a:pPr>
            <a:r>
              <a:rPr lang="en-US" dirty="0" smtClean="0"/>
              <a:t>Nearest depth is accumulated in a depth buffer </a:t>
            </a:r>
          </a:p>
          <a:p>
            <a:pPr marL="548635" lvl="1" indent="-274317" eaLnBrk="1" fontAlgn="auto" hangingPunct="1">
              <a:spcAft>
                <a:spcPts val="0"/>
              </a:spcAft>
              <a:buFont typeface="Wingdings 3"/>
              <a:buChar char=""/>
              <a:defRPr/>
            </a:pPr>
            <a:r>
              <a:rPr lang="en-US" dirty="0" smtClean="0"/>
              <a:t>Depth buffer is shifted away by  </a:t>
            </a:r>
          </a:p>
          <a:p>
            <a:pPr marL="548635" lvl="1" indent="-274317" eaLnBrk="1" fontAlgn="auto" hangingPunct="1">
              <a:spcAft>
                <a:spcPts val="0"/>
              </a:spcAft>
              <a:buFont typeface="Wingdings 3"/>
              <a:buChar char=""/>
              <a:defRPr/>
            </a:pPr>
            <a:endParaRPr lang="en-US" dirty="0" smtClean="0"/>
          </a:p>
          <a:p>
            <a:pPr marL="274317" indent="-274317" eaLnBrk="1" fontAlgn="auto" hangingPunct="1">
              <a:spcAft>
                <a:spcPts val="0"/>
              </a:spcAft>
              <a:buFont typeface="Wingdings 3"/>
              <a:buChar char=""/>
              <a:defRPr/>
            </a:pPr>
            <a:r>
              <a:rPr lang="en-US" dirty="0" smtClean="0"/>
              <a:t>Blending pass</a:t>
            </a:r>
          </a:p>
          <a:p>
            <a:pPr marL="548635" lvl="1" indent="-274317" eaLnBrk="1" fontAlgn="auto" hangingPunct="1">
              <a:spcAft>
                <a:spcPts val="0"/>
              </a:spcAft>
              <a:buFont typeface="Wingdings 3"/>
              <a:buChar char=""/>
              <a:defRPr/>
            </a:pPr>
            <a:r>
              <a:rPr lang="en-US" dirty="0" smtClean="0"/>
              <a:t>Colors and depths of points with in    from nearest points are blended.</a:t>
            </a:r>
          </a:p>
          <a:p>
            <a:pPr marL="548635" lvl="1" indent="-274317" eaLnBrk="1" fontAlgn="auto" hangingPunct="1">
              <a:spcAft>
                <a:spcPts val="0"/>
              </a:spcAft>
              <a:buFont typeface="Wingdings 3"/>
              <a:buChar char=""/>
              <a:defRPr/>
            </a:pPr>
            <a:r>
              <a:rPr lang="en-US" dirty="0" smtClean="0"/>
              <a:t>The output of color buffer</a:t>
            </a:r>
          </a:p>
          <a:p>
            <a:pPr marL="548635" lvl="1" indent="-274317" eaLnBrk="1" fontAlgn="auto" hangingPunct="1">
              <a:spcAft>
                <a:spcPts val="0"/>
              </a:spcAft>
              <a:buFont typeface="Wingdings 3"/>
              <a:buChar char=""/>
              <a:defRPr/>
            </a:pPr>
            <a:r>
              <a:rPr lang="en-US" dirty="0" smtClean="0"/>
              <a:t>Gaussian weighting.</a:t>
            </a:r>
          </a:p>
          <a:p>
            <a:pPr marL="548635" lvl="1" indent="-274317" eaLnBrk="1" fontAlgn="auto" hangingPunct="1">
              <a:spcAft>
                <a:spcPts val="0"/>
              </a:spcAft>
              <a:buFont typeface="Wingdings 3"/>
              <a:buChar char=""/>
              <a:defRPr/>
            </a:pPr>
            <a:endParaRPr lang="en-US" dirty="0" smtClean="0"/>
          </a:p>
          <a:p>
            <a:pPr marL="274317" indent="-274317" eaLnBrk="1" fontAlgn="auto" hangingPunct="1">
              <a:spcAft>
                <a:spcPts val="0"/>
              </a:spcAft>
              <a:buFont typeface="Wingdings 3"/>
              <a:buChar char=""/>
              <a:defRPr/>
            </a:pPr>
            <a:r>
              <a:rPr lang="en-US" dirty="0" smtClean="0"/>
              <a:t>Rendering pass</a:t>
            </a:r>
          </a:p>
          <a:p>
            <a:pPr marL="548635" lvl="1" indent="-274317" eaLnBrk="1" fontAlgn="auto" hangingPunct="1">
              <a:spcAft>
                <a:spcPts val="0"/>
              </a:spcAft>
              <a:buFont typeface="Wingdings 3"/>
              <a:buChar char=""/>
              <a:defRPr/>
            </a:pPr>
            <a:r>
              <a:rPr lang="en-US" dirty="0" smtClean="0"/>
              <a:t>The color buffer is normalized and copied to output color buffer.</a:t>
            </a:r>
          </a:p>
          <a:p>
            <a:pPr marL="548635" lvl="1" indent="-274317" eaLnBrk="1" fontAlgn="auto" hangingPunct="1">
              <a:spcAft>
                <a:spcPts val="0"/>
              </a:spcAft>
              <a:buFont typeface="Wingdings 3"/>
              <a:buChar char=""/>
              <a:defRPr/>
            </a:pPr>
            <a:endParaRPr lang="en-US" dirty="0" smtClean="0"/>
          </a:p>
          <a:p>
            <a:pPr marL="548635" lvl="1" indent="-274317" eaLnBrk="1" fontAlgn="auto" hangingPunct="1">
              <a:spcAft>
                <a:spcPts val="0"/>
              </a:spcAft>
              <a:buFont typeface="Wingdings 3"/>
              <a:buChar char=""/>
              <a:defRPr/>
            </a:pPr>
            <a:endParaRPr lang="en-US" dirty="0" smtClean="0"/>
          </a:p>
          <a:p>
            <a:pPr marL="548635" lvl="1" indent="-274317" eaLnBrk="1" fontAlgn="auto" hangingPunct="1">
              <a:spcAft>
                <a:spcPts val="0"/>
              </a:spcAft>
              <a:buFont typeface="Wingdings 3"/>
              <a:buNone/>
              <a:defRPr/>
            </a:pPr>
            <a:endParaRPr lang="en-US" dirty="0" smtClean="0"/>
          </a:p>
          <a:p>
            <a:pPr marL="548635" lvl="1" indent="-274317" eaLnBrk="1" fontAlgn="auto" hangingPunct="1">
              <a:spcAft>
                <a:spcPts val="0"/>
              </a:spcAft>
              <a:buFont typeface="Wingdings 3"/>
              <a:buChar char=""/>
              <a:defRPr/>
            </a:pPr>
            <a:endParaRPr lang="en-US" dirty="0"/>
          </a:p>
        </p:txBody>
      </p:sp>
      <p:graphicFrame>
        <p:nvGraphicFramePr>
          <p:cNvPr id="4" name="Object 2"/>
          <p:cNvGraphicFramePr>
            <a:graphicFrameLocks noChangeAspect="1"/>
          </p:cNvGraphicFramePr>
          <p:nvPr/>
        </p:nvGraphicFramePr>
        <p:xfrm>
          <a:off x="3962400" y="3962400"/>
          <a:ext cx="1676400" cy="471488"/>
        </p:xfrm>
        <a:graphic>
          <a:graphicData uri="http://schemas.openxmlformats.org/presentationml/2006/ole">
            <p:oleObj spid="_x0000_s5122" name="Equation" r:id="rId4" imgW="901440" imgH="253800" progId="Equation.3">
              <p:embed/>
            </p:oleObj>
          </a:graphicData>
        </a:graphic>
      </p:graphicFrame>
      <p:graphicFrame>
        <p:nvGraphicFramePr>
          <p:cNvPr id="5" name="Object 3"/>
          <p:cNvGraphicFramePr>
            <a:graphicFrameLocks noChangeAspect="1"/>
          </p:cNvGraphicFramePr>
          <p:nvPr/>
        </p:nvGraphicFramePr>
        <p:xfrm>
          <a:off x="4486275" y="2038350"/>
          <a:ext cx="314325" cy="400050"/>
        </p:xfrm>
        <a:graphic>
          <a:graphicData uri="http://schemas.openxmlformats.org/presentationml/2006/ole">
            <p:oleObj spid="_x0000_s5123" name="Equation" r:id="rId5" imgW="139680" imgH="177480" progId="Equation.3">
              <p:embed/>
            </p:oleObj>
          </a:graphicData>
        </a:graphic>
      </p:graphicFrame>
      <p:graphicFrame>
        <p:nvGraphicFramePr>
          <p:cNvPr id="4100" name="Object 4"/>
          <p:cNvGraphicFramePr>
            <a:graphicFrameLocks noChangeAspect="1"/>
          </p:cNvGraphicFramePr>
          <p:nvPr/>
        </p:nvGraphicFramePr>
        <p:xfrm>
          <a:off x="4943475" y="3276600"/>
          <a:ext cx="314325" cy="400050"/>
        </p:xfrm>
        <a:graphic>
          <a:graphicData uri="http://schemas.openxmlformats.org/presentationml/2006/ole">
            <p:oleObj spid="_x0000_s5124" name="Equation" r:id="rId6" imgW="139680" imgH="177480" progId="Equation.3">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0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 Blending </a:t>
            </a:r>
            <a:endParaRPr lang="en-US" dirty="0"/>
          </a:p>
        </p:txBody>
      </p:sp>
      <p:grpSp>
        <p:nvGrpSpPr>
          <p:cNvPr id="7" name="Group 6"/>
          <p:cNvGrpSpPr/>
          <p:nvPr/>
        </p:nvGrpSpPr>
        <p:grpSpPr>
          <a:xfrm>
            <a:off x="762000" y="1905000"/>
            <a:ext cx="7467600" cy="3657600"/>
            <a:chOff x="762000" y="1905000"/>
            <a:chExt cx="7467600" cy="3657600"/>
          </a:xfrm>
        </p:grpSpPr>
        <p:pic>
          <p:nvPicPr>
            <p:cNvPr id="63490" name="Picture 2"/>
            <p:cNvPicPr>
              <a:picLocks noChangeAspect="1" noChangeArrowheads="1"/>
            </p:cNvPicPr>
            <p:nvPr/>
          </p:nvPicPr>
          <p:blipFill>
            <a:blip r:embed="rId2"/>
            <a:srcRect/>
            <a:stretch>
              <a:fillRect/>
            </a:stretch>
          </p:blipFill>
          <p:spPr bwMode="auto">
            <a:xfrm>
              <a:off x="762000" y="1905000"/>
              <a:ext cx="3657600" cy="3657600"/>
            </a:xfrm>
            <a:prstGeom prst="rect">
              <a:avLst/>
            </a:prstGeom>
            <a:noFill/>
            <a:ln w="9525">
              <a:noFill/>
              <a:miter lim="800000"/>
              <a:headEnd/>
              <a:tailEnd/>
            </a:ln>
            <a:effectLst/>
          </p:spPr>
        </p:pic>
        <p:pic>
          <p:nvPicPr>
            <p:cNvPr id="63492" name="Picture 4"/>
            <p:cNvPicPr>
              <a:picLocks noChangeAspect="1" noChangeArrowheads="1"/>
            </p:cNvPicPr>
            <p:nvPr/>
          </p:nvPicPr>
          <p:blipFill>
            <a:blip r:embed="rId3"/>
            <a:srcRect/>
            <a:stretch>
              <a:fillRect/>
            </a:stretch>
          </p:blipFill>
          <p:spPr bwMode="auto">
            <a:xfrm>
              <a:off x="4572000" y="1905000"/>
              <a:ext cx="3657600" cy="3657600"/>
            </a:xfrm>
            <a:prstGeom prst="rect">
              <a:avLst/>
            </a:prstGeom>
            <a:noFill/>
            <a:ln w="9525">
              <a:noFill/>
              <a:miter lim="800000"/>
              <a:headEnd/>
              <a:tailEnd/>
            </a:ln>
            <a:effectLst/>
          </p:spPr>
        </p:pic>
      </p:grpSp>
      <p:grpSp>
        <p:nvGrpSpPr>
          <p:cNvPr id="9" name="Group 8"/>
          <p:cNvGrpSpPr/>
          <p:nvPr/>
        </p:nvGrpSpPr>
        <p:grpSpPr>
          <a:xfrm>
            <a:off x="760025" y="1903025"/>
            <a:ext cx="7467600" cy="3657600"/>
            <a:chOff x="762000" y="1905000"/>
            <a:chExt cx="7467600" cy="3657600"/>
          </a:xfrm>
        </p:grpSpPr>
        <p:pic>
          <p:nvPicPr>
            <p:cNvPr id="10" name="Picture 2"/>
            <p:cNvPicPr>
              <a:picLocks noChangeAspect="1" noChangeArrowheads="1"/>
            </p:cNvPicPr>
            <p:nvPr/>
          </p:nvPicPr>
          <p:blipFill>
            <a:blip r:embed="rId4"/>
            <a:stretch>
              <a:fillRect/>
            </a:stretch>
          </p:blipFill>
          <p:spPr bwMode="auto">
            <a:xfrm>
              <a:off x="762000" y="1905000"/>
              <a:ext cx="3657600" cy="3657600"/>
            </a:xfrm>
            <a:prstGeom prst="rect">
              <a:avLst/>
            </a:prstGeom>
            <a:noFill/>
            <a:ln w="9525">
              <a:noFill/>
              <a:miter lim="800000"/>
              <a:headEnd/>
              <a:tailEnd/>
            </a:ln>
            <a:effectLst/>
          </p:spPr>
        </p:pic>
        <p:pic>
          <p:nvPicPr>
            <p:cNvPr id="11" name="Picture 4"/>
            <p:cNvPicPr>
              <a:picLocks noChangeAspect="1" noChangeArrowheads="1"/>
            </p:cNvPicPr>
            <p:nvPr/>
          </p:nvPicPr>
          <p:blipFill>
            <a:blip r:embed="rId5"/>
            <a:stretch>
              <a:fillRect/>
            </a:stretch>
          </p:blipFill>
          <p:spPr bwMode="auto">
            <a:xfrm>
              <a:off x="4572000" y="1905000"/>
              <a:ext cx="3657600" cy="3657600"/>
            </a:xfrm>
            <a:prstGeom prst="rect">
              <a:avLst/>
            </a:prstGeom>
            <a:noFill/>
            <a:ln w="9525">
              <a:noFill/>
              <a:miter lim="800000"/>
              <a:headEnd/>
              <a:tailEnd/>
            </a:ln>
            <a:effectLst/>
          </p:spPr>
        </p:pic>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5" name="Title 1"/>
          <p:cNvSpPr>
            <a:spLocks noGrp="1"/>
          </p:cNvSpPr>
          <p:nvPr>
            <p:ph type="title"/>
          </p:nvPr>
        </p:nvSpPr>
        <p:spPr/>
        <p:txBody>
          <a:bodyPr/>
          <a:lstStyle/>
          <a:p>
            <a:pPr eaLnBrk="1" hangingPunct="1"/>
            <a:r>
              <a:rPr lang="en-US" smtClean="0"/>
              <a:t>Ray-splat Intersection</a:t>
            </a:r>
          </a:p>
        </p:txBody>
      </p:sp>
      <p:sp>
        <p:nvSpPr>
          <p:cNvPr id="3" name="Content Placeholder 2"/>
          <p:cNvSpPr>
            <a:spLocks noGrp="1"/>
          </p:cNvSpPr>
          <p:nvPr>
            <p:ph sz="quarter" idx="1"/>
          </p:nvPr>
        </p:nvSpPr>
        <p:spPr>
          <a:xfrm>
            <a:off x="457200" y="1219200"/>
            <a:ext cx="8229600" cy="4937125"/>
          </a:xfrm>
        </p:spPr>
        <p:txBody>
          <a:bodyPr/>
          <a:lstStyle/>
          <a:p>
            <a:pPr eaLnBrk="1" hangingPunct="1"/>
            <a:r>
              <a:rPr lang="en-US" smtClean="0"/>
              <a:t>Splats are </a:t>
            </a:r>
          </a:p>
          <a:p>
            <a:pPr eaLnBrk="1" hangingPunct="1"/>
            <a:endParaRPr lang="en-US" smtClean="0"/>
          </a:p>
          <a:p>
            <a:pPr eaLnBrk="1" hangingPunct="1"/>
            <a:r>
              <a:rPr lang="en-US" smtClean="0"/>
              <a:t>Transform                 to ray parameter space,</a:t>
            </a:r>
          </a:p>
          <a:p>
            <a:pPr lvl="1" eaLnBrk="1" hangingPunct="1"/>
            <a:r>
              <a:rPr lang="en-US" smtClean="0"/>
              <a:t>Rays is defined as </a:t>
            </a:r>
          </a:p>
          <a:p>
            <a:pPr lvl="3" eaLnBrk="1" hangingPunct="1"/>
            <a:r>
              <a:rPr lang="en-US" sz="1800" smtClean="0"/>
              <a:t>      is camera center in local coordinate system</a:t>
            </a:r>
          </a:p>
          <a:p>
            <a:pPr lvl="3" eaLnBrk="1" hangingPunct="1"/>
            <a:r>
              <a:rPr lang="en-US" sz="1800" smtClean="0"/>
              <a:t>      is direction of ray </a:t>
            </a:r>
          </a:p>
          <a:p>
            <a:pPr eaLnBrk="1" hangingPunct="1"/>
            <a:endParaRPr lang="en-US" smtClean="0"/>
          </a:p>
          <a:p>
            <a:pPr eaLnBrk="1" hangingPunct="1"/>
            <a:r>
              <a:rPr lang="en-US" smtClean="0"/>
              <a:t>Solve  </a:t>
            </a:r>
          </a:p>
          <a:p>
            <a:pPr lvl="1" eaLnBrk="1" hangingPunct="1"/>
            <a:r>
              <a:rPr lang="en-US" smtClean="0"/>
              <a:t>The smallest positive root    inside disc is desired root.</a:t>
            </a:r>
          </a:p>
          <a:p>
            <a:pPr lvl="1" eaLnBrk="1" hangingPunct="1"/>
            <a:r>
              <a:rPr lang="en-US" smtClean="0"/>
              <a:t>Ray-splat intersection</a:t>
            </a:r>
          </a:p>
        </p:txBody>
      </p:sp>
      <p:graphicFrame>
        <p:nvGraphicFramePr>
          <p:cNvPr id="4" name="Object 2"/>
          <p:cNvGraphicFramePr>
            <a:graphicFrameLocks noChangeAspect="1"/>
          </p:cNvGraphicFramePr>
          <p:nvPr/>
        </p:nvGraphicFramePr>
        <p:xfrm>
          <a:off x="2209800" y="1219200"/>
          <a:ext cx="1828800" cy="533400"/>
        </p:xfrm>
        <a:graphic>
          <a:graphicData uri="http://schemas.openxmlformats.org/presentationml/2006/ole">
            <p:oleObj spid="_x0000_s6146" name="Equation" r:id="rId3" imgW="596880" imgH="203040" progId="Equation.3">
              <p:embed/>
            </p:oleObj>
          </a:graphicData>
        </a:graphic>
      </p:graphicFrame>
      <p:graphicFrame>
        <p:nvGraphicFramePr>
          <p:cNvPr id="3075" name="Object 3"/>
          <p:cNvGraphicFramePr>
            <a:graphicFrameLocks noChangeAspect="1"/>
          </p:cNvGraphicFramePr>
          <p:nvPr/>
        </p:nvGraphicFramePr>
        <p:xfrm>
          <a:off x="2216150" y="2166938"/>
          <a:ext cx="1441450" cy="500062"/>
        </p:xfrm>
        <a:graphic>
          <a:graphicData uri="http://schemas.openxmlformats.org/presentationml/2006/ole">
            <p:oleObj spid="_x0000_s6147" name="Equation" r:id="rId4" imgW="596880" imgH="203040" progId="Equation.3">
              <p:embed/>
            </p:oleObj>
          </a:graphicData>
        </a:graphic>
      </p:graphicFrame>
      <p:graphicFrame>
        <p:nvGraphicFramePr>
          <p:cNvPr id="7" name="Object 5"/>
          <p:cNvGraphicFramePr>
            <a:graphicFrameLocks noChangeAspect="1"/>
          </p:cNvGraphicFramePr>
          <p:nvPr/>
        </p:nvGraphicFramePr>
        <p:xfrm>
          <a:off x="6934200" y="2209800"/>
          <a:ext cx="609600" cy="406400"/>
        </p:xfrm>
        <a:graphic>
          <a:graphicData uri="http://schemas.openxmlformats.org/presentationml/2006/ole">
            <p:oleObj spid="_x0000_s6148" name="Equation" r:id="rId5" imgW="304560" imgH="203040" progId="Equation.3">
              <p:embed/>
            </p:oleObj>
          </a:graphicData>
        </a:graphic>
      </p:graphicFrame>
      <p:graphicFrame>
        <p:nvGraphicFramePr>
          <p:cNvPr id="8" name="Object 6"/>
          <p:cNvGraphicFramePr>
            <a:graphicFrameLocks noChangeAspect="1"/>
          </p:cNvGraphicFramePr>
          <p:nvPr/>
        </p:nvGraphicFramePr>
        <p:xfrm>
          <a:off x="3276600" y="2647950"/>
          <a:ext cx="1684338" cy="400050"/>
        </p:xfrm>
        <a:graphic>
          <a:graphicData uri="http://schemas.openxmlformats.org/presentationml/2006/ole">
            <p:oleObj spid="_x0000_s6149" name="Equation" r:id="rId6" imgW="672840" imgH="177480" progId="Equation.3">
              <p:embed/>
            </p:oleObj>
          </a:graphicData>
        </a:graphic>
      </p:graphicFrame>
      <p:graphicFrame>
        <p:nvGraphicFramePr>
          <p:cNvPr id="9" name="Object 7"/>
          <p:cNvGraphicFramePr>
            <a:graphicFrameLocks noChangeAspect="1"/>
          </p:cNvGraphicFramePr>
          <p:nvPr/>
        </p:nvGraphicFramePr>
        <p:xfrm>
          <a:off x="1600200" y="3048000"/>
          <a:ext cx="415925" cy="381000"/>
        </p:xfrm>
        <a:graphic>
          <a:graphicData uri="http://schemas.openxmlformats.org/presentationml/2006/ole">
            <p:oleObj spid="_x0000_s6150" name="Equation" r:id="rId7" imgW="152280" imgH="139680" progId="Equation.3">
              <p:embed/>
            </p:oleObj>
          </a:graphicData>
        </a:graphic>
      </p:graphicFrame>
      <p:graphicFrame>
        <p:nvGraphicFramePr>
          <p:cNvPr id="10" name="Object 8"/>
          <p:cNvGraphicFramePr>
            <a:graphicFrameLocks noChangeAspect="1"/>
          </p:cNvGraphicFramePr>
          <p:nvPr/>
        </p:nvGraphicFramePr>
        <p:xfrm>
          <a:off x="1643063" y="3352800"/>
          <a:ext cx="327025" cy="381000"/>
        </p:xfrm>
        <a:graphic>
          <a:graphicData uri="http://schemas.openxmlformats.org/presentationml/2006/ole">
            <p:oleObj spid="_x0000_s6151" name="Equation" r:id="rId8" imgW="152280" imgH="177480" progId="Equation.3">
              <p:embed/>
            </p:oleObj>
          </a:graphicData>
        </a:graphic>
      </p:graphicFrame>
      <p:graphicFrame>
        <p:nvGraphicFramePr>
          <p:cNvPr id="3081" name="Object 9"/>
          <p:cNvGraphicFramePr>
            <a:graphicFrameLocks noChangeAspect="1"/>
          </p:cNvGraphicFramePr>
          <p:nvPr/>
        </p:nvGraphicFramePr>
        <p:xfrm>
          <a:off x="1600200" y="4241800"/>
          <a:ext cx="609600" cy="406400"/>
        </p:xfrm>
        <a:graphic>
          <a:graphicData uri="http://schemas.openxmlformats.org/presentationml/2006/ole">
            <p:oleObj spid="_x0000_s6152" name="Equation" r:id="rId9" imgW="304560" imgH="203040" progId="Equation.3">
              <p:embed/>
            </p:oleObj>
          </a:graphicData>
        </a:graphic>
      </p:graphicFrame>
      <p:graphicFrame>
        <p:nvGraphicFramePr>
          <p:cNvPr id="13" name="Object 11"/>
          <p:cNvGraphicFramePr>
            <a:graphicFrameLocks noChangeAspect="1"/>
          </p:cNvGraphicFramePr>
          <p:nvPr/>
        </p:nvGraphicFramePr>
        <p:xfrm>
          <a:off x="4191000" y="4713288"/>
          <a:ext cx="304800" cy="315912"/>
        </p:xfrm>
        <a:graphic>
          <a:graphicData uri="http://schemas.openxmlformats.org/presentationml/2006/ole">
            <p:oleObj spid="_x0000_s6153" name="Equation" r:id="rId10" imgW="126720" imgH="152280" progId="Equation.3">
              <p:embed/>
            </p:oleObj>
          </a:graphicData>
        </a:graphic>
      </p:graphicFrame>
      <p:graphicFrame>
        <p:nvGraphicFramePr>
          <p:cNvPr id="3084" name="Object 12"/>
          <p:cNvGraphicFramePr>
            <a:graphicFrameLocks noChangeAspect="1"/>
          </p:cNvGraphicFramePr>
          <p:nvPr/>
        </p:nvGraphicFramePr>
        <p:xfrm>
          <a:off x="3706813" y="5029200"/>
          <a:ext cx="1627187" cy="457200"/>
        </p:xfrm>
        <a:graphic>
          <a:graphicData uri="http://schemas.openxmlformats.org/presentationml/2006/ole">
            <p:oleObj spid="_x0000_s6154" name="Equation" r:id="rId11" imgW="749160" imgH="203040" progId="Equation.3">
              <p:embed/>
            </p:oleObj>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7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08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8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n-US" smtClean="0"/>
              <a:t>Finding Roots</a:t>
            </a:r>
          </a:p>
        </p:txBody>
      </p:sp>
      <p:sp>
        <p:nvSpPr>
          <p:cNvPr id="3" name="Content Placeholder 2"/>
          <p:cNvSpPr>
            <a:spLocks noGrp="1"/>
          </p:cNvSpPr>
          <p:nvPr>
            <p:ph sz="quarter" idx="1"/>
          </p:nvPr>
        </p:nvSpPr>
        <p:spPr>
          <a:xfrm>
            <a:off x="457200" y="2286000"/>
            <a:ext cx="8229600" cy="2667000"/>
          </a:xfrm>
        </p:spPr>
        <p:txBody>
          <a:bodyPr>
            <a:normAutofit fontScale="92500" lnSpcReduction="20000"/>
          </a:bodyPr>
          <a:lstStyle/>
          <a:p>
            <a:pPr marL="274317" indent="-274317" eaLnBrk="1" fontAlgn="auto" hangingPunct="1">
              <a:spcAft>
                <a:spcPts val="0"/>
              </a:spcAft>
              <a:buFont typeface="Wingdings 3"/>
              <a:buChar char=""/>
              <a:defRPr/>
            </a:pPr>
            <a:r>
              <a:rPr lang="en-US" dirty="0" smtClean="0"/>
              <a:t>Analytical Methods are used to find the roots.</a:t>
            </a:r>
          </a:p>
          <a:p>
            <a:pPr marL="548635" lvl="1" indent="-274317" eaLnBrk="1" fontAlgn="auto" hangingPunct="1">
              <a:spcAft>
                <a:spcPts val="0"/>
              </a:spcAft>
              <a:buFont typeface="Wingdings 3"/>
              <a:buChar char=""/>
              <a:defRPr/>
            </a:pPr>
            <a:r>
              <a:rPr lang="en-US" dirty="0" smtClean="0"/>
              <a:t>Only possible up 4</a:t>
            </a:r>
            <a:r>
              <a:rPr lang="en-US" baseline="30000" dirty="0" smtClean="0"/>
              <a:t>th</a:t>
            </a:r>
            <a:r>
              <a:rPr lang="en-US" dirty="0" smtClean="0"/>
              <a:t> order surfaces.</a:t>
            </a:r>
          </a:p>
          <a:p>
            <a:pPr marL="274317" indent="-274317" eaLnBrk="1" fontAlgn="auto" hangingPunct="1">
              <a:spcAft>
                <a:spcPts val="0"/>
              </a:spcAft>
              <a:buFont typeface="Wingdings 3"/>
              <a:buChar char=""/>
              <a:defRPr/>
            </a:pPr>
            <a:endParaRPr lang="en-US" dirty="0" smtClean="0"/>
          </a:p>
          <a:p>
            <a:pPr marL="274317" indent="-274317" eaLnBrk="1" fontAlgn="auto" hangingPunct="1">
              <a:spcAft>
                <a:spcPts val="0"/>
              </a:spcAft>
              <a:buFont typeface="Wingdings 3"/>
              <a:buChar char=""/>
              <a:defRPr/>
            </a:pPr>
            <a:r>
              <a:rPr lang="en-US" dirty="0" smtClean="0"/>
              <a:t>Quadratics and cubic are solved using methods published by Jim </a:t>
            </a:r>
            <a:r>
              <a:rPr lang="en-US" dirty="0" err="1" smtClean="0"/>
              <a:t>Blinn</a:t>
            </a:r>
            <a:r>
              <a:rPr lang="en-US" dirty="0" smtClean="0"/>
              <a:t>.</a:t>
            </a:r>
          </a:p>
          <a:p>
            <a:pPr marL="274317" indent="-274317" eaLnBrk="1" fontAlgn="auto" hangingPunct="1">
              <a:spcAft>
                <a:spcPts val="0"/>
              </a:spcAft>
              <a:buFont typeface="Wingdings 3"/>
              <a:buChar char=""/>
              <a:defRPr/>
            </a:pPr>
            <a:endParaRPr lang="en-US" dirty="0" smtClean="0"/>
          </a:p>
          <a:p>
            <a:pPr marL="274317" indent="-274317" eaLnBrk="1" fontAlgn="auto" hangingPunct="1">
              <a:spcAft>
                <a:spcPts val="0"/>
              </a:spcAft>
              <a:buFont typeface="Wingdings 3"/>
              <a:buChar char=""/>
              <a:defRPr/>
            </a:pPr>
            <a:r>
              <a:rPr lang="en-US" dirty="0" err="1" smtClean="0"/>
              <a:t>Quartic</a:t>
            </a:r>
            <a:r>
              <a:rPr lang="en-US" dirty="0" smtClean="0"/>
              <a:t> equations are solved using Ferrari’s Method.</a:t>
            </a:r>
          </a:p>
          <a:p>
            <a:pPr marL="274317" indent="-274317" eaLnBrk="1" fontAlgn="auto" hangingPunct="1">
              <a:spcAft>
                <a:spcPts val="0"/>
              </a:spcAft>
              <a:buFont typeface="Wingdings 3"/>
              <a:buChar char=""/>
              <a:defRPr/>
            </a:pPr>
            <a:endParaRPr lang="en-US" dirty="0"/>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1600200" y="152400"/>
            <a:ext cx="6324600" cy="369888"/>
          </a:xfrm>
          <a:prstGeom prst="rect">
            <a:avLst/>
          </a:prstGeom>
          <a:noFill/>
          <a:ln w="9525">
            <a:noFill/>
            <a:miter lim="800000"/>
            <a:headEnd/>
            <a:tailEnd/>
          </a:ln>
        </p:spPr>
        <p:txBody>
          <a:bodyPr>
            <a:spAutoFit/>
          </a:bodyPr>
          <a:lstStyle/>
          <a:p>
            <a:r>
              <a:rPr lang="en-US">
                <a:latin typeface="Gill Sans MT" pitchFamily="34" charset="0"/>
              </a:rPr>
              <a:t>            David Multi Resolution :: From camera point of  view</a:t>
            </a:r>
          </a:p>
        </p:txBody>
      </p:sp>
      <p:pic>
        <p:nvPicPr>
          <p:cNvPr id="6" name="Content Placeholder 3" descr="david_AT_Various_resolutuons_new.jpg"/>
          <p:cNvPicPr>
            <a:picLocks noChangeAspect="1"/>
          </p:cNvPicPr>
          <p:nvPr/>
        </p:nvPicPr>
        <p:blipFill>
          <a:blip r:embed="rId2"/>
          <a:srcRect/>
          <a:stretch>
            <a:fillRect/>
          </a:stretch>
        </p:blipFill>
        <p:spPr bwMode="auto">
          <a:xfrm>
            <a:off x="457200" y="609600"/>
            <a:ext cx="8229600" cy="6065838"/>
          </a:xfrm>
          <a:prstGeom prst="rect">
            <a:avLst/>
          </a:prstGeom>
          <a:noFill/>
          <a:ln w="9525">
            <a:noFill/>
            <a:miter lim="800000"/>
            <a:headEnd/>
            <a:tailEnd/>
          </a:ln>
        </p:spPr>
      </p:pic>
      <p:pic>
        <p:nvPicPr>
          <p:cNvPr id="4" name="Content Placeholder 3" descr="multiresolution_david.JPG"/>
          <p:cNvPicPr>
            <a:picLocks noGrp="1" noChangeAspect="1"/>
          </p:cNvPicPr>
          <p:nvPr>
            <p:ph sz="quarter" idx="1"/>
          </p:nvPr>
        </p:nvPicPr>
        <p:blipFill>
          <a:blip r:embed="rId3"/>
          <a:srcRect/>
          <a:stretch>
            <a:fillRect/>
          </a:stretch>
        </p:blipFill>
        <p:spPr>
          <a:xfrm>
            <a:off x="2339975" y="1219200"/>
            <a:ext cx="4464050" cy="4937125"/>
          </a:xfrm>
        </p:spPr>
      </p:pic>
      <p:pic>
        <p:nvPicPr>
          <p:cNvPr id="8" name="Picture 7" descr="graph_david_fps1.JPG"/>
          <p:cNvPicPr>
            <a:picLocks noChangeAspect="1"/>
          </p:cNvPicPr>
          <p:nvPr/>
        </p:nvPicPr>
        <p:blipFill>
          <a:blip r:embed="rId4"/>
          <a:srcRect/>
          <a:stretch>
            <a:fillRect/>
          </a:stretch>
        </p:blipFill>
        <p:spPr bwMode="auto">
          <a:xfrm>
            <a:off x="490538" y="1179513"/>
            <a:ext cx="8162925" cy="4498975"/>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David :: Multi-resolution Rendering </a:t>
            </a:r>
          </a:p>
        </p:txBody>
      </p:sp>
      <p:sp>
        <p:nvSpPr>
          <p:cNvPr id="5" name="Rectangle 4"/>
          <p:cNvSpPr>
            <a:spLocks noChangeArrowheads="1"/>
          </p:cNvSpPr>
          <p:nvPr/>
        </p:nvSpPr>
        <p:spPr bwMode="auto">
          <a:xfrm>
            <a:off x="6477000" y="1600200"/>
            <a:ext cx="2362200" cy="369332"/>
          </a:xfrm>
          <a:prstGeom prst="rect">
            <a:avLst/>
          </a:prstGeom>
          <a:noFill/>
          <a:ln w="9525">
            <a:noFill/>
            <a:miter lim="800000"/>
            <a:headEnd/>
            <a:tailEnd/>
          </a:ln>
        </p:spPr>
        <p:txBody>
          <a:bodyPr>
            <a:spAutoFit/>
          </a:bodyPr>
          <a:lstStyle/>
          <a:p>
            <a:r>
              <a:rPr lang="en-US" dirty="0" smtClean="0">
                <a:latin typeface="Gill Sans MT" pitchFamily="34" charset="0"/>
              </a:rPr>
              <a:t>Camera </a:t>
            </a:r>
            <a:r>
              <a:rPr lang="en-US" dirty="0">
                <a:latin typeface="Gill Sans MT" pitchFamily="34" charset="0"/>
              </a:rPr>
              <a:t>is at </a:t>
            </a:r>
            <a:r>
              <a:rPr lang="en-US" dirty="0" smtClean="0">
                <a:latin typeface="Gill Sans MT" pitchFamily="34" charset="0"/>
              </a:rPr>
              <a:t>top.</a:t>
            </a:r>
            <a:endParaRPr lang="en-US" dirty="0">
              <a:latin typeface="Gill Sans MT" pitchFamily="34" charset="0"/>
            </a:endParaRPr>
          </a:p>
        </p:txBody>
      </p:sp>
      <p:sp>
        <p:nvSpPr>
          <p:cNvPr id="9" name="Title 1"/>
          <p:cNvSpPr txBox="1">
            <a:spLocks/>
          </p:cNvSpPr>
          <p:nvPr/>
        </p:nvSpPr>
        <p:spPr>
          <a:xfrm>
            <a:off x="609600" y="304800"/>
            <a:ext cx="8229600" cy="990600"/>
          </a:xfrm>
          <a:prstGeom prst="rect">
            <a:avLst/>
          </a:prstGeom>
        </p:spPr>
        <p:txBody>
          <a:bodyPr anchor="b">
            <a:normAutofit/>
          </a:bodyPr>
          <a:lstStyle/>
          <a:p>
            <a:pPr fontAlgn="auto">
              <a:spcAft>
                <a:spcPts val="0"/>
              </a:spcAft>
              <a:defRPr/>
            </a:pPr>
            <a:r>
              <a:rPr lang="en-US" sz="3200" dirty="0">
                <a:solidFill>
                  <a:schemeClr val="tx2"/>
                </a:solidFill>
                <a:latin typeface="+mj-lt"/>
                <a:ea typeface="+mj-ea"/>
                <a:cs typeface="+mj-cs"/>
              </a:rPr>
              <a:t>Rendering Speed Graph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3" presetClass="exit" presetSubtype="10" fill="hold" grpId="1" nodeType="withEffect">
                                  <p:stCondLst>
                                    <p:cond delay="0"/>
                                  </p:stCondLst>
                                  <p:childTnLst>
                                    <p:animEffect transition="out" filter="blinds(horizontal)">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par>
                                <p:cTn id="20" presetID="3" presetClass="exit" presetSubtype="10" fill="hold" grpId="1" nodeType="withEffect">
                                  <p:stCondLst>
                                    <p:cond delay="0"/>
                                  </p:stCondLst>
                                  <p:childTnLst>
                                    <p:animEffect transition="out" filter="blinds(horizontal)">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2000"/>
                                        <p:tgtEl>
                                          <p:spTgt spid="4"/>
                                        </p:tgtEl>
                                      </p:cBhvr>
                                    </p:animEffect>
                                    <p:set>
                                      <p:cBhvr>
                                        <p:cTn id="25" dur="1" fill="hold">
                                          <p:stCondLst>
                                            <p:cond delay="1999"/>
                                          </p:stCondLst>
                                        </p:cTn>
                                        <p:tgtEl>
                                          <p:spTgt spid="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linds(horizontal)">
                                      <p:cBhvr>
                                        <p:cTn id="30" dur="500"/>
                                        <p:tgtEl>
                                          <p:spTgt spid="8"/>
                                        </p:tgtEl>
                                      </p:cBhvr>
                                    </p:animEffect>
                                  </p:childTnLst>
                                </p:cTn>
                              </p:par>
                              <p:par>
                                <p:cTn id="31" presetID="3" presetClass="exit" presetSubtype="10" fill="hold" nodeType="withEffect">
                                  <p:stCondLst>
                                    <p:cond delay="0"/>
                                  </p:stCondLst>
                                  <p:childTnLst>
                                    <p:animEffect transition="out" filter="blinds(horizontal)">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3" presetClass="exit" presetSubtype="10" fill="hold" grpId="1" nodeType="withEffect">
                                  <p:stCondLst>
                                    <p:cond delay="0"/>
                                  </p:stCondLst>
                                  <p:childTnLst>
                                    <p:animEffect transition="out" filter="blinds(horizontal)">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2" grpId="0"/>
      <p:bldP spid="2" grpId="1"/>
      <p:bldP spid="5" grpId="0"/>
      <p:bldP spid="5" grpId="1"/>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smtClean="0"/>
              <a:t>Outline</a:t>
            </a:r>
          </a:p>
        </p:txBody>
      </p:sp>
      <p:sp>
        <p:nvSpPr>
          <p:cNvPr id="20483" name="Content Placeholder 2"/>
          <p:cNvSpPr>
            <a:spLocks noGrp="1"/>
          </p:cNvSpPr>
          <p:nvPr>
            <p:ph sz="quarter" idx="1"/>
          </p:nvPr>
        </p:nvSpPr>
        <p:spPr>
          <a:xfrm>
            <a:off x="457200" y="1219200"/>
            <a:ext cx="8229600" cy="4937125"/>
          </a:xfrm>
        </p:spPr>
        <p:txBody>
          <a:bodyPr/>
          <a:lstStyle/>
          <a:p>
            <a:pPr algn="ctr">
              <a:buFont typeface="Wingdings 3" pitchFamily="18" charset="2"/>
              <a:buNone/>
            </a:pPr>
            <a:endParaRPr lang="en-US" smtClean="0"/>
          </a:p>
          <a:p>
            <a:pPr algn="ctr">
              <a:buFont typeface="Wingdings 3" pitchFamily="18" charset="2"/>
              <a:buNone/>
            </a:pPr>
            <a:r>
              <a:rPr lang="en-US" smtClean="0"/>
              <a:t>Algebraic splat Representation </a:t>
            </a:r>
          </a:p>
          <a:p>
            <a:pPr algn="ctr">
              <a:buFont typeface="Wingdings 3" pitchFamily="18" charset="2"/>
              <a:buNone/>
            </a:pPr>
            <a:endParaRPr lang="en-US" smtClean="0"/>
          </a:p>
          <a:p>
            <a:pPr algn="ctr">
              <a:buFont typeface="Wingdings 3" pitchFamily="18" charset="2"/>
              <a:buNone/>
            </a:pPr>
            <a:r>
              <a:rPr lang="en-US" smtClean="0"/>
              <a:t>Multi-resolution Representation</a:t>
            </a:r>
          </a:p>
          <a:p>
            <a:pPr algn="ctr">
              <a:buFont typeface="Wingdings 3" pitchFamily="18" charset="2"/>
              <a:buNone/>
            </a:pPr>
            <a:endParaRPr lang="en-US" smtClean="0"/>
          </a:p>
          <a:p>
            <a:pPr algn="ctr">
              <a:buFont typeface="Wingdings 3" pitchFamily="18" charset="2"/>
              <a:buNone/>
            </a:pPr>
            <a:r>
              <a:rPr lang="en-US" smtClean="0"/>
              <a:t>High-Quality Rendering</a:t>
            </a:r>
          </a:p>
          <a:p>
            <a:pPr algn="ctr">
              <a:buFont typeface="Wingdings 3" pitchFamily="18" charset="2"/>
              <a:buNone/>
            </a:pPr>
            <a:endParaRPr lang="en-US" smtClean="0"/>
          </a:p>
          <a:p>
            <a:pPr algn="ctr">
              <a:buFont typeface="Wingdings 3" pitchFamily="18" charset="2"/>
              <a:buNone/>
            </a:pPr>
            <a:endParaRPr lang="en-US" smtClean="0"/>
          </a:p>
        </p:txBody>
      </p:sp>
      <p:sp>
        <p:nvSpPr>
          <p:cNvPr id="4" name="Rectangle 3"/>
          <p:cNvSpPr/>
          <p:nvPr/>
        </p:nvSpPr>
        <p:spPr>
          <a:xfrm>
            <a:off x="1905000" y="2667000"/>
            <a:ext cx="4953000" cy="533400"/>
          </a:xfrm>
          <a:prstGeom prst="rect">
            <a:avLst/>
          </a:prstGeom>
          <a:noFill/>
          <a:ln cmpd="thickThi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1" fontAlgn="auto">
              <a:spcBef>
                <a:spcPts val="0"/>
              </a:spcBef>
              <a:spcAft>
                <a:spcPts val="0"/>
              </a:spcAft>
              <a:defRPr/>
            </a:pPr>
            <a:endParaRPr lang="en-US"/>
          </a:p>
        </p:txBody>
      </p:sp>
      <p:pic>
        <p:nvPicPr>
          <p:cNvPr id="20485" name="Picture 3" descr="9.jpg"/>
          <p:cNvPicPr>
            <a:picLocks noChangeAspect="1"/>
          </p:cNvPicPr>
          <p:nvPr/>
        </p:nvPicPr>
        <p:blipFill>
          <a:blip r:embed="rId2"/>
          <a:srcRect/>
          <a:stretch>
            <a:fillRect/>
          </a:stretch>
        </p:blipFill>
        <p:spPr bwMode="auto">
          <a:xfrm>
            <a:off x="152400" y="152400"/>
            <a:ext cx="457200" cy="457200"/>
          </a:xfrm>
          <a:prstGeom prst="rect">
            <a:avLst/>
          </a:prstGeom>
          <a:noFill/>
          <a:ln w="9525">
            <a:noFill/>
            <a:miter lim="800000"/>
            <a:headEnd/>
            <a:tailEnd/>
          </a:ln>
        </p:spPr>
      </p:pic>
      <p:pic>
        <p:nvPicPr>
          <p:cNvPr id="20486" name="Picture 4" descr="tree.jpg"/>
          <p:cNvPicPr>
            <a:picLocks noChangeAspect="1"/>
          </p:cNvPicPr>
          <p:nvPr/>
        </p:nvPicPr>
        <p:blipFill>
          <a:blip r:embed="rId3"/>
          <a:srcRect/>
          <a:stretch>
            <a:fillRect/>
          </a:stretch>
        </p:blipFill>
        <p:spPr bwMode="auto">
          <a:xfrm>
            <a:off x="8077200" y="152400"/>
            <a:ext cx="777875" cy="533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3.33333E-6 -0.00556 L 3.33333E-6 0.13889 " pathEditMode="fixed" rAng="0" ptsTypes="AA">
                                      <p:cBhvr>
                                        <p:cTn id="6" dur="1000" fill="hold"/>
                                        <p:tgtEl>
                                          <p:spTgt spid="4"/>
                                        </p:tgtEl>
                                        <p:attrNameLst>
                                          <p:attrName>ppt_x</p:attrName>
                                          <p:attrName>ppt_y</p:attrName>
                                        </p:attrNameLst>
                                      </p:cBhvr>
                                      <p:rCtr x="0" y="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4" name="Picture 14" descr="t24photo"/>
          <p:cNvPicPr>
            <a:picLocks noChangeAspect="1" noChangeArrowheads="1"/>
          </p:cNvPicPr>
          <p:nvPr/>
        </p:nvPicPr>
        <p:blipFill>
          <a:blip r:embed="rId3"/>
          <a:srcRect/>
          <a:stretch>
            <a:fillRect/>
          </a:stretch>
        </p:blipFill>
        <p:spPr bwMode="auto">
          <a:xfrm>
            <a:off x="539750" y="1258887"/>
            <a:ext cx="1714500" cy="1714500"/>
          </a:xfrm>
          <a:prstGeom prst="rect">
            <a:avLst/>
          </a:prstGeom>
          <a:noFill/>
          <a:ln w="9525">
            <a:noFill/>
            <a:miter lim="800000"/>
            <a:headEnd/>
            <a:tailEnd/>
          </a:ln>
        </p:spPr>
      </p:pic>
      <p:sp>
        <p:nvSpPr>
          <p:cNvPr id="61442" name="Rectangle 2"/>
          <p:cNvSpPr>
            <a:spLocks noGrp="1" noChangeArrowheads="1"/>
          </p:cNvSpPr>
          <p:nvPr>
            <p:ph type="title"/>
          </p:nvPr>
        </p:nvSpPr>
        <p:spPr/>
        <p:txBody>
          <a:bodyPr/>
          <a:lstStyle/>
          <a:p>
            <a:r>
              <a:rPr lang="en-US" dirty="0"/>
              <a:t>Motivation</a:t>
            </a:r>
          </a:p>
        </p:txBody>
      </p:sp>
      <p:sp>
        <p:nvSpPr>
          <p:cNvPr id="61447" name="Text Box 7"/>
          <p:cNvSpPr txBox="1">
            <a:spLocks noChangeArrowheads="1"/>
          </p:cNvSpPr>
          <p:nvPr/>
        </p:nvSpPr>
        <p:spPr bwMode="auto">
          <a:xfrm>
            <a:off x="0" y="4469075"/>
            <a:ext cx="2717800" cy="274638"/>
          </a:xfrm>
          <a:prstGeom prst="rect">
            <a:avLst/>
          </a:prstGeom>
          <a:noFill/>
          <a:ln w="9525">
            <a:noFill/>
            <a:miter lim="800000"/>
            <a:headEnd/>
            <a:tailEnd/>
          </a:ln>
          <a:effectLst/>
        </p:spPr>
        <p:txBody>
          <a:bodyPr wrap="none">
            <a:spAutoFit/>
          </a:bodyPr>
          <a:lstStyle/>
          <a:p>
            <a:r>
              <a:rPr lang="en-US" sz="1200" dirty="0"/>
              <a:t>http://www.jhu.edu/digitalhammurabi/ </a:t>
            </a:r>
          </a:p>
        </p:txBody>
      </p:sp>
      <p:sp>
        <p:nvSpPr>
          <p:cNvPr id="61452" name="Text Box 12"/>
          <p:cNvSpPr txBox="1">
            <a:spLocks noChangeArrowheads="1"/>
          </p:cNvSpPr>
          <p:nvPr/>
        </p:nvSpPr>
        <p:spPr bwMode="auto">
          <a:xfrm>
            <a:off x="4492625" y="4343400"/>
            <a:ext cx="3008312" cy="274637"/>
          </a:xfrm>
          <a:prstGeom prst="rect">
            <a:avLst/>
          </a:prstGeom>
          <a:noFill/>
          <a:ln w="9525">
            <a:noFill/>
            <a:miter lim="800000"/>
            <a:headEnd/>
            <a:tailEnd/>
          </a:ln>
          <a:effectLst/>
        </p:spPr>
        <p:txBody>
          <a:bodyPr wrap="none">
            <a:spAutoFit/>
          </a:bodyPr>
          <a:lstStyle/>
          <a:p>
            <a:r>
              <a:rPr lang="en-US" sz="1200" dirty="0"/>
              <a:t>http://graphics.stanford.edu/projects/mich/</a:t>
            </a:r>
          </a:p>
        </p:txBody>
      </p:sp>
      <p:pic>
        <p:nvPicPr>
          <p:cNvPr id="61453" name="Picture 13" descr="gantry-and-david4-s"/>
          <p:cNvPicPr>
            <a:picLocks noChangeAspect="1" noChangeArrowheads="1"/>
          </p:cNvPicPr>
          <p:nvPr/>
        </p:nvPicPr>
        <p:blipFill>
          <a:blip r:embed="rId4">
            <a:lum bright="10000"/>
          </a:blip>
          <a:srcRect/>
          <a:stretch>
            <a:fillRect/>
          </a:stretch>
        </p:blipFill>
        <p:spPr bwMode="auto">
          <a:xfrm>
            <a:off x="4686300" y="1209675"/>
            <a:ext cx="2540000" cy="3175000"/>
          </a:xfrm>
          <a:prstGeom prst="rect">
            <a:avLst/>
          </a:prstGeom>
          <a:noFill/>
        </p:spPr>
      </p:pic>
      <p:sp>
        <p:nvSpPr>
          <p:cNvPr id="61456" name="Oval 16"/>
          <p:cNvSpPr>
            <a:spLocks noChangeArrowheads="1"/>
          </p:cNvSpPr>
          <p:nvPr/>
        </p:nvSpPr>
        <p:spPr bwMode="auto">
          <a:xfrm rot="3951856">
            <a:off x="6464300" y="3494087"/>
            <a:ext cx="1398588" cy="338137"/>
          </a:xfrm>
          <a:prstGeom prst="ellipse">
            <a:avLst/>
          </a:prstGeom>
          <a:solidFill>
            <a:schemeClr val="bg1"/>
          </a:solidFill>
          <a:ln w="9525">
            <a:noFill/>
            <a:round/>
            <a:headEnd/>
            <a:tailEnd/>
          </a:ln>
          <a:effectLst/>
        </p:spPr>
        <p:txBody>
          <a:bodyPr wrap="none" anchor="ctr"/>
          <a:lstStyle/>
          <a:p>
            <a:endParaRPr lang="en-US"/>
          </a:p>
        </p:txBody>
      </p:sp>
      <p:pic>
        <p:nvPicPr>
          <p:cNvPr id="61455" name="Picture 15"/>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128712" y="1858962"/>
            <a:ext cx="3271838" cy="2701925"/>
          </a:xfrm>
          <a:prstGeom prst="rect">
            <a:avLst/>
          </a:prstGeom>
          <a:noFill/>
        </p:spPr>
      </p:pic>
      <p:sp>
        <p:nvSpPr>
          <p:cNvPr id="61457" name="Oval 17"/>
          <p:cNvSpPr>
            <a:spLocks noChangeArrowheads="1"/>
          </p:cNvSpPr>
          <p:nvPr/>
        </p:nvSpPr>
        <p:spPr bwMode="auto">
          <a:xfrm rot="9580517">
            <a:off x="6503987" y="2178050"/>
            <a:ext cx="1398588" cy="338137"/>
          </a:xfrm>
          <a:prstGeom prst="ellipse">
            <a:avLst/>
          </a:prstGeom>
          <a:solidFill>
            <a:schemeClr val="bg1"/>
          </a:solidFill>
          <a:ln w="9525">
            <a:noFill/>
            <a:round/>
            <a:headEnd/>
            <a:tailEnd/>
          </a:ln>
          <a:effectLst/>
        </p:spPr>
        <p:txBody>
          <a:bodyPr wrap="none" anchor="ctr"/>
          <a:lstStyle/>
          <a:p>
            <a:endParaRPr lang="en-US"/>
          </a:p>
        </p:txBody>
      </p:sp>
      <p:pic>
        <p:nvPicPr>
          <p:cNvPr id="61451" name="Picture 11"/>
          <p:cNvPicPr>
            <a:picLocks noChangeAspect="1" noChangeArrowheads="1"/>
          </p:cNvPicPr>
          <p:nvPr/>
        </p:nvPicPr>
        <p:blipFill>
          <a:blip r:embed="rId6" cstate="print">
            <a:clrChange>
              <a:clrFrom>
                <a:srgbClr val="FFFFFF"/>
              </a:clrFrom>
              <a:clrTo>
                <a:srgbClr val="FFFFFF">
                  <a:alpha val="0"/>
                </a:srgbClr>
              </a:clrTo>
            </a:clrChange>
          </a:blip>
          <a:srcRect l="10094" r="5675"/>
          <a:stretch>
            <a:fillRect/>
          </a:stretch>
        </p:blipFill>
        <p:spPr bwMode="auto">
          <a:xfrm>
            <a:off x="6248400" y="1752600"/>
            <a:ext cx="2455862" cy="2913062"/>
          </a:xfrm>
          <a:prstGeom prst="rect">
            <a:avLst/>
          </a:prstGeom>
          <a:noFill/>
        </p:spPr>
      </p:pic>
      <p:sp>
        <p:nvSpPr>
          <p:cNvPr id="13" name="TextBox 12"/>
          <p:cNvSpPr txBox="1"/>
          <p:nvPr/>
        </p:nvSpPr>
        <p:spPr>
          <a:xfrm>
            <a:off x="1164178" y="4708035"/>
            <a:ext cx="1750544" cy="406265"/>
          </a:xfrm>
          <a:prstGeom prst="rect">
            <a:avLst/>
          </a:prstGeom>
          <a:noFill/>
        </p:spPr>
        <p:txBody>
          <a:bodyPr wrap="none" lIns="18288" tIns="18288" rIns="18288" bIns="18288" rtlCol="0">
            <a:spAutoFit/>
          </a:bodyPr>
          <a:lstStyle/>
          <a:p>
            <a:pPr marL="0"/>
            <a:r>
              <a:rPr lang="en-US" sz="2400" dirty="0" smtClean="0">
                <a:effectLst/>
              </a:rPr>
              <a:t>Archaeology</a:t>
            </a:r>
          </a:p>
        </p:txBody>
      </p:sp>
      <p:sp>
        <p:nvSpPr>
          <p:cNvPr id="14" name="TextBox 13"/>
          <p:cNvSpPr txBox="1"/>
          <p:nvPr/>
        </p:nvSpPr>
        <p:spPr>
          <a:xfrm>
            <a:off x="5473629" y="4647145"/>
            <a:ext cx="2298771" cy="406265"/>
          </a:xfrm>
          <a:prstGeom prst="rect">
            <a:avLst/>
          </a:prstGeom>
          <a:noFill/>
        </p:spPr>
        <p:txBody>
          <a:bodyPr wrap="none" lIns="18288" tIns="18288" rIns="18288" bIns="18288" rtlCol="0">
            <a:spAutoFit/>
          </a:bodyPr>
          <a:lstStyle/>
          <a:p>
            <a:pPr marL="0"/>
            <a:r>
              <a:rPr lang="en-US" sz="2400" dirty="0" smtClean="0">
                <a:effectLst/>
              </a:rPr>
              <a:t>Cultural heritage</a:t>
            </a:r>
          </a:p>
        </p:txBody>
      </p:sp>
      <p:sp>
        <p:nvSpPr>
          <p:cNvPr id="15" name="TextBox 14"/>
          <p:cNvSpPr txBox="1"/>
          <p:nvPr/>
        </p:nvSpPr>
        <p:spPr>
          <a:xfrm>
            <a:off x="304800" y="5257800"/>
            <a:ext cx="2882264" cy="406265"/>
          </a:xfrm>
          <a:prstGeom prst="rect">
            <a:avLst/>
          </a:prstGeom>
          <a:noFill/>
        </p:spPr>
        <p:txBody>
          <a:bodyPr wrap="none" lIns="18288" tIns="18288" rIns="18288" bIns="18288" rtlCol="0">
            <a:spAutoFit/>
          </a:bodyPr>
          <a:lstStyle/>
          <a:p>
            <a:pPr marL="0"/>
            <a:r>
              <a:rPr lang="en-US" sz="2400" dirty="0" smtClean="0">
                <a:effectLst/>
              </a:rPr>
              <a:t>Reverse engineering</a:t>
            </a:r>
          </a:p>
        </p:txBody>
      </p:sp>
      <p:sp>
        <p:nvSpPr>
          <p:cNvPr id="16" name="TextBox 15"/>
          <p:cNvSpPr txBox="1"/>
          <p:nvPr/>
        </p:nvSpPr>
        <p:spPr>
          <a:xfrm>
            <a:off x="1752600" y="5867400"/>
            <a:ext cx="2265108" cy="406265"/>
          </a:xfrm>
          <a:prstGeom prst="rect">
            <a:avLst/>
          </a:prstGeom>
          <a:noFill/>
        </p:spPr>
        <p:txBody>
          <a:bodyPr wrap="none" lIns="18288" tIns="18288" rIns="18288" bIns="18288" rtlCol="0">
            <a:spAutoFit/>
          </a:bodyPr>
          <a:lstStyle/>
          <a:p>
            <a:pPr marL="0"/>
            <a:r>
              <a:rPr lang="en-US" sz="2400" dirty="0" smtClean="0">
                <a:effectLst/>
              </a:rPr>
              <a:t>Medical imaging</a:t>
            </a:r>
          </a:p>
        </p:txBody>
      </p:sp>
      <p:sp>
        <p:nvSpPr>
          <p:cNvPr id="17" name="TextBox 16"/>
          <p:cNvSpPr txBox="1"/>
          <p:nvPr/>
        </p:nvSpPr>
        <p:spPr>
          <a:xfrm>
            <a:off x="4724400" y="5943600"/>
            <a:ext cx="1970156" cy="406265"/>
          </a:xfrm>
          <a:prstGeom prst="rect">
            <a:avLst/>
          </a:prstGeom>
          <a:noFill/>
        </p:spPr>
        <p:txBody>
          <a:bodyPr wrap="none" lIns="18288" tIns="18288" rIns="18288" bIns="18288" rtlCol="0">
            <a:spAutoFit/>
          </a:bodyPr>
          <a:lstStyle/>
          <a:p>
            <a:pPr marL="0"/>
            <a:r>
              <a:rPr lang="en-US" sz="2400" dirty="0" smtClean="0">
                <a:effectLst/>
              </a:rPr>
              <a:t>Game content</a:t>
            </a:r>
          </a:p>
        </p:txBody>
      </p:sp>
      <p:sp>
        <p:nvSpPr>
          <p:cNvPr id="18" name="TextBox 17"/>
          <p:cNvSpPr txBox="1"/>
          <p:nvPr/>
        </p:nvSpPr>
        <p:spPr>
          <a:xfrm>
            <a:off x="4027888" y="5257800"/>
            <a:ext cx="772712" cy="406265"/>
          </a:xfrm>
          <a:prstGeom prst="rect">
            <a:avLst/>
          </a:prstGeom>
          <a:noFill/>
        </p:spPr>
        <p:txBody>
          <a:bodyPr wrap="none" lIns="18288" tIns="18288" rIns="18288" bIns="18288" rtlCol="0">
            <a:spAutoFit/>
          </a:bodyPr>
          <a:lstStyle/>
          <a:p>
            <a:pPr marL="0"/>
            <a:r>
              <a:rPr lang="en-US" sz="2400" dirty="0" smtClean="0">
                <a:effectLst/>
              </a:rPr>
              <a:t>Films</a:t>
            </a:r>
          </a:p>
        </p:txBody>
      </p:sp>
      <p:sp>
        <p:nvSpPr>
          <p:cNvPr id="19" name="TextBox 18"/>
          <p:cNvSpPr txBox="1"/>
          <p:nvPr/>
        </p:nvSpPr>
        <p:spPr>
          <a:xfrm>
            <a:off x="5943600" y="5257800"/>
            <a:ext cx="2839816" cy="406265"/>
          </a:xfrm>
          <a:prstGeom prst="rect">
            <a:avLst/>
          </a:prstGeom>
          <a:noFill/>
        </p:spPr>
        <p:txBody>
          <a:bodyPr wrap="none" lIns="18288" tIns="18288" rIns="18288" bIns="18288" rtlCol="0">
            <a:spAutoFit/>
          </a:bodyPr>
          <a:lstStyle/>
          <a:p>
            <a:pPr marL="0"/>
            <a:r>
              <a:rPr lang="en-US" sz="2400" dirty="0" smtClean="0">
                <a:effectLst/>
              </a:rPr>
              <a:t>Virtual environments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dirty="0" smtClean="0"/>
              <a:t>Adaptive Anti-aliasing</a:t>
            </a:r>
          </a:p>
        </p:txBody>
      </p:sp>
      <p:sp>
        <p:nvSpPr>
          <p:cNvPr id="21507" name="Content Placeholder 2"/>
          <p:cNvSpPr>
            <a:spLocks noGrp="1"/>
          </p:cNvSpPr>
          <p:nvPr>
            <p:ph sz="quarter" idx="1"/>
          </p:nvPr>
        </p:nvSpPr>
        <p:spPr>
          <a:xfrm>
            <a:off x="457200" y="1219200"/>
            <a:ext cx="8229600" cy="4937125"/>
          </a:xfrm>
        </p:spPr>
        <p:txBody>
          <a:bodyPr/>
          <a:lstStyle/>
          <a:p>
            <a:r>
              <a:rPr lang="en-US" smtClean="0"/>
              <a:t>Full screen anti-aliasing results in very slow speed </a:t>
            </a:r>
          </a:p>
          <a:p>
            <a:pPr lvl="1"/>
            <a:r>
              <a:rPr lang="en-US" smtClean="0"/>
              <a:t>4 times slower for 2x anti-aliasing</a:t>
            </a:r>
          </a:p>
          <a:p>
            <a:pPr lvl="1"/>
            <a:endParaRPr lang="en-US" smtClean="0"/>
          </a:p>
          <a:p>
            <a:r>
              <a:rPr lang="en-US" smtClean="0"/>
              <a:t>Only silhouette pixels need anti-aliasing </a:t>
            </a:r>
          </a:p>
          <a:p>
            <a:endParaRPr lang="en-US" smtClean="0"/>
          </a:p>
          <a:p>
            <a:r>
              <a:rPr lang="en-US" smtClean="0"/>
              <a:t>The silhouette pixels are detected by computing the derivative of the algebraic splats.</a:t>
            </a:r>
          </a:p>
          <a:p>
            <a:pPr lvl="1"/>
            <a:r>
              <a:rPr lang="en-US" smtClean="0"/>
              <a:t>At silhouette the magnitude of the derivative is very small.</a:t>
            </a:r>
          </a:p>
          <a:p>
            <a:endParaRPr lang="en-US" smtClean="0"/>
          </a:p>
          <a:p>
            <a:endParaRPr lang="en-US" smtClean="0"/>
          </a:p>
          <a:p>
            <a:endParaRPr lang="en-US" smtClean="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dirty="0" smtClean="0"/>
              <a:t>Adaptive Anti-aliasing</a:t>
            </a:r>
          </a:p>
        </p:txBody>
      </p:sp>
      <p:sp>
        <p:nvSpPr>
          <p:cNvPr id="22531" name="Content Placeholder 2"/>
          <p:cNvSpPr>
            <a:spLocks noGrp="1"/>
          </p:cNvSpPr>
          <p:nvPr>
            <p:ph sz="quarter" idx="1"/>
          </p:nvPr>
        </p:nvSpPr>
        <p:spPr>
          <a:xfrm>
            <a:off x="457200" y="1219200"/>
            <a:ext cx="8229600" cy="4937125"/>
          </a:xfrm>
        </p:spPr>
        <p:txBody>
          <a:bodyPr/>
          <a:lstStyle/>
          <a:p>
            <a:r>
              <a:rPr lang="en-US" smtClean="0"/>
              <a:t>The fragments marked for anti-aliasing is super sampled</a:t>
            </a:r>
          </a:p>
          <a:p>
            <a:r>
              <a:rPr lang="en-US" smtClean="0"/>
              <a:t>The below  picture shows the normal pixel, 2x super sampled and 3x super sampled pixels.</a:t>
            </a:r>
          </a:p>
          <a:p>
            <a:endParaRPr lang="en-US" smtClean="0"/>
          </a:p>
          <a:p>
            <a:endParaRPr lang="en-US" smtClean="0"/>
          </a:p>
          <a:p>
            <a:endParaRPr lang="en-US" smtClean="0"/>
          </a:p>
          <a:p>
            <a:endParaRPr lang="en-US" smtClean="0"/>
          </a:p>
          <a:p>
            <a:endParaRPr lang="en-US" smtClean="0"/>
          </a:p>
          <a:p>
            <a:endParaRPr lang="en-US" smtClean="0"/>
          </a:p>
          <a:p>
            <a:endParaRPr lang="en-US" smtClean="0"/>
          </a:p>
        </p:txBody>
      </p:sp>
      <p:pic>
        <p:nvPicPr>
          <p:cNvPr id="22532" name="Picture 3" descr="pixel-subdiv-new.JPG"/>
          <p:cNvPicPr>
            <a:picLocks noChangeAspect="1"/>
          </p:cNvPicPr>
          <p:nvPr/>
        </p:nvPicPr>
        <p:blipFill>
          <a:blip r:embed="rId2"/>
          <a:srcRect/>
          <a:stretch>
            <a:fillRect/>
          </a:stretch>
        </p:blipFill>
        <p:spPr bwMode="auto">
          <a:xfrm>
            <a:off x="1295400" y="2838450"/>
            <a:ext cx="5367338" cy="1581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aa3.jpg"/>
          <p:cNvPicPr>
            <a:picLocks noGrp="1" noChangeAspect="1"/>
          </p:cNvPicPr>
          <p:nvPr>
            <p:ph sz="quarter" idx="1"/>
          </p:nvPr>
        </p:nvPicPr>
        <p:blipFill>
          <a:blip r:embed="rId2"/>
          <a:srcRect/>
          <a:stretch>
            <a:fillRect/>
          </a:stretch>
        </p:blipFill>
        <p:spPr>
          <a:xfrm>
            <a:off x="457200" y="1373188"/>
            <a:ext cx="8229600" cy="4629150"/>
          </a:xfrm>
        </p:spPr>
      </p:pic>
      <p:pic>
        <p:nvPicPr>
          <p:cNvPr id="5" name="Picture 4" descr="aaa6.jpg"/>
          <p:cNvPicPr>
            <a:picLocks noChangeAspect="1"/>
          </p:cNvPicPr>
          <p:nvPr/>
        </p:nvPicPr>
        <p:blipFill>
          <a:blip r:embed="rId3"/>
          <a:srcRect/>
          <a:stretch>
            <a:fillRect/>
          </a:stretch>
        </p:blipFill>
        <p:spPr bwMode="auto">
          <a:xfrm>
            <a:off x="228600" y="1219200"/>
            <a:ext cx="8445500" cy="4756150"/>
          </a:xfrm>
          <a:prstGeom prst="rect">
            <a:avLst/>
          </a:prstGeom>
          <a:noFill/>
          <a:ln w="9525">
            <a:noFill/>
            <a:miter lim="800000"/>
            <a:headEnd/>
            <a:tailEnd/>
          </a:ln>
        </p:spPr>
      </p:pic>
      <p:sp>
        <p:nvSpPr>
          <p:cNvPr id="23554" name="Title 1"/>
          <p:cNvSpPr>
            <a:spLocks noGrp="1"/>
          </p:cNvSpPr>
          <p:nvPr>
            <p:ph type="title"/>
          </p:nvPr>
        </p:nvSpPr>
        <p:spPr/>
        <p:txBody>
          <a:bodyPr/>
          <a:lstStyle/>
          <a:p>
            <a:r>
              <a:rPr lang="en-US" dirty="0" smtClean="0"/>
              <a:t>Igea :: Adaptive Anti-aliased</a:t>
            </a:r>
          </a:p>
        </p:txBody>
      </p:sp>
      <p:pic>
        <p:nvPicPr>
          <p:cNvPr id="73729" name="Picture 1"/>
          <p:cNvPicPr>
            <a:picLocks noChangeAspect="1" noChangeArrowheads="1"/>
          </p:cNvPicPr>
          <p:nvPr/>
        </p:nvPicPr>
        <p:blipFill>
          <a:blip r:embed="rId4"/>
          <a:srcRect/>
          <a:stretch>
            <a:fillRect/>
          </a:stretch>
        </p:blipFill>
        <p:spPr bwMode="auto">
          <a:xfrm>
            <a:off x="381000" y="2638425"/>
            <a:ext cx="8129588" cy="2371725"/>
          </a:xfrm>
          <a:prstGeom prst="rect">
            <a:avLst/>
          </a:prstGeom>
          <a:noFill/>
          <a:ln w="9525">
            <a:noFill/>
            <a:miter lim="800000"/>
            <a:headEnd/>
            <a:tailEnd/>
          </a:ln>
          <a:effectLst/>
        </p:spPr>
      </p:pic>
      <p:sp>
        <p:nvSpPr>
          <p:cNvPr id="6" name="Title 1"/>
          <p:cNvSpPr txBox="1">
            <a:spLocks/>
          </p:cNvSpPr>
          <p:nvPr/>
        </p:nvSpPr>
        <p:spPr bwMode="auto">
          <a:xfrm>
            <a:off x="457200" y="76200"/>
            <a:ext cx="8229600" cy="990600"/>
          </a:xfrm>
          <a:prstGeom prst="rect">
            <a:avLst/>
          </a:prstGeom>
          <a:noFill/>
          <a:ln w="9525">
            <a:noFill/>
            <a:miter lim="800000"/>
            <a:headEnd/>
            <a:tailEnd/>
          </a:ln>
        </p:spPr>
        <p:txBody>
          <a:bodyPr vert="horz" wrap="square" lIns="91439" tIns="45719" rIns="91439" bIns="45719" numCol="1" anchor="b"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smtClean="0">
                <a:ln>
                  <a:noFill/>
                </a:ln>
                <a:solidFill>
                  <a:schemeClr val="tx2"/>
                </a:solidFill>
                <a:effectLst/>
                <a:uLnTx/>
                <a:uFillTx/>
                <a:latin typeface="+mj-lt"/>
                <a:ea typeface="+mj-ea"/>
                <a:cs typeface="+mj-cs"/>
              </a:rPr>
              <a:t>Performance</a:t>
            </a:r>
            <a:r>
              <a:rPr kumimoji="0" lang="en-US" sz="3200" b="0" i="0" u="none" strike="noStrike" kern="1200" cap="none" spc="0" normalizeH="0" noProof="0" dirty="0" smtClean="0">
                <a:ln>
                  <a:noFill/>
                </a:ln>
                <a:solidFill>
                  <a:schemeClr val="tx2"/>
                </a:solidFill>
                <a:effectLst/>
                <a:uLnTx/>
                <a:uFillTx/>
                <a:latin typeface="+mj-lt"/>
                <a:ea typeface="+mj-ea"/>
                <a:cs typeface="+mj-cs"/>
              </a:rPr>
              <a:t> of AAA</a:t>
            </a:r>
            <a:endParaRPr kumimoji="0" lang="en-US" sz="3200" b="0" i="0" u="none" strike="noStrike" kern="1200" cap="none" spc="0" normalizeH="0" baseline="0" noProof="0" dirty="0" smtClean="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3729"/>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xit" presetSubtype="0" fill="hold" grpId="0" nodeType="withEffect">
                                  <p:stCondLst>
                                    <p:cond delay="0"/>
                                  </p:stCondLst>
                                  <p:childTnLst>
                                    <p:set>
                                      <p:cBhvr>
                                        <p:cTn id="24" dur="1" fill="hold">
                                          <p:stCondLst>
                                            <p:cond delay="0"/>
                                          </p:stCondLst>
                                        </p:cTn>
                                        <p:tgtEl>
                                          <p:spTgt spid="235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smtClean="0"/>
              <a:t>Shadow mapping </a:t>
            </a:r>
          </a:p>
        </p:txBody>
      </p:sp>
      <p:sp>
        <p:nvSpPr>
          <p:cNvPr id="24579" name="Content Placeholder 2"/>
          <p:cNvSpPr>
            <a:spLocks noGrp="1"/>
          </p:cNvSpPr>
          <p:nvPr>
            <p:ph sz="quarter" idx="1"/>
          </p:nvPr>
        </p:nvSpPr>
        <p:spPr>
          <a:xfrm>
            <a:off x="457200" y="1219200"/>
            <a:ext cx="8229600" cy="4937125"/>
          </a:xfrm>
        </p:spPr>
        <p:txBody>
          <a:bodyPr/>
          <a:lstStyle/>
          <a:p>
            <a:r>
              <a:rPr lang="en-US" smtClean="0"/>
              <a:t>We used shadow mapping technique for generation of shadows </a:t>
            </a:r>
          </a:p>
        </p:txBody>
      </p:sp>
      <p:pic>
        <p:nvPicPr>
          <p:cNvPr id="24580" name="Picture 3" descr="igea_shadow.jpg"/>
          <p:cNvPicPr>
            <a:picLocks noChangeAspect="1"/>
          </p:cNvPicPr>
          <p:nvPr/>
        </p:nvPicPr>
        <p:blipFill>
          <a:blip r:embed="rId2"/>
          <a:srcRect/>
          <a:stretch>
            <a:fillRect/>
          </a:stretch>
        </p:blipFill>
        <p:spPr bwMode="auto">
          <a:xfrm>
            <a:off x="2209800" y="1828800"/>
            <a:ext cx="3962400" cy="3962400"/>
          </a:xfrm>
          <a:prstGeom prst="rect">
            <a:avLst/>
          </a:prstGeom>
          <a:noFill/>
          <a:ln w="9525">
            <a:noFill/>
            <a:miter lim="800000"/>
            <a:headEnd/>
            <a:tailEnd/>
          </a:ln>
        </p:spPr>
      </p:pic>
      <p:sp>
        <p:nvSpPr>
          <p:cNvPr id="24581" name="Rectangle 4"/>
          <p:cNvSpPr>
            <a:spLocks noChangeArrowheads="1"/>
          </p:cNvSpPr>
          <p:nvPr/>
        </p:nvSpPr>
        <p:spPr bwMode="auto">
          <a:xfrm>
            <a:off x="4343400" y="5105400"/>
            <a:ext cx="4572000" cy="646113"/>
          </a:xfrm>
          <a:prstGeom prst="rect">
            <a:avLst/>
          </a:prstGeom>
          <a:noFill/>
          <a:ln w="9525">
            <a:noFill/>
            <a:miter lim="800000"/>
            <a:headEnd/>
            <a:tailEnd/>
          </a:ln>
        </p:spPr>
        <p:txBody>
          <a:bodyPr>
            <a:spAutoFit/>
          </a:bodyPr>
          <a:lstStyle/>
          <a:p>
            <a:r>
              <a:rPr lang="en-US">
                <a:latin typeface="Gill Sans MT" pitchFamily="34" charset="0"/>
              </a:rPr>
              <a:t>            </a:t>
            </a:r>
            <a:r>
              <a:rPr lang="en-US" b="1">
                <a:latin typeface="Gill Sans MT" pitchFamily="34" charset="0"/>
              </a:rPr>
              <a:t>Igea  at 95 fps with shadows and</a:t>
            </a:r>
          </a:p>
          <a:p>
            <a:r>
              <a:rPr lang="en-US" b="1">
                <a:latin typeface="Gill Sans MT" pitchFamily="34" charset="0"/>
              </a:rPr>
              <a:t>                             anti-aliasing</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n-US" smtClean="0"/>
              <a:t>Outline</a:t>
            </a:r>
          </a:p>
        </p:txBody>
      </p:sp>
      <p:sp>
        <p:nvSpPr>
          <p:cNvPr id="32771" name="Content Placeholder 2"/>
          <p:cNvSpPr>
            <a:spLocks noGrp="1"/>
          </p:cNvSpPr>
          <p:nvPr>
            <p:ph sz="quarter" idx="1"/>
          </p:nvPr>
        </p:nvSpPr>
        <p:spPr>
          <a:xfrm>
            <a:off x="457200" y="1219200"/>
            <a:ext cx="8229600" cy="4937125"/>
          </a:xfrm>
        </p:spPr>
        <p:txBody>
          <a:bodyPr/>
          <a:lstStyle/>
          <a:p>
            <a:pPr algn="ctr" eaLnBrk="1" hangingPunct="1">
              <a:buFont typeface="Wingdings 3" pitchFamily="18" charset="2"/>
              <a:buNone/>
            </a:pPr>
            <a:endParaRPr lang="en-US" smtClean="0"/>
          </a:p>
          <a:p>
            <a:pPr algn="ctr" eaLnBrk="1" hangingPunct="1">
              <a:buFont typeface="Wingdings 3" pitchFamily="18" charset="2"/>
              <a:buNone/>
            </a:pPr>
            <a:r>
              <a:rPr lang="en-US" smtClean="0"/>
              <a:t>Background and Motivation</a:t>
            </a:r>
          </a:p>
          <a:p>
            <a:pPr algn="ctr" eaLnBrk="1" hangingPunct="1">
              <a:buFont typeface="Wingdings 3" pitchFamily="18" charset="2"/>
              <a:buNone/>
            </a:pPr>
            <a:endParaRPr lang="en-US" smtClean="0"/>
          </a:p>
          <a:p>
            <a:pPr algn="ctr" eaLnBrk="1" hangingPunct="1">
              <a:buFont typeface="Wingdings 3" pitchFamily="18" charset="2"/>
              <a:buNone/>
            </a:pPr>
            <a:r>
              <a:rPr lang="en-US" smtClean="0"/>
              <a:t>Algebraic splat Representation</a:t>
            </a:r>
          </a:p>
          <a:p>
            <a:pPr algn="ctr" eaLnBrk="1" hangingPunct="1">
              <a:buFont typeface="Wingdings 3" pitchFamily="18" charset="2"/>
              <a:buNone/>
            </a:pPr>
            <a:endParaRPr lang="en-US" smtClean="0"/>
          </a:p>
          <a:p>
            <a:pPr algn="ctr" eaLnBrk="1" hangingPunct="1">
              <a:buFont typeface="Wingdings 3" pitchFamily="18" charset="2"/>
              <a:buNone/>
            </a:pPr>
            <a:r>
              <a:rPr lang="en-US" smtClean="0"/>
              <a:t>Splats Rendering</a:t>
            </a:r>
          </a:p>
          <a:p>
            <a:pPr algn="ctr" eaLnBrk="1" hangingPunct="1">
              <a:buFont typeface="Wingdings 3" pitchFamily="18" charset="2"/>
              <a:buNone/>
            </a:pPr>
            <a:endParaRPr lang="en-US" smtClean="0"/>
          </a:p>
          <a:p>
            <a:pPr algn="ctr" eaLnBrk="1" hangingPunct="1">
              <a:buFont typeface="Wingdings 3" pitchFamily="18" charset="2"/>
              <a:buNone/>
            </a:pPr>
            <a:r>
              <a:rPr lang="en-US" smtClean="0"/>
              <a:t>Results</a:t>
            </a:r>
          </a:p>
          <a:p>
            <a:pPr algn="ctr" eaLnBrk="1" hangingPunct="1">
              <a:buFont typeface="Wingdings 3" pitchFamily="18" charset="2"/>
              <a:buNone/>
            </a:pPr>
            <a:endParaRPr lang="en-US" smtClean="0"/>
          </a:p>
        </p:txBody>
      </p:sp>
      <p:sp>
        <p:nvSpPr>
          <p:cNvPr id="4" name="Rectangle 3"/>
          <p:cNvSpPr/>
          <p:nvPr/>
        </p:nvSpPr>
        <p:spPr>
          <a:xfrm>
            <a:off x="2133600" y="3581400"/>
            <a:ext cx="4953000" cy="533400"/>
          </a:xfrm>
          <a:prstGeom prst="rect">
            <a:avLst/>
          </a:prstGeom>
          <a:noFill/>
          <a:ln cmpd="thickThi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1" fontAlgn="auto">
              <a:spcBef>
                <a:spcPts val="0"/>
              </a:spcBef>
              <a:spcAft>
                <a:spcPts val="0"/>
              </a:spcAft>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0.02084 -0.00555 L -0.02084 0.13889 " pathEditMode="fixed" rAng="0" ptsTypes="AA">
                                      <p:cBhvr>
                                        <p:cTn id="6" dur="1000" fill="hold"/>
                                        <p:tgtEl>
                                          <p:spTgt spid="4"/>
                                        </p:tgtEl>
                                        <p:attrNameLst>
                                          <p:attrName>ppt_x</p:attrName>
                                          <p:attrName>ppt_y</p:attrName>
                                        </p:attrNameLst>
                                      </p:cBhvr>
                                      <p:rCtr x="0" y="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smtClean="0"/>
              <a:t>Results</a:t>
            </a:r>
          </a:p>
        </p:txBody>
      </p:sp>
      <p:sp>
        <p:nvSpPr>
          <p:cNvPr id="33795" name="Content Placeholder 2"/>
          <p:cNvSpPr>
            <a:spLocks noGrp="1"/>
          </p:cNvSpPr>
          <p:nvPr>
            <p:ph sz="quarter" idx="1"/>
          </p:nvPr>
        </p:nvSpPr>
        <p:spPr>
          <a:xfrm>
            <a:off x="457200" y="1219200"/>
            <a:ext cx="8229600" cy="4937125"/>
          </a:xfrm>
        </p:spPr>
        <p:txBody>
          <a:bodyPr/>
          <a:lstStyle/>
          <a:p>
            <a:pPr eaLnBrk="1" hangingPunct="1"/>
            <a:r>
              <a:rPr lang="en-US" smtClean="0"/>
              <a:t>We tested our scheme on models with points ranging from 32K to 3.6M points.</a:t>
            </a:r>
          </a:p>
          <a:p>
            <a:pPr eaLnBrk="1" hangingPunct="1"/>
            <a:endParaRPr lang="en-US" smtClean="0"/>
          </a:p>
        </p:txBody>
      </p:sp>
      <p:pic>
        <p:nvPicPr>
          <p:cNvPr id="4" name="Picture 3" descr="david_fig2_intro_new.jpg"/>
          <p:cNvPicPr>
            <a:picLocks noChangeAspect="1"/>
          </p:cNvPicPr>
          <p:nvPr/>
        </p:nvPicPr>
        <p:blipFill>
          <a:blip r:embed="rId2"/>
          <a:stretch>
            <a:fillRect/>
          </a:stretch>
        </p:blipFill>
        <p:spPr>
          <a:xfrm>
            <a:off x="914400" y="2133600"/>
            <a:ext cx="3352800" cy="3989388"/>
          </a:xfrm>
          <a:prstGeom prst="rect">
            <a:avLst/>
          </a:prstGeom>
          <a:ln>
            <a:noFill/>
          </a:ln>
          <a:effectLst>
            <a:outerShdw blurRad="292100" dist="139700" dir="2700000" algn="tl" rotWithShape="0">
              <a:srgbClr val="333333">
                <a:alpha val="65000"/>
              </a:srgbClr>
            </a:outerShdw>
          </a:effectLst>
        </p:spPr>
      </p:pic>
      <p:sp>
        <p:nvSpPr>
          <p:cNvPr id="6" name="TextBox 5"/>
          <p:cNvSpPr txBox="1">
            <a:spLocks noChangeArrowheads="1"/>
          </p:cNvSpPr>
          <p:nvPr/>
        </p:nvSpPr>
        <p:spPr bwMode="auto">
          <a:xfrm>
            <a:off x="4572000" y="2743200"/>
            <a:ext cx="3810000" cy="2586038"/>
          </a:xfrm>
          <a:prstGeom prst="rect">
            <a:avLst/>
          </a:prstGeom>
          <a:noFill/>
          <a:ln w="9525">
            <a:noFill/>
            <a:miter lim="800000"/>
            <a:headEnd/>
            <a:tailEnd/>
          </a:ln>
        </p:spPr>
        <p:txBody>
          <a:bodyPr>
            <a:spAutoFit/>
          </a:bodyPr>
          <a:lstStyle/>
          <a:p>
            <a:r>
              <a:rPr lang="en-US" b="1">
                <a:latin typeface="Gill Sans MT" pitchFamily="34" charset="0"/>
              </a:rPr>
              <a:t>Model:</a:t>
            </a:r>
            <a:r>
              <a:rPr lang="en-US">
                <a:latin typeface="Gill Sans MT" pitchFamily="34" charset="0"/>
              </a:rPr>
              <a:t> David</a:t>
            </a:r>
          </a:p>
          <a:p>
            <a:endParaRPr lang="en-US">
              <a:latin typeface="Gill Sans MT" pitchFamily="34" charset="0"/>
            </a:endParaRPr>
          </a:p>
          <a:p>
            <a:r>
              <a:rPr lang="en-US" b="1">
                <a:latin typeface="Gill Sans MT" pitchFamily="34" charset="0"/>
              </a:rPr>
              <a:t>Points: </a:t>
            </a:r>
            <a:r>
              <a:rPr lang="en-US">
                <a:latin typeface="Gill Sans MT" pitchFamily="34" charset="0"/>
              </a:rPr>
              <a:t>3.6M</a:t>
            </a:r>
          </a:p>
          <a:p>
            <a:endParaRPr lang="en-US">
              <a:latin typeface="Gill Sans MT" pitchFamily="34" charset="0"/>
            </a:endParaRPr>
          </a:p>
          <a:p>
            <a:r>
              <a:rPr lang="en-US" b="1">
                <a:latin typeface="Gill Sans MT" pitchFamily="34" charset="0"/>
              </a:rPr>
              <a:t>Algebraic splats: </a:t>
            </a:r>
            <a:r>
              <a:rPr lang="en-US">
                <a:latin typeface="Gill Sans MT" pitchFamily="34" charset="0"/>
              </a:rPr>
              <a:t>30K ( 0.8 % )</a:t>
            </a:r>
          </a:p>
          <a:p>
            <a:r>
              <a:rPr lang="en-US" b="1">
                <a:latin typeface="Gill Sans MT" pitchFamily="34" charset="0"/>
              </a:rPr>
              <a:t>Speed: </a:t>
            </a:r>
            <a:r>
              <a:rPr lang="en-US">
                <a:latin typeface="Gill Sans MT" pitchFamily="34" charset="0"/>
              </a:rPr>
              <a:t>226 fps</a:t>
            </a:r>
          </a:p>
          <a:p>
            <a:endParaRPr lang="en-US">
              <a:latin typeface="Gill Sans MT" pitchFamily="34" charset="0"/>
            </a:endParaRPr>
          </a:p>
          <a:p>
            <a:r>
              <a:rPr lang="en-US" b="1">
                <a:latin typeface="Gill Sans MT" pitchFamily="34" charset="0"/>
              </a:rPr>
              <a:t>SLIM Splats:  </a:t>
            </a:r>
            <a:r>
              <a:rPr lang="en-US">
                <a:latin typeface="Gill Sans MT" pitchFamily="34" charset="0"/>
              </a:rPr>
              <a:t>126K</a:t>
            </a:r>
          </a:p>
          <a:p>
            <a:r>
              <a:rPr lang="en-US" b="1">
                <a:latin typeface="Gill Sans MT" pitchFamily="34" charset="0"/>
              </a:rPr>
              <a:t>Speed:</a:t>
            </a:r>
            <a:r>
              <a:rPr lang="en-US">
                <a:latin typeface="Gill Sans MT" pitchFamily="34" charset="0"/>
              </a:rPr>
              <a:t> 7 fps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en-US" smtClean="0"/>
              <a:t>Algebraic splats Vs SLIM</a:t>
            </a:r>
          </a:p>
        </p:txBody>
      </p:sp>
      <p:graphicFrame>
        <p:nvGraphicFramePr>
          <p:cNvPr id="4" name="Content Placeholder 3"/>
          <p:cNvGraphicFramePr>
            <a:graphicFrameLocks noGrp="1"/>
          </p:cNvGraphicFramePr>
          <p:nvPr>
            <p:ph sz="quarter" idx="1"/>
          </p:nvPr>
        </p:nvGraphicFramePr>
        <p:xfrm>
          <a:off x="609600" y="1905000"/>
          <a:ext cx="7924799" cy="3200398"/>
        </p:xfrm>
        <a:graphic>
          <a:graphicData uri="http://schemas.openxmlformats.org/drawingml/2006/table">
            <a:tbl>
              <a:tblPr firstRow="1" bandRow="1">
                <a:tableStyleId>{5C22544A-7EE6-4342-B048-85BDC9FD1C3A}</a:tableStyleId>
              </a:tblPr>
              <a:tblGrid>
                <a:gridCol w="1315641"/>
                <a:gridCol w="1393031"/>
                <a:gridCol w="1160859"/>
                <a:gridCol w="1238250"/>
                <a:gridCol w="1160859"/>
                <a:gridCol w="1656159"/>
              </a:tblGrid>
              <a:tr h="489472">
                <a:tc rowSpan="2">
                  <a:txBody>
                    <a:bodyPr/>
                    <a:lstStyle/>
                    <a:p>
                      <a:pPr algn="ctr"/>
                      <a:endParaRPr lang="en-US" dirty="0" smtClean="0"/>
                    </a:p>
                    <a:p>
                      <a:pPr algn="ctr"/>
                      <a:r>
                        <a:rPr lang="en-US" dirty="0" smtClean="0"/>
                        <a:t>MODEL</a:t>
                      </a:r>
                      <a:endParaRPr lang="en-US" dirty="0"/>
                    </a:p>
                  </a:txBody>
                  <a:tcPr/>
                </a:tc>
                <a:tc rowSpan="2">
                  <a:txBody>
                    <a:bodyPr/>
                    <a:lstStyle/>
                    <a:p>
                      <a:pPr algn="ctr"/>
                      <a:endParaRPr lang="en-US" dirty="0" smtClean="0"/>
                    </a:p>
                    <a:p>
                      <a:pPr algn="ctr"/>
                      <a:r>
                        <a:rPr lang="en-US" dirty="0" smtClean="0"/>
                        <a:t>#Splats</a:t>
                      </a:r>
                      <a:endParaRPr lang="en-US" dirty="0"/>
                    </a:p>
                  </a:txBody>
                  <a:tcPr/>
                </a:tc>
                <a:tc gridSpan="3">
                  <a:txBody>
                    <a:bodyPr/>
                    <a:lstStyle/>
                    <a:p>
                      <a:pPr algn="ctr"/>
                      <a:r>
                        <a:rPr lang="en-US" dirty="0" smtClean="0"/>
                        <a:t>Algebraic</a:t>
                      </a:r>
                      <a:r>
                        <a:rPr lang="en-US" baseline="0" dirty="0" smtClean="0"/>
                        <a:t> splats(FPS)</a:t>
                      </a:r>
                      <a:endParaRPr lang="en-US" dirty="0"/>
                    </a:p>
                  </a:txBody>
                  <a:tcPr/>
                </a:tc>
                <a:tc hMerge="1">
                  <a:txBody>
                    <a:bodyPr/>
                    <a:lstStyle/>
                    <a:p>
                      <a:endParaRPr lang="en-US"/>
                    </a:p>
                  </a:txBody>
                  <a:tcPr/>
                </a:tc>
                <a:tc hMerge="1">
                  <a:txBody>
                    <a:bodyPr/>
                    <a:lstStyle/>
                    <a:p>
                      <a:endParaRPr lang="en-US"/>
                    </a:p>
                  </a:txBody>
                  <a:tcPr/>
                </a:tc>
                <a:tc>
                  <a:txBody>
                    <a:bodyPr/>
                    <a:lstStyle/>
                    <a:p>
                      <a:pPr algn="ctr"/>
                      <a:r>
                        <a:rPr lang="en-US" dirty="0" smtClean="0"/>
                        <a:t>SLIM(FPS)</a:t>
                      </a:r>
                      <a:endParaRPr lang="en-US" dirty="0"/>
                    </a:p>
                  </a:txBody>
                  <a:tcPr/>
                </a:tc>
              </a:tr>
              <a:tr h="451821">
                <a:tc vMerge="1">
                  <a:txBody>
                    <a:bodyPr/>
                    <a:lstStyle/>
                    <a:p>
                      <a:endParaRPr lang="en-US" dirty="0"/>
                    </a:p>
                  </a:txBody>
                  <a:tcPr/>
                </a:tc>
                <a:tc vMerge="1">
                  <a:txBody>
                    <a:bodyPr/>
                    <a:lstStyle/>
                    <a:p>
                      <a:endParaRPr lang="en-US" dirty="0"/>
                    </a:p>
                  </a:txBody>
                  <a:tcPr/>
                </a:tc>
                <a:tc>
                  <a:txBody>
                    <a:bodyPr/>
                    <a:lstStyle/>
                    <a:p>
                      <a:pPr algn="ctr"/>
                      <a:r>
                        <a:rPr lang="en-US" dirty="0" smtClean="0"/>
                        <a:t>GTX280</a:t>
                      </a:r>
                      <a:endParaRPr lang="en-US" dirty="0"/>
                    </a:p>
                  </a:txBody>
                  <a:tcPr/>
                </a:tc>
                <a:tc>
                  <a:txBody>
                    <a:bodyPr/>
                    <a:lstStyle/>
                    <a:p>
                      <a:pPr algn="ctr"/>
                      <a:r>
                        <a:rPr lang="en-US" dirty="0" smtClean="0"/>
                        <a:t>8800GTX</a:t>
                      </a:r>
                      <a:endParaRPr lang="en-US" dirty="0"/>
                    </a:p>
                  </a:txBody>
                  <a:tcPr/>
                </a:tc>
                <a:tc>
                  <a:txBody>
                    <a:bodyPr/>
                    <a:lstStyle/>
                    <a:p>
                      <a:pPr algn="ctr"/>
                      <a:r>
                        <a:rPr lang="en-US" dirty="0" smtClean="0"/>
                        <a:t>7900GTX</a:t>
                      </a:r>
                      <a:endParaRPr lang="en-US" dirty="0"/>
                    </a:p>
                  </a:txBody>
                  <a:tcPr/>
                </a:tc>
                <a:tc>
                  <a:txBody>
                    <a:bodyPr/>
                    <a:lstStyle/>
                    <a:p>
                      <a:pPr algn="ctr"/>
                      <a:r>
                        <a:rPr lang="en-US" dirty="0" smtClean="0"/>
                        <a:t>   7900 GTX</a:t>
                      </a:r>
                      <a:endParaRPr lang="en-US" dirty="0"/>
                    </a:p>
                  </a:txBody>
                  <a:tcPr/>
                </a:tc>
              </a:tr>
              <a:tr h="451821">
                <a:tc>
                  <a:txBody>
                    <a:bodyPr/>
                    <a:lstStyle/>
                    <a:p>
                      <a:pPr algn="ctr"/>
                      <a:r>
                        <a:rPr lang="en-US" dirty="0" smtClean="0"/>
                        <a:t>Lucy</a:t>
                      </a:r>
                      <a:endParaRPr lang="en-US" dirty="0"/>
                    </a:p>
                  </a:txBody>
                  <a:tcPr/>
                </a:tc>
                <a:tc>
                  <a:txBody>
                    <a:bodyPr/>
                    <a:lstStyle/>
                    <a:p>
                      <a:pPr algn="ctr"/>
                      <a:r>
                        <a:rPr lang="en-US" dirty="0" smtClean="0"/>
                        <a:t>130K</a:t>
                      </a:r>
                      <a:endParaRPr lang="en-US" dirty="0"/>
                    </a:p>
                  </a:txBody>
                  <a:tcPr/>
                </a:tc>
                <a:tc>
                  <a:txBody>
                    <a:bodyPr/>
                    <a:lstStyle/>
                    <a:p>
                      <a:pPr algn="ctr"/>
                      <a:r>
                        <a:rPr lang="en-US" dirty="0" smtClean="0"/>
                        <a:t>92</a:t>
                      </a:r>
                      <a:endParaRPr lang="en-US" dirty="0"/>
                    </a:p>
                  </a:txBody>
                  <a:tcPr/>
                </a:tc>
                <a:tc>
                  <a:txBody>
                    <a:bodyPr/>
                    <a:lstStyle/>
                    <a:p>
                      <a:pPr algn="ctr"/>
                      <a:r>
                        <a:rPr lang="en-US" dirty="0" smtClean="0"/>
                        <a:t>49</a:t>
                      </a:r>
                      <a:endParaRPr lang="en-US" dirty="0"/>
                    </a:p>
                  </a:txBody>
                  <a:tcPr/>
                </a:tc>
                <a:tc>
                  <a:txBody>
                    <a:bodyPr/>
                    <a:lstStyle/>
                    <a:p>
                      <a:pPr algn="ctr"/>
                      <a:r>
                        <a:rPr lang="en-US" dirty="0" smtClean="0"/>
                        <a:t>11</a:t>
                      </a:r>
                      <a:endParaRPr lang="en-US" dirty="0"/>
                    </a:p>
                  </a:txBody>
                  <a:tcPr/>
                </a:tc>
                <a:tc>
                  <a:txBody>
                    <a:bodyPr/>
                    <a:lstStyle/>
                    <a:p>
                      <a:pPr algn="ctr"/>
                      <a:r>
                        <a:rPr lang="en-US" dirty="0" smtClean="0"/>
                        <a:t>7</a:t>
                      </a:r>
                      <a:endParaRPr lang="en-US" dirty="0"/>
                    </a:p>
                  </a:txBody>
                  <a:tcPr/>
                </a:tc>
              </a:tr>
              <a:tr h="451821">
                <a:tc>
                  <a:txBody>
                    <a:bodyPr/>
                    <a:lstStyle/>
                    <a:p>
                      <a:pPr algn="ctr"/>
                      <a:r>
                        <a:rPr lang="en-US" dirty="0" smtClean="0"/>
                        <a:t>Armadillo</a:t>
                      </a:r>
                      <a:endParaRPr lang="en-US" dirty="0"/>
                    </a:p>
                  </a:txBody>
                  <a:tcPr/>
                </a:tc>
                <a:tc>
                  <a:txBody>
                    <a:bodyPr/>
                    <a:lstStyle/>
                    <a:p>
                      <a:pPr algn="ctr"/>
                      <a:r>
                        <a:rPr lang="en-US" dirty="0" smtClean="0"/>
                        <a:t>24K</a:t>
                      </a:r>
                      <a:endParaRPr lang="en-US" dirty="0"/>
                    </a:p>
                  </a:txBody>
                  <a:tcPr/>
                </a:tc>
                <a:tc>
                  <a:txBody>
                    <a:bodyPr/>
                    <a:lstStyle/>
                    <a:p>
                      <a:pPr algn="ctr"/>
                      <a:r>
                        <a:rPr lang="en-US" dirty="0" smtClean="0"/>
                        <a:t>168</a:t>
                      </a:r>
                      <a:endParaRPr lang="en-US" dirty="0"/>
                    </a:p>
                  </a:txBody>
                  <a:tcPr/>
                </a:tc>
                <a:tc>
                  <a:txBody>
                    <a:bodyPr/>
                    <a:lstStyle/>
                    <a:p>
                      <a:pPr algn="ctr"/>
                      <a:r>
                        <a:rPr lang="en-US" dirty="0" smtClean="0"/>
                        <a:t>94</a:t>
                      </a:r>
                      <a:endParaRPr lang="en-US" dirty="0"/>
                    </a:p>
                  </a:txBody>
                  <a:tcPr/>
                </a:tc>
                <a:tc>
                  <a:txBody>
                    <a:bodyPr/>
                    <a:lstStyle/>
                    <a:p>
                      <a:pPr algn="ctr"/>
                      <a:r>
                        <a:rPr lang="en-US" dirty="0" smtClean="0"/>
                        <a:t>39</a:t>
                      </a:r>
                      <a:endParaRPr lang="en-US" dirty="0"/>
                    </a:p>
                  </a:txBody>
                  <a:tcPr/>
                </a:tc>
                <a:tc>
                  <a:txBody>
                    <a:bodyPr/>
                    <a:lstStyle/>
                    <a:p>
                      <a:pPr algn="ctr"/>
                      <a:r>
                        <a:rPr lang="en-US" dirty="0" smtClean="0"/>
                        <a:t>23</a:t>
                      </a:r>
                      <a:endParaRPr lang="en-US" dirty="0"/>
                    </a:p>
                  </a:txBody>
                  <a:tcPr/>
                </a:tc>
              </a:tr>
              <a:tr h="451821">
                <a:tc>
                  <a:txBody>
                    <a:bodyPr/>
                    <a:lstStyle/>
                    <a:p>
                      <a:pPr algn="ctr"/>
                      <a:r>
                        <a:rPr lang="en-US" dirty="0" smtClean="0"/>
                        <a:t>Dino</a:t>
                      </a:r>
                      <a:endParaRPr lang="en-US" dirty="0"/>
                    </a:p>
                  </a:txBody>
                  <a:tcPr/>
                </a:tc>
                <a:tc>
                  <a:txBody>
                    <a:bodyPr/>
                    <a:lstStyle/>
                    <a:p>
                      <a:pPr algn="ctr"/>
                      <a:r>
                        <a:rPr lang="en-US" dirty="0" smtClean="0"/>
                        <a:t>6K</a:t>
                      </a:r>
                      <a:endParaRPr lang="en-US" dirty="0"/>
                    </a:p>
                  </a:txBody>
                  <a:tcPr/>
                </a:tc>
                <a:tc>
                  <a:txBody>
                    <a:bodyPr/>
                    <a:lstStyle/>
                    <a:p>
                      <a:pPr algn="ctr"/>
                      <a:r>
                        <a:rPr lang="en-US" dirty="0" smtClean="0"/>
                        <a:t>306</a:t>
                      </a:r>
                      <a:endParaRPr lang="en-US" dirty="0"/>
                    </a:p>
                  </a:txBody>
                  <a:tcPr/>
                </a:tc>
                <a:tc>
                  <a:txBody>
                    <a:bodyPr/>
                    <a:lstStyle/>
                    <a:p>
                      <a:pPr algn="ctr"/>
                      <a:r>
                        <a:rPr lang="en-US" dirty="0" smtClean="0"/>
                        <a:t>180</a:t>
                      </a:r>
                      <a:endParaRPr lang="en-US" dirty="0"/>
                    </a:p>
                  </a:txBody>
                  <a:tcPr/>
                </a:tc>
                <a:tc>
                  <a:txBody>
                    <a:bodyPr/>
                    <a:lstStyle/>
                    <a:p>
                      <a:pPr algn="ctr"/>
                      <a:r>
                        <a:rPr lang="en-US" dirty="0" smtClean="0"/>
                        <a:t>87</a:t>
                      </a:r>
                      <a:endParaRPr lang="en-US" dirty="0"/>
                    </a:p>
                  </a:txBody>
                  <a:tcPr/>
                </a:tc>
                <a:tc>
                  <a:txBody>
                    <a:bodyPr/>
                    <a:lstStyle/>
                    <a:p>
                      <a:pPr algn="ctr"/>
                      <a:r>
                        <a:rPr lang="en-US" dirty="0" smtClean="0"/>
                        <a:t>44</a:t>
                      </a:r>
                      <a:endParaRPr lang="en-US" dirty="0"/>
                    </a:p>
                  </a:txBody>
                  <a:tcPr/>
                </a:tc>
              </a:tr>
              <a:tr h="451821">
                <a:tc>
                  <a:txBody>
                    <a:bodyPr/>
                    <a:lstStyle/>
                    <a:p>
                      <a:pPr algn="ctr"/>
                      <a:r>
                        <a:rPr lang="en-US" dirty="0" smtClean="0"/>
                        <a:t>David</a:t>
                      </a:r>
                      <a:endParaRPr lang="en-US" dirty="0"/>
                    </a:p>
                  </a:txBody>
                  <a:tcPr/>
                </a:tc>
                <a:tc>
                  <a:txBody>
                    <a:bodyPr/>
                    <a:lstStyle/>
                    <a:p>
                      <a:pPr algn="ctr"/>
                      <a:r>
                        <a:rPr lang="en-US" dirty="0" smtClean="0"/>
                        <a:t>932K</a:t>
                      </a:r>
                      <a:endParaRPr lang="en-US" dirty="0"/>
                    </a:p>
                  </a:txBody>
                  <a:tcPr/>
                </a:tc>
                <a:tc>
                  <a:txBody>
                    <a:bodyPr/>
                    <a:lstStyle/>
                    <a:p>
                      <a:pPr algn="ctr"/>
                      <a:r>
                        <a:rPr lang="en-US" dirty="0" smtClean="0"/>
                        <a:t>18</a:t>
                      </a:r>
                      <a:endParaRPr lang="en-US" dirty="0"/>
                    </a:p>
                  </a:txBody>
                  <a:tcPr/>
                </a:tc>
                <a:tc>
                  <a:txBody>
                    <a:bodyPr/>
                    <a:lstStyle/>
                    <a:p>
                      <a:pPr algn="ctr"/>
                      <a:r>
                        <a:rPr lang="en-US" dirty="0" smtClean="0"/>
                        <a:t>10</a:t>
                      </a:r>
                      <a:endParaRPr lang="en-US" dirty="0"/>
                    </a:p>
                  </a:txBody>
                  <a:tcPr/>
                </a:tc>
                <a:tc>
                  <a:txBody>
                    <a:bodyPr/>
                    <a:lstStyle/>
                    <a:p>
                      <a:pPr algn="ctr"/>
                      <a:r>
                        <a:rPr lang="en-US" dirty="0" smtClean="0"/>
                        <a:t>4</a:t>
                      </a:r>
                      <a:endParaRPr lang="en-US" dirty="0"/>
                    </a:p>
                  </a:txBody>
                  <a:tcPr/>
                </a:tc>
                <a:tc>
                  <a:txBody>
                    <a:bodyPr/>
                    <a:lstStyle/>
                    <a:p>
                      <a:pPr algn="ctr"/>
                      <a:r>
                        <a:rPr lang="en-US" dirty="0" smtClean="0"/>
                        <a:t>3</a:t>
                      </a:r>
                      <a:endParaRPr lang="en-US" dirty="0"/>
                    </a:p>
                  </a:txBody>
                  <a:tcPr/>
                </a:tc>
              </a:tr>
              <a:tr h="451821">
                <a:tc>
                  <a:txBody>
                    <a:bodyPr/>
                    <a:lstStyle/>
                    <a:p>
                      <a:pPr algn="ctr"/>
                      <a:r>
                        <a:rPr lang="en-US" dirty="0" smtClean="0"/>
                        <a:t>David</a:t>
                      </a:r>
                      <a:endParaRPr lang="en-US" dirty="0"/>
                    </a:p>
                  </a:txBody>
                  <a:tcPr/>
                </a:tc>
                <a:tc>
                  <a:txBody>
                    <a:bodyPr/>
                    <a:lstStyle/>
                    <a:p>
                      <a:pPr algn="ctr"/>
                      <a:r>
                        <a:rPr lang="en-US" dirty="0" smtClean="0"/>
                        <a:t>126K</a:t>
                      </a:r>
                      <a:endParaRPr lang="en-US" dirty="0"/>
                    </a:p>
                  </a:txBody>
                  <a:tcPr/>
                </a:tc>
                <a:tc>
                  <a:txBody>
                    <a:bodyPr/>
                    <a:lstStyle/>
                    <a:p>
                      <a:pPr algn="ctr"/>
                      <a:r>
                        <a:rPr lang="en-US" dirty="0" smtClean="0"/>
                        <a:t>108</a:t>
                      </a:r>
                      <a:endParaRPr lang="en-US" dirty="0"/>
                    </a:p>
                  </a:txBody>
                  <a:tcPr/>
                </a:tc>
                <a:tc>
                  <a:txBody>
                    <a:bodyPr/>
                    <a:lstStyle/>
                    <a:p>
                      <a:pPr algn="ctr"/>
                      <a:r>
                        <a:rPr lang="en-US" dirty="0" smtClean="0"/>
                        <a:t>69</a:t>
                      </a:r>
                      <a:endParaRPr lang="en-US" dirty="0"/>
                    </a:p>
                  </a:txBody>
                  <a:tcPr/>
                </a:tc>
                <a:tc>
                  <a:txBody>
                    <a:bodyPr/>
                    <a:lstStyle/>
                    <a:p>
                      <a:pPr algn="ctr"/>
                      <a:r>
                        <a:rPr lang="en-US" dirty="0" smtClean="0"/>
                        <a:t>14</a:t>
                      </a:r>
                      <a:endParaRPr lang="en-US" dirty="0"/>
                    </a:p>
                  </a:txBody>
                  <a:tcPr/>
                </a:tc>
                <a:tc>
                  <a:txBody>
                    <a:bodyPr/>
                    <a:lstStyle/>
                    <a:p>
                      <a:pPr algn="ctr"/>
                      <a:r>
                        <a:rPr lang="en-US" dirty="0" smtClean="0"/>
                        <a:t>7</a:t>
                      </a:r>
                      <a:endParaRPr lang="en-US" dirty="0"/>
                    </a:p>
                  </a:txBody>
                  <a:tcPr/>
                </a:tc>
              </a:tr>
            </a:tbl>
          </a:graphicData>
        </a:graphic>
      </p:graphicFrame>
      <p:sp>
        <p:nvSpPr>
          <p:cNvPr id="5" name="Rectangle 4"/>
          <p:cNvSpPr/>
          <p:nvPr/>
        </p:nvSpPr>
        <p:spPr>
          <a:xfrm>
            <a:off x="5943600" y="2895600"/>
            <a:ext cx="2133600" cy="2133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1" fontAlgn="auto">
              <a:spcBef>
                <a:spcPts val="0"/>
              </a:spcBef>
              <a:spcAft>
                <a:spcPts val="0"/>
              </a:spcAft>
              <a:defRPr/>
            </a:pPr>
            <a:endParaRPr lang="en-US"/>
          </a:p>
        </p:txBody>
      </p:sp>
      <p:sp>
        <p:nvSpPr>
          <p:cNvPr id="34877" name="TextBox 5"/>
          <p:cNvSpPr txBox="1">
            <a:spLocks noChangeArrowheads="1"/>
          </p:cNvSpPr>
          <p:nvPr/>
        </p:nvSpPr>
        <p:spPr bwMode="auto">
          <a:xfrm>
            <a:off x="685800" y="6019800"/>
            <a:ext cx="8458200" cy="276225"/>
          </a:xfrm>
          <a:prstGeom prst="rect">
            <a:avLst/>
          </a:prstGeom>
          <a:noFill/>
          <a:ln w="9525">
            <a:noFill/>
            <a:miter lim="800000"/>
            <a:headEnd/>
            <a:tailEnd/>
          </a:ln>
        </p:spPr>
        <p:txBody>
          <a:bodyPr>
            <a:spAutoFit/>
          </a:bodyPr>
          <a:lstStyle/>
          <a:p>
            <a:r>
              <a:rPr lang="en-US" sz="1200">
                <a:latin typeface="Gill Sans MT" pitchFamily="34" charset="0"/>
              </a:rPr>
              <a:t>All the fps numbers are rounded off to nearest integer.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US" smtClean="0"/>
              <a:t>Speed</a:t>
            </a:r>
          </a:p>
        </p:txBody>
      </p:sp>
      <p:graphicFrame>
        <p:nvGraphicFramePr>
          <p:cNvPr id="8" name="Content Placeholder 7"/>
          <p:cNvGraphicFramePr>
            <a:graphicFrameLocks noGrp="1"/>
          </p:cNvGraphicFramePr>
          <p:nvPr>
            <p:ph sz="quarter" idx="1"/>
          </p:nvPr>
        </p:nvGraphicFramePr>
        <p:xfrm>
          <a:off x="838200" y="1828800"/>
          <a:ext cx="7315200" cy="3581406"/>
        </p:xfrm>
        <a:graphic>
          <a:graphicData uri="http://schemas.openxmlformats.org/drawingml/2006/table">
            <a:tbl>
              <a:tblPr firstRow="1" bandRow="1">
                <a:tableStyleId>{5C22544A-7EE6-4342-B048-85BDC9FD1C3A}</a:tableStyleId>
              </a:tblPr>
              <a:tblGrid>
                <a:gridCol w="2438400"/>
                <a:gridCol w="2438400"/>
                <a:gridCol w="2438400"/>
              </a:tblGrid>
              <a:tr h="397934">
                <a:tc>
                  <a:txBody>
                    <a:bodyPr/>
                    <a:lstStyle/>
                    <a:p>
                      <a:pPr algn="ctr"/>
                      <a:r>
                        <a:rPr lang="en-US" dirty="0" smtClean="0"/>
                        <a:t>Model</a:t>
                      </a:r>
                      <a:endParaRPr lang="en-US" dirty="0"/>
                    </a:p>
                  </a:txBody>
                  <a:tcPr/>
                </a:tc>
                <a:tc>
                  <a:txBody>
                    <a:bodyPr/>
                    <a:lstStyle/>
                    <a:p>
                      <a:pPr algn="ctr"/>
                      <a:r>
                        <a:rPr lang="en-US" dirty="0" smtClean="0"/>
                        <a:t>Quadratic (FPS)</a:t>
                      </a:r>
                      <a:endParaRPr lang="en-US" dirty="0"/>
                    </a:p>
                  </a:txBody>
                  <a:tcPr/>
                </a:tc>
                <a:tc>
                  <a:txBody>
                    <a:bodyPr/>
                    <a:lstStyle/>
                    <a:p>
                      <a:pPr algn="ctr"/>
                      <a:r>
                        <a:rPr lang="en-US" dirty="0" smtClean="0"/>
                        <a:t>Cubic (FPS)</a:t>
                      </a:r>
                      <a:endParaRPr lang="en-US" dirty="0"/>
                    </a:p>
                  </a:txBody>
                  <a:tcPr/>
                </a:tc>
              </a:tr>
              <a:tr h="397934">
                <a:tc>
                  <a:txBody>
                    <a:bodyPr/>
                    <a:lstStyle/>
                    <a:p>
                      <a:pPr algn="ctr"/>
                      <a:r>
                        <a:rPr lang="en-US" dirty="0" smtClean="0"/>
                        <a:t>Dragon</a:t>
                      </a:r>
                      <a:endParaRPr lang="en-US" dirty="0"/>
                    </a:p>
                  </a:txBody>
                  <a:tcPr/>
                </a:tc>
                <a:tc>
                  <a:txBody>
                    <a:bodyPr/>
                    <a:lstStyle/>
                    <a:p>
                      <a:pPr algn="ctr"/>
                      <a:r>
                        <a:rPr lang="en-US" dirty="0" smtClean="0"/>
                        <a:t>198</a:t>
                      </a:r>
                      <a:endParaRPr lang="en-US" dirty="0"/>
                    </a:p>
                  </a:txBody>
                  <a:tcPr/>
                </a:tc>
                <a:tc>
                  <a:txBody>
                    <a:bodyPr/>
                    <a:lstStyle/>
                    <a:p>
                      <a:pPr algn="ctr"/>
                      <a:r>
                        <a:rPr lang="en-US" dirty="0" smtClean="0"/>
                        <a:t>119</a:t>
                      </a:r>
                      <a:endParaRPr lang="en-US" dirty="0"/>
                    </a:p>
                  </a:txBody>
                  <a:tcPr/>
                </a:tc>
              </a:tr>
              <a:tr h="397934">
                <a:tc>
                  <a:txBody>
                    <a:bodyPr/>
                    <a:lstStyle/>
                    <a:p>
                      <a:pPr algn="ctr"/>
                      <a:r>
                        <a:rPr lang="en-US" dirty="0" smtClean="0"/>
                        <a:t>Igea</a:t>
                      </a:r>
                      <a:endParaRPr lang="en-US" dirty="0"/>
                    </a:p>
                  </a:txBody>
                  <a:tcPr/>
                </a:tc>
                <a:tc>
                  <a:txBody>
                    <a:bodyPr/>
                    <a:lstStyle/>
                    <a:p>
                      <a:pPr algn="ctr"/>
                      <a:r>
                        <a:rPr lang="en-US" dirty="0" smtClean="0"/>
                        <a:t>221</a:t>
                      </a:r>
                      <a:endParaRPr lang="en-US" dirty="0"/>
                    </a:p>
                  </a:txBody>
                  <a:tcPr/>
                </a:tc>
                <a:tc>
                  <a:txBody>
                    <a:bodyPr/>
                    <a:lstStyle/>
                    <a:p>
                      <a:pPr algn="ctr"/>
                      <a:r>
                        <a:rPr lang="en-US" dirty="0" smtClean="0"/>
                        <a:t>148</a:t>
                      </a:r>
                      <a:endParaRPr lang="en-US" dirty="0"/>
                    </a:p>
                  </a:txBody>
                  <a:tcPr/>
                </a:tc>
              </a:tr>
              <a:tr h="397934">
                <a:tc>
                  <a:txBody>
                    <a:bodyPr/>
                    <a:lstStyle/>
                    <a:p>
                      <a:pPr algn="ctr"/>
                      <a:r>
                        <a:rPr lang="en-US" dirty="0" smtClean="0"/>
                        <a:t>Buddha</a:t>
                      </a:r>
                      <a:endParaRPr lang="en-US" dirty="0"/>
                    </a:p>
                  </a:txBody>
                  <a:tcPr/>
                </a:tc>
                <a:tc>
                  <a:txBody>
                    <a:bodyPr/>
                    <a:lstStyle/>
                    <a:p>
                      <a:pPr algn="ctr"/>
                      <a:r>
                        <a:rPr lang="en-US" dirty="0" smtClean="0"/>
                        <a:t>240</a:t>
                      </a:r>
                      <a:endParaRPr lang="en-US" dirty="0"/>
                    </a:p>
                  </a:txBody>
                  <a:tcPr/>
                </a:tc>
                <a:tc>
                  <a:txBody>
                    <a:bodyPr/>
                    <a:lstStyle/>
                    <a:p>
                      <a:pPr algn="ctr"/>
                      <a:r>
                        <a:rPr lang="en-US" dirty="0" smtClean="0"/>
                        <a:t>159</a:t>
                      </a:r>
                      <a:endParaRPr lang="en-US" dirty="0"/>
                    </a:p>
                  </a:txBody>
                  <a:tcPr/>
                </a:tc>
              </a:tr>
              <a:tr h="397934">
                <a:tc>
                  <a:txBody>
                    <a:bodyPr/>
                    <a:lstStyle/>
                    <a:p>
                      <a:pPr algn="ctr"/>
                      <a:r>
                        <a:rPr lang="en-US" dirty="0" smtClean="0"/>
                        <a:t>Dino</a:t>
                      </a:r>
                      <a:endParaRPr lang="en-US" dirty="0"/>
                    </a:p>
                  </a:txBody>
                  <a:tcPr/>
                </a:tc>
                <a:tc>
                  <a:txBody>
                    <a:bodyPr/>
                    <a:lstStyle/>
                    <a:p>
                      <a:pPr algn="ctr"/>
                      <a:r>
                        <a:rPr lang="en-US" dirty="0" smtClean="0"/>
                        <a:t>393</a:t>
                      </a:r>
                      <a:endParaRPr lang="en-US" dirty="0"/>
                    </a:p>
                  </a:txBody>
                  <a:tcPr/>
                </a:tc>
                <a:tc>
                  <a:txBody>
                    <a:bodyPr/>
                    <a:lstStyle/>
                    <a:p>
                      <a:pPr algn="ctr"/>
                      <a:r>
                        <a:rPr lang="en-US" dirty="0" smtClean="0"/>
                        <a:t>206</a:t>
                      </a:r>
                      <a:endParaRPr lang="en-US" dirty="0"/>
                    </a:p>
                  </a:txBody>
                  <a:tcPr/>
                </a:tc>
              </a:tr>
              <a:tr h="397934">
                <a:tc>
                  <a:txBody>
                    <a:bodyPr/>
                    <a:lstStyle/>
                    <a:p>
                      <a:pPr algn="ctr"/>
                      <a:r>
                        <a:rPr lang="en-US" dirty="0" smtClean="0"/>
                        <a:t>David</a:t>
                      </a:r>
                      <a:endParaRPr lang="en-US" dirty="0"/>
                    </a:p>
                  </a:txBody>
                  <a:tcPr/>
                </a:tc>
                <a:tc>
                  <a:txBody>
                    <a:bodyPr/>
                    <a:lstStyle/>
                    <a:p>
                      <a:pPr algn="ctr"/>
                      <a:r>
                        <a:rPr lang="en-US" dirty="0" smtClean="0"/>
                        <a:t>226</a:t>
                      </a:r>
                      <a:endParaRPr lang="en-US"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135</a:t>
                      </a:r>
                      <a:endParaRPr lang="en-US" dirty="0"/>
                    </a:p>
                  </a:txBody>
                  <a:tcPr/>
                </a:tc>
              </a:tr>
              <a:tr h="397934">
                <a:tc>
                  <a:txBody>
                    <a:bodyPr/>
                    <a:lstStyle/>
                    <a:p>
                      <a:pPr algn="ctr"/>
                      <a:r>
                        <a:rPr lang="en-US" dirty="0" smtClean="0"/>
                        <a:t>Bone</a:t>
                      </a:r>
                      <a:endParaRPr lang="en-US" dirty="0"/>
                    </a:p>
                  </a:txBody>
                  <a:tcPr/>
                </a:tc>
                <a:tc>
                  <a:txBody>
                    <a:bodyPr/>
                    <a:lstStyle/>
                    <a:p>
                      <a:pPr algn="ctr"/>
                      <a:r>
                        <a:rPr lang="en-US" dirty="0" smtClean="0"/>
                        <a:t>270</a:t>
                      </a:r>
                      <a:endParaRPr lang="en-US" dirty="0"/>
                    </a:p>
                  </a:txBody>
                  <a:tcPr/>
                </a:tc>
                <a:tc>
                  <a:txBody>
                    <a:bodyPr/>
                    <a:lstStyle/>
                    <a:p>
                      <a:pPr algn="ctr"/>
                      <a:r>
                        <a:rPr lang="en-US" dirty="0" smtClean="0"/>
                        <a:t>158</a:t>
                      </a:r>
                      <a:endParaRPr lang="en-US" dirty="0"/>
                    </a:p>
                  </a:txBody>
                  <a:tcPr/>
                </a:tc>
              </a:tr>
              <a:tr h="397934">
                <a:tc>
                  <a:txBody>
                    <a:bodyPr/>
                    <a:lstStyle/>
                    <a:p>
                      <a:pPr algn="ctr"/>
                      <a:r>
                        <a:rPr lang="en-US" dirty="0" smtClean="0"/>
                        <a:t>Armadillo</a:t>
                      </a:r>
                      <a:endParaRPr lang="en-US" dirty="0"/>
                    </a:p>
                  </a:txBody>
                  <a:tcPr/>
                </a:tc>
                <a:tc>
                  <a:txBody>
                    <a:bodyPr/>
                    <a:lstStyle/>
                    <a:p>
                      <a:pPr algn="ctr"/>
                      <a:r>
                        <a:rPr lang="en-US" dirty="0" smtClean="0"/>
                        <a:t>350</a:t>
                      </a:r>
                      <a:endParaRPr lang="en-US" dirty="0"/>
                    </a:p>
                  </a:txBody>
                  <a:tcPr/>
                </a:tc>
                <a:tc>
                  <a:txBody>
                    <a:bodyPr/>
                    <a:lstStyle/>
                    <a:p>
                      <a:pPr algn="ctr"/>
                      <a:r>
                        <a:rPr lang="en-US" dirty="0" smtClean="0"/>
                        <a:t>186</a:t>
                      </a:r>
                      <a:endParaRPr lang="en-US" dirty="0"/>
                    </a:p>
                  </a:txBody>
                  <a:tcPr/>
                </a:tc>
              </a:tr>
              <a:tr h="397934">
                <a:tc>
                  <a:txBody>
                    <a:bodyPr/>
                    <a:lstStyle/>
                    <a:p>
                      <a:pPr algn="ctr"/>
                      <a:r>
                        <a:rPr lang="en-US" dirty="0" smtClean="0"/>
                        <a:t>Lucy</a:t>
                      </a:r>
                      <a:endParaRPr lang="en-US" dirty="0"/>
                    </a:p>
                  </a:txBody>
                  <a:tcPr/>
                </a:tc>
                <a:tc>
                  <a:txBody>
                    <a:bodyPr/>
                    <a:lstStyle/>
                    <a:p>
                      <a:pPr algn="ctr"/>
                      <a:r>
                        <a:rPr lang="en-US" dirty="0" smtClean="0"/>
                        <a:t>290</a:t>
                      </a:r>
                      <a:endParaRPr lang="en-US" dirty="0"/>
                    </a:p>
                  </a:txBody>
                  <a:tcPr/>
                </a:tc>
                <a:tc>
                  <a:txBody>
                    <a:bodyPr/>
                    <a:lstStyle/>
                    <a:p>
                      <a:pPr algn="ctr"/>
                      <a:r>
                        <a:rPr lang="en-US" dirty="0" smtClean="0"/>
                        <a:t>143</a:t>
                      </a:r>
                      <a:endParaRPr lang="en-US" dirty="0"/>
                    </a:p>
                  </a:txBody>
                  <a:tcPr/>
                </a:tc>
              </a:tr>
            </a:tbl>
          </a:graphicData>
        </a:graphic>
      </p:graphicFrame>
      <p:sp>
        <p:nvSpPr>
          <p:cNvPr id="35885" name="TextBox 3"/>
          <p:cNvSpPr txBox="1">
            <a:spLocks noChangeArrowheads="1"/>
          </p:cNvSpPr>
          <p:nvPr/>
        </p:nvSpPr>
        <p:spPr bwMode="auto">
          <a:xfrm>
            <a:off x="914400" y="5943600"/>
            <a:ext cx="7315200" cy="307777"/>
          </a:xfrm>
          <a:prstGeom prst="rect">
            <a:avLst/>
          </a:prstGeom>
          <a:noFill/>
          <a:ln w="9525">
            <a:noFill/>
            <a:miter lim="800000"/>
            <a:headEnd/>
            <a:tailEnd/>
          </a:ln>
        </p:spPr>
        <p:txBody>
          <a:bodyPr>
            <a:spAutoFit/>
          </a:bodyPr>
          <a:lstStyle/>
          <a:p>
            <a:r>
              <a:rPr lang="en-US" sz="1400" dirty="0">
                <a:latin typeface="Gill Sans MT" pitchFamily="34" charset="0"/>
              </a:rPr>
              <a:t>All the fps reported are taken on </a:t>
            </a:r>
            <a:r>
              <a:rPr lang="en-US" sz="1400" dirty="0" err="1">
                <a:latin typeface="Gill Sans MT" pitchFamily="34" charset="0"/>
              </a:rPr>
              <a:t>nVidia</a:t>
            </a:r>
            <a:r>
              <a:rPr lang="en-US" sz="1400" dirty="0">
                <a:latin typeface="Gill Sans MT" pitchFamily="34" charset="0"/>
              </a:rPr>
              <a:t> GTX280</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r>
              <a:rPr lang="en-US" smtClean="0"/>
              <a:t>Rendering using Algebraic splats</a:t>
            </a:r>
          </a:p>
        </p:txBody>
      </p:sp>
      <p:pic>
        <p:nvPicPr>
          <p:cNvPr id="4" name="Content Placeholder 3" descr="happy_2_min.jpg"/>
          <p:cNvPicPr>
            <a:picLocks noGrp="1" noChangeAspect="1"/>
          </p:cNvPicPr>
          <p:nvPr>
            <p:ph sz="quarter" idx="1"/>
          </p:nvPr>
        </p:nvPicPr>
        <p:blipFill>
          <a:blip r:embed="rId2"/>
          <a:stretch>
            <a:fillRect/>
          </a:stretch>
        </p:blipFill>
        <p:spPr>
          <a:xfrm>
            <a:off x="4495800" y="1219200"/>
            <a:ext cx="2025650" cy="2025650"/>
          </a:xfrm>
        </p:spPr>
      </p:pic>
      <p:pic>
        <p:nvPicPr>
          <p:cNvPr id="5" name="Picture 4" descr="armadillo_2_min.jpg"/>
          <p:cNvPicPr>
            <a:picLocks noChangeAspect="1"/>
          </p:cNvPicPr>
          <p:nvPr/>
        </p:nvPicPr>
        <p:blipFill>
          <a:blip r:embed="rId3"/>
          <a:stretch>
            <a:fillRect/>
          </a:stretch>
        </p:blipFill>
        <p:spPr bwMode="auto">
          <a:xfrm>
            <a:off x="4386263" y="3624263"/>
            <a:ext cx="2243137" cy="2243137"/>
          </a:xfrm>
          <a:prstGeom prst="rect">
            <a:avLst/>
          </a:prstGeom>
          <a:noFill/>
          <a:ln w="9525">
            <a:noFill/>
            <a:miter lim="800000"/>
            <a:headEnd/>
            <a:tailEnd/>
          </a:ln>
        </p:spPr>
      </p:pic>
      <p:pic>
        <p:nvPicPr>
          <p:cNvPr id="6" name="Picture 5" descr="balljoint_2_min.jpg"/>
          <p:cNvPicPr>
            <a:picLocks noChangeAspect="1"/>
          </p:cNvPicPr>
          <p:nvPr/>
        </p:nvPicPr>
        <p:blipFill>
          <a:blip r:embed="rId4"/>
          <a:stretch>
            <a:fillRect/>
          </a:stretch>
        </p:blipFill>
        <p:spPr bwMode="auto">
          <a:xfrm>
            <a:off x="2514600" y="3886200"/>
            <a:ext cx="1981200" cy="1981200"/>
          </a:xfrm>
          <a:prstGeom prst="rect">
            <a:avLst/>
          </a:prstGeom>
          <a:noFill/>
          <a:ln w="9525">
            <a:noFill/>
            <a:miter lim="800000"/>
            <a:headEnd/>
            <a:tailEnd/>
          </a:ln>
        </p:spPr>
      </p:pic>
      <p:pic>
        <p:nvPicPr>
          <p:cNvPr id="7" name="Picture 6" descr="david_2mm_2_min.jpg"/>
          <p:cNvPicPr>
            <a:picLocks noChangeAspect="1"/>
          </p:cNvPicPr>
          <p:nvPr/>
        </p:nvPicPr>
        <p:blipFill>
          <a:blip r:embed="rId5"/>
          <a:stretch>
            <a:fillRect/>
          </a:stretch>
        </p:blipFill>
        <p:spPr bwMode="auto">
          <a:xfrm>
            <a:off x="609600" y="3657600"/>
            <a:ext cx="2162175" cy="2162175"/>
          </a:xfrm>
          <a:prstGeom prst="rect">
            <a:avLst/>
          </a:prstGeom>
          <a:noFill/>
          <a:ln w="9525">
            <a:noFill/>
            <a:miter lim="800000"/>
            <a:headEnd/>
            <a:tailEnd/>
          </a:ln>
        </p:spPr>
      </p:pic>
      <p:pic>
        <p:nvPicPr>
          <p:cNvPr id="8" name="Picture 7" descr="dragon_2_min.jpg"/>
          <p:cNvPicPr>
            <a:picLocks noChangeAspect="1"/>
          </p:cNvPicPr>
          <p:nvPr/>
        </p:nvPicPr>
        <p:blipFill>
          <a:blip r:embed="rId6"/>
          <a:stretch>
            <a:fillRect/>
          </a:stretch>
        </p:blipFill>
        <p:spPr bwMode="auto">
          <a:xfrm>
            <a:off x="533400" y="1447800"/>
            <a:ext cx="1854200" cy="1854200"/>
          </a:xfrm>
          <a:prstGeom prst="rect">
            <a:avLst/>
          </a:prstGeom>
          <a:noFill/>
          <a:ln w="9525">
            <a:noFill/>
            <a:miter lim="800000"/>
            <a:headEnd/>
            <a:tailEnd/>
          </a:ln>
        </p:spPr>
      </p:pic>
      <p:pic>
        <p:nvPicPr>
          <p:cNvPr id="9" name="Picture 8" descr="dino.90.2.jpg"/>
          <p:cNvPicPr>
            <a:picLocks noChangeAspect="1"/>
          </p:cNvPicPr>
          <p:nvPr/>
        </p:nvPicPr>
        <p:blipFill>
          <a:blip r:embed="rId7"/>
          <a:stretch>
            <a:fillRect/>
          </a:stretch>
        </p:blipFill>
        <p:spPr bwMode="auto">
          <a:xfrm>
            <a:off x="6553200" y="1219200"/>
            <a:ext cx="2057400" cy="2057400"/>
          </a:xfrm>
          <a:prstGeom prst="rect">
            <a:avLst/>
          </a:prstGeom>
          <a:noFill/>
          <a:ln w="9525">
            <a:noFill/>
            <a:miter lim="800000"/>
            <a:headEnd/>
            <a:tailEnd/>
          </a:ln>
        </p:spPr>
      </p:pic>
      <p:pic>
        <p:nvPicPr>
          <p:cNvPr id="10" name="Picture 9" descr="dummy.jpg"/>
          <p:cNvPicPr>
            <a:picLocks noChangeAspect="1"/>
          </p:cNvPicPr>
          <p:nvPr/>
        </p:nvPicPr>
        <p:blipFill>
          <a:blip r:embed="rId8"/>
          <a:stretch>
            <a:fillRect/>
          </a:stretch>
        </p:blipFill>
        <p:spPr bwMode="auto">
          <a:xfrm>
            <a:off x="2514600" y="1219200"/>
            <a:ext cx="1981200" cy="1981200"/>
          </a:xfrm>
          <a:prstGeom prst="rect">
            <a:avLst/>
          </a:prstGeom>
          <a:noFill/>
          <a:ln w="9525">
            <a:noFill/>
            <a:miter lim="800000"/>
            <a:headEnd/>
            <a:tailEnd/>
          </a:ln>
        </p:spPr>
      </p:pic>
      <p:pic>
        <p:nvPicPr>
          <p:cNvPr id="11" name="Picture 10" descr="armadillo_2_min.jpg"/>
          <p:cNvPicPr>
            <a:picLocks noChangeAspect="1"/>
          </p:cNvPicPr>
          <p:nvPr/>
        </p:nvPicPr>
        <p:blipFill>
          <a:blip r:embed="rId9"/>
          <a:stretch>
            <a:fillRect/>
          </a:stretch>
        </p:blipFill>
        <p:spPr bwMode="auto">
          <a:xfrm>
            <a:off x="6443663" y="3584432"/>
            <a:ext cx="2243137" cy="2237074"/>
          </a:xfrm>
          <a:prstGeom prst="rect">
            <a:avLst/>
          </a:prstGeom>
          <a:noFill/>
          <a:ln w="9525">
            <a:noFill/>
            <a:miter lim="800000"/>
            <a:headEnd/>
            <a:tailEnd/>
          </a:ln>
        </p:spPr>
      </p:pic>
      <p:sp>
        <p:nvSpPr>
          <p:cNvPr id="12" name="TextBox 11"/>
          <p:cNvSpPr txBox="1">
            <a:spLocks noChangeArrowheads="1"/>
          </p:cNvSpPr>
          <p:nvPr/>
        </p:nvSpPr>
        <p:spPr bwMode="auto">
          <a:xfrm>
            <a:off x="762000" y="3200400"/>
            <a:ext cx="1524000" cy="381000"/>
          </a:xfrm>
          <a:prstGeom prst="rect">
            <a:avLst/>
          </a:prstGeom>
          <a:noFill/>
          <a:ln w="9525">
            <a:noFill/>
            <a:miter lim="800000"/>
            <a:headEnd/>
            <a:tailEnd/>
          </a:ln>
        </p:spPr>
        <p:txBody>
          <a:bodyPr>
            <a:spAutoFit/>
          </a:bodyPr>
          <a:lstStyle/>
          <a:p>
            <a:pPr algn="ctr"/>
            <a:r>
              <a:rPr lang="en-US">
                <a:latin typeface="Gill Sans MT" pitchFamily="34" charset="0"/>
              </a:rPr>
              <a:t>4%, 198 fps</a:t>
            </a:r>
          </a:p>
        </p:txBody>
      </p:sp>
      <p:sp>
        <p:nvSpPr>
          <p:cNvPr id="13" name="TextBox 12"/>
          <p:cNvSpPr txBox="1">
            <a:spLocks noChangeArrowheads="1"/>
          </p:cNvSpPr>
          <p:nvPr/>
        </p:nvSpPr>
        <p:spPr bwMode="auto">
          <a:xfrm>
            <a:off x="2819400" y="3200400"/>
            <a:ext cx="1524000" cy="381000"/>
          </a:xfrm>
          <a:prstGeom prst="rect">
            <a:avLst/>
          </a:prstGeom>
          <a:noFill/>
          <a:ln w="9525">
            <a:noFill/>
            <a:miter lim="800000"/>
            <a:headEnd/>
            <a:tailEnd/>
          </a:ln>
        </p:spPr>
        <p:txBody>
          <a:bodyPr>
            <a:spAutoFit/>
          </a:bodyPr>
          <a:lstStyle/>
          <a:p>
            <a:pPr algn="ctr"/>
            <a:r>
              <a:rPr lang="en-US">
                <a:latin typeface="Gill Sans MT" pitchFamily="34" charset="0"/>
              </a:rPr>
              <a:t>3.6%, 221fps</a:t>
            </a:r>
          </a:p>
        </p:txBody>
      </p:sp>
      <p:sp>
        <p:nvSpPr>
          <p:cNvPr id="14" name="TextBox 13"/>
          <p:cNvSpPr txBox="1">
            <a:spLocks noChangeArrowheads="1"/>
          </p:cNvSpPr>
          <p:nvPr/>
        </p:nvSpPr>
        <p:spPr bwMode="auto">
          <a:xfrm>
            <a:off x="4572000" y="3200400"/>
            <a:ext cx="1524000" cy="381000"/>
          </a:xfrm>
          <a:prstGeom prst="rect">
            <a:avLst/>
          </a:prstGeom>
          <a:noFill/>
          <a:ln w="9525">
            <a:noFill/>
            <a:miter lim="800000"/>
            <a:headEnd/>
            <a:tailEnd/>
          </a:ln>
        </p:spPr>
        <p:txBody>
          <a:bodyPr>
            <a:spAutoFit/>
          </a:bodyPr>
          <a:lstStyle/>
          <a:p>
            <a:pPr algn="ctr"/>
            <a:r>
              <a:rPr lang="en-US">
                <a:latin typeface="Gill Sans MT" pitchFamily="34" charset="0"/>
              </a:rPr>
              <a:t>2.7%, 240fps</a:t>
            </a:r>
          </a:p>
        </p:txBody>
      </p:sp>
      <p:sp>
        <p:nvSpPr>
          <p:cNvPr id="15" name="TextBox 14"/>
          <p:cNvSpPr txBox="1">
            <a:spLocks noChangeArrowheads="1"/>
          </p:cNvSpPr>
          <p:nvPr/>
        </p:nvSpPr>
        <p:spPr bwMode="auto">
          <a:xfrm>
            <a:off x="6477000" y="3200400"/>
            <a:ext cx="1524000" cy="381000"/>
          </a:xfrm>
          <a:prstGeom prst="rect">
            <a:avLst/>
          </a:prstGeom>
          <a:noFill/>
          <a:ln w="9525">
            <a:noFill/>
            <a:miter lim="800000"/>
            <a:headEnd/>
            <a:tailEnd/>
          </a:ln>
        </p:spPr>
        <p:txBody>
          <a:bodyPr>
            <a:spAutoFit/>
          </a:bodyPr>
          <a:lstStyle/>
          <a:p>
            <a:pPr algn="ctr"/>
            <a:r>
              <a:rPr lang="en-US">
                <a:latin typeface="Gill Sans MT" pitchFamily="34" charset="0"/>
              </a:rPr>
              <a:t>4%, 393fps</a:t>
            </a:r>
          </a:p>
        </p:txBody>
      </p:sp>
      <p:sp>
        <p:nvSpPr>
          <p:cNvPr id="16" name="TextBox 15"/>
          <p:cNvSpPr txBox="1">
            <a:spLocks noChangeArrowheads="1"/>
          </p:cNvSpPr>
          <p:nvPr/>
        </p:nvSpPr>
        <p:spPr bwMode="auto">
          <a:xfrm>
            <a:off x="838200" y="5867400"/>
            <a:ext cx="1524000" cy="381000"/>
          </a:xfrm>
          <a:prstGeom prst="rect">
            <a:avLst/>
          </a:prstGeom>
          <a:noFill/>
          <a:ln w="9525">
            <a:noFill/>
            <a:miter lim="800000"/>
            <a:headEnd/>
            <a:tailEnd/>
          </a:ln>
        </p:spPr>
        <p:txBody>
          <a:bodyPr>
            <a:spAutoFit/>
          </a:bodyPr>
          <a:lstStyle/>
          <a:p>
            <a:pPr algn="ctr"/>
            <a:r>
              <a:rPr lang="en-US">
                <a:latin typeface="Gill Sans MT" pitchFamily="34" charset="0"/>
              </a:rPr>
              <a:t>0.8%, 226 fps</a:t>
            </a:r>
          </a:p>
        </p:txBody>
      </p:sp>
      <p:sp>
        <p:nvSpPr>
          <p:cNvPr id="17" name="TextBox 16"/>
          <p:cNvSpPr txBox="1">
            <a:spLocks noChangeArrowheads="1"/>
          </p:cNvSpPr>
          <p:nvPr/>
        </p:nvSpPr>
        <p:spPr bwMode="auto">
          <a:xfrm>
            <a:off x="2895600" y="5867400"/>
            <a:ext cx="1524000" cy="381000"/>
          </a:xfrm>
          <a:prstGeom prst="rect">
            <a:avLst/>
          </a:prstGeom>
          <a:noFill/>
          <a:ln w="9525">
            <a:noFill/>
            <a:miter lim="800000"/>
            <a:headEnd/>
            <a:tailEnd/>
          </a:ln>
        </p:spPr>
        <p:txBody>
          <a:bodyPr>
            <a:spAutoFit/>
          </a:bodyPr>
          <a:lstStyle/>
          <a:p>
            <a:pPr algn="ctr"/>
            <a:r>
              <a:rPr lang="en-US">
                <a:latin typeface="Gill Sans MT" pitchFamily="34" charset="0"/>
              </a:rPr>
              <a:t>3.9%, 270fps</a:t>
            </a:r>
          </a:p>
        </p:txBody>
      </p:sp>
      <p:sp>
        <p:nvSpPr>
          <p:cNvPr id="18" name="TextBox 17"/>
          <p:cNvSpPr txBox="1">
            <a:spLocks noChangeArrowheads="1"/>
          </p:cNvSpPr>
          <p:nvPr/>
        </p:nvSpPr>
        <p:spPr bwMode="auto">
          <a:xfrm>
            <a:off x="4648200" y="5867400"/>
            <a:ext cx="1524000" cy="381000"/>
          </a:xfrm>
          <a:prstGeom prst="rect">
            <a:avLst/>
          </a:prstGeom>
          <a:noFill/>
          <a:ln w="9525">
            <a:noFill/>
            <a:miter lim="800000"/>
            <a:headEnd/>
            <a:tailEnd/>
          </a:ln>
        </p:spPr>
        <p:txBody>
          <a:bodyPr>
            <a:spAutoFit/>
          </a:bodyPr>
          <a:lstStyle/>
          <a:p>
            <a:pPr algn="ctr"/>
            <a:r>
              <a:rPr lang="en-US">
                <a:latin typeface="Gill Sans MT" pitchFamily="34" charset="0"/>
              </a:rPr>
              <a:t>2.8%, 350fps</a:t>
            </a:r>
          </a:p>
        </p:txBody>
      </p:sp>
      <p:sp>
        <p:nvSpPr>
          <p:cNvPr id="19" name="TextBox 18"/>
          <p:cNvSpPr txBox="1">
            <a:spLocks noChangeArrowheads="1"/>
          </p:cNvSpPr>
          <p:nvPr/>
        </p:nvSpPr>
        <p:spPr bwMode="auto">
          <a:xfrm>
            <a:off x="6553200" y="5867400"/>
            <a:ext cx="1524000" cy="381000"/>
          </a:xfrm>
          <a:prstGeom prst="rect">
            <a:avLst/>
          </a:prstGeom>
          <a:noFill/>
          <a:ln w="9525">
            <a:noFill/>
            <a:miter lim="800000"/>
            <a:headEnd/>
            <a:tailEnd/>
          </a:ln>
        </p:spPr>
        <p:txBody>
          <a:bodyPr>
            <a:spAutoFit/>
          </a:bodyPr>
          <a:lstStyle/>
          <a:p>
            <a:pPr algn="ctr"/>
            <a:r>
              <a:rPr lang="en-US">
                <a:latin typeface="Gill Sans MT" pitchFamily="34" charset="0"/>
              </a:rPr>
              <a:t>3.5%, 290fps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1000"/>
                                  </p:stCondLst>
                                  <p:childTnLst>
                                    <p:set>
                                      <p:cBhvr>
                                        <p:cTn id="8" dur="1" fill="hold">
                                          <p:stCondLst>
                                            <p:cond delay="0"/>
                                          </p:stCondLst>
                                        </p:cTn>
                                        <p:tgtEl>
                                          <p:spTgt spid="8"/>
                                        </p:tgtEl>
                                        <p:attrNameLst>
                                          <p:attrName>style.visibility</p:attrName>
                                        </p:attrNameLst>
                                      </p:cBhvr>
                                      <p:to>
                                        <p:strVal val="visible"/>
                                      </p:to>
                                    </p:set>
                                  </p:childTnLst>
                                </p:cTn>
                              </p:par>
                            </p:childTnLst>
                          </p:cTn>
                        </p:par>
                        <p:par>
                          <p:cTn id="9" fill="hold">
                            <p:stCondLst>
                              <p:cond delay="1000"/>
                            </p:stCondLst>
                            <p:childTnLst>
                              <p:par>
                                <p:cTn id="10" presetID="1" presetClass="entr" presetSubtype="0" fill="hold" nodeType="afterEffect">
                                  <p:stCondLst>
                                    <p:cond delay="100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grpId="0" nodeType="withEffect">
                                  <p:stCondLst>
                                    <p:cond delay="1000"/>
                                  </p:stCondLst>
                                  <p:childTnLst>
                                    <p:set>
                                      <p:cBhvr>
                                        <p:cTn id="13" dur="1" fill="hold">
                                          <p:stCondLst>
                                            <p:cond delay="0"/>
                                          </p:stCondLst>
                                        </p:cTn>
                                        <p:tgtEl>
                                          <p:spTgt spid="13"/>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nodeType="afterEffect">
                                  <p:stCondLst>
                                    <p:cond delay="100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100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3000"/>
                            </p:stCondLst>
                            <p:childTnLst>
                              <p:par>
                                <p:cTn id="20" presetID="1" presetClass="entr" presetSubtype="0" fill="hold" nodeType="afterEffect">
                                  <p:stCondLst>
                                    <p:cond delay="1000"/>
                                  </p:stCondLst>
                                  <p:childTnLst>
                                    <p:set>
                                      <p:cBhvr>
                                        <p:cTn id="21" dur="1" fill="hold">
                                          <p:stCondLst>
                                            <p:cond delay="0"/>
                                          </p:stCondLst>
                                        </p:cTn>
                                        <p:tgtEl>
                                          <p:spTgt spid="9"/>
                                        </p:tgtEl>
                                        <p:attrNameLst>
                                          <p:attrName>style.visibility</p:attrName>
                                        </p:attrNameLst>
                                      </p:cBhvr>
                                      <p:to>
                                        <p:strVal val="visible"/>
                                      </p:to>
                                    </p:set>
                                  </p:childTnLst>
                                </p:cTn>
                              </p:par>
                              <p:par>
                                <p:cTn id="22" presetID="1" presetClass="entr" presetSubtype="0" fill="hold" grpId="0" nodeType="withEffect">
                                  <p:stCondLst>
                                    <p:cond delay="1000"/>
                                  </p:stCondLst>
                                  <p:childTnLst>
                                    <p:set>
                                      <p:cBhvr>
                                        <p:cTn id="23" dur="1" fill="hold">
                                          <p:stCondLst>
                                            <p:cond delay="0"/>
                                          </p:stCondLst>
                                        </p:cTn>
                                        <p:tgtEl>
                                          <p:spTgt spid="15"/>
                                        </p:tgtEl>
                                        <p:attrNameLst>
                                          <p:attrName>style.visibility</p:attrName>
                                        </p:attrNameLst>
                                      </p:cBhvr>
                                      <p:to>
                                        <p:strVal val="visible"/>
                                      </p:to>
                                    </p:set>
                                  </p:childTnLst>
                                </p:cTn>
                              </p:par>
                            </p:childTnLst>
                          </p:cTn>
                        </p:par>
                        <p:par>
                          <p:cTn id="24" fill="hold">
                            <p:stCondLst>
                              <p:cond delay="4000"/>
                            </p:stCondLst>
                            <p:childTnLst>
                              <p:par>
                                <p:cTn id="25" presetID="1" presetClass="entr" presetSubtype="0" fill="hold" nodeType="afterEffect">
                                  <p:stCondLst>
                                    <p:cond delay="100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1000"/>
                                  </p:stCondLst>
                                  <p:childTnLst>
                                    <p:set>
                                      <p:cBhvr>
                                        <p:cTn id="28" dur="1" fill="hold">
                                          <p:stCondLst>
                                            <p:cond delay="0"/>
                                          </p:stCondLst>
                                        </p:cTn>
                                        <p:tgtEl>
                                          <p:spTgt spid="16"/>
                                        </p:tgtEl>
                                        <p:attrNameLst>
                                          <p:attrName>style.visibility</p:attrName>
                                        </p:attrNameLst>
                                      </p:cBhvr>
                                      <p:to>
                                        <p:strVal val="visible"/>
                                      </p:to>
                                    </p:set>
                                  </p:childTnLst>
                                </p:cTn>
                              </p:par>
                            </p:childTnLst>
                          </p:cTn>
                        </p:par>
                        <p:par>
                          <p:cTn id="29" fill="hold">
                            <p:stCondLst>
                              <p:cond delay="5000"/>
                            </p:stCondLst>
                            <p:childTnLst>
                              <p:par>
                                <p:cTn id="30" presetID="1" presetClass="entr" presetSubtype="0" fill="hold" nodeType="afterEffect">
                                  <p:stCondLst>
                                    <p:cond delay="1000"/>
                                  </p:stCondLst>
                                  <p:childTnLst>
                                    <p:set>
                                      <p:cBhvr>
                                        <p:cTn id="31" dur="1" fill="hold">
                                          <p:stCondLst>
                                            <p:cond delay="0"/>
                                          </p:stCondLst>
                                        </p:cTn>
                                        <p:tgtEl>
                                          <p:spTgt spid="6"/>
                                        </p:tgtEl>
                                        <p:attrNameLst>
                                          <p:attrName>style.visibility</p:attrName>
                                        </p:attrNameLst>
                                      </p:cBhvr>
                                      <p:to>
                                        <p:strVal val="visible"/>
                                      </p:to>
                                    </p:set>
                                  </p:childTnLst>
                                </p:cTn>
                              </p:par>
                              <p:par>
                                <p:cTn id="32" presetID="1" presetClass="entr" presetSubtype="0" fill="hold" grpId="0" nodeType="withEffect">
                                  <p:stCondLst>
                                    <p:cond delay="100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p:stCondLst>
                              <p:cond delay="6000"/>
                            </p:stCondLst>
                            <p:childTnLst>
                              <p:par>
                                <p:cTn id="35" presetID="1" presetClass="entr" presetSubtype="0" fill="hold" nodeType="afterEffect">
                                  <p:stCondLst>
                                    <p:cond delay="100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1000"/>
                                  </p:stCondLst>
                                  <p:childTnLst>
                                    <p:set>
                                      <p:cBhvr>
                                        <p:cTn id="38" dur="1" fill="hold">
                                          <p:stCondLst>
                                            <p:cond delay="0"/>
                                          </p:stCondLst>
                                        </p:cTn>
                                        <p:tgtEl>
                                          <p:spTgt spid="18"/>
                                        </p:tgtEl>
                                        <p:attrNameLst>
                                          <p:attrName>style.visibility</p:attrName>
                                        </p:attrNameLst>
                                      </p:cBhvr>
                                      <p:to>
                                        <p:strVal val="visible"/>
                                      </p:to>
                                    </p:set>
                                  </p:childTnLst>
                                </p:cTn>
                              </p:par>
                            </p:childTnLst>
                          </p:cTn>
                        </p:par>
                        <p:par>
                          <p:cTn id="39" fill="hold">
                            <p:stCondLst>
                              <p:cond delay="7000"/>
                            </p:stCondLst>
                            <p:childTnLst>
                              <p:par>
                                <p:cTn id="40" presetID="1" presetClass="entr" presetSubtype="0" fill="hold" nodeType="afterEffect">
                                  <p:stCondLst>
                                    <p:cond delay="1000"/>
                                  </p:stCondLst>
                                  <p:childTnLst>
                                    <p:set>
                                      <p:cBhvr>
                                        <p:cTn id="41" dur="1" fill="hold">
                                          <p:stCondLst>
                                            <p:cond delay="0"/>
                                          </p:stCondLst>
                                        </p:cTn>
                                        <p:tgtEl>
                                          <p:spTgt spid="11"/>
                                        </p:tgtEl>
                                        <p:attrNameLst>
                                          <p:attrName>style.visibility</p:attrName>
                                        </p:attrNameLst>
                                      </p:cBhvr>
                                      <p:to>
                                        <p:strVal val="visible"/>
                                      </p:to>
                                    </p:set>
                                  </p:childTnLst>
                                </p:cTn>
                              </p:par>
                              <p:par>
                                <p:cTn id="42" presetID="1" presetClass="entr" presetSubtype="0" fill="hold" grpId="0" nodeType="withEffect">
                                  <p:stCondLst>
                                    <p:cond delay="1000"/>
                                  </p:stCondLst>
                                  <p:childTnLst>
                                    <p:set>
                                      <p:cBhvr>
                                        <p:cTn id="4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71800"/>
            <a:ext cx="8229600" cy="990600"/>
          </a:xfrm>
        </p:spPr>
        <p:txBody>
          <a:bodyPr/>
          <a:lstStyle/>
          <a:p>
            <a:pPr algn="ctr"/>
            <a:r>
              <a:rPr lang="en-US" dirty="0" smtClean="0"/>
              <a:t>Video</a:t>
            </a:r>
            <a:endParaRPr lang="en-US" dirty="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Geometry Representation</a:t>
            </a:r>
            <a:endParaRPr lang="en-US" dirty="0"/>
          </a:p>
        </p:txBody>
      </p:sp>
      <p:sp>
        <p:nvSpPr>
          <p:cNvPr id="3" name="Content Placeholder 2"/>
          <p:cNvSpPr>
            <a:spLocks noGrp="1"/>
          </p:cNvSpPr>
          <p:nvPr>
            <p:ph sz="quarter" idx="1"/>
          </p:nvPr>
        </p:nvSpPr>
        <p:spPr/>
        <p:txBody>
          <a:bodyPr/>
          <a:lstStyle/>
          <a:p>
            <a:endParaRPr lang="en-US" dirty="0" smtClean="0"/>
          </a:p>
          <a:p>
            <a:r>
              <a:rPr lang="en-US" dirty="0" smtClean="0"/>
              <a:t>Polygonal Geometry</a:t>
            </a:r>
          </a:p>
          <a:p>
            <a:endParaRPr lang="en-US" dirty="0" smtClean="0"/>
          </a:p>
          <a:p>
            <a:r>
              <a:rPr lang="en-US" dirty="0" smtClean="0"/>
              <a:t>Volume data</a:t>
            </a:r>
          </a:p>
          <a:p>
            <a:endParaRPr lang="en-US" dirty="0" smtClean="0"/>
          </a:p>
          <a:p>
            <a:r>
              <a:rPr lang="en-US" dirty="0" smtClean="0"/>
              <a:t>Subdivision Surfaces</a:t>
            </a:r>
          </a:p>
          <a:p>
            <a:endParaRPr lang="en-US" dirty="0" smtClean="0"/>
          </a:p>
          <a:p>
            <a:r>
              <a:rPr lang="en-US" dirty="0" smtClean="0"/>
              <a:t>Parametric and Implicit Surfaces</a:t>
            </a:r>
          </a:p>
          <a:p>
            <a:endParaRPr lang="en-US" dirty="0" smtClean="0"/>
          </a:p>
          <a:p>
            <a:r>
              <a:rPr lang="en-US" dirty="0" smtClean="0"/>
              <a:t>Procedural Geometry and CSG</a:t>
            </a:r>
          </a:p>
          <a:p>
            <a:endParaRPr lang="en-US" dirty="0" smtClean="0"/>
          </a:p>
        </p:txBody>
      </p:sp>
      <p:pic>
        <p:nvPicPr>
          <p:cNvPr id="5" name="Picture 4" descr="CTSkullImage.png"/>
          <p:cNvPicPr>
            <a:picLocks noChangeAspect="1"/>
          </p:cNvPicPr>
          <p:nvPr/>
        </p:nvPicPr>
        <p:blipFill>
          <a:blip r:embed="rId2"/>
          <a:stretch>
            <a:fillRect/>
          </a:stretch>
        </p:blipFill>
        <p:spPr>
          <a:xfrm>
            <a:off x="5181600" y="1326568"/>
            <a:ext cx="3581400" cy="3321632"/>
          </a:xfrm>
          <a:prstGeom prst="rect">
            <a:avLst/>
          </a:prstGeom>
        </p:spPr>
      </p:pic>
      <p:pic>
        <p:nvPicPr>
          <p:cNvPr id="6" name="Picture 5" descr="CTSkullImage.png"/>
          <p:cNvPicPr>
            <a:picLocks noChangeAspect="1"/>
          </p:cNvPicPr>
          <p:nvPr/>
        </p:nvPicPr>
        <p:blipFill>
          <a:blip r:embed="rId3"/>
          <a:stretch>
            <a:fillRect/>
          </a:stretch>
        </p:blipFill>
        <p:spPr>
          <a:xfrm>
            <a:off x="5703798" y="1371600"/>
            <a:ext cx="2689403" cy="3321632"/>
          </a:xfrm>
          <a:prstGeom prst="rect">
            <a:avLst/>
          </a:prstGeom>
        </p:spPr>
      </p:pic>
      <p:pic>
        <p:nvPicPr>
          <p:cNvPr id="7" name="Picture 6" descr="tessellation.jpg"/>
          <p:cNvPicPr>
            <a:picLocks noChangeAspect="1"/>
          </p:cNvPicPr>
          <p:nvPr/>
        </p:nvPicPr>
        <p:blipFill>
          <a:blip r:embed="rId4"/>
          <a:stretch>
            <a:fillRect/>
          </a:stretch>
        </p:blipFill>
        <p:spPr>
          <a:xfrm>
            <a:off x="4495800" y="1371600"/>
            <a:ext cx="4476750" cy="2213956"/>
          </a:xfrm>
          <a:prstGeom prst="rect">
            <a:avLst/>
          </a:prstGeom>
        </p:spPr>
      </p:pic>
      <p:pic>
        <p:nvPicPr>
          <p:cNvPr id="15361" name="Picture 1"/>
          <p:cNvPicPr>
            <a:picLocks noChangeAspect="1" noChangeArrowheads="1"/>
          </p:cNvPicPr>
          <p:nvPr/>
        </p:nvPicPr>
        <p:blipFill>
          <a:blip r:embed="rId5"/>
          <a:srcRect/>
          <a:stretch>
            <a:fillRect/>
          </a:stretch>
        </p:blipFill>
        <p:spPr bwMode="auto">
          <a:xfrm>
            <a:off x="5257800" y="1447800"/>
            <a:ext cx="3581400" cy="358140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7"/>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1536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0"/>
            <a:ext cx="8229600" cy="1143000"/>
          </a:xfrm>
        </p:spPr>
        <p:txBody>
          <a:bodyPr/>
          <a:lstStyle/>
          <a:p>
            <a:r>
              <a:rPr lang="en-US" dirty="0" smtClean="0"/>
              <a:t>Algebraic splats</a:t>
            </a:r>
          </a:p>
        </p:txBody>
      </p:sp>
      <p:pic>
        <p:nvPicPr>
          <p:cNvPr id="15363" name="Picture 5" descr="david42k.gif"/>
          <p:cNvPicPr>
            <a:picLocks noChangeAspect="1"/>
          </p:cNvPicPr>
          <p:nvPr/>
        </p:nvPicPr>
        <p:blipFill>
          <a:blip r:embed="rId3"/>
          <a:stretch>
            <a:fillRect/>
          </a:stretch>
        </p:blipFill>
        <p:spPr bwMode="auto">
          <a:xfrm>
            <a:off x="1143168" y="3429000"/>
            <a:ext cx="2250738" cy="2141538"/>
          </a:xfrm>
          <a:prstGeom prst="rect">
            <a:avLst/>
          </a:prstGeom>
          <a:noFill/>
          <a:ln w="9525">
            <a:noFill/>
            <a:miter lim="800000"/>
            <a:headEnd/>
            <a:tailEnd/>
          </a:ln>
        </p:spPr>
      </p:pic>
      <p:pic>
        <p:nvPicPr>
          <p:cNvPr id="15364" name="Picture 6" descr="david3.gif"/>
          <p:cNvPicPr>
            <a:picLocks noChangeAspect="1"/>
          </p:cNvPicPr>
          <p:nvPr/>
        </p:nvPicPr>
        <p:blipFill>
          <a:blip r:embed="rId4"/>
          <a:stretch>
            <a:fillRect/>
          </a:stretch>
        </p:blipFill>
        <p:spPr bwMode="auto">
          <a:xfrm>
            <a:off x="5943600" y="3430734"/>
            <a:ext cx="2192338" cy="2198394"/>
          </a:xfrm>
          <a:prstGeom prst="rect">
            <a:avLst/>
          </a:prstGeom>
          <a:noFill/>
          <a:ln w="9525">
            <a:noFill/>
            <a:miter lim="800000"/>
            <a:headEnd/>
            <a:tailEnd/>
          </a:ln>
        </p:spPr>
      </p:pic>
      <p:sp>
        <p:nvSpPr>
          <p:cNvPr id="15365" name="TextBox 8"/>
          <p:cNvSpPr txBox="1">
            <a:spLocks noChangeArrowheads="1"/>
          </p:cNvSpPr>
          <p:nvPr/>
        </p:nvSpPr>
        <p:spPr bwMode="auto">
          <a:xfrm>
            <a:off x="838200" y="5791200"/>
            <a:ext cx="3505200" cy="584200"/>
          </a:xfrm>
          <a:prstGeom prst="rect">
            <a:avLst/>
          </a:prstGeom>
          <a:noFill/>
          <a:ln w="9525">
            <a:noFill/>
            <a:miter lim="800000"/>
            <a:headEnd/>
            <a:tailEnd/>
          </a:ln>
        </p:spPr>
        <p:txBody>
          <a:bodyPr>
            <a:spAutoFit/>
          </a:bodyPr>
          <a:lstStyle/>
          <a:p>
            <a:r>
              <a:rPr lang="en-US" sz="1600" b="1">
                <a:latin typeface="Gill Sans MT" pitchFamily="34" charset="0"/>
              </a:rPr>
              <a:t>Primitive  :</a:t>
            </a:r>
            <a:r>
              <a:rPr lang="en-US" sz="1600">
                <a:latin typeface="Gill Sans MT" pitchFamily="34" charset="0"/>
              </a:rPr>
              <a:t> Quadratic Splats</a:t>
            </a:r>
          </a:p>
          <a:p>
            <a:r>
              <a:rPr lang="en-US" sz="1600" b="1">
                <a:latin typeface="Gill Sans MT" pitchFamily="34" charset="0"/>
              </a:rPr>
              <a:t>Speed :  </a:t>
            </a:r>
            <a:r>
              <a:rPr lang="en-US" sz="1600">
                <a:latin typeface="Gill Sans MT" pitchFamily="34" charset="0"/>
              </a:rPr>
              <a:t>42K  at  180 FPS on GTX280</a:t>
            </a:r>
          </a:p>
        </p:txBody>
      </p:sp>
      <p:sp>
        <p:nvSpPr>
          <p:cNvPr id="15368" name="TextBox 11"/>
          <p:cNvSpPr txBox="1">
            <a:spLocks noChangeArrowheads="1"/>
          </p:cNvSpPr>
          <p:nvPr/>
        </p:nvSpPr>
        <p:spPr bwMode="auto">
          <a:xfrm>
            <a:off x="5105400" y="5791200"/>
            <a:ext cx="3505200" cy="584200"/>
          </a:xfrm>
          <a:prstGeom prst="rect">
            <a:avLst/>
          </a:prstGeom>
          <a:noFill/>
          <a:ln w="9525">
            <a:noFill/>
            <a:miter lim="800000"/>
            <a:headEnd/>
            <a:tailEnd/>
          </a:ln>
        </p:spPr>
        <p:txBody>
          <a:bodyPr>
            <a:spAutoFit/>
          </a:bodyPr>
          <a:lstStyle/>
          <a:p>
            <a:r>
              <a:rPr lang="en-US" sz="1600" b="1">
                <a:latin typeface="Gill Sans MT" pitchFamily="34" charset="0"/>
              </a:rPr>
              <a:t>Primitive   :</a:t>
            </a:r>
            <a:r>
              <a:rPr lang="en-US" sz="1600">
                <a:latin typeface="Gill Sans MT" pitchFamily="34" charset="0"/>
              </a:rPr>
              <a:t> Cubic Splats or Patches</a:t>
            </a:r>
          </a:p>
          <a:p>
            <a:r>
              <a:rPr lang="en-US" sz="1600" b="1">
                <a:latin typeface="Gill Sans MT" pitchFamily="34" charset="0"/>
              </a:rPr>
              <a:t>Speed:  </a:t>
            </a:r>
            <a:r>
              <a:rPr lang="en-US" sz="1600">
                <a:latin typeface="Gill Sans MT" pitchFamily="34" charset="0"/>
              </a:rPr>
              <a:t>42K  at  180 FPS on GTX280</a:t>
            </a:r>
          </a:p>
        </p:txBody>
      </p:sp>
      <p:sp>
        <p:nvSpPr>
          <p:cNvPr id="11" name="TextBox 10"/>
          <p:cNvSpPr txBox="1"/>
          <p:nvPr/>
        </p:nvSpPr>
        <p:spPr>
          <a:xfrm>
            <a:off x="762000" y="1148477"/>
            <a:ext cx="7239000" cy="2585323"/>
          </a:xfrm>
          <a:prstGeom prst="rect">
            <a:avLst/>
          </a:prstGeom>
          <a:noFill/>
        </p:spPr>
        <p:txBody>
          <a:bodyPr wrap="square" rtlCol="0">
            <a:spAutoFit/>
          </a:bodyPr>
          <a:lstStyle/>
          <a:p>
            <a:pPr>
              <a:buFont typeface="Arial" pitchFamily="34" charset="0"/>
              <a:buChar char="•"/>
            </a:pPr>
            <a:r>
              <a:rPr lang="en-US" dirty="0" smtClean="0"/>
              <a:t>  The Primitives are Quadratic or Cubic Splats </a:t>
            </a:r>
          </a:p>
          <a:p>
            <a:pPr>
              <a:buFont typeface="Arial" pitchFamily="34" charset="0"/>
              <a:buChar char="•"/>
            </a:pPr>
            <a:endParaRPr lang="en-US" dirty="0" smtClean="0"/>
          </a:p>
          <a:p>
            <a:pPr>
              <a:buFont typeface="Arial" pitchFamily="34" charset="0"/>
              <a:buChar char="•"/>
            </a:pPr>
            <a:r>
              <a:rPr lang="en-US" dirty="0" smtClean="0"/>
              <a:t>  The surface is estimated based on Moving Least Squares</a:t>
            </a:r>
          </a:p>
          <a:p>
            <a:pPr>
              <a:buFont typeface="Arial" pitchFamily="34" charset="0"/>
              <a:buChar char="•"/>
            </a:pPr>
            <a:endParaRPr lang="en-US" dirty="0" smtClean="0"/>
          </a:p>
          <a:p>
            <a:pPr>
              <a:buFont typeface="Arial" pitchFamily="34" charset="0"/>
              <a:buChar char="•"/>
            </a:pPr>
            <a:r>
              <a:rPr lang="en-US" dirty="0" smtClean="0"/>
              <a:t>   Need only 5-10 % of points for most models.  </a:t>
            </a:r>
          </a:p>
          <a:p>
            <a:pPr>
              <a:buFont typeface="Arial" pitchFamily="34" charset="0"/>
              <a:buChar char="•"/>
            </a:pPr>
            <a:endParaRPr lang="en-US" dirty="0" smtClean="0"/>
          </a:p>
          <a:p>
            <a:pPr>
              <a:buFont typeface="Arial" pitchFamily="34" charset="0"/>
              <a:buChar char="•"/>
            </a:pPr>
            <a:r>
              <a:rPr lang="en-US" dirty="0" smtClean="0"/>
              <a:t>  Continuous  Level of detail representation</a:t>
            </a:r>
          </a:p>
          <a:p>
            <a:pPr>
              <a:buFont typeface="Arial" pitchFamily="34" charset="0"/>
              <a:buChar char="•"/>
            </a:pPr>
            <a:endParaRPr lang="en-US" dirty="0" smtClean="0"/>
          </a:p>
          <a:p>
            <a:pPr>
              <a:buFont typeface="Arial" pitchFamily="34" charset="0"/>
              <a:buChar char="•"/>
            </a:pPr>
            <a:r>
              <a:rPr lang="en-US" dirty="0" smtClean="0"/>
              <a:t>  Adaptive Anti-aliasing </a:t>
            </a:r>
            <a:endParaRPr lang="en-US" dirty="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n-US" smtClean="0"/>
              <a:t>Outline</a:t>
            </a:r>
          </a:p>
        </p:txBody>
      </p:sp>
      <p:sp>
        <p:nvSpPr>
          <p:cNvPr id="32771" name="Content Placeholder 2"/>
          <p:cNvSpPr>
            <a:spLocks noGrp="1"/>
          </p:cNvSpPr>
          <p:nvPr>
            <p:ph sz="quarter" idx="1"/>
          </p:nvPr>
        </p:nvSpPr>
        <p:spPr>
          <a:xfrm>
            <a:off x="457200" y="1219200"/>
            <a:ext cx="8229600" cy="4937125"/>
          </a:xfrm>
        </p:spPr>
        <p:txBody>
          <a:bodyPr/>
          <a:lstStyle/>
          <a:p>
            <a:pPr algn="ctr" eaLnBrk="1" hangingPunct="1">
              <a:buFont typeface="Wingdings 3" pitchFamily="18" charset="2"/>
              <a:buNone/>
            </a:pPr>
            <a:endParaRPr lang="en-US" dirty="0" smtClean="0"/>
          </a:p>
          <a:p>
            <a:pPr algn="ctr" eaLnBrk="1" hangingPunct="1">
              <a:buFont typeface="Wingdings 3" pitchFamily="18" charset="2"/>
              <a:buNone/>
            </a:pPr>
            <a:r>
              <a:rPr lang="en-US" dirty="0" smtClean="0"/>
              <a:t>Background and Motivation</a:t>
            </a:r>
          </a:p>
          <a:p>
            <a:pPr algn="ctr" eaLnBrk="1" hangingPunct="1">
              <a:buFont typeface="Wingdings 3" pitchFamily="18" charset="2"/>
              <a:buNone/>
            </a:pPr>
            <a:endParaRPr lang="en-US" dirty="0" smtClean="0"/>
          </a:p>
          <a:p>
            <a:pPr algn="ctr" eaLnBrk="1" hangingPunct="1">
              <a:buFont typeface="Wingdings 3" pitchFamily="18" charset="2"/>
              <a:buNone/>
            </a:pPr>
            <a:r>
              <a:rPr lang="en-US" dirty="0" smtClean="0"/>
              <a:t>Algebraic splat Representation</a:t>
            </a:r>
          </a:p>
          <a:p>
            <a:pPr algn="ctr" eaLnBrk="1" hangingPunct="1">
              <a:buFont typeface="Wingdings 3" pitchFamily="18" charset="2"/>
              <a:buNone/>
            </a:pPr>
            <a:endParaRPr lang="en-US" dirty="0" smtClean="0"/>
          </a:p>
          <a:p>
            <a:pPr algn="ctr" eaLnBrk="1" hangingPunct="1">
              <a:buFont typeface="Wingdings 3" pitchFamily="18" charset="2"/>
              <a:buNone/>
            </a:pPr>
            <a:r>
              <a:rPr lang="en-US" dirty="0" smtClean="0"/>
              <a:t>Splats Rendering</a:t>
            </a:r>
          </a:p>
          <a:p>
            <a:pPr algn="ctr" eaLnBrk="1" hangingPunct="1">
              <a:buFont typeface="Wingdings 3" pitchFamily="18" charset="2"/>
              <a:buNone/>
            </a:pPr>
            <a:endParaRPr lang="en-US" dirty="0" smtClean="0"/>
          </a:p>
          <a:p>
            <a:pPr algn="ctr" eaLnBrk="1" hangingPunct="1">
              <a:buFont typeface="Wingdings 3" pitchFamily="18" charset="2"/>
              <a:buNone/>
            </a:pPr>
            <a:r>
              <a:rPr lang="en-US" dirty="0" err="1" smtClean="0"/>
              <a:t>Metaballs</a:t>
            </a:r>
            <a:r>
              <a:rPr lang="en-US" dirty="0" smtClean="0"/>
              <a:t> Rendering</a:t>
            </a:r>
          </a:p>
          <a:p>
            <a:pPr algn="ctr" eaLnBrk="1" hangingPunct="1">
              <a:buFont typeface="Wingdings 3" pitchFamily="18" charset="2"/>
              <a:buNone/>
            </a:pPr>
            <a:endParaRPr lang="en-US" dirty="0" smtClean="0"/>
          </a:p>
        </p:txBody>
      </p:sp>
      <p:sp>
        <p:nvSpPr>
          <p:cNvPr id="4" name="Rectangle 3"/>
          <p:cNvSpPr/>
          <p:nvPr/>
        </p:nvSpPr>
        <p:spPr>
          <a:xfrm>
            <a:off x="2133600" y="3581400"/>
            <a:ext cx="4953000" cy="533400"/>
          </a:xfrm>
          <a:prstGeom prst="rect">
            <a:avLst/>
          </a:prstGeom>
          <a:noFill/>
          <a:ln cmpd="thickThi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1" fontAlgn="auto">
              <a:spcBef>
                <a:spcPts val="0"/>
              </a:spcBef>
              <a:spcAft>
                <a:spcPts val="0"/>
              </a:spcAft>
              <a:defRP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0.02084 -0.00555 L -0.02084 0.13889 " pathEditMode="fixed" rAng="0" ptsTypes="AA">
                                      <p:cBhvr>
                                        <p:cTn id="6" dur="1000" fill="hold"/>
                                        <p:tgtEl>
                                          <p:spTgt spid="4"/>
                                        </p:tgtEl>
                                        <p:attrNameLst>
                                          <p:attrName>ppt_x</p:attrName>
                                          <p:attrName>ppt_y</p:attrName>
                                        </p:attrNameLst>
                                      </p:cBhvr>
                                      <p:rCtr x="0" y="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Metaballs</a:t>
            </a:r>
            <a:r>
              <a:rPr lang="en-US" dirty="0" smtClean="0"/>
              <a:t> Rendering	</a:t>
            </a:r>
            <a:endParaRPr lang="en-US" dirty="0"/>
          </a:p>
        </p:txBody>
      </p:sp>
      <p:sp>
        <p:nvSpPr>
          <p:cNvPr id="3" name="Content Placeholder 2"/>
          <p:cNvSpPr>
            <a:spLocks noGrp="1"/>
          </p:cNvSpPr>
          <p:nvPr>
            <p:ph sz="quarter" idx="1"/>
          </p:nvPr>
        </p:nvSpPr>
        <p:spPr/>
        <p:txBody>
          <a:bodyPr/>
          <a:lstStyle/>
          <a:p>
            <a:endParaRPr lang="en-US" dirty="0" smtClean="0"/>
          </a:p>
          <a:p>
            <a:r>
              <a:rPr lang="en-US" dirty="0" err="1" smtClean="0"/>
              <a:t>Metaballs</a:t>
            </a:r>
            <a:r>
              <a:rPr lang="en-US" dirty="0" smtClean="0"/>
              <a:t> (or blobs) are attributed points</a:t>
            </a:r>
          </a:p>
          <a:p>
            <a:endParaRPr lang="en-US" dirty="0" smtClean="0"/>
          </a:p>
          <a:p>
            <a:r>
              <a:rPr lang="en-US" dirty="0" smtClean="0"/>
              <a:t>Used to represent fluids molecular structure</a:t>
            </a:r>
          </a:p>
          <a:p>
            <a:endParaRPr lang="en-US" dirty="0" smtClean="0"/>
          </a:p>
          <a:p>
            <a:r>
              <a:rPr lang="en-US" dirty="0" smtClean="0"/>
              <a:t>Each point in associated with a scalar force fields </a:t>
            </a:r>
            <a:endParaRPr lang="en-US" dirty="0"/>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Metaball</a:t>
            </a:r>
            <a:endParaRPr lang="en-US" dirty="0"/>
          </a:p>
        </p:txBody>
      </p:sp>
      <p:grpSp>
        <p:nvGrpSpPr>
          <p:cNvPr id="4" name="Group 3"/>
          <p:cNvGrpSpPr/>
          <p:nvPr/>
        </p:nvGrpSpPr>
        <p:grpSpPr>
          <a:xfrm>
            <a:off x="1219200" y="1295400"/>
            <a:ext cx="6324600" cy="3810000"/>
            <a:chOff x="1828800" y="1828800"/>
            <a:chExt cx="5715000" cy="3352800"/>
          </a:xfrm>
        </p:grpSpPr>
        <p:sp>
          <p:nvSpPr>
            <p:cNvPr id="5" name="Oval 4"/>
            <p:cNvSpPr>
              <a:spLocks noChangeArrowheads="1"/>
            </p:cNvSpPr>
            <p:nvPr/>
          </p:nvSpPr>
          <p:spPr bwMode="auto">
            <a:xfrm>
              <a:off x="4267200" y="1828800"/>
              <a:ext cx="2125662" cy="2125663"/>
            </a:xfrm>
            <a:prstGeom prst="ellipse">
              <a:avLst/>
            </a:prstGeom>
            <a:gradFill rotWithShape="1">
              <a:gsLst>
                <a:gs pos="0">
                  <a:schemeClr val="tx2">
                    <a:lumMod val="60000"/>
                    <a:lumOff val="40000"/>
                  </a:schemeClr>
                </a:gs>
                <a:gs pos="100000">
                  <a:schemeClr val="bg1"/>
                </a:gs>
              </a:gsLst>
              <a:path path="shape">
                <a:fillToRect l="50000" t="50000" r="50000" b="50000"/>
              </a:path>
            </a:gradFill>
            <a:ln w="9525" algn="ctr">
              <a:solidFill>
                <a:schemeClr val="tx1"/>
              </a:solidFill>
              <a:round/>
              <a:headEnd/>
              <a:tailEnd/>
            </a:ln>
            <a:effectLst/>
          </p:spPr>
          <p:txBody>
            <a:bodyPr wrap="none" anchor="ctr"/>
            <a:lstStyle/>
            <a:p>
              <a:endParaRPr lang="en-US"/>
            </a:p>
          </p:txBody>
        </p:sp>
        <p:sp>
          <p:nvSpPr>
            <p:cNvPr id="6" name="Oval 5"/>
            <p:cNvSpPr>
              <a:spLocks noChangeArrowheads="1"/>
            </p:cNvSpPr>
            <p:nvPr/>
          </p:nvSpPr>
          <p:spPr bwMode="auto">
            <a:xfrm>
              <a:off x="5272087" y="2841625"/>
              <a:ext cx="120650" cy="120650"/>
            </a:xfrm>
            <a:prstGeom prst="ellipse">
              <a:avLst/>
            </a:prstGeom>
            <a:solidFill>
              <a:schemeClr val="tx1"/>
            </a:solidFill>
            <a:ln w="9525" algn="ctr">
              <a:noFill/>
              <a:round/>
              <a:headEnd/>
              <a:tailEnd/>
            </a:ln>
            <a:effectLst/>
          </p:spPr>
          <p:txBody>
            <a:bodyPr wrap="none" anchor="ctr"/>
            <a:lstStyle/>
            <a:p>
              <a:endParaRPr lang="en-US"/>
            </a:p>
          </p:txBody>
        </p:sp>
        <p:sp>
          <p:nvSpPr>
            <p:cNvPr id="7" name="Text Box 21"/>
            <p:cNvSpPr txBox="1">
              <a:spLocks noChangeArrowheads="1"/>
            </p:cNvSpPr>
            <p:nvPr/>
          </p:nvSpPr>
          <p:spPr bwMode="auto">
            <a:xfrm rot="5400000">
              <a:off x="2286000" y="2678668"/>
              <a:ext cx="357187" cy="369332"/>
            </a:xfrm>
            <a:prstGeom prst="rect">
              <a:avLst/>
            </a:prstGeom>
            <a:noFill/>
            <a:ln w="9525" algn="ctr">
              <a:noFill/>
              <a:miter lim="800000"/>
              <a:headEnd/>
              <a:tailEnd/>
            </a:ln>
            <a:effectLst/>
          </p:spPr>
          <p:txBody>
            <a:bodyPr wrap="square">
              <a:spAutoFit/>
            </a:bodyPr>
            <a:lstStyle/>
            <a:p>
              <a:pPr algn="l">
                <a:spcBef>
                  <a:spcPct val="50000"/>
                </a:spcBef>
              </a:pPr>
              <a:r>
                <a:rPr lang="en-US" altLang="ja-JP" dirty="0"/>
                <a:t>0</a:t>
              </a:r>
            </a:p>
          </p:txBody>
        </p:sp>
        <p:grpSp>
          <p:nvGrpSpPr>
            <p:cNvPr id="8" name="Group 36"/>
            <p:cNvGrpSpPr/>
            <p:nvPr/>
          </p:nvGrpSpPr>
          <p:grpSpPr>
            <a:xfrm rot="5400000">
              <a:off x="2930527" y="2416177"/>
              <a:ext cx="2044700" cy="2876550"/>
              <a:chOff x="3692525" y="3303587"/>
              <a:chExt cx="2044700" cy="2876550"/>
            </a:xfrm>
          </p:grpSpPr>
          <p:sp>
            <p:nvSpPr>
              <p:cNvPr id="17" name="Line 12"/>
              <p:cNvSpPr>
                <a:spLocks noChangeShapeType="1"/>
              </p:cNvSpPr>
              <p:nvPr/>
            </p:nvSpPr>
            <p:spPr bwMode="auto">
              <a:xfrm>
                <a:off x="3724275" y="3354387"/>
                <a:ext cx="2012950" cy="0"/>
              </a:xfrm>
              <a:prstGeom prst="line">
                <a:avLst/>
              </a:prstGeom>
              <a:noFill/>
              <a:ln w="38100">
                <a:solidFill>
                  <a:schemeClr val="tx1"/>
                </a:solidFill>
                <a:round/>
                <a:headEnd/>
                <a:tailEnd type="triangle" w="lg" len="lg"/>
              </a:ln>
              <a:effectLst/>
            </p:spPr>
            <p:txBody>
              <a:bodyPr/>
              <a:lstStyle/>
              <a:p>
                <a:endParaRPr lang="en-US"/>
              </a:p>
            </p:txBody>
          </p:sp>
          <p:grpSp>
            <p:nvGrpSpPr>
              <p:cNvPr id="18" name="Group 35"/>
              <p:cNvGrpSpPr/>
              <p:nvPr/>
            </p:nvGrpSpPr>
            <p:grpSpPr>
              <a:xfrm>
                <a:off x="3692525" y="3303587"/>
                <a:ext cx="2044700" cy="2876550"/>
                <a:chOff x="3692525" y="3303587"/>
                <a:chExt cx="2044700" cy="2876550"/>
              </a:xfrm>
            </p:grpSpPr>
            <p:sp>
              <p:nvSpPr>
                <p:cNvPr id="19" name="Freeform 2"/>
                <p:cNvSpPr>
                  <a:spLocks/>
                </p:cNvSpPr>
                <p:nvPr/>
              </p:nvSpPr>
              <p:spPr bwMode="auto">
                <a:xfrm>
                  <a:off x="3692525" y="5319712"/>
                  <a:ext cx="1090612" cy="835025"/>
                </a:xfrm>
                <a:custGeom>
                  <a:avLst/>
                  <a:gdLst/>
                  <a:ahLst/>
                  <a:cxnLst>
                    <a:cxn ang="0">
                      <a:pos x="24" y="0"/>
                    </a:cxn>
                    <a:cxn ang="0">
                      <a:pos x="24" y="25"/>
                    </a:cxn>
                    <a:cxn ang="0">
                      <a:pos x="168" y="79"/>
                    </a:cxn>
                    <a:cxn ang="0">
                      <a:pos x="312" y="193"/>
                    </a:cxn>
                    <a:cxn ang="0">
                      <a:pos x="414" y="322"/>
                    </a:cxn>
                    <a:cxn ang="0">
                      <a:pos x="528" y="454"/>
                    </a:cxn>
                    <a:cxn ang="0">
                      <a:pos x="687" y="526"/>
                    </a:cxn>
                  </a:cxnLst>
                  <a:rect l="0" t="0" r="r" b="b"/>
                  <a:pathLst>
                    <a:path w="687" h="526">
                      <a:moveTo>
                        <a:pt x="24" y="0"/>
                      </a:moveTo>
                      <a:cubicBezTo>
                        <a:pt x="24" y="4"/>
                        <a:pt x="0" y="12"/>
                        <a:pt x="24" y="25"/>
                      </a:cubicBezTo>
                      <a:cubicBezTo>
                        <a:pt x="48" y="38"/>
                        <a:pt x="120" y="51"/>
                        <a:pt x="168" y="79"/>
                      </a:cubicBezTo>
                      <a:cubicBezTo>
                        <a:pt x="216" y="107"/>
                        <a:pt x="271" y="153"/>
                        <a:pt x="312" y="193"/>
                      </a:cubicBezTo>
                      <a:cubicBezTo>
                        <a:pt x="353" y="233"/>
                        <a:pt x="378" y="279"/>
                        <a:pt x="414" y="322"/>
                      </a:cubicBezTo>
                      <a:cubicBezTo>
                        <a:pt x="450" y="365"/>
                        <a:pt x="482" y="420"/>
                        <a:pt x="528" y="454"/>
                      </a:cubicBezTo>
                      <a:cubicBezTo>
                        <a:pt x="574" y="488"/>
                        <a:pt x="654" y="511"/>
                        <a:pt x="687" y="526"/>
                      </a:cubicBezTo>
                    </a:path>
                  </a:pathLst>
                </a:custGeom>
                <a:noFill/>
                <a:ln w="38100" cap="flat" cmpd="sng">
                  <a:gradFill flip="none" rotWithShape="1">
                    <a:gsLst>
                      <a:gs pos="0">
                        <a:schemeClr val="accent1">
                          <a:tint val="66000"/>
                          <a:satMod val="160000"/>
                        </a:schemeClr>
                      </a:gs>
                      <a:gs pos="0">
                        <a:schemeClr val="accent1">
                          <a:tint val="66000"/>
                          <a:satMod val="160000"/>
                        </a:schemeClr>
                      </a:gs>
                      <a:gs pos="50000">
                        <a:schemeClr val="accent1">
                          <a:tint val="44500"/>
                          <a:satMod val="160000"/>
                        </a:schemeClr>
                      </a:gs>
                      <a:gs pos="100000">
                        <a:schemeClr val="accent1">
                          <a:tint val="44500"/>
                          <a:satMod val="160000"/>
                        </a:schemeClr>
                      </a:gs>
                      <a:gs pos="100000">
                        <a:schemeClr val="accent1">
                          <a:tint val="23500"/>
                          <a:satMod val="160000"/>
                        </a:schemeClr>
                      </a:gs>
                    </a:gsLst>
                    <a:lin ang="2700000" scaled="1"/>
                    <a:tileRect/>
                  </a:gradFill>
                  <a:prstDash val="solid"/>
                  <a:round/>
                  <a:headEnd/>
                  <a:tailEnd/>
                </a:ln>
                <a:effectLst/>
              </p:spPr>
              <p:txBody>
                <a:bodyPr/>
                <a:lstStyle/>
                <a:p>
                  <a:endParaRPr lang="en-US"/>
                </a:p>
              </p:txBody>
            </p:sp>
            <p:sp>
              <p:nvSpPr>
                <p:cNvPr id="20" name="Line 7"/>
                <p:cNvSpPr>
                  <a:spLocks noChangeShapeType="1"/>
                </p:cNvSpPr>
                <p:nvPr/>
              </p:nvSpPr>
              <p:spPr bwMode="auto">
                <a:xfrm>
                  <a:off x="3729037" y="3303587"/>
                  <a:ext cx="0" cy="1779588"/>
                </a:xfrm>
                <a:prstGeom prst="line">
                  <a:avLst/>
                </a:prstGeom>
                <a:noFill/>
                <a:ln w="6350">
                  <a:solidFill>
                    <a:schemeClr val="tx1"/>
                  </a:solidFill>
                  <a:prstDash val="dash"/>
                  <a:round/>
                  <a:headEnd/>
                  <a:tailEnd/>
                </a:ln>
                <a:effectLst/>
              </p:spPr>
              <p:txBody>
                <a:bodyPr/>
                <a:lstStyle/>
                <a:p>
                  <a:endParaRPr lang="en-US"/>
                </a:p>
              </p:txBody>
            </p:sp>
            <p:sp>
              <p:nvSpPr>
                <p:cNvPr id="21" name="Line 8"/>
                <p:cNvSpPr>
                  <a:spLocks noChangeShapeType="1"/>
                </p:cNvSpPr>
                <p:nvPr/>
              </p:nvSpPr>
              <p:spPr bwMode="auto">
                <a:xfrm>
                  <a:off x="3729037" y="4997450"/>
                  <a:ext cx="0" cy="1160462"/>
                </a:xfrm>
                <a:prstGeom prst="line">
                  <a:avLst/>
                </a:prstGeom>
                <a:noFill/>
                <a:ln w="38100">
                  <a:solidFill>
                    <a:schemeClr val="tx1"/>
                  </a:solidFill>
                  <a:round/>
                  <a:headEnd type="triangle" w="lg" len="lg"/>
                  <a:tailEnd/>
                </a:ln>
                <a:effectLst/>
              </p:spPr>
              <p:txBody>
                <a:bodyPr/>
                <a:lstStyle/>
                <a:p>
                  <a:endParaRPr lang="en-US"/>
                </a:p>
              </p:txBody>
            </p:sp>
            <p:sp>
              <p:nvSpPr>
                <p:cNvPr id="22" name="Line 9"/>
                <p:cNvSpPr>
                  <a:spLocks noChangeShapeType="1"/>
                </p:cNvSpPr>
                <p:nvPr/>
              </p:nvSpPr>
              <p:spPr bwMode="auto">
                <a:xfrm>
                  <a:off x="3724275" y="6151562"/>
                  <a:ext cx="2012950" cy="0"/>
                </a:xfrm>
                <a:prstGeom prst="line">
                  <a:avLst/>
                </a:prstGeom>
                <a:noFill/>
                <a:ln w="38100">
                  <a:solidFill>
                    <a:schemeClr val="tx1"/>
                  </a:solidFill>
                  <a:round/>
                  <a:headEnd/>
                  <a:tailEnd type="triangle" w="lg" len="lg"/>
                </a:ln>
                <a:effectLst/>
              </p:spPr>
              <p:txBody>
                <a:bodyPr/>
                <a:lstStyle/>
                <a:p>
                  <a:endParaRPr lang="en-US"/>
                </a:p>
              </p:txBody>
            </p:sp>
            <p:sp>
              <p:nvSpPr>
                <p:cNvPr id="23" name="Line 10"/>
                <p:cNvSpPr>
                  <a:spLocks noChangeShapeType="1"/>
                </p:cNvSpPr>
                <p:nvPr/>
              </p:nvSpPr>
              <p:spPr bwMode="auto">
                <a:xfrm>
                  <a:off x="4778375" y="3325812"/>
                  <a:ext cx="0" cy="2854325"/>
                </a:xfrm>
                <a:prstGeom prst="line">
                  <a:avLst/>
                </a:prstGeom>
                <a:noFill/>
                <a:ln w="6350">
                  <a:solidFill>
                    <a:schemeClr val="tx1"/>
                  </a:solidFill>
                  <a:prstDash val="dash"/>
                  <a:round/>
                  <a:headEnd/>
                  <a:tailEnd/>
                </a:ln>
                <a:effectLst/>
              </p:spPr>
              <p:txBody>
                <a:bodyPr/>
                <a:lstStyle/>
                <a:p>
                  <a:endParaRPr lang="en-US"/>
                </a:p>
              </p:txBody>
            </p:sp>
            <p:sp>
              <p:nvSpPr>
                <p:cNvPr id="24" name="Line 16"/>
                <p:cNvSpPr>
                  <a:spLocks noChangeShapeType="1"/>
                </p:cNvSpPr>
                <p:nvPr/>
              </p:nvSpPr>
              <p:spPr bwMode="auto">
                <a:xfrm>
                  <a:off x="4349749" y="3354387"/>
                  <a:ext cx="0" cy="2425700"/>
                </a:xfrm>
                <a:prstGeom prst="line">
                  <a:avLst/>
                </a:prstGeom>
                <a:noFill/>
                <a:ln w="6350">
                  <a:solidFill>
                    <a:schemeClr val="tx1"/>
                  </a:solidFill>
                  <a:prstDash val="dash"/>
                  <a:round/>
                  <a:headEnd/>
                  <a:tailEnd/>
                </a:ln>
                <a:effectLst/>
              </p:spPr>
              <p:txBody>
                <a:bodyPr/>
                <a:lstStyle/>
                <a:p>
                  <a:endParaRPr lang="en-US"/>
                </a:p>
              </p:txBody>
            </p:sp>
            <p:sp>
              <p:nvSpPr>
                <p:cNvPr id="25" name="Line 17"/>
                <p:cNvSpPr>
                  <a:spLocks noChangeShapeType="1"/>
                </p:cNvSpPr>
                <p:nvPr/>
              </p:nvSpPr>
              <p:spPr bwMode="auto">
                <a:xfrm>
                  <a:off x="3724274" y="5818187"/>
                  <a:ext cx="631825" cy="0"/>
                </a:xfrm>
                <a:prstGeom prst="line">
                  <a:avLst/>
                </a:prstGeom>
                <a:noFill/>
                <a:ln w="38100">
                  <a:solidFill>
                    <a:schemeClr val="tx1"/>
                  </a:solidFill>
                  <a:round/>
                  <a:headEnd/>
                  <a:tailEnd/>
                </a:ln>
                <a:effectLst/>
              </p:spPr>
              <p:txBody>
                <a:bodyPr/>
                <a:lstStyle/>
                <a:p>
                  <a:endParaRPr lang="en-US"/>
                </a:p>
              </p:txBody>
            </p:sp>
            <p:sp>
              <p:nvSpPr>
                <p:cNvPr id="26" name="Line 26"/>
                <p:cNvSpPr>
                  <a:spLocks noChangeShapeType="1"/>
                </p:cNvSpPr>
                <p:nvPr/>
              </p:nvSpPr>
              <p:spPr bwMode="auto">
                <a:xfrm flipH="1">
                  <a:off x="4365625" y="5265737"/>
                  <a:ext cx="533400" cy="533400"/>
                </a:xfrm>
                <a:prstGeom prst="line">
                  <a:avLst/>
                </a:prstGeom>
                <a:noFill/>
                <a:ln w="38100">
                  <a:solidFill>
                    <a:schemeClr val="accent5">
                      <a:lumMod val="75000"/>
                    </a:schemeClr>
                  </a:solidFill>
                  <a:round/>
                  <a:headEnd/>
                  <a:tailEnd type="triangle" w="med" len="med"/>
                </a:ln>
                <a:effectLst/>
              </p:spPr>
              <p:txBody>
                <a:bodyPr/>
                <a:lstStyle/>
                <a:p>
                  <a:endParaRPr lang="en-US"/>
                </a:p>
              </p:txBody>
            </p:sp>
          </p:grpSp>
        </p:grpSp>
        <p:grpSp>
          <p:nvGrpSpPr>
            <p:cNvPr id="9" name="Group 27"/>
            <p:cNvGrpSpPr>
              <a:grpSpLocks/>
            </p:cNvGrpSpPr>
            <p:nvPr/>
          </p:nvGrpSpPr>
          <p:grpSpPr bwMode="auto">
            <a:xfrm>
              <a:off x="4721225" y="2271712"/>
              <a:ext cx="2060575" cy="1385888"/>
              <a:chOff x="2835" y="1872"/>
              <a:chExt cx="1298" cy="873"/>
            </a:xfrm>
          </p:grpSpPr>
          <p:sp>
            <p:nvSpPr>
              <p:cNvPr id="15" name="Oval 14"/>
              <p:cNvSpPr>
                <a:spLocks noChangeArrowheads="1"/>
              </p:cNvSpPr>
              <p:nvPr/>
            </p:nvSpPr>
            <p:spPr bwMode="auto">
              <a:xfrm>
                <a:off x="2835" y="1872"/>
                <a:ext cx="770" cy="770"/>
              </a:xfrm>
              <a:prstGeom prst="ellipse">
                <a:avLst/>
              </a:prstGeom>
              <a:noFill/>
              <a:ln w="9525" algn="ctr">
                <a:solidFill>
                  <a:schemeClr val="tx1"/>
                </a:solidFill>
                <a:prstDash val="dash"/>
                <a:round/>
                <a:headEnd/>
                <a:tailEnd/>
              </a:ln>
              <a:effectLst/>
            </p:spPr>
            <p:txBody>
              <a:bodyPr wrap="none" anchor="ctr"/>
              <a:lstStyle/>
              <a:p>
                <a:endParaRPr lang="en-US"/>
              </a:p>
            </p:txBody>
          </p:sp>
          <p:sp>
            <p:nvSpPr>
              <p:cNvPr id="16" name="Line 31"/>
              <p:cNvSpPr>
                <a:spLocks noChangeShapeType="1"/>
              </p:cNvSpPr>
              <p:nvPr/>
            </p:nvSpPr>
            <p:spPr bwMode="auto">
              <a:xfrm flipH="1" flipV="1">
                <a:off x="3605" y="2265"/>
                <a:ext cx="528" cy="480"/>
              </a:xfrm>
              <a:prstGeom prst="line">
                <a:avLst/>
              </a:prstGeom>
              <a:noFill/>
              <a:ln w="38100">
                <a:solidFill>
                  <a:schemeClr val="accent5">
                    <a:lumMod val="75000"/>
                  </a:schemeClr>
                </a:solidFill>
                <a:round/>
                <a:headEnd/>
                <a:tailEnd type="triangle" w="med" len="med"/>
              </a:ln>
              <a:effectLst/>
            </p:spPr>
            <p:txBody>
              <a:bodyPr/>
              <a:lstStyle/>
              <a:p>
                <a:endParaRPr lang="en-US"/>
              </a:p>
            </p:txBody>
          </p:sp>
        </p:grpSp>
        <p:sp>
          <p:nvSpPr>
            <p:cNvPr id="10" name="TextBox 9"/>
            <p:cNvSpPr txBox="1"/>
            <p:nvPr/>
          </p:nvSpPr>
          <p:spPr>
            <a:xfrm>
              <a:off x="6172200" y="3581400"/>
              <a:ext cx="1371600" cy="369332"/>
            </a:xfrm>
            <a:prstGeom prst="rect">
              <a:avLst/>
            </a:prstGeom>
            <a:noFill/>
          </p:spPr>
          <p:txBody>
            <a:bodyPr wrap="square" rtlCol="0">
              <a:spAutoFit/>
            </a:bodyPr>
            <a:lstStyle/>
            <a:p>
              <a:r>
                <a:rPr lang="en-US" dirty="0" err="1" smtClean="0"/>
                <a:t>iso</a:t>
              </a:r>
              <a:r>
                <a:rPr lang="en-US" dirty="0" smtClean="0"/>
                <a:t> surface</a:t>
              </a:r>
              <a:endParaRPr lang="en-US" dirty="0"/>
            </a:p>
          </p:txBody>
        </p:sp>
        <p:sp>
          <p:nvSpPr>
            <p:cNvPr id="11" name="TextBox 10"/>
            <p:cNvSpPr txBox="1"/>
            <p:nvPr/>
          </p:nvSpPr>
          <p:spPr>
            <a:xfrm>
              <a:off x="2590800" y="2514600"/>
              <a:ext cx="838200" cy="307777"/>
            </a:xfrm>
            <a:prstGeom prst="rect">
              <a:avLst/>
            </a:prstGeom>
            <a:noFill/>
          </p:spPr>
          <p:txBody>
            <a:bodyPr wrap="square" rtlCol="0">
              <a:spAutoFit/>
            </a:bodyPr>
            <a:lstStyle/>
            <a:p>
              <a:r>
                <a:rPr lang="en-US" sz="1400" dirty="0" smtClean="0"/>
                <a:t>density</a:t>
              </a:r>
              <a:endParaRPr lang="en-US" sz="1400" dirty="0"/>
            </a:p>
          </p:txBody>
        </p:sp>
        <p:sp>
          <p:nvSpPr>
            <p:cNvPr id="12" name="TextBox 11"/>
            <p:cNvSpPr txBox="1"/>
            <p:nvPr/>
          </p:nvSpPr>
          <p:spPr>
            <a:xfrm>
              <a:off x="2057400" y="2971800"/>
              <a:ext cx="461665" cy="2209800"/>
            </a:xfrm>
            <a:prstGeom prst="rect">
              <a:avLst/>
            </a:prstGeom>
            <a:noFill/>
          </p:spPr>
          <p:txBody>
            <a:bodyPr vert="vert" wrap="square" rtlCol="0">
              <a:spAutoFit/>
            </a:bodyPr>
            <a:lstStyle/>
            <a:p>
              <a:r>
                <a:rPr lang="en-US" dirty="0" smtClean="0"/>
                <a:t>Distance  from center   </a:t>
              </a:r>
              <a:endParaRPr lang="en-US" dirty="0"/>
            </a:p>
          </p:txBody>
        </p:sp>
        <p:graphicFrame>
          <p:nvGraphicFramePr>
            <p:cNvPr id="13" name="Object 12"/>
            <p:cNvGraphicFramePr>
              <a:graphicFrameLocks noChangeAspect="1"/>
            </p:cNvGraphicFramePr>
            <p:nvPr/>
          </p:nvGraphicFramePr>
          <p:xfrm>
            <a:off x="1828800" y="3505200"/>
            <a:ext cx="361950" cy="381000"/>
          </p:xfrm>
          <a:graphic>
            <a:graphicData uri="http://schemas.openxmlformats.org/presentationml/2006/ole">
              <p:oleObj spid="_x0000_s62466" name="Equation" r:id="rId3" imgW="114120" imgH="126720" progId="Equation.3">
                <p:embed/>
              </p:oleObj>
            </a:graphicData>
          </a:graphic>
        </p:graphicFrame>
        <p:sp>
          <p:nvSpPr>
            <p:cNvPr id="14" name="TextBox 13"/>
            <p:cNvSpPr txBox="1"/>
            <p:nvPr/>
          </p:nvSpPr>
          <p:spPr>
            <a:xfrm>
              <a:off x="2971800" y="4038600"/>
              <a:ext cx="1524000" cy="369332"/>
            </a:xfrm>
            <a:prstGeom prst="rect">
              <a:avLst/>
            </a:prstGeom>
            <a:noFill/>
          </p:spPr>
          <p:txBody>
            <a:bodyPr wrap="square" rtlCol="0">
              <a:spAutoFit/>
            </a:bodyPr>
            <a:lstStyle/>
            <a:p>
              <a:r>
                <a:rPr lang="en-US" dirty="0" smtClean="0"/>
                <a:t>Threshold, T</a:t>
              </a:r>
              <a:endParaRPr lang="en-US" dirty="0"/>
            </a:p>
          </p:txBody>
        </p:sp>
      </p:grpSp>
      <p:pic>
        <p:nvPicPr>
          <p:cNvPr id="62467" name="Picture 3"/>
          <p:cNvPicPr>
            <a:picLocks noChangeAspect="1" noChangeArrowheads="1"/>
          </p:cNvPicPr>
          <p:nvPr/>
        </p:nvPicPr>
        <p:blipFill>
          <a:blip r:embed="rId4"/>
          <a:srcRect/>
          <a:stretch>
            <a:fillRect/>
          </a:stretch>
        </p:blipFill>
        <p:spPr bwMode="auto">
          <a:xfrm>
            <a:off x="2298983" y="4724400"/>
            <a:ext cx="5397217" cy="1604962"/>
          </a:xfrm>
          <a:prstGeom prst="rect">
            <a:avLst/>
          </a:prstGeom>
          <a:noFill/>
          <a:ln w="9525">
            <a:noFill/>
            <a:miter lim="800000"/>
            <a:headEnd/>
            <a:tailEnd/>
          </a:ln>
          <a:effectLst/>
        </p:spPr>
      </p:pic>
      <p:grpSp>
        <p:nvGrpSpPr>
          <p:cNvPr id="46" name="Group 45"/>
          <p:cNvGrpSpPr>
            <a:grpSpLocks noChangeAspect="1"/>
          </p:cNvGrpSpPr>
          <p:nvPr/>
        </p:nvGrpSpPr>
        <p:grpSpPr bwMode="auto">
          <a:xfrm>
            <a:off x="1828800" y="1295400"/>
            <a:ext cx="5334000" cy="3600450"/>
            <a:chOff x="2479" y="1716"/>
            <a:chExt cx="2051" cy="1386"/>
          </a:xfrm>
        </p:grpSpPr>
        <p:sp>
          <p:nvSpPr>
            <p:cNvPr id="47" name="Oval 46"/>
            <p:cNvSpPr>
              <a:spLocks noChangeArrowheads="1"/>
            </p:cNvSpPr>
            <p:nvPr/>
          </p:nvSpPr>
          <p:spPr bwMode="auto">
            <a:xfrm>
              <a:off x="2497" y="1725"/>
              <a:ext cx="1165" cy="1165"/>
            </a:xfrm>
            <a:prstGeom prst="ellipse">
              <a:avLst/>
            </a:prstGeom>
            <a:gradFill rotWithShape="1">
              <a:gsLst>
                <a:gs pos="0">
                  <a:schemeClr val="accent4">
                    <a:lumMod val="75000"/>
                  </a:schemeClr>
                </a:gs>
                <a:gs pos="100000">
                  <a:schemeClr val="bg1">
                    <a:alpha val="0"/>
                  </a:schemeClr>
                </a:gs>
              </a:gsLst>
              <a:path path="shape">
                <a:fillToRect l="50000" t="50000" r="50000" b="50000"/>
              </a:path>
            </a:gradFill>
            <a:ln w="9525" algn="ctr">
              <a:noFill/>
              <a:round/>
              <a:headEnd/>
              <a:tailEnd/>
            </a:ln>
            <a:effectLst/>
          </p:spPr>
          <p:txBody>
            <a:bodyPr wrap="none" anchor="ctr"/>
            <a:lstStyle/>
            <a:p>
              <a:endParaRPr lang="en-US"/>
            </a:p>
          </p:txBody>
        </p:sp>
        <p:sp>
          <p:nvSpPr>
            <p:cNvPr id="48" name="Oval 47"/>
            <p:cNvSpPr>
              <a:spLocks noChangeArrowheads="1"/>
            </p:cNvSpPr>
            <p:nvPr/>
          </p:nvSpPr>
          <p:spPr bwMode="auto">
            <a:xfrm>
              <a:off x="3016" y="2255"/>
              <a:ext cx="76" cy="76"/>
            </a:xfrm>
            <a:prstGeom prst="ellipse">
              <a:avLst/>
            </a:prstGeom>
            <a:solidFill>
              <a:schemeClr val="tx1"/>
            </a:solidFill>
            <a:ln w="9525" algn="ctr">
              <a:noFill/>
              <a:round/>
              <a:headEnd/>
              <a:tailEnd/>
            </a:ln>
            <a:effectLst/>
          </p:spPr>
          <p:txBody>
            <a:bodyPr wrap="none" anchor="ctr"/>
            <a:lstStyle/>
            <a:p>
              <a:endParaRPr lang="en-US"/>
            </a:p>
          </p:txBody>
        </p:sp>
        <p:sp>
          <p:nvSpPr>
            <p:cNvPr id="49" name="Oval 48"/>
            <p:cNvSpPr>
              <a:spLocks noChangeArrowheads="1"/>
            </p:cNvSpPr>
            <p:nvPr/>
          </p:nvSpPr>
          <p:spPr bwMode="auto">
            <a:xfrm>
              <a:off x="3191" y="1752"/>
              <a:ext cx="1339" cy="1339"/>
            </a:xfrm>
            <a:prstGeom prst="ellipse">
              <a:avLst/>
            </a:prstGeom>
            <a:gradFill rotWithShape="1">
              <a:gsLst>
                <a:gs pos="0">
                  <a:schemeClr val="accent4">
                    <a:lumMod val="75000"/>
                  </a:schemeClr>
                </a:gs>
                <a:gs pos="100000">
                  <a:schemeClr val="bg1">
                    <a:alpha val="0"/>
                  </a:schemeClr>
                </a:gs>
              </a:gsLst>
              <a:path path="shape">
                <a:fillToRect l="50000" t="50000" r="50000" b="50000"/>
              </a:path>
            </a:gradFill>
            <a:ln w="9525" algn="ctr">
              <a:noFill/>
              <a:round/>
              <a:headEnd/>
              <a:tailEnd/>
            </a:ln>
            <a:effectLst/>
          </p:spPr>
          <p:txBody>
            <a:bodyPr wrap="none" anchor="ctr"/>
            <a:lstStyle/>
            <a:p>
              <a:endParaRPr lang="en-US"/>
            </a:p>
          </p:txBody>
        </p:sp>
        <p:sp>
          <p:nvSpPr>
            <p:cNvPr id="50" name="Oval 49"/>
            <p:cNvSpPr>
              <a:spLocks noChangeArrowheads="1"/>
            </p:cNvSpPr>
            <p:nvPr/>
          </p:nvSpPr>
          <p:spPr bwMode="auto">
            <a:xfrm>
              <a:off x="3814" y="2361"/>
              <a:ext cx="76" cy="76"/>
            </a:xfrm>
            <a:prstGeom prst="ellipse">
              <a:avLst/>
            </a:prstGeom>
            <a:solidFill>
              <a:schemeClr val="tx1"/>
            </a:solidFill>
            <a:ln w="9525" algn="ctr">
              <a:noFill/>
              <a:round/>
              <a:headEnd/>
              <a:tailEnd/>
            </a:ln>
            <a:effectLst/>
          </p:spPr>
          <p:txBody>
            <a:bodyPr wrap="none" anchor="ctr"/>
            <a:lstStyle/>
            <a:p>
              <a:endParaRPr lang="en-US"/>
            </a:p>
          </p:txBody>
        </p:sp>
        <p:sp>
          <p:nvSpPr>
            <p:cNvPr id="51" name="Oval 50"/>
            <p:cNvSpPr>
              <a:spLocks noChangeArrowheads="1"/>
            </p:cNvSpPr>
            <p:nvPr/>
          </p:nvSpPr>
          <p:spPr bwMode="auto">
            <a:xfrm>
              <a:off x="3184" y="1763"/>
              <a:ext cx="1339" cy="1339"/>
            </a:xfrm>
            <a:prstGeom prst="ellipse">
              <a:avLst/>
            </a:prstGeom>
            <a:noFill/>
            <a:ln w="9525" algn="ctr">
              <a:solidFill>
                <a:schemeClr val="tx1"/>
              </a:solidFill>
              <a:round/>
              <a:headEnd/>
              <a:tailEnd/>
            </a:ln>
            <a:effectLst/>
          </p:spPr>
          <p:txBody>
            <a:bodyPr wrap="none" anchor="ctr"/>
            <a:lstStyle/>
            <a:p>
              <a:endParaRPr lang="en-US"/>
            </a:p>
          </p:txBody>
        </p:sp>
        <p:sp>
          <p:nvSpPr>
            <p:cNvPr id="52" name="Oval 51"/>
            <p:cNvSpPr>
              <a:spLocks noChangeArrowheads="1"/>
            </p:cNvSpPr>
            <p:nvPr/>
          </p:nvSpPr>
          <p:spPr bwMode="auto">
            <a:xfrm>
              <a:off x="2479" y="1716"/>
              <a:ext cx="1165" cy="1165"/>
            </a:xfrm>
            <a:prstGeom prst="ellipse">
              <a:avLst/>
            </a:prstGeom>
            <a:noFill/>
            <a:ln w="9525" algn="ctr">
              <a:solidFill>
                <a:schemeClr val="tx1"/>
              </a:solidFill>
              <a:round/>
              <a:headEnd/>
              <a:tailEnd/>
            </a:ln>
            <a:effectLst/>
          </p:spPr>
          <p:txBody>
            <a:bodyPr wrap="none" anchor="ctr"/>
            <a:lstStyle/>
            <a:p>
              <a:endParaRPr lang="en-US"/>
            </a:p>
          </p:txBody>
        </p:sp>
        <p:sp>
          <p:nvSpPr>
            <p:cNvPr id="53" name="Freeform 52"/>
            <p:cNvSpPr>
              <a:spLocks/>
            </p:cNvSpPr>
            <p:nvPr/>
          </p:nvSpPr>
          <p:spPr bwMode="auto">
            <a:xfrm>
              <a:off x="2706" y="1948"/>
              <a:ext cx="1532" cy="886"/>
            </a:xfrm>
            <a:custGeom>
              <a:avLst/>
              <a:gdLst/>
              <a:ahLst/>
              <a:cxnLst>
                <a:cxn ang="0">
                  <a:pos x="498" y="47"/>
                </a:cxn>
                <a:cxn ang="0">
                  <a:pos x="369" y="2"/>
                </a:cxn>
                <a:cxn ang="0">
                  <a:pos x="201" y="32"/>
                </a:cxn>
                <a:cxn ang="0">
                  <a:pos x="84" y="122"/>
                </a:cxn>
                <a:cxn ang="0">
                  <a:pos x="6" y="314"/>
                </a:cxn>
                <a:cxn ang="0">
                  <a:pos x="48" y="503"/>
                </a:cxn>
                <a:cxn ang="0">
                  <a:pos x="162" y="626"/>
                </a:cxn>
                <a:cxn ang="0">
                  <a:pos x="324" y="671"/>
                </a:cxn>
                <a:cxn ang="0">
                  <a:pos x="489" y="655"/>
                </a:cxn>
                <a:cxn ang="0">
                  <a:pos x="606" y="643"/>
                </a:cxn>
                <a:cxn ang="0">
                  <a:pos x="702" y="671"/>
                </a:cxn>
                <a:cxn ang="0">
                  <a:pos x="814" y="719"/>
                </a:cxn>
                <a:cxn ang="0">
                  <a:pos x="885" y="791"/>
                </a:cxn>
                <a:cxn ang="0">
                  <a:pos x="966" y="847"/>
                </a:cxn>
                <a:cxn ang="0">
                  <a:pos x="1068" y="878"/>
                </a:cxn>
                <a:cxn ang="0">
                  <a:pos x="1197" y="878"/>
                </a:cxn>
                <a:cxn ang="0">
                  <a:pos x="1338" y="830"/>
                </a:cxn>
                <a:cxn ang="0">
                  <a:pos x="1450" y="735"/>
                </a:cxn>
                <a:cxn ang="0">
                  <a:pos x="1502" y="643"/>
                </a:cxn>
                <a:cxn ang="0">
                  <a:pos x="1530" y="511"/>
                </a:cxn>
                <a:cxn ang="0">
                  <a:pos x="1514" y="367"/>
                </a:cxn>
                <a:cxn ang="0">
                  <a:pos x="1434" y="235"/>
                </a:cxn>
                <a:cxn ang="0">
                  <a:pos x="1317" y="134"/>
                </a:cxn>
                <a:cxn ang="0">
                  <a:pos x="1167" y="92"/>
                </a:cxn>
                <a:cxn ang="0">
                  <a:pos x="984" y="122"/>
                </a:cxn>
                <a:cxn ang="0">
                  <a:pos x="882" y="195"/>
                </a:cxn>
                <a:cxn ang="0">
                  <a:pos x="770" y="207"/>
                </a:cxn>
                <a:cxn ang="0">
                  <a:pos x="650" y="167"/>
                </a:cxn>
                <a:cxn ang="0">
                  <a:pos x="573" y="97"/>
                </a:cxn>
                <a:cxn ang="0">
                  <a:pos x="498" y="47"/>
                </a:cxn>
              </a:cxnLst>
              <a:rect l="0" t="0" r="r" b="b"/>
              <a:pathLst>
                <a:path w="1532" h="886">
                  <a:moveTo>
                    <a:pt x="498" y="47"/>
                  </a:moveTo>
                  <a:cubicBezTo>
                    <a:pt x="464" y="31"/>
                    <a:pt x="418" y="4"/>
                    <a:pt x="369" y="2"/>
                  </a:cubicBezTo>
                  <a:cubicBezTo>
                    <a:pt x="320" y="0"/>
                    <a:pt x="248" y="12"/>
                    <a:pt x="201" y="32"/>
                  </a:cubicBezTo>
                  <a:cubicBezTo>
                    <a:pt x="154" y="52"/>
                    <a:pt x="116" y="75"/>
                    <a:pt x="84" y="122"/>
                  </a:cubicBezTo>
                  <a:cubicBezTo>
                    <a:pt x="52" y="169"/>
                    <a:pt x="12" y="251"/>
                    <a:pt x="6" y="314"/>
                  </a:cubicBezTo>
                  <a:cubicBezTo>
                    <a:pt x="0" y="377"/>
                    <a:pt x="22" y="451"/>
                    <a:pt x="48" y="503"/>
                  </a:cubicBezTo>
                  <a:cubicBezTo>
                    <a:pt x="74" y="555"/>
                    <a:pt x="116" y="598"/>
                    <a:pt x="162" y="626"/>
                  </a:cubicBezTo>
                  <a:cubicBezTo>
                    <a:pt x="208" y="654"/>
                    <a:pt x="270" y="666"/>
                    <a:pt x="324" y="671"/>
                  </a:cubicBezTo>
                  <a:cubicBezTo>
                    <a:pt x="378" y="676"/>
                    <a:pt x="442" y="660"/>
                    <a:pt x="489" y="655"/>
                  </a:cubicBezTo>
                  <a:cubicBezTo>
                    <a:pt x="536" y="650"/>
                    <a:pt x="571" y="640"/>
                    <a:pt x="606" y="643"/>
                  </a:cubicBezTo>
                  <a:cubicBezTo>
                    <a:pt x="641" y="646"/>
                    <a:pt x="667" y="658"/>
                    <a:pt x="702" y="671"/>
                  </a:cubicBezTo>
                  <a:cubicBezTo>
                    <a:pt x="737" y="684"/>
                    <a:pt x="784" y="699"/>
                    <a:pt x="814" y="719"/>
                  </a:cubicBezTo>
                  <a:cubicBezTo>
                    <a:pt x="844" y="739"/>
                    <a:pt x="860" y="770"/>
                    <a:pt x="885" y="791"/>
                  </a:cubicBezTo>
                  <a:cubicBezTo>
                    <a:pt x="910" y="812"/>
                    <a:pt x="936" y="833"/>
                    <a:pt x="966" y="847"/>
                  </a:cubicBezTo>
                  <a:cubicBezTo>
                    <a:pt x="996" y="861"/>
                    <a:pt x="1030" y="873"/>
                    <a:pt x="1068" y="878"/>
                  </a:cubicBezTo>
                  <a:cubicBezTo>
                    <a:pt x="1106" y="883"/>
                    <a:pt x="1152" y="886"/>
                    <a:pt x="1197" y="878"/>
                  </a:cubicBezTo>
                  <a:cubicBezTo>
                    <a:pt x="1242" y="870"/>
                    <a:pt x="1296" y="854"/>
                    <a:pt x="1338" y="830"/>
                  </a:cubicBezTo>
                  <a:cubicBezTo>
                    <a:pt x="1380" y="806"/>
                    <a:pt x="1423" y="766"/>
                    <a:pt x="1450" y="735"/>
                  </a:cubicBezTo>
                  <a:cubicBezTo>
                    <a:pt x="1477" y="704"/>
                    <a:pt x="1489" y="680"/>
                    <a:pt x="1502" y="643"/>
                  </a:cubicBezTo>
                  <a:cubicBezTo>
                    <a:pt x="1515" y="606"/>
                    <a:pt x="1528" y="557"/>
                    <a:pt x="1530" y="511"/>
                  </a:cubicBezTo>
                  <a:cubicBezTo>
                    <a:pt x="1532" y="465"/>
                    <a:pt x="1530" y="413"/>
                    <a:pt x="1514" y="367"/>
                  </a:cubicBezTo>
                  <a:cubicBezTo>
                    <a:pt x="1498" y="321"/>
                    <a:pt x="1467" y="274"/>
                    <a:pt x="1434" y="235"/>
                  </a:cubicBezTo>
                  <a:cubicBezTo>
                    <a:pt x="1401" y="196"/>
                    <a:pt x="1361" y="158"/>
                    <a:pt x="1317" y="134"/>
                  </a:cubicBezTo>
                  <a:cubicBezTo>
                    <a:pt x="1273" y="110"/>
                    <a:pt x="1222" y="94"/>
                    <a:pt x="1167" y="92"/>
                  </a:cubicBezTo>
                  <a:cubicBezTo>
                    <a:pt x="1112" y="90"/>
                    <a:pt x="1031" y="105"/>
                    <a:pt x="984" y="122"/>
                  </a:cubicBezTo>
                  <a:cubicBezTo>
                    <a:pt x="937" y="139"/>
                    <a:pt x="918" y="181"/>
                    <a:pt x="882" y="195"/>
                  </a:cubicBezTo>
                  <a:cubicBezTo>
                    <a:pt x="846" y="209"/>
                    <a:pt x="809" y="212"/>
                    <a:pt x="770" y="207"/>
                  </a:cubicBezTo>
                  <a:cubicBezTo>
                    <a:pt x="731" y="202"/>
                    <a:pt x="683" y="185"/>
                    <a:pt x="650" y="167"/>
                  </a:cubicBezTo>
                  <a:cubicBezTo>
                    <a:pt x="617" y="149"/>
                    <a:pt x="598" y="117"/>
                    <a:pt x="573" y="97"/>
                  </a:cubicBezTo>
                  <a:cubicBezTo>
                    <a:pt x="548" y="77"/>
                    <a:pt x="514" y="57"/>
                    <a:pt x="498" y="47"/>
                  </a:cubicBezTo>
                  <a:close/>
                </a:path>
              </a:pathLst>
            </a:custGeom>
            <a:noFill/>
            <a:ln w="9525" cap="flat" cmpd="sng">
              <a:solidFill>
                <a:schemeClr val="tx1"/>
              </a:solidFill>
              <a:prstDash val="dash"/>
              <a:round/>
              <a:headEnd/>
              <a:tailEnd/>
            </a:ln>
            <a:effectLst/>
          </p:spPr>
          <p:txBody>
            <a:bodyPr/>
            <a:lstStyle/>
            <a:p>
              <a:endParaRPr lang="en-US"/>
            </a:p>
          </p:txBody>
        </p:sp>
      </p:grpSp>
      <p:sp>
        <p:nvSpPr>
          <p:cNvPr id="54" name="Text Box 16"/>
          <p:cNvSpPr txBox="1">
            <a:spLocks noChangeArrowheads="1"/>
          </p:cNvSpPr>
          <p:nvPr/>
        </p:nvSpPr>
        <p:spPr bwMode="auto">
          <a:xfrm>
            <a:off x="407987" y="1219200"/>
            <a:ext cx="1725613" cy="550862"/>
          </a:xfrm>
          <a:prstGeom prst="rect">
            <a:avLst/>
          </a:prstGeom>
          <a:noFill/>
          <a:ln w="38100" algn="ctr">
            <a:noFill/>
            <a:miter lim="800000"/>
            <a:headEnd/>
            <a:tailEnd/>
          </a:ln>
          <a:effectLst/>
        </p:spPr>
        <p:txBody>
          <a:bodyPr/>
          <a:lstStyle/>
          <a:p>
            <a:pPr algn="l">
              <a:spcBef>
                <a:spcPct val="50000"/>
              </a:spcBef>
            </a:pPr>
            <a:r>
              <a:rPr lang="en-US" altLang="ja-JP" sz="2800" i="1" dirty="0" smtClean="0">
                <a:solidFill>
                  <a:schemeClr val="tx1"/>
                </a:solidFill>
                <a:latin typeface="Times New Roman" pitchFamily="18" charset="0"/>
              </a:rPr>
              <a:t>For N </a:t>
            </a:r>
            <a:r>
              <a:rPr lang="en-US" altLang="ja-JP" sz="2800" dirty="0">
                <a:solidFill>
                  <a:schemeClr val="tx1"/>
                </a:solidFill>
                <a:latin typeface="Times New Roman" pitchFamily="18" charset="0"/>
              </a:rPr>
              <a:t>= 2</a:t>
            </a:r>
            <a:endParaRPr lang="en-US" altLang="ja-JP" sz="2800" dirty="0">
              <a:solidFill>
                <a:schemeClr val="tx1"/>
              </a:solidFill>
            </a:endParaRPr>
          </a:p>
        </p:txBody>
      </p:sp>
      <p:pic>
        <p:nvPicPr>
          <p:cNvPr id="3" name="Picture 3"/>
          <p:cNvPicPr>
            <a:picLocks noChangeAspect="1" noChangeArrowheads="1"/>
          </p:cNvPicPr>
          <p:nvPr/>
        </p:nvPicPr>
        <p:blipFill>
          <a:blip r:embed="rId5"/>
          <a:srcRect/>
          <a:stretch>
            <a:fillRect/>
          </a:stretch>
        </p:blipFill>
        <p:spPr bwMode="auto">
          <a:xfrm>
            <a:off x="3429000" y="1447800"/>
            <a:ext cx="3276600" cy="3276600"/>
          </a:xfrm>
          <a:prstGeom prst="rect">
            <a:avLst/>
          </a:prstGeom>
          <a:noFill/>
          <a:ln w="9525">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4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24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work</a:t>
            </a:r>
            <a:endParaRPr lang="en-US" dirty="0"/>
          </a:p>
        </p:txBody>
      </p:sp>
      <p:sp>
        <p:nvSpPr>
          <p:cNvPr id="3" name="Content Placeholder 2"/>
          <p:cNvSpPr>
            <a:spLocks noGrp="1"/>
          </p:cNvSpPr>
          <p:nvPr>
            <p:ph sz="quarter" idx="1"/>
          </p:nvPr>
        </p:nvSpPr>
        <p:spPr/>
        <p:txBody>
          <a:bodyPr/>
          <a:lstStyle/>
          <a:p>
            <a:r>
              <a:rPr lang="en-US" altLang="ja-JP" dirty="0" smtClean="0">
                <a:ea typeface="ＭＳ Ｐゴシック" pitchFamily="50" charset="-128"/>
              </a:rPr>
              <a:t>Ray casting of algebraic surface </a:t>
            </a:r>
            <a:r>
              <a:rPr lang="en-US" altLang="ja-JP" sz="1600" dirty="0" smtClean="0">
                <a:ea typeface="ＭＳ Ｐゴシック" pitchFamily="50" charset="-128"/>
              </a:rPr>
              <a:t>[Loop and </a:t>
            </a:r>
            <a:r>
              <a:rPr lang="en-US" altLang="ja-JP" sz="1600" dirty="0" err="1" smtClean="0">
                <a:ea typeface="ＭＳ Ｐゴシック" pitchFamily="50" charset="-128"/>
              </a:rPr>
              <a:t>Blinn</a:t>
            </a:r>
            <a:r>
              <a:rPr lang="en-US" altLang="ja-JP" sz="1600" dirty="0" smtClean="0">
                <a:ea typeface="ＭＳ Ｐゴシック" pitchFamily="50" charset="-128"/>
              </a:rPr>
              <a:t> 2006]</a:t>
            </a:r>
          </a:p>
          <a:p>
            <a:pPr lvl="1"/>
            <a:r>
              <a:rPr lang="en-US" altLang="ja-JP" sz="2000" dirty="0" smtClean="0">
                <a:ea typeface="ＭＳ Ｐゴシック" pitchFamily="50" charset="-128"/>
              </a:rPr>
              <a:t>Not scalable </a:t>
            </a:r>
          </a:p>
          <a:p>
            <a:pPr lvl="1"/>
            <a:endParaRPr lang="en-US" altLang="ja-JP" dirty="0" smtClean="0">
              <a:ea typeface="ＭＳ Ｐゴシック" pitchFamily="50" charset="-128"/>
            </a:endParaRPr>
          </a:p>
          <a:p>
            <a:r>
              <a:rPr lang="en-US" altLang="ja-JP" dirty="0" smtClean="0">
                <a:ea typeface="ＭＳ Ｐゴシック" pitchFamily="50" charset="-128"/>
              </a:rPr>
              <a:t>Point-based visualization of </a:t>
            </a:r>
            <a:r>
              <a:rPr lang="en-US" altLang="ja-JP" dirty="0" err="1" smtClean="0">
                <a:ea typeface="ＭＳ Ｐゴシック" pitchFamily="50" charset="-128"/>
              </a:rPr>
              <a:t>metaballs</a:t>
            </a:r>
            <a:r>
              <a:rPr lang="en-US" altLang="ja-JP" dirty="0" smtClean="0">
                <a:ea typeface="ＭＳ Ｐゴシック" pitchFamily="50" charset="-128"/>
              </a:rPr>
              <a:t> </a:t>
            </a:r>
            <a:r>
              <a:rPr lang="en-US" altLang="ja-JP" sz="1600" dirty="0" smtClean="0">
                <a:ea typeface="ＭＳ Ｐゴシック" pitchFamily="50" charset="-128"/>
              </a:rPr>
              <a:t>[van </a:t>
            </a:r>
            <a:r>
              <a:rPr lang="en-US" altLang="ja-JP" sz="1600" dirty="0" err="1" smtClean="0">
                <a:ea typeface="ＭＳ Ｐゴシック" pitchFamily="50" charset="-128"/>
              </a:rPr>
              <a:t>Kooten</a:t>
            </a:r>
            <a:r>
              <a:rPr lang="en-US" altLang="ja-JP" sz="1600" dirty="0" smtClean="0">
                <a:ea typeface="ＭＳ Ｐゴシック" pitchFamily="50" charset="-128"/>
              </a:rPr>
              <a:t> </a:t>
            </a:r>
            <a:r>
              <a:rPr lang="en-US" altLang="ja-JP" sz="1600" i="1" dirty="0" smtClean="0">
                <a:ea typeface="ＭＳ Ｐゴシック" pitchFamily="50" charset="-128"/>
              </a:rPr>
              <a:t>et al. 2007]</a:t>
            </a:r>
          </a:p>
          <a:p>
            <a:pPr lvl="1"/>
            <a:r>
              <a:rPr lang="en-US" altLang="ja-JP" sz="2000" dirty="0" smtClean="0">
                <a:ea typeface="ＭＳ Ｐゴシック" pitchFamily="50" charset="-128"/>
              </a:rPr>
              <a:t>Misses small particles</a:t>
            </a:r>
          </a:p>
          <a:p>
            <a:pPr lvl="1"/>
            <a:endParaRPr lang="en-US" altLang="ja-JP" sz="2000" dirty="0" smtClean="0">
              <a:ea typeface="ＭＳ Ｐゴシック" pitchFamily="50" charset="-128"/>
            </a:endParaRPr>
          </a:p>
          <a:p>
            <a:r>
              <a:rPr lang="en-GB" altLang="ja-JP" sz="2400" dirty="0" smtClean="0">
                <a:solidFill>
                  <a:prstClr val="black"/>
                </a:solidFill>
                <a:latin typeface="Calibri"/>
              </a:rPr>
              <a:t>Ray Casting for a Large Number of </a:t>
            </a:r>
            <a:r>
              <a:rPr lang="en-GB" altLang="ja-JP" sz="2400" dirty="0" err="1" smtClean="0">
                <a:solidFill>
                  <a:prstClr val="black"/>
                </a:solidFill>
                <a:latin typeface="Calibri"/>
              </a:rPr>
              <a:t>Metaballs</a:t>
            </a:r>
            <a:r>
              <a:rPr lang="en-GB" altLang="ja-JP" sz="1600" dirty="0" smtClean="0">
                <a:solidFill>
                  <a:prstClr val="black"/>
                </a:solidFill>
                <a:latin typeface="Calibri"/>
              </a:rPr>
              <a:t> [</a:t>
            </a:r>
            <a:r>
              <a:rPr lang="en-GB" altLang="ja-JP" sz="1600" dirty="0" smtClean="0"/>
              <a:t>Yoshihiro et. al. 2008</a:t>
            </a:r>
            <a:r>
              <a:rPr lang="en-GB" altLang="ja-JP" sz="1600" dirty="0" smtClean="0">
                <a:solidFill>
                  <a:prstClr val="black"/>
                </a:solidFill>
                <a:latin typeface="Calibri"/>
              </a:rPr>
              <a:t>]</a:t>
            </a:r>
          </a:p>
          <a:p>
            <a:pPr lvl="1"/>
            <a:r>
              <a:rPr lang="en-GB" altLang="ja-JP" sz="2000" dirty="0" smtClean="0">
                <a:solidFill>
                  <a:prstClr val="black"/>
                </a:solidFill>
                <a:latin typeface="Calibri"/>
                <a:ea typeface="ＭＳ Ｐゴシック" pitchFamily="50" charset="-128"/>
              </a:rPr>
              <a:t>Screen space ray casting</a:t>
            </a:r>
          </a:p>
          <a:p>
            <a:pPr lvl="1"/>
            <a:endParaRPr lang="en-GB" altLang="ja-JP" sz="2000" dirty="0" smtClean="0">
              <a:solidFill>
                <a:prstClr val="black"/>
              </a:solidFill>
              <a:latin typeface="Calibri"/>
              <a:ea typeface="ＭＳ Ｐゴシック" pitchFamily="50" charset="-128"/>
            </a:endParaRPr>
          </a:p>
          <a:p>
            <a:r>
              <a:rPr lang="en-GB" altLang="ja-JP" dirty="0" smtClean="0">
                <a:solidFill>
                  <a:prstClr val="black"/>
                </a:solidFill>
                <a:latin typeface="Calibri"/>
                <a:ea typeface="ＭＳ Ｐゴシック" pitchFamily="50" charset="-128"/>
              </a:rPr>
              <a:t>Fitted-BVH for rendering </a:t>
            </a:r>
            <a:r>
              <a:rPr lang="en-GB" altLang="ja-JP" dirty="0" err="1" smtClean="0">
                <a:solidFill>
                  <a:prstClr val="black"/>
                </a:solidFill>
                <a:latin typeface="Calibri"/>
                <a:ea typeface="ＭＳ Ｐゴシック" pitchFamily="50" charset="-128"/>
              </a:rPr>
              <a:t>Metaballs</a:t>
            </a:r>
            <a:r>
              <a:rPr lang="en-GB" altLang="ja-JP" dirty="0" smtClean="0">
                <a:solidFill>
                  <a:prstClr val="black"/>
                </a:solidFill>
                <a:latin typeface="Calibri"/>
                <a:ea typeface="ＭＳ Ｐゴシック" pitchFamily="50" charset="-128"/>
              </a:rPr>
              <a:t> </a:t>
            </a:r>
            <a:r>
              <a:rPr lang="en-GB" altLang="ja-JP" sz="1600" dirty="0" smtClean="0">
                <a:solidFill>
                  <a:prstClr val="black"/>
                </a:solidFill>
                <a:latin typeface="Calibri"/>
                <a:ea typeface="ＭＳ Ｐゴシック" pitchFamily="50" charset="-128"/>
              </a:rPr>
              <a:t>[</a:t>
            </a:r>
            <a:r>
              <a:rPr lang="en-GB" altLang="ja-JP" sz="1600" dirty="0" err="1" smtClean="0">
                <a:solidFill>
                  <a:prstClr val="black"/>
                </a:solidFill>
                <a:latin typeface="Calibri"/>
                <a:ea typeface="ＭＳ Ｐゴシック" pitchFamily="50" charset="-128"/>
              </a:rPr>
              <a:t>Gourmel</a:t>
            </a:r>
            <a:r>
              <a:rPr lang="en-GB" altLang="ja-JP" sz="1600" dirty="0" smtClean="0">
                <a:solidFill>
                  <a:prstClr val="black"/>
                </a:solidFill>
                <a:latin typeface="Calibri"/>
                <a:ea typeface="ＭＳ Ｐゴシック" pitchFamily="50" charset="-128"/>
              </a:rPr>
              <a:t> et. al. 2010]</a:t>
            </a:r>
          </a:p>
          <a:p>
            <a:pPr lvl="1"/>
            <a:r>
              <a:rPr lang="en-GB" altLang="ja-JP" sz="2000" dirty="0" smtClean="0">
                <a:solidFill>
                  <a:prstClr val="black"/>
                </a:solidFill>
                <a:latin typeface="Calibri"/>
                <a:ea typeface="ＭＳ Ｐゴシック" pitchFamily="50" charset="-128"/>
              </a:rPr>
              <a:t>CPU Data structure building and does not scale beyond 100K </a:t>
            </a:r>
            <a:r>
              <a:rPr lang="en-GB" altLang="ja-JP" sz="2000" dirty="0" err="1" smtClean="0">
                <a:solidFill>
                  <a:prstClr val="black"/>
                </a:solidFill>
                <a:latin typeface="Calibri"/>
                <a:ea typeface="ＭＳ Ｐゴシック" pitchFamily="50" charset="-128"/>
              </a:rPr>
              <a:t>metaballs</a:t>
            </a:r>
            <a:endParaRPr lang="en-US" altLang="ja-JP" sz="2000" dirty="0" smtClean="0">
              <a:ea typeface="ＭＳ Ｐゴシック" pitchFamily="50" charset="-128"/>
            </a:endParaRPr>
          </a:p>
          <a:p>
            <a:pPr lvl="1"/>
            <a:endParaRPr lang="en-US" altLang="ja-JP" sz="2400" dirty="0" smtClean="0">
              <a:ea typeface="ＭＳ Ｐゴシック" pitchFamily="50" charset="-128"/>
            </a:endParaRPr>
          </a:p>
          <a:p>
            <a:endParaRPr lang="en-US" altLang="ja-JP" dirty="0" smtClean="0">
              <a:ea typeface="ＭＳ Ｐゴシック" pitchFamily="50" charset="-128"/>
            </a:endParaRPr>
          </a:p>
          <a:p>
            <a:endParaRPr lang="en-US" altLang="ja-JP" dirty="0" smtClean="0">
              <a:ea typeface="ＭＳ Ｐゴシック" pitchFamily="50" charset="-128"/>
            </a:endParaRPr>
          </a:p>
          <a:p>
            <a:endParaRPr lang="ja-JP" altLang="en-US" smtClean="0">
              <a:ea typeface="ＭＳ Ｐゴシック" pitchFamily="50" charset="-128"/>
            </a:endParaRPr>
          </a:p>
          <a:p>
            <a:endParaRPr lang="en-US" dirty="0"/>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Method Overview</a:t>
            </a:r>
            <a:endParaRPr lang="en-US" dirty="0"/>
          </a:p>
        </p:txBody>
      </p:sp>
      <p:sp>
        <p:nvSpPr>
          <p:cNvPr id="3" name="Content Placeholder 2"/>
          <p:cNvSpPr>
            <a:spLocks noGrp="1"/>
          </p:cNvSpPr>
          <p:nvPr>
            <p:ph sz="quarter" idx="1"/>
          </p:nvPr>
        </p:nvSpPr>
        <p:spPr/>
        <p:txBody>
          <a:bodyPr/>
          <a:lstStyle/>
          <a:p>
            <a:endParaRPr lang="en-US" dirty="0" smtClean="0"/>
          </a:p>
          <a:p>
            <a:r>
              <a:rPr lang="en-US" dirty="0" smtClean="0"/>
              <a:t>Data Structure</a:t>
            </a:r>
          </a:p>
          <a:p>
            <a:pPr lvl="1"/>
            <a:r>
              <a:rPr lang="en-US" dirty="0" smtClean="0"/>
              <a:t>A grid in perspective space.</a:t>
            </a:r>
          </a:p>
          <a:p>
            <a:pPr lvl="1"/>
            <a:r>
              <a:rPr lang="en-US" dirty="0" smtClean="0"/>
              <a:t>Fast building and high coherence for ray casting</a:t>
            </a:r>
          </a:p>
          <a:p>
            <a:pPr lvl="1"/>
            <a:r>
              <a:rPr lang="en-US" dirty="0" smtClean="0"/>
              <a:t>Adapted [</a:t>
            </a:r>
            <a:r>
              <a:rPr lang="en-US" dirty="0" err="1" smtClean="0"/>
              <a:t>Patidar</a:t>
            </a:r>
            <a:r>
              <a:rPr lang="en-US" dirty="0" smtClean="0"/>
              <a:t> et. al. 2008] and [</a:t>
            </a:r>
            <a:r>
              <a:rPr lang="en-US" dirty="0" err="1" smtClean="0"/>
              <a:t>Kalojanov</a:t>
            </a:r>
            <a:r>
              <a:rPr lang="en-US" dirty="0" smtClean="0"/>
              <a:t> et.  al 2009]</a:t>
            </a:r>
          </a:p>
          <a:p>
            <a:endParaRPr lang="en-US" dirty="0" smtClean="0"/>
          </a:p>
          <a:p>
            <a:r>
              <a:rPr lang="en-US" dirty="0" smtClean="0"/>
              <a:t>Ray-surface intersection</a:t>
            </a:r>
          </a:p>
          <a:p>
            <a:pPr lvl="1"/>
            <a:r>
              <a:rPr lang="en-US" dirty="0" smtClean="0"/>
              <a:t>Modified Adaptive-marching points algorithm </a:t>
            </a:r>
            <a:r>
              <a:rPr lang="en-US" sz="1600" dirty="0" smtClean="0"/>
              <a:t>[</a:t>
            </a:r>
            <a:r>
              <a:rPr lang="en-US" sz="1600" dirty="0" err="1" smtClean="0"/>
              <a:t>Jagmohan</a:t>
            </a:r>
            <a:r>
              <a:rPr lang="en-US" sz="1600" dirty="0" smtClean="0"/>
              <a:t> et. al. 2009]</a:t>
            </a:r>
          </a:p>
          <a:p>
            <a:pPr lvl="1"/>
            <a:r>
              <a:rPr lang="en-US" dirty="0" smtClean="0"/>
              <a:t>March along the ray and Search for root in each cell. </a:t>
            </a:r>
          </a:p>
          <a:p>
            <a:pPr lvl="1"/>
            <a:endParaRPr lang="en-US" dirty="0" smtClean="0"/>
          </a:p>
          <a:p>
            <a:pPr lvl="1"/>
            <a:endParaRPr lang="en-US" dirty="0" smtClean="0"/>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Perspective Grids</a:t>
            </a:r>
            <a:endParaRPr lang="en-US" dirty="0"/>
          </a:p>
        </p:txBody>
      </p:sp>
      <p:pic>
        <p:nvPicPr>
          <p:cNvPr id="66562" name="Picture 2"/>
          <p:cNvPicPr>
            <a:picLocks noGrp="1" noChangeAspect="1" noChangeArrowheads="1"/>
          </p:cNvPicPr>
          <p:nvPr>
            <p:ph sz="quarter" idx="1"/>
          </p:nvPr>
        </p:nvPicPr>
        <p:blipFill>
          <a:blip r:embed="rId2"/>
          <a:srcRect/>
          <a:stretch>
            <a:fillRect/>
          </a:stretch>
        </p:blipFill>
        <p:spPr bwMode="auto">
          <a:xfrm>
            <a:off x="677227" y="1796415"/>
            <a:ext cx="7552373" cy="3308985"/>
          </a:xfrm>
          <a:prstGeom prst="rect">
            <a:avLst/>
          </a:prstGeom>
          <a:noFill/>
          <a:ln w="9525">
            <a:noFill/>
            <a:miter lim="800000"/>
            <a:headEnd/>
            <a:tailEnd/>
          </a:ln>
          <a:effectLst/>
        </p:spPr>
      </p:pic>
      <p:sp>
        <p:nvSpPr>
          <p:cNvPr id="4" name="TextBox 3"/>
          <p:cNvSpPr txBox="1"/>
          <p:nvPr/>
        </p:nvSpPr>
        <p:spPr>
          <a:xfrm>
            <a:off x="1447800" y="5334000"/>
            <a:ext cx="1905000" cy="369332"/>
          </a:xfrm>
          <a:prstGeom prst="rect">
            <a:avLst/>
          </a:prstGeom>
          <a:noFill/>
        </p:spPr>
        <p:txBody>
          <a:bodyPr wrap="square" rtlCol="0">
            <a:spAutoFit/>
          </a:bodyPr>
          <a:lstStyle/>
          <a:p>
            <a:pPr algn="ctr"/>
            <a:r>
              <a:rPr lang="en-US" dirty="0" smtClean="0"/>
              <a:t>Top View</a:t>
            </a:r>
            <a:endParaRPr lang="en-US" dirty="0"/>
          </a:p>
        </p:txBody>
      </p:sp>
      <p:sp>
        <p:nvSpPr>
          <p:cNvPr id="6" name="TextBox 5"/>
          <p:cNvSpPr txBox="1"/>
          <p:nvPr/>
        </p:nvSpPr>
        <p:spPr>
          <a:xfrm>
            <a:off x="5410200" y="5334000"/>
            <a:ext cx="2819400" cy="369332"/>
          </a:xfrm>
          <a:prstGeom prst="rect">
            <a:avLst/>
          </a:prstGeom>
          <a:noFill/>
        </p:spPr>
        <p:txBody>
          <a:bodyPr wrap="square" rtlCol="0">
            <a:spAutoFit/>
          </a:bodyPr>
          <a:lstStyle/>
          <a:p>
            <a:pPr algn="ctr"/>
            <a:r>
              <a:rPr lang="en-US" dirty="0" smtClean="0"/>
              <a:t>Image Space View</a:t>
            </a:r>
            <a:endParaRPr lang="en-US" dirty="0"/>
          </a:p>
        </p:txBody>
      </p:sp>
      <p:sp>
        <p:nvSpPr>
          <p:cNvPr id="8" name="TextBox 7"/>
          <p:cNvSpPr txBox="1"/>
          <p:nvPr/>
        </p:nvSpPr>
        <p:spPr>
          <a:xfrm>
            <a:off x="914400" y="5638800"/>
            <a:ext cx="7696200" cy="461665"/>
          </a:xfrm>
          <a:prstGeom prst="rect">
            <a:avLst/>
          </a:prstGeom>
          <a:noFill/>
        </p:spPr>
        <p:txBody>
          <a:bodyPr wrap="square" rtlCol="0">
            <a:spAutoFit/>
          </a:bodyPr>
          <a:lstStyle/>
          <a:p>
            <a:r>
              <a:rPr lang="en-US" sz="2400" dirty="0" smtClean="0"/>
              <a:t>Data Structure:  (</a:t>
            </a:r>
            <a:r>
              <a:rPr lang="en-US" sz="2400" dirty="0" err="1" smtClean="0"/>
              <a:t>voxelID</a:t>
            </a:r>
            <a:r>
              <a:rPr lang="en-US" sz="2400" dirty="0" smtClean="0"/>
              <a:t>, </a:t>
            </a:r>
            <a:r>
              <a:rPr lang="en-US" sz="2400" dirty="0" err="1" smtClean="0"/>
              <a:t>metaballID</a:t>
            </a:r>
            <a:r>
              <a:rPr lang="en-US" sz="2400" dirty="0" smtClean="0"/>
              <a:t>) and a Histogram</a:t>
            </a:r>
            <a:endParaRPr lang="en-US" sz="2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GPU Data Structure Building</a:t>
            </a:r>
            <a:endParaRPr lang="en-US" dirty="0"/>
          </a:p>
        </p:txBody>
      </p:sp>
      <p:sp>
        <p:nvSpPr>
          <p:cNvPr id="3" name="Content Placeholder 2"/>
          <p:cNvSpPr>
            <a:spLocks noGrp="1"/>
          </p:cNvSpPr>
          <p:nvPr>
            <p:ph sz="quarter" idx="1"/>
          </p:nvPr>
        </p:nvSpPr>
        <p:spPr/>
        <p:txBody>
          <a:bodyPr/>
          <a:lstStyle/>
          <a:p>
            <a:r>
              <a:rPr lang="en-US" dirty="0" smtClean="0"/>
              <a:t>For each </a:t>
            </a:r>
            <a:r>
              <a:rPr lang="en-US" dirty="0" err="1" smtClean="0"/>
              <a:t>metaball</a:t>
            </a:r>
            <a:r>
              <a:rPr lang="en-US" dirty="0" smtClean="0"/>
              <a:t> in parallel </a:t>
            </a:r>
          </a:p>
          <a:p>
            <a:pPr lvl="1"/>
            <a:r>
              <a:rPr lang="en-US" dirty="0" smtClean="0"/>
              <a:t>Project into perspective space.</a:t>
            </a:r>
          </a:p>
          <a:p>
            <a:pPr lvl="1"/>
            <a:r>
              <a:rPr lang="en-US" dirty="0" smtClean="0"/>
              <a:t>Count of number of tiles in XY and slabs in Z overlapped </a:t>
            </a:r>
          </a:p>
          <a:p>
            <a:pPr lvl="1"/>
            <a:r>
              <a:rPr lang="en-US" dirty="0" smtClean="0"/>
              <a:t>Record the total number of slabs occupied by each </a:t>
            </a:r>
            <a:r>
              <a:rPr lang="en-US" dirty="0" err="1" smtClean="0"/>
              <a:t>metaball</a:t>
            </a:r>
            <a:r>
              <a:rPr lang="en-US" dirty="0" smtClean="0"/>
              <a:t> in global memory</a:t>
            </a:r>
          </a:p>
          <a:p>
            <a:pPr lvl="1"/>
            <a:endParaRPr lang="en-US" dirty="0" smtClean="0"/>
          </a:p>
          <a:p>
            <a:pPr lvl="1"/>
            <a:endParaRPr lang="en-US" dirty="0" smtClean="0"/>
          </a:p>
          <a:p>
            <a:endParaRPr lang="en-US" dirty="0" smtClean="0"/>
          </a:p>
          <a:p>
            <a:r>
              <a:rPr lang="en-US" dirty="0" smtClean="0"/>
              <a:t>Scan the array to get the total number of entries in DS</a:t>
            </a:r>
          </a:p>
          <a:p>
            <a:pPr lvl="1"/>
            <a:endParaRPr lang="en-US" dirty="0" smtClean="0"/>
          </a:p>
          <a:p>
            <a:endParaRPr lang="en-US" dirty="0" smtClean="0"/>
          </a:p>
          <a:p>
            <a:pPr lvl="1">
              <a:buNone/>
            </a:pPr>
            <a:endParaRPr lang="en-US" dirty="0" smtClean="0"/>
          </a:p>
        </p:txBody>
      </p:sp>
      <p:grpSp>
        <p:nvGrpSpPr>
          <p:cNvPr id="4" name="Group 36"/>
          <p:cNvGrpSpPr/>
          <p:nvPr/>
        </p:nvGrpSpPr>
        <p:grpSpPr>
          <a:xfrm>
            <a:off x="609600" y="3429000"/>
            <a:ext cx="8077199" cy="733114"/>
            <a:chOff x="564930" y="1828800"/>
            <a:chExt cx="8001000" cy="609600"/>
          </a:xfrm>
        </p:grpSpPr>
        <p:sp>
          <p:nvSpPr>
            <p:cNvPr id="5" name="Rectangle 4"/>
            <p:cNvSpPr/>
            <p:nvPr/>
          </p:nvSpPr>
          <p:spPr>
            <a:xfrm>
              <a:off x="564930" y="1828800"/>
              <a:ext cx="533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6</a:t>
              </a:r>
              <a:endParaRPr lang="en-US" dirty="0"/>
            </a:p>
          </p:txBody>
        </p:sp>
        <p:sp>
          <p:nvSpPr>
            <p:cNvPr id="6" name="Rectangle 5"/>
            <p:cNvSpPr/>
            <p:nvPr/>
          </p:nvSpPr>
          <p:spPr>
            <a:xfrm>
              <a:off x="4832130" y="1828800"/>
              <a:ext cx="533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30</a:t>
              </a:r>
              <a:endParaRPr lang="en-US" dirty="0"/>
            </a:p>
          </p:txBody>
        </p:sp>
        <p:sp>
          <p:nvSpPr>
            <p:cNvPr id="7" name="Rectangle 6"/>
            <p:cNvSpPr/>
            <p:nvPr/>
          </p:nvSpPr>
          <p:spPr>
            <a:xfrm>
              <a:off x="1631730" y="1828800"/>
              <a:ext cx="533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12</a:t>
              </a:r>
              <a:endParaRPr lang="en-US" dirty="0"/>
            </a:p>
          </p:txBody>
        </p:sp>
        <p:sp>
          <p:nvSpPr>
            <p:cNvPr id="8" name="Rectangle 7"/>
            <p:cNvSpPr/>
            <p:nvPr/>
          </p:nvSpPr>
          <p:spPr>
            <a:xfrm>
              <a:off x="1098330" y="1828800"/>
              <a:ext cx="533400" cy="609600"/>
            </a:xfrm>
            <a:prstGeom prst="rect">
              <a:avLst/>
            </a:prstGeom>
            <a:solidFill>
              <a:schemeClr val="tx2">
                <a:lumMod val="50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8</a:t>
              </a:r>
              <a:endParaRPr lang="en-US" dirty="0"/>
            </a:p>
          </p:txBody>
        </p:sp>
        <p:sp>
          <p:nvSpPr>
            <p:cNvPr id="9" name="Rectangle 8"/>
            <p:cNvSpPr/>
            <p:nvPr/>
          </p:nvSpPr>
          <p:spPr>
            <a:xfrm>
              <a:off x="3765330" y="1828800"/>
              <a:ext cx="533400" cy="609600"/>
            </a:xfrm>
            <a:prstGeom prst="rect">
              <a:avLst/>
            </a:prstGeom>
            <a:solidFill>
              <a:schemeClr val="tx2">
                <a:lumMod val="50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14</a:t>
              </a:r>
              <a:endParaRPr lang="en-US" dirty="0"/>
            </a:p>
          </p:txBody>
        </p:sp>
        <p:sp>
          <p:nvSpPr>
            <p:cNvPr id="10" name="Rectangle 9"/>
            <p:cNvSpPr/>
            <p:nvPr/>
          </p:nvSpPr>
          <p:spPr>
            <a:xfrm>
              <a:off x="8032530" y="1828800"/>
              <a:ext cx="533400" cy="609600"/>
            </a:xfrm>
            <a:prstGeom prst="rect">
              <a:avLst/>
            </a:prstGeom>
            <a:solidFill>
              <a:schemeClr val="tx2">
                <a:lumMod val="50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18</a:t>
              </a:r>
              <a:endParaRPr lang="en-US" dirty="0"/>
            </a:p>
          </p:txBody>
        </p:sp>
        <p:sp>
          <p:nvSpPr>
            <p:cNvPr id="11" name="Rectangle 10"/>
            <p:cNvSpPr/>
            <p:nvPr/>
          </p:nvSpPr>
          <p:spPr>
            <a:xfrm>
              <a:off x="5365530" y="1828800"/>
              <a:ext cx="533400" cy="609600"/>
            </a:xfrm>
            <a:prstGeom prst="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12" name="Rectangle 11"/>
            <p:cNvSpPr/>
            <p:nvPr/>
          </p:nvSpPr>
          <p:spPr>
            <a:xfrm>
              <a:off x="6432330" y="1828800"/>
              <a:ext cx="533400" cy="609600"/>
            </a:xfrm>
            <a:prstGeom prst="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10</a:t>
              </a:r>
              <a:endParaRPr lang="en-US" dirty="0"/>
            </a:p>
          </p:txBody>
        </p:sp>
        <p:sp>
          <p:nvSpPr>
            <p:cNvPr id="13" name="Rectangle 12"/>
            <p:cNvSpPr/>
            <p:nvPr/>
          </p:nvSpPr>
          <p:spPr>
            <a:xfrm>
              <a:off x="4298730" y="1828800"/>
              <a:ext cx="533400" cy="609600"/>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15</a:t>
              </a:r>
              <a:endParaRPr lang="en-US" dirty="0"/>
            </a:p>
          </p:txBody>
        </p:sp>
        <p:sp>
          <p:nvSpPr>
            <p:cNvPr id="14" name="Rectangle 13"/>
            <p:cNvSpPr/>
            <p:nvPr/>
          </p:nvSpPr>
          <p:spPr>
            <a:xfrm>
              <a:off x="7499130" y="1828800"/>
              <a:ext cx="533400" cy="609600"/>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8</a:t>
              </a:r>
              <a:endParaRPr lang="en-US" dirty="0"/>
            </a:p>
          </p:txBody>
        </p:sp>
        <p:sp>
          <p:nvSpPr>
            <p:cNvPr id="15" name="Rectangle 14"/>
            <p:cNvSpPr/>
            <p:nvPr/>
          </p:nvSpPr>
          <p:spPr>
            <a:xfrm>
              <a:off x="3231930" y="1828800"/>
              <a:ext cx="533400" cy="609600"/>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20</a:t>
              </a:r>
              <a:endParaRPr lang="en-US" dirty="0"/>
            </a:p>
          </p:txBody>
        </p:sp>
        <p:sp>
          <p:nvSpPr>
            <p:cNvPr id="16" name="Rectangle 15"/>
            <p:cNvSpPr/>
            <p:nvPr/>
          </p:nvSpPr>
          <p:spPr>
            <a:xfrm>
              <a:off x="2165130" y="1828800"/>
              <a:ext cx="533400" cy="609600"/>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6</a:t>
              </a:r>
              <a:endParaRPr lang="en-US" dirty="0"/>
            </a:p>
          </p:txBody>
        </p:sp>
        <p:sp>
          <p:nvSpPr>
            <p:cNvPr id="17" name="Rectangle 16"/>
            <p:cNvSpPr/>
            <p:nvPr/>
          </p:nvSpPr>
          <p:spPr>
            <a:xfrm>
              <a:off x="6965730" y="1828800"/>
              <a:ext cx="533400" cy="609600"/>
            </a:xfrm>
            <a:prstGeom prst="rec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sp>
          <p:nvSpPr>
            <p:cNvPr id="18" name="Rectangle 17"/>
            <p:cNvSpPr/>
            <p:nvPr/>
          </p:nvSpPr>
          <p:spPr>
            <a:xfrm>
              <a:off x="2698530" y="1828800"/>
              <a:ext cx="533400" cy="609600"/>
            </a:xfrm>
            <a:prstGeom prst="rec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18</a:t>
              </a:r>
              <a:endParaRPr lang="en-US" dirty="0"/>
            </a:p>
          </p:txBody>
        </p:sp>
        <p:sp>
          <p:nvSpPr>
            <p:cNvPr id="19" name="Rectangle 18"/>
            <p:cNvSpPr/>
            <p:nvPr/>
          </p:nvSpPr>
          <p:spPr>
            <a:xfrm>
              <a:off x="5867400" y="1828800"/>
              <a:ext cx="533400" cy="609600"/>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grpSp>
      <p:grpSp>
        <p:nvGrpSpPr>
          <p:cNvPr id="20" name="Group 36"/>
          <p:cNvGrpSpPr/>
          <p:nvPr/>
        </p:nvGrpSpPr>
        <p:grpSpPr>
          <a:xfrm>
            <a:off x="609600" y="5362886"/>
            <a:ext cx="8077200" cy="733114"/>
            <a:chOff x="564930" y="1828800"/>
            <a:chExt cx="8001000" cy="609600"/>
          </a:xfrm>
        </p:grpSpPr>
        <p:sp>
          <p:nvSpPr>
            <p:cNvPr id="21" name="Rectangle 20"/>
            <p:cNvSpPr/>
            <p:nvPr/>
          </p:nvSpPr>
          <p:spPr>
            <a:xfrm>
              <a:off x="564930" y="1828800"/>
              <a:ext cx="533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6</a:t>
              </a:r>
              <a:endParaRPr lang="en-US" dirty="0"/>
            </a:p>
          </p:txBody>
        </p:sp>
        <p:sp>
          <p:nvSpPr>
            <p:cNvPr id="22" name="Rectangle 21"/>
            <p:cNvSpPr/>
            <p:nvPr/>
          </p:nvSpPr>
          <p:spPr>
            <a:xfrm>
              <a:off x="4832130" y="1828800"/>
              <a:ext cx="533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129</a:t>
              </a:r>
              <a:endParaRPr lang="en-US" dirty="0"/>
            </a:p>
          </p:txBody>
        </p:sp>
        <p:sp>
          <p:nvSpPr>
            <p:cNvPr id="23" name="Rectangle 22"/>
            <p:cNvSpPr/>
            <p:nvPr/>
          </p:nvSpPr>
          <p:spPr>
            <a:xfrm>
              <a:off x="1631730" y="1828800"/>
              <a:ext cx="533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26</a:t>
              </a:r>
              <a:endParaRPr lang="en-US" dirty="0"/>
            </a:p>
          </p:txBody>
        </p:sp>
        <p:sp>
          <p:nvSpPr>
            <p:cNvPr id="24" name="Rectangle 23"/>
            <p:cNvSpPr/>
            <p:nvPr/>
          </p:nvSpPr>
          <p:spPr>
            <a:xfrm>
              <a:off x="1098330" y="1828800"/>
              <a:ext cx="533400" cy="609600"/>
            </a:xfrm>
            <a:prstGeom prst="rect">
              <a:avLst/>
            </a:prstGeom>
            <a:solidFill>
              <a:schemeClr val="tx2">
                <a:lumMod val="50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14</a:t>
              </a:r>
              <a:endParaRPr lang="en-US" dirty="0"/>
            </a:p>
          </p:txBody>
        </p:sp>
        <p:sp>
          <p:nvSpPr>
            <p:cNvPr id="25" name="Rectangle 24"/>
            <p:cNvSpPr/>
            <p:nvPr/>
          </p:nvSpPr>
          <p:spPr>
            <a:xfrm>
              <a:off x="3765330" y="1828800"/>
              <a:ext cx="533400" cy="609600"/>
            </a:xfrm>
            <a:prstGeom prst="rect">
              <a:avLst/>
            </a:prstGeom>
            <a:solidFill>
              <a:schemeClr val="tx2">
                <a:lumMod val="50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84</a:t>
              </a:r>
              <a:endParaRPr lang="en-US" dirty="0"/>
            </a:p>
          </p:txBody>
        </p:sp>
        <p:sp>
          <p:nvSpPr>
            <p:cNvPr id="26" name="Rectangle 25"/>
            <p:cNvSpPr/>
            <p:nvPr/>
          </p:nvSpPr>
          <p:spPr>
            <a:xfrm>
              <a:off x="8032530" y="1828800"/>
              <a:ext cx="533400" cy="609600"/>
            </a:xfrm>
            <a:prstGeom prst="rect">
              <a:avLst/>
            </a:prstGeom>
            <a:solidFill>
              <a:schemeClr val="tx2">
                <a:lumMod val="50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172</a:t>
              </a:r>
              <a:endParaRPr lang="en-US" dirty="0"/>
            </a:p>
          </p:txBody>
        </p:sp>
        <p:sp>
          <p:nvSpPr>
            <p:cNvPr id="27" name="Rectangle 26"/>
            <p:cNvSpPr/>
            <p:nvPr/>
          </p:nvSpPr>
          <p:spPr>
            <a:xfrm>
              <a:off x="5365530" y="1828800"/>
              <a:ext cx="533400" cy="609600"/>
            </a:xfrm>
            <a:prstGeom prst="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130</a:t>
              </a:r>
              <a:endParaRPr lang="en-US" dirty="0"/>
            </a:p>
          </p:txBody>
        </p:sp>
        <p:sp>
          <p:nvSpPr>
            <p:cNvPr id="28" name="Rectangle 27"/>
            <p:cNvSpPr/>
            <p:nvPr/>
          </p:nvSpPr>
          <p:spPr>
            <a:xfrm>
              <a:off x="6432330" y="1828800"/>
              <a:ext cx="533400" cy="609600"/>
            </a:xfrm>
            <a:prstGeom prst="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142</a:t>
              </a:r>
              <a:endParaRPr lang="en-US" dirty="0"/>
            </a:p>
          </p:txBody>
        </p:sp>
        <p:sp>
          <p:nvSpPr>
            <p:cNvPr id="29" name="Rectangle 28"/>
            <p:cNvSpPr/>
            <p:nvPr/>
          </p:nvSpPr>
          <p:spPr>
            <a:xfrm>
              <a:off x="4298730" y="1828800"/>
              <a:ext cx="533400" cy="609600"/>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99</a:t>
              </a:r>
              <a:endParaRPr lang="en-US" dirty="0"/>
            </a:p>
          </p:txBody>
        </p:sp>
        <p:sp>
          <p:nvSpPr>
            <p:cNvPr id="30" name="Rectangle 29"/>
            <p:cNvSpPr/>
            <p:nvPr/>
          </p:nvSpPr>
          <p:spPr>
            <a:xfrm>
              <a:off x="7499130" y="1828800"/>
              <a:ext cx="533400" cy="609600"/>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154</a:t>
              </a:r>
              <a:endParaRPr lang="en-US" dirty="0"/>
            </a:p>
          </p:txBody>
        </p:sp>
        <p:sp>
          <p:nvSpPr>
            <p:cNvPr id="31" name="Rectangle 30"/>
            <p:cNvSpPr/>
            <p:nvPr/>
          </p:nvSpPr>
          <p:spPr>
            <a:xfrm>
              <a:off x="3231930" y="1828800"/>
              <a:ext cx="533400" cy="609600"/>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70</a:t>
              </a:r>
              <a:endParaRPr lang="en-US" dirty="0"/>
            </a:p>
          </p:txBody>
        </p:sp>
        <p:sp>
          <p:nvSpPr>
            <p:cNvPr id="32" name="Rectangle 31"/>
            <p:cNvSpPr/>
            <p:nvPr/>
          </p:nvSpPr>
          <p:spPr>
            <a:xfrm>
              <a:off x="2165130" y="1828800"/>
              <a:ext cx="533400" cy="609600"/>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32</a:t>
              </a:r>
              <a:endParaRPr lang="en-US" dirty="0"/>
            </a:p>
          </p:txBody>
        </p:sp>
        <p:sp>
          <p:nvSpPr>
            <p:cNvPr id="33" name="Rectangle 32"/>
            <p:cNvSpPr/>
            <p:nvPr/>
          </p:nvSpPr>
          <p:spPr>
            <a:xfrm>
              <a:off x="6965730" y="1828800"/>
              <a:ext cx="533400" cy="609600"/>
            </a:xfrm>
            <a:prstGeom prst="rec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146</a:t>
              </a:r>
              <a:endParaRPr lang="en-US" dirty="0"/>
            </a:p>
          </p:txBody>
        </p:sp>
        <p:sp>
          <p:nvSpPr>
            <p:cNvPr id="34" name="Rectangle 33"/>
            <p:cNvSpPr/>
            <p:nvPr/>
          </p:nvSpPr>
          <p:spPr>
            <a:xfrm>
              <a:off x="2698530" y="1828800"/>
              <a:ext cx="533400" cy="609600"/>
            </a:xfrm>
            <a:prstGeom prst="rec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50</a:t>
              </a:r>
              <a:endParaRPr lang="en-US" dirty="0"/>
            </a:p>
          </p:txBody>
        </p:sp>
        <p:sp>
          <p:nvSpPr>
            <p:cNvPr id="35" name="Rectangle 34"/>
            <p:cNvSpPr/>
            <p:nvPr/>
          </p:nvSpPr>
          <p:spPr>
            <a:xfrm>
              <a:off x="5867400" y="1828800"/>
              <a:ext cx="533400" cy="609600"/>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132</a:t>
              </a:r>
              <a:endParaRPr lang="en-US"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Structure</a:t>
            </a:r>
            <a:endParaRPr lang="en-US" dirty="0"/>
          </a:p>
        </p:txBody>
      </p:sp>
      <p:sp>
        <p:nvSpPr>
          <p:cNvPr id="3" name="Content Placeholder 2"/>
          <p:cNvSpPr>
            <a:spLocks noGrp="1"/>
          </p:cNvSpPr>
          <p:nvPr>
            <p:ph sz="quarter" idx="1"/>
          </p:nvPr>
        </p:nvSpPr>
        <p:spPr/>
        <p:txBody>
          <a:bodyPr/>
          <a:lstStyle/>
          <a:p>
            <a:r>
              <a:rPr lang="en-US" dirty="0" smtClean="0"/>
              <a:t>For each </a:t>
            </a:r>
            <a:r>
              <a:rPr lang="en-US" dirty="0" err="1" smtClean="0"/>
              <a:t>metaball</a:t>
            </a:r>
            <a:r>
              <a:rPr lang="en-US" dirty="0" smtClean="0"/>
              <a:t> in parallel</a:t>
            </a:r>
          </a:p>
          <a:p>
            <a:pPr lvl="1"/>
            <a:r>
              <a:rPr lang="en-US" dirty="0" smtClean="0"/>
              <a:t>Project  into perspective space</a:t>
            </a:r>
          </a:p>
          <a:p>
            <a:pPr lvl="1"/>
            <a:r>
              <a:rPr lang="en-US" dirty="0" smtClean="0"/>
              <a:t>For all the </a:t>
            </a:r>
            <a:r>
              <a:rPr lang="en-US" dirty="0" err="1" smtClean="0"/>
              <a:t>voxels</a:t>
            </a:r>
            <a:r>
              <a:rPr lang="en-US" dirty="0" smtClean="0"/>
              <a:t> overlapped by </a:t>
            </a:r>
            <a:r>
              <a:rPr lang="en-US" dirty="0" err="1" smtClean="0"/>
              <a:t>metaball</a:t>
            </a:r>
            <a:endParaRPr lang="en-US" dirty="0" smtClean="0"/>
          </a:p>
          <a:p>
            <a:pPr lvl="2"/>
            <a:r>
              <a:rPr lang="en-US" dirty="0" smtClean="0"/>
              <a:t>Write (</a:t>
            </a:r>
            <a:r>
              <a:rPr lang="en-US" dirty="0" err="1" smtClean="0"/>
              <a:t>voxelId</a:t>
            </a:r>
            <a:r>
              <a:rPr lang="en-US" dirty="0" smtClean="0"/>
              <a:t>, </a:t>
            </a:r>
            <a:r>
              <a:rPr lang="en-US" dirty="0" err="1" smtClean="0"/>
              <a:t>ballID</a:t>
            </a:r>
            <a:r>
              <a:rPr lang="en-US" dirty="0" smtClean="0"/>
              <a:t>) pair to global memory </a:t>
            </a:r>
          </a:p>
          <a:p>
            <a:endParaRPr lang="en-US" dirty="0" smtClean="0"/>
          </a:p>
          <a:p>
            <a:r>
              <a:rPr lang="en-US" dirty="0" smtClean="0"/>
              <a:t>Sort the </a:t>
            </a:r>
            <a:r>
              <a:rPr lang="en-US" i="1" dirty="0" smtClean="0"/>
              <a:t>(</a:t>
            </a:r>
            <a:r>
              <a:rPr lang="en-US" i="1" dirty="0" err="1" smtClean="0"/>
              <a:t>voxelId</a:t>
            </a:r>
            <a:r>
              <a:rPr lang="en-US" i="1" dirty="0" smtClean="0"/>
              <a:t>, </a:t>
            </a:r>
            <a:r>
              <a:rPr lang="en-US" i="1" dirty="0" err="1" smtClean="0"/>
              <a:t>blobId</a:t>
            </a:r>
            <a:r>
              <a:rPr lang="en-US" i="1" dirty="0" smtClean="0"/>
              <a:t>) list with </a:t>
            </a:r>
            <a:r>
              <a:rPr lang="en-US" i="1" dirty="0" err="1" smtClean="0"/>
              <a:t>voxelID</a:t>
            </a:r>
            <a:r>
              <a:rPr lang="en-US" i="1" dirty="0" smtClean="0"/>
              <a:t> as the key.</a:t>
            </a:r>
            <a:endParaRPr lang="en-US" dirty="0" smtClean="0"/>
          </a:p>
          <a:p>
            <a:endParaRPr lang="en-US" dirty="0" smtClean="0"/>
          </a:p>
          <a:p>
            <a:pPr lvl="1"/>
            <a:endParaRPr lang="en-US" dirty="0" smtClean="0"/>
          </a:p>
        </p:txBody>
      </p:sp>
      <p:grpSp>
        <p:nvGrpSpPr>
          <p:cNvPr id="4" name="Group 3"/>
          <p:cNvGrpSpPr/>
          <p:nvPr/>
        </p:nvGrpSpPr>
        <p:grpSpPr>
          <a:xfrm>
            <a:off x="533400" y="4191000"/>
            <a:ext cx="7848599" cy="1752600"/>
            <a:chOff x="609600" y="1905000"/>
            <a:chExt cx="8029575" cy="1457324"/>
          </a:xfrm>
        </p:grpSpPr>
        <p:grpSp>
          <p:nvGrpSpPr>
            <p:cNvPr id="5" name="Group 36"/>
            <p:cNvGrpSpPr/>
            <p:nvPr/>
          </p:nvGrpSpPr>
          <p:grpSpPr>
            <a:xfrm>
              <a:off x="609600" y="1905000"/>
              <a:ext cx="8001000" cy="609600"/>
              <a:chOff x="564930" y="1828800"/>
              <a:chExt cx="8001000" cy="609600"/>
            </a:xfrm>
          </p:grpSpPr>
          <p:sp>
            <p:nvSpPr>
              <p:cNvPr id="22" name="Rectangle 21"/>
              <p:cNvSpPr/>
              <p:nvPr/>
            </p:nvSpPr>
            <p:spPr>
              <a:xfrm>
                <a:off x="564930" y="1828800"/>
                <a:ext cx="533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23" name="Rectangle 22"/>
              <p:cNvSpPr/>
              <p:nvPr/>
            </p:nvSpPr>
            <p:spPr>
              <a:xfrm>
                <a:off x="4832130" y="1828800"/>
                <a:ext cx="533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sp>
            <p:nvSpPr>
              <p:cNvPr id="24" name="Rectangle 23"/>
              <p:cNvSpPr/>
              <p:nvPr/>
            </p:nvSpPr>
            <p:spPr>
              <a:xfrm>
                <a:off x="1631730" y="1828800"/>
                <a:ext cx="5334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25" name="Rectangle 24"/>
              <p:cNvSpPr/>
              <p:nvPr/>
            </p:nvSpPr>
            <p:spPr>
              <a:xfrm>
                <a:off x="1098330" y="1828800"/>
                <a:ext cx="533400" cy="609600"/>
              </a:xfrm>
              <a:prstGeom prst="rect">
                <a:avLst/>
              </a:prstGeom>
              <a:solidFill>
                <a:schemeClr val="tx2">
                  <a:lumMod val="50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26" name="Rectangle 25"/>
              <p:cNvSpPr/>
              <p:nvPr/>
            </p:nvSpPr>
            <p:spPr>
              <a:xfrm>
                <a:off x="3765330" y="1828800"/>
                <a:ext cx="533400" cy="609600"/>
              </a:xfrm>
              <a:prstGeom prst="rect">
                <a:avLst/>
              </a:prstGeom>
              <a:solidFill>
                <a:schemeClr val="tx2">
                  <a:lumMod val="50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27" name="Rectangle 26"/>
              <p:cNvSpPr/>
              <p:nvPr/>
            </p:nvSpPr>
            <p:spPr>
              <a:xfrm>
                <a:off x="8032530" y="1828800"/>
                <a:ext cx="533400" cy="609600"/>
              </a:xfrm>
              <a:prstGeom prst="rect">
                <a:avLst/>
              </a:prstGeom>
              <a:solidFill>
                <a:schemeClr val="tx2">
                  <a:lumMod val="50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7</a:t>
                </a:r>
                <a:endParaRPr lang="en-US" dirty="0"/>
              </a:p>
            </p:txBody>
          </p:sp>
          <p:sp>
            <p:nvSpPr>
              <p:cNvPr id="28" name="Rectangle 27"/>
              <p:cNvSpPr/>
              <p:nvPr/>
            </p:nvSpPr>
            <p:spPr>
              <a:xfrm>
                <a:off x="5365530" y="1828800"/>
                <a:ext cx="533400" cy="609600"/>
              </a:xfrm>
              <a:prstGeom prst="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sp>
            <p:nvSpPr>
              <p:cNvPr id="29" name="Rectangle 28"/>
              <p:cNvSpPr/>
              <p:nvPr/>
            </p:nvSpPr>
            <p:spPr>
              <a:xfrm>
                <a:off x="6432330" y="1828800"/>
                <a:ext cx="533400" cy="609600"/>
              </a:xfrm>
              <a:prstGeom prst="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5</a:t>
                </a:r>
                <a:endParaRPr lang="en-US" dirty="0"/>
              </a:p>
            </p:txBody>
          </p:sp>
          <p:sp>
            <p:nvSpPr>
              <p:cNvPr id="30" name="Rectangle 29"/>
              <p:cNvSpPr/>
              <p:nvPr/>
            </p:nvSpPr>
            <p:spPr>
              <a:xfrm>
                <a:off x="4298730" y="1828800"/>
                <a:ext cx="533400" cy="609600"/>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31" name="Rectangle 30"/>
              <p:cNvSpPr/>
              <p:nvPr/>
            </p:nvSpPr>
            <p:spPr>
              <a:xfrm>
                <a:off x="7499130" y="1828800"/>
                <a:ext cx="533400" cy="609600"/>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6</a:t>
                </a:r>
                <a:endParaRPr lang="en-US" dirty="0"/>
              </a:p>
            </p:txBody>
          </p:sp>
          <p:sp>
            <p:nvSpPr>
              <p:cNvPr id="32" name="Rectangle 31"/>
              <p:cNvSpPr/>
              <p:nvPr/>
            </p:nvSpPr>
            <p:spPr>
              <a:xfrm>
                <a:off x="3231930" y="1828800"/>
                <a:ext cx="533400" cy="609600"/>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sp>
            <p:nvSpPr>
              <p:cNvPr id="33" name="Rectangle 32"/>
              <p:cNvSpPr/>
              <p:nvPr/>
            </p:nvSpPr>
            <p:spPr>
              <a:xfrm>
                <a:off x="2165130" y="1828800"/>
                <a:ext cx="533400" cy="609600"/>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34" name="Rectangle 33"/>
              <p:cNvSpPr/>
              <p:nvPr/>
            </p:nvSpPr>
            <p:spPr>
              <a:xfrm>
                <a:off x="6965730" y="1828800"/>
                <a:ext cx="533400" cy="609600"/>
              </a:xfrm>
              <a:prstGeom prst="rec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5</a:t>
                </a:r>
                <a:endParaRPr lang="en-US" dirty="0"/>
              </a:p>
            </p:txBody>
          </p:sp>
          <p:sp>
            <p:nvSpPr>
              <p:cNvPr id="35" name="Rectangle 34"/>
              <p:cNvSpPr/>
              <p:nvPr/>
            </p:nvSpPr>
            <p:spPr>
              <a:xfrm>
                <a:off x="2698530" y="1828800"/>
                <a:ext cx="533400" cy="609600"/>
              </a:xfrm>
              <a:prstGeom prst="rec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36" name="Rectangle 35"/>
              <p:cNvSpPr/>
              <p:nvPr/>
            </p:nvSpPr>
            <p:spPr>
              <a:xfrm>
                <a:off x="5867400" y="1828800"/>
                <a:ext cx="533400" cy="609600"/>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5</a:t>
                </a:r>
                <a:endParaRPr lang="en-US" dirty="0"/>
              </a:p>
            </p:txBody>
          </p:sp>
        </p:grpSp>
        <p:grpSp>
          <p:nvGrpSpPr>
            <p:cNvPr id="6" name="Group 38"/>
            <p:cNvGrpSpPr/>
            <p:nvPr/>
          </p:nvGrpSpPr>
          <p:grpSpPr>
            <a:xfrm>
              <a:off x="609600" y="2819399"/>
              <a:ext cx="8029575" cy="542925"/>
              <a:chOff x="609600" y="2819399"/>
              <a:chExt cx="8029575" cy="542925"/>
            </a:xfrm>
          </p:grpSpPr>
          <p:sp>
            <p:nvSpPr>
              <p:cNvPr id="7" name="Rectangle 6"/>
              <p:cNvSpPr/>
              <p:nvPr/>
            </p:nvSpPr>
            <p:spPr>
              <a:xfrm>
                <a:off x="1143000" y="2819399"/>
                <a:ext cx="533400" cy="542925"/>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8" name="Rectangle 7"/>
              <p:cNvSpPr/>
              <p:nvPr/>
            </p:nvSpPr>
            <p:spPr>
              <a:xfrm>
                <a:off x="4371975" y="2819399"/>
                <a:ext cx="533400" cy="542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9" name="Rectangle 8"/>
              <p:cNvSpPr/>
              <p:nvPr/>
            </p:nvSpPr>
            <p:spPr>
              <a:xfrm>
                <a:off x="3305175" y="2819399"/>
                <a:ext cx="533400" cy="542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10" name="Rectangle 9"/>
              <p:cNvSpPr/>
              <p:nvPr/>
            </p:nvSpPr>
            <p:spPr>
              <a:xfrm>
                <a:off x="3838575" y="2819399"/>
                <a:ext cx="533400" cy="5429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11" name="Rectangle 10"/>
              <p:cNvSpPr/>
              <p:nvPr/>
            </p:nvSpPr>
            <p:spPr>
              <a:xfrm>
                <a:off x="4876800" y="2819399"/>
                <a:ext cx="533400" cy="542925"/>
              </a:xfrm>
              <a:prstGeom prst="rect">
                <a:avLst/>
              </a:prstGeom>
              <a:solidFill>
                <a:schemeClr val="tx2">
                  <a:lumMod val="50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2" name="Rectangle 11"/>
              <p:cNvSpPr/>
              <p:nvPr/>
            </p:nvSpPr>
            <p:spPr>
              <a:xfrm>
                <a:off x="5410200" y="2819399"/>
                <a:ext cx="533400" cy="542925"/>
              </a:xfrm>
              <a:prstGeom prst="rect">
                <a:avLst/>
              </a:prstGeom>
              <a:solidFill>
                <a:schemeClr val="tx2">
                  <a:lumMod val="50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3" name="Rectangle 12"/>
              <p:cNvSpPr/>
              <p:nvPr/>
            </p:nvSpPr>
            <p:spPr>
              <a:xfrm>
                <a:off x="5943600" y="2819399"/>
                <a:ext cx="533400" cy="542925"/>
              </a:xfrm>
              <a:prstGeom prst="rect">
                <a:avLst/>
              </a:prstGeom>
              <a:solidFill>
                <a:schemeClr val="tx2">
                  <a:lumMod val="50000"/>
                </a:schemeClr>
              </a:solidFill>
              <a:ln>
                <a:solidFill>
                  <a:schemeClr val="tx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7</a:t>
                </a:r>
                <a:endParaRPr lang="en-US" dirty="0"/>
              </a:p>
            </p:txBody>
          </p:sp>
          <p:sp>
            <p:nvSpPr>
              <p:cNvPr id="14" name="Rectangle 13"/>
              <p:cNvSpPr/>
              <p:nvPr/>
            </p:nvSpPr>
            <p:spPr>
              <a:xfrm>
                <a:off x="609600" y="2819399"/>
                <a:ext cx="533400" cy="542925"/>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5" name="Rectangle 14"/>
              <p:cNvSpPr/>
              <p:nvPr/>
            </p:nvSpPr>
            <p:spPr>
              <a:xfrm>
                <a:off x="2209800" y="2819399"/>
                <a:ext cx="533400" cy="542925"/>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5</a:t>
                </a:r>
                <a:endParaRPr lang="en-US" dirty="0"/>
              </a:p>
            </p:txBody>
          </p:sp>
          <p:sp>
            <p:nvSpPr>
              <p:cNvPr id="16" name="Rectangle 15"/>
              <p:cNvSpPr/>
              <p:nvPr/>
            </p:nvSpPr>
            <p:spPr>
              <a:xfrm>
                <a:off x="1676400" y="2819399"/>
                <a:ext cx="533400" cy="542925"/>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17" name="Rectangle 16"/>
              <p:cNvSpPr/>
              <p:nvPr/>
            </p:nvSpPr>
            <p:spPr>
              <a:xfrm>
                <a:off x="2743200" y="2819399"/>
                <a:ext cx="533400" cy="542925"/>
              </a:xfrm>
              <a:prstGeom prst="rect">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6</a:t>
                </a:r>
                <a:endParaRPr lang="en-US" dirty="0"/>
              </a:p>
            </p:txBody>
          </p:sp>
          <p:sp>
            <p:nvSpPr>
              <p:cNvPr id="18" name="Rectangle 17"/>
              <p:cNvSpPr/>
              <p:nvPr/>
            </p:nvSpPr>
            <p:spPr>
              <a:xfrm>
                <a:off x="6505575" y="2819399"/>
                <a:ext cx="533400" cy="542925"/>
              </a:xfrm>
              <a:prstGeom prst="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sp>
            <p:nvSpPr>
              <p:cNvPr id="19" name="Rectangle 18"/>
              <p:cNvSpPr/>
              <p:nvPr/>
            </p:nvSpPr>
            <p:spPr>
              <a:xfrm>
                <a:off x="7038975" y="2819399"/>
                <a:ext cx="533400" cy="542925"/>
              </a:xfrm>
              <a:prstGeom prst="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sp>
            <p:nvSpPr>
              <p:cNvPr id="20" name="Rectangle 19"/>
              <p:cNvSpPr/>
              <p:nvPr/>
            </p:nvSpPr>
            <p:spPr>
              <a:xfrm>
                <a:off x="7572375" y="2819399"/>
                <a:ext cx="533400" cy="542925"/>
              </a:xfrm>
              <a:prstGeom prst="rec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sp>
            <p:nvSpPr>
              <p:cNvPr id="21" name="Rectangle 20"/>
              <p:cNvSpPr/>
              <p:nvPr/>
            </p:nvSpPr>
            <p:spPr>
              <a:xfrm>
                <a:off x="8105775" y="2819399"/>
                <a:ext cx="533400" cy="542925"/>
              </a:xfrm>
              <a:prstGeom prst="rect">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5</a:t>
                </a:r>
                <a:endParaRPr lang="en-US" dirty="0"/>
              </a:p>
            </p:txBody>
          </p:sp>
        </p:grpSp>
      </p:gr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smtClean="0"/>
              <a:t>Coherent Ray-casting </a:t>
            </a:r>
            <a:endParaRPr lang="en-US" dirty="0"/>
          </a:p>
        </p:txBody>
      </p:sp>
      <p:grpSp>
        <p:nvGrpSpPr>
          <p:cNvPr id="25" name="Group 24"/>
          <p:cNvGrpSpPr>
            <a:grpSpLocks noChangeAspect="1"/>
          </p:cNvGrpSpPr>
          <p:nvPr/>
        </p:nvGrpSpPr>
        <p:grpSpPr>
          <a:xfrm>
            <a:off x="6089950" y="1612074"/>
            <a:ext cx="2880360" cy="2346960"/>
            <a:chOff x="2438398" y="1523997"/>
            <a:chExt cx="3505199" cy="2820193"/>
          </a:xfrm>
        </p:grpSpPr>
        <p:sp>
          <p:nvSpPr>
            <p:cNvPr id="26" name="Trapezoid 25"/>
            <p:cNvSpPr/>
            <p:nvPr/>
          </p:nvSpPr>
          <p:spPr>
            <a:xfrm rot="10800000">
              <a:off x="2438398" y="1523999"/>
              <a:ext cx="3505199" cy="2819398"/>
            </a:xfrm>
            <a:prstGeom prst="trapezoid">
              <a:avLst>
                <a:gd name="adj" fmla="val 32432"/>
              </a:avLst>
            </a:prstGeom>
            <a:no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8"/>
            <p:cNvGrpSpPr/>
            <p:nvPr/>
          </p:nvGrpSpPr>
          <p:grpSpPr>
            <a:xfrm>
              <a:off x="3067048" y="1523997"/>
              <a:ext cx="2343153" cy="2820193"/>
              <a:chOff x="3067050" y="1523999"/>
              <a:chExt cx="2343154" cy="2820195"/>
            </a:xfrm>
          </p:grpSpPr>
          <p:cxnSp>
            <p:nvCxnSpPr>
              <p:cNvPr id="41" name="Straight Connector 40"/>
              <p:cNvCxnSpPr/>
              <p:nvPr/>
            </p:nvCxnSpPr>
            <p:spPr>
              <a:xfrm rot="16200000" flipH="1">
                <a:off x="2000250" y="2590800"/>
                <a:ext cx="2819400" cy="68580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3657604" y="2590800"/>
                <a:ext cx="2819397" cy="685803"/>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26" idx="2"/>
                <a:endCxn id="26" idx="0"/>
              </p:cNvCxnSpPr>
              <p:nvPr/>
            </p:nvCxnSpPr>
            <p:spPr>
              <a:xfrm rot="16200000" flipH="1">
                <a:off x="2781300" y="2933700"/>
                <a:ext cx="2819400" cy="158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6200000" flipH="1">
                <a:off x="2400300" y="2781300"/>
                <a:ext cx="2819401" cy="30480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3238502" y="2705102"/>
                <a:ext cx="2819401" cy="45719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grpSp>
          <p:nvGrpSpPr>
            <p:cNvPr id="28" name="Group 50"/>
            <p:cNvGrpSpPr/>
            <p:nvPr/>
          </p:nvGrpSpPr>
          <p:grpSpPr>
            <a:xfrm>
              <a:off x="2590798" y="2057399"/>
              <a:ext cx="3200399" cy="1982786"/>
              <a:chOff x="2590800" y="2057400"/>
              <a:chExt cx="3200400" cy="1982788"/>
            </a:xfrm>
          </p:grpSpPr>
          <p:cxnSp>
            <p:nvCxnSpPr>
              <p:cNvPr id="35" name="Straight Connector 34"/>
              <p:cNvCxnSpPr>
                <a:stCxn id="26" idx="3"/>
                <a:endCxn id="26" idx="1"/>
              </p:cNvCxnSpPr>
              <p:nvPr/>
            </p:nvCxnSpPr>
            <p:spPr>
              <a:xfrm rot="10800000" flipH="1">
                <a:off x="2895594" y="2933700"/>
                <a:ext cx="2590812" cy="158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200400" y="3733800"/>
                <a:ext cx="1981200" cy="158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590800" y="2057400"/>
                <a:ext cx="3200400" cy="158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743200" y="2495550"/>
                <a:ext cx="2895612" cy="158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981325" y="3314699"/>
                <a:ext cx="2362200" cy="1"/>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276600" y="4038600"/>
                <a:ext cx="1828800" cy="1588"/>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
          <p:nvSpPr>
            <p:cNvPr id="29" name="Oval 28"/>
            <p:cNvSpPr/>
            <p:nvPr/>
          </p:nvSpPr>
          <p:spPr>
            <a:xfrm>
              <a:off x="3428997" y="2743198"/>
              <a:ext cx="685800" cy="6857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30" name="Oval 29"/>
            <p:cNvSpPr/>
            <p:nvPr/>
          </p:nvSpPr>
          <p:spPr>
            <a:xfrm>
              <a:off x="3886197" y="2819398"/>
              <a:ext cx="685800" cy="68579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495797" y="3733798"/>
              <a:ext cx="457200" cy="457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190997" y="2971798"/>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343396" y="2133599"/>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3733800" y="3886200"/>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7" name="Straight Arrow Connector 46"/>
          <p:cNvCxnSpPr/>
          <p:nvPr/>
        </p:nvCxnSpPr>
        <p:spPr>
          <a:xfrm rot="16200000" flipV="1">
            <a:off x="5373800" y="2736025"/>
            <a:ext cx="3543300" cy="685800"/>
          </a:xfrm>
          <a:prstGeom prst="straightConnector1">
            <a:avLst/>
          </a:prstGeom>
          <a:ln w="28575" cmpd="sng">
            <a:solidFill>
              <a:schemeClr val="tx2"/>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rot="5400000" flipH="1" flipV="1">
            <a:off x="6004585" y="2795310"/>
            <a:ext cx="3505200" cy="529130"/>
          </a:xfrm>
          <a:prstGeom prst="straightConnector1">
            <a:avLst/>
          </a:prstGeom>
          <a:ln w="28575" cmpd="sng">
            <a:solidFill>
              <a:schemeClr val="tx2"/>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58" name="Content Placeholder 2"/>
          <p:cNvSpPr>
            <a:spLocks noGrp="1"/>
          </p:cNvSpPr>
          <p:nvPr>
            <p:ph sz="quarter" idx="1"/>
          </p:nvPr>
        </p:nvSpPr>
        <p:spPr>
          <a:xfrm>
            <a:off x="152400" y="1600200"/>
            <a:ext cx="5867400" cy="4114800"/>
          </a:xfrm>
        </p:spPr>
        <p:txBody>
          <a:bodyPr/>
          <a:lstStyle/>
          <a:p>
            <a:r>
              <a:rPr lang="en-US" dirty="0" smtClean="0"/>
              <a:t>For each </a:t>
            </a:r>
            <a:r>
              <a:rPr lang="en-US" dirty="0" err="1" smtClean="0"/>
              <a:t>voxel</a:t>
            </a:r>
            <a:r>
              <a:rPr lang="en-US" dirty="0" smtClean="0"/>
              <a:t> from </a:t>
            </a:r>
            <a:r>
              <a:rPr lang="en-US" i="1" dirty="0" smtClean="0"/>
              <a:t>front</a:t>
            </a:r>
            <a:r>
              <a:rPr lang="en-US" dirty="0" smtClean="0"/>
              <a:t> to </a:t>
            </a:r>
            <a:r>
              <a:rPr lang="en-US" i="1" dirty="0" smtClean="0"/>
              <a:t>back</a:t>
            </a:r>
            <a:r>
              <a:rPr lang="en-US" dirty="0" smtClean="0"/>
              <a:t> </a:t>
            </a:r>
          </a:p>
          <a:p>
            <a:pPr lvl="1"/>
            <a:r>
              <a:rPr lang="en-US" dirty="0" smtClean="0"/>
              <a:t>If </a:t>
            </a:r>
            <a:r>
              <a:rPr lang="en-US" dirty="0" err="1" smtClean="0"/>
              <a:t>voxel</a:t>
            </a:r>
            <a:r>
              <a:rPr lang="en-US" dirty="0" smtClean="0"/>
              <a:t> is not empty</a:t>
            </a:r>
          </a:p>
          <a:p>
            <a:pPr lvl="2"/>
            <a:r>
              <a:rPr lang="en-US" dirty="0" smtClean="0"/>
              <a:t>Load </a:t>
            </a:r>
            <a:r>
              <a:rPr lang="en-US" dirty="0" err="1" smtClean="0"/>
              <a:t>metaballs</a:t>
            </a:r>
            <a:r>
              <a:rPr lang="en-US" dirty="0" smtClean="0"/>
              <a:t> into shared memory</a:t>
            </a:r>
          </a:p>
          <a:p>
            <a:pPr lvl="2"/>
            <a:r>
              <a:rPr lang="en-US" dirty="0" smtClean="0"/>
              <a:t>March along the ray to find ray-surface intersection.</a:t>
            </a:r>
          </a:p>
          <a:p>
            <a:pPr lvl="3"/>
            <a:endParaRPr lang="en-US" dirty="0" smtClean="0"/>
          </a:p>
          <a:p>
            <a:pPr lvl="3"/>
            <a:r>
              <a:rPr lang="en-US" dirty="0" smtClean="0"/>
              <a:t>Bracket the interval </a:t>
            </a:r>
          </a:p>
          <a:p>
            <a:pPr lvl="3"/>
            <a:endParaRPr lang="en-US" dirty="0" smtClean="0"/>
          </a:p>
          <a:p>
            <a:pPr lvl="3"/>
            <a:r>
              <a:rPr lang="en-US" dirty="0" smtClean="0"/>
              <a:t> if there is such interval </a:t>
            </a:r>
          </a:p>
          <a:p>
            <a:pPr lvl="4"/>
            <a:r>
              <a:rPr lang="en-US" dirty="0" smtClean="0"/>
              <a:t>Find the exact root using binary search. </a:t>
            </a:r>
          </a:p>
          <a:p>
            <a:pPr lvl="2"/>
            <a:endParaRPr lang="en-US" dirty="0" smtClean="0"/>
          </a:p>
          <a:p>
            <a:pPr lvl="1"/>
            <a:endParaRPr lang="en-US" dirty="0" smtClean="0"/>
          </a:p>
          <a:p>
            <a:endParaRPr lang="en-US" dirty="0"/>
          </a:p>
        </p:txBody>
      </p:sp>
      <p:pic>
        <p:nvPicPr>
          <p:cNvPr id="69" name="Picture 68" descr="Picture2.png"/>
          <p:cNvPicPr>
            <a:picLocks noChangeAspect="1"/>
          </p:cNvPicPr>
          <p:nvPr/>
        </p:nvPicPr>
        <p:blipFill>
          <a:blip r:embed="rId2"/>
          <a:stretch>
            <a:fillRect/>
          </a:stretch>
        </p:blipFill>
        <p:spPr>
          <a:xfrm>
            <a:off x="5469367" y="1828800"/>
            <a:ext cx="3674633" cy="269863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5"/>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47"/>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50"/>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69"/>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58">
                                            <p:txEl>
                                              <p:pRg st="0" end="0"/>
                                            </p:txEl>
                                          </p:spTgt>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58">
                                            <p:txEl>
                                              <p:pRg st="1" end="1"/>
                                            </p:txEl>
                                          </p:spTgt>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58">
                                            <p:txEl>
                                              <p:pRg st="2" end="2"/>
                                            </p:txEl>
                                          </p:spTgt>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58">
                                            <p:txEl>
                                              <p:pRg st="3" end="3"/>
                                            </p:txEl>
                                          </p:spTgt>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58">
                                            <p:txEl>
                                              <p:pRg st="5" end="5"/>
                                            </p:txEl>
                                          </p:spTgt>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58">
                                            <p:txEl>
                                              <p:pRg st="7" end="7"/>
                                            </p:txEl>
                                          </p:spTgt>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5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uiExpand="1" build="p"/>
      <p:bldP spid="58" grpI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eaLnBrk="1" hangingPunct="1"/>
            <a:r>
              <a:rPr lang="en-US" smtClean="0"/>
              <a:t>Point based graphics</a:t>
            </a:r>
          </a:p>
        </p:txBody>
      </p:sp>
      <p:sp>
        <p:nvSpPr>
          <p:cNvPr id="3" name="Content Placeholder 2"/>
          <p:cNvSpPr>
            <a:spLocks noGrp="1"/>
          </p:cNvSpPr>
          <p:nvPr>
            <p:ph sz="quarter" idx="1"/>
          </p:nvPr>
        </p:nvSpPr>
        <p:spPr>
          <a:xfrm>
            <a:off x="457200" y="1219200"/>
            <a:ext cx="8229600" cy="4937125"/>
          </a:xfrm>
        </p:spPr>
        <p:txBody>
          <a:bodyPr/>
          <a:lstStyle/>
          <a:p>
            <a:pPr eaLnBrk="1" hangingPunct="1"/>
            <a:r>
              <a:rPr lang="en-US" b="1" i="1" dirty="0" smtClean="0"/>
              <a:t>Points </a:t>
            </a:r>
            <a:r>
              <a:rPr lang="en-US" dirty="0" smtClean="0"/>
              <a:t>as rendering primitive.</a:t>
            </a:r>
          </a:p>
          <a:p>
            <a:pPr eaLnBrk="1" hangingPunct="1"/>
            <a:r>
              <a:rPr lang="en-US" dirty="0" smtClean="0"/>
              <a:t>Points when rendered directly, </a:t>
            </a:r>
            <a:r>
              <a:rPr lang="en-US" i="1" dirty="0" smtClean="0"/>
              <a:t>holes </a:t>
            </a:r>
            <a:r>
              <a:rPr lang="en-US" dirty="0" smtClean="0"/>
              <a:t>are visible</a:t>
            </a:r>
          </a:p>
          <a:p>
            <a:pPr eaLnBrk="1" hangingPunct="1">
              <a:buFont typeface="Wingdings 3" pitchFamily="18" charset="2"/>
              <a:buNone/>
            </a:pPr>
            <a:endParaRPr lang="en-US" dirty="0" smtClean="0"/>
          </a:p>
          <a:p>
            <a:pPr eaLnBrk="1" hangingPunct="1">
              <a:buFont typeface="Wingdings 3" pitchFamily="18" charset="2"/>
              <a:buNone/>
            </a:pPr>
            <a:endParaRPr lang="en-US" dirty="0" smtClean="0"/>
          </a:p>
          <a:p>
            <a:pPr eaLnBrk="1" hangingPunct="1">
              <a:buFont typeface="Wingdings 3" pitchFamily="18" charset="2"/>
              <a:buNone/>
            </a:pPr>
            <a:endParaRPr lang="en-US" dirty="0" smtClean="0"/>
          </a:p>
          <a:p>
            <a:pPr eaLnBrk="1" hangingPunct="1">
              <a:buFont typeface="Wingdings 3" pitchFamily="18" charset="2"/>
              <a:buNone/>
            </a:pPr>
            <a:endParaRPr lang="en-US" dirty="0" smtClean="0"/>
          </a:p>
          <a:p>
            <a:pPr eaLnBrk="1" hangingPunct="1">
              <a:buFont typeface="Wingdings 3" pitchFamily="18" charset="2"/>
              <a:buNone/>
            </a:pPr>
            <a:endParaRPr lang="en-US" dirty="0" smtClean="0"/>
          </a:p>
          <a:p>
            <a:pPr eaLnBrk="1" hangingPunct="1">
              <a:buFont typeface="Wingdings 3" pitchFamily="18" charset="2"/>
              <a:buNone/>
            </a:pPr>
            <a:endParaRPr lang="en-US" dirty="0" smtClean="0"/>
          </a:p>
          <a:p>
            <a:pPr eaLnBrk="1" hangingPunct="1"/>
            <a:r>
              <a:rPr lang="en-US" dirty="0" smtClean="0"/>
              <a:t>Points need interpolation or extrapolation scheme.</a:t>
            </a:r>
          </a:p>
        </p:txBody>
      </p:sp>
      <p:sp>
        <p:nvSpPr>
          <p:cNvPr id="5" name="TextBox 4"/>
          <p:cNvSpPr txBox="1">
            <a:spLocks noChangeArrowheads="1"/>
          </p:cNvSpPr>
          <p:nvPr/>
        </p:nvSpPr>
        <p:spPr bwMode="auto">
          <a:xfrm>
            <a:off x="533400" y="4648200"/>
            <a:ext cx="8153400" cy="369888"/>
          </a:xfrm>
          <a:prstGeom prst="rect">
            <a:avLst/>
          </a:prstGeom>
          <a:noFill/>
          <a:ln w="9525">
            <a:noFill/>
            <a:miter lim="800000"/>
            <a:headEnd/>
            <a:tailEnd/>
          </a:ln>
        </p:spPr>
        <p:txBody>
          <a:bodyPr>
            <a:spAutoFit/>
          </a:bodyPr>
          <a:lstStyle/>
          <a:p>
            <a:pPr algn="ctr"/>
            <a:r>
              <a:rPr lang="en-US" b="1" dirty="0">
                <a:latin typeface="Calibri" pitchFamily="34" charset="0"/>
              </a:rPr>
              <a:t>Left: </a:t>
            </a:r>
            <a:r>
              <a:rPr lang="en-US" dirty="0">
                <a:latin typeface="Calibri" pitchFamily="34" charset="0"/>
              </a:rPr>
              <a:t>Direct rendering of points.   </a:t>
            </a:r>
            <a:r>
              <a:rPr lang="en-US" b="1" dirty="0">
                <a:latin typeface="Calibri" pitchFamily="34" charset="0"/>
              </a:rPr>
              <a:t>Right:</a:t>
            </a:r>
            <a:r>
              <a:rPr lang="en-US" dirty="0">
                <a:latin typeface="Calibri" pitchFamily="34" charset="0"/>
              </a:rPr>
              <a:t> Rendering using point set surfaces.</a:t>
            </a:r>
          </a:p>
        </p:txBody>
      </p:sp>
      <p:pic>
        <p:nvPicPr>
          <p:cNvPr id="4" name="Picture 3" descr="untitled.JPG"/>
          <p:cNvPicPr>
            <a:picLocks noChangeAspect="1"/>
          </p:cNvPicPr>
          <p:nvPr/>
        </p:nvPicPr>
        <p:blipFill>
          <a:blip r:embed="rId3"/>
          <a:srcRect/>
          <a:stretch>
            <a:fillRect/>
          </a:stretch>
        </p:blipFill>
        <p:spPr bwMode="auto">
          <a:xfrm>
            <a:off x="2286000" y="2667000"/>
            <a:ext cx="3581400" cy="1905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Structure</a:t>
            </a:r>
            <a:endParaRPr lang="en-US" dirty="0"/>
          </a:p>
        </p:txBody>
      </p:sp>
      <p:sp>
        <p:nvSpPr>
          <p:cNvPr id="3" name="Content Placeholder 2"/>
          <p:cNvSpPr>
            <a:spLocks noGrp="1"/>
          </p:cNvSpPr>
          <p:nvPr>
            <p:ph sz="quarter" idx="1"/>
          </p:nvPr>
        </p:nvSpPr>
        <p:spPr>
          <a:xfrm>
            <a:off x="457200" y="1676400"/>
            <a:ext cx="8229600" cy="1752600"/>
          </a:xfrm>
        </p:spPr>
        <p:txBody>
          <a:bodyPr/>
          <a:lstStyle/>
          <a:p>
            <a:r>
              <a:rPr lang="en-US" dirty="0" smtClean="0"/>
              <a:t>The data structure building is fast. </a:t>
            </a:r>
          </a:p>
          <a:p>
            <a:r>
              <a:rPr lang="en-US" dirty="0" smtClean="0"/>
              <a:t>Build each frame.</a:t>
            </a:r>
          </a:p>
          <a:p>
            <a:endParaRPr lang="en-US" dirty="0" smtClean="0"/>
          </a:p>
          <a:p>
            <a:endParaRPr lang="en-US" dirty="0"/>
          </a:p>
        </p:txBody>
      </p:sp>
      <p:pic>
        <p:nvPicPr>
          <p:cNvPr id="100355" name="Picture 3"/>
          <p:cNvPicPr>
            <a:picLocks noChangeAspect="1" noChangeArrowheads="1"/>
          </p:cNvPicPr>
          <p:nvPr/>
        </p:nvPicPr>
        <p:blipFill>
          <a:blip r:embed="rId2"/>
          <a:srcRect/>
          <a:stretch>
            <a:fillRect/>
          </a:stretch>
        </p:blipFill>
        <p:spPr bwMode="auto">
          <a:xfrm>
            <a:off x="685800" y="3352800"/>
            <a:ext cx="6921818" cy="1906905"/>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a:t>
            </a:r>
            <a:endParaRPr lang="en-US" dirty="0"/>
          </a:p>
        </p:txBody>
      </p:sp>
      <p:pic>
        <p:nvPicPr>
          <p:cNvPr id="67586" name="Picture 2"/>
          <p:cNvPicPr>
            <a:picLocks noGrp="1" noChangeAspect="1" noChangeArrowheads="1"/>
          </p:cNvPicPr>
          <p:nvPr>
            <p:ph sz="quarter" idx="1"/>
          </p:nvPr>
        </p:nvPicPr>
        <p:blipFill>
          <a:blip r:embed="rId2"/>
          <a:srcRect/>
          <a:stretch>
            <a:fillRect/>
          </a:stretch>
        </p:blipFill>
        <p:spPr bwMode="auto">
          <a:xfrm>
            <a:off x="718067" y="2590800"/>
            <a:ext cx="8158163" cy="1928813"/>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Scattered Data :: Synthetic </a:t>
            </a:r>
            <a:endParaRPr lang="en-US" dirty="0"/>
          </a:p>
        </p:txBody>
      </p:sp>
      <p:pic>
        <p:nvPicPr>
          <p:cNvPr id="4" name="millionwala.avi">
            <a:hlinkClick r:id="" action="ppaction://media"/>
          </p:cNvPr>
          <p:cNvPicPr>
            <a:picLocks noGrp="1" noRot="1" noChangeAspect="1"/>
          </p:cNvPicPr>
          <p:nvPr>
            <p:ph sz="quarter" idx="1"/>
            <a:videoFile r:link="rId1"/>
          </p:nvPr>
        </p:nvPicPr>
        <p:blipFill>
          <a:blip r:embed="rId3"/>
          <a:stretch>
            <a:fillRect/>
          </a:stretch>
        </p:blipFill>
        <p:spPr>
          <a:xfrm>
            <a:off x="2133600" y="1249363"/>
            <a:ext cx="4876800" cy="4876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8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sz="quarter" idx="1"/>
          </p:nvPr>
        </p:nvSpPr>
        <p:spPr/>
        <p:txBody>
          <a:bodyPr/>
          <a:lstStyle/>
          <a:p>
            <a:endParaRPr lang="en-US" smtClean="0"/>
          </a:p>
          <a:p>
            <a:r>
              <a:rPr lang="en-US" smtClean="0"/>
              <a:t>Explored </a:t>
            </a:r>
            <a:r>
              <a:rPr lang="en-US" dirty="0" smtClean="0"/>
              <a:t>various higher-order surface representations</a:t>
            </a:r>
          </a:p>
          <a:p>
            <a:endParaRPr lang="en-US" dirty="0" smtClean="0"/>
          </a:p>
          <a:p>
            <a:r>
              <a:rPr lang="en-US" dirty="0" smtClean="0"/>
              <a:t>Presented a compact representation for point based models using non-linear surface  elements </a:t>
            </a:r>
          </a:p>
          <a:p>
            <a:endParaRPr lang="en-US" dirty="0" smtClean="0"/>
          </a:p>
          <a:p>
            <a:r>
              <a:rPr lang="en-US" dirty="0" smtClean="0"/>
              <a:t>Adaptive anti-aliased rendering </a:t>
            </a:r>
          </a:p>
          <a:p>
            <a:endParaRPr lang="en-US" dirty="0" smtClean="0"/>
          </a:p>
          <a:p>
            <a:r>
              <a:rPr lang="en-US" dirty="0" smtClean="0"/>
              <a:t>Fast rendering of large number of </a:t>
            </a:r>
            <a:r>
              <a:rPr lang="en-US" dirty="0" err="1" smtClean="0"/>
              <a:t>metaballs</a:t>
            </a:r>
            <a:endParaRPr lang="en-US" dirty="0" smtClean="0"/>
          </a:p>
          <a:p>
            <a:endParaRPr lang="en-US" dirty="0"/>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990600" y="3124200"/>
            <a:ext cx="3200400" cy="838200"/>
          </a:xfrm>
        </p:spPr>
        <p:txBody>
          <a:bodyPr/>
          <a:lstStyle/>
          <a:p>
            <a:pPr eaLnBrk="1" hangingPunct="1"/>
            <a:r>
              <a:rPr lang="en-US" smtClean="0"/>
              <a:t>THANK YOU </a:t>
            </a:r>
          </a:p>
        </p:txBody>
      </p:sp>
      <p:pic>
        <p:nvPicPr>
          <p:cNvPr id="40964" name="Picture 4" descr="dummy.jpg"/>
          <p:cNvPicPr>
            <a:picLocks noChangeAspect="1"/>
          </p:cNvPicPr>
          <p:nvPr/>
        </p:nvPicPr>
        <p:blipFill>
          <a:blip r:embed="rId3"/>
          <a:srcRect/>
          <a:stretch>
            <a:fillRect/>
          </a:stretch>
        </p:blipFill>
        <p:spPr bwMode="auto">
          <a:xfrm>
            <a:off x="5105400" y="1828800"/>
            <a:ext cx="2600325" cy="26003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bwMode="auto">
          <a:xfrm>
            <a:off x="533400" y="2895600"/>
            <a:ext cx="7620000" cy="2438400"/>
          </a:xfrm>
          <a:prstGeom prst="rect">
            <a:avLst/>
          </a:prstGeom>
          <a:noFill/>
          <a:ln w="9525">
            <a:noFill/>
            <a:miter lim="800000"/>
            <a:headEnd/>
            <a:tailEnd/>
          </a:ln>
        </p:spPr>
        <p:txBody>
          <a:bodyPr lIns="91439" tIns="45719" rIns="91439" bIns="45719"/>
          <a:lstStyle/>
          <a:p>
            <a:pPr marL="273050" indent="-273050" defTabSz="914400">
              <a:spcBef>
                <a:spcPts val="600"/>
              </a:spcBef>
              <a:buClr>
                <a:schemeClr val="accent1"/>
              </a:buClr>
              <a:buSzPct val="76000"/>
              <a:buFont typeface="Wingdings 3" pitchFamily="18" charset="2"/>
              <a:buChar char=""/>
            </a:pPr>
            <a:endParaRPr lang="en-US" sz="2600" dirty="0">
              <a:latin typeface="Gill Sans MT" pitchFamily="34" charset="0"/>
            </a:endParaRPr>
          </a:p>
          <a:p>
            <a:pPr marL="273050" indent="-273050" defTabSz="914400">
              <a:spcBef>
                <a:spcPts val="600"/>
              </a:spcBef>
              <a:buClr>
                <a:schemeClr val="accent1"/>
              </a:buClr>
              <a:buSzPct val="76000"/>
              <a:buFont typeface="Wingdings 3" pitchFamily="18" charset="2"/>
              <a:buChar char=""/>
            </a:pPr>
            <a:r>
              <a:rPr lang="en-US" sz="2600" dirty="0">
                <a:latin typeface="Gill Sans MT" pitchFamily="34" charset="0"/>
              </a:rPr>
              <a:t>Disadvantages</a:t>
            </a:r>
          </a:p>
          <a:p>
            <a:pPr marL="547688" lvl="1" indent="-273050" defTabSz="914400">
              <a:spcBef>
                <a:spcPts val="500"/>
              </a:spcBef>
              <a:buClr>
                <a:schemeClr val="accent2"/>
              </a:buClr>
              <a:buSzPct val="76000"/>
              <a:buFont typeface="Wingdings 3" pitchFamily="18" charset="2"/>
              <a:buChar char=""/>
            </a:pPr>
            <a:r>
              <a:rPr lang="en-US" sz="2300" dirty="0">
                <a:solidFill>
                  <a:schemeClr val="tx2"/>
                </a:solidFill>
                <a:latin typeface="Gill Sans MT" pitchFamily="34" charset="0"/>
              </a:rPr>
              <a:t>Large number of linear primitives are needed.</a:t>
            </a:r>
          </a:p>
          <a:p>
            <a:pPr marL="547688" lvl="1" indent="-273050" defTabSz="914400">
              <a:spcBef>
                <a:spcPts val="500"/>
              </a:spcBef>
              <a:buClr>
                <a:schemeClr val="accent2"/>
              </a:buClr>
              <a:buSzPct val="76000"/>
              <a:buFont typeface="Wingdings 3" pitchFamily="18" charset="2"/>
              <a:buChar char=""/>
            </a:pPr>
            <a:r>
              <a:rPr lang="en-US" sz="2300" dirty="0">
                <a:solidFill>
                  <a:schemeClr val="tx2"/>
                </a:solidFill>
                <a:latin typeface="Gill Sans MT" pitchFamily="34" charset="0"/>
              </a:rPr>
              <a:t>Low rendering </a:t>
            </a:r>
            <a:r>
              <a:rPr lang="en-US" sz="2300" dirty="0" smtClean="0">
                <a:solidFill>
                  <a:schemeClr val="tx2"/>
                </a:solidFill>
                <a:latin typeface="Gill Sans MT" pitchFamily="34" charset="0"/>
              </a:rPr>
              <a:t>speeds</a:t>
            </a:r>
          </a:p>
          <a:p>
            <a:pPr marL="547688" lvl="1" indent="-273050" defTabSz="914400">
              <a:spcBef>
                <a:spcPts val="500"/>
              </a:spcBef>
              <a:buClr>
                <a:schemeClr val="accent2"/>
              </a:buClr>
              <a:buSzPct val="76000"/>
              <a:buFont typeface="Wingdings 3" pitchFamily="18" charset="2"/>
              <a:buChar char=""/>
            </a:pPr>
            <a:r>
              <a:rPr lang="en-US" sz="2300" dirty="0" smtClean="0">
                <a:solidFill>
                  <a:schemeClr val="tx2"/>
                </a:solidFill>
                <a:latin typeface="Gill Sans MT" pitchFamily="34" charset="0"/>
              </a:rPr>
              <a:t>Shading is not independent of object sampling</a:t>
            </a:r>
          </a:p>
          <a:p>
            <a:pPr marL="547688" lvl="1" indent="-273050" defTabSz="914400">
              <a:spcBef>
                <a:spcPts val="500"/>
              </a:spcBef>
              <a:buClr>
                <a:schemeClr val="accent2"/>
              </a:buClr>
              <a:buSzPct val="76000"/>
              <a:buFont typeface="Wingdings 3" pitchFamily="18" charset="2"/>
              <a:buChar char=""/>
            </a:pPr>
            <a:endParaRPr lang="en-US" sz="2300" dirty="0" smtClean="0">
              <a:solidFill>
                <a:schemeClr val="tx2"/>
              </a:solidFill>
              <a:latin typeface="Gill Sans MT" pitchFamily="34" charset="0"/>
            </a:endParaRPr>
          </a:p>
          <a:p>
            <a:pPr marL="547688" lvl="1" indent="-273050" defTabSz="914400">
              <a:spcBef>
                <a:spcPts val="500"/>
              </a:spcBef>
              <a:buClr>
                <a:schemeClr val="accent2"/>
              </a:buClr>
              <a:buSzPct val="76000"/>
              <a:buFont typeface="Wingdings 3" pitchFamily="18" charset="2"/>
              <a:buChar char=""/>
            </a:pPr>
            <a:endParaRPr lang="en-US" sz="2300" dirty="0" smtClean="0">
              <a:solidFill>
                <a:schemeClr val="tx2"/>
              </a:solidFill>
              <a:latin typeface="Gill Sans MT" pitchFamily="34" charset="0"/>
            </a:endParaRPr>
          </a:p>
          <a:p>
            <a:pPr marL="547688" lvl="1" indent="-273050" defTabSz="914400">
              <a:spcBef>
                <a:spcPts val="500"/>
              </a:spcBef>
              <a:buClr>
                <a:schemeClr val="accent2"/>
              </a:buClr>
              <a:buSzPct val="76000"/>
            </a:pPr>
            <a:endParaRPr lang="en-US" sz="2300" dirty="0">
              <a:solidFill>
                <a:schemeClr val="tx2"/>
              </a:solidFill>
              <a:latin typeface="Gill Sans MT" pitchFamily="34" charset="0"/>
            </a:endParaRPr>
          </a:p>
          <a:p>
            <a:pPr marL="547688" lvl="1" indent="-273050" defTabSz="914400">
              <a:spcBef>
                <a:spcPts val="500"/>
              </a:spcBef>
              <a:buClr>
                <a:schemeClr val="accent2"/>
              </a:buClr>
              <a:buSzPct val="76000"/>
              <a:buFont typeface="Wingdings 3" pitchFamily="18" charset="2"/>
              <a:buChar char=""/>
            </a:pPr>
            <a:endParaRPr lang="en-US" sz="2300" dirty="0">
              <a:solidFill>
                <a:schemeClr val="tx2"/>
              </a:solidFill>
              <a:latin typeface="Gill Sans MT" pitchFamily="34" charset="0"/>
            </a:endParaRPr>
          </a:p>
          <a:p>
            <a:pPr marL="273050" indent="-273050" defTabSz="914400">
              <a:spcBef>
                <a:spcPts val="600"/>
              </a:spcBef>
              <a:buClr>
                <a:schemeClr val="accent1"/>
              </a:buClr>
              <a:buSzPct val="76000"/>
              <a:buFont typeface="Wingdings 3" pitchFamily="18" charset="2"/>
              <a:buChar char=""/>
            </a:pPr>
            <a:endParaRPr lang="en-US" sz="2600" dirty="0">
              <a:latin typeface="Gill Sans MT" pitchFamily="34" charset="0"/>
            </a:endParaRPr>
          </a:p>
        </p:txBody>
      </p:sp>
      <p:sp>
        <p:nvSpPr>
          <p:cNvPr id="19" name="Oval 18"/>
          <p:cNvSpPr/>
          <p:nvPr/>
        </p:nvSpPr>
        <p:spPr>
          <a:xfrm rot="11356619">
            <a:off x="3937046" y="3156059"/>
            <a:ext cx="1022534" cy="713768"/>
          </a:xfrm>
          <a:prstGeom prst="ellipse">
            <a:avLst/>
          </a:prstGeom>
          <a:solidFill>
            <a:schemeClr val="accent1"/>
          </a:solidFill>
          <a:scene3d>
            <a:camera prst="isometricLeftDown"/>
            <a:lightRig rig="soft" dir="t"/>
          </a:scene3d>
          <a:sp3d prstMaterial="softEdge">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1" fontAlgn="auto">
              <a:spcBef>
                <a:spcPts val="0"/>
              </a:spcBef>
              <a:spcAft>
                <a:spcPts val="0"/>
              </a:spcAft>
              <a:defRPr/>
            </a:pPr>
            <a:endParaRPr lang="en-US" dirty="0"/>
          </a:p>
        </p:txBody>
      </p:sp>
      <p:sp>
        <p:nvSpPr>
          <p:cNvPr id="16" name="Oval 15"/>
          <p:cNvSpPr/>
          <p:nvPr/>
        </p:nvSpPr>
        <p:spPr>
          <a:xfrm rot="11356619">
            <a:off x="3327446" y="2439953"/>
            <a:ext cx="1022534" cy="713768"/>
          </a:xfrm>
          <a:prstGeom prst="ellipse">
            <a:avLst/>
          </a:prstGeom>
          <a:solidFill>
            <a:schemeClr val="accent1"/>
          </a:solidFill>
          <a:scene3d>
            <a:camera prst="isometricLeftDown"/>
            <a:lightRig rig="soft" dir="t"/>
          </a:scene3d>
          <a:sp3d prstMaterial="softEdge">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1" fontAlgn="auto">
              <a:spcBef>
                <a:spcPts val="0"/>
              </a:spcBef>
              <a:spcAft>
                <a:spcPts val="0"/>
              </a:spcAft>
              <a:defRPr/>
            </a:pPr>
            <a:endParaRPr lang="en-US" dirty="0"/>
          </a:p>
        </p:txBody>
      </p:sp>
      <p:sp>
        <p:nvSpPr>
          <p:cNvPr id="21" name="Oval 20"/>
          <p:cNvSpPr/>
          <p:nvPr/>
        </p:nvSpPr>
        <p:spPr>
          <a:xfrm rot="11356619">
            <a:off x="3403646" y="2927459"/>
            <a:ext cx="1022534" cy="713768"/>
          </a:xfrm>
          <a:prstGeom prst="ellipse">
            <a:avLst/>
          </a:prstGeom>
          <a:solidFill>
            <a:schemeClr val="accent1"/>
          </a:solidFill>
          <a:scene3d>
            <a:camera prst="isometricLeftDown"/>
            <a:lightRig rig="soft" dir="t"/>
          </a:scene3d>
          <a:sp3d prstMaterial="softEdge">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1" fontAlgn="auto">
              <a:spcBef>
                <a:spcPts val="0"/>
              </a:spcBef>
              <a:spcAft>
                <a:spcPts val="0"/>
              </a:spcAft>
              <a:defRPr/>
            </a:pPr>
            <a:endParaRPr lang="en-US" dirty="0"/>
          </a:p>
        </p:txBody>
      </p:sp>
      <p:sp>
        <p:nvSpPr>
          <p:cNvPr id="18438" name="Title 1"/>
          <p:cNvSpPr>
            <a:spLocks noGrp="1"/>
          </p:cNvSpPr>
          <p:nvPr>
            <p:ph type="title"/>
          </p:nvPr>
        </p:nvSpPr>
        <p:spPr/>
        <p:txBody>
          <a:bodyPr/>
          <a:lstStyle/>
          <a:p>
            <a:pPr eaLnBrk="1" hangingPunct="1"/>
            <a:r>
              <a:rPr lang="en-US" smtClean="0"/>
              <a:t>Splats</a:t>
            </a:r>
          </a:p>
        </p:txBody>
      </p:sp>
      <p:sp>
        <p:nvSpPr>
          <p:cNvPr id="3" name="Content Placeholder 2"/>
          <p:cNvSpPr>
            <a:spLocks noGrp="1"/>
          </p:cNvSpPr>
          <p:nvPr>
            <p:ph sz="quarter" idx="1"/>
          </p:nvPr>
        </p:nvSpPr>
        <p:spPr>
          <a:xfrm>
            <a:off x="533400" y="1219200"/>
            <a:ext cx="8229600" cy="914400"/>
          </a:xfrm>
        </p:spPr>
        <p:txBody>
          <a:bodyPr>
            <a:normAutofit fontScale="85000" lnSpcReduction="10000"/>
          </a:bodyPr>
          <a:lstStyle/>
          <a:p>
            <a:pPr marL="274317" indent="-274317" eaLnBrk="1" fontAlgn="auto" hangingPunct="1">
              <a:spcAft>
                <a:spcPts val="0"/>
              </a:spcAft>
              <a:buFont typeface="Wingdings 3"/>
              <a:buChar char=""/>
              <a:defRPr/>
            </a:pPr>
            <a:r>
              <a:rPr lang="en-US" dirty="0" smtClean="0"/>
              <a:t>Circular disks  or Splats are the most popular extrapolation scheme. </a:t>
            </a:r>
          </a:p>
          <a:p>
            <a:pPr marL="274317" indent="-274317" eaLnBrk="1" fontAlgn="auto" hangingPunct="1">
              <a:spcAft>
                <a:spcPts val="0"/>
              </a:spcAft>
              <a:buFont typeface="Wingdings 3"/>
              <a:buChar char=""/>
              <a:defRPr/>
            </a:pPr>
            <a:r>
              <a:rPr lang="en-US" dirty="0" smtClean="0"/>
              <a:t>Splats approximate the surface linearly in the small neighborhood. </a:t>
            </a:r>
          </a:p>
          <a:p>
            <a:pPr marL="274317" indent="-274317" eaLnBrk="1" fontAlgn="auto" hangingPunct="1">
              <a:spcAft>
                <a:spcPts val="0"/>
              </a:spcAft>
              <a:buFont typeface="Wingdings 3"/>
              <a:buChar char=""/>
              <a:defRPr/>
            </a:pPr>
            <a:endParaRPr lang="en-US" dirty="0" smtClean="0"/>
          </a:p>
          <a:p>
            <a:pPr marL="274317" indent="-274317" eaLnBrk="1" fontAlgn="auto" hangingPunct="1">
              <a:spcAft>
                <a:spcPts val="0"/>
              </a:spcAft>
              <a:buFont typeface="Wingdings 3"/>
              <a:buChar char=""/>
              <a:defRPr/>
            </a:pPr>
            <a:endParaRPr lang="en-US" dirty="0" smtClean="0"/>
          </a:p>
          <a:p>
            <a:pPr marL="548635" lvl="1" indent="-274317" eaLnBrk="1" fontAlgn="auto" hangingPunct="1">
              <a:spcAft>
                <a:spcPts val="0"/>
              </a:spcAft>
              <a:buFont typeface="Wingdings 3"/>
              <a:buNone/>
              <a:defRPr/>
            </a:pPr>
            <a:endParaRPr lang="en-US" dirty="0" smtClean="0"/>
          </a:p>
          <a:p>
            <a:pPr marL="548635" lvl="1" indent="-274317" eaLnBrk="1" fontAlgn="auto" hangingPunct="1">
              <a:spcAft>
                <a:spcPts val="0"/>
              </a:spcAft>
              <a:buFont typeface="Wingdings 3"/>
              <a:buChar char=""/>
              <a:defRPr/>
            </a:pPr>
            <a:endParaRPr lang="en-US" dirty="0" smtClean="0"/>
          </a:p>
          <a:p>
            <a:pPr marL="274317" indent="-274317" eaLnBrk="1" fontAlgn="auto" hangingPunct="1">
              <a:spcAft>
                <a:spcPts val="0"/>
              </a:spcAft>
              <a:buFont typeface="Wingdings 3"/>
              <a:buChar char=""/>
              <a:defRPr/>
            </a:pPr>
            <a:endParaRPr lang="en-US" dirty="0"/>
          </a:p>
        </p:txBody>
      </p:sp>
      <p:sp>
        <p:nvSpPr>
          <p:cNvPr id="4" name="Oval 3"/>
          <p:cNvSpPr/>
          <p:nvPr/>
        </p:nvSpPr>
        <p:spPr>
          <a:xfrm rot="11356619">
            <a:off x="3871545" y="2698859"/>
            <a:ext cx="1022534" cy="713768"/>
          </a:xfrm>
          <a:prstGeom prst="ellipse">
            <a:avLst/>
          </a:prstGeom>
          <a:solidFill>
            <a:schemeClr val="accent1"/>
          </a:solidFill>
          <a:scene3d>
            <a:camera prst="isometricLeftDown"/>
            <a:lightRig rig="soft" dir="t"/>
          </a:scene3d>
          <a:sp3d prstMaterial="softEdge">
            <a:bevelB/>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1" fontAlgn="auto">
              <a:spcBef>
                <a:spcPts val="0"/>
              </a:spcBef>
              <a:spcAft>
                <a:spcPts val="0"/>
              </a:spcAft>
              <a:defRPr/>
            </a:pPr>
            <a:endParaRPr lang="en-US" dirty="0"/>
          </a:p>
        </p:txBody>
      </p:sp>
      <p:sp>
        <p:nvSpPr>
          <p:cNvPr id="11" name="Flowchart: Connector 10"/>
          <p:cNvSpPr>
            <a:spLocks noChangeAspect="1"/>
          </p:cNvSpPr>
          <p:nvPr/>
        </p:nvSpPr>
        <p:spPr>
          <a:xfrm flipH="1" flipV="1">
            <a:off x="3810000" y="2728913"/>
            <a:ext cx="46038" cy="46037"/>
          </a:xfrm>
          <a:prstGeom prst="flowChartConnector">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1" fontAlgn="auto">
              <a:spcBef>
                <a:spcPts val="0"/>
              </a:spcBef>
              <a:spcAft>
                <a:spcPts val="0"/>
              </a:spcAft>
              <a:defRPr/>
            </a:pPr>
            <a:endParaRPr lang="en-US" dirty="0"/>
          </a:p>
        </p:txBody>
      </p:sp>
      <p:sp>
        <p:nvSpPr>
          <p:cNvPr id="13" name="Flowchart: Connector 12"/>
          <p:cNvSpPr>
            <a:spLocks noChangeAspect="1"/>
          </p:cNvSpPr>
          <p:nvPr/>
        </p:nvSpPr>
        <p:spPr>
          <a:xfrm flipH="1" flipV="1">
            <a:off x="4373563" y="3003550"/>
            <a:ext cx="46037" cy="44450"/>
          </a:xfrm>
          <a:prstGeom prst="flowChartConnector">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1" fontAlgn="auto">
              <a:spcBef>
                <a:spcPts val="0"/>
              </a:spcBef>
              <a:spcAft>
                <a:spcPts val="0"/>
              </a:spcAft>
              <a:defRPr/>
            </a:pPr>
            <a:endParaRPr lang="en-US" dirty="0"/>
          </a:p>
        </p:txBody>
      </p:sp>
      <p:sp>
        <p:nvSpPr>
          <p:cNvPr id="14" name="Flowchart: Connector 13"/>
          <p:cNvSpPr>
            <a:spLocks noChangeAspect="1"/>
          </p:cNvSpPr>
          <p:nvPr/>
        </p:nvSpPr>
        <p:spPr>
          <a:xfrm flipH="1" flipV="1">
            <a:off x="3886200" y="3232150"/>
            <a:ext cx="46038" cy="44450"/>
          </a:xfrm>
          <a:prstGeom prst="flowChartConnector">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1" fontAlgn="auto">
              <a:spcBef>
                <a:spcPts val="0"/>
              </a:spcBef>
              <a:spcAft>
                <a:spcPts val="0"/>
              </a:spcAft>
              <a:defRPr/>
            </a:pPr>
            <a:endParaRPr lang="en-US" dirty="0"/>
          </a:p>
        </p:txBody>
      </p:sp>
      <p:sp>
        <p:nvSpPr>
          <p:cNvPr id="15" name="Flowchart: Connector 14"/>
          <p:cNvSpPr>
            <a:spLocks noChangeAspect="1"/>
          </p:cNvSpPr>
          <p:nvPr/>
        </p:nvSpPr>
        <p:spPr>
          <a:xfrm flipH="1" flipV="1">
            <a:off x="4419600" y="3490913"/>
            <a:ext cx="46038" cy="46037"/>
          </a:xfrm>
          <a:prstGeom prst="flowChartConnector">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1" fontAlgn="auto">
              <a:spcBef>
                <a:spcPts val="0"/>
              </a:spcBef>
              <a:spcAft>
                <a:spcPts val="0"/>
              </a:spcAft>
              <a:defRPr/>
            </a:pPr>
            <a:endParaRPr lang="en-US" dirty="0"/>
          </a:p>
        </p:txBody>
      </p:sp>
      <p:sp>
        <p:nvSpPr>
          <p:cNvPr id="17" name="Content Placeholder 2"/>
          <p:cNvSpPr txBox="1">
            <a:spLocks/>
          </p:cNvSpPr>
          <p:nvPr/>
        </p:nvSpPr>
        <p:spPr bwMode="auto">
          <a:xfrm>
            <a:off x="609600" y="4343400"/>
            <a:ext cx="7391400" cy="1524000"/>
          </a:xfrm>
          <a:prstGeom prst="rect">
            <a:avLst/>
          </a:prstGeom>
          <a:noFill/>
          <a:ln w="9525">
            <a:noFill/>
            <a:miter lim="800000"/>
            <a:headEnd/>
            <a:tailEnd/>
          </a:ln>
        </p:spPr>
        <p:txBody>
          <a:bodyPr lIns="91439" tIns="45719" rIns="91439" bIns="45719"/>
          <a:lstStyle/>
          <a:p>
            <a:pPr marL="273050" indent="-273050" defTabSz="914400">
              <a:spcBef>
                <a:spcPts val="600"/>
              </a:spcBef>
              <a:buClr>
                <a:schemeClr val="accent1"/>
              </a:buClr>
              <a:buSzPct val="76000"/>
              <a:buFont typeface="Wingdings 3" pitchFamily="18" charset="2"/>
              <a:buChar char=""/>
            </a:pPr>
            <a:r>
              <a:rPr lang="en-US" sz="2600" dirty="0">
                <a:latin typeface="Gill Sans MT" pitchFamily="34" charset="0"/>
              </a:rPr>
              <a:t>Point based representation should be </a:t>
            </a:r>
          </a:p>
          <a:p>
            <a:pPr marL="547688" lvl="1" indent="-273050" defTabSz="914400">
              <a:spcBef>
                <a:spcPts val="500"/>
              </a:spcBef>
              <a:buClr>
                <a:schemeClr val="accent2"/>
              </a:buClr>
              <a:buSzPct val="76000"/>
              <a:buFont typeface="Wingdings 3" pitchFamily="18" charset="2"/>
              <a:buChar char=""/>
            </a:pPr>
            <a:r>
              <a:rPr lang="en-US" sz="2300" b="1" i="1" dirty="0">
                <a:solidFill>
                  <a:schemeClr val="tx2"/>
                </a:solidFill>
                <a:latin typeface="Gill Sans MT" pitchFamily="34" charset="0"/>
              </a:rPr>
              <a:t>As small as possible </a:t>
            </a:r>
          </a:p>
          <a:p>
            <a:pPr marL="547688" lvl="1" indent="-273050" defTabSz="914400">
              <a:spcBef>
                <a:spcPts val="500"/>
              </a:spcBef>
              <a:buClr>
                <a:schemeClr val="accent2"/>
              </a:buClr>
              <a:buSzPct val="76000"/>
              <a:buFont typeface="Wingdings 3" pitchFamily="18" charset="2"/>
              <a:buChar char=""/>
            </a:pPr>
            <a:r>
              <a:rPr lang="en-US" sz="2300" b="1" i="1" dirty="0">
                <a:solidFill>
                  <a:schemeClr val="tx2"/>
                </a:solidFill>
                <a:latin typeface="Gill Sans MT" pitchFamily="34" charset="0"/>
              </a:rPr>
              <a:t>Convey the shape well</a:t>
            </a:r>
            <a:r>
              <a:rPr lang="en-US" sz="2300" dirty="0">
                <a:solidFill>
                  <a:schemeClr val="tx2"/>
                </a:solidFill>
                <a:latin typeface="Gill Sans MT" pitchFamily="34" charset="0"/>
              </a:rPr>
              <a:t>.</a:t>
            </a:r>
          </a:p>
          <a:p>
            <a:pPr marL="547688" lvl="1" indent="-273050" defTabSz="914400">
              <a:spcBef>
                <a:spcPts val="500"/>
              </a:spcBef>
              <a:buClr>
                <a:schemeClr val="accent2"/>
              </a:buClr>
              <a:buSzPct val="76000"/>
              <a:buFont typeface="Wingdings 3" pitchFamily="18" charset="2"/>
              <a:buChar char=""/>
            </a:pPr>
            <a:endParaRPr lang="en-US" sz="2300" dirty="0">
              <a:solidFill>
                <a:schemeClr val="tx2"/>
              </a:solidFill>
              <a:latin typeface="Gill Sans MT" pitchFamily="34" charset="0"/>
            </a:endParaRPr>
          </a:p>
          <a:p>
            <a:pPr marL="547688" lvl="1" indent="-273050" defTabSz="914400">
              <a:spcBef>
                <a:spcPts val="500"/>
              </a:spcBef>
              <a:buClr>
                <a:schemeClr val="accent2"/>
              </a:buClr>
              <a:buSzPct val="76000"/>
              <a:buFont typeface="Wingdings 3" pitchFamily="18" charset="2"/>
              <a:buChar char=""/>
            </a:pPr>
            <a:endParaRPr lang="en-US" sz="2300" dirty="0">
              <a:solidFill>
                <a:schemeClr val="tx2"/>
              </a:solidFill>
              <a:latin typeface="Gill Sans MT" pitchFamily="34" charset="0"/>
            </a:endParaRPr>
          </a:p>
          <a:p>
            <a:pPr marL="273050" indent="-273050" defTabSz="914400">
              <a:spcBef>
                <a:spcPts val="600"/>
              </a:spcBef>
              <a:buClr>
                <a:schemeClr val="accent1"/>
              </a:buClr>
              <a:buSzPct val="76000"/>
              <a:buFont typeface="Wingdings 3" pitchFamily="18" charset="2"/>
              <a:buChar char=""/>
            </a:pPr>
            <a:endParaRPr lang="en-US" sz="2600" dirty="0">
              <a:latin typeface="Gill Sans MT"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500" fill="hold"/>
                                        <p:tgtEl>
                                          <p:spTgt spid="21"/>
                                        </p:tgtEl>
                                        <p:attrNameLst>
                                          <p:attrName>ppt_w</p:attrName>
                                        </p:attrNameLst>
                                      </p:cBhvr>
                                      <p:tavLst>
                                        <p:tav tm="0">
                                          <p:val>
                                            <p:fltVal val="0"/>
                                          </p:val>
                                        </p:tav>
                                        <p:tav tm="100000">
                                          <p:val>
                                            <p:strVal val="#ppt_w"/>
                                          </p:val>
                                        </p:tav>
                                      </p:tavLst>
                                    </p:anim>
                                    <p:anim calcmode="lin" valueType="num">
                                      <p:cBhvr>
                                        <p:cTn id="16" dur="500" fill="hold"/>
                                        <p:tgtEl>
                                          <p:spTgt spid="21"/>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childTnLst>
                                </p:cTn>
                              </p:par>
                              <p:par>
                                <p:cTn id="21" presetID="1" presetClass="entr" presetSubtype="0"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xEl>
                                              <p:pRg st="3" end="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8">
                                            <p:txEl>
                                              <p:pRg st="1" end="1"/>
                                            </p:txEl>
                                          </p:spTgt>
                                        </p:tgtEl>
                                      </p:cBhvr>
                                    </p:animEffect>
                                    <p:set>
                                      <p:cBhvr>
                                        <p:cTn id="39" dur="1" fill="hold">
                                          <p:stCondLst>
                                            <p:cond delay="499"/>
                                          </p:stCondLst>
                                        </p:cTn>
                                        <p:tgtEl>
                                          <p:spTgt spid="8">
                                            <p:txEl>
                                              <p:pRg st="1" end="1"/>
                                            </p:txEl>
                                          </p:spTgt>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8">
                                            <p:txEl>
                                              <p:pRg st="2" end="2"/>
                                            </p:txEl>
                                          </p:spTgt>
                                        </p:tgtEl>
                                      </p:cBhvr>
                                    </p:animEffect>
                                    <p:set>
                                      <p:cBhvr>
                                        <p:cTn id="42" dur="1" fill="hold">
                                          <p:stCondLst>
                                            <p:cond delay="499"/>
                                          </p:stCondLst>
                                        </p:cTn>
                                        <p:tgtEl>
                                          <p:spTgt spid="8">
                                            <p:txEl>
                                              <p:pRg st="2" end="2"/>
                                            </p:txEl>
                                          </p:spTgt>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8">
                                            <p:txEl>
                                              <p:pRg st="3" end="3"/>
                                            </p:txEl>
                                          </p:spTgt>
                                        </p:tgtEl>
                                      </p:cBhvr>
                                    </p:animEffect>
                                    <p:set>
                                      <p:cBhvr>
                                        <p:cTn id="45" dur="1" fill="hold">
                                          <p:stCondLst>
                                            <p:cond delay="499"/>
                                          </p:stCondLst>
                                        </p:cTn>
                                        <p:tgtEl>
                                          <p:spTgt spid="8">
                                            <p:txEl>
                                              <p:pRg st="3" end="3"/>
                                            </p:txEl>
                                          </p:spTgt>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8">
                                            <p:txEl>
                                              <p:pRg st="4" end="4"/>
                                            </p:txEl>
                                          </p:spTgt>
                                        </p:tgtEl>
                                      </p:cBhvr>
                                    </p:animEffect>
                                    <p:set>
                                      <p:cBhvr>
                                        <p:cTn id="48" dur="1" fill="hold">
                                          <p:stCondLst>
                                            <p:cond delay="499"/>
                                          </p:stCondLst>
                                        </p:cTn>
                                        <p:tgtEl>
                                          <p:spTgt spid="8">
                                            <p:txEl>
                                              <p:pRg st="4" end="4"/>
                                            </p:txEl>
                                          </p:spTgt>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17">
                                            <p:txEl>
                                              <p:pRg st="0" end="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P spid="8" grpId="1" build="allAtOnce"/>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r>
              <a:rPr lang="en-US" dirty="0" smtClean="0"/>
              <a:t>Non Linear Splats</a:t>
            </a:r>
          </a:p>
        </p:txBody>
      </p:sp>
      <p:sp>
        <p:nvSpPr>
          <p:cNvPr id="3" name="Content Placeholder 2"/>
          <p:cNvSpPr>
            <a:spLocks noGrp="1"/>
          </p:cNvSpPr>
          <p:nvPr>
            <p:ph sz="quarter" idx="1"/>
          </p:nvPr>
        </p:nvSpPr>
        <p:spPr>
          <a:xfrm>
            <a:off x="457200" y="1219200"/>
            <a:ext cx="8229600" cy="2057400"/>
          </a:xfrm>
        </p:spPr>
        <p:txBody>
          <a:bodyPr>
            <a:normAutofit fontScale="85000" lnSpcReduction="20000"/>
          </a:bodyPr>
          <a:lstStyle/>
          <a:p>
            <a:pPr marL="274317" indent="-274317" eaLnBrk="1" fontAlgn="auto" hangingPunct="1">
              <a:spcAft>
                <a:spcPts val="0"/>
              </a:spcAft>
              <a:buFont typeface="Wingdings 3"/>
              <a:buChar char=""/>
              <a:defRPr/>
            </a:pPr>
            <a:r>
              <a:rPr lang="en-US" dirty="0" smtClean="0"/>
              <a:t>Extrapolation scheme should convey shape </a:t>
            </a:r>
          </a:p>
          <a:p>
            <a:pPr marL="548635" lvl="1" indent="-274317" eaLnBrk="1" fontAlgn="auto" hangingPunct="1">
              <a:spcAft>
                <a:spcPts val="0"/>
              </a:spcAft>
              <a:buFont typeface="Wingdings 3"/>
              <a:buChar char=""/>
              <a:defRPr/>
            </a:pPr>
            <a:r>
              <a:rPr lang="en-US" dirty="0" smtClean="0"/>
              <a:t>With few number of primitives.</a:t>
            </a:r>
          </a:p>
          <a:p>
            <a:pPr marL="548635" lvl="1" indent="-274317" eaLnBrk="1" fontAlgn="auto" hangingPunct="1">
              <a:spcAft>
                <a:spcPts val="0"/>
              </a:spcAft>
              <a:buFont typeface="Wingdings 3"/>
              <a:buChar char=""/>
              <a:defRPr/>
            </a:pPr>
            <a:endParaRPr lang="en-US" dirty="0" smtClean="0"/>
          </a:p>
          <a:p>
            <a:pPr marL="274317" indent="-274317" eaLnBrk="1" fontAlgn="auto" hangingPunct="1">
              <a:spcAft>
                <a:spcPts val="0"/>
              </a:spcAft>
              <a:buFont typeface="Wingdings 3"/>
              <a:buChar char=""/>
              <a:defRPr/>
            </a:pPr>
            <a:r>
              <a:rPr lang="en-US" dirty="0" smtClean="0"/>
              <a:t>Idea: </a:t>
            </a:r>
            <a:r>
              <a:rPr lang="en-US" b="1" i="1" dirty="0" smtClean="0"/>
              <a:t>Non-Linear surface elements.</a:t>
            </a:r>
          </a:p>
          <a:p>
            <a:pPr marL="274317" indent="-274317" eaLnBrk="1" fontAlgn="auto" hangingPunct="1">
              <a:spcAft>
                <a:spcPts val="0"/>
              </a:spcAft>
              <a:buFont typeface="Wingdings 3"/>
              <a:buChar char=""/>
              <a:defRPr/>
            </a:pPr>
            <a:endParaRPr lang="en-US" b="1" i="1" dirty="0" smtClean="0"/>
          </a:p>
          <a:p>
            <a:pPr marL="274317" indent="-274317" eaLnBrk="1" fontAlgn="auto" hangingPunct="1">
              <a:spcAft>
                <a:spcPts val="0"/>
              </a:spcAft>
              <a:buFont typeface="Wingdings 3"/>
              <a:buChar char=""/>
              <a:defRPr/>
            </a:pPr>
            <a:r>
              <a:rPr lang="en-US" dirty="0" smtClean="0"/>
              <a:t>Non-linear splats preserves the shape. </a:t>
            </a:r>
          </a:p>
          <a:p>
            <a:pPr marL="274317" indent="-274317" eaLnBrk="1" fontAlgn="auto" hangingPunct="1">
              <a:spcAft>
                <a:spcPts val="0"/>
              </a:spcAft>
              <a:buFont typeface="Wingdings 3"/>
              <a:buChar char=""/>
              <a:defRPr/>
            </a:pPr>
            <a:endParaRPr lang="en-US" dirty="0" smtClean="0"/>
          </a:p>
          <a:p>
            <a:pPr marL="274317" indent="-274317" eaLnBrk="1" fontAlgn="auto" hangingPunct="1">
              <a:spcAft>
                <a:spcPts val="0"/>
              </a:spcAft>
              <a:buFont typeface="Wingdings 3"/>
              <a:buChar char=""/>
              <a:defRPr/>
            </a:pPr>
            <a:endParaRPr lang="en-US" dirty="0" smtClean="0"/>
          </a:p>
          <a:p>
            <a:pPr marL="274317" indent="-274317" eaLnBrk="1" fontAlgn="auto" hangingPunct="1">
              <a:spcAft>
                <a:spcPts val="0"/>
              </a:spcAft>
              <a:buFont typeface="Wingdings 3"/>
              <a:buChar char=""/>
              <a:defRPr/>
            </a:pPr>
            <a:endParaRPr lang="en-US" dirty="0" smtClean="0"/>
          </a:p>
          <a:p>
            <a:pPr marL="274317" indent="-274317" eaLnBrk="1" fontAlgn="auto" hangingPunct="1">
              <a:spcAft>
                <a:spcPts val="0"/>
              </a:spcAft>
              <a:buFont typeface="Wingdings 3"/>
              <a:buNone/>
              <a:defRPr/>
            </a:pPr>
            <a:endParaRPr lang="en-US" dirty="0" smtClean="0"/>
          </a:p>
          <a:p>
            <a:pPr marL="274317" indent="-274317" eaLnBrk="1" fontAlgn="auto" hangingPunct="1">
              <a:spcAft>
                <a:spcPts val="0"/>
              </a:spcAft>
              <a:buFont typeface="Wingdings 3"/>
              <a:buChar char=""/>
              <a:defRPr/>
            </a:pPr>
            <a:endParaRPr lang="en-US" dirty="0" smtClean="0"/>
          </a:p>
          <a:p>
            <a:pPr marL="274317" indent="-274317" eaLnBrk="1" fontAlgn="auto" hangingPunct="1">
              <a:spcAft>
                <a:spcPts val="0"/>
              </a:spcAft>
              <a:buFont typeface="Wingdings 3"/>
              <a:buNone/>
              <a:defRPr/>
            </a:pPr>
            <a:endParaRPr lang="en-US" dirty="0" smtClean="0"/>
          </a:p>
        </p:txBody>
      </p:sp>
      <p:pic>
        <p:nvPicPr>
          <p:cNvPr id="4" name="Picture 3" descr="linearsphere.jpg"/>
          <p:cNvPicPr>
            <a:picLocks noChangeAspect="1"/>
          </p:cNvPicPr>
          <p:nvPr/>
        </p:nvPicPr>
        <p:blipFill>
          <a:blip r:embed="rId2"/>
          <a:srcRect/>
          <a:stretch>
            <a:fillRect/>
          </a:stretch>
        </p:blipFill>
        <p:spPr bwMode="auto">
          <a:xfrm>
            <a:off x="2087563" y="3763963"/>
            <a:ext cx="1951037" cy="1951037"/>
          </a:xfrm>
          <a:prstGeom prst="rect">
            <a:avLst/>
          </a:prstGeom>
          <a:noFill/>
          <a:ln w="9525">
            <a:noFill/>
            <a:miter lim="800000"/>
            <a:headEnd/>
            <a:tailEnd/>
          </a:ln>
        </p:spPr>
      </p:pic>
      <p:pic>
        <p:nvPicPr>
          <p:cNvPr id="5" name="Picture 4" descr="linearsphere.jpg"/>
          <p:cNvPicPr>
            <a:picLocks noChangeAspect="1"/>
          </p:cNvPicPr>
          <p:nvPr/>
        </p:nvPicPr>
        <p:blipFill>
          <a:blip r:embed="rId3"/>
          <a:srcRect/>
          <a:stretch>
            <a:fillRect/>
          </a:stretch>
        </p:blipFill>
        <p:spPr bwMode="auto">
          <a:xfrm>
            <a:off x="4678363" y="3759200"/>
            <a:ext cx="1951037" cy="1951038"/>
          </a:xfrm>
          <a:prstGeom prst="rect">
            <a:avLst/>
          </a:prstGeom>
          <a:noFill/>
          <a:ln w="9525">
            <a:noFill/>
            <a:miter lim="800000"/>
            <a:headEnd/>
            <a:tailEnd/>
          </a:ln>
        </p:spPr>
      </p:pic>
      <p:pic>
        <p:nvPicPr>
          <p:cNvPr id="6" name="Picture 5" descr="linearsphere.jpg"/>
          <p:cNvPicPr>
            <a:picLocks noChangeAspect="1"/>
          </p:cNvPicPr>
          <p:nvPr/>
        </p:nvPicPr>
        <p:blipFill>
          <a:blip r:embed="rId4"/>
          <a:srcRect/>
          <a:stretch>
            <a:fillRect/>
          </a:stretch>
        </p:blipFill>
        <p:spPr bwMode="auto">
          <a:xfrm>
            <a:off x="4678363" y="3763963"/>
            <a:ext cx="1951037" cy="1951037"/>
          </a:xfrm>
          <a:prstGeom prst="rect">
            <a:avLst/>
          </a:prstGeom>
          <a:noFill/>
          <a:ln w="9525">
            <a:noFill/>
            <a:miter lim="800000"/>
            <a:headEnd/>
            <a:tailEnd/>
          </a:ln>
        </p:spPr>
      </p:pic>
      <p:pic>
        <p:nvPicPr>
          <p:cNvPr id="7" name="Picture 6" descr="linearsphere.jpg"/>
          <p:cNvPicPr>
            <a:picLocks noChangeAspect="1"/>
          </p:cNvPicPr>
          <p:nvPr/>
        </p:nvPicPr>
        <p:blipFill>
          <a:blip r:embed="rId5"/>
          <a:srcRect/>
          <a:stretch>
            <a:fillRect/>
          </a:stretch>
        </p:blipFill>
        <p:spPr bwMode="auto">
          <a:xfrm>
            <a:off x="2087563" y="3763963"/>
            <a:ext cx="1951037" cy="1951037"/>
          </a:xfrm>
          <a:prstGeom prst="rect">
            <a:avLst/>
          </a:prstGeom>
          <a:noFill/>
          <a:ln w="9525">
            <a:noFill/>
            <a:miter lim="800000"/>
            <a:headEnd/>
            <a:tailEnd/>
          </a:ln>
        </p:spPr>
      </p:pic>
      <p:sp>
        <p:nvSpPr>
          <p:cNvPr id="9" name="TextBox 8"/>
          <p:cNvSpPr txBox="1">
            <a:spLocks noChangeArrowheads="1"/>
          </p:cNvSpPr>
          <p:nvPr/>
        </p:nvSpPr>
        <p:spPr bwMode="auto">
          <a:xfrm>
            <a:off x="2438400" y="3352800"/>
            <a:ext cx="1295400" cy="369888"/>
          </a:xfrm>
          <a:prstGeom prst="rect">
            <a:avLst/>
          </a:prstGeom>
          <a:noFill/>
          <a:ln w="9525">
            <a:noFill/>
            <a:miter lim="800000"/>
            <a:headEnd/>
            <a:tailEnd/>
          </a:ln>
        </p:spPr>
        <p:txBody>
          <a:bodyPr>
            <a:spAutoFit/>
          </a:bodyPr>
          <a:lstStyle/>
          <a:p>
            <a:r>
              <a:rPr lang="en-US">
                <a:latin typeface="Gill Sans MT" pitchFamily="34" charset="0"/>
              </a:rPr>
              <a:t>Linear (3K)</a:t>
            </a:r>
          </a:p>
        </p:txBody>
      </p:sp>
      <p:sp>
        <p:nvSpPr>
          <p:cNvPr id="10" name="TextBox 9"/>
          <p:cNvSpPr txBox="1">
            <a:spLocks noChangeArrowheads="1"/>
          </p:cNvSpPr>
          <p:nvPr/>
        </p:nvSpPr>
        <p:spPr bwMode="auto">
          <a:xfrm>
            <a:off x="4953000" y="3352800"/>
            <a:ext cx="1600200" cy="369888"/>
          </a:xfrm>
          <a:prstGeom prst="rect">
            <a:avLst/>
          </a:prstGeom>
          <a:noFill/>
          <a:ln w="9525">
            <a:noFill/>
            <a:miter lim="800000"/>
            <a:headEnd/>
            <a:tailEnd/>
          </a:ln>
        </p:spPr>
        <p:txBody>
          <a:bodyPr>
            <a:spAutoFit/>
          </a:bodyPr>
          <a:lstStyle/>
          <a:p>
            <a:r>
              <a:rPr lang="en-US">
                <a:latin typeface="Gill Sans MT" pitchFamily="34" charset="0"/>
              </a:rPr>
              <a:t>Qudratic (3K)</a:t>
            </a:r>
          </a:p>
        </p:txBody>
      </p:sp>
      <p:sp>
        <p:nvSpPr>
          <p:cNvPr id="11" name="TextBox 10"/>
          <p:cNvSpPr txBox="1">
            <a:spLocks noChangeArrowheads="1"/>
          </p:cNvSpPr>
          <p:nvPr/>
        </p:nvSpPr>
        <p:spPr bwMode="auto">
          <a:xfrm>
            <a:off x="2438400" y="3352800"/>
            <a:ext cx="1600200" cy="369888"/>
          </a:xfrm>
          <a:prstGeom prst="rect">
            <a:avLst/>
          </a:prstGeom>
          <a:noFill/>
          <a:ln w="9525">
            <a:noFill/>
            <a:miter lim="800000"/>
            <a:headEnd/>
            <a:tailEnd/>
          </a:ln>
        </p:spPr>
        <p:txBody>
          <a:bodyPr>
            <a:spAutoFit/>
          </a:bodyPr>
          <a:lstStyle/>
          <a:p>
            <a:r>
              <a:rPr lang="en-US">
                <a:latin typeface="Gill Sans MT" pitchFamily="34" charset="0"/>
              </a:rPr>
              <a:t>Linear (52)</a:t>
            </a:r>
          </a:p>
        </p:txBody>
      </p:sp>
      <p:sp>
        <p:nvSpPr>
          <p:cNvPr id="12" name="TextBox 11"/>
          <p:cNvSpPr txBox="1">
            <a:spLocks noChangeArrowheads="1"/>
          </p:cNvSpPr>
          <p:nvPr/>
        </p:nvSpPr>
        <p:spPr bwMode="auto">
          <a:xfrm>
            <a:off x="4953000" y="3352800"/>
            <a:ext cx="1600200" cy="369888"/>
          </a:xfrm>
          <a:prstGeom prst="rect">
            <a:avLst/>
          </a:prstGeom>
          <a:noFill/>
          <a:ln w="9525">
            <a:noFill/>
            <a:miter lim="800000"/>
            <a:headEnd/>
            <a:tailEnd/>
          </a:ln>
        </p:spPr>
        <p:txBody>
          <a:bodyPr>
            <a:spAutoFit/>
          </a:bodyPr>
          <a:lstStyle/>
          <a:p>
            <a:r>
              <a:rPr lang="en-US">
                <a:latin typeface="Gill Sans MT" pitchFamily="34" charset="0"/>
              </a:rPr>
              <a:t>Qudratic (52)</a:t>
            </a:r>
          </a:p>
        </p:txBody>
      </p:sp>
      <p:sp>
        <p:nvSpPr>
          <p:cNvPr id="13" name="TextBox 12"/>
          <p:cNvSpPr txBox="1"/>
          <p:nvPr/>
        </p:nvSpPr>
        <p:spPr>
          <a:xfrm>
            <a:off x="2133600" y="5715000"/>
            <a:ext cx="4495800" cy="461665"/>
          </a:xfrm>
          <a:prstGeom prst="rect">
            <a:avLst/>
          </a:prstGeom>
          <a:noFill/>
        </p:spPr>
        <p:txBody>
          <a:bodyPr wrap="square" rtlCol="0">
            <a:spAutoFit/>
          </a:bodyPr>
          <a:lstStyle/>
          <a:p>
            <a:pPr algn="ctr"/>
            <a:r>
              <a:rPr lang="en-US" sz="2400" dirty="0" smtClean="0">
                <a:solidFill>
                  <a:srgbClr val="FF0000"/>
                </a:solidFill>
              </a:rPr>
              <a:t>Algebraic Splats</a:t>
            </a:r>
            <a:endParaRPr lang="en-US" sz="2400" dirty="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6" presetClass="exit" presetSubtype="16" fill="hold" nodeType="clickEffect">
                                  <p:stCondLst>
                                    <p:cond delay="0"/>
                                  </p:stCondLst>
                                  <p:childTnLst>
                                    <p:animEffect transition="out" filter="circle(in)">
                                      <p:cBhvr>
                                        <p:cTn id="28" dur="2000"/>
                                        <p:tgtEl>
                                          <p:spTgt spid="4"/>
                                        </p:tgtEl>
                                      </p:cBhvr>
                                    </p:animEffect>
                                    <p:set>
                                      <p:cBhvr>
                                        <p:cTn id="29" dur="1" fill="hold">
                                          <p:stCondLst>
                                            <p:cond delay="1999"/>
                                          </p:stCondLst>
                                        </p:cTn>
                                        <p:tgtEl>
                                          <p:spTgt spid="4"/>
                                        </p:tgtEl>
                                        <p:attrNameLst>
                                          <p:attrName>style.visibility</p:attrName>
                                        </p:attrNameLst>
                                      </p:cBhvr>
                                      <p:to>
                                        <p:strVal val="hidden"/>
                                      </p:to>
                                    </p:set>
                                  </p:childTnLst>
                                </p:cTn>
                              </p:par>
                              <p:par>
                                <p:cTn id="30" presetID="6" presetClass="exit" presetSubtype="16" fill="hold" nodeType="withEffect">
                                  <p:stCondLst>
                                    <p:cond delay="0"/>
                                  </p:stCondLst>
                                  <p:childTnLst>
                                    <p:animEffect transition="out" filter="circle(in)">
                                      <p:cBhvr>
                                        <p:cTn id="31" dur="2000"/>
                                        <p:tgtEl>
                                          <p:spTgt spid="5"/>
                                        </p:tgtEl>
                                      </p:cBhvr>
                                    </p:animEffect>
                                    <p:set>
                                      <p:cBhvr>
                                        <p:cTn id="32" dur="1" fill="hold">
                                          <p:stCondLst>
                                            <p:cond delay="1999"/>
                                          </p:stCondLst>
                                        </p:cTn>
                                        <p:tgtEl>
                                          <p:spTgt spid="5"/>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9"/>
                                        </p:tgtEl>
                                      </p:cBhvr>
                                    </p:animEffect>
                                    <p:set>
                                      <p:cBhvr>
                                        <p:cTn id="38" dur="1" fill="hold">
                                          <p:stCondLst>
                                            <p:cond delay="499"/>
                                          </p:stCondLst>
                                        </p:cTn>
                                        <p:tgtEl>
                                          <p:spTgt spid="9"/>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2000"/>
                                        <p:tgtEl>
                                          <p:spTgt spid="11"/>
                                        </p:tgtEl>
                                      </p:cBhvr>
                                    </p:animEffect>
                                  </p:childTnLst>
                                </p:cTn>
                              </p:par>
                              <p:par>
                                <p:cTn id="42" presetID="6" presetClass="entr" presetSubtype="16" fill="hold" nodeType="with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circle(in)">
                                      <p:cBhvr>
                                        <p:cTn id="44" dur="2000"/>
                                        <p:tgtEl>
                                          <p:spTgt spid="7"/>
                                        </p:tgtEl>
                                      </p:cBhvr>
                                    </p:animEffect>
                                  </p:childTnLst>
                                </p:cTn>
                              </p:par>
                              <p:par>
                                <p:cTn id="45" presetID="6" presetClass="entr" presetSubtype="16"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circle(in)">
                                      <p:cBhvr>
                                        <p:cTn id="47" dur="2000"/>
                                        <p:tgtEl>
                                          <p:spTgt spid="6"/>
                                        </p:tgtEl>
                                      </p:cBhvr>
                                    </p:animEffect>
                                  </p:childTnLst>
                                </p:cTn>
                              </p:par>
                              <p:par>
                                <p:cTn id="48" presetID="10" presetClass="entr" presetSubtype="0"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2000"/>
                                        <p:tgtEl>
                                          <p:spTgt spid="12"/>
                                        </p:tgtEl>
                                      </p:cBhvr>
                                    </p:animEffect>
                                  </p:childTnLst>
                                </p:cTn>
                              </p:par>
                              <p:par>
                                <p:cTn id="51" presetID="1" presetClass="entr" presetSubtype="0" fill="hold" nodeType="with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p:cTn id="57" dur="500" fill="hold"/>
                                        <p:tgtEl>
                                          <p:spTgt spid="13"/>
                                        </p:tgtEl>
                                        <p:attrNameLst>
                                          <p:attrName>ppt_w</p:attrName>
                                        </p:attrNameLst>
                                      </p:cBhvr>
                                      <p:tavLst>
                                        <p:tav tm="0">
                                          <p:val>
                                            <p:fltVal val="0"/>
                                          </p:val>
                                        </p:tav>
                                        <p:tav tm="100000">
                                          <p:val>
                                            <p:strVal val="#ppt_w"/>
                                          </p:val>
                                        </p:tav>
                                      </p:tavLst>
                                    </p:anim>
                                    <p:anim calcmode="lin" valueType="num">
                                      <p:cBhvr>
                                        <p:cTn id="58"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Contribution :: Algebraic Splats</a:t>
            </a:r>
            <a:endParaRPr lang="en-US" dirty="0"/>
          </a:p>
        </p:txBody>
      </p:sp>
      <p:sp>
        <p:nvSpPr>
          <p:cNvPr id="3" name="Content Placeholder 2"/>
          <p:cNvSpPr>
            <a:spLocks noGrp="1"/>
          </p:cNvSpPr>
          <p:nvPr>
            <p:ph sz="quarter" idx="1"/>
          </p:nvPr>
        </p:nvSpPr>
        <p:spPr/>
        <p:txBody>
          <a:bodyPr/>
          <a:lstStyle/>
          <a:p>
            <a:endParaRPr lang="en-US" dirty="0" smtClean="0"/>
          </a:p>
          <a:p>
            <a:r>
              <a:rPr lang="en-US" dirty="0" smtClean="0"/>
              <a:t>A compact and lightweight representation of points</a:t>
            </a:r>
          </a:p>
          <a:p>
            <a:endParaRPr lang="en-US" dirty="0" smtClean="0"/>
          </a:p>
          <a:p>
            <a:r>
              <a:rPr lang="en-US" dirty="0" smtClean="0"/>
              <a:t>A multi-resolution structure with continuous LOD</a:t>
            </a:r>
          </a:p>
          <a:p>
            <a:endParaRPr lang="en-US" dirty="0" smtClean="0"/>
          </a:p>
          <a:p>
            <a:r>
              <a:rPr lang="en-US" dirty="0" smtClean="0"/>
              <a:t>Ray-tracing Algebraic splats on the GPU </a:t>
            </a:r>
          </a:p>
          <a:p>
            <a:endParaRPr lang="en-US" dirty="0" smtClean="0"/>
          </a:p>
          <a:p>
            <a:r>
              <a:rPr lang="en-US" dirty="0" smtClean="0"/>
              <a:t>Adaptive Anti-aliased Rendering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gradFill>
          <a:gsLst>
            <a:gs pos="0">
              <a:schemeClr val="tx1"/>
            </a:gs>
            <a:gs pos="0">
              <a:srgbClr val="FF0000">
                <a:alpha val="51000"/>
              </a:srgbClr>
            </a:gs>
            <a:gs pos="0">
              <a:schemeClr val="tx1">
                <a:alpha val="39000"/>
              </a:schemeClr>
            </a:gs>
            <a:gs pos="50000">
              <a:schemeClr val="accent1">
                <a:tint val="44500"/>
                <a:satMod val="160000"/>
              </a:schemeClr>
            </a:gs>
            <a:gs pos="100000">
              <a:schemeClr val="accent1">
                <a:tint val="23500"/>
                <a:satMod val="160000"/>
              </a:schemeClr>
            </a:gs>
          </a:gsLst>
          <a:path path="circle">
            <a:fillToRect l="50000" t="50000" r="50000" b="50000"/>
          </a:path>
        </a:gra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6790</TotalTime>
  <Words>2033</Words>
  <Application>Microsoft Office PowerPoint</Application>
  <PresentationFormat>On-screen Show (4:3)</PresentationFormat>
  <Paragraphs>645</Paragraphs>
  <Slides>64</Slides>
  <Notes>12</Notes>
  <HiddenSlides>5</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64</vt:i4>
      </vt:variant>
    </vt:vector>
  </HeadingPairs>
  <TitlesOfParts>
    <vt:vector size="66" baseType="lpstr">
      <vt:lpstr>Origin</vt:lpstr>
      <vt:lpstr>Equation</vt:lpstr>
      <vt:lpstr>High Quality Rendering of Large Point-based Surfaces</vt:lpstr>
      <vt:lpstr>Outline</vt:lpstr>
      <vt:lpstr>Motivation</vt:lpstr>
      <vt:lpstr>Motivation</vt:lpstr>
      <vt:lpstr>Geometry Representation</vt:lpstr>
      <vt:lpstr>Point based graphics</vt:lpstr>
      <vt:lpstr>Splats</vt:lpstr>
      <vt:lpstr>Non Linear Splats</vt:lpstr>
      <vt:lpstr>Contribution :: Algebraic Splats</vt:lpstr>
      <vt:lpstr>Related Work</vt:lpstr>
      <vt:lpstr>Differential Points [Kalaiah and Varshney 2003] </vt:lpstr>
      <vt:lpstr>Point Set Surfaces</vt:lpstr>
      <vt:lpstr>SLIM</vt:lpstr>
      <vt:lpstr>Locally Optimal Projection</vt:lpstr>
      <vt:lpstr>Outline</vt:lpstr>
      <vt:lpstr>Algebraic splats</vt:lpstr>
      <vt:lpstr>Radius of Restriction</vt:lpstr>
      <vt:lpstr>Generation of Algebraic Splat</vt:lpstr>
      <vt:lpstr>Sub Sampling</vt:lpstr>
      <vt:lpstr>Quality based decimation</vt:lpstr>
      <vt:lpstr>Result :: Quality-based Decimation</vt:lpstr>
      <vt:lpstr>Fixed-size point set generation</vt:lpstr>
      <vt:lpstr>Result :: Fixed-Point Decimation</vt:lpstr>
      <vt:lpstr>Error</vt:lpstr>
      <vt:lpstr>Multi-resolution</vt:lpstr>
      <vt:lpstr> Multi-resolution :: First stage  </vt:lpstr>
      <vt:lpstr>Multi-resolution :: Stage 2</vt:lpstr>
      <vt:lpstr>Continuous Level of Detail </vt:lpstr>
      <vt:lpstr>David :: Multi-resolution Rendering </vt:lpstr>
      <vt:lpstr>Outline</vt:lpstr>
      <vt:lpstr>Rendering Algebraic splats</vt:lpstr>
      <vt:lpstr>Rendering Algebraic Splats</vt:lpstr>
      <vt:lpstr>Rendering a single splat</vt:lpstr>
      <vt:lpstr>2-pass algorithm</vt:lpstr>
      <vt:lpstr>Results :: Blending </vt:lpstr>
      <vt:lpstr>Ray-splat Intersection</vt:lpstr>
      <vt:lpstr>Finding Roots</vt:lpstr>
      <vt:lpstr>David :: Multi-resolution Rendering </vt:lpstr>
      <vt:lpstr>Outline</vt:lpstr>
      <vt:lpstr>Adaptive Anti-aliasing</vt:lpstr>
      <vt:lpstr>Adaptive Anti-aliasing</vt:lpstr>
      <vt:lpstr>Igea :: Adaptive Anti-aliased</vt:lpstr>
      <vt:lpstr>Shadow mapping </vt:lpstr>
      <vt:lpstr>Outline</vt:lpstr>
      <vt:lpstr>Results</vt:lpstr>
      <vt:lpstr>Algebraic splats Vs SLIM</vt:lpstr>
      <vt:lpstr>Speed</vt:lpstr>
      <vt:lpstr>Rendering using Algebraic splats</vt:lpstr>
      <vt:lpstr>Video</vt:lpstr>
      <vt:lpstr>Algebraic splats</vt:lpstr>
      <vt:lpstr>Outline</vt:lpstr>
      <vt:lpstr>Metaballs Rendering </vt:lpstr>
      <vt:lpstr>Metaball</vt:lpstr>
      <vt:lpstr>Related work</vt:lpstr>
      <vt:lpstr>Our Method Overview</vt:lpstr>
      <vt:lpstr>Perspective Grids</vt:lpstr>
      <vt:lpstr>GPU Data Structure Building</vt:lpstr>
      <vt:lpstr>Data Structure</vt:lpstr>
      <vt:lpstr>Coherent Ray-casting </vt:lpstr>
      <vt:lpstr>Data Structure</vt:lpstr>
      <vt:lpstr>Results</vt:lpstr>
      <vt:lpstr>Scattered Data :: Synthetic </vt:lpstr>
      <vt:lpstr>Conclusion</vt:lpstr>
      <vt:lpstr>THANK YOU </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Algebraic splats representation  for point based models</dc:title>
  <dc:creator>IIIT</dc:creator>
  <cp:lastModifiedBy>IIIT</cp:lastModifiedBy>
  <cp:revision>802</cp:revision>
  <dcterms:created xsi:type="dcterms:W3CDTF">2008-12-04T09:51:11Z</dcterms:created>
  <dcterms:modified xsi:type="dcterms:W3CDTF">2010-08-04T10:21:32Z</dcterms:modified>
</cp:coreProperties>
</file>