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sldIdLst>
    <p:sldId id="257" r:id="rId2"/>
    <p:sldId id="347" r:id="rId3"/>
    <p:sldId id="349" r:id="rId4"/>
    <p:sldId id="350" r:id="rId5"/>
    <p:sldId id="351" r:id="rId6"/>
    <p:sldId id="363" r:id="rId7"/>
    <p:sldId id="352" r:id="rId8"/>
    <p:sldId id="353" r:id="rId9"/>
    <p:sldId id="354" r:id="rId10"/>
    <p:sldId id="355" r:id="rId11"/>
    <p:sldId id="402" r:id="rId12"/>
    <p:sldId id="406" r:id="rId13"/>
    <p:sldId id="358" r:id="rId14"/>
    <p:sldId id="368" r:id="rId15"/>
    <p:sldId id="364" r:id="rId16"/>
    <p:sldId id="365" r:id="rId17"/>
    <p:sldId id="366" r:id="rId18"/>
    <p:sldId id="374" r:id="rId19"/>
    <p:sldId id="407" r:id="rId20"/>
    <p:sldId id="369" r:id="rId21"/>
    <p:sldId id="370" r:id="rId22"/>
    <p:sldId id="386" r:id="rId23"/>
    <p:sldId id="376" r:id="rId24"/>
    <p:sldId id="372" r:id="rId25"/>
    <p:sldId id="377" r:id="rId26"/>
    <p:sldId id="375" r:id="rId27"/>
    <p:sldId id="404" r:id="rId28"/>
    <p:sldId id="378" r:id="rId29"/>
    <p:sldId id="379" r:id="rId30"/>
    <p:sldId id="380" r:id="rId31"/>
    <p:sldId id="381" r:id="rId32"/>
    <p:sldId id="382" r:id="rId33"/>
    <p:sldId id="383" r:id="rId34"/>
    <p:sldId id="384" r:id="rId35"/>
    <p:sldId id="387" r:id="rId36"/>
    <p:sldId id="388" r:id="rId37"/>
    <p:sldId id="389" r:id="rId38"/>
    <p:sldId id="390" r:id="rId39"/>
    <p:sldId id="391" r:id="rId40"/>
    <p:sldId id="392" r:id="rId41"/>
    <p:sldId id="398" r:id="rId42"/>
    <p:sldId id="399" r:id="rId43"/>
    <p:sldId id="393" r:id="rId44"/>
    <p:sldId id="397" r:id="rId45"/>
    <p:sldId id="394" r:id="rId46"/>
    <p:sldId id="400" r:id="rId47"/>
    <p:sldId id="395" r:id="rId48"/>
    <p:sldId id="396" r:id="rId49"/>
    <p:sldId id="401" r:id="rId5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WenQuanYi Zen Hei" charset="0"/>
        <a:cs typeface="WenQuanYi Zen Hei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WenQuanYi Zen Hei" charset="0"/>
        <a:cs typeface="WenQuanYi Zen Hei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WenQuanYi Zen Hei" charset="0"/>
        <a:cs typeface="WenQuanYi Zen Hei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WenQuanYi Zen Hei" charset="0"/>
        <a:cs typeface="WenQuanYi Zen Hei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WenQuanYi Zen Hei" charset="0"/>
        <a:cs typeface="WenQuanYi Zen Hei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WenQuanYi Zen Hei" charset="0"/>
        <a:cs typeface="WenQuanYi Zen Hei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WenQuanYi Zen Hei" charset="0"/>
        <a:cs typeface="WenQuanYi Zen Hei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WenQuanYi Zen Hei" charset="0"/>
        <a:cs typeface="WenQuanYi Zen Hei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WenQuanYi Zen Hei" charset="0"/>
        <a:cs typeface="WenQuanYi Zen Hei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C27C1EE-2E10-43CC-8E5C-14B99FC9514D}" type="datetime1">
              <a:rPr lang="en-US"/>
              <a:pPr>
                <a:defRPr/>
              </a:pPr>
              <a:t>12/3/2014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EB59F76-D619-43BA-A25B-5074D9C97F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50403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5E0C7A3-A15B-4051-A28B-DB7CDBF7852F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898" tIns="46652" rIns="89898" bIns="46652"/>
          <a:lstStyle>
            <a:lvl1pPr>
              <a:spcBef>
                <a:spcPct val="30000"/>
              </a:spcBef>
              <a:tabLst>
                <a:tab pos="0" algn="l"/>
                <a:tab pos="863600" algn="l"/>
                <a:tab pos="1728788" algn="l"/>
                <a:tab pos="2593975" algn="l"/>
                <a:tab pos="3459163" algn="l"/>
                <a:tab pos="4324350" algn="l"/>
                <a:tab pos="5189538" algn="l"/>
                <a:tab pos="6053138" algn="l"/>
                <a:tab pos="6918325" algn="l"/>
                <a:tab pos="7783513" algn="l"/>
                <a:tab pos="8648700" algn="l"/>
                <a:tab pos="9513888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863600" algn="l"/>
                <a:tab pos="1728788" algn="l"/>
                <a:tab pos="2593975" algn="l"/>
                <a:tab pos="3459163" algn="l"/>
                <a:tab pos="4324350" algn="l"/>
                <a:tab pos="5189538" algn="l"/>
                <a:tab pos="6053138" algn="l"/>
                <a:tab pos="6918325" algn="l"/>
                <a:tab pos="7783513" algn="l"/>
                <a:tab pos="8648700" algn="l"/>
                <a:tab pos="9513888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863600" algn="l"/>
                <a:tab pos="1728788" algn="l"/>
                <a:tab pos="2593975" algn="l"/>
                <a:tab pos="3459163" algn="l"/>
                <a:tab pos="4324350" algn="l"/>
                <a:tab pos="5189538" algn="l"/>
                <a:tab pos="6053138" algn="l"/>
                <a:tab pos="6918325" algn="l"/>
                <a:tab pos="7783513" algn="l"/>
                <a:tab pos="8648700" algn="l"/>
                <a:tab pos="9513888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863600" algn="l"/>
                <a:tab pos="1728788" algn="l"/>
                <a:tab pos="2593975" algn="l"/>
                <a:tab pos="3459163" algn="l"/>
                <a:tab pos="4324350" algn="l"/>
                <a:tab pos="5189538" algn="l"/>
                <a:tab pos="6053138" algn="l"/>
                <a:tab pos="6918325" algn="l"/>
                <a:tab pos="7783513" algn="l"/>
                <a:tab pos="8648700" algn="l"/>
                <a:tab pos="9513888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863600" algn="l"/>
                <a:tab pos="1728788" algn="l"/>
                <a:tab pos="2593975" algn="l"/>
                <a:tab pos="3459163" algn="l"/>
                <a:tab pos="4324350" algn="l"/>
                <a:tab pos="5189538" algn="l"/>
                <a:tab pos="6053138" algn="l"/>
                <a:tab pos="6918325" algn="l"/>
                <a:tab pos="7783513" algn="l"/>
                <a:tab pos="8648700" algn="l"/>
                <a:tab pos="9513888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863600" algn="l"/>
                <a:tab pos="1728788" algn="l"/>
                <a:tab pos="2593975" algn="l"/>
                <a:tab pos="3459163" algn="l"/>
                <a:tab pos="4324350" algn="l"/>
                <a:tab pos="5189538" algn="l"/>
                <a:tab pos="6053138" algn="l"/>
                <a:tab pos="6918325" algn="l"/>
                <a:tab pos="7783513" algn="l"/>
                <a:tab pos="8648700" algn="l"/>
                <a:tab pos="9513888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863600" algn="l"/>
                <a:tab pos="1728788" algn="l"/>
                <a:tab pos="2593975" algn="l"/>
                <a:tab pos="3459163" algn="l"/>
                <a:tab pos="4324350" algn="l"/>
                <a:tab pos="5189538" algn="l"/>
                <a:tab pos="6053138" algn="l"/>
                <a:tab pos="6918325" algn="l"/>
                <a:tab pos="7783513" algn="l"/>
                <a:tab pos="8648700" algn="l"/>
                <a:tab pos="9513888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863600" algn="l"/>
                <a:tab pos="1728788" algn="l"/>
                <a:tab pos="2593975" algn="l"/>
                <a:tab pos="3459163" algn="l"/>
                <a:tab pos="4324350" algn="l"/>
                <a:tab pos="5189538" algn="l"/>
                <a:tab pos="6053138" algn="l"/>
                <a:tab pos="6918325" algn="l"/>
                <a:tab pos="7783513" algn="l"/>
                <a:tab pos="8648700" algn="l"/>
                <a:tab pos="9513888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863600" algn="l"/>
                <a:tab pos="1728788" algn="l"/>
                <a:tab pos="2593975" algn="l"/>
                <a:tab pos="3459163" algn="l"/>
                <a:tab pos="4324350" algn="l"/>
                <a:tab pos="5189538" algn="l"/>
                <a:tab pos="6053138" algn="l"/>
                <a:tab pos="6918325" algn="l"/>
                <a:tab pos="7783513" algn="l"/>
                <a:tab pos="8648700" algn="l"/>
                <a:tab pos="9513888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10/29/11</a:t>
            </a:r>
          </a:p>
        </p:txBody>
      </p:sp>
      <p:sp>
        <p:nvSpPr>
          <p:cNvPr id="4100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898" tIns="46652" rIns="89898" bIns="46652" anchor="b"/>
          <a:lstStyle>
            <a:lvl1pPr>
              <a:spcBef>
                <a:spcPct val="30000"/>
              </a:spcBef>
              <a:tabLst>
                <a:tab pos="0" algn="l"/>
                <a:tab pos="863600" algn="l"/>
                <a:tab pos="1728788" algn="l"/>
                <a:tab pos="2593975" algn="l"/>
                <a:tab pos="3459163" algn="l"/>
                <a:tab pos="4324350" algn="l"/>
                <a:tab pos="5189538" algn="l"/>
                <a:tab pos="6053138" algn="l"/>
                <a:tab pos="6918325" algn="l"/>
                <a:tab pos="7783513" algn="l"/>
                <a:tab pos="8648700" algn="l"/>
                <a:tab pos="9513888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863600" algn="l"/>
                <a:tab pos="1728788" algn="l"/>
                <a:tab pos="2593975" algn="l"/>
                <a:tab pos="3459163" algn="l"/>
                <a:tab pos="4324350" algn="l"/>
                <a:tab pos="5189538" algn="l"/>
                <a:tab pos="6053138" algn="l"/>
                <a:tab pos="6918325" algn="l"/>
                <a:tab pos="7783513" algn="l"/>
                <a:tab pos="8648700" algn="l"/>
                <a:tab pos="9513888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863600" algn="l"/>
                <a:tab pos="1728788" algn="l"/>
                <a:tab pos="2593975" algn="l"/>
                <a:tab pos="3459163" algn="l"/>
                <a:tab pos="4324350" algn="l"/>
                <a:tab pos="5189538" algn="l"/>
                <a:tab pos="6053138" algn="l"/>
                <a:tab pos="6918325" algn="l"/>
                <a:tab pos="7783513" algn="l"/>
                <a:tab pos="8648700" algn="l"/>
                <a:tab pos="9513888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863600" algn="l"/>
                <a:tab pos="1728788" algn="l"/>
                <a:tab pos="2593975" algn="l"/>
                <a:tab pos="3459163" algn="l"/>
                <a:tab pos="4324350" algn="l"/>
                <a:tab pos="5189538" algn="l"/>
                <a:tab pos="6053138" algn="l"/>
                <a:tab pos="6918325" algn="l"/>
                <a:tab pos="7783513" algn="l"/>
                <a:tab pos="8648700" algn="l"/>
                <a:tab pos="9513888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863600" algn="l"/>
                <a:tab pos="1728788" algn="l"/>
                <a:tab pos="2593975" algn="l"/>
                <a:tab pos="3459163" algn="l"/>
                <a:tab pos="4324350" algn="l"/>
                <a:tab pos="5189538" algn="l"/>
                <a:tab pos="6053138" algn="l"/>
                <a:tab pos="6918325" algn="l"/>
                <a:tab pos="7783513" algn="l"/>
                <a:tab pos="8648700" algn="l"/>
                <a:tab pos="9513888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863600" algn="l"/>
                <a:tab pos="1728788" algn="l"/>
                <a:tab pos="2593975" algn="l"/>
                <a:tab pos="3459163" algn="l"/>
                <a:tab pos="4324350" algn="l"/>
                <a:tab pos="5189538" algn="l"/>
                <a:tab pos="6053138" algn="l"/>
                <a:tab pos="6918325" algn="l"/>
                <a:tab pos="7783513" algn="l"/>
                <a:tab pos="8648700" algn="l"/>
                <a:tab pos="9513888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863600" algn="l"/>
                <a:tab pos="1728788" algn="l"/>
                <a:tab pos="2593975" algn="l"/>
                <a:tab pos="3459163" algn="l"/>
                <a:tab pos="4324350" algn="l"/>
                <a:tab pos="5189538" algn="l"/>
                <a:tab pos="6053138" algn="l"/>
                <a:tab pos="6918325" algn="l"/>
                <a:tab pos="7783513" algn="l"/>
                <a:tab pos="8648700" algn="l"/>
                <a:tab pos="9513888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863600" algn="l"/>
                <a:tab pos="1728788" algn="l"/>
                <a:tab pos="2593975" algn="l"/>
                <a:tab pos="3459163" algn="l"/>
                <a:tab pos="4324350" algn="l"/>
                <a:tab pos="5189538" algn="l"/>
                <a:tab pos="6053138" algn="l"/>
                <a:tab pos="6918325" algn="l"/>
                <a:tab pos="7783513" algn="l"/>
                <a:tab pos="8648700" algn="l"/>
                <a:tab pos="9513888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863600" algn="l"/>
                <a:tab pos="1728788" algn="l"/>
                <a:tab pos="2593975" algn="l"/>
                <a:tab pos="3459163" algn="l"/>
                <a:tab pos="4324350" algn="l"/>
                <a:tab pos="5189538" algn="l"/>
                <a:tab pos="6053138" algn="l"/>
                <a:tab pos="6918325" algn="l"/>
                <a:tab pos="7783513" algn="l"/>
                <a:tab pos="8648700" algn="l"/>
                <a:tab pos="9513888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E1355F0-AD5F-4DD4-B90F-866F19A62313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101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2" name="Rectangle 4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  <a:tabLst>
                <a:tab pos="0" algn="l"/>
                <a:tab pos="863600" algn="l"/>
                <a:tab pos="1728788" algn="l"/>
                <a:tab pos="2593975" algn="l"/>
                <a:tab pos="3459163" algn="l"/>
                <a:tab pos="4324350" algn="l"/>
                <a:tab pos="5189538" algn="l"/>
                <a:tab pos="6053138" algn="l"/>
                <a:tab pos="6918325" algn="l"/>
                <a:tab pos="7783513" algn="l"/>
                <a:tab pos="8648700" algn="l"/>
                <a:tab pos="9513888" algn="l"/>
              </a:tabLst>
            </a:pPr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4715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9pPr>
          </a:lstStyle>
          <a:p>
            <a:fld id="{F3557192-C5B6-494F-9D79-15AF75FA7526}" type="slidenum">
              <a:rPr lang="en-US" altLang="en-US" smtClean="0">
                <a:latin typeface="Calibri" panose="020F0502020204030204" pitchFamily="34" charset="0"/>
              </a:rPr>
              <a:pPr/>
              <a:t>47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047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4C825-80D0-4E3D-B30F-91E992C868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0300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E9EFF-390A-4C3E-8087-24660D2280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3738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2" y="128589"/>
            <a:ext cx="2055813" cy="67627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8589"/>
            <a:ext cx="6019800" cy="67627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15B45-F010-4EAD-8064-2578694CD7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0706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07C11-EBD2-413E-AE15-8278B8F95F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8360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D2781-ED35-4B07-8299-6141788933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219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1600201"/>
            <a:ext cx="4037013" cy="52911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1"/>
            <a:ext cx="4038600" cy="52911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16D80-C785-4C26-8684-983E69F01F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7554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C914E-AFFB-4186-8A56-AA1CD8F6B9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0647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5D46C-885D-4A22-9DF7-1C51CF27E0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1689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F36CE-1F9F-4DF0-9A36-69A65DBCA9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6156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767F7-0C5E-45F3-90CA-C59F4B15D2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8766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B2012-D49D-49A0-9A15-BA520DD8DF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334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76200"/>
            <a:ext cx="10763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8" name="Line 3"/>
          <p:cNvSpPr>
            <a:spLocks noChangeShapeType="1"/>
          </p:cNvSpPr>
          <p:nvPr/>
        </p:nvSpPr>
        <p:spPr bwMode="auto">
          <a:xfrm>
            <a:off x="838200" y="152400"/>
            <a:ext cx="68580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9" name="Line 4"/>
          <p:cNvSpPr>
            <a:spLocks noChangeShapeType="1"/>
          </p:cNvSpPr>
          <p:nvPr/>
        </p:nvSpPr>
        <p:spPr bwMode="auto">
          <a:xfrm>
            <a:off x="838200" y="228600"/>
            <a:ext cx="53340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0" name="Line 5"/>
          <p:cNvSpPr>
            <a:spLocks noChangeShapeType="1"/>
          </p:cNvSpPr>
          <p:nvPr/>
        </p:nvSpPr>
        <p:spPr bwMode="auto">
          <a:xfrm>
            <a:off x="838200" y="304800"/>
            <a:ext cx="35814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1" name="Line 6"/>
          <p:cNvSpPr>
            <a:spLocks noChangeShapeType="1"/>
          </p:cNvSpPr>
          <p:nvPr/>
        </p:nvSpPr>
        <p:spPr bwMode="auto">
          <a:xfrm>
            <a:off x="152400" y="838200"/>
            <a:ext cx="1588" cy="5715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2" name="Text Box 7"/>
          <p:cNvSpPr txBox="1">
            <a:spLocks noChangeArrowheads="1"/>
          </p:cNvSpPr>
          <p:nvPr/>
        </p:nvSpPr>
        <p:spPr bwMode="auto">
          <a:xfrm>
            <a:off x="-88900" y="6019800"/>
            <a:ext cx="304800" cy="838200"/>
          </a:xfrm>
          <a:prstGeom prst="rect">
            <a:avLst/>
          </a:prstGeom>
          <a:noFill/>
          <a:ln>
            <a:noFill/>
          </a:ln>
          <a:extLst/>
        </p:spPr>
        <p:txBody>
          <a:bodyPr vert="eaVert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1pPr>
            <a:lvl2pPr marL="37931725" indent="-37474525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>
              <a:spcBef>
                <a:spcPts val="500"/>
              </a:spcBef>
              <a:defRPr/>
            </a:pPr>
            <a:r>
              <a:rPr lang="en-US" sz="800" smtClean="0">
                <a:solidFill>
                  <a:srgbClr val="808080"/>
                </a:solidFill>
                <a:latin typeface="Times New Roman" pitchFamily="18" charset="0"/>
                <a:cs typeface="Arial" pitchFamily="34" charset="0"/>
              </a:rPr>
              <a:t>IIIT Hyderabad</a:t>
            </a:r>
          </a:p>
        </p:txBody>
      </p:sp>
      <p:sp>
        <p:nvSpPr>
          <p:cNvPr id="1033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34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529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1035" name="Text Box 10"/>
          <p:cNvSpPr txBox="1"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>
              <a:defRPr/>
            </a:pPr>
            <a:endParaRPr lang="en-US" sz="1800" smtClean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036" name="Text Box 11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>
              <a:defRPr/>
            </a:pPr>
            <a:endParaRPr lang="en-US" sz="1800" smtClean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371A1C5-3F68-4315-B2F2-955A1AB387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WenQuanYi Zen Hei" charset="0"/>
          <a:cs typeface="WenQuanYi Zen 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WenQuanYi Zen Hei" charset="0"/>
          <a:cs typeface="WenQuanYi Zen 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WenQuanYi Zen Hei" charset="0"/>
          <a:cs typeface="WenQuanYi Zen 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WenQuanYi Zen Hei" charset="0"/>
          <a:cs typeface="WenQuanYi Zen Hei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WenQuanYi Zen Hei" charset="0"/>
          <a:cs typeface="WenQuanYi Zen Hei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WenQuanYi Zen Hei" charset="0"/>
          <a:cs typeface="WenQuanYi Zen Hei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WenQuanYi Zen Hei" charset="0"/>
          <a:cs typeface="WenQuanYi Zen Hei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WenQuanYi Zen Hei" charset="0"/>
          <a:cs typeface="WenQuanYi Zen 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wmf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381000" y="2130425"/>
            <a:ext cx="8763000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>
                <a:ea typeface="ＭＳ Ｐゴシック" panose="020B0600070205080204" pitchFamily="34" charset="-128"/>
              </a:rPr>
              <a:t>Word Recognition of Indic Scripts	</a:t>
            </a: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en-US" altLang="en-US">
                <a:solidFill>
                  <a:srgbClr val="898989"/>
                </a:solidFill>
                <a:ea typeface="ＭＳ Ｐゴシック" panose="020B0600070205080204" pitchFamily="34" charset="-128"/>
              </a:rPr>
              <a:t>Naveen TS</a:t>
            </a:r>
          </a:p>
          <a:p>
            <a:pPr algn="ctr" eaLnBrk="1" hangingPunct="1">
              <a:buClrTx/>
              <a:buSzTx/>
              <a:buFontTx/>
              <a:buNone/>
            </a:pPr>
            <a:r>
              <a:rPr lang="en-US" altLang="en-US">
                <a:solidFill>
                  <a:srgbClr val="898989"/>
                </a:solidFill>
                <a:ea typeface="ＭＳ Ｐゴシック" panose="020B0600070205080204" pitchFamily="34" charset="-128"/>
              </a:rPr>
              <a:t>CVIT</a:t>
            </a:r>
          </a:p>
          <a:p>
            <a:pPr algn="ctr" eaLnBrk="1" hangingPunct="1">
              <a:buClrTx/>
              <a:buSzTx/>
              <a:buFontTx/>
              <a:buNone/>
            </a:pPr>
            <a:r>
              <a:rPr lang="en-US" altLang="en-US">
                <a:solidFill>
                  <a:srgbClr val="898989"/>
                </a:solidFill>
                <a:ea typeface="ＭＳ Ｐゴシック" panose="020B0600070205080204" pitchFamily="34" charset="-128"/>
              </a:rPr>
              <a:t>IIIT Hyderabad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Recognition Architecture</a:t>
            </a:r>
            <a:endParaRPr lang="en-GB" altLang="en-US" smtClean="0"/>
          </a:p>
        </p:txBody>
      </p:sp>
      <p:pic>
        <p:nvPicPr>
          <p:cNvPr id="14339" name="Picture 6" descr="C:\Users\naveen\Desktop\consortium meeting\June2012\6007_KeralaKaumudi_Img_600_Smooth_Page_0046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143000"/>
            <a:ext cx="76200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825" y="2835275"/>
            <a:ext cx="117316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341" name="Straight Arrow Connector 8"/>
          <p:cNvCxnSpPr>
            <a:cxnSpLocks noChangeShapeType="1"/>
            <a:stCxn id="14339" idx="2"/>
            <a:endCxn id="14340" idx="0"/>
          </p:cNvCxnSpPr>
          <p:nvPr/>
        </p:nvCxnSpPr>
        <p:spPr bwMode="auto">
          <a:xfrm>
            <a:off x="3886200" y="2198688"/>
            <a:ext cx="0" cy="636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1"/>
          <p:cNvCxnSpPr>
            <a:cxnSpLocks noChangeShapeType="1"/>
            <a:stCxn id="14340" idx="2"/>
          </p:cNvCxnSpPr>
          <p:nvPr/>
        </p:nvCxnSpPr>
        <p:spPr bwMode="auto">
          <a:xfrm flipH="1">
            <a:off x="3886200" y="3125788"/>
            <a:ext cx="0" cy="45561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 flipH="1">
            <a:off x="1219200" y="3581400"/>
            <a:ext cx="2667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 flipH="1">
            <a:off x="3886200" y="3581400"/>
            <a:ext cx="32766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Arrow Connector 15"/>
          <p:cNvCxnSpPr>
            <a:cxnSpLocks noChangeShapeType="1"/>
          </p:cNvCxnSpPr>
          <p:nvPr/>
        </p:nvCxnSpPr>
        <p:spPr bwMode="auto">
          <a:xfrm>
            <a:off x="1219200" y="3581400"/>
            <a:ext cx="0" cy="533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>
            <a:off x="7162800" y="3581400"/>
            <a:ext cx="0" cy="457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6826250" y="4124325"/>
            <a:ext cx="673100" cy="503238"/>
            <a:chOff x="325437" y="4343400"/>
            <a:chExt cx="1344938" cy="811013"/>
          </a:xfrm>
        </p:grpSpPr>
        <p:pic>
          <p:nvPicPr>
            <p:cNvPr id="14415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4425257"/>
              <a:ext cx="277811" cy="201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16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599" y="4343400"/>
              <a:ext cx="131961" cy="288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17" name="Picture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437" y="4953000"/>
              <a:ext cx="388935" cy="201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18" name="Pictur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372" y="5053706"/>
              <a:ext cx="156268" cy="93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19" name="Picture 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1100" y="4432703"/>
              <a:ext cx="305593" cy="204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20" name="Picture 1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4155" y="4942581"/>
              <a:ext cx="312538" cy="204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21" name="Picture 1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3109" y="4763371"/>
              <a:ext cx="167266" cy="166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21" name="Straight Arrow Connector 20"/>
          <p:cNvCxnSpPr>
            <a:cxnSpLocks noChangeShapeType="1"/>
          </p:cNvCxnSpPr>
          <p:nvPr/>
        </p:nvCxnSpPr>
        <p:spPr bwMode="auto">
          <a:xfrm>
            <a:off x="7162800" y="4837113"/>
            <a:ext cx="0" cy="533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2" name="Picture 5" descr="C:\Users\naveen\Desktop\consortium meeting\Nov2012\nn1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2" b="14246"/>
          <a:stretch>
            <a:fillRect/>
          </a:stretch>
        </p:blipFill>
        <p:spPr bwMode="auto">
          <a:xfrm>
            <a:off x="5816600" y="5338763"/>
            <a:ext cx="8794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" name="Group 79"/>
          <p:cNvGrpSpPr>
            <a:grpSpLocks/>
          </p:cNvGrpSpPr>
          <p:nvPr/>
        </p:nvGrpSpPr>
        <p:grpSpPr bwMode="auto">
          <a:xfrm>
            <a:off x="6854825" y="5489575"/>
            <a:ext cx="461963" cy="522288"/>
            <a:chOff x="3276600" y="4572000"/>
            <a:chExt cx="1981200" cy="2057400"/>
          </a:xfrm>
        </p:grpSpPr>
        <p:sp>
          <p:nvSpPr>
            <p:cNvPr id="14391" name="Isosceles Triangle 38"/>
            <p:cNvSpPr>
              <a:spLocks noChangeArrowheads="1"/>
            </p:cNvSpPr>
            <p:nvPr/>
          </p:nvSpPr>
          <p:spPr bwMode="auto">
            <a:xfrm>
              <a:off x="4572000" y="5638800"/>
              <a:ext cx="152400" cy="152400"/>
            </a:xfrm>
            <a:prstGeom prst="triangle">
              <a:avLst>
                <a:gd name="adj" fmla="val 50000"/>
              </a:avLst>
            </a:prstGeom>
            <a:noFill/>
            <a:ln w="12700" algn="ctr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1pPr>
              <a:lvl2pPr marL="742950" indent="-285750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2pPr>
              <a:lvl3pPr marL="1143000" indent="-228600"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3pPr>
              <a:lvl4pPr marL="16002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4pPr>
              <a:lvl5pPr marL="20574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392" name="Oval 6"/>
            <p:cNvSpPr>
              <a:spLocks noChangeArrowheads="1"/>
            </p:cNvSpPr>
            <p:nvPr/>
          </p:nvSpPr>
          <p:spPr bwMode="auto">
            <a:xfrm>
              <a:off x="3408363" y="4953000"/>
              <a:ext cx="152400" cy="152400"/>
            </a:xfrm>
            <a:prstGeom prst="ellipse">
              <a:avLst/>
            </a:prstGeom>
            <a:noFill/>
            <a:ln w="1270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1pPr>
              <a:lvl2pPr marL="742950" indent="-285750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2pPr>
              <a:lvl3pPr marL="1143000" indent="-228600"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3pPr>
              <a:lvl4pPr marL="16002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4pPr>
              <a:lvl5pPr marL="20574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393" name="Oval 6"/>
            <p:cNvSpPr>
              <a:spLocks noChangeArrowheads="1"/>
            </p:cNvSpPr>
            <p:nvPr/>
          </p:nvSpPr>
          <p:spPr bwMode="auto">
            <a:xfrm>
              <a:off x="4038600" y="4876800"/>
              <a:ext cx="152400" cy="152400"/>
            </a:xfrm>
            <a:prstGeom prst="ellipse">
              <a:avLst/>
            </a:prstGeom>
            <a:noFill/>
            <a:ln w="1270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1pPr>
              <a:lvl2pPr marL="742950" indent="-285750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2pPr>
              <a:lvl3pPr marL="1143000" indent="-228600"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3pPr>
              <a:lvl4pPr marL="16002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4pPr>
              <a:lvl5pPr marL="20574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394" name="Oval 6"/>
            <p:cNvSpPr>
              <a:spLocks noChangeArrowheads="1"/>
            </p:cNvSpPr>
            <p:nvPr/>
          </p:nvSpPr>
          <p:spPr bwMode="auto">
            <a:xfrm>
              <a:off x="3276600" y="5486400"/>
              <a:ext cx="152400" cy="152400"/>
            </a:xfrm>
            <a:prstGeom prst="ellipse">
              <a:avLst/>
            </a:prstGeom>
            <a:noFill/>
            <a:ln w="1270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1pPr>
              <a:lvl2pPr marL="742950" indent="-285750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2pPr>
              <a:lvl3pPr marL="1143000" indent="-228600"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3pPr>
              <a:lvl4pPr marL="16002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4pPr>
              <a:lvl5pPr marL="20574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395" name="Oval 7"/>
            <p:cNvSpPr>
              <a:spLocks noChangeArrowheads="1"/>
            </p:cNvSpPr>
            <p:nvPr/>
          </p:nvSpPr>
          <p:spPr bwMode="auto">
            <a:xfrm>
              <a:off x="3352800" y="5181600"/>
              <a:ext cx="152400" cy="152400"/>
            </a:xfrm>
            <a:prstGeom prst="ellipse">
              <a:avLst/>
            </a:prstGeom>
            <a:noFill/>
            <a:ln w="1270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1pPr>
              <a:lvl2pPr marL="742950" indent="-285750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2pPr>
              <a:lvl3pPr marL="1143000" indent="-228600"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3pPr>
              <a:lvl4pPr marL="16002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4pPr>
              <a:lvl5pPr marL="20574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396" name="Oval 8"/>
            <p:cNvSpPr>
              <a:spLocks noChangeArrowheads="1"/>
            </p:cNvSpPr>
            <p:nvPr/>
          </p:nvSpPr>
          <p:spPr bwMode="auto">
            <a:xfrm>
              <a:off x="3505200" y="5410200"/>
              <a:ext cx="152400" cy="152400"/>
            </a:xfrm>
            <a:prstGeom prst="ellipse">
              <a:avLst/>
            </a:prstGeom>
            <a:noFill/>
            <a:ln w="1270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1pPr>
              <a:lvl2pPr marL="742950" indent="-285750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2pPr>
              <a:lvl3pPr marL="1143000" indent="-228600"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3pPr>
              <a:lvl4pPr marL="16002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4pPr>
              <a:lvl5pPr marL="20574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397" name="Oval 9"/>
            <p:cNvSpPr>
              <a:spLocks noChangeArrowheads="1"/>
            </p:cNvSpPr>
            <p:nvPr/>
          </p:nvSpPr>
          <p:spPr bwMode="auto">
            <a:xfrm>
              <a:off x="3657600" y="5029200"/>
              <a:ext cx="152400" cy="152400"/>
            </a:xfrm>
            <a:prstGeom prst="ellipse">
              <a:avLst/>
            </a:prstGeom>
            <a:noFill/>
            <a:ln w="1270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1pPr>
              <a:lvl2pPr marL="742950" indent="-285750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2pPr>
              <a:lvl3pPr marL="1143000" indent="-228600"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3pPr>
              <a:lvl4pPr marL="16002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4pPr>
              <a:lvl5pPr marL="20574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398" name="Oval 10"/>
            <p:cNvSpPr>
              <a:spLocks noChangeArrowheads="1"/>
            </p:cNvSpPr>
            <p:nvPr/>
          </p:nvSpPr>
          <p:spPr bwMode="auto">
            <a:xfrm>
              <a:off x="3886200" y="5105400"/>
              <a:ext cx="152400" cy="152400"/>
            </a:xfrm>
            <a:prstGeom prst="ellipse">
              <a:avLst/>
            </a:prstGeom>
            <a:noFill/>
            <a:ln w="1270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1pPr>
              <a:lvl2pPr marL="742950" indent="-285750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2pPr>
              <a:lvl3pPr marL="1143000" indent="-228600"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3pPr>
              <a:lvl4pPr marL="16002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4pPr>
              <a:lvl5pPr marL="20574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399" name="Oval 11"/>
            <p:cNvSpPr>
              <a:spLocks noChangeArrowheads="1"/>
            </p:cNvSpPr>
            <p:nvPr/>
          </p:nvSpPr>
          <p:spPr bwMode="auto">
            <a:xfrm>
              <a:off x="3505200" y="5715000"/>
              <a:ext cx="152400" cy="152400"/>
            </a:xfrm>
            <a:prstGeom prst="ellipse">
              <a:avLst/>
            </a:prstGeom>
            <a:noFill/>
            <a:ln w="1270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1pPr>
              <a:lvl2pPr marL="742950" indent="-285750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2pPr>
              <a:lvl3pPr marL="1143000" indent="-228600"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3pPr>
              <a:lvl4pPr marL="16002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4pPr>
              <a:lvl5pPr marL="20574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400" name="Oval 12"/>
            <p:cNvSpPr>
              <a:spLocks noChangeArrowheads="1"/>
            </p:cNvSpPr>
            <p:nvPr/>
          </p:nvSpPr>
          <p:spPr bwMode="auto">
            <a:xfrm>
              <a:off x="3810000" y="5410200"/>
              <a:ext cx="152400" cy="152400"/>
            </a:xfrm>
            <a:prstGeom prst="ellipse">
              <a:avLst/>
            </a:prstGeom>
            <a:noFill/>
            <a:ln w="1270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1pPr>
              <a:lvl2pPr marL="742950" indent="-285750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2pPr>
              <a:lvl3pPr marL="1143000" indent="-228600"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3pPr>
              <a:lvl4pPr marL="16002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4pPr>
              <a:lvl5pPr marL="20574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401" name="Oval 13"/>
            <p:cNvSpPr>
              <a:spLocks noChangeArrowheads="1"/>
            </p:cNvSpPr>
            <p:nvPr/>
          </p:nvSpPr>
          <p:spPr bwMode="auto">
            <a:xfrm>
              <a:off x="3713163" y="4800600"/>
              <a:ext cx="152400" cy="152400"/>
            </a:xfrm>
            <a:prstGeom prst="ellipse">
              <a:avLst/>
            </a:prstGeom>
            <a:noFill/>
            <a:ln w="1270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1pPr>
              <a:lvl2pPr marL="742950" indent="-285750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2pPr>
              <a:lvl3pPr marL="1143000" indent="-228600"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3pPr>
              <a:lvl4pPr marL="16002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4pPr>
              <a:lvl5pPr marL="20574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402" name="Oval 14"/>
            <p:cNvSpPr>
              <a:spLocks noChangeArrowheads="1"/>
            </p:cNvSpPr>
            <p:nvPr/>
          </p:nvSpPr>
          <p:spPr bwMode="auto">
            <a:xfrm>
              <a:off x="3713163" y="5257800"/>
              <a:ext cx="152400" cy="152400"/>
            </a:xfrm>
            <a:prstGeom prst="ellipse">
              <a:avLst/>
            </a:prstGeom>
            <a:noFill/>
            <a:ln w="1270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1pPr>
              <a:lvl2pPr marL="742950" indent="-285750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2pPr>
              <a:lvl3pPr marL="1143000" indent="-228600"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3pPr>
              <a:lvl4pPr marL="16002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4pPr>
              <a:lvl5pPr marL="20574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14403" name="Straight Connector 16"/>
            <p:cNvCxnSpPr>
              <a:cxnSpLocks noChangeShapeType="1"/>
            </p:cNvCxnSpPr>
            <p:nvPr/>
          </p:nvCxnSpPr>
          <p:spPr bwMode="auto">
            <a:xfrm rot="5400000">
              <a:off x="3429000" y="5029200"/>
              <a:ext cx="1752600" cy="114300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404" name="Straight Connector 18"/>
            <p:cNvCxnSpPr>
              <a:cxnSpLocks noChangeShapeType="1"/>
            </p:cNvCxnSpPr>
            <p:nvPr/>
          </p:nvCxnSpPr>
          <p:spPr bwMode="auto">
            <a:xfrm rot="5400000">
              <a:off x="3581400" y="5181600"/>
              <a:ext cx="1752600" cy="11430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405" name="Straight Connector 19"/>
            <p:cNvCxnSpPr>
              <a:cxnSpLocks noChangeShapeType="1"/>
            </p:cNvCxnSpPr>
            <p:nvPr/>
          </p:nvCxnSpPr>
          <p:spPr bwMode="auto">
            <a:xfrm rot="5400000">
              <a:off x="3276600" y="4876800"/>
              <a:ext cx="1752600" cy="11430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06" name="Isosceles Triangle 38"/>
            <p:cNvSpPr>
              <a:spLocks noChangeArrowheads="1"/>
            </p:cNvSpPr>
            <p:nvPr/>
          </p:nvSpPr>
          <p:spPr bwMode="auto">
            <a:xfrm>
              <a:off x="4800600" y="5486400"/>
              <a:ext cx="152400" cy="152400"/>
            </a:xfrm>
            <a:prstGeom prst="triangle">
              <a:avLst>
                <a:gd name="adj" fmla="val 50000"/>
              </a:avLst>
            </a:prstGeom>
            <a:noFill/>
            <a:ln w="12700" algn="ctr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1pPr>
              <a:lvl2pPr marL="742950" indent="-285750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2pPr>
              <a:lvl3pPr marL="1143000" indent="-228600"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3pPr>
              <a:lvl4pPr marL="16002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4pPr>
              <a:lvl5pPr marL="20574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407" name="Isosceles Triangle 38"/>
            <p:cNvSpPr>
              <a:spLocks noChangeArrowheads="1"/>
            </p:cNvSpPr>
            <p:nvPr/>
          </p:nvSpPr>
          <p:spPr bwMode="auto">
            <a:xfrm>
              <a:off x="4724400" y="6096000"/>
              <a:ext cx="152400" cy="152400"/>
            </a:xfrm>
            <a:prstGeom prst="triangle">
              <a:avLst>
                <a:gd name="adj" fmla="val 50000"/>
              </a:avLst>
            </a:prstGeom>
            <a:noFill/>
            <a:ln w="12700" algn="ctr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1pPr>
              <a:lvl2pPr marL="742950" indent="-285750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2pPr>
              <a:lvl3pPr marL="1143000" indent="-228600"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3pPr>
              <a:lvl4pPr marL="16002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4pPr>
              <a:lvl5pPr marL="20574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408" name="Isosceles Triangle 39"/>
            <p:cNvSpPr>
              <a:spLocks noChangeArrowheads="1"/>
            </p:cNvSpPr>
            <p:nvPr/>
          </p:nvSpPr>
          <p:spPr bwMode="auto">
            <a:xfrm>
              <a:off x="4800600" y="5791200"/>
              <a:ext cx="152400" cy="152400"/>
            </a:xfrm>
            <a:prstGeom prst="triangle">
              <a:avLst>
                <a:gd name="adj" fmla="val 50000"/>
              </a:avLst>
            </a:prstGeom>
            <a:noFill/>
            <a:ln w="12700" algn="ctr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1pPr>
              <a:lvl2pPr marL="742950" indent="-285750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2pPr>
              <a:lvl3pPr marL="1143000" indent="-228600"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3pPr>
              <a:lvl4pPr marL="16002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4pPr>
              <a:lvl5pPr marL="20574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409" name="Isosceles Triangle 38"/>
            <p:cNvSpPr>
              <a:spLocks noChangeArrowheads="1"/>
            </p:cNvSpPr>
            <p:nvPr/>
          </p:nvSpPr>
          <p:spPr bwMode="auto">
            <a:xfrm>
              <a:off x="4495800" y="6019800"/>
              <a:ext cx="152400" cy="152400"/>
            </a:xfrm>
            <a:prstGeom prst="triangle">
              <a:avLst>
                <a:gd name="adj" fmla="val 50000"/>
              </a:avLst>
            </a:prstGeom>
            <a:noFill/>
            <a:ln w="12700" algn="ctr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1pPr>
              <a:lvl2pPr marL="742950" indent="-285750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2pPr>
              <a:lvl3pPr marL="1143000" indent="-228600"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3pPr>
              <a:lvl4pPr marL="16002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4pPr>
              <a:lvl5pPr marL="20574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410" name="Isosceles Triangle 38"/>
            <p:cNvSpPr>
              <a:spLocks noChangeArrowheads="1"/>
            </p:cNvSpPr>
            <p:nvPr/>
          </p:nvSpPr>
          <p:spPr bwMode="auto">
            <a:xfrm>
              <a:off x="5029200" y="5257800"/>
              <a:ext cx="152400" cy="152400"/>
            </a:xfrm>
            <a:prstGeom prst="triangle">
              <a:avLst>
                <a:gd name="adj" fmla="val 50000"/>
              </a:avLst>
            </a:prstGeom>
            <a:noFill/>
            <a:ln w="12700" algn="ctr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1pPr>
              <a:lvl2pPr marL="742950" indent="-285750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2pPr>
              <a:lvl3pPr marL="1143000" indent="-228600"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3pPr>
              <a:lvl4pPr marL="16002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4pPr>
              <a:lvl5pPr marL="20574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411" name="Isosceles Triangle 70"/>
            <p:cNvSpPr>
              <a:spLocks noChangeArrowheads="1"/>
            </p:cNvSpPr>
            <p:nvPr/>
          </p:nvSpPr>
          <p:spPr bwMode="auto">
            <a:xfrm>
              <a:off x="5105400" y="5638800"/>
              <a:ext cx="152400" cy="152400"/>
            </a:xfrm>
            <a:prstGeom prst="triangle">
              <a:avLst>
                <a:gd name="adj" fmla="val 50000"/>
              </a:avLst>
            </a:prstGeom>
            <a:noFill/>
            <a:ln w="12700" algn="ctr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1pPr>
              <a:lvl2pPr marL="742950" indent="-285750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2pPr>
              <a:lvl3pPr marL="1143000" indent="-228600"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3pPr>
              <a:lvl4pPr marL="16002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4pPr>
              <a:lvl5pPr marL="20574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412" name="Isosceles Triangle 38"/>
            <p:cNvSpPr>
              <a:spLocks noChangeArrowheads="1"/>
            </p:cNvSpPr>
            <p:nvPr/>
          </p:nvSpPr>
          <p:spPr bwMode="auto">
            <a:xfrm>
              <a:off x="5029200" y="6019800"/>
              <a:ext cx="152400" cy="152400"/>
            </a:xfrm>
            <a:prstGeom prst="triangle">
              <a:avLst>
                <a:gd name="adj" fmla="val 50000"/>
              </a:avLst>
            </a:prstGeom>
            <a:noFill/>
            <a:ln w="12700" algn="ctr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1pPr>
              <a:lvl2pPr marL="742950" indent="-285750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2pPr>
              <a:lvl3pPr marL="1143000" indent="-228600"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3pPr>
              <a:lvl4pPr marL="16002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4pPr>
              <a:lvl5pPr marL="20574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413" name="Isosceles Triangle 38"/>
            <p:cNvSpPr>
              <a:spLocks noChangeArrowheads="1"/>
            </p:cNvSpPr>
            <p:nvPr/>
          </p:nvSpPr>
          <p:spPr bwMode="auto">
            <a:xfrm>
              <a:off x="4419600" y="6324600"/>
              <a:ext cx="152400" cy="152400"/>
            </a:xfrm>
            <a:prstGeom prst="triangle">
              <a:avLst>
                <a:gd name="adj" fmla="val 50000"/>
              </a:avLst>
            </a:prstGeom>
            <a:noFill/>
            <a:ln w="12700" algn="ctr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1pPr>
              <a:lvl2pPr marL="742950" indent="-285750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2pPr>
              <a:lvl3pPr marL="1143000" indent="-228600"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3pPr>
              <a:lvl4pPr marL="16002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4pPr>
              <a:lvl5pPr marL="20574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414" name="Isosceles Triangle 38"/>
            <p:cNvSpPr>
              <a:spLocks noChangeArrowheads="1"/>
            </p:cNvSpPr>
            <p:nvPr/>
          </p:nvSpPr>
          <p:spPr bwMode="auto">
            <a:xfrm>
              <a:off x="4876800" y="6400800"/>
              <a:ext cx="152400" cy="152400"/>
            </a:xfrm>
            <a:prstGeom prst="triangle">
              <a:avLst>
                <a:gd name="adj" fmla="val 50000"/>
              </a:avLst>
            </a:prstGeom>
            <a:noFill/>
            <a:ln w="12700" algn="ctr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1pPr>
              <a:lvl2pPr marL="742950" indent="-285750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2pPr>
              <a:lvl3pPr marL="1143000" indent="-228600"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3pPr>
              <a:lvl4pPr marL="16002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4pPr>
              <a:lvl5pPr marL="20574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59" name="Picture 3" descr="tree_4_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038" y="5026025"/>
            <a:ext cx="14478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2" name="Group 61"/>
          <p:cNvGrpSpPr>
            <a:grpSpLocks/>
          </p:cNvGrpSpPr>
          <p:nvPr/>
        </p:nvGrpSpPr>
        <p:grpSpPr bwMode="auto">
          <a:xfrm>
            <a:off x="265113" y="4622800"/>
            <a:ext cx="2401887" cy="214313"/>
            <a:chOff x="2057400" y="3961605"/>
            <a:chExt cx="4572000" cy="305594"/>
          </a:xfrm>
        </p:grpSpPr>
        <p:sp>
          <p:nvSpPr>
            <p:cNvPr id="14358" name="Oval 62"/>
            <p:cNvSpPr>
              <a:spLocks noChangeArrowheads="1"/>
            </p:cNvSpPr>
            <p:nvPr/>
          </p:nvSpPr>
          <p:spPr bwMode="auto">
            <a:xfrm>
              <a:off x="2057400" y="3961605"/>
              <a:ext cx="304800" cy="304800"/>
            </a:xfrm>
            <a:prstGeom prst="ellipse">
              <a:avLst/>
            </a:prstGeom>
            <a:solidFill>
              <a:srgbClr val="00B8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1pPr>
              <a:lvl2pPr marL="742950" indent="-285750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2pPr>
              <a:lvl3pPr marL="1143000" indent="-228600"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3pPr>
              <a:lvl4pPr marL="16002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4pPr>
              <a:lvl5pPr marL="20574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9pPr>
            </a:lstStyle>
            <a:p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endParaRPr lang="en-US" altLang="en-US" sz="1800">
                <a:solidFill>
                  <a:schemeClr val="bg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endParaRPr>
            </a:p>
          </p:txBody>
        </p:sp>
        <p:sp>
          <p:nvSpPr>
            <p:cNvPr id="14359" name="Oval 63"/>
            <p:cNvSpPr>
              <a:spLocks noChangeArrowheads="1"/>
            </p:cNvSpPr>
            <p:nvPr/>
          </p:nvSpPr>
          <p:spPr bwMode="auto">
            <a:xfrm>
              <a:off x="2590800" y="3961605"/>
              <a:ext cx="304800" cy="304800"/>
            </a:xfrm>
            <a:prstGeom prst="ellipse">
              <a:avLst/>
            </a:prstGeom>
            <a:solidFill>
              <a:srgbClr val="00B8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1pPr>
              <a:lvl2pPr marL="742950" indent="-285750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2pPr>
              <a:lvl3pPr marL="1143000" indent="-228600"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3pPr>
              <a:lvl4pPr marL="16002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4pPr>
              <a:lvl5pPr marL="20574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9pPr>
            </a:lstStyle>
            <a:p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endParaRPr lang="en-US" altLang="en-US" sz="1800">
                <a:solidFill>
                  <a:schemeClr val="bg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endParaRPr>
            </a:p>
          </p:txBody>
        </p:sp>
        <p:sp>
          <p:nvSpPr>
            <p:cNvPr id="14360" name="Oval 64"/>
            <p:cNvSpPr>
              <a:spLocks noChangeArrowheads="1"/>
            </p:cNvSpPr>
            <p:nvPr/>
          </p:nvSpPr>
          <p:spPr bwMode="auto">
            <a:xfrm>
              <a:off x="3124200" y="3961605"/>
              <a:ext cx="304800" cy="304800"/>
            </a:xfrm>
            <a:prstGeom prst="ellipse">
              <a:avLst/>
            </a:prstGeom>
            <a:solidFill>
              <a:srgbClr val="00B8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1pPr>
              <a:lvl2pPr marL="742950" indent="-285750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2pPr>
              <a:lvl3pPr marL="1143000" indent="-228600"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3pPr>
              <a:lvl4pPr marL="16002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4pPr>
              <a:lvl5pPr marL="20574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9pPr>
            </a:lstStyle>
            <a:p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endParaRPr lang="en-US" altLang="en-US" sz="1800">
                <a:solidFill>
                  <a:schemeClr val="bg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endParaRPr>
            </a:p>
          </p:txBody>
        </p:sp>
        <p:cxnSp>
          <p:nvCxnSpPr>
            <p:cNvPr id="14361" name="Straight Arrow Connector 65"/>
            <p:cNvCxnSpPr>
              <a:cxnSpLocks noChangeShapeType="1"/>
              <a:stCxn id="14358" idx="6"/>
              <a:endCxn id="14359" idx="2"/>
            </p:cNvCxnSpPr>
            <p:nvPr/>
          </p:nvCxnSpPr>
          <p:spPr bwMode="auto">
            <a:xfrm>
              <a:off x="2362200" y="4114005"/>
              <a:ext cx="2286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62" name="Straight Arrow Connector 66"/>
            <p:cNvCxnSpPr>
              <a:cxnSpLocks noChangeShapeType="1"/>
            </p:cNvCxnSpPr>
            <p:nvPr/>
          </p:nvCxnSpPr>
          <p:spPr bwMode="auto">
            <a:xfrm>
              <a:off x="2895600" y="4114005"/>
              <a:ext cx="2286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63" name="Straight Arrow Connector 67"/>
            <p:cNvCxnSpPr>
              <a:cxnSpLocks noChangeShapeType="1"/>
            </p:cNvCxnSpPr>
            <p:nvPr/>
          </p:nvCxnSpPr>
          <p:spPr bwMode="auto">
            <a:xfrm>
              <a:off x="3429000" y="4114005"/>
              <a:ext cx="2286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64" name="Straight Arrow Connector 68"/>
            <p:cNvCxnSpPr>
              <a:cxnSpLocks noChangeShapeType="1"/>
            </p:cNvCxnSpPr>
            <p:nvPr/>
          </p:nvCxnSpPr>
          <p:spPr bwMode="auto">
            <a:xfrm>
              <a:off x="5029200" y="4114005"/>
              <a:ext cx="2286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65" name="Curved Connector 69"/>
            <p:cNvCxnSpPr>
              <a:cxnSpLocks noChangeShapeType="1"/>
              <a:stCxn id="14358" idx="1"/>
              <a:endCxn id="14358" idx="7"/>
            </p:cNvCxnSpPr>
            <p:nvPr/>
          </p:nvCxnSpPr>
          <p:spPr bwMode="auto">
            <a:xfrm rot="5400000" flipH="1" flipV="1">
              <a:off x="2209800" y="3898479"/>
              <a:ext cx="1588" cy="215526"/>
            </a:xfrm>
            <a:prstGeom prst="curvedConnector3">
              <a:avLst>
                <a:gd name="adj1" fmla="val 17206361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66" name="Curved Connector 70"/>
            <p:cNvCxnSpPr>
              <a:cxnSpLocks noChangeShapeType="1"/>
            </p:cNvCxnSpPr>
            <p:nvPr/>
          </p:nvCxnSpPr>
          <p:spPr bwMode="auto">
            <a:xfrm rot="5400000" flipH="1" flipV="1">
              <a:off x="2725131" y="3900672"/>
              <a:ext cx="1588" cy="215526"/>
            </a:xfrm>
            <a:prstGeom prst="curvedConnector3">
              <a:avLst>
                <a:gd name="adj1" fmla="val 17206361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67" name="Curved Connector 71"/>
            <p:cNvCxnSpPr>
              <a:cxnSpLocks noChangeShapeType="1"/>
            </p:cNvCxnSpPr>
            <p:nvPr/>
          </p:nvCxnSpPr>
          <p:spPr bwMode="auto">
            <a:xfrm rot="5400000" flipH="1" flipV="1">
              <a:off x="3259745" y="3897500"/>
              <a:ext cx="1588" cy="215526"/>
            </a:xfrm>
            <a:prstGeom prst="curvedConnector3">
              <a:avLst>
                <a:gd name="adj1" fmla="val 17206361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68" name="Oval 72"/>
            <p:cNvSpPr>
              <a:spLocks noChangeArrowheads="1"/>
            </p:cNvSpPr>
            <p:nvPr/>
          </p:nvSpPr>
          <p:spPr bwMode="auto">
            <a:xfrm>
              <a:off x="3657600" y="3961605"/>
              <a:ext cx="304800" cy="304800"/>
            </a:xfrm>
            <a:prstGeom prst="ellipse">
              <a:avLst/>
            </a:prstGeom>
            <a:solidFill>
              <a:srgbClr val="00B8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1pPr>
              <a:lvl2pPr marL="742950" indent="-285750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2pPr>
              <a:lvl3pPr marL="1143000" indent="-228600"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3pPr>
              <a:lvl4pPr marL="16002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4pPr>
              <a:lvl5pPr marL="20574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9pPr>
            </a:lstStyle>
            <a:p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endParaRPr lang="en-US" altLang="en-US" sz="1800">
                <a:solidFill>
                  <a:schemeClr val="bg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endParaRPr>
            </a:p>
          </p:txBody>
        </p:sp>
        <p:sp>
          <p:nvSpPr>
            <p:cNvPr id="14369" name="Oval 73"/>
            <p:cNvSpPr>
              <a:spLocks noChangeArrowheads="1"/>
            </p:cNvSpPr>
            <p:nvPr/>
          </p:nvSpPr>
          <p:spPr bwMode="auto">
            <a:xfrm>
              <a:off x="4191000" y="3961605"/>
              <a:ext cx="304800" cy="304800"/>
            </a:xfrm>
            <a:prstGeom prst="ellipse">
              <a:avLst/>
            </a:prstGeom>
            <a:solidFill>
              <a:srgbClr val="00B8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1pPr>
              <a:lvl2pPr marL="742950" indent="-285750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2pPr>
              <a:lvl3pPr marL="1143000" indent="-228600"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3pPr>
              <a:lvl4pPr marL="16002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4pPr>
              <a:lvl5pPr marL="20574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9pPr>
            </a:lstStyle>
            <a:p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endParaRPr lang="en-US" altLang="en-US" sz="1800">
                <a:solidFill>
                  <a:schemeClr val="bg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endParaRPr>
            </a:p>
          </p:txBody>
        </p:sp>
        <p:sp>
          <p:nvSpPr>
            <p:cNvPr id="14370" name="Oval 74"/>
            <p:cNvSpPr>
              <a:spLocks noChangeArrowheads="1"/>
            </p:cNvSpPr>
            <p:nvPr/>
          </p:nvSpPr>
          <p:spPr bwMode="auto">
            <a:xfrm>
              <a:off x="4724400" y="3961605"/>
              <a:ext cx="304800" cy="304800"/>
            </a:xfrm>
            <a:prstGeom prst="ellipse">
              <a:avLst/>
            </a:prstGeom>
            <a:solidFill>
              <a:srgbClr val="00B8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1pPr>
              <a:lvl2pPr marL="742950" indent="-285750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2pPr>
              <a:lvl3pPr marL="1143000" indent="-228600"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3pPr>
              <a:lvl4pPr marL="16002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4pPr>
              <a:lvl5pPr marL="20574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9pPr>
            </a:lstStyle>
            <a:p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endParaRPr lang="en-US" altLang="en-US" sz="1800">
                <a:solidFill>
                  <a:schemeClr val="bg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endParaRPr>
            </a:p>
          </p:txBody>
        </p:sp>
        <p:cxnSp>
          <p:nvCxnSpPr>
            <p:cNvPr id="14371" name="Straight Arrow Connector 75"/>
            <p:cNvCxnSpPr>
              <a:cxnSpLocks noChangeShapeType="1"/>
              <a:stCxn id="14368" idx="6"/>
              <a:endCxn id="14369" idx="2"/>
            </p:cNvCxnSpPr>
            <p:nvPr/>
          </p:nvCxnSpPr>
          <p:spPr bwMode="auto">
            <a:xfrm>
              <a:off x="3962400" y="4114005"/>
              <a:ext cx="2286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72" name="Straight Arrow Connector 76"/>
            <p:cNvCxnSpPr>
              <a:cxnSpLocks noChangeShapeType="1"/>
            </p:cNvCxnSpPr>
            <p:nvPr/>
          </p:nvCxnSpPr>
          <p:spPr bwMode="auto">
            <a:xfrm>
              <a:off x="4495800" y="4114005"/>
              <a:ext cx="2286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73" name="Curved Connector 77"/>
            <p:cNvCxnSpPr>
              <a:cxnSpLocks noChangeShapeType="1"/>
              <a:stCxn id="14368" idx="1"/>
              <a:endCxn id="14368" idx="7"/>
            </p:cNvCxnSpPr>
            <p:nvPr/>
          </p:nvCxnSpPr>
          <p:spPr bwMode="auto">
            <a:xfrm rot="5400000" flipH="1" flipV="1">
              <a:off x="3810000" y="3898479"/>
              <a:ext cx="1588" cy="215526"/>
            </a:xfrm>
            <a:prstGeom prst="curvedConnector3">
              <a:avLst>
                <a:gd name="adj1" fmla="val 17206361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74" name="Curved Connector 78"/>
            <p:cNvCxnSpPr>
              <a:cxnSpLocks noChangeShapeType="1"/>
            </p:cNvCxnSpPr>
            <p:nvPr/>
          </p:nvCxnSpPr>
          <p:spPr bwMode="auto">
            <a:xfrm rot="5400000" flipH="1" flipV="1">
              <a:off x="4325331" y="3900672"/>
              <a:ext cx="1588" cy="215526"/>
            </a:xfrm>
            <a:prstGeom prst="curvedConnector3">
              <a:avLst>
                <a:gd name="adj1" fmla="val 17206361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75" name="Curved Connector 79"/>
            <p:cNvCxnSpPr>
              <a:cxnSpLocks noChangeShapeType="1"/>
            </p:cNvCxnSpPr>
            <p:nvPr/>
          </p:nvCxnSpPr>
          <p:spPr bwMode="auto">
            <a:xfrm rot="5400000" flipH="1" flipV="1">
              <a:off x="4859945" y="3897500"/>
              <a:ext cx="1588" cy="215526"/>
            </a:xfrm>
            <a:prstGeom prst="curvedConnector3">
              <a:avLst>
                <a:gd name="adj1" fmla="val 17206361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76" name="Oval 80"/>
            <p:cNvSpPr>
              <a:spLocks noChangeArrowheads="1"/>
            </p:cNvSpPr>
            <p:nvPr/>
          </p:nvSpPr>
          <p:spPr bwMode="auto">
            <a:xfrm>
              <a:off x="5257800" y="3961605"/>
              <a:ext cx="304800" cy="304800"/>
            </a:xfrm>
            <a:prstGeom prst="ellipse">
              <a:avLst/>
            </a:prstGeom>
            <a:solidFill>
              <a:srgbClr val="00B8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1pPr>
              <a:lvl2pPr marL="742950" indent="-285750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2pPr>
              <a:lvl3pPr marL="1143000" indent="-228600"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3pPr>
              <a:lvl4pPr marL="16002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4pPr>
              <a:lvl5pPr marL="20574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9pPr>
            </a:lstStyle>
            <a:p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endParaRPr lang="en-US" altLang="en-US" sz="1800">
                <a:solidFill>
                  <a:schemeClr val="bg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endParaRPr>
            </a:p>
          </p:txBody>
        </p:sp>
        <p:sp>
          <p:nvSpPr>
            <p:cNvPr id="14377" name="Oval 81"/>
            <p:cNvSpPr>
              <a:spLocks noChangeArrowheads="1"/>
            </p:cNvSpPr>
            <p:nvPr/>
          </p:nvSpPr>
          <p:spPr bwMode="auto">
            <a:xfrm>
              <a:off x="5791200" y="3961605"/>
              <a:ext cx="304800" cy="304800"/>
            </a:xfrm>
            <a:prstGeom prst="ellipse">
              <a:avLst/>
            </a:prstGeom>
            <a:solidFill>
              <a:srgbClr val="00B8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1pPr>
              <a:lvl2pPr marL="742950" indent="-285750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2pPr>
              <a:lvl3pPr marL="1143000" indent="-228600"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3pPr>
              <a:lvl4pPr marL="16002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4pPr>
              <a:lvl5pPr marL="20574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9pPr>
            </a:lstStyle>
            <a:p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endParaRPr lang="en-US" altLang="en-US" sz="1800">
                <a:solidFill>
                  <a:schemeClr val="bg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endParaRPr>
            </a:p>
          </p:txBody>
        </p:sp>
        <p:sp>
          <p:nvSpPr>
            <p:cNvPr id="14378" name="Oval 82"/>
            <p:cNvSpPr>
              <a:spLocks noChangeArrowheads="1"/>
            </p:cNvSpPr>
            <p:nvPr/>
          </p:nvSpPr>
          <p:spPr bwMode="auto">
            <a:xfrm>
              <a:off x="6324600" y="3961605"/>
              <a:ext cx="304800" cy="304800"/>
            </a:xfrm>
            <a:prstGeom prst="ellipse">
              <a:avLst/>
            </a:prstGeom>
            <a:solidFill>
              <a:srgbClr val="00B8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1pPr>
              <a:lvl2pPr marL="742950" indent="-285750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2pPr>
              <a:lvl3pPr marL="1143000" indent="-228600"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3pPr>
              <a:lvl4pPr marL="16002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4pPr>
              <a:lvl5pPr marL="20574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9pPr>
            </a:lstStyle>
            <a:p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endParaRPr lang="en-US" altLang="en-US" sz="1800">
                <a:solidFill>
                  <a:schemeClr val="bg1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endParaRPr>
            </a:p>
          </p:txBody>
        </p:sp>
        <p:cxnSp>
          <p:nvCxnSpPr>
            <p:cNvPr id="14379" name="Straight Arrow Connector 83"/>
            <p:cNvCxnSpPr>
              <a:cxnSpLocks noChangeShapeType="1"/>
              <a:stCxn id="14376" idx="6"/>
              <a:endCxn id="14377" idx="2"/>
            </p:cNvCxnSpPr>
            <p:nvPr/>
          </p:nvCxnSpPr>
          <p:spPr bwMode="auto">
            <a:xfrm>
              <a:off x="5562600" y="4114005"/>
              <a:ext cx="2286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80" name="Straight Arrow Connector 84"/>
            <p:cNvCxnSpPr>
              <a:cxnSpLocks noChangeShapeType="1"/>
            </p:cNvCxnSpPr>
            <p:nvPr/>
          </p:nvCxnSpPr>
          <p:spPr bwMode="auto">
            <a:xfrm>
              <a:off x="6096000" y="4114005"/>
              <a:ext cx="2286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81" name="Curved Connector 85"/>
            <p:cNvCxnSpPr>
              <a:cxnSpLocks noChangeShapeType="1"/>
              <a:stCxn id="14376" idx="1"/>
              <a:endCxn id="14376" idx="7"/>
            </p:cNvCxnSpPr>
            <p:nvPr/>
          </p:nvCxnSpPr>
          <p:spPr bwMode="auto">
            <a:xfrm rot="5400000" flipH="1" flipV="1">
              <a:off x="5410200" y="3898479"/>
              <a:ext cx="1588" cy="215526"/>
            </a:xfrm>
            <a:prstGeom prst="curvedConnector3">
              <a:avLst>
                <a:gd name="adj1" fmla="val 17206361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82" name="Curved Connector 86"/>
            <p:cNvCxnSpPr>
              <a:cxnSpLocks noChangeShapeType="1"/>
            </p:cNvCxnSpPr>
            <p:nvPr/>
          </p:nvCxnSpPr>
          <p:spPr bwMode="auto">
            <a:xfrm rot="5400000" flipH="1" flipV="1">
              <a:off x="5925531" y="3900672"/>
              <a:ext cx="1588" cy="215526"/>
            </a:xfrm>
            <a:prstGeom prst="curvedConnector3">
              <a:avLst>
                <a:gd name="adj1" fmla="val 17206361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83" name="Curved Connector 87"/>
            <p:cNvCxnSpPr>
              <a:cxnSpLocks noChangeShapeType="1"/>
            </p:cNvCxnSpPr>
            <p:nvPr/>
          </p:nvCxnSpPr>
          <p:spPr bwMode="auto">
            <a:xfrm rot="5400000" flipH="1" flipV="1">
              <a:off x="6460145" y="3897500"/>
              <a:ext cx="1588" cy="215526"/>
            </a:xfrm>
            <a:prstGeom prst="curvedConnector3">
              <a:avLst>
                <a:gd name="adj1" fmla="val 17206361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84" name="Curved Connector 88"/>
            <p:cNvCxnSpPr>
              <a:cxnSpLocks noChangeShapeType="1"/>
              <a:stCxn id="14358" idx="4"/>
              <a:endCxn id="14360" idx="4"/>
            </p:cNvCxnSpPr>
            <p:nvPr/>
          </p:nvCxnSpPr>
          <p:spPr bwMode="auto">
            <a:xfrm rot="16200000" flipH="1">
              <a:off x="2743200" y="3733005"/>
              <a:ext cx="1588" cy="1066800"/>
            </a:xfrm>
            <a:prstGeom prst="curvedConnector3">
              <a:avLst>
                <a:gd name="adj1" fmla="val 1439546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85" name="Curved Connector 89"/>
            <p:cNvCxnSpPr>
              <a:cxnSpLocks noChangeShapeType="1"/>
              <a:stCxn id="14359" idx="4"/>
              <a:endCxn id="14368" idx="4"/>
            </p:cNvCxnSpPr>
            <p:nvPr/>
          </p:nvCxnSpPr>
          <p:spPr bwMode="auto">
            <a:xfrm rot="16200000" flipH="1">
              <a:off x="3276600" y="3733005"/>
              <a:ext cx="1588" cy="1066800"/>
            </a:xfrm>
            <a:prstGeom prst="curvedConnector3">
              <a:avLst>
                <a:gd name="adj1" fmla="val 1439546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86" name="Curved Connector 90"/>
            <p:cNvCxnSpPr>
              <a:cxnSpLocks noChangeShapeType="1"/>
              <a:stCxn id="14360" idx="4"/>
              <a:endCxn id="14369" idx="4"/>
            </p:cNvCxnSpPr>
            <p:nvPr/>
          </p:nvCxnSpPr>
          <p:spPr bwMode="auto">
            <a:xfrm rot="16200000" flipH="1">
              <a:off x="3810000" y="3733005"/>
              <a:ext cx="1588" cy="1066800"/>
            </a:xfrm>
            <a:prstGeom prst="curvedConnector3">
              <a:avLst>
                <a:gd name="adj1" fmla="val 1439546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87" name="Curved Connector 91"/>
            <p:cNvCxnSpPr>
              <a:cxnSpLocks noChangeShapeType="1"/>
              <a:stCxn id="14368" idx="4"/>
              <a:endCxn id="14370" idx="4"/>
            </p:cNvCxnSpPr>
            <p:nvPr/>
          </p:nvCxnSpPr>
          <p:spPr bwMode="auto">
            <a:xfrm rot="16200000" flipH="1">
              <a:off x="4343400" y="3733005"/>
              <a:ext cx="1588" cy="1066800"/>
            </a:xfrm>
            <a:prstGeom prst="curvedConnector3">
              <a:avLst>
                <a:gd name="adj1" fmla="val 1439546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88" name="Curved Connector 92"/>
            <p:cNvCxnSpPr>
              <a:cxnSpLocks noChangeShapeType="1"/>
              <a:stCxn id="14369" idx="4"/>
              <a:endCxn id="14376" idx="4"/>
            </p:cNvCxnSpPr>
            <p:nvPr/>
          </p:nvCxnSpPr>
          <p:spPr bwMode="auto">
            <a:xfrm rot="16200000" flipH="1">
              <a:off x="4876800" y="3733005"/>
              <a:ext cx="1588" cy="1066800"/>
            </a:xfrm>
            <a:prstGeom prst="curvedConnector3">
              <a:avLst>
                <a:gd name="adj1" fmla="val 1439546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89" name="Curved Connector 93"/>
            <p:cNvCxnSpPr>
              <a:cxnSpLocks noChangeShapeType="1"/>
              <a:stCxn id="14370" idx="4"/>
              <a:endCxn id="14377" idx="4"/>
            </p:cNvCxnSpPr>
            <p:nvPr/>
          </p:nvCxnSpPr>
          <p:spPr bwMode="auto">
            <a:xfrm rot="16200000" flipH="1">
              <a:off x="5410200" y="3733005"/>
              <a:ext cx="1588" cy="1066800"/>
            </a:xfrm>
            <a:prstGeom prst="curvedConnector3">
              <a:avLst>
                <a:gd name="adj1" fmla="val 1439546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90" name="Curved Connector 94"/>
            <p:cNvCxnSpPr>
              <a:cxnSpLocks noChangeShapeType="1"/>
              <a:stCxn id="14376" idx="4"/>
              <a:endCxn id="14378" idx="4"/>
            </p:cNvCxnSpPr>
            <p:nvPr/>
          </p:nvCxnSpPr>
          <p:spPr bwMode="auto">
            <a:xfrm rot="16200000" flipH="1">
              <a:off x="5943600" y="3733005"/>
              <a:ext cx="1588" cy="1066800"/>
            </a:xfrm>
            <a:prstGeom prst="curvedConnector3">
              <a:avLst>
                <a:gd name="adj1" fmla="val 1439546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" name="Picture 5" descr="http://upload.wikimedia.org/wikipedia/commons/d/dd/RecurrentLayerNeuralNetwork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5248275"/>
            <a:ext cx="131921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14339"/>
          <p:cNvSpPr txBox="1">
            <a:spLocks noChangeArrowheads="1"/>
          </p:cNvSpPr>
          <p:nvPr/>
        </p:nvSpPr>
        <p:spPr bwMode="auto">
          <a:xfrm>
            <a:off x="5041900" y="1939925"/>
            <a:ext cx="31877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t>Small # Output Classes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t>Moderate training size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t>Degradation impact serious</a:t>
            </a:r>
            <a:endParaRPr lang="en-GB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0" name="TextBox 99"/>
          <p:cNvSpPr txBox="1">
            <a:spLocks noChangeArrowheads="1"/>
          </p:cNvSpPr>
          <p:nvPr/>
        </p:nvSpPr>
        <p:spPr bwMode="auto">
          <a:xfrm>
            <a:off x="457200" y="1976438"/>
            <a:ext cx="26209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t>Large # Output Classes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t>Huge training size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t>Degradation impact minimal</a:t>
            </a:r>
            <a:endParaRPr lang="en-GB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1" name="TextBox 100"/>
          <p:cNvSpPr txBox="1">
            <a:spLocks noChangeArrowheads="1"/>
          </p:cNvSpPr>
          <p:nvPr/>
        </p:nvSpPr>
        <p:spPr bwMode="auto">
          <a:xfrm>
            <a:off x="4959350" y="3151188"/>
            <a:ext cx="3187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t>Symbol Recognizer</a:t>
            </a:r>
            <a:endParaRPr lang="en-GB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2" name="TextBox 101"/>
          <p:cNvSpPr txBox="1">
            <a:spLocks noChangeArrowheads="1"/>
          </p:cNvSpPr>
          <p:nvPr/>
        </p:nvSpPr>
        <p:spPr bwMode="auto">
          <a:xfrm>
            <a:off x="1143000" y="3200400"/>
            <a:ext cx="3187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t>Word Recognizer</a:t>
            </a:r>
            <a:endParaRPr lang="en-GB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0" grpId="0"/>
      <p:bldP spid="101" grpId="0"/>
      <p:bldP spid="10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Limitation of Char recognition System</a:t>
            </a:r>
            <a:endParaRPr lang="en-GB" altLang="en-US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Difficult to obtain annotated training samples</a:t>
            </a:r>
          </a:p>
          <a:p>
            <a:pPr lvl="1"/>
            <a:r>
              <a:rPr lang="en-US" altLang="en-US" dirty="0" smtClean="0"/>
              <a:t>Extracting symbols from words is tough.</a:t>
            </a:r>
          </a:p>
          <a:p>
            <a:r>
              <a:rPr lang="en-US" altLang="en-US" dirty="0" smtClean="0"/>
              <a:t>Inability to utilize all available training data</a:t>
            </a:r>
          </a:p>
          <a:p>
            <a:pPr lvl="1"/>
            <a:r>
              <a:rPr lang="en-US" altLang="en-US" dirty="0" smtClean="0"/>
              <a:t>Extremely difficult to extract all symbols from 5000 pages and annotate them.</a:t>
            </a:r>
          </a:p>
          <a:p>
            <a:r>
              <a:rPr lang="en-US" altLang="en-US" dirty="0" smtClean="0"/>
              <a:t>Classifier output(Char) -&gt; Required output(Word) conversion.</a:t>
            </a:r>
          </a:p>
          <a:p>
            <a:r>
              <a:rPr lang="en-US" altLang="en-US" dirty="0" smtClean="0"/>
              <a:t>Issues due to degradations (Cuts/Merges) etc.</a:t>
            </a:r>
            <a:endParaRPr lang="en-GB" altLang="en-US" dirty="0" smtClean="0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10.2.57.116</a:t>
            </a: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WenQuanYi Zen Hei" charset="0"/>
                <a:cs typeface="WenQuanYi Zen Hei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WenQuanYi Zen Hei" charset="0"/>
              <a:cs typeface="WenQuanYi Zen He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8013" cy="633412"/>
          </a:xfrm>
        </p:spPr>
        <p:txBody>
          <a:bodyPr/>
          <a:lstStyle/>
          <a:p>
            <a:r>
              <a:rPr lang="en-US" altLang="en-US" smtClean="0"/>
              <a:t>Holistic Recognition</a:t>
            </a:r>
            <a:endParaRPr lang="en-IN" altLang="en-US" smtClean="0"/>
          </a:p>
        </p:txBody>
      </p:sp>
      <p:pic>
        <p:nvPicPr>
          <p:cNvPr id="17411" name="Picture 6" descr="C:\Users\naveen\Desktop\consortium meeting\June2012\6007_KeralaKaumudi_Img_600_Smooth_Page_0046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6048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412" name="Straight Arrow Connector 6"/>
          <p:cNvCxnSpPr>
            <a:cxnSpLocks noChangeShapeType="1"/>
          </p:cNvCxnSpPr>
          <p:nvPr/>
        </p:nvCxnSpPr>
        <p:spPr bwMode="auto">
          <a:xfrm>
            <a:off x="1443038" y="1676400"/>
            <a:ext cx="74295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Rounded Rectangle 5"/>
          <p:cNvSpPr/>
          <p:nvPr/>
        </p:nvSpPr>
        <p:spPr bwMode="auto">
          <a:xfrm>
            <a:off x="2185988" y="1333500"/>
            <a:ext cx="1471612" cy="723900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457200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Word Annotation</a:t>
            </a:r>
            <a:endParaRPr lang="en-IN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17414" name="Straight Connector 7"/>
          <p:cNvCxnSpPr>
            <a:cxnSpLocks noChangeShapeType="1"/>
            <a:stCxn id="6" idx="2"/>
          </p:cNvCxnSpPr>
          <p:nvPr/>
        </p:nvCxnSpPr>
        <p:spPr bwMode="auto">
          <a:xfrm flipH="1">
            <a:off x="2921000" y="2057400"/>
            <a:ext cx="1588" cy="457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5" name="Straight Connector 9"/>
          <p:cNvCxnSpPr>
            <a:cxnSpLocks noChangeShapeType="1"/>
          </p:cNvCxnSpPr>
          <p:nvPr/>
        </p:nvCxnSpPr>
        <p:spPr bwMode="auto">
          <a:xfrm>
            <a:off x="762000" y="2514600"/>
            <a:ext cx="4191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7416" name="Picture 7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184525"/>
            <a:ext cx="11731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8" descr="C:\Users\naveen\Desktop\ICVGIP2012\conference\Word Output\tamil\img\correct\done\56_4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200400"/>
            <a:ext cx="1227138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TextBox 46"/>
          <p:cNvSpPr txBox="1">
            <a:spLocks noChangeArrowheads="1"/>
          </p:cNvSpPr>
          <p:nvPr/>
        </p:nvSpPr>
        <p:spPr bwMode="auto">
          <a:xfrm>
            <a:off x="3581400" y="6030913"/>
            <a:ext cx="3616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To Evaluation System</a:t>
            </a:r>
            <a:endParaRPr lang="en-IN" altLang="en-US" sz="1800">
              <a:latin typeface="Arial" panose="020B0604020202020204" pitchFamily="34" charset="0"/>
            </a:endParaRPr>
          </a:p>
        </p:txBody>
      </p:sp>
      <p:sp>
        <p:nvSpPr>
          <p:cNvPr id="17419" name="Down Arrow 47"/>
          <p:cNvSpPr>
            <a:spLocks noChangeArrowheads="1"/>
          </p:cNvSpPr>
          <p:nvPr/>
        </p:nvSpPr>
        <p:spPr bwMode="auto">
          <a:xfrm rot="5400000" flipH="1" flipV="1">
            <a:off x="5241131" y="4815682"/>
            <a:ext cx="360363" cy="558800"/>
          </a:xfrm>
          <a:prstGeom prst="downArrow">
            <a:avLst>
              <a:gd name="adj1" fmla="val 50000"/>
              <a:gd name="adj2" fmla="val 49908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4572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1pPr>
            <a:lvl2pPr marL="742950" indent="-285750" defTabSz="45720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2pPr>
            <a:lvl3pPr marL="1143000" indent="-228600" defTabSz="4572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3pPr>
            <a:lvl4pPr marL="1600200" indent="-228600"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4pPr>
            <a:lvl5pPr marL="2057400" indent="-228600"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n-IN" altLang="en-US" sz="18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Bent Arrow 103"/>
          <p:cNvSpPr/>
          <p:nvPr/>
        </p:nvSpPr>
        <p:spPr bwMode="auto">
          <a:xfrm flipV="1">
            <a:off x="2503488" y="5570538"/>
            <a:ext cx="5095875" cy="382587"/>
          </a:xfrm>
          <a:prstGeom prst="ben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IN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17421" name="Picture 11" descr="C:\Users\naveen\Desktop\ICVGIP2012\conference\Word Output\tel\img\newC\67_11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3162300"/>
            <a:ext cx="13239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422" name="Straight Arrow Connector 89"/>
          <p:cNvCxnSpPr>
            <a:cxnSpLocks noChangeShapeType="1"/>
          </p:cNvCxnSpPr>
          <p:nvPr/>
        </p:nvCxnSpPr>
        <p:spPr bwMode="auto">
          <a:xfrm>
            <a:off x="762000" y="2514600"/>
            <a:ext cx="0" cy="457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3" name="Straight Arrow Connector 114"/>
          <p:cNvCxnSpPr>
            <a:cxnSpLocks noChangeShapeType="1"/>
          </p:cNvCxnSpPr>
          <p:nvPr/>
        </p:nvCxnSpPr>
        <p:spPr bwMode="auto">
          <a:xfrm>
            <a:off x="2209800" y="2514600"/>
            <a:ext cx="0" cy="457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4" name="Straight Arrow Connector 115"/>
          <p:cNvCxnSpPr>
            <a:cxnSpLocks noChangeShapeType="1"/>
          </p:cNvCxnSpPr>
          <p:nvPr/>
        </p:nvCxnSpPr>
        <p:spPr bwMode="auto">
          <a:xfrm>
            <a:off x="3810000" y="2514600"/>
            <a:ext cx="0" cy="457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7425" name="Picture 3" descr="C:\Users\naveen\Desktop\ICPR\ICPR12\142_100_expt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162300"/>
            <a:ext cx="56356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426" name="Straight Arrow Connector 147"/>
          <p:cNvCxnSpPr>
            <a:cxnSpLocks noChangeShapeType="1"/>
          </p:cNvCxnSpPr>
          <p:nvPr/>
        </p:nvCxnSpPr>
        <p:spPr bwMode="auto">
          <a:xfrm>
            <a:off x="4953000" y="2514600"/>
            <a:ext cx="0" cy="457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27" name="Rectangle 2"/>
          <p:cNvSpPr>
            <a:spLocks noChangeArrowheads="1"/>
          </p:cNvSpPr>
          <p:nvPr/>
        </p:nvSpPr>
        <p:spPr bwMode="auto">
          <a:xfrm>
            <a:off x="1465263" y="2095500"/>
            <a:ext cx="1244600" cy="309563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4572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1pPr>
            <a:lvl2pPr marL="742950" indent="-285750" defTabSz="45720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2pPr>
            <a:lvl3pPr marL="1143000" indent="-228600" defTabSz="4572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3pPr>
            <a:lvl4pPr marL="1600200" indent="-228600"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4pPr>
            <a:lvl5pPr marL="2057400" indent="-228600"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t>Word Image</a:t>
            </a:r>
            <a:endParaRPr lang="en-IN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28" name="Rectangle 2"/>
          <p:cNvSpPr>
            <a:spLocks noChangeArrowheads="1"/>
          </p:cNvSpPr>
          <p:nvPr/>
        </p:nvSpPr>
        <p:spPr bwMode="auto">
          <a:xfrm>
            <a:off x="5372100" y="1724025"/>
            <a:ext cx="1066800" cy="354013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4572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1pPr>
            <a:lvl2pPr marL="742950" indent="-285750" defTabSz="45720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2pPr>
            <a:lvl3pPr marL="1143000" indent="-228600" defTabSz="4572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3pPr>
            <a:lvl4pPr marL="1600200" indent="-228600"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4pPr>
            <a:lvl5pPr marL="2057400" indent="-228600"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t>Word Text</a:t>
            </a:r>
            <a:endParaRPr lang="en-IN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29" name="Down Arrow 56319"/>
          <p:cNvSpPr>
            <a:spLocks noChangeArrowheads="1"/>
          </p:cNvSpPr>
          <p:nvPr/>
        </p:nvSpPr>
        <p:spPr bwMode="auto">
          <a:xfrm>
            <a:off x="6019800" y="2125663"/>
            <a:ext cx="381000" cy="2522537"/>
          </a:xfrm>
          <a:prstGeom prst="downArrow">
            <a:avLst>
              <a:gd name="adj1" fmla="val 50000"/>
              <a:gd name="adj2" fmla="val 49963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4572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1pPr>
            <a:lvl2pPr marL="742950" indent="-285750" defTabSz="45720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2pPr>
            <a:lvl3pPr marL="1143000" indent="-228600" defTabSz="4572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3pPr>
            <a:lvl4pPr marL="1600200" indent="-228600"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4pPr>
            <a:lvl5pPr marL="2057400" indent="-228600"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n-IN" altLang="en-US" sz="18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Rounded Rectangle 148"/>
          <p:cNvSpPr/>
          <p:nvPr/>
        </p:nvSpPr>
        <p:spPr bwMode="auto">
          <a:xfrm>
            <a:off x="446088" y="4152900"/>
            <a:ext cx="4648200" cy="1417638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457200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Word Recognition System</a:t>
            </a:r>
            <a:endParaRPr lang="en-IN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Bent Arrow 6"/>
          <p:cNvSpPr/>
          <p:nvPr/>
        </p:nvSpPr>
        <p:spPr bwMode="auto">
          <a:xfrm flipH="1" flipV="1">
            <a:off x="5111750" y="2149475"/>
            <a:ext cx="555625" cy="2498725"/>
          </a:xfrm>
          <a:prstGeom prst="ben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IN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cxnSp>
        <p:nvCxnSpPr>
          <p:cNvPr id="17432" name="Straight Arrow Connector 149"/>
          <p:cNvCxnSpPr>
            <a:cxnSpLocks noChangeShapeType="1"/>
          </p:cNvCxnSpPr>
          <p:nvPr/>
        </p:nvCxnSpPr>
        <p:spPr bwMode="auto">
          <a:xfrm>
            <a:off x="762000" y="3581400"/>
            <a:ext cx="0" cy="457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33" name="Straight Arrow Connector 150"/>
          <p:cNvCxnSpPr>
            <a:cxnSpLocks noChangeShapeType="1"/>
          </p:cNvCxnSpPr>
          <p:nvPr/>
        </p:nvCxnSpPr>
        <p:spPr bwMode="auto">
          <a:xfrm>
            <a:off x="2209800" y="3581400"/>
            <a:ext cx="0" cy="457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34" name="Straight Arrow Connector 151"/>
          <p:cNvCxnSpPr>
            <a:cxnSpLocks noChangeShapeType="1"/>
          </p:cNvCxnSpPr>
          <p:nvPr/>
        </p:nvCxnSpPr>
        <p:spPr bwMode="auto">
          <a:xfrm>
            <a:off x="3810000" y="3581400"/>
            <a:ext cx="0" cy="457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35" name="Straight Arrow Connector 154"/>
          <p:cNvCxnSpPr>
            <a:cxnSpLocks noChangeShapeType="1"/>
          </p:cNvCxnSpPr>
          <p:nvPr/>
        </p:nvCxnSpPr>
        <p:spPr bwMode="auto">
          <a:xfrm>
            <a:off x="4953000" y="3581400"/>
            <a:ext cx="0" cy="457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6" name="Rounded Rectangle 155"/>
          <p:cNvSpPr/>
          <p:nvPr/>
        </p:nvSpPr>
        <p:spPr bwMode="auto">
          <a:xfrm>
            <a:off x="5700713" y="4791075"/>
            <a:ext cx="1524000" cy="619125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457200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Evaluation</a:t>
            </a:r>
            <a:endParaRPr lang="en-IN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57" name="Rounded Rectangle 156"/>
          <p:cNvSpPr/>
          <p:nvPr/>
        </p:nvSpPr>
        <p:spPr bwMode="auto">
          <a:xfrm>
            <a:off x="7704138" y="5410200"/>
            <a:ext cx="1287462" cy="863600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457200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Final Output</a:t>
            </a:r>
            <a:endParaRPr lang="en-IN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01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BLSTM Workflow</a:t>
            </a:r>
            <a:endParaRPr lang="en-GB" altLang="en-US" smtClean="0"/>
          </a:p>
        </p:txBody>
      </p:sp>
      <p:grpSp>
        <p:nvGrpSpPr>
          <p:cNvPr id="18435" name="Group 70"/>
          <p:cNvGrpSpPr>
            <a:grpSpLocks/>
          </p:cNvGrpSpPr>
          <p:nvPr/>
        </p:nvGrpSpPr>
        <p:grpSpPr bwMode="auto">
          <a:xfrm>
            <a:off x="230188" y="1395413"/>
            <a:ext cx="8990012" cy="5005387"/>
            <a:chOff x="230716" y="1395846"/>
            <a:chExt cx="8989484" cy="5004954"/>
          </a:xfrm>
        </p:grpSpPr>
        <p:grpSp>
          <p:nvGrpSpPr>
            <p:cNvPr id="18436" name="Group 5"/>
            <p:cNvGrpSpPr>
              <a:grpSpLocks/>
            </p:cNvGrpSpPr>
            <p:nvPr/>
          </p:nvGrpSpPr>
          <p:grpSpPr bwMode="auto">
            <a:xfrm>
              <a:off x="230716" y="1395846"/>
              <a:ext cx="8845551" cy="5004954"/>
              <a:chOff x="230716" y="1381504"/>
              <a:chExt cx="8845551" cy="5004954"/>
            </a:xfrm>
          </p:grpSpPr>
          <p:pic>
            <p:nvPicPr>
              <p:cNvPr id="18438" name="Picture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4400" y="4770381"/>
                <a:ext cx="7562073" cy="16160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439" name="Right Brace 7"/>
              <p:cNvSpPr>
                <a:spLocks/>
              </p:cNvSpPr>
              <p:nvPr/>
            </p:nvSpPr>
            <p:spPr bwMode="auto">
              <a:xfrm>
                <a:off x="8078259" y="4824170"/>
                <a:ext cx="227541" cy="1348030"/>
              </a:xfrm>
              <a:prstGeom prst="rightBrace">
                <a:avLst>
                  <a:gd name="adj1" fmla="val 8420"/>
                  <a:gd name="adj2" fmla="val 50000"/>
                </a:avLst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32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1pPr>
                <a:lvl2pPr marL="742950" indent="-285750"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8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2pPr>
                <a:lvl3pPr marL="1143000" indent="-228600"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3pPr>
                <a:lvl4pPr marL="1600200" indent="-228600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4pPr>
                <a:lvl5pPr marL="2057400" indent="-228600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5pPr>
                <a:lvl6pPr marL="25146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6pPr>
                <a:lvl7pPr marL="29718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7pPr>
                <a:lvl8pPr marL="34290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8pPr>
                <a:lvl9pPr marL="38862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9pPr>
              </a:lstStyle>
              <a:p>
                <a:pPr eaLnBrk="1" hangingPunct="1">
                  <a:lnSpc>
                    <a:spcPct val="93000"/>
                  </a:lnSpc>
                  <a:spcBef>
                    <a:spcPct val="0"/>
                  </a:spcBef>
                  <a:buFont typeface="Times New Roman" panose="02020603050405020304" pitchFamily="18" charset="0"/>
                  <a:buNone/>
                </a:pPr>
                <a:endParaRPr lang="fr-FR" altLang="fr-FR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18440" name="TextBox 8"/>
              <p:cNvSpPr txBox="1">
                <a:spLocks noChangeArrowheads="1"/>
              </p:cNvSpPr>
              <p:nvPr/>
            </p:nvSpPr>
            <p:spPr bwMode="auto">
              <a:xfrm>
                <a:off x="230716" y="5053138"/>
                <a:ext cx="936687" cy="7791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32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1pPr>
                <a:lvl2pPr marL="742950" indent="-285750"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8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2pPr>
                <a:lvl3pPr marL="1143000" indent="-228600"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3pPr>
                <a:lvl4pPr marL="1600200" indent="-228600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4pPr>
                <a:lvl5pPr marL="2057400" indent="-228600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5pPr>
                <a:lvl6pPr marL="25146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6pPr>
                <a:lvl7pPr marL="29718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7pPr>
                <a:lvl8pPr marL="34290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8pPr>
                <a:lvl9pPr marL="38862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9pPr>
              </a:lstStyle>
              <a:p>
                <a:pPr algn="ctr" eaLnBrk="1" hangingPunct="1">
                  <a:lnSpc>
                    <a:spcPct val="93000"/>
                  </a:lnSpc>
                  <a:spcBef>
                    <a:spcPct val="0"/>
                  </a:spcBef>
                  <a:buFont typeface="Times New Roman" panose="02020603050405020304" pitchFamily="18" charset="0"/>
                  <a:buNone/>
                </a:pPr>
                <a:endParaRPr lang="fr-FR" altLang="fr-FR" sz="1200">
                  <a:solidFill>
                    <a:schemeClr val="tx1"/>
                  </a:solidFill>
                </a:endParaRPr>
              </a:p>
              <a:p>
                <a:pPr algn="ctr" eaLnBrk="1" hangingPunct="1">
                  <a:lnSpc>
                    <a:spcPct val="93000"/>
                  </a:lnSpc>
                  <a:spcBef>
                    <a:spcPct val="0"/>
                  </a:spcBef>
                  <a:buFont typeface="Times New Roman" panose="02020603050405020304" pitchFamily="18" charset="0"/>
                  <a:buNone/>
                </a:pPr>
                <a:r>
                  <a:rPr lang="fr-FR" altLang="fr-FR" sz="1200">
                    <a:solidFill>
                      <a:schemeClr val="tx1"/>
                    </a:solidFill>
                  </a:rPr>
                  <a:t>Input</a:t>
                </a:r>
              </a:p>
              <a:p>
                <a:pPr algn="ctr" eaLnBrk="1" hangingPunct="1">
                  <a:lnSpc>
                    <a:spcPct val="93000"/>
                  </a:lnSpc>
                  <a:spcBef>
                    <a:spcPct val="0"/>
                  </a:spcBef>
                  <a:buFont typeface="Times New Roman" panose="02020603050405020304" pitchFamily="18" charset="0"/>
                  <a:buNone/>
                </a:pPr>
                <a:r>
                  <a:rPr lang="fr-FR" altLang="fr-FR" sz="1200">
                    <a:solidFill>
                      <a:schemeClr val="tx1"/>
                    </a:solidFill>
                  </a:rPr>
                  <a:t> sequence</a:t>
                </a:r>
              </a:p>
              <a:p>
                <a:pPr algn="ctr" eaLnBrk="1" hangingPunct="1">
                  <a:lnSpc>
                    <a:spcPct val="93000"/>
                  </a:lnSpc>
                  <a:spcBef>
                    <a:spcPct val="0"/>
                  </a:spcBef>
                  <a:buFont typeface="Times New Roman" panose="02020603050405020304" pitchFamily="18" charset="0"/>
                  <a:buNone/>
                </a:pPr>
                <a:r>
                  <a:rPr lang="fr-FR" altLang="fr-FR" sz="1200">
                    <a:solidFill>
                      <a:schemeClr val="tx1"/>
                    </a:solidFill>
                  </a:rPr>
                  <a:t>  </a:t>
                </a:r>
              </a:p>
            </p:txBody>
          </p:sp>
          <p:sp>
            <p:nvSpPr>
              <p:cNvPr id="18441" name="TextBox 66"/>
              <p:cNvSpPr txBox="1">
                <a:spLocks noChangeArrowheads="1"/>
              </p:cNvSpPr>
              <p:nvPr/>
            </p:nvSpPr>
            <p:spPr bwMode="auto">
              <a:xfrm>
                <a:off x="431800" y="3325758"/>
                <a:ext cx="1073149" cy="2354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32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1pPr>
                <a:lvl2pPr marL="742950" indent="-285750"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8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2pPr>
                <a:lvl3pPr marL="1143000" indent="-228600"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3pPr>
                <a:lvl4pPr marL="1600200" indent="-228600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4pPr>
                <a:lvl5pPr marL="2057400" indent="-228600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5pPr>
                <a:lvl6pPr marL="25146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6pPr>
                <a:lvl7pPr marL="29718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7pPr>
                <a:lvl8pPr marL="34290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8pPr>
                <a:lvl9pPr marL="38862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9pPr>
              </a:lstStyle>
              <a:p>
                <a:pPr algn="ctr" eaLnBrk="1" hangingPunct="1">
                  <a:lnSpc>
                    <a:spcPct val="93000"/>
                  </a:lnSpc>
                  <a:spcBef>
                    <a:spcPct val="0"/>
                  </a:spcBef>
                  <a:buFont typeface="Times New Roman" panose="02020603050405020304" pitchFamily="18" charset="0"/>
                  <a:buNone/>
                </a:pPr>
                <a:r>
                  <a:rPr lang="fr-FR" altLang="fr-FR" sz="1000">
                    <a:solidFill>
                      <a:schemeClr val="tx1"/>
                    </a:solidFill>
                  </a:rPr>
                  <a:t>Hidden layers</a:t>
                </a:r>
              </a:p>
            </p:txBody>
          </p:sp>
          <p:sp>
            <p:nvSpPr>
              <p:cNvPr id="18442" name="TextBox 63"/>
              <p:cNvSpPr txBox="1">
                <a:spLocks noChangeArrowheads="1"/>
              </p:cNvSpPr>
              <p:nvPr/>
            </p:nvSpPr>
            <p:spPr bwMode="auto">
              <a:xfrm>
                <a:off x="3742266" y="4508445"/>
                <a:ext cx="480483" cy="349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32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1pPr>
                <a:lvl2pPr marL="742950" indent="-285750"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8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2pPr>
                <a:lvl3pPr marL="1143000" indent="-228600"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3pPr>
                <a:lvl4pPr marL="1600200" indent="-228600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4pPr>
                <a:lvl5pPr marL="2057400" indent="-228600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5pPr>
                <a:lvl6pPr marL="25146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6pPr>
                <a:lvl7pPr marL="29718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7pPr>
                <a:lvl8pPr marL="34290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8pPr>
                <a:lvl9pPr marL="38862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9pPr>
              </a:lstStyle>
              <a:p>
                <a:pPr eaLnBrk="1" hangingPunct="1">
                  <a:lnSpc>
                    <a:spcPct val="93000"/>
                  </a:lnSpc>
                  <a:spcBef>
                    <a:spcPct val="0"/>
                  </a:spcBef>
                  <a:buFont typeface="Times New Roman" panose="02020603050405020304" pitchFamily="18" charset="0"/>
                  <a:buNone/>
                </a:pPr>
                <a:r>
                  <a:rPr lang="fr-FR" altLang="fr-FR" sz="1800">
                    <a:solidFill>
                      <a:schemeClr val="tx1"/>
                    </a:solidFill>
                  </a:rPr>
                  <a:t>…</a:t>
                </a:r>
              </a:p>
            </p:txBody>
          </p:sp>
          <p:sp>
            <p:nvSpPr>
              <p:cNvPr id="12" name="Rectangle à coins arrondis 114"/>
              <p:cNvSpPr/>
              <p:nvPr/>
            </p:nvSpPr>
            <p:spPr>
              <a:xfrm>
                <a:off x="230716" y="2386304"/>
                <a:ext cx="8825981" cy="1895311"/>
              </a:xfrm>
              <a:prstGeom prst="roundRect">
                <a:avLst/>
              </a:prstGeom>
              <a:solidFill>
                <a:srgbClr val="FC6918">
                  <a:alpha val="7059"/>
                </a:srgbClr>
              </a:solidFill>
              <a:ln w="12700" cap="flat" cmpd="sng" algn="ctr">
                <a:solidFill>
                  <a:srgbClr val="000000">
                    <a:lumMod val="60000"/>
                    <a:lumOff val="40000"/>
                  </a:srgbClr>
                </a:solidFill>
                <a:prstDash val="sysDash"/>
                <a:miter lim="800000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fr-FR" kern="0">
                  <a:solidFill>
                    <a:srgbClr val="FFFFFF"/>
                  </a:solidFill>
                  <a:latin typeface="Verdana"/>
                  <a:ea typeface="Microsoft YaHei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110206" y="2481546"/>
                <a:ext cx="2112838" cy="287313"/>
              </a:xfrm>
              <a:prstGeom prst="rect">
                <a:avLst/>
              </a:prstGeom>
              <a:solidFill>
                <a:srgbClr val="FFFFFF">
                  <a:lumMod val="95000"/>
                </a:srgbClr>
              </a:solidFill>
              <a:ln w="3175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fr-FR" kern="0">
                  <a:solidFill>
                    <a:srgbClr val="FFFFFF"/>
                  </a:solidFill>
                  <a:latin typeface="Verdana"/>
                  <a:ea typeface="Microsoft YaHei"/>
                </a:endParaRPr>
              </a:p>
            </p:txBody>
          </p:sp>
          <p:sp>
            <p:nvSpPr>
              <p:cNvPr id="18445" name="ZoneTexte 35"/>
              <p:cNvSpPr txBox="1">
                <a:spLocks noChangeArrowheads="1"/>
              </p:cNvSpPr>
              <p:nvPr/>
            </p:nvSpPr>
            <p:spPr bwMode="auto">
              <a:xfrm>
                <a:off x="2398183" y="2481207"/>
                <a:ext cx="1536700" cy="349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32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1pPr>
                <a:lvl2pPr marL="742950" indent="-285750"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8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2pPr>
                <a:lvl3pPr marL="1143000" indent="-228600"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3pPr>
                <a:lvl4pPr marL="1600200" indent="-228600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4pPr>
                <a:lvl5pPr marL="2057400" indent="-228600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5pPr>
                <a:lvl6pPr marL="25146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6pPr>
                <a:lvl7pPr marL="29718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7pPr>
                <a:lvl8pPr marL="34290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8pPr>
                <a:lvl9pPr marL="38862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9pPr>
              </a:lstStyle>
              <a:p>
                <a:pPr algn="ctr" eaLnBrk="1" hangingPunct="1">
                  <a:lnSpc>
                    <a:spcPct val="93000"/>
                  </a:lnSpc>
                  <a:spcBef>
                    <a:spcPct val="0"/>
                  </a:spcBef>
                  <a:buFont typeface="Times New Roman" panose="02020603050405020304" pitchFamily="18" charset="0"/>
                  <a:buNone/>
                </a:pPr>
                <a:r>
                  <a:rPr lang="fr-FR" altLang="fr-FR" sz="1800" b="1"/>
                  <a:t>CTC</a:t>
                </a:r>
              </a:p>
            </p:txBody>
          </p:sp>
          <p:sp>
            <p:nvSpPr>
              <p:cNvPr id="15" name="TextBox 66"/>
              <p:cNvSpPr txBox="1">
                <a:spLocks noChangeArrowheads="1"/>
              </p:cNvSpPr>
              <p:nvPr/>
            </p:nvSpPr>
            <p:spPr bwMode="auto">
              <a:xfrm>
                <a:off x="432316" y="3367294"/>
                <a:ext cx="988955" cy="23493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r>
                  <a:rPr lang="fr-FR" altLang="fr-FR" sz="1000" kern="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Hidden</a:t>
                </a:r>
                <a:r>
                  <a:rPr lang="fr-FR" altLang="fr-FR" sz="1000" kern="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fr-FR" altLang="fr-FR" sz="1000" kern="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layers</a:t>
                </a:r>
                <a:endParaRPr lang="fr-FR" altLang="fr-FR" sz="1000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>
                <a:off x="1945115" y="2913308"/>
                <a:ext cx="2277928" cy="585737"/>
              </a:xfrm>
              <a:prstGeom prst="rect">
                <a:avLst/>
              </a:prstGeom>
              <a:solidFill>
                <a:srgbClr val="FFFFFF">
                  <a:lumMod val="75000"/>
                  <a:alpha val="15000"/>
                </a:srgbClr>
              </a:solidFill>
              <a:ln w="12700" cap="flat" cmpd="sng" algn="ctr">
                <a:solidFill>
                  <a:srgbClr val="FFFFFF">
                    <a:lumMod val="6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fr-FR" kern="0">
                  <a:solidFill>
                    <a:srgbClr val="000000"/>
                  </a:solidFill>
                  <a:latin typeface="Arial" panose="020B0604020202020204" pitchFamily="34" charset="0"/>
                  <a:ea typeface="Microsoft YaHei"/>
                </a:endParaRPr>
              </a:p>
            </p:txBody>
          </p:sp>
          <p:pic>
            <p:nvPicPr>
              <p:cNvPr id="18448" name="Picture 1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88166" y="3059057"/>
                <a:ext cx="533400" cy="330200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49" name="Picture 1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7400" y="3059057"/>
                <a:ext cx="533400" cy="330200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450" name="TextBox 72"/>
              <p:cNvSpPr txBox="1">
                <a:spLocks noChangeArrowheads="1"/>
              </p:cNvSpPr>
              <p:nvPr/>
            </p:nvSpPr>
            <p:spPr bwMode="auto">
              <a:xfrm>
                <a:off x="3551766" y="2984445"/>
                <a:ext cx="480483" cy="349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32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1pPr>
                <a:lvl2pPr marL="742950" indent="-285750"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8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2pPr>
                <a:lvl3pPr marL="1143000" indent="-228600"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3pPr>
                <a:lvl4pPr marL="1600200" indent="-228600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4pPr>
                <a:lvl5pPr marL="2057400" indent="-228600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5pPr>
                <a:lvl6pPr marL="25146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6pPr>
                <a:lvl7pPr marL="29718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7pPr>
                <a:lvl8pPr marL="34290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8pPr>
                <a:lvl9pPr marL="38862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9pPr>
              </a:lstStyle>
              <a:p>
                <a:pPr eaLnBrk="1" hangingPunct="1">
                  <a:lnSpc>
                    <a:spcPct val="93000"/>
                  </a:lnSpc>
                  <a:spcBef>
                    <a:spcPct val="0"/>
                  </a:spcBef>
                  <a:buFont typeface="Times New Roman" panose="02020603050405020304" pitchFamily="18" charset="0"/>
                  <a:buNone/>
                </a:pPr>
                <a:r>
                  <a:rPr lang="fr-FR" altLang="fr-FR" sz="1800"/>
                  <a:t>…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 bwMode="auto">
              <a:xfrm>
                <a:off x="5183425" y="2913308"/>
                <a:ext cx="2279516" cy="585737"/>
              </a:xfrm>
              <a:prstGeom prst="rect">
                <a:avLst/>
              </a:prstGeom>
              <a:solidFill>
                <a:srgbClr val="FFFFFF">
                  <a:lumMod val="75000"/>
                  <a:alpha val="15000"/>
                </a:srgbClr>
              </a:solidFill>
              <a:ln w="12700" cap="flat" cmpd="sng" algn="ctr">
                <a:solidFill>
                  <a:srgbClr val="FFFFFF">
                    <a:lumMod val="6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fr-FR" kern="0">
                  <a:solidFill>
                    <a:srgbClr val="000000"/>
                  </a:solidFill>
                  <a:latin typeface="Arial" panose="020B0604020202020204" pitchFamily="34" charset="0"/>
                  <a:ea typeface="Microsoft YaHei"/>
                </a:endParaRPr>
              </a:p>
            </p:txBody>
          </p:sp>
          <p:pic>
            <p:nvPicPr>
              <p:cNvPr id="18452" name="Picture 2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26666" y="3059057"/>
                <a:ext cx="533400" cy="330200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53" name="Picture 2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5900" y="3059057"/>
                <a:ext cx="533400" cy="330200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454" name="TextBox 72"/>
              <p:cNvSpPr txBox="1">
                <a:spLocks noChangeArrowheads="1"/>
              </p:cNvSpPr>
              <p:nvPr/>
            </p:nvSpPr>
            <p:spPr bwMode="auto">
              <a:xfrm>
                <a:off x="6720416" y="2984445"/>
                <a:ext cx="480484" cy="349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32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1pPr>
                <a:lvl2pPr marL="742950" indent="-285750"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8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2pPr>
                <a:lvl3pPr marL="1143000" indent="-228600"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3pPr>
                <a:lvl4pPr marL="1600200" indent="-228600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4pPr>
                <a:lvl5pPr marL="2057400" indent="-228600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5pPr>
                <a:lvl6pPr marL="25146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6pPr>
                <a:lvl7pPr marL="29718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7pPr>
                <a:lvl8pPr marL="34290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8pPr>
                <a:lvl9pPr marL="38862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9pPr>
              </a:lstStyle>
              <a:p>
                <a:pPr eaLnBrk="1" hangingPunct="1">
                  <a:lnSpc>
                    <a:spcPct val="93000"/>
                  </a:lnSpc>
                  <a:spcBef>
                    <a:spcPct val="0"/>
                  </a:spcBef>
                  <a:buFont typeface="Times New Roman" panose="02020603050405020304" pitchFamily="18" charset="0"/>
                  <a:buNone/>
                </a:pPr>
                <a:r>
                  <a:rPr lang="fr-FR" altLang="fr-FR" sz="1800"/>
                  <a:t>…</a:t>
                </a:r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2353078" y="3622860"/>
                <a:ext cx="2279516" cy="585736"/>
              </a:xfrm>
              <a:prstGeom prst="rect">
                <a:avLst/>
              </a:prstGeom>
              <a:solidFill>
                <a:srgbClr val="FFFFFF">
                  <a:lumMod val="75000"/>
                  <a:alpha val="15000"/>
                </a:srgbClr>
              </a:solidFill>
              <a:ln w="12700" cap="flat" cmpd="sng" algn="ctr">
                <a:solidFill>
                  <a:srgbClr val="FFFFFF">
                    <a:lumMod val="6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fr-FR" kern="0">
                  <a:solidFill>
                    <a:srgbClr val="000000"/>
                  </a:solidFill>
                  <a:latin typeface="Arial" panose="020B0604020202020204" pitchFamily="34" charset="0"/>
                  <a:ea typeface="Microsoft YaHei"/>
                </a:endParaRPr>
              </a:p>
            </p:txBody>
          </p:sp>
          <p:pic>
            <p:nvPicPr>
              <p:cNvPr id="18456" name="Picture 2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6682" y="3768670"/>
                <a:ext cx="533400" cy="330200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57" name="Picture 2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68033" y="3768670"/>
                <a:ext cx="533400" cy="330200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458" name="TextBox 72"/>
              <p:cNvSpPr txBox="1">
                <a:spLocks noChangeArrowheads="1"/>
              </p:cNvSpPr>
              <p:nvPr/>
            </p:nvSpPr>
            <p:spPr bwMode="auto">
              <a:xfrm>
                <a:off x="3839633" y="3695645"/>
                <a:ext cx="480483" cy="349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32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1pPr>
                <a:lvl2pPr marL="742950" indent="-285750"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8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2pPr>
                <a:lvl3pPr marL="1143000" indent="-228600"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3pPr>
                <a:lvl4pPr marL="1600200" indent="-228600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4pPr>
                <a:lvl5pPr marL="2057400" indent="-228600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5pPr>
                <a:lvl6pPr marL="25146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6pPr>
                <a:lvl7pPr marL="29718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7pPr>
                <a:lvl8pPr marL="34290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8pPr>
                <a:lvl9pPr marL="38862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9pPr>
              </a:lstStyle>
              <a:p>
                <a:pPr eaLnBrk="1" hangingPunct="1">
                  <a:lnSpc>
                    <a:spcPct val="93000"/>
                  </a:lnSpc>
                  <a:spcBef>
                    <a:spcPct val="0"/>
                  </a:spcBef>
                  <a:buFont typeface="Times New Roman" panose="02020603050405020304" pitchFamily="18" charset="0"/>
                  <a:buNone/>
                </a:pPr>
                <a:r>
                  <a:rPr lang="fr-FR" altLang="fr-FR" sz="1800"/>
                  <a:t>…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5591388" y="3622860"/>
                <a:ext cx="2279516" cy="585736"/>
              </a:xfrm>
              <a:prstGeom prst="rect">
                <a:avLst/>
              </a:prstGeom>
              <a:solidFill>
                <a:srgbClr val="FFFFFF">
                  <a:lumMod val="75000"/>
                  <a:alpha val="15000"/>
                </a:srgbClr>
              </a:solidFill>
              <a:ln w="12700" cap="flat" cmpd="sng" algn="ctr">
                <a:solidFill>
                  <a:srgbClr val="FFFFFF">
                    <a:lumMod val="65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fr-FR" kern="0">
                  <a:solidFill>
                    <a:srgbClr val="000000"/>
                  </a:solidFill>
                  <a:latin typeface="Arial" panose="020B0604020202020204" pitchFamily="34" charset="0"/>
                  <a:ea typeface="Microsoft YaHei"/>
                </a:endParaRPr>
              </a:p>
            </p:txBody>
          </p:sp>
          <p:pic>
            <p:nvPicPr>
              <p:cNvPr id="18460" name="Picture 2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35182" y="3768670"/>
                <a:ext cx="533400" cy="330200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61" name="Picture 2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06533" y="3768670"/>
                <a:ext cx="533400" cy="330200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462" name="TextBox 72"/>
              <p:cNvSpPr txBox="1">
                <a:spLocks noChangeArrowheads="1"/>
              </p:cNvSpPr>
              <p:nvPr/>
            </p:nvSpPr>
            <p:spPr bwMode="auto">
              <a:xfrm>
                <a:off x="7103533" y="3694057"/>
                <a:ext cx="480483" cy="349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32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1pPr>
                <a:lvl2pPr marL="742950" indent="-285750"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8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2pPr>
                <a:lvl3pPr marL="1143000" indent="-228600"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3pPr>
                <a:lvl4pPr marL="1600200" indent="-228600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4pPr>
                <a:lvl5pPr marL="2057400" indent="-228600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5pPr>
                <a:lvl6pPr marL="25146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6pPr>
                <a:lvl7pPr marL="29718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7pPr>
                <a:lvl8pPr marL="34290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8pPr>
                <a:lvl9pPr marL="38862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9pPr>
              </a:lstStyle>
              <a:p>
                <a:pPr eaLnBrk="1" hangingPunct="1">
                  <a:lnSpc>
                    <a:spcPct val="93000"/>
                  </a:lnSpc>
                  <a:spcBef>
                    <a:spcPct val="0"/>
                  </a:spcBef>
                  <a:buFont typeface="Times New Roman" panose="02020603050405020304" pitchFamily="18" charset="0"/>
                  <a:buNone/>
                </a:pPr>
                <a:r>
                  <a:rPr lang="fr-FR" altLang="fr-FR" sz="1800"/>
                  <a:t>…</a:t>
                </a:r>
              </a:p>
            </p:txBody>
          </p:sp>
          <p:cxnSp>
            <p:nvCxnSpPr>
              <p:cNvPr id="32" name="Straight Arrow Connector 31"/>
              <p:cNvCxnSpPr>
                <a:stCxn id="20" idx="1"/>
              </p:cNvCxnSpPr>
              <p:nvPr/>
            </p:nvCxnSpPr>
            <p:spPr>
              <a:xfrm flipH="1" flipV="1">
                <a:off x="4224631" y="3200622"/>
                <a:ext cx="958794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 flipH="1" flipV="1">
                <a:off x="7475640" y="3200622"/>
                <a:ext cx="385739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 flipH="1" flipV="1">
                <a:off x="1559375" y="3200622"/>
                <a:ext cx="384152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Rectangle 34"/>
              <p:cNvSpPr/>
              <p:nvPr/>
            </p:nvSpPr>
            <p:spPr>
              <a:xfrm>
                <a:off x="5373914" y="2481546"/>
                <a:ext cx="2114426" cy="287313"/>
              </a:xfrm>
              <a:prstGeom prst="rect">
                <a:avLst/>
              </a:prstGeom>
              <a:solidFill>
                <a:srgbClr val="FFFFFF">
                  <a:lumMod val="95000"/>
                </a:srgbClr>
              </a:solidFill>
              <a:ln w="3175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fr-FR" kern="0">
                  <a:solidFill>
                    <a:srgbClr val="FFFFFF"/>
                  </a:solidFill>
                  <a:latin typeface="Verdana"/>
                  <a:ea typeface="Microsoft YaHei"/>
                </a:endParaRPr>
              </a:p>
            </p:txBody>
          </p:sp>
          <p:sp>
            <p:nvSpPr>
              <p:cNvPr id="18467" name="ZoneTexte 35"/>
              <p:cNvSpPr txBox="1">
                <a:spLocks noChangeArrowheads="1"/>
              </p:cNvSpPr>
              <p:nvPr/>
            </p:nvSpPr>
            <p:spPr bwMode="auto">
              <a:xfrm>
                <a:off x="5664200" y="2481207"/>
                <a:ext cx="1536700" cy="349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32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1pPr>
                <a:lvl2pPr marL="742950" indent="-285750"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8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2pPr>
                <a:lvl3pPr marL="1143000" indent="-228600"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3pPr>
                <a:lvl4pPr marL="1600200" indent="-228600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4pPr>
                <a:lvl5pPr marL="2057400" indent="-228600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5pPr>
                <a:lvl6pPr marL="25146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6pPr>
                <a:lvl7pPr marL="29718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7pPr>
                <a:lvl8pPr marL="34290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8pPr>
                <a:lvl9pPr marL="38862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9pPr>
              </a:lstStyle>
              <a:p>
                <a:pPr algn="ctr" eaLnBrk="1" hangingPunct="1">
                  <a:lnSpc>
                    <a:spcPct val="93000"/>
                  </a:lnSpc>
                  <a:spcBef>
                    <a:spcPct val="0"/>
                  </a:spcBef>
                  <a:buFont typeface="Times New Roman" panose="02020603050405020304" pitchFamily="18" charset="0"/>
                  <a:buNone/>
                </a:pPr>
                <a:r>
                  <a:rPr lang="fr-FR" altLang="fr-FR" sz="1800" b="1"/>
                  <a:t>CTC</a:t>
                </a:r>
              </a:p>
            </p:txBody>
          </p:sp>
          <p:cxnSp>
            <p:nvCxnSpPr>
              <p:cNvPr id="37" name="Straight Arrow Connector 36"/>
              <p:cNvCxnSpPr/>
              <p:nvPr/>
            </p:nvCxnSpPr>
            <p:spPr>
              <a:xfrm flipH="1" flipV="1">
                <a:off x="4631007" y="3921284"/>
                <a:ext cx="958794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 flipH="1" flipV="1">
                <a:off x="7870904" y="3921284"/>
                <a:ext cx="38574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 flipH="1" flipV="1">
                <a:off x="1943527" y="3921284"/>
                <a:ext cx="384152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66"/>
              <p:cNvSpPr txBox="1">
                <a:spLocks noChangeArrowheads="1"/>
              </p:cNvSpPr>
              <p:nvPr/>
            </p:nvSpPr>
            <p:spPr bwMode="auto">
              <a:xfrm>
                <a:off x="383107" y="4353047"/>
                <a:ext cx="1073087" cy="2635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r>
                  <a:rPr lang="fr-FR" altLang="fr-FR" sz="1200" kern="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Input layer</a:t>
                </a:r>
              </a:p>
            </p:txBody>
          </p:sp>
          <p:sp>
            <p:nvSpPr>
              <p:cNvPr id="41" name="TextBox 66"/>
              <p:cNvSpPr txBox="1">
                <a:spLocks noChangeArrowheads="1"/>
              </p:cNvSpPr>
              <p:nvPr/>
            </p:nvSpPr>
            <p:spPr bwMode="auto">
              <a:xfrm>
                <a:off x="432316" y="1741835"/>
                <a:ext cx="1163570" cy="2635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r>
                  <a:rPr lang="fr-FR" altLang="fr-FR" sz="1200" kern="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Output layer</a:t>
                </a:r>
              </a:p>
            </p:txBody>
          </p:sp>
          <p:sp>
            <p:nvSpPr>
              <p:cNvPr id="18473" name="Oval 41"/>
              <p:cNvSpPr>
                <a:spLocks noChangeArrowheads="1"/>
              </p:cNvSpPr>
              <p:nvPr/>
            </p:nvSpPr>
            <p:spPr bwMode="auto">
              <a:xfrm>
                <a:off x="2715683" y="4362396"/>
                <a:ext cx="192617" cy="142875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32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1pPr>
                <a:lvl2pPr marL="742950" indent="-285750"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8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2pPr>
                <a:lvl3pPr marL="1143000" indent="-228600"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3pPr>
                <a:lvl4pPr marL="1600200" indent="-228600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4pPr>
                <a:lvl5pPr marL="2057400" indent="-228600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5pPr>
                <a:lvl6pPr marL="25146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6pPr>
                <a:lvl7pPr marL="29718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7pPr>
                <a:lvl8pPr marL="34290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8pPr>
                <a:lvl9pPr marL="38862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9pPr>
              </a:lstStyle>
              <a:p>
                <a:pPr eaLnBrk="1" hangingPunct="1">
                  <a:lnSpc>
                    <a:spcPct val="93000"/>
                  </a:lnSpc>
                  <a:spcBef>
                    <a:spcPct val="0"/>
                  </a:spcBef>
                  <a:buFont typeface="Times New Roman" panose="02020603050405020304" pitchFamily="18" charset="0"/>
                  <a:buNone/>
                </a:pPr>
                <a:endParaRPr lang="fr-FR" alt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18474" name="Oval 42"/>
              <p:cNvSpPr>
                <a:spLocks noChangeArrowheads="1"/>
              </p:cNvSpPr>
              <p:nvPr/>
            </p:nvSpPr>
            <p:spPr bwMode="auto">
              <a:xfrm>
                <a:off x="3100916" y="4362396"/>
                <a:ext cx="190500" cy="142875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32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1pPr>
                <a:lvl2pPr marL="742950" indent="-285750"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8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2pPr>
                <a:lvl3pPr marL="1143000" indent="-228600"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3pPr>
                <a:lvl4pPr marL="1600200" indent="-228600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4pPr>
                <a:lvl5pPr marL="2057400" indent="-228600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5pPr>
                <a:lvl6pPr marL="25146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6pPr>
                <a:lvl7pPr marL="29718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7pPr>
                <a:lvl8pPr marL="34290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8pPr>
                <a:lvl9pPr marL="38862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9pPr>
              </a:lstStyle>
              <a:p>
                <a:pPr eaLnBrk="1" hangingPunct="1">
                  <a:lnSpc>
                    <a:spcPct val="93000"/>
                  </a:lnSpc>
                  <a:spcBef>
                    <a:spcPct val="0"/>
                  </a:spcBef>
                  <a:buFont typeface="Times New Roman" panose="02020603050405020304" pitchFamily="18" charset="0"/>
                  <a:buNone/>
                </a:pPr>
                <a:endParaRPr lang="fr-FR" alt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18475" name="Oval 43"/>
              <p:cNvSpPr>
                <a:spLocks noChangeArrowheads="1"/>
              </p:cNvSpPr>
              <p:nvPr/>
            </p:nvSpPr>
            <p:spPr bwMode="auto">
              <a:xfrm>
                <a:off x="3484033" y="4362396"/>
                <a:ext cx="192616" cy="142875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32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1pPr>
                <a:lvl2pPr marL="742950" indent="-285750"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8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2pPr>
                <a:lvl3pPr marL="1143000" indent="-228600"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3pPr>
                <a:lvl4pPr marL="1600200" indent="-228600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4pPr>
                <a:lvl5pPr marL="2057400" indent="-228600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5pPr>
                <a:lvl6pPr marL="25146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6pPr>
                <a:lvl7pPr marL="29718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7pPr>
                <a:lvl8pPr marL="34290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8pPr>
                <a:lvl9pPr marL="38862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9pPr>
              </a:lstStyle>
              <a:p>
                <a:pPr eaLnBrk="1" hangingPunct="1">
                  <a:lnSpc>
                    <a:spcPct val="93000"/>
                  </a:lnSpc>
                  <a:spcBef>
                    <a:spcPct val="0"/>
                  </a:spcBef>
                  <a:buFont typeface="Times New Roman" panose="02020603050405020304" pitchFamily="18" charset="0"/>
                  <a:buNone/>
                </a:pPr>
                <a:endParaRPr lang="fr-FR" alt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18476" name="Oval 44"/>
              <p:cNvSpPr>
                <a:spLocks noChangeArrowheads="1"/>
              </p:cNvSpPr>
              <p:nvPr/>
            </p:nvSpPr>
            <p:spPr bwMode="auto">
              <a:xfrm>
                <a:off x="3856566" y="4362396"/>
                <a:ext cx="192616" cy="142875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32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1pPr>
                <a:lvl2pPr marL="742950" indent="-285750"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8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2pPr>
                <a:lvl3pPr marL="1143000" indent="-228600"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3pPr>
                <a:lvl4pPr marL="1600200" indent="-228600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4pPr>
                <a:lvl5pPr marL="2057400" indent="-228600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5pPr>
                <a:lvl6pPr marL="25146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6pPr>
                <a:lvl7pPr marL="29718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7pPr>
                <a:lvl8pPr marL="34290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8pPr>
                <a:lvl9pPr marL="38862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9pPr>
              </a:lstStyle>
              <a:p>
                <a:pPr eaLnBrk="1" hangingPunct="1">
                  <a:lnSpc>
                    <a:spcPct val="93000"/>
                  </a:lnSpc>
                  <a:spcBef>
                    <a:spcPct val="0"/>
                  </a:spcBef>
                  <a:buFont typeface="Times New Roman" panose="02020603050405020304" pitchFamily="18" charset="0"/>
                  <a:buNone/>
                </a:pPr>
                <a:endParaRPr lang="fr-FR" alt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18477" name="Oval 45"/>
              <p:cNvSpPr>
                <a:spLocks noChangeArrowheads="1"/>
              </p:cNvSpPr>
              <p:nvPr/>
            </p:nvSpPr>
            <p:spPr bwMode="auto">
              <a:xfrm>
                <a:off x="4241800" y="4362396"/>
                <a:ext cx="190500" cy="142875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32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1pPr>
                <a:lvl2pPr marL="742950" indent="-285750"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8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2pPr>
                <a:lvl3pPr marL="1143000" indent="-228600"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3pPr>
                <a:lvl4pPr marL="1600200" indent="-228600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4pPr>
                <a:lvl5pPr marL="2057400" indent="-228600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5pPr>
                <a:lvl6pPr marL="25146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6pPr>
                <a:lvl7pPr marL="29718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7pPr>
                <a:lvl8pPr marL="34290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8pPr>
                <a:lvl9pPr marL="38862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9pPr>
              </a:lstStyle>
              <a:p>
                <a:pPr eaLnBrk="1" hangingPunct="1">
                  <a:lnSpc>
                    <a:spcPct val="93000"/>
                  </a:lnSpc>
                  <a:spcBef>
                    <a:spcPct val="0"/>
                  </a:spcBef>
                  <a:buFont typeface="Times New Roman" panose="02020603050405020304" pitchFamily="18" charset="0"/>
                  <a:buNone/>
                </a:pPr>
                <a:endParaRPr lang="fr-FR" alt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18478" name="Oval 46"/>
              <p:cNvSpPr>
                <a:spLocks noChangeArrowheads="1"/>
              </p:cNvSpPr>
              <p:nvPr/>
            </p:nvSpPr>
            <p:spPr bwMode="auto">
              <a:xfrm>
                <a:off x="5789083" y="4363983"/>
                <a:ext cx="190500" cy="144463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32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1pPr>
                <a:lvl2pPr marL="742950" indent="-285750"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8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2pPr>
                <a:lvl3pPr marL="1143000" indent="-228600"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3pPr>
                <a:lvl4pPr marL="1600200" indent="-228600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4pPr>
                <a:lvl5pPr marL="2057400" indent="-228600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5pPr>
                <a:lvl6pPr marL="25146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6pPr>
                <a:lvl7pPr marL="29718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7pPr>
                <a:lvl8pPr marL="34290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8pPr>
                <a:lvl9pPr marL="38862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9pPr>
              </a:lstStyle>
              <a:p>
                <a:pPr eaLnBrk="1" hangingPunct="1">
                  <a:lnSpc>
                    <a:spcPct val="93000"/>
                  </a:lnSpc>
                  <a:spcBef>
                    <a:spcPct val="0"/>
                  </a:spcBef>
                  <a:buFont typeface="Times New Roman" panose="02020603050405020304" pitchFamily="18" charset="0"/>
                  <a:buNone/>
                </a:pPr>
                <a:endParaRPr lang="fr-FR" alt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18479" name="Oval 47"/>
              <p:cNvSpPr>
                <a:spLocks noChangeArrowheads="1"/>
              </p:cNvSpPr>
              <p:nvPr/>
            </p:nvSpPr>
            <p:spPr bwMode="auto">
              <a:xfrm>
                <a:off x="6172200" y="4363983"/>
                <a:ext cx="192616" cy="144463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32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1pPr>
                <a:lvl2pPr marL="742950" indent="-285750"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8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2pPr>
                <a:lvl3pPr marL="1143000" indent="-228600"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3pPr>
                <a:lvl4pPr marL="1600200" indent="-228600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4pPr>
                <a:lvl5pPr marL="2057400" indent="-228600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5pPr>
                <a:lvl6pPr marL="25146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6pPr>
                <a:lvl7pPr marL="29718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7pPr>
                <a:lvl8pPr marL="34290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8pPr>
                <a:lvl9pPr marL="38862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9pPr>
              </a:lstStyle>
              <a:p>
                <a:pPr eaLnBrk="1" hangingPunct="1">
                  <a:lnSpc>
                    <a:spcPct val="93000"/>
                  </a:lnSpc>
                  <a:spcBef>
                    <a:spcPct val="0"/>
                  </a:spcBef>
                  <a:buFont typeface="Times New Roman" panose="02020603050405020304" pitchFamily="18" charset="0"/>
                  <a:buNone/>
                </a:pPr>
                <a:endParaRPr lang="fr-FR" alt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18480" name="Oval 48"/>
              <p:cNvSpPr>
                <a:spLocks noChangeArrowheads="1"/>
              </p:cNvSpPr>
              <p:nvPr/>
            </p:nvSpPr>
            <p:spPr bwMode="auto">
              <a:xfrm>
                <a:off x="6557434" y="4363983"/>
                <a:ext cx="190500" cy="144463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32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1pPr>
                <a:lvl2pPr marL="742950" indent="-285750"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8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2pPr>
                <a:lvl3pPr marL="1143000" indent="-228600"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3pPr>
                <a:lvl4pPr marL="1600200" indent="-228600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4pPr>
                <a:lvl5pPr marL="2057400" indent="-228600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5pPr>
                <a:lvl6pPr marL="25146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6pPr>
                <a:lvl7pPr marL="29718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7pPr>
                <a:lvl8pPr marL="34290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8pPr>
                <a:lvl9pPr marL="38862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9pPr>
              </a:lstStyle>
              <a:p>
                <a:pPr eaLnBrk="1" hangingPunct="1">
                  <a:lnSpc>
                    <a:spcPct val="93000"/>
                  </a:lnSpc>
                  <a:spcBef>
                    <a:spcPct val="0"/>
                  </a:spcBef>
                  <a:buFont typeface="Times New Roman" panose="02020603050405020304" pitchFamily="18" charset="0"/>
                  <a:buNone/>
                </a:pPr>
                <a:endParaRPr lang="fr-FR" alt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18481" name="Oval 49"/>
              <p:cNvSpPr>
                <a:spLocks noChangeArrowheads="1"/>
              </p:cNvSpPr>
              <p:nvPr/>
            </p:nvSpPr>
            <p:spPr bwMode="auto">
              <a:xfrm>
                <a:off x="6929967" y="4363983"/>
                <a:ext cx="190500" cy="144463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32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1pPr>
                <a:lvl2pPr marL="742950" indent="-285750"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8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2pPr>
                <a:lvl3pPr marL="1143000" indent="-228600"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3pPr>
                <a:lvl4pPr marL="1600200" indent="-228600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4pPr>
                <a:lvl5pPr marL="2057400" indent="-228600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5pPr>
                <a:lvl6pPr marL="25146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6pPr>
                <a:lvl7pPr marL="29718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7pPr>
                <a:lvl8pPr marL="34290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8pPr>
                <a:lvl9pPr marL="38862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9pPr>
              </a:lstStyle>
              <a:p>
                <a:pPr eaLnBrk="1" hangingPunct="1">
                  <a:lnSpc>
                    <a:spcPct val="93000"/>
                  </a:lnSpc>
                  <a:spcBef>
                    <a:spcPct val="0"/>
                  </a:spcBef>
                  <a:buFont typeface="Times New Roman" panose="02020603050405020304" pitchFamily="18" charset="0"/>
                  <a:buNone/>
                </a:pPr>
                <a:endParaRPr lang="fr-FR" alt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18482" name="Oval 50"/>
              <p:cNvSpPr>
                <a:spLocks noChangeArrowheads="1"/>
              </p:cNvSpPr>
              <p:nvPr/>
            </p:nvSpPr>
            <p:spPr bwMode="auto">
              <a:xfrm>
                <a:off x="7313083" y="4363983"/>
                <a:ext cx="192617" cy="144463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32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1pPr>
                <a:lvl2pPr marL="742950" indent="-285750"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8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2pPr>
                <a:lvl3pPr marL="1143000" indent="-228600"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3pPr>
                <a:lvl4pPr marL="1600200" indent="-228600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4pPr>
                <a:lvl5pPr marL="2057400" indent="-228600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5pPr>
                <a:lvl6pPr marL="25146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6pPr>
                <a:lvl7pPr marL="29718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7pPr>
                <a:lvl8pPr marL="34290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8pPr>
                <a:lvl9pPr marL="38862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9pPr>
              </a:lstStyle>
              <a:p>
                <a:pPr eaLnBrk="1" hangingPunct="1">
                  <a:lnSpc>
                    <a:spcPct val="93000"/>
                  </a:lnSpc>
                  <a:spcBef>
                    <a:spcPct val="0"/>
                  </a:spcBef>
                  <a:buFont typeface="Times New Roman" panose="02020603050405020304" pitchFamily="18" charset="0"/>
                  <a:buNone/>
                </a:pPr>
                <a:endParaRPr lang="fr-FR" altLang="en-US" sz="18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8483" name="Straight Arrow Connector 51"/>
              <p:cNvCxnSpPr>
                <a:cxnSpLocks noChangeShapeType="1"/>
              </p:cNvCxnSpPr>
              <p:nvPr/>
            </p:nvCxnSpPr>
            <p:spPr bwMode="auto">
              <a:xfrm flipV="1">
                <a:off x="1676401" y="4497332"/>
                <a:ext cx="1011766" cy="28733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484" name="Straight Arrow Connector 52"/>
              <p:cNvCxnSpPr>
                <a:cxnSpLocks noChangeShapeType="1"/>
              </p:cNvCxnSpPr>
              <p:nvPr/>
            </p:nvCxnSpPr>
            <p:spPr bwMode="auto">
              <a:xfrm flipV="1">
                <a:off x="1905000" y="4497332"/>
                <a:ext cx="3854450" cy="298451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485" name="Straight Arrow Connector 53"/>
              <p:cNvCxnSpPr>
                <a:cxnSpLocks noChangeShapeType="1"/>
                <a:stCxn id="18473" idx="0"/>
                <a:endCxn id="18457" idx="2"/>
              </p:cNvCxnSpPr>
              <p:nvPr/>
            </p:nvCxnSpPr>
            <p:spPr bwMode="auto">
              <a:xfrm flipH="1" flipV="1">
                <a:off x="2734734" y="4098871"/>
                <a:ext cx="78316" cy="263525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486" name="Straight Arrow Connector 54"/>
              <p:cNvCxnSpPr>
                <a:cxnSpLocks noChangeShapeType="1"/>
                <a:stCxn id="18473" idx="7"/>
                <a:endCxn id="18456" idx="2"/>
              </p:cNvCxnSpPr>
              <p:nvPr/>
            </p:nvCxnSpPr>
            <p:spPr bwMode="auto">
              <a:xfrm flipV="1">
                <a:off x="2880782" y="4098870"/>
                <a:ext cx="482600" cy="284162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487" name="Straight Arrow Connector 55"/>
              <p:cNvCxnSpPr>
                <a:cxnSpLocks noChangeShapeType="1"/>
                <a:endCxn id="18449" idx="2"/>
              </p:cNvCxnSpPr>
              <p:nvPr/>
            </p:nvCxnSpPr>
            <p:spPr bwMode="auto">
              <a:xfrm flipH="1" flipV="1">
                <a:off x="2324100" y="3389258"/>
                <a:ext cx="459316" cy="963613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488" name="Straight Arrow Connector 56"/>
              <p:cNvCxnSpPr>
                <a:cxnSpLocks noChangeShapeType="1"/>
                <a:stCxn id="18473" idx="0"/>
                <a:endCxn id="18448" idx="2"/>
              </p:cNvCxnSpPr>
              <p:nvPr/>
            </p:nvCxnSpPr>
            <p:spPr bwMode="auto">
              <a:xfrm flipV="1">
                <a:off x="2813050" y="3389257"/>
                <a:ext cx="141817" cy="97313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489" name="Straight Arrow Connector 57"/>
              <p:cNvCxnSpPr>
                <a:cxnSpLocks noChangeShapeType="1"/>
              </p:cNvCxnSpPr>
              <p:nvPr/>
            </p:nvCxnSpPr>
            <p:spPr bwMode="auto">
              <a:xfrm flipV="1">
                <a:off x="2400300" y="2768546"/>
                <a:ext cx="190500" cy="288925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490" name="Straight Arrow Connector 58"/>
              <p:cNvCxnSpPr>
                <a:cxnSpLocks noChangeShapeType="1"/>
                <a:stCxn id="18448" idx="0"/>
              </p:cNvCxnSpPr>
              <p:nvPr/>
            </p:nvCxnSpPr>
            <p:spPr bwMode="auto">
              <a:xfrm flipV="1">
                <a:off x="2954866" y="2768545"/>
                <a:ext cx="0" cy="290512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491" name="Straight Arrow Connector 59"/>
              <p:cNvCxnSpPr>
                <a:cxnSpLocks noChangeShapeType="1"/>
              </p:cNvCxnSpPr>
              <p:nvPr/>
            </p:nvCxnSpPr>
            <p:spPr bwMode="auto">
              <a:xfrm flipV="1">
                <a:off x="2641600" y="2768546"/>
                <a:ext cx="0" cy="1000125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492" name="Straight Arrow Connector 60"/>
              <p:cNvCxnSpPr>
                <a:cxnSpLocks noChangeShapeType="1"/>
              </p:cNvCxnSpPr>
              <p:nvPr/>
            </p:nvCxnSpPr>
            <p:spPr bwMode="auto">
              <a:xfrm flipH="1" flipV="1">
                <a:off x="3263900" y="2768545"/>
                <a:ext cx="99483" cy="1008062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493" name="Straight Arrow Connector 61"/>
              <p:cNvCxnSpPr>
                <a:cxnSpLocks noChangeShapeType="1"/>
              </p:cNvCxnSpPr>
              <p:nvPr/>
            </p:nvCxnSpPr>
            <p:spPr bwMode="auto">
              <a:xfrm flipV="1">
                <a:off x="3291416" y="1798675"/>
                <a:ext cx="643467" cy="669832"/>
              </a:xfrm>
              <a:prstGeom prst="straightConnector1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494" name="Straight Arrow Connector 62"/>
              <p:cNvCxnSpPr>
                <a:cxnSpLocks noChangeShapeType="1"/>
              </p:cNvCxnSpPr>
              <p:nvPr/>
            </p:nvCxnSpPr>
            <p:spPr bwMode="auto">
              <a:xfrm flipH="1">
                <a:off x="6256804" y="2650663"/>
                <a:ext cx="2015067" cy="366326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8495" name="TextBox 145"/>
              <p:cNvSpPr txBox="1">
                <a:spLocks noChangeArrowheads="1"/>
              </p:cNvSpPr>
              <p:nvPr/>
            </p:nvSpPr>
            <p:spPr bwMode="auto">
              <a:xfrm>
                <a:off x="7943850" y="3067463"/>
                <a:ext cx="105621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32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1pPr>
                <a:lvl2pPr marL="742950" indent="-285750"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8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2pPr>
                <a:lvl3pPr marL="1143000" indent="-228600"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3pPr>
                <a:lvl4pPr marL="1600200" indent="-228600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4pPr>
                <a:lvl5pPr marL="2057400" indent="-228600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5pPr>
                <a:lvl6pPr marL="25146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6pPr>
                <a:lvl7pPr marL="29718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7pPr>
                <a:lvl8pPr marL="34290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8pPr>
                <a:lvl9pPr marL="38862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en-US" sz="1200">
                    <a:solidFill>
                      <a:schemeClr val="tx1"/>
                    </a:solidFill>
                    <a:latin typeface="Arial" panose="020B0604020202020204" pitchFamily="34" charset="0"/>
                  </a:rPr>
                  <a:t>backward pass</a:t>
                </a:r>
              </a:p>
            </p:txBody>
          </p:sp>
          <p:sp>
            <p:nvSpPr>
              <p:cNvPr id="18496" name="TextBox 146"/>
              <p:cNvSpPr txBox="1">
                <a:spLocks noChangeArrowheads="1"/>
              </p:cNvSpPr>
              <p:nvPr/>
            </p:nvSpPr>
            <p:spPr bwMode="auto">
              <a:xfrm>
                <a:off x="8001000" y="3932182"/>
                <a:ext cx="105621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32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1pPr>
                <a:lvl2pPr marL="742950" indent="-285750"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8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2pPr>
                <a:lvl3pPr marL="1143000" indent="-228600"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3pPr>
                <a:lvl4pPr marL="1600200" indent="-228600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4pPr>
                <a:lvl5pPr marL="2057400" indent="-228600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5pPr>
                <a:lvl6pPr marL="25146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6pPr>
                <a:lvl7pPr marL="29718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7pPr>
                <a:lvl8pPr marL="34290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8pPr>
                <a:lvl9pPr marL="38862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en-US" sz="1200">
                    <a:solidFill>
                      <a:schemeClr val="tx1"/>
                    </a:solidFill>
                    <a:latin typeface="Arial" panose="020B0604020202020204" pitchFamily="34" charset="0"/>
                  </a:rPr>
                  <a:t>forward pass</a:t>
                </a:r>
              </a:p>
            </p:txBody>
          </p:sp>
          <p:sp>
            <p:nvSpPr>
              <p:cNvPr id="18497" name="TextBox 118"/>
              <p:cNvSpPr txBox="1">
                <a:spLocks noChangeArrowheads="1"/>
              </p:cNvSpPr>
              <p:nvPr/>
            </p:nvSpPr>
            <p:spPr bwMode="auto">
              <a:xfrm>
                <a:off x="2302934" y="4352871"/>
                <a:ext cx="385233" cy="261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32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1pPr>
                <a:lvl2pPr marL="742950" indent="-285750"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8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2pPr>
                <a:lvl3pPr marL="1143000" indent="-228600"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3pPr>
                <a:lvl4pPr marL="1600200" indent="-228600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4pPr>
                <a:lvl5pPr marL="2057400" indent="-228600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5pPr>
                <a:lvl6pPr marL="25146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6pPr>
                <a:lvl7pPr marL="29718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7pPr>
                <a:lvl8pPr marL="34290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8pPr>
                <a:lvl9pPr marL="38862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en-US" sz="1100">
                    <a:solidFill>
                      <a:schemeClr val="tx1"/>
                    </a:solidFill>
                  </a:rPr>
                  <a:t>t</a:t>
                </a:r>
                <a:endParaRPr lang="fr-FR" alt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18498" name="TextBox 151"/>
              <p:cNvSpPr txBox="1">
                <a:spLocks noChangeArrowheads="1"/>
              </p:cNvSpPr>
              <p:nvPr/>
            </p:nvSpPr>
            <p:spPr bwMode="auto">
              <a:xfrm>
                <a:off x="5183716" y="4306832"/>
                <a:ext cx="575733" cy="261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32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1pPr>
                <a:lvl2pPr marL="742950" indent="-285750"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8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2pPr>
                <a:lvl3pPr marL="1143000" indent="-228600"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3pPr>
                <a:lvl4pPr marL="1600200" indent="-228600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4pPr>
                <a:lvl5pPr marL="2057400" indent="-228600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5pPr>
                <a:lvl6pPr marL="25146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6pPr>
                <a:lvl7pPr marL="29718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7pPr>
                <a:lvl8pPr marL="34290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8pPr>
                <a:lvl9pPr marL="38862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en-US" sz="1100">
                    <a:solidFill>
                      <a:schemeClr val="tx1"/>
                    </a:solidFill>
                  </a:rPr>
                  <a:t>t+1</a:t>
                </a:r>
                <a:endParaRPr lang="fr-FR" alt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18499" name="TextBox 8"/>
              <p:cNvSpPr txBox="1">
                <a:spLocks noChangeArrowheads="1"/>
              </p:cNvSpPr>
              <p:nvPr/>
            </p:nvSpPr>
            <p:spPr bwMode="auto">
              <a:xfrm>
                <a:off x="8305800" y="5075182"/>
                <a:ext cx="770467" cy="60747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32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1pPr>
                <a:lvl2pPr marL="742950" indent="-285750"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8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2pPr>
                <a:lvl3pPr marL="1143000" indent="-228600"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3pPr>
                <a:lvl4pPr marL="1600200" indent="-228600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4pPr>
                <a:lvl5pPr marL="2057400" indent="-228600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5pPr>
                <a:lvl6pPr marL="25146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6pPr>
                <a:lvl7pPr marL="29718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7pPr>
                <a:lvl8pPr marL="34290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8pPr>
                <a:lvl9pPr marL="38862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WenQuanYi Zen Hei" charset="0"/>
                    <a:cs typeface="WenQuanYi Zen Hei" charset="0"/>
                  </a:defRPr>
                </a:lvl9pPr>
              </a:lstStyle>
              <a:p>
                <a:pPr algn="ctr" eaLnBrk="1" hangingPunct="1">
                  <a:lnSpc>
                    <a:spcPct val="93000"/>
                  </a:lnSpc>
                  <a:spcBef>
                    <a:spcPct val="0"/>
                  </a:spcBef>
                  <a:buFont typeface="Times New Roman" panose="02020603050405020304" pitchFamily="18" charset="0"/>
                  <a:buNone/>
                </a:pPr>
                <a:endParaRPr lang="fr-FR" altLang="fr-FR" sz="1200">
                  <a:solidFill>
                    <a:schemeClr val="tx1"/>
                  </a:solidFill>
                </a:endParaRPr>
              </a:p>
              <a:p>
                <a:pPr algn="ctr" eaLnBrk="1" hangingPunct="1">
                  <a:lnSpc>
                    <a:spcPct val="93000"/>
                  </a:lnSpc>
                  <a:spcBef>
                    <a:spcPct val="0"/>
                  </a:spcBef>
                  <a:buFont typeface="Times New Roman" panose="02020603050405020304" pitchFamily="18" charset="0"/>
                  <a:buNone/>
                </a:pPr>
                <a:r>
                  <a:rPr lang="fr-FR" altLang="fr-FR" sz="1200">
                    <a:solidFill>
                      <a:schemeClr val="tx1"/>
                    </a:solidFill>
                  </a:rPr>
                  <a:t>Features</a:t>
                </a:r>
              </a:p>
              <a:p>
                <a:pPr algn="ctr" eaLnBrk="1" hangingPunct="1">
                  <a:lnSpc>
                    <a:spcPct val="93000"/>
                  </a:lnSpc>
                  <a:spcBef>
                    <a:spcPct val="0"/>
                  </a:spcBef>
                  <a:buFont typeface="Times New Roman" panose="02020603050405020304" pitchFamily="18" charset="0"/>
                  <a:buNone/>
                </a:pPr>
                <a:r>
                  <a:rPr lang="fr-FR" altLang="fr-FR" sz="1200">
                    <a:solidFill>
                      <a:schemeClr val="tx1"/>
                    </a:solidFill>
                  </a:rPr>
                  <a:t>  </a:t>
                </a:r>
              </a:p>
            </p:txBody>
          </p:sp>
          <p:sp>
            <p:nvSpPr>
              <p:cNvPr id="69" name="TextBox 66"/>
              <p:cNvSpPr txBox="1">
                <a:spLocks noChangeArrowheads="1"/>
              </p:cNvSpPr>
              <p:nvPr/>
            </p:nvSpPr>
            <p:spPr bwMode="auto">
              <a:xfrm>
                <a:off x="3003915" y="1381504"/>
                <a:ext cx="3168464" cy="34922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lnSpc>
                    <a:spcPct val="9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r>
                  <a:rPr lang="fr-FR" altLang="fr-FR" b="1" kern="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Word Output</a:t>
                </a:r>
                <a:endParaRPr lang="fr-FR" altLang="fr-FR" b="1" kern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8437" name="TextBox 145"/>
            <p:cNvSpPr txBox="1">
              <a:spLocks noChangeArrowheads="1"/>
            </p:cNvSpPr>
            <p:nvPr/>
          </p:nvSpPr>
          <p:spPr bwMode="auto">
            <a:xfrm>
              <a:off x="8163983" y="2438400"/>
              <a:ext cx="105621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1pPr>
              <a:lvl2pPr marL="742950" indent="-285750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2pPr>
              <a:lvl3pPr marL="1143000" indent="-228600"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3pPr>
              <a:lvl4pPr marL="16002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4pPr>
              <a:lvl5pPr marL="20574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n-US" sz="1200">
                  <a:solidFill>
                    <a:schemeClr val="tx1"/>
                  </a:solidFill>
                  <a:latin typeface="Arial" panose="020B0604020202020204" pitchFamily="34" charset="0"/>
                </a:rPr>
                <a:t>LSTM Cell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Importance of Context</a:t>
            </a:r>
          </a:p>
        </p:txBody>
      </p:sp>
      <p:pic>
        <p:nvPicPr>
          <p:cNvPr id="2" name="Picture 2" descr="C:\Users\naveen\Desktop\ICPR\ICPR12\cut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7" r="46211" b="1839"/>
          <a:stretch>
            <a:fillRect/>
          </a:stretch>
        </p:blipFill>
        <p:spPr>
          <a:xfrm>
            <a:off x="695325" y="1371600"/>
            <a:ext cx="676275" cy="1093788"/>
          </a:xfrm>
          <a:noFill/>
        </p:spPr>
      </p:pic>
      <p:pic>
        <p:nvPicPr>
          <p:cNvPr id="6" name="Picture 2" descr="C:\Users\naveen\Desktop\ICPR\ICPR12\cut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1371600"/>
            <a:ext cx="18669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62000" y="2514600"/>
            <a:ext cx="167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  <a:t>Small Context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410200" y="2525713"/>
            <a:ext cx="1981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  <a:t>Larger Context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14350" y="3384550"/>
            <a:ext cx="7543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  <a:t>For a given feature, BLSTM takes into account forward as well as backward context.</a:t>
            </a: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66" t="8878" r="29268" b="10828"/>
          <a:stretch>
            <a:fillRect/>
          </a:stretch>
        </p:blipFill>
        <p:spPr bwMode="auto">
          <a:xfrm>
            <a:off x="4572000" y="3810000"/>
            <a:ext cx="619125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0" t="8640" b="12608"/>
          <a:stretch>
            <a:fillRect/>
          </a:stretch>
        </p:blipFill>
        <p:spPr bwMode="auto">
          <a:xfrm>
            <a:off x="3995738" y="5222875"/>
            <a:ext cx="1852612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200"/>
            <a:ext cx="6572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1581150"/>
            <a:ext cx="8477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0" y="1619250"/>
            <a:ext cx="16002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BLSTM for Devanagari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8013" cy="4267200"/>
          </a:xfrm>
        </p:spPr>
        <p:txBody>
          <a:bodyPr/>
          <a:lstStyle/>
          <a:p>
            <a:r>
              <a:rPr lang="en-US" altLang="en-US" smtClean="0"/>
              <a:t>Motivation</a:t>
            </a:r>
          </a:p>
          <a:p>
            <a:pPr lvl="1"/>
            <a:r>
              <a:rPr lang="en-US" altLang="en-US" smtClean="0"/>
              <a:t>No Zoning</a:t>
            </a:r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  <a:p>
            <a:pPr lvl="1"/>
            <a:r>
              <a:rPr lang="en-US" altLang="en-US" smtClean="0"/>
              <a:t>Word Recognition</a:t>
            </a:r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  <a:p>
            <a:pPr lvl="1"/>
            <a:r>
              <a:rPr lang="en-US" altLang="en-US" smtClean="0"/>
              <a:t>Handle large # classes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1981200"/>
            <a:ext cx="4533900" cy="11430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940" descr="C:\Users\naveen\Desktop\ICPR\ICPR12\image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09875"/>
            <a:ext cx="619125" cy="619125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6" name="Group 16"/>
          <p:cNvGrpSpPr>
            <a:grpSpLocks/>
          </p:cNvGrpSpPr>
          <p:nvPr/>
        </p:nvGrpSpPr>
        <p:grpSpPr bwMode="auto">
          <a:xfrm>
            <a:off x="1524000" y="3886200"/>
            <a:ext cx="5334000" cy="508000"/>
            <a:chOff x="1524000" y="3886200"/>
            <a:chExt cx="5334000" cy="507857"/>
          </a:xfrm>
        </p:grpSpPr>
        <p:pic>
          <p:nvPicPr>
            <p:cNvPr id="20488" name="Picture 922" descr="C:\Users\naveen\Desktop\ICPR\ICPR12\done\141_119_fig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3886200"/>
              <a:ext cx="913141" cy="482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9" name="Picture 923" descr="C:\Users\naveen\Desktop\ICPR\ICPR12\done\156_7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1294" y="3931851"/>
              <a:ext cx="898969" cy="462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0" name="Picture 925" descr="C:\Users\naveen\Desktop\ICPR\ICPR12\done\0038_51_3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7274" y="3932799"/>
              <a:ext cx="1109497" cy="410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1" name="Picture 926" descr="C:\Users\naveen\Desktop\ICPR\ICPR12\done\cut6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2658" y="3932799"/>
              <a:ext cx="1077939" cy="461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2" name="Rectangle 15"/>
            <p:cNvSpPr>
              <a:spLocks noChangeArrowheads="1"/>
            </p:cNvSpPr>
            <p:nvPr/>
          </p:nvSpPr>
          <p:spPr bwMode="auto">
            <a:xfrm>
              <a:off x="1524000" y="3886200"/>
              <a:ext cx="5334000" cy="50785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defTabSz="457200"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1pPr>
              <a:lvl2pPr marL="742950" indent="-285750" defTabSz="457200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2pPr>
              <a:lvl3pPr marL="1143000" indent="-228600" defTabSz="457200"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3pPr>
              <a:lvl4pPr marL="1600200" indent="-228600" defTabSz="4572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4pPr>
              <a:lvl5pPr marL="2057400" indent="-228600" defTabSz="4572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Times New Roman" panose="02020603050405020304" pitchFamily="18" charset="0"/>
                <a:buNone/>
              </a:pPr>
              <a:endParaRPr lang="en-US" altLang="en-US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487" name="Content Placeholder 1"/>
          <p:cNvSpPr txBox="1">
            <a:spLocks/>
          </p:cNvSpPr>
          <p:nvPr/>
        </p:nvSpPr>
        <p:spPr bwMode="auto">
          <a:xfrm>
            <a:off x="88900" y="5943600"/>
            <a:ext cx="8978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defTabSz="4572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1pPr>
            <a:lvl2pPr marL="742950" indent="-285750" defTabSz="45720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2pPr>
            <a:lvl3pPr marL="1143000" indent="-228600" defTabSz="4572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3pPr>
            <a:lvl4pPr marL="1600200" indent="-228600"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4pPr>
            <a:lvl5pPr marL="2057400" indent="-228600"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latin typeface="Times-Roman" charset="0"/>
              </a:rPr>
              <a:t>Naveen Sankaran and C V Jawahar. </a:t>
            </a:r>
            <a:r>
              <a:rPr lang="en-US" altLang="en-US" sz="1200" b="1" i="1">
                <a:latin typeface="Times-Roman" charset="0"/>
              </a:rPr>
              <a:t>“Recognition of Printed Devanagari Text Using BLSTM Neural Network”</a:t>
            </a:r>
            <a:r>
              <a:rPr lang="en-US" altLang="en-US" sz="1200">
                <a:latin typeface="Times-Roman" charset="0"/>
              </a:rPr>
              <a:t> </a:t>
            </a:r>
            <a:r>
              <a:rPr lang="en-US" altLang="en-US" sz="1200" i="1">
                <a:latin typeface="Times-Italic" charset="0"/>
              </a:rPr>
              <a:t>International Conference on Pattern Recognition(ICPR), 2012.</a:t>
            </a:r>
            <a:endParaRPr lang="en-US" altLang="en-US" sz="1200">
              <a:latin typeface="Times-Roman" charset="0"/>
            </a:endParaRPr>
          </a:p>
          <a:p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BLSTM for Devanagari</a:t>
            </a:r>
          </a:p>
        </p:txBody>
      </p:sp>
      <p:grpSp>
        <p:nvGrpSpPr>
          <p:cNvPr id="21507" name="Group 3"/>
          <p:cNvGrpSpPr>
            <a:grpSpLocks/>
          </p:cNvGrpSpPr>
          <p:nvPr/>
        </p:nvGrpSpPr>
        <p:grpSpPr bwMode="auto">
          <a:xfrm>
            <a:off x="0" y="2514600"/>
            <a:ext cx="9067800" cy="2057400"/>
            <a:chOff x="753290" y="24618926"/>
            <a:chExt cx="32799735" cy="7966614"/>
          </a:xfrm>
        </p:grpSpPr>
        <p:pic>
          <p:nvPicPr>
            <p:cNvPr id="21508" name="Picture 933" descr="C:\Users\naveen\Desktop\ICPR\draft3\draft3\featext.pn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68" r="75198" b="44418"/>
            <a:stretch>
              <a:fillRect/>
            </a:stretch>
          </p:blipFill>
          <p:spPr bwMode="auto">
            <a:xfrm>
              <a:off x="1305349" y="29096731"/>
              <a:ext cx="3064216" cy="11715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509" name="Flowchart: Process 5"/>
            <p:cNvSpPr>
              <a:spLocks noChangeArrowheads="1"/>
            </p:cNvSpPr>
            <p:nvPr/>
          </p:nvSpPr>
          <p:spPr bwMode="auto">
            <a:xfrm>
              <a:off x="6405346" y="24922506"/>
              <a:ext cx="4707690" cy="2352745"/>
            </a:xfrm>
            <a:prstGeom prst="flowChartProcess">
              <a:avLst/>
            </a:prstGeom>
            <a:noFill/>
            <a:ln w="9525">
              <a:solidFill>
                <a:schemeClr val="tx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1pPr>
              <a:lvl2pPr marL="742950" indent="-285750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2pPr>
              <a:lvl3pPr marL="1143000" indent="-228600"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3pPr>
              <a:lvl4pPr marL="16002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4pPr>
              <a:lvl5pPr marL="20574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chemeClr val="tx1"/>
                  </a:solidFill>
                  <a:latin typeface="Arial" panose="020B0604020202020204" pitchFamily="34" charset="0"/>
                </a:rPr>
                <a:t>Feature Extraction</a:t>
              </a:r>
            </a:p>
          </p:txBody>
        </p:sp>
        <p:cxnSp>
          <p:nvCxnSpPr>
            <p:cNvPr id="21510" name="Straight Connector 6"/>
            <p:cNvCxnSpPr>
              <a:cxnSpLocks noChangeShapeType="1"/>
            </p:cNvCxnSpPr>
            <p:nvPr/>
          </p:nvCxnSpPr>
          <p:spPr bwMode="auto">
            <a:xfrm flipH="1">
              <a:off x="4993039" y="24618926"/>
              <a:ext cx="78463" cy="6906445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511" name="TextBox 7"/>
            <p:cNvSpPr txBox="1">
              <a:spLocks noChangeArrowheads="1"/>
            </p:cNvSpPr>
            <p:nvPr/>
          </p:nvSpPr>
          <p:spPr bwMode="auto">
            <a:xfrm>
              <a:off x="753290" y="25881948"/>
              <a:ext cx="3739650" cy="1072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1pPr>
              <a:lvl2pPr marL="742950" indent="-285750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2pPr>
              <a:lvl3pPr marL="1143000" indent="-228600"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3pPr>
              <a:lvl4pPr marL="16002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4pPr>
              <a:lvl5pPr marL="20574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800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Input Image</a:t>
              </a:r>
              <a:endParaRPr lang="en-US" altLang="en-US" sz="1800" baseline="-250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512" name="Right Arrow 8"/>
            <p:cNvSpPr>
              <a:spLocks noChangeArrowheads="1"/>
            </p:cNvSpPr>
            <p:nvPr/>
          </p:nvSpPr>
          <p:spPr bwMode="auto">
            <a:xfrm>
              <a:off x="4540388" y="26098878"/>
              <a:ext cx="1705356" cy="417423"/>
            </a:xfrm>
            <a:prstGeom prst="rightArrow">
              <a:avLst>
                <a:gd name="adj1" fmla="val 50000"/>
                <a:gd name="adj2" fmla="val 50009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1pPr>
              <a:lvl2pPr marL="742950" indent="-285750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2pPr>
              <a:lvl3pPr marL="1143000" indent="-228600"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3pPr>
              <a:lvl4pPr marL="16002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4pPr>
              <a:lvl5pPr marL="20574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b="1" baseline="-250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21513" name="Picture 948" descr="C:\Users\naveen\Desktop\ICVGIP2012\conference\blstm_icvgipV0.4\icvgipV0.1\img\cell1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27142" y="27578831"/>
              <a:ext cx="6487428" cy="5006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4" name="Flowchart: Process 10"/>
            <p:cNvSpPr>
              <a:spLocks noChangeArrowheads="1"/>
            </p:cNvSpPr>
            <p:nvPr/>
          </p:nvSpPr>
          <p:spPr bwMode="auto">
            <a:xfrm>
              <a:off x="14376238" y="24922506"/>
              <a:ext cx="5289102" cy="2352745"/>
            </a:xfrm>
            <a:prstGeom prst="flowChartProcess">
              <a:avLst/>
            </a:prstGeom>
            <a:noFill/>
            <a:ln w="9525">
              <a:solidFill>
                <a:schemeClr val="tx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1pPr>
              <a:lvl2pPr marL="742950" indent="-285750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2pPr>
              <a:lvl3pPr marL="1143000" indent="-228600"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3pPr>
              <a:lvl4pPr marL="16002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4pPr>
              <a:lvl5pPr marL="20574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chemeClr val="tx1"/>
                  </a:solidFill>
                  <a:latin typeface="Arial" panose="020B0604020202020204" pitchFamily="34" charset="0"/>
                </a:rPr>
                <a:t>BLSTM Network</a:t>
              </a:r>
            </a:p>
          </p:txBody>
        </p:sp>
        <p:sp>
          <p:nvSpPr>
            <p:cNvPr id="21515" name="Flowchart: Process 11"/>
            <p:cNvSpPr>
              <a:spLocks noChangeArrowheads="1"/>
            </p:cNvSpPr>
            <p:nvPr/>
          </p:nvSpPr>
          <p:spPr bwMode="auto">
            <a:xfrm>
              <a:off x="22019184" y="24922506"/>
              <a:ext cx="4707690" cy="2352745"/>
            </a:xfrm>
            <a:prstGeom prst="flowChartProcess">
              <a:avLst/>
            </a:prstGeom>
            <a:noFill/>
            <a:ln w="9525">
              <a:solidFill>
                <a:schemeClr val="tx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1pPr>
              <a:lvl2pPr marL="742950" indent="-285750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2pPr>
              <a:lvl3pPr marL="1143000" indent="-228600"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3pPr>
              <a:lvl4pPr marL="16002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4pPr>
              <a:lvl5pPr marL="20574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chemeClr val="tx1"/>
                  </a:solidFill>
                  <a:latin typeface="Arial" panose="020B0604020202020204" pitchFamily="34" charset="0"/>
                </a:rPr>
                <a:t>Output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chemeClr val="tx1"/>
                  </a:solidFill>
                  <a:latin typeface="Arial" panose="020B0604020202020204" pitchFamily="34" charset="0"/>
                </a:rPr>
                <a:t>Class Labels</a:t>
              </a:r>
            </a:p>
          </p:txBody>
        </p:sp>
        <p:sp>
          <p:nvSpPr>
            <p:cNvPr id="21516" name="Flowchart: Process 12"/>
            <p:cNvSpPr>
              <a:spLocks noChangeArrowheads="1"/>
            </p:cNvSpPr>
            <p:nvPr/>
          </p:nvSpPr>
          <p:spPr bwMode="auto">
            <a:xfrm>
              <a:off x="28589152" y="24922505"/>
              <a:ext cx="4963873" cy="2352745"/>
            </a:xfrm>
            <a:prstGeom prst="flowChartProcess">
              <a:avLst/>
            </a:prstGeom>
            <a:noFill/>
            <a:ln w="9525">
              <a:solidFill>
                <a:schemeClr val="tx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1pPr>
              <a:lvl2pPr marL="742950" indent="-285750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2pPr>
              <a:lvl3pPr marL="1143000" indent="-228600"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3pPr>
              <a:lvl4pPr marL="16002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4pPr>
              <a:lvl5pPr marL="20574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chemeClr val="tx1"/>
                  </a:solidFill>
                  <a:latin typeface="Arial" panose="020B0604020202020204" pitchFamily="34" charset="0"/>
                </a:rPr>
                <a:t>Class Label to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chemeClr val="tx1"/>
                  </a:solidFill>
                  <a:latin typeface="Arial" panose="020B0604020202020204" pitchFamily="34" charset="0"/>
                </a:rPr>
                <a:t>Unicode conversion</a:t>
              </a:r>
            </a:p>
          </p:txBody>
        </p:sp>
        <p:cxnSp>
          <p:nvCxnSpPr>
            <p:cNvPr id="21517" name="Straight Connector 13"/>
            <p:cNvCxnSpPr>
              <a:cxnSpLocks noChangeShapeType="1"/>
            </p:cNvCxnSpPr>
            <p:nvPr/>
          </p:nvCxnSpPr>
          <p:spPr bwMode="auto">
            <a:xfrm flipH="1">
              <a:off x="12839188" y="24618926"/>
              <a:ext cx="78463" cy="6906445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18" name="Straight Connector 14"/>
            <p:cNvCxnSpPr>
              <a:cxnSpLocks noChangeShapeType="1"/>
            </p:cNvCxnSpPr>
            <p:nvPr/>
          </p:nvCxnSpPr>
          <p:spPr bwMode="auto">
            <a:xfrm flipH="1">
              <a:off x="20999184" y="24618926"/>
              <a:ext cx="78463" cy="6906445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19" name="Straight Connector 15"/>
            <p:cNvCxnSpPr>
              <a:cxnSpLocks noChangeShapeType="1"/>
            </p:cNvCxnSpPr>
            <p:nvPr/>
          </p:nvCxnSpPr>
          <p:spPr bwMode="auto">
            <a:xfrm flipH="1">
              <a:off x="27668411" y="24694821"/>
              <a:ext cx="78463" cy="6906445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520" name="Right Arrow 16"/>
            <p:cNvSpPr>
              <a:spLocks noChangeArrowheads="1"/>
            </p:cNvSpPr>
            <p:nvPr/>
          </p:nvSpPr>
          <p:spPr bwMode="auto">
            <a:xfrm>
              <a:off x="11839987" y="26136826"/>
              <a:ext cx="1705356" cy="417423"/>
            </a:xfrm>
            <a:prstGeom prst="rightArrow">
              <a:avLst>
                <a:gd name="adj1" fmla="val 50000"/>
                <a:gd name="adj2" fmla="val 50009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1pPr>
              <a:lvl2pPr marL="742950" indent="-285750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2pPr>
              <a:lvl3pPr marL="1143000" indent="-228600"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3pPr>
              <a:lvl4pPr marL="16002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4pPr>
              <a:lvl5pPr marL="20574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b="1" baseline="-250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521" name="Right Arrow 17"/>
            <p:cNvSpPr>
              <a:spLocks noChangeArrowheads="1"/>
            </p:cNvSpPr>
            <p:nvPr/>
          </p:nvSpPr>
          <p:spPr bwMode="auto">
            <a:xfrm>
              <a:off x="20078444" y="26136826"/>
              <a:ext cx="1705356" cy="417423"/>
            </a:xfrm>
            <a:prstGeom prst="rightArrow">
              <a:avLst>
                <a:gd name="adj1" fmla="val 50000"/>
                <a:gd name="adj2" fmla="val 50009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1pPr>
              <a:lvl2pPr marL="742950" indent="-285750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2pPr>
              <a:lvl3pPr marL="1143000" indent="-228600"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3pPr>
              <a:lvl4pPr marL="16002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4pPr>
              <a:lvl5pPr marL="20574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b="1" baseline="-250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522" name="Right Arrow 18"/>
            <p:cNvSpPr>
              <a:spLocks noChangeArrowheads="1"/>
            </p:cNvSpPr>
            <p:nvPr/>
          </p:nvSpPr>
          <p:spPr bwMode="auto">
            <a:xfrm>
              <a:off x="26883797" y="26060931"/>
              <a:ext cx="1705356" cy="417423"/>
            </a:xfrm>
            <a:prstGeom prst="rightArrow">
              <a:avLst>
                <a:gd name="adj1" fmla="val 50000"/>
                <a:gd name="adj2" fmla="val 50009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1pPr>
              <a:lvl2pPr marL="742950" indent="-285750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2pPr>
              <a:lvl3pPr marL="1143000" indent="-228600"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3pPr>
              <a:lvl4pPr marL="16002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4pPr>
              <a:lvl5pPr marL="20574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b="1" baseline="-250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523" name="Flowchart: Process 19"/>
            <p:cNvSpPr>
              <a:spLocks noChangeArrowheads="1"/>
            </p:cNvSpPr>
            <p:nvPr/>
          </p:nvSpPr>
          <p:spPr bwMode="auto">
            <a:xfrm>
              <a:off x="21948790" y="28974698"/>
              <a:ext cx="4776176" cy="1106307"/>
            </a:xfrm>
            <a:prstGeom prst="flowChartProcess">
              <a:avLst/>
            </a:prstGeom>
            <a:noFill/>
            <a:ln w="9525">
              <a:solidFill>
                <a:schemeClr val="tx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1pPr>
              <a:lvl2pPr marL="742950" indent="-285750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2pPr>
              <a:lvl3pPr marL="1143000" indent="-228600"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3pPr>
              <a:lvl4pPr marL="16002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4pPr>
              <a:lvl5pPr marL="20574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chemeClr val="tx1"/>
                  </a:solidFill>
                  <a:latin typeface="Arial" panose="020B0604020202020204" pitchFamily="34" charset="0"/>
                </a:rPr>
                <a:t>35, 64, 55, 105</a:t>
              </a:r>
            </a:p>
          </p:txBody>
        </p:sp>
        <p:sp>
          <p:nvSpPr>
            <p:cNvPr id="21524" name="Flowchart: Process 20"/>
            <p:cNvSpPr>
              <a:spLocks noChangeArrowheads="1"/>
            </p:cNvSpPr>
            <p:nvPr/>
          </p:nvSpPr>
          <p:spPr bwMode="auto">
            <a:xfrm>
              <a:off x="28787406" y="28866685"/>
              <a:ext cx="4393844" cy="1377770"/>
            </a:xfrm>
            <a:prstGeom prst="flowChartProcess">
              <a:avLst/>
            </a:prstGeom>
            <a:noFill/>
            <a:ln w="9525">
              <a:solidFill>
                <a:schemeClr val="tx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1pPr>
              <a:lvl2pPr marL="742950" indent="-285750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2pPr>
              <a:lvl3pPr marL="1143000" indent="-228600"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3pPr>
              <a:lvl4pPr marL="16002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4pPr>
              <a:lvl5pPr marL="20574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i-IN" altLang="en-US" sz="2400" b="1">
                  <a:solidFill>
                    <a:srgbClr val="00B050"/>
                  </a:solidFill>
                  <a:latin typeface="Arial" panose="020B0604020202020204" pitchFamily="34" charset="0"/>
                </a:rPr>
                <a:t>अदालत</a:t>
              </a:r>
              <a:endParaRPr lang="en-US" altLang="en-US" sz="2400" b="1">
                <a:solidFill>
                  <a:srgbClr val="00B05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21525" name="Picture 993" descr="C:\Users\naveen\Desktop\ICPR\draft3\draft3\featext.pn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E6E6E6"/>
                </a:clrFrom>
                <a:clrTo>
                  <a:srgbClr val="E6E6E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35" t="-1192"/>
            <a:stretch>
              <a:fillRect/>
            </a:stretch>
          </p:blipFill>
          <p:spPr bwMode="auto">
            <a:xfrm>
              <a:off x="5675830" y="27557767"/>
              <a:ext cx="6653461" cy="4759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BLSTM Results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Trained on 90K words and tested on 67K words.</a:t>
            </a:r>
          </a:p>
          <a:p>
            <a:r>
              <a:rPr lang="en-US" altLang="en-US" smtClean="0"/>
              <a:t>Obtained more than 20% improvement in Word Error Rate.</a:t>
            </a:r>
          </a:p>
        </p:txBody>
      </p:sp>
      <p:sp>
        <p:nvSpPr>
          <p:cNvPr id="7" name="Text Box 28"/>
          <p:cNvSpPr txBox="1">
            <a:spLocks noChangeArrowheads="1"/>
          </p:cNvSpPr>
          <p:nvPr/>
        </p:nvSpPr>
        <p:spPr bwMode="auto">
          <a:xfrm>
            <a:off x="304800" y="6232059"/>
            <a:ext cx="906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r-IN" altLang="en-US" sz="1400" i="1" dirty="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rPr>
              <a:t>1. </a:t>
            </a:r>
            <a:r>
              <a:rPr lang="en-US" altLang="en-US" sz="1400" i="1" dirty="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rPr>
              <a:t>D. Arya, et al., @ </a:t>
            </a:r>
            <a:r>
              <a:rPr lang="en-US" altLang="en-US" sz="1400" dirty="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rPr>
              <a:t>ICDAR MOCR Workshop, 2011.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rPr>
              <a:t>Experiences of Integration and Performance Testing of Multilingual OCR for Printed Indian </a:t>
            </a:r>
            <a:r>
              <a:rPr lang="en-US" altLang="en-US" sz="1400" b="1" dirty="0" smtClean="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rPr>
              <a:t>Scripts</a:t>
            </a:r>
            <a:endParaRPr lang="mr-IN" altLang="en-US" sz="1400" b="1" dirty="0">
              <a:solidFill>
                <a:schemeClr val="tx1"/>
              </a:solidFill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793277"/>
              </p:ext>
            </p:extLst>
          </p:nvPr>
        </p:nvGraphicFramePr>
        <p:xfrm>
          <a:off x="325391" y="3725630"/>
          <a:ext cx="8077200" cy="236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2400"/>
                <a:gridCol w="1346200"/>
                <a:gridCol w="1346200"/>
                <a:gridCol w="1346200"/>
                <a:gridCol w="1346200"/>
              </a:tblGrid>
              <a:tr h="59055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Char. Error Rate</a:t>
                      </a:r>
                      <a:endParaRPr lang="en-GB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Word Error Rate</a:t>
                      </a:r>
                      <a:endParaRPr lang="en-GB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905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Devanagari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OCR[1]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Ours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OCR[1]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Ours</a:t>
                      </a:r>
                      <a:endParaRPr lang="en-GB" dirty="0"/>
                    </a:p>
                  </a:txBody>
                  <a:tcPr anchor="ctr"/>
                </a:tc>
              </a:tr>
              <a:tr h="5905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Good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7.63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5.65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17.88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8.62</a:t>
                      </a:r>
                      <a:endParaRPr lang="en-GB" dirty="0"/>
                    </a:p>
                  </a:txBody>
                  <a:tcPr anchor="ctr"/>
                </a:tc>
              </a:tr>
              <a:tr h="5905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Poor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20.11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15.13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43.15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22.15</a:t>
                      </a:r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3586" name="Oval 4"/>
          <p:cNvSpPr>
            <a:spLocks noChangeArrowheads="1"/>
          </p:cNvSpPr>
          <p:nvPr/>
        </p:nvSpPr>
        <p:spPr bwMode="auto">
          <a:xfrm>
            <a:off x="5943600" y="5527209"/>
            <a:ext cx="838200" cy="45720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4572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1pPr>
            <a:lvl2pPr marL="742950" indent="-285750" defTabSz="45720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2pPr>
            <a:lvl3pPr marL="1143000" indent="-228600" defTabSz="4572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3pPr>
            <a:lvl4pPr marL="1600200" indent="-228600"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4pPr>
            <a:lvl5pPr marL="2057400" indent="-228600"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n-US" altLang="en-US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87" name="Oval 5"/>
          <p:cNvSpPr>
            <a:spLocks noChangeArrowheads="1"/>
          </p:cNvSpPr>
          <p:nvPr/>
        </p:nvSpPr>
        <p:spPr bwMode="auto">
          <a:xfrm>
            <a:off x="7314406" y="5533464"/>
            <a:ext cx="838200" cy="45720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4572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1pPr>
            <a:lvl2pPr marL="742950" indent="-285750" defTabSz="45720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2pPr>
            <a:lvl3pPr marL="1143000" indent="-228600" defTabSz="4572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3pPr>
            <a:lvl4pPr marL="1600200" indent="-228600"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4pPr>
            <a:lvl5pPr marL="2057400" indent="-228600"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n-US" altLang="en-US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Qualitative Results</a:t>
            </a:r>
          </a:p>
        </p:txBody>
      </p: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542925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02100"/>
            <a:ext cx="51435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295400"/>
            <a:ext cx="2286000" cy="292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188" y="5348288"/>
            <a:ext cx="1520825" cy="139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3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113" y="4343400"/>
            <a:ext cx="2097087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4" name="Rectangle 1"/>
          <p:cNvSpPr>
            <a:spLocks noChangeArrowheads="1"/>
          </p:cNvSpPr>
          <p:nvPr/>
        </p:nvSpPr>
        <p:spPr bwMode="auto">
          <a:xfrm>
            <a:off x="457200" y="1295400"/>
            <a:ext cx="8153400" cy="5451475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4572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1pPr>
            <a:lvl2pPr marL="742950" indent="-285750" defTabSz="45720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2pPr>
            <a:lvl3pPr marL="1143000" indent="-228600" defTabSz="4572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3pPr>
            <a:lvl4pPr marL="1600200" indent="-228600"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4pPr>
            <a:lvl5pPr marL="2057400" indent="-228600"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n-GB" altLang="en-US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585" name="Straight Connector 3"/>
          <p:cNvCxnSpPr>
            <a:cxnSpLocks noChangeShapeType="1"/>
          </p:cNvCxnSpPr>
          <p:nvPr/>
        </p:nvCxnSpPr>
        <p:spPr bwMode="auto">
          <a:xfrm>
            <a:off x="3200400" y="1295400"/>
            <a:ext cx="0" cy="54514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6" name="Straight Connector 10"/>
          <p:cNvCxnSpPr>
            <a:cxnSpLocks noChangeShapeType="1"/>
          </p:cNvCxnSpPr>
          <p:nvPr/>
        </p:nvCxnSpPr>
        <p:spPr bwMode="auto">
          <a:xfrm>
            <a:off x="6172200" y="1295400"/>
            <a:ext cx="0" cy="54514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7" name="Straight Connector 5"/>
          <p:cNvCxnSpPr>
            <a:cxnSpLocks noChangeShapeType="1"/>
          </p:cNvCxnSpPr>
          <p:nvPr/>
        </p:nvCxnSpPr>
        <p:spPr bwMode="auto">
          <a:xfrm>
            <a:off x="457200" y="2667000"/>
            <a:ext cx="81534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8" name="Straight Connector 13"/>
          <p:cNvCxnSpPr>
            <a:cxnSpLocks noChangeShapeType="1"/>
          </p:cNvCxnSpPr>
          <p:nvPr/>
        </p:nvCxnSpPr>
        <p:spPr bwMode="auto">
          <a:xfrm>
            <a:off x="457200" y="4114800"/>
            <a:ext cx="81534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9" name="Straight Connector 14"/>
          <p:cNvCxnSpPr>
            <a:cxnSpLocks noChangeShapeType="1"/>
          </p:cNvCxnSpPr>
          <p:nvPr/>
        </p:nvCxnSpPr>
        <p:spPr bwMode="auto">
          <a:xfrm>
            <a:off x="457200" y="5410200"/>
            <a:ext cx="81534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Symbol to UNICODE conversion rules are required to generate final output.</a:t>
            </a:r>
          </a:p>
          <a:p>
            <a:r>
              <a:rPr lang="en-US" dirty="0" smtClean="0"/>
              <a:t>Huge training time of about 2 weeks.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400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Introduction</a:t>
            </a:r>
            <a:endParaRPr lang="en-GB" altLang="en-US" smtClean="0"/>
          </a:p>
        </p:txBody>
      </p:sp>
      <p:pic>
        <p:nvPicPr>
          <p:cNvPr id="512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122363"/>
            <a:ext cx="3200400" cy="349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Box 1"/>
          <p:cNvSpPr txBox="1">
            <a:spLocks noChangeArrowheads="1"/>
          </p:cNvSpPr>
          <p:nvPr/>
        </p:nvSpPr>
        <p:spPr bwMode="auto">
          <a:xfrm>
            <a:off x="304800" y="1562100"/>
            <a:ext cx="42672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GB" altLang="en-US" sz="2400">
                <a:solidFill>
                  <a:schemeClr val="tx1"/>
                </a:solidFill>
                <a:latin typeface="Arial" panose="020B0604020202020204" pitchFamily="34" charset="0"/>
              </a:rPr>
              <a:t>22 official languages.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GB" altLang="en-US" sz="2400">
                <a:solidFill>
                  <a:schemeClr val="tx1"/>
                </a:solidFill>
                <a:latin typeface="Arial" panose="020B0604020202020204" pitchFamily="34" charset="0"/>
              </a:rPr>
              <a:t>100+ languages.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GB" altLang="en-US" sz="2400">
                <a:solidFill>
                  <a:schemeClr val="tx1"/>
                </a:solidFill>
                <a:latin typeface="Arial" panose="020B0604020202020204" pitchFamily="34" charset="0"/>
              </a:rPr>
              <a:t>Language specific number system.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GB" altLang="en-US" sz="2400">
                <a:solidFill>
                  <a:schemeClr val="tx1"/>
                </a:solidFill>
                <a:latin typeface="Arial" panose="020B0604020202020204" pitchFamily="34" charset="0"/>
              </a:rPr>
              <a:t>Two major groups</a:t>
            </a:r>
          </a:p>
          <a:p>
            <a:pPr lvl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GB" altLang="en-US" sz="2400">
                <a:solidFill>
                  <a:schemeClr val="tx1"/>
                </a:solidFill>
                <a:latin typeface="Arial" panose="020B0604020202020204" pitchFamily="34" charset="0"/>
              </a:rPr>
              <a:t>Indo – Aryan</a:t>
            </a:r>
          </a:p>
          <a:p>
            <a:pPr lvl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GB" altLang="en-US" sz="2400">
                <a:solidFill>
                  <a:schemeClr val="tx1"/>
                </a:solidFill>
                <a:latin typeface="Arial" panose="020B0604020202020204" pitchFamily="34" charset="0"/>
              </a:rPr>
              <a:t>Dravidian</a:t>
            </a:r>
          </a:p>
        </p:txBody>
      </p:sp>
      <p:pic>
        <p:nvPicPr>
          <p:cNvPr id="5125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08"/>
          <a:stretch>
            <a:fillRect/>
          </a:stretch>
        </p:blipFill>
        <p:spPr bwMode="auto">
          <a:xfrm>
            <a:off x="1295400" y="4648200"/>
            <a:ext cx="6781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Recognition as Transcription</a:t>
            </a:r>
            <a:endParaRPr lang="en-GB" altLang="en-US" smtClean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Network learns how to “Transcribe” input features to output labels.</a:t>
            </a:r>
          </a:p>
          <a:p>
            <a:r>
              <a:rPr lang="en-US" altLang="en-US" smtClean="0"/>
              <a:t>Target labels are UNICODE</a:t>
            </a:r>
          </a:p>
          <a:p>
            <a:r>
              <a:rPr lang="en-US" altLang="en-US" smtClean="0"/>
              <a:t>No Symbol-&gt; UNICODE output mapping</a:t>
            </a:r>
          </a:p>
          <a:p>
            <a:r>
              <a:rPr lang="en-US" altLang="en-US" smtClean="0"/>
              <a:t>Easily scalable to other languages</a:t>
            </a:r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Recognition Vs Transcription</a:t>
            </a:r>
            <a:endParaRPr lang="en-GB" altLang="en-US" smtClean="0"/>
          </a:p>
        </p:txBody>
      </p:sp>
      <p:pic>
        <p:nvPicPr>
          <p:cNvPr id="2765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0025" y="1562100"/>
            <a:ext cx="8485188" cy="4814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Challenges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8013" cy="5291138"/>
          </a:xfrm>
        </p:spPr>
        <p:txBody>
          <a:bodyPr/>
          <a:lstStyle/>
          <a:p>
            <a:r>
              <a:rPr lang="en-US" altLang="en-US" dirty="0" smtClean="0"/>
              <a:t>Segmentation free training and testing</a:t>
            </a:r>
          </a:p>
          <a:p>
            <a:r>
              <a:rPr lang="en-US" altLang="en-US" dirty="0" smtClean="0"/>
              <a:t>UNICODE (</a:t>
            </a:r>
            <a:r>
              <a:rPr lang="en-US" altLang="en-US" dirty="0" err="1" smtClean="0"/>
              <a:t>akshara</a:t>
            </a:r>
            <a:r>
              <a:rPr lang="en-US" altLang="en-US" dirty="0" smtClean="0"/>
              <a:t>) training and UNICODE (</a:t>
            </a:r>
            <a:r>
              <a:rPr lang="en-US" altLang="en-US" dirty="0" err="1" smtClean="0"/>
              <a:t>akshara</a:t>
            </a:r>
            <a:r>
              <a:rPr lang="en-US" altLang="en-US" dirty="0" smtClean="0"/>
              <a:t>) testing</a:t>
            </a:r>
          </a:p>
          <a:p>
            <a:r>
              <a:rPr lang="en-US" altLang="en-US" dirty="0" smtClean="0"/>
              <a:t>Practical Issues:</a:t>
            </a:r>
          </a:p>
          <a:p>
            <a:pPr lvl="1"/>
            <a:r>
              <a:rPr lang="en-US" altLang="en-US" dirty="0" smtClean="0"/>
              <a:t>Learning with memory: (symbol ordering in Unicode)</a:t>
            </a:r>
          </a:p>
          <a:p>
            <a:pPr lvl="1"/>
            <a:r>
              <a:rPr lang="en-US" altLang="en-US" dirty="0" smtClean="0"/>
              <a:t>Large output label space</a:t>
            </a:r>
          </a:p>
          <a:p>
            <a:pPr lvl="1"/>
            <a:r>
              <a:rPr lang="en-US" altLang="en-US" dirty="0" smtClean="0"/>
              <a:t>Scalability to large data set</a:t>
            </a:r>
          </a:p>
          <a:p>
            <a:pPr lvl="1"/>
            <a:r>
              <a:rPr lang="en-US" altLang="en-US" dirty="0" smtClean="0"/>
              <a:t>Efficiency in testing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8228013" cy="1433513"/>
          </a:xfrm>
        </p:spPr>
        <p:txBody>
          <a:bodyPr/>
          <a:lstStyle/>
          <a:p>
            <a:r>
              <a:rPr lang="en-US" altLang="en-US" smtClean="0"/>
              <a:t>Training time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1800" smtClean="0"/>
              <a:t>Training time increases when</a:t>
            </a:r>
          </a:p>
          <a:p>
            <a:pPr lvl="1"/>
            <a:r>
              <a:rPr lang="en-US" altLang="en-US" sz="1800" smtClean="0"/>
              <a:t># Output classes increases</a:t>
            </a:r>
          </a:p>
          <a:p>
            <a:pPr lvl="1"/>
            <a:r>
              <a:rPr lang="en-US" altLang="en-US" sz="1800" smtClean="0"/>
              <a:t># Features decreases</a:t>
            </a:r>
          </a:p>
          <a:p>
            <a:pPr lvl="1"/>
            <a:r>
              <a:rPr lang="en-US" altLang="en-US" sz="1800" smtClean="0"/>
              <a:t># Training data increases</a:t>
            </a:r>
          </a:p>
        </p:txBody>
      </p:sp>
      <p:pic>
        <p:nvPicPr>
          <p:cNvPr id="29700" name="Picture 2" descr="C:\Users\naveen\Desktop\ICVGIP2012\conference\icvgipV0.6\img\Synthetic_TimeVsNumLabels.ep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480218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2" descr="C:\Users\naveen\Desktop\ICVGIP2012\conference\icvgipV0.6\img\Synthetic_TimeVsNumWords.ep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789363"/>
            <a:ext cx="4343400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3" descr="C:\Users\naveen\Desktop\ICVGIP2012\conference\icvgipV0.6\img\Synthetic_TimeVsNumFeatures.ep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66800"/>
            <a:ext cx="43434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Training at Unicode level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UNICODE training largely reduces the number of classes.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dirty="0" smtClean="0"/>
              <a:t>UNICODE training can reduce the time taken</a:t>
            </a:r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241844"/>
              </p:ext>
            </p:extLst>
          </p:nvPr>
        </p:nvGraphicFramePr>
        <p:xfrm>
          <a:off x="685800" y="2717800"/>
          <a:ext cx="6096000" cy="1857375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WenQuanYi Zen Hei" charset="0"/>
                          <a:cs typeface="WenQuanYi Zen Hei" charset="0"/>
                        </a:rPr>
                        <a:t>Language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WenQuanYi Zen Hei" charset="0"/>
                          <a:cs typeface="WenQuanYi Zen Hei" charset="0"/>
                        </a:rPr>
                        <a:t># Unicode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WenQuanYi Zen Hei" charset="0"/>
                          <a:cs typeface="WenQuanYi Zen Hei" charset="0"/>
                        </a:rPr>
                        <a:t># Symbols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WenQuanYi Zen Hei" charset="0"/>
                          <a:cs typeface="WenQuanYi Zen Hei" charset="0"/>
                        </a:rPr>
                        <a:t>Malayalam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WenQuanYi Zen Hei" charset="0"/>
                          <a:cs typeface="WenQuanYi Zen Hei" charset="0"/>
                        </a:rPr>
                        <a:t>163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WenQuanYi Zen Hei" charset="0"/>
                          <a:cs typeface="WenQuanYi Zen Hei" charset="0"/>
                        </a:rPr>
                        <a:t>215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WenQuanYi Zen Hei" charset="0"/>
                          <a:cs typeface="WenQuanYi Zen Hei" charset="0"/>
                        </a:rPr>
                        <a:t>Tamil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WenQuanYi Zen Hei" charset="0"/>
                          <a:cs typeface="WenQuanYi Zen Hei" charset="0"/>
                        </a:rPr>
                        <a:t>143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WenQuanYi Zen Hei" charset="0"/>
                          <a:cs typeface="WenQuanYi Zen Hei" charset="0"/>
                        </a:rPr>
                        <a:t>212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WenQuanYi Zen Hei" charset="0"/>
                          <a:cs typeface="WenQuanYi Zen Hei" charset="0"/>
                        </a:rPr>
                        <a:t>Telugu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WenQuanYi Zen Hei" charset="0"/>
                          <a:cs typeface="WenQuanYi Zen Hei" charset="0"/>
                        </a:rPr>
                        <a:t>138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WenQuanYi Zen Hei" charset="0"/>
                          <a:cs typeface="WenQuanYi Zen Hei" charset="0"/>
                        </a:rPr>
                        <a:t>359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WenQuanYi Zen Hei" charset="0"/>
                          <a:cs typeface="WenQuanYi Zen Hei" charset="0"/>
                        </a:rPr>
                        <a:t>Kannada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WenQuanYi Zen Hei" charset="0"/>
                          <a:cs typeface="WenQuanYi Zen Hei" charset="0"/>
                        </a:rPr>
                        <a:t>156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WenQuanYi Zen Hei" charset="0"/>
                          <a:cs typeface="WenQuanYi Zen Hei" charset="0"/>
                        </a:rPr>
                        <a:t>352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Features</a:t>
            </a:r>
            <a:endParaRPr lang="en-GB" altLang="en-US" smtClean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8013" cy="5291138"/>
          </a:xfrm>
        </p:spPr>
        <p:txBody>
          <a:bodyPr/>
          <a:lstStyle/>
          <a:p>
            <a:r>
              <a:rPr lang="en-US" altLang="en-US" dirty="0" smtClean="0"/>
              <a:t>Each word split horizontally into two parts</a:t>
            </a:r>
          </a:p>
          <a:p>
            <a:r>
              <a:rPr lang="en-US" altLang="en-US" dirty="0" smtClean="0"/>
              <a:t>7 features extracted from top and bottom half</a:t>
            </a:r>
          </a:p>
          <a:p>
            <a:r>
              <a:rPr lang="en-US" altLang="en-US" dirty="0" smtClean="0"/>
              <a:t>Sliding window of size 5pixel used.</a:t>
            </a:r>
            <a:endParaRPr lang="en-GB" altLang="en-US" dirty="0" smtClean="0"/>
          </a:p>
        </p:txBody>
      </p:sp>
      <p:grpSp>
        <p:nvGrpSpPr>
          <p:cNvPr id="31748" name="Group 8"/>
          <p:cNvGrpSpPr>
            <a:grpSpLocks/>
          </p:cNvGrpSpPr>
          <p:nvPr/>
        </p:nvGrpSpPr>
        <p:grpSpPr bwMode="auto">
          <a:xfrm>
            <a:off x="358775" y="3839570"/>
            <a:ext cx="8424863" cy="2889250"/>
            <a:chOff x="107504" y="1340768"/>
            <a:chExt cx="8424936" cy="2888494"/>
          </a:xfrm>
        </p:grpSpPr>
        <p:pic>
          <p:nvPicPr>
            <p:cNvPr id="31749" name="Picture 9" descr="C:\Users\naveen\Desktop\ICPR\draft3\draft3\featex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" t="-1192" r="23608" b="-1459"/>
            <a:stretch>
              <a:fillRect/>
            </a:stretch>
          </p:blipFill>
          <p:spPr bwMode="auto">
            <a:xfrm>
              <a:off x="107504" y="1340768"/>
              <a:ext cx="5040560" cy="2888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0" name="Picture 11" descr="C:\Users\naveen\Desktop\ICPR\ICPR12\projProf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4236" y="2088103"/>
              <a:ext cx="1498978" cy="1124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1" name="Picture 13" descr="C:\Users\naveen\Desktop\ICPR\ICPR12\vertDistProf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2785016"/>
              <a:ext cx="1248139" cy="935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2" name="Picture 14" descr="C:\Users\naveen\Desktop\ICPR\ICPR12\lowerProf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1628800"/>
              <a:ext cx="1248139" cy="93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3" name="TextBox 13"/>
            <p:cNvSpPr txBox="1">
              <a:spLocks noChangeArrowheads="1"/>
            </p:cNvSpPr>
            <p:nvPr/>
          </p:nvSpPr>
          <p:spPr bwMode="auto">
            <a:xfrm>
              <a:off x="5292080" y="1340768"/>
              <a:ext cx="124813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1pPr>
              <a:lvl2pPr marL="742950" indent="-285750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2pPr>
              <a:lvl3pPr marL="1143000" indent="-228600"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3pPr>
              <a:lvl4pPr marL="16002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4pPr>
              <a:lvl5pPr marL="20574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chemeClr val="tx1"/>
                  </a:solidFill>
                  <a:latin typeface="Arial" panose="020B0604020202020204" pitchFamily="34" charset="0"/>
                </a:rPr>
                <a:t>Mean</a:t>
              </a:r>
            </a:p>
          </p:txBody>
        </p:sp>
        <p:sp>
          <p:nvSpPr>
            <p:cNvPr id="31754" name="TextBox 14"/>
            <p:cNvSpPr txBox="1">
              <a:spLocks noChangeArrowheads="1"/>
            </p:cNvSpPr>
            <p:nvPr/>
          </p:nvSpPr>
          <p:spPr bwMode="auto">
            <a:xfrm>
              <a:off x="5292080" y="3635732"/>
              <a:ext cx="124813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1pPr>
              <a:lvl2pPr marL="742950" indent="-285750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2pPr>
              <a:lvl3pPr marL="1143000" indent="-228600"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3pPr>
              <a:lvl4pPr marL="16002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4pPr>
              <a:lvl5pPr marL="20574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chemeClr val="tx1"/>
                  </a:solidFill>
                  <a:latin typeface="Arial" panose="020B0604020202020204" pitchFamily="34" charset="0"/>
                </a:rPr>
                <a:t>Variance</a:t>
              </a:r>
            </a:p>
          </p:txBody>
        </p:sp>
        <p:sp>
          <p:nvSpPr>
            <p:cNvPr id="31755" name="TextBox 15"/>
            <p:cNvSpPr txBox="1">
              <a:spLocks noChangeArrowheads="1"/>
            </p:cNvSpPr>
            <p:nvPr/>
          </p:nvSpPr>
          <p:spPr bwMode="auto">
            <a:xfrm>
              <a:off x="6660232" y="1763524"/>
              <a:ext cx="187220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1pPr>
              <a:lvl2pPr marL="742950" indent="-285750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2pPr>
              <a:lvl3pPr marL="1143000" indent="-228600"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3pPr>
              <a:lvl4pPr marL="16002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4pPr>
              <a:lvl5pPr marL="20574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WenQuanYi Zen Hei" charset="0"/>
                  <a:cs typeface="WenQuanYi Zen Hei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chemeClr val="tx1"/>
                  </a:solidFill>
                  <a:latin typeface="Arial" panose="020B0604020202020204" pitchFamily="34" charset="0"/>
                </a:rPr>
                <a:t>Std. Deviation</a:t>
              </a:r>
            </a:p>
          </p:txBody>
        </p:sp>
      </p:grpSp>
      <p:sp>
        <p:nvSpPr>
          <p:cNvPr id="2" name="Left Brace 1"/>
          <p:cNvSpPr/>
          <p:nvPr/>
        </p:nvSpPr>
        <p:spPr bwMode="auto">
          <a:xfrm rot="5400000">
            <a:off x="3988454" y="2400300"/>
            <a:ext cx="457200" cy="2362200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Left Brace 12"/>
          <p:cNvSpPr/>
          <p:nvPr/>
        </p:nvSpPr>
        <p:spPr bwMode="auto">
          <a:xfrm rot="5400000">
            <a:off x="6743700" y="2429870"/>
            <a:ext cx="457200" cy="2362200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3059668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Binary Features                         Grey Features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Network Configuration</a:t>
            </a:r>
            <a:endParaRPr lang="en-GB" altLang="en-US" smtClean="0"/>
          </a:p>
        </p:txBody>
      </p:sp>
      <p:pic>
        <p:nvPicPr>
          <p:cNvPr id="3277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47"/>
          <a:stretch>
            <a:fillRect/>
          </a:stretch>
        </p:blipFill>
        <p:spPr>
          <a:xfrm>
            <a:off x="609600" y="1231900"/>
            <a:ext cx="4191000" cy="3263900"/>
          </a:xfrm>
        </p:spPr>
      </p:pic>
      <p:pic>
        <p:nvPicPr>
          <p:cNvPr id="3277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44" t="-1784"/>
          <a:stretch>
            <a:fillRect/>
          </a:stretch>
        </p:blipFill>
        <p:spPr bwMode="auto">
          <a:xfrm>
            <a:off x="5073650" y="1181100"/>
            <a:ext cx="391795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2773" name="TextBox 1"/>
          <p:cNvSpPr txBox="1">
            <a:spLocks noChangeArrowheads="1"/>
          </p:cNvSpPr>
          <p:nvPr/>
        </p:nvSpPr>
        <p:spPr bwMode="auto">
          <a:xfrm>
            <a:off x="533400" y="4953000"/>
            <a:ext cx="81518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  <a:t>Learning rate of 0.0009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  <a:t>Momentum 0.9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  <a:t>Number of hidden layers = 1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  <a:t>Number of nodes in hidden layer = 100</a:t>
            </a:r>
            <a:endParaRPr lang="en-GB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-138113"/>
            <a:ext cx="8228013" cy="1433513"/>
          </a:xfrm>
        </p:spPr>
        <p:txBody>
          <a:bodyPr/>
          <a:lstStyle/>
          <a:p>
            <a:r>
              <a:rPr lang="en-US" altLang="en-US" smtClean="0"/>
              <a:t>Final Network Architecture</a:t>
            </a:r>
            <a:endParaRPr lang="en-GB" altLang="en-US" smtClean="0"/>
          </a:p>
        </p:txBody>
      </p:sp>
      <p:pic>
        <p:nvPicPr>
          <p:cNvPr id="33795" name="Picture 3" descr="C:\Users\naveen\Desktop\ICPR\draft3\draft3\featex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26" t="9042" r="43233" b="16745"/>
          <a:stretch>
            <a:fillRect/>
          </a:stretch>
        </p:blipFill>
        <p:spPr bwMode="auto">
          <a:xfrm>
            <a:off x="304800" y="1066800"/>
            <a:ext cx="838200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 descr="C:\Users\naveen\Desktop\ICPR\draft3\draft3\featex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58" t="9042" r="24699" b="16745"/>
          <a:stretch>
            <a:fillRect/>
          </a:stretch>
        </p:blipFill>
        <p:spPr bwMode="auto">
          <a:xfrm>
            <a:off x="304800" y="2592388"/>
            <a:ext cx="839788" cy="15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11" descr="C:\Users\naveen\Desktop\ICPR\ICPR12\projPro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86400"/>
            <a:ext cx="846138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13" descr="C:\Users\naveen\Desktop\ICPR\ICPR12\vertDistPro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00600"/>
            <a:ext cx="8382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14" descr="C:\Users\naveen\Desktop\ICPR\ICPR12\lowerPro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14800"/>
            <a:ext cx="8382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800" name="Straight Arrow Connector 11"/>
          <p:cNvCxnSpPr>
            <a:cxnSpLocks noChangeShapeType="1"/>
          </p:cNvCxnSpPr>
          <p:nvPr/>
        </p:nvCxnSpPr>
        <p:spPr bwMode="auto">
          <a:xfrm>
            <a:off x="1143000" y="1295400"/>
            <a:ext cx="6096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1" name="Straight Arrow Connector 12"/>
          <p:cNvCxnSpPr>
            <a:cxnSpLocks noChangeShapeType="1"/>
          </p:cNvCxnSpPr>
          <p:nvPr/>
        </p:nvCxnSpPr>
        <p:spPr bwMode="auto">
          <a:xfrm>
            <a:off x="1143000" y="2209800"/>
            <a:ext cx="6096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2" name="Straight Arrow Connector 13"/>
          <p:cNvCxnSpPr>
            <a:cxnSpLocks noChangeShapeType="1"/>
          </p:cNvCxnSpPr>
          <p:nvPr/>
        </p:nvCxnSpPr>
        <p:spPr bwMode="auto">
          <a:xfrm>
            <a:off x="1143000" y="2895600"/>
            <a:ext cx="6096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3" name="Straight Arrow Connector 14"/>
          <p:cNvCxnSpPr>
            <a:cxnSpLocks noChangeShapeType="1"/>
          </p:cNvCxnSpPr>
          <p:nvPr/>
        </p:nvCxnSpPr>
        <p:spPr bwMode="auto">
          <a:xfrm>
            <a:off x="1143000" y="3657600"/>
            <a:ext cx="6096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4" name="Straight Arrow Connector 15"/>
          <p:cNvCxnSpPr>
            <a:cxnSpLocks noChangeShapeType="1"/>
          </p:cNvCxnSpPr>
          <p:nvPr/>
        </p:nvCxnSpPr>
        <p:spPr bwMode="auto">
          <a:xfrm>
            <a:off x="1219200" y="4419600"/>
            <a:ext cx="6096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5" name="Straight Arrow Connector 16"/>
          <p:cNvCxnSpPr>
            <a:cxnSpLocks noChangeShapeType="1"/>
          </p:cNvCxnSpPr>
          <p:nvPr/>
        </p:nvCxnSpPr>
        <p:spPr bwMode="auto">
          <a:xfrm>
            <a:off x="1219200" y="5105400"/>
            <a:ext cx="6096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6" name="Straight Arrow Connector 17"/>
          <p:cNvCxnSpPr>
            <a:cxnSpLocks noChangeShapeType="1"/>
          </p:cNvCxnSpPr>
          <p:nvPr/>
        </p:nvCxnSpPr>
        <p:spPr bwMode="auto">
          <a:xfrm>
            <a:off x="1219200" y="5791200"/>
            <a:ext cx="6096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07" name="Oval 18"/>
          <p:cNvSpPr>
            <a:spLocks noChangeArrowheads="1"/>
          </p:cNvSpPr>
          <p:nvPr/>
        </p:nvSpPr>
        <p:spPr bwMode="auto">
          <a:xfrm>
            <a:off x="2057400" y="1143000"/>
            <a:ext cx="533400" cy="457200"/>
          </a:xfrm>
          <a:prstGeom prst="ellipse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4572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1pPr>
            <a:lvl2pPr marL="742950" indent="-285750" defTabSz="45720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2pPr>
            <a:lvl3pPr marL="1143000" indent="-228600" defTabSz="4572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3pPr>
            <a:lvl4pPr marL="1600200" indent="-228600"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4pPr>
            <a:lvl5pPr marL="2057400" indent="-228600"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n-GB" altLang="en-US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08" name="Oval 19"/>
          <p:cNvSpPr>
            <a:spLocks noChangeArrowheads="1"/>
          </p:cNvSpPr>
          <p:nvPr/>
        </p:nvSpPr>
        <p:spPr bwMode="auto">
          <a:xfrm>
            <a:off x="2057400" y="1981200"/>
            <a:ext cx="533400" cy="457200"/>
          </a:xfrm>
          <a:prstGeom prst="ellipse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4572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1pPr>
            <a:lvl2pPr marL="742950" indent="-285750" defTabSz="45720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2pPr>
            <a:lvl3pPr marL="1143000" indent="-228600" defTabSz="4572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3pPr>
            <a:lvl4pPr marL="1600200" indent="-228600"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4pPr>
            <a:lvl5pPr marL="2057400" indent="-228600"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n-GB" altLang="en-US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09" name="Oval 20"/>
          <p:cNvSpPr>
            <a:spLocks noChangeArrowheads="1"/>
          </p:cNvSpPr>
          <p:nvPr/>
        </p:nvSpPr>
        <p:spPr bwMode="auto">
          <a:xfrm>
            <a:off x="2057400" y="2743200"/>
            <a:ext cx="533400" cy="457200"/>
          </a:xfrm>
          <a:prstGeom prst="ellipse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4572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1pPr>
            <a:lvl2pPr marL="742950" indent="-285750" defTabSz="45720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2pPr>
            <a:lvl3pPr marL="1143000" indent="-228600" defTabSz="4572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3pPr>
            <a:lvl4pPr marL="1600200" indent="-228600"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4pPr>
            <a:lvl5pPr marL="2057400" indent="-228600"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n-GB" altLang="en-US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10" name="Oval 21"/>
          <p:cNvSpPr>
            <a:spLocks noChangeArrowheads="1"/>
          </p:cNvSpPr>
          <p:nvPr/>
        </p:nvSpPr>
        <p:spPr bwMode="auto">
          <a:xfrm>
            <a:off x="2057400" y="3505200"/>
            <a:ext cx="533400" cy="457200"/>
          </a:xfrm>
          <a:prstGeom prst="ellipse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4572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1pPr>
            <a:lvl2pPr marL="742950" indent="-285750" defTabSz="45720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2pPr>
            <a:lvl3pPr marL="1143000" indent="-228600" defTabSz="4572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3pPr>
            <a:lvl4pPr marL="1600200" indent="-228600"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4pPr>
            <a:lvl5pPr marL="2057400" indent="-228600"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n-GB" altLang="en-US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11" name="Oval 22"/>
          <p:cNvSpPr>
            <a:spLocks noChangeArrowheads="1"/>
          </p:cNvSpPr>
          <p:nvPr/>
        </p:nvSpPr>
        <p:spPr bwMode="auto">
          <a:xfrm>
            <a:off x="2057400" y="4191000"/>
            <a:ext cx="533400" cy="457200"/>
          </a:xfrm>
          <a:prstGeom prst="ellipse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4572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1pPr>
            <a:lvl2pPr marL="742950" indent="-285750" defTabSz="45720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2pPr>
            <a:lvl3pPr marL="1143000" indent="-228600" defTabSz="4572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3pPr>
            <a:lvl4pPr marL="1600200" indent="-228600"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4pPr>
            <a:lvl5pPr marL="2057400" indent="-228600"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n-GB" altLang="en-US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12" name="Oval 23"/>
          <p:cNvSpPr>
            <a:spLocks noChangeArrowheads="1"/>
          </p:cNvSpPr>
          <p:nvPr/>
        </p:nvSpPr>
        <p:spPr bwMode="auto">
          <a:xfrm>
            <a:off x="2057400" y="4876800"/>
            <a:ext cx="533400" cy="457200"/>
          </a:xfrm>
          <a:prstGeom prst="ellipse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4572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1pPr>
            <a:lvl2pPr marL="742950" indent="-285750" defTabSz="45720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2pPr>
            <a:lvl3pPr marL="1143000" indent="-228600" defTabSz="4572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3pPr>
            <a:lvl4pPr marL="1600200" indent="-228600"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4pPr>
            <a:lvl5pPr marL="2057400" indent="-228600"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n-GB" altLang="en-US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13" name="Oval 24"/>
          <p:cNvSpPr>
            <a:spLocks noChangeArrowheads="1"/>
          </p:cNvSpPr>
          <p:nvPr/>
        </p:nvSpPr>
        <p:spPr bwMode="auto">
          <a:xfrm>
            <a:off x="2057400" y="5562600"/>
            <a:ext cx="533400" cy="457200"/>
          </a:xfrm>
          <a:prstGeom prst="ellipse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4572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1pPr>
            <a:lvl2pPr marL="742950" indent="-285750" defTabSz="45720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2pPr>
            <a:lvl3pPr marL="1143000" indent="-228600" defTabSz="4572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3pPr>
            <a:lvl4pPr marL="1600200" indent="-228600"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4pPr>
            <a:lvl5pPr marL="2057400" indent="-228600"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n-GB" altLang="en-US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814" name="Picture 3" descr="C:\Users\naveen\Desktop\ICVGIP2012\conference\icvgipV0.6\img\blstm_img.ep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713" y="1314450"/>
            <a:ext cx="9144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5" name="Picture 3" descr="C:\Users\naveen\Desktop\ICVGIP2012\conference\icvgipV0.6\img\blstm_img.ep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538" y="2628900"/>
            <a:ext cx="9144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6" name="Picture 3" descr="C:\Users\naveen\Desktop\ICVGIP2012\conference\icvgipV0.6\img\blstm_img.ep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25" y="4591050"/>
            <a:ext cx="9144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817" name="Straight Arrow Connector 29"/>
          <p:cNvCxnSpPr>
            <a:cxnSpLocks noChangeShapeType="1"/>
            <a:endCxn id="33814" idx="1"/>
          </p:cNvCxnSpPr>
          <p:nvPr/>
        </p:nvCxnSpPr>
        <p:spPr bwMode="auto">
          <a:xfrm>
            <a:off x="2590800" y="1371600"/>
            <a:ext cx="950913" cy="457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8" name="Straight Arrow Connector 31"/>
          <p:cNvCxnSpPr>
            <a:cxnSpLocks noChangeShapeType="1"/>
            <a:endCxn id="33815" idx="1"/>
          </p:cNvCxnSpPr>
          <p:nvPr/>
        </p:nvCxnSpPr>
        <p:spPr bwMode="auto">
          <a:xfrm>
            <a:off x="2620963" y="2286000"/>
            <a:ext cx="917575" cy="8572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9" name="Straight Arrow Connector 33"/>
          <p:cNvCxnSpPr>
            <a:cxnSpLocks noChangeShapeType="1"/>
          </p:cNvCxnSpPr>
          <p:nvPr/>
        </p:nvCxnSpPr>
        <p:spPr bwMode="auto">
          <a:xfrm>
            <a:off x="2589213" y="1398588"/>
            <a:ext cx="949325" cy="15636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0" name="Straight Arrow Connector 35"/>
          <p:cNvCxnSpPr>
            <a:cxnSpLocks noChangeShapeType="1"/>
            <a:endCxn id="33816" idx="1"/>
          </p:cNvCxnSpPr>
          <p:nvPr/>
        </p:nvCxnSpPr>
        <p:spPr bwMode="auto">
          <a:xfrm>
            <a:off x="2586038" y="1446213"/>
            <a:ext cx="954087" cy="36591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1" name="Straight Arrow Connector 37"/>
          <p:cNvCxnSpPr>
            <a:cxnSpLocks noChangeShapeType="1"/>
          </p:cNvCxnSpPr>
          <p:nvPr/>
        </p:nvCxnSpPr>
        <p:spPr bwMode="auto">
          <a:xfrm flipV="1">
            <a:off x="2652713" y="1882775"/>
            <a:ext cx="890587" cy="390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2" name="Straight Arrow Connector 39"/>
          <p:cNvCxnSpPr>
            <a:cxnSpLocks noChangeShapeType="1"/>
          </p:cNvCxnSpPr>
          <p:nvPr/>
        </p:nvCxnSpPr>
        <p:spPr bwMode="auto">
          <a:xfrm>
            <a:off x="2590800" y="2327275"/>
            <a:ext cx="1066800" cy="24733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3" name="Straight Arrow Connector 42"/>
          <p:cNvCxnSpPr>
            <a:cxnSpLocks noChangeShapeType="1"/>
          </p:cNvCxnSpPr>
          <p:nvPr/>
        </p:nvCxnSpPr>
        <p:spPr bwMode="auto">
          <a:xfrm flipV="1">
            <a:off x="2587625" y="1955800"/>
            <a:ext cx="1069975" cy="3835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4" name="Straight Arrow Connector 45"/>
          <p:cNvCxnSpPr>
            <a:cxnSpLocks noChangeShapeType="1"/>
            <a:stCxn id="33813" idx="6"/>
          </p:cNvCxnSpPr>
          <p:nvPr/>
        </p:nvCxnSpPr>
        <p:spPr bwMode="auto">
          <a:xfrm flipV="1">
            <a:off x="2590800" y="3398838"/>
            <a:ext cx="1219200" cy="23923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5" name="Straight Arrow Connector 48"/>
          <p:cNvCxnSpPr>
            <a:cxnSpLocks noChangeShapeType="1"/>
          </p:cNvCxnSpPr>
          <p:nvPr/>
        </p:nvCxnSpPr>
        <p:spPr bwMode="auto">
          <a:xfrm flipV="1">
            <a:off x="2617788" y="5319713"/>
            <a:ext cx="1039812" cy="4492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6" name="Straight Arrow Connector 51"/>
          <p:cNvCxnSpPr>
            <a:cxnSpLocks noChangeShapeType="1"/>
            <a:stCxn id="33809" idx="6"/>
            <a:endCxn id="33815" idx="1"/>
          </p:cNvCxnSpPr>
          <p:nvPr/>
        </p:nvCxnSpPr>
        <p:spPr bwMode="auto">
          <a:xfrm>
            <a:off x="2590800" y="2971800"/>
            <a:ext cx="947738" cy="1714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7" name="Straight Arrow Connector 53"/>
          <p:cNvCxnSpPr>
            <a:cxnSpLocks noChangeShapeType="1"/>
            <a:stCxn id="33810" idx="6"/>
          </p:cNvCxnSpPr>
          <p:nvPr/>
        </p:nvCxnSpPr>
        <p:spPr bwMode="auto">
          <a:xfrm>
            <a:off x="2590800" y="3733800"/>
            <a:ext cx="1066800" cy="1143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8" name="Straight Arrow Connector 55"/>
          <p:cNvCxnSpPr>
            <a:cxnSpLocks noChangeShapeType="1"/>
            <a:stCxn id="33811" idx="6"/>
          </p:cNvCxnSpPr>
          <p:nvPr/>
        </p:nvCxnSpPr>
        <p:spPr bwMode="auto">
          <a:xfrm flipV="1">
            <a:off x="2590800" y="3398838"/>
            <a:ext cx="1066800" cy="10207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9" name="Straight Arrow Connector 57"/>
          <p:cNvCxnSpPr>
            <a:cxnSpLocks noChangeShapeType="1"/>
            <a:stCxn id="33809" idx="6"/>
          </p:cNvCxnSpPr>
          <p:nvPr/>
        </p:nvCxnSpPr>
        <p:spPr bwMode="auto">
          <a:xfrm>
            <a:off x="2590800" y="2971800"/>
            <a:ext cx="1219200" cy="1828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30" name="Straight Arrow Connector 59"/>
          <p:cNvCxnSpPr>
            <a:cxnSpLocks noChangeShapeType="1"/>
            <a:stCxn id="33809" idx="6"/>
          </p:cNvCxnSpPr>
          <p:nvPr/>
        </p:nvCxnSpPr>
        <p:spPr bwMode="auto">
          <a:xfrm flipV="1">
            <a:off x="2590800" y="1955800"/>
            <a:ext cx="947738" cy="1016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31" name="Straight Arrow Connector 61"/>
          <p:cNvCxnSpPr>
            <a:cxnSpLocks noChangeShapeType="1"/>
            <a:stCxn id="33810" idx="6"/>
          </p:cNvCxnSpPr>
          <p:nvPr/>
        </p:nvCxnSpPr>
        <p:spPr bwMode="auto">
          <a:xfrm flipV="1">
            <a:off x="2590800" y="3200400"/>
            <a:ext cx="1066800" cy="533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32" name="Straight Arrow Connector 63"/>
          <p:cNvCxnSpPr>
            <a:cxnSpLocks noChangeShapeType="1"/>
            <a:stCxn id="33810" idx="6"/>
          </p:cNvCxnSpPr>
          <p:nvPr/>
        </p:nvCxnSpPr>
        <p:spPr bwMode="auto">
          <a:xfrm flipV="1">
            <a:off x="2590800" y="2057400"/>
            <a:ext cx="1219200" cy="1676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33" name="Straight Arrow Connector 65"/>
          <p:cNvCxnSpPr>
            <a:cxnSpLocks noChangeShapeType="1"/>
            <a:stCxn id="33811" idx="6"/>
          </p:cNvCxnSpPr>
          <p:nvPr/>
        </p:nvCxnSpPr>
        <p:spPr bwMode="auto">
          <a:xfrm>
            <a:off x="2590800" y="4419600"/>
            <a:ext cx="1066800" cy="533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34" name="Straight Arrow Connector 67"/>
          <p:cNvCxnSpPr>
            <a:cxnSpLocks noChangeShapeType="1"/>
            <a:stCxn id="33812" idx="6"/>
            <a:endCxn id="33816" idx="1"/>
          </p:cNvCxnSpPr>
          <p:nvPr/>
        </p:nvCxnSpPr>
        <p:spPr bwMode="auto">
          <a:xfrm>
            <a:off x="2590800" y="5105400"/>
            <a:ext cx="9493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35" name="Straight Arrow Connector 69"/>
          <p:cNvCxnSpPr>
            <a:cxnSpLocks noChangeShapeType="1"/>
            <a:stCxn id="33812" idx="6"/>
          </p:cNvCxnSpPr>
          <p:nvPr/>
        </p:nvCxnSpPr>
        <p:spPr bwMode="auto">
          <a:xfrm flipV="1">
            <a:off x="2590800" y="2057400"/>
            <a:ext cx="1371600" cy="3048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36" name="Straight Arrow Connector 71"/>
          <p:cNvCxnSpPr>
            <a:cxnSpLocks noChangeShapeType="1"/>
            <a:stCxn id="33812" idx="6"/>
          </p:cNvCxnSpPr>
          <p:nvPr/>
        </p:nvCxnSpPr>
        <p:spPr bwMode="auto">
          <a:xfrm flipV="1">
            <a:off x="2590800" y="3657600"/>
            <a:ext cx="1219200" cy="1447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37" name="TextBox 72"/>
          <p:cNvSpPr txBox="1">
            <a:spLocks noChangeArrowheads="1"/>
          </p:cNvSpPr>
          <p:nvPr/>
        </p:nvSpPr>
        <p:spPr bwMode="auto">
          <a:xfrm>
            <a:off x="3962400" y="3429000"/>
            <a:ext cx="228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  <a:endParaRPr lang="en-GB" altLang="en-US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3838" name="Oval 73"/>
          <p:cNvSpPr>
            <a:spLocks noChangeArrowheads="1"/>
          </p:cNvSpPr>
          <p:nvPr/>
        </p:nvSpPr>
        <p:spPr bwMode="auto">
          <a:xfrm>
            <a:off x="5867400" y="1143000"/>
            <a:ext cx="533400" cy="457200"/>
          </a:xfrm>
          <a:prstGeom prst="ellipse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4572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1pPr>
            <a:lvl2pPr marL="742950" indent="-285750" defTabSz="45720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2pPr>
            <a:lvl3pPr marL="1143000" indent="-228600" defTabSz="4572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3pPr>
            <a:lvl4pPr marL="1600200" indent="-228600"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4pPr>
            <a:lvl5pPr marL="2057400" indent="-228600"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n-GB" altLang="en-US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39" name="Oval 74"/>
          <p:cNvSpPr>
            <a:spLocks noChangeArrowheads="1"/>
          </p:cNvSpPr>
          <p:nvPr/>
        </p:nvSpPr>
        <p:spPr bwMode="auto">
          <a:xfrm>
            <a:off x="5867400" y="1981200"/>
            <a:ext cx="533400" cy="457200"/>
          </a:xfrm>
          <a:prstGeom prst="ellipse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4572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1pPr>
            <a:lvl2pPr marL="742950" indent="-285750" defTabSz="45720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2pPr>
            <a:lvl3pPr marL="1143000" indent="-228600" defTabSz="4572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3pPr>
            <a:lvl4pPr marL="1600200" indent="-228600"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4pPr>
            <a:lvl5pPr marL="2057400" indent="-228600"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n-GB" altLang="en-US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40" name="Oval 75"/>
          <p:cNvSpPr>
            <a:spLocks noChangeArrowheads="1"/>
          </p:cNvSpPr>
          <p:nvPr/>
        </p:nvSpPr>
        <p:spPr bwMode="auto">
          <a:xfrm>
            <a:off x="5867400" y="2743200"/>
            <a:ext cx="533400" cy="457200"/>
          </a:xfrm>
          <a:prstGeom prst="ellipse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4572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1pPr>
            <a:lvl2pPr marL="742950" indent="-285750" defTabSz="45720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2pPr>
            <a:lvl3pPr marL="1143000" indent="-228600" defTabSz="4572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3pPr>
            <a:lvl4pPr marL="1600200" indent="-228600"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4pPr>
            <a:lvl5pPr marL="2057400" indent="-228600"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n-GB" altLang="en-US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41" name="Oval 76"/>
          <p:cNvSpPr>
            <a:spLocks noChangeArrowheads="1"/>
          </p:cNvSpPr>
          <p:nvPr/>
        </p:nvSpPr>
        <p:spPr bwMode="auto">
          <a:xfrm>
            <a:off x="5867400" y="4876800"/>
            <a:ext cx="533400" cy="457200"/>
          </a:xfrm>
          <a:prstGeom prst="ellipse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4572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1pPr>
            <a:lvl2pPr marL="742950" indent="-285750" defTabSz="45720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2pPr>
            <a:lvl3pPr marL="1143000" indent="-228600" defTabSz="4572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3pPr>
            <a:lvl4pPr marL="1600200" indent="-228600"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4pPr>
            <a:lvl5pPr marL="2057400" indent="-228600"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n-GB" altLang="en-US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42" name="Oval 77"/>
          <p:cNvSpPr>
            <a:spLocks noChangeArrowheads="1"/>
          </p:cNvSpPr>
          <p:nvPr/>
        </p:nvSpPr>
        <p:spPr bwMode="auto">
          <a:xfrm>
            <a:off x="5867400" y="5562600"/>
            <a:ext cx="533400" cy="457200"/>
          </a:xfrm>
          <a:prstGeom prst="ellipse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4572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1pPr>
            <a:lvl2pPr marL="742950" indent="-285750" defTabSz="45720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2pPr>
            <a:lvl3pPr marL="1143000" indent="-228600" defTabSz="4572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3pPr>
            <a:lvl4pPr marL="1600200" indent="-228600"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4pPr>
            <a:lvl5pPr marL="2057400" indent="-228600"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n-GB" altLang="en-US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843" name="Straight Arrow Connector 79"/>
          <p:cNvCxnSpPr>
            <a:cxnSpLocks noChangeShapeType="1"/>
            <a:stCxn id="33814" idx="3"/>
          </p:cNvCxnSpPr>
          <p:nvPr/>
        </p:nvCxnSpPr>
        <p:spPr bwMode="auto">
          <a:xfrm flipV="1">
            <a:off x="4456113" y="1398588"/>
            <a:ext cx="1411287" cy="4302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44" name="Straight Arrow Connector 81"/>
          <p:cNvCxnSpPr>
            <a:cxnSpLocks noChangeShapeType="1"/>
            <a:stCxn id="33814" idx="3"/>
            <a:endCxn id="33839" idx="2"/>
          </p:cNvCxnSpPr>
          <p:nvPr/>
        </p:nvCxnSpPr>
        <p:spPr bwMode="auto">
          <a:xfrm>
            <a:off x="4456113" y="1828800"/>
            <a:ext cx="1411287" cy="381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45" name="Straight Arrow Connector 83"/>
          <p:cNvCxnSpPr>
            <a:cxnSpLocks noChangeShapeType="1"/>
            <a:stCxn id="33814" idx="3"/>
          </p:cNvCxnSpPr>
          <p:nvPr/>
        </p:nvCxnSpPr>
        <p:spPr bwMode="auto">
          <a:xfrm>
            <a:off x="4456113" y="1828800"/>
            <a:ext cx="1411287" cy="11334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46" name="Straight Arrow Connector 85"/>
          <p:cNvCxnSpPr>
            <a:cxnSpLocks noChangeShapeType="1"/>
            <a:stCxn id="33814" idx="3"/>
          </p:cNvCxnSpPr>
          <p:nvPr/>
        </p:nvCxnSpPr>
        <p:spPr bwMode="auto">
          <a:xfrm>
            <a:off x="4456113" y="1828800"/>
            <a:ext cx="1411287" cy="3124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47" name="Straight Arrow Connector 87"/>
          <p:cNvCxnSpPr>
            <a:cxnSpLocks noChangeShapeType="1"/>
            <a:stCxn id="33814" idx="3"/>
            <a:endCxn id="33842" idx="2"/>
          </p:cNvCxnSpPr>
          <p:nvPr/>
        </p:nvCxnSpPr>
        <p:spPr bwMode="auto">
          <a:xfrm>
            <a:off x="4456113" y="1828800"/>
            <a:ext cx="1411287" cy="3962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48" name="Straight Arrow Connector 89"/>
          <p:cNvCxnSpPr>
            <a:cxnSpLocks noChangeShapeType="1"/>
            <a:stCxn id="33815" idx="3"/>
            <a:endCxn id="33838" idx="3"/>
          </p:cNvCxnSpPr>
          <p:nvPr/>
        </p:nvCxnSpPr>
        <p:spPr bwMode="auto">
          <a:xfrm flipV="1">
            <a:off x="4452938" y="1533525"/>
            <a:ext cx="1492250" cy="16097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49" name="Straight Arrow Connector 91"/>
          <p:cNvCxnSpPr>
            <a:cxnSpLocks noChangeShapeType="1"/>
            <a:stCxn id="33815" idx="3"/>
            <a:endCxn id="33839" idx="2"/>
          </p:cNvCxnSpPr>
          <p:nvPr/>
        </p:nvCxnSpPr>
        <p:spPr bwMode="auto">
          <a:xfrm flipV="1">
            <a:off x="4452938" y="2209800"/>
            <a:ext cx="1414462" cy="9334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50" name="Straight Arrow Connector 93"/>
          <p:cNvCxnSpPr>
            <a:cxnSpLocks noChangeShapeType="1"/>
            <a:stCxn id="33815" idx="3"/>
            <a:endCxn id="33840" idx="2"/>
          </p:cNvCxnSpPr>
          <p:nvPr/>
        </p:nvCxnSpPr>
        <p:spPr bwMode="auto">
          <a:xfrm flipV="1">
            <a:off x="4452938" y="2971800"/>
            <a:ext cx="1414462" cy="1714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51" name="Straight Arrow Connector 95"/>
          <p:cNvCxnSpPr>
            <a:cxnSpLocks noChangeShapeType="1"/>
            <a:stCxn id="33815" idx="3"/>
            <a:endCxn id="33841" idx="2"/>
          </p:cNvCxnSpPr>
          <p:nvPr/>
        </p:nvCxnSpPr>
        <p:spPr bwMode="auto">
          <a:xfrm>
            <a:off x="4452938" y="3143250"/>
            <a:ext cx="1414462" cy="19621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52" name="Straight Arrow Connector 97"/>
          <p:cNvCxnSpPr>
            <a:cxnSpLocks noChangeShapeType="1"/>
            <a:stCxn id="33815" idx="3"/>
            <a:endCxn id="33842" idx="1"/>
          </p:cNvCxnSpPr>
          <p:nvPr/>
        </p:nvCxnSpPr>
        <p:spPr bwMode="auto">
          <a:xfrm>
            <a:off x="4452938" y="3143250"/>
            <a:ext cx="1492250" cy="24860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53" name="Straight Arrow Connector 99"/>
          <p:cNvCxnSpPr>
            <a:cxnSpLocks noChangeShapeType="1"/>
            <a:stCxn id="33816" idx="3"/>
            <a:endCxn id="33840" idx="3"/>
          </p:cNvCxnSpPr>
          <p:nvPr/>
        </p:nvCxnSpPr>
        <p:spPr bwMode="auto">
          <a:xfrm flipV="1">
            <a:off x="4454525" y="3133725"/>
            <a:ext cx="1490663" cy="19716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54" name="Straight Arrow Connector 101"/>
          <p:cNvCxnSpPr>
            <a:cxnSpLocks noChangeShapeType="1"/>
            <a:stCxn id="33816" idx="3"/>
            <a:endCxn id="33841" idx="2"/>
          </p:cNvCxnSpPr>
          <p:nvPr/>
        </p:nvCxnSpPr>
        <p:spPr bwMode="auto">
          <a:xfrm>
            <a:off x="4454525" y="5105400"/>
            <a:ext cx="14128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55" name="Straight Arrow Connector 103"/>
          <p:cNvCxnSpPr>
            <a:cxnSpLocks noChangeShapeType="1"/>
            <a:stCxn id="33816" idx="3"/>
            <a:endCxn id="33842" idx="2"/>
          </p:cNvCxnSpPr>
          <p:nvPr/>
        </p:nvCxnSpPr>
        <p:spPr bwMode="auto">
          <a:xfrm>
            <a:off x="4454525" y="5105400"/>
            <a:ext cx="1412875" cy="685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56" name="Straight Arrow Connector 105"/>
          <p:cNvCxnSpPr>
            <a:cxnSpLocks noChangeShapeType="1"/>
            <a:stCxn id="33816" idx="3"/>
            <a:endCxn id="33838" idx="3"/>
          </p:cNvCxnSpPr>
          <p:nvPr/>
        </p:nvCxnSpPr>
        <p:spPr bwMode="auto">
          <a:xfrm flipV="1">
            <a:off x="4454525" y="1533525"/>
            <a:ext cx="1490663" cy="35718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57" name="Straight Arrow Connector 107"/>
          <p:cNvCxnSpPr>
            <a:cxnSpLocks noChangeShapeType="1"/>
            <a:stCxn id="33816" idx="3"/>
            <a:endCxn id="33839" idx="3"/>
          </p:cNvCxnSpPr>
          <p:nvPr/>
        </p:nvCxnSpPr>
        <p:spPr bwMode="auto">
          <a:xfrm flipV="1">
            <a:off x="4454525" y="2371725"/>
            <a:ext cx="1490663" cy="27336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9" name="Rectangle 108"/>
          <p:cNvSpPr/>
          <p:nvPr/>
        </p:nvSpPr>
        <p:spPr bwMode="auto">
          <a:xfrm>
            <a:off x="7086600" y="1085761"/>
            <a:ext cx="685800" cy="5162639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/>
          <a:lstStyle/>
          <a:p>
            <a:pPr algn="ctr" defTabSz="457200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2800" b="1" dirty="0">
                <a:latin typeface="Arial" charset="0"/>
                <a:cs typeface="Arial" charset="0"/>
              </a:rPr>
              <a:t>CTC    LAYER</a:t>
            </a:r>
            <a:endParaRPr lang="en-GB" sz="2800" b="1" dirty="0">
              <a:latin typeface="Arial" charset="0"/>
              <a:cs typeface="Arial" charset="0"/>
            </a:endParaRPr>
          </a:p>
        </p:txBody>
      </p:sp>
      <p:sp>
        <p:nvSpPr>
          <p:cNvPr id="33859" name="Right Arrow 109"/>
          <p:cNvSpPr>
            <a:spLocks noChangeArrowheads="1"/>
          </p:cNvSpPr>
          <p:nvPr/>
        </p:nvSpPr>
        <p:spPr bwMode="auto">
          <a:xfrm>
            <a:off x="7772400" y="34290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4572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1pPr>
            <a:lvl2pPr marL="742950" indent="-285750" defTabSz="45720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2pPr>
            <a:lvl3pPr marL="1143000" indent="-228600" defTabSz="4572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3pPr>
            <a:lvl4pPr marL="1600200" indent="-228600"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4pPr>
            <a:lvl5pPr marL="2057400" indent="-228600"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n-GB" altLang="en-US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60" name="TextBox 112"/>
          <p:cNvSpPr txBox="1">
            <a:spLocks noChangeArrowheads="1"/>
          </p:cNvSpPr>
          <p:nvPr/>
        </p:nvSpPr>
        <p:spPr bwMode="auto">
          <a:xfrm rot="-5400000">
            <a:off x="7770813" y="3257550"/>
            <a:ext cx="1828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mr-IN" altLang="en-US" sz="3600" b="1">
                <a:solidFill>
                  <a:srgbClr val="00B050"/>
                </a:solidFill>
                <a:latin typeface="Arial" panose="020B0604020202020204" pitchFamily="34" charset="0"/>
              </a:rPr>
              <a:t>अदालत</a:t>
            </a:r>
            <a:endParaRPr lang="en-GB" altLang="en-US" sz="3600" b="1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cxnSp>
        <p:nvCxnSpPr>
          <p:cNvPr id="33861" name="Straight Arrow Connector 114"/>
          <p:cNvCxnSpPr>
            <a:cxnSpLocks noChangeShapeType="1"/>
          </p:cNvCxnSpPr>
          <p:nvPr/>
        </p:nvCxnSpPr>
        <p:spPr bwMode="auto">
          <a:xfrm>
            <a:off x="6400800" y="1371600"/>
            <a:ext cx="6858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62" name="Straight Arrow Connector 116"/>
          <p:cNvCxnSpPr>
            <a:cxnSpLocks noChangeShapeType="1"/>
            <a:stCxn id="33839" idx="6"/>
          </p:cNvCxnSpPr>
          <p:nvPr/>
        </p:nvCxnSpPr>
        <p:spPr bwMode="auto">
          <a:xfrm>
            <a:off x="6400800" y="2209800"/>
            <a:ext cx="6858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63" name="Straight Arrow Connector 118"/>
          <p:cNvCxnSpPr>
            <a:cxnSpLocks noChangeShapeType="1"/>
            <a:stCxn id="33840" idx="6"/>
          </p:cNvCxnSpPr>
          <p:nvPr/>
        </p:nvCxnSpPr>
        <p:spPr bwMode="auto">
          <a:xfrm>
            <a:off x="6400800" y="2971800"/>
            <a:ext cx="6858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64" name="Straight Arrow Connector 120"/>
          <p:cNvCxnSpPr>
            <a:cxnSpLocks noChangeShapeType="1"/>
            <a:stCxn id="33841" idx="6"/>
          </p:cNvCxnSpPr>
          <p:nvPr/>
        </p:nvCxnSpPr>
        <p:spPr bwMode="auto">
          <a:xfrm>
            <a:off x="6400800" y="5105400"/>
            <a:ext cx="6858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65" name="Straight Arrow Connector 122"/>
          <p:cNvCxnSpPr>
            <a:cxnSpLocks noChangeShapeType="1"/>
            <a:stCxn id="33842" idx="6"/>
          </p:cNvCxnSpPr>
          <p:nvPr/>
        </p:nvCxnSpPr>
        <p:spPr bwMode="auto">
          <a:xfrm flipV="1">
            <a:off x="6400800" y="5768975"/>
            <a:ext cx="685800" cy="222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66" name="TextBox 123"/>
          <p:cNvSpPr txBox="1">
            <a:spLocks noChangeArrowheads="1"/>
          </p:cNvSpPr>
          <p:nvPr/>
        </p:nvSpPr>
        <p:spPr bwMode="auto">
          <a:xfrm>
            <a:off x="152400" y="6259513"/>
            <a:ext cx="12303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  <a:t>Input t=0</a:t>
            </a:r>
            <a:endParaRPr lang="en-GB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3867" name="TextBox 124"/>
          <p:cNvSpPr txBox="1">
            <a:spLocks noChangeArrowheads="1"/>
          </p:cNvSpPr>
          <p:nvPr/>
        </p:nvSpPr>
        <p:spPr bwMode="auto">
          <a:xfrm>
            <a:off x="3494088" y="6096000"/>
            <a:ext cx="12303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  <a:t>Hidden Layer</a:t>
            </a:r>
            <a:endParaRPr lang="en-GB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3868" name="TextBox 125"/>
          <p:cNvSpPr txBox="1">
            <a:spLocks noChangeArrowheads="1"/>
          </p:cNvSpPr>
          <p:nvPr/>
        </p:nvSpPr>
        <p:spPr bwMode="auto">
          <a:xfrm>
            <a:off x="5638800" y="6096000"/>
            <a:ext cx="12303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  <a:t>Output Layer</a:t>
            </a:r>
            <a:endParaRPr lang="en-GB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3869" name="TextBox 126"/>
          <p:cNvSpPr txBox="1">
            <a:spLocks noChangeArrowheads="1"/>
          </p:cNvSpPr>
          <p:nvPr/>
        </p:nvSpPr>
        <p:spPr bwMode="auto">
          <a:xfrm>
            <a:off x="7916863" y="6096000"/>
            <a:ext cx="13033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  <a:t>UNICODE Output</a:t>
            </a:r>
            <a:endParaRPr lang="en-GB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3870" name="TextBox 127"/>
          <p:cNvSpPr txBox="1">
            <a:spLocks noChangeArrowheads="1"/>
          </p:cNvSpPr>
          <p:nvPr/>
        </p:nvSpPr>
        <p:spPr bwMode="auto">
          <a:xfrm>
            <a:off x="1976438" y="6096000"/>
            <a:ext cx="9096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  <a:t>Input layer</a:t>
            </a:r>
            <a:endParaRPr lang="en-GB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3871" name="Freeform 133"/>
          <p:cNvSpPr>
            <a:spLocks/>
          </p:cNvSpPr>
          <p:nvPr/>
        </p:nvSpPr>
        <p:spPr bwMode="auto">
          <a:xfrm>
            <a:off x="4191000" y="873125"/>
            <a:ext cx="1746250" cy="650875"/>
          </a:xfrm>
          <a:custGeom>
            <a:avLst/>
            <a:gdLst>
              <a:gd name="T0" fmla="*/ 1745587 w 1746913"/>
              <a:gd name="T1" fmla="*/ 336999 h 650251"/>
              <a:gd name="T2" fmla="*/ 750057 w 1746913"/>
              <a:gd name="T3" fmla="*/ 8822 h 650251"/>
              <a:gd name="T4" fmla="*/ 0 w 1746913"/>
              <a:gd name="T5" fmla="*/ 651500 h 6502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46913" h="650251">
                <a:moveTo>
                  <a:pt x="1746913" y="336353"/>
                </a:moveTo>
                <a:cubicBezTo>
                  <a:pt x="1394346" y="146421"/>
                  <a:pt x="1041779" y="-43510"/>
                  <a:pt x="750627" y="8806"/>
                </a:cubicBezTo>
                <a:cubicBezTo>
                  <a:pt x="459475" y="61122"/>
                  <a:pt x="229737" y="355686"/>
                  <a:pt x="0" y="650251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72" name="Freeform 134"/>
          <p:cNvSpPr>
            <a:spLocks/>
          </p:cNvSpPr>
          <p:nvPr/>
        </p:nvSpPr>
        <p:spPr bwMode="auto">
          <a:xfrm>
            <a:off x="4343400" y="2362200"/>
            <a:ext cx="1746250" cy="650875"/>
          </a:xfrm>
          <a:custGeom>
            <a:avLst/>
            <a:gdLst>
              <a:gd name="T0" fmla="*/ 1745587 w 1746913"/>
              <a:gd name="T1" fmla="*/ 336999 h 650251"/>
              <a:gd name="T2" fmla="*/ 750057 w 1746913"/>
              <a:gd name="T3" fmla="*/ 8822 h 650251"/>
              <a:gd name="T4" fmla="*/ 0 w 1746913"/>
              <a:gd name="T5" fmla="*/ 651500 h 6502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46913" h="650251">
                <a:moveTo>
                  <a:pt x="1746913" y="336353"/>
                </a:moveTo>
                <a:cubicBezTo>
                  <a:pt x="1394346" y="146421"/>
                  <a:pt x="1041779" y="-43510"/>
                  <a:pt x="750627" y="8806"/>
                </a:cubicBezTo>
                <a:cubicBezTo>
                  <a:pt x="459475" y="61122"/>
                  <a:pt x="229737" y="355686"/>
                  <a:pt x="0" y="650251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73" name="Freeform 135"/>
          <p:cNvSpPr>
            <a:spLocks/>
          </p:cNvSpPr>
          <p:nvPr/>
        </p:nvSpPr>
        <p:spPr bwMode="auto">
          <a:xfrm rot="2720366">
            <a:off x="4226719" y="4742656"/>
            <a:ext cx="1824038" cy="650875"/>
          </a:xfrm>
          <a:custGeom>
            <a:avLst/>
            <a:gdLst>
              <a:gd name="T0" fmla="*/ 1987645 w 1746913"/>
              <a:gd name="T1" fmla="*/ 336999 h 650251"/>
              <a:gd name="T2" fmla="*/ 854066 w 1746913"/>
              <a:gd name="T3" fmla="*/ 8822 h 650251"/>
              <a:gd name="T4" fmla="*/ 0 w 1746913"/>
              <a:gd name="T5" fmla="*/ 651500 h 65025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46913" h="650251">
                <a:moveTo>
                  <a:pt x="1746913" y="336353"/>
                </a:moveTo>
                <a:cubicBezTo>
                  <a:pt x="1394346" y="146421"/>
                  <a:pt x="1041779" y="-43510"/>
                  <a:pt x="750627" y="8806"/>
                </a:cubicBezTo>
                <a:cubicBezTo>
                  <a:pt x="459475" y="61122"/>
                  <a:pt x="229737" y="355686"/>
                  <a:pt x="0" y="650251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74" name="Freeform 136"/>
          <p:cNvSpPr>
            <a:spLocks/>
          </p:cNvSpPr>
          <p:nvPr/>
        </p:nvSpPr>
        <p:spPr bwMode="auto">
          <a:xfrm>
            <a:off x="2547938" y="1063625"/>
            <a:ext cx="1382712" cy="506413"/>
          </a:xfrm>
          <a:custGeom>
            <a:avLst/>
            <a:gdLst>
              <a:gd name="T0" fmla="*/ 1571629 w 1296537"/>
              <a:gd name="T1" fmla="*/ 507418 h 505410"/>
              <a:gd name="T2" fmla="*/ 876804 w 1296537"/>
              <a:gd name="T3" fmla="*/ 14146 h 505410"/>
              <a:gd name="T4" fmla="*/ 0 w 1296537"/>
              <a:gd name="T5" fmla="*/ 123762 h 505410"/>
              <a:gd name="T6" fmla="*/ 0 w 1296537"/>
              <a:gd name="T7" fmla="*/ 123762 h 505410"/>
              <a:gd name="T8" fmla="*/ 0 w 1296537"/>
              <a:gd name="T9" fmla="*/ 123762 h 505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96537" h="505410">
                <a:moveTo>
                  <a:pt x="1296537" y="505410"/>
                </a:moveTo>
                <a:cubicBezTo>
                  <a:pt x="1117978" y="291595"/>
                  <a:pt x="939420" y="77780"/>
                  <a:pt x="723331" y="14090"/>
                </a:cubicBezTo>
                <a:cubicBezTo>
                  <a:pt x="507242" y="-49600"/>
                  <a:pt x="0" y="123272"/>
                  <a:pt x="0" y="123272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75" name="Freeform 137"/>
          <p:cNvSpPr>
            <a:spLocks/>
          </p:cNvSpPr>
          <p:nvPr/>
        </p:nvSpPr>
        <p:spPr bwMode="auto">
          <a:xfrm>
            <a:off x="2438400" y="2543175"/>
            <a:ext cx="1381125" cy="504825"/>
          </a:xfrm>
          <a:custGeom>
            <a:avLst/>
            <a:gdLst>
              <a:gd name="T0" fmla="*/ 1568024 w 1296537"/>
              <a:gd name="T1" fmla="*/ 504241 h 505410"/>
              <a:gd name="T2" fmla="*/ 874792 w 1296537"/>
              <a:gd name="T3" fmla="*/ 14058 h 505410"/>
              <a:gd name="T4" fmla="*/ 0 w 1296537"/>
              <a:gd name="T5" fmla="*/ 122986 h 505410"/>
              <a:gd name="T6" fmla="*/ 0 w 1296537"/>
              <a:gd name="T7" fmla="*/ 122986 h 505410"/>
              <a:gd name="T8" fmla="*/ 0 w 1296537"/>
              <a:gd name="T9" fmla="*/ 122986 h 505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96537" h="505410">
                <a:moveTo>
                  <a:pt x="1296537" y="505410"/>
                </a:moveTo>
                <a:cubicBezTo>
                  <a:pt x="1117978" y="291595"/>
                  <a:pt x="939420" y="77780"/>
                  <a:pt x="723331" y="14090"/>
                </a:cubicBezTo>
                <a:cubicBezTo>
                  <a:pt x="507242" y="-49600"/>
                  <a:pt x="0" y="123272"/>
                  <a:pt x="0" y="123272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76" name="Freeform 138"/>
          <p:cNvSpPr>
            <a:spLocks/>
          </p:cNvSpPr>
          <p:nvPr/>
        </p:nvSpPr>
        <p:spPr bwMode="auto">
          <a:xfrm>
            <a:off x="2362200" y="4676775"/>
            <a:ext cx="1381125" cy="504825"/>
          </a:xfrm>
          <a:custGeom>
            <a:avLst/>
            <a:gdLst>
              <a:gd name="T0" fmla="*/ 1568024 w 1296537"/>
              <a:gd name="T1" fmla="*/ 504241 h 505410"/>
              <a:gd name="T2" fmla="*/ 874792 w 1296537"/>
              <a:gd name="T3" fmla="*/ 14058 h 505410"/>
              <a:gd name="T4" fmla="*/ 0 w 1296537"/>
              <a:gd name="T5" fmla="*/ 122986 h 505410"/>
              <a:gd name="T6" fmla="*/ 0 w 1296537"/>
              <a:gd name="T7" fmla="*/ 122986 h 505410"/>
              <a:gd name="T8" fmla="*/ 0 w 1296537"/>
              <a:gd name="T9" fmla="*/ 122986 h 505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96537" h="505410">
                <a:moveTo>
                  <a:pt x="1296537" y="505410"/>
                </a:moveTo>
                <a:cubicBezTo>
                  <a:pt x="1117978" y="291595"/>
                  <a:pt x="939420" y="77780"/>
                  <a:pt x="723331" y="14090"/>
                </a:cubicBezTo>
                <a:cubicBezTo>
                  <a:pt x="507242" y="-49600"/>
                  <a:pt x="0" y="123272"/>
                  <a:pt x="0" y="123272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5" name="TextBox 72"/>
          <p:cNvSpPr txBox="1">
            <a:spLocks noChangeArrowheads="1"/>
          </p:cNvSpPr>
          <p:nvPr/>
        </p:nvSpPr>
        <p:spPr bwMode="auto">
          <a:xfrm>
            <a:off x="6019800" y="3429000"/>
            <a:ext cx="228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  <a:endParaRPr lang="en-GB" altLang="en-US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153988" y="2438400"/>
            <a:ext cx="8228012" cy="1433513"/>
          </a:xfrm>
        </p:spPr>
        <p:txBody>
          <a:bodyPr/>
          <a:lstStyle/>
          <a:p>
            <a:r>
              <a:rPr lang="en-US" altLang="en-US" smtClean="0"/>
              <a:t>Evaluation &amp; Results</a:t>
            </a:r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Dataset</a:t>
            </a:r>
            <a:endParaRPr lang="en-GB" altLang="en-US" smtClean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Annotated Multi-lingual Dataset (AMD)</a:t>
            </a:r>
          </a:p>
          <a:p>
            <a:r>
              <a:rPr lang="en-US" altLang="en-US" smtClean="0"/>
              <a:t>Annotated DLI dataset (ADD)</a:t>
            </a:r>
          </a:p>
          <a:p>
            <a:pPr lvl="1"/>
            <a:r>
              <a:rPr lang="en-US" altLang="en-US" smtClean="0"/>
              <a:t>1000 Hindi pages from DLI</a:t>
            </a:r>
            <a:endParaRPr lang="en-GB" altLang="en-US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57200" y="3276600"/>
          <a:ext cx="3733800" cy="32781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4600"/>
                <a:gridCol w="1244600"/>
                <a:gridCol w="1244600"/>
              </a:tblGrid>
              <a:tr h="6400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Language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No. of Books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No. of Pages</a:t>
                      </a:r>
                      <a:endParaRPr lang="en-GB" sz="1800" dirty="0"/>
                    </a:p>
                  </a:txBody>
                  <a:tcPr/>
                </a:tc>
              </a:tr>
              <a:tr h="37687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Hindi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33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5000</a:t>
                      </a:r>
                      <a:endParaRPr lang="en-GB" sz="1800" dirty="0"/>
                    </a:p>
                  </a:txBody>
                  <a:tcPr/>
                </a:tc>
              </a:tr>
              <a:tr h="37687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Malayalam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31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5000</a:t>
                      </a:r>
                      <a:endParaRPr lang="en-GB" sz="1800" dirty="0"/>
                    </a:p>
                  </a:txBody>
                  <a:tcPr/>
                </a:tc>
              </a:tr>
              <a:tr h="37687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Tamil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23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5000</a:t>
                      </a:r>
                      <a:endParaRPr lang="en-GB" sz="1800" dirty="0"/>
                    </a:p>
                  </a:txBody>
                  <a:tcPr/>
                </a:tc>
              </a:tr>
              <a:tr h="37687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Kannada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27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5000</a:t>
                      </a:r>
                      <a:endParaRPr lang="en-GB" sz="1800" dirty="0"/>
                    </a:p>
                  </a:txBody>
                  <a:tcPr/>
                </a:tc>
              </a:tr>
              <a:tr h="37687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Telugu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28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5000</a:t>
                      </a:r>
                      <a:endParaRPr lang="en-GB" sz="1800" dirty="0"/>
                    </a:p>
                  </a:txBody>
                  <a:tcPr/>
                </a:tc>
              </a:tr>
              <a:tr h="37687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Gurumukhi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32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5000</a:t>
                      </a:r>
                      <a:endParaRPr lang="en-GB" sz="1800" dirty="0"/>
                    </a:p>
                  </a:txBody>
                  <a:tcPr/>
                </a:tc>
              </a:tr>
              <a:tr h="37687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Bangla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12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1700</a:t>
                      </a:r>
                      <a:endParaRPr lang="en-GB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588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-620" b="7796"/>
          <a:stretch>
            <a:fillRect/>
          </a:stretch>
        </p:blipFill>
        <p:spPr bwMode="auto">
          <a:xfrm>
            <a:off x="4338638" y="3657600"/>
            <a:ext cx="480536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83" name="TextBox 4"/>
          <p:cNvSpPr txBox="1">
            <a:spLocks noChangeArrowheads="1"/>
          </p:cNvSpPr>
          <p:nvPr/>
        </p:nvSpPr>
        <p:spPr bwMode="auto">
          <a:xfrm>
            <a:off x="5180013" y="5464175"/>
            <a:ext cx="3505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  <a:latin typeface="Arial" panose="020B0604020202020204" pitchFamily="34" charset="0"/>
              </a:rPr>
              <a:t>AMD                             ADD</a:t>
            </a:r>
            <a:endParaRPr lang="en-GB" altLang="en-US" sz="18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Optical Character Recognition</a:t>
            </a:r>
            <a:endParaRPr lang="en-GB" altLang="en-US" smtClean="0"/>
          </a:p>
        </p:txBody>
      </p:sp>
      <p:pic>
        <p:nvPicPr>
          <p:cNvPr id="7171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057400"/>
            <a:ext cx="8840788" cy="3552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Evaluation Measure</a:t>
            </a:r>
            <a:endParaRPr lang="en-GB" altLang="en-US" smtClean="0"/>
          </a:p>
        </p:txBody>
      </p:sp>
      <p:sp>
        <p:nvSpPr>
          <p:cNvPr id="36867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0">
            <a:blip r:embed="rId2"/>
            <a:stretch>
              <a:fillRect l="-1704" t="-1384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8013" cy="1433513"/>
          </a:xfrm>
        </p:spPr>
        <p:txBody>
          <a:bodyPr/>
          <a:lstStyle/>
          <a:p>
            <a:r>
              <a:rPr lang="en-US" altLang="en-US" smtClean="0"/>
              <a:t>Quantitative Results</a:t>
            </a:r>
            <a:endParaRPr lang="en-GB" altLang="en-US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8600" y="1066800"/>
          <a:ext cx="8839200" cy="4850765"/>
        </p:xfrm>
        <a:graphic>
          <a:graphicData uri="http://schemas.openxmlformats.org/drawingml/2006/table">
            <a:tbl>
              <a:tblPr/>
              <a:tblGrid>
                <a:gridCol w="1273175"/>
                <a:gridCol w="1243013"/>
                <a:gridCol w="1363662"/>
                <a:gridCol w="1366838"/>
                <a:gridCol w="1184275"/>
                <a:gridCol w="1109662"/>
                <a:gridCol w="1298575"/>
              </a:tblGrid>
              <a:tr h="274638">
                <a:tc rowSpan="2"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1pPr>
                      <a:lvl2pPr marL="742950" indent="-28575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r-I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rPr>
                        <a:t>Language</a:t>
                      </a:r>
                      <a:endParaRPr kumimoji="0" lang="en-GB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WenQuanYi Zen Hei" charset="0"/>
                        <a:cs typeface="WenQuanYi Zen Hei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1pPr>
                      <a:lvl2pPr marL="742950" indent="-28575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r-I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rPr>
                        <a:t>Character Error Rate(CER)</a:t>
                      </a:r>
                      <a:endParaRPr kumimoji="0" lang="en-GB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WenQuanYi Zen Hei" charset="0"/>
                        <a:cs typeface="WenQuanYi Zen Hei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1pPr>
                      <a:lvl2pPr marL="742950" indent="-28575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r-I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rPr>
                        <a:t>Word Error Rate(WER)</a:t>
                      </a:r>
                      <a:endParaRPr kumimoji="0" lang="en-GB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WenQuanYi Zen Hei" charset="0"/>
                        <a:cs typeface="WenQuanYi Zen Hei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7463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1pPr>
                      <a:lvl2pPr marL="742950" indent="-28575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r-I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rPr>
                        <a:t>Our Method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WenQuanYi Zen Hei" charset="0"/>
                        <a:cs typeface="WenQuanYi Zen Hei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1pPr>
                      <a:lvl2pPr marL="742950" indent="-28575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r-I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rPr>
                        <a:t>Char OCR[1]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WenQuanYi Zen Hei" charset="0"/>
                        <a:cs typeface="WenQuanYi Zen Hei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1pPr>
                      <a:lvl2pPr marL="742950" indent="-28575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r-I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rPr>
                        <a:t>Tesseract[2]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WenQuanYi Zen Hei" charset="0"/>
                        <a:cs typeface="WenQuanYi Zen Hei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1pPr>
                      <a:lvl2pPr marL="742950" indent="-28575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r-I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rPr>
                        <a:t>Our Method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WenQuanYi Zen Hei" charset="0"/>
                        <a:cs typeface="WenQuanYi Zen Hei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1pPr>
                      <a:lvl2pPr marL="742950" indent="-28575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r-I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rPr>
                        <a:t>Char OCR[1]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WenQuanYi Zen Hei" charset="0"/>
                        <a:cs typeface="WenQuanYi Zen Hei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1pPr>
                      <a:lvl2pPr marL="742950" indent="-28575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r-I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rPr>
                        <a:t>Tesseract[2]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WenQuanYi Zen Hei" charset="0"/>
                        <a:cs typeface="WenQuanYi Zen Hei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54927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1pPr>
                      <a:lvl2pPr marL="742950" indent="-28575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r-I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rPr>
                        <a:t>Hindi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WenQuanYi Zen Hei" charset="0"/>
                        <a:cs typeface="WenQuanYi Zen Hei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1pPr>
                      <a:lvl2pPr marL="742950" indent="-28575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r-I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rPr>
                        <a:t>6.38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WenQuanYi Zen Hei" charset="0"/>
                        <a:cs typeface="WenQuanYi Zen Hei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1pPr>
                      <a:lvl2pPr marL="742950" indent="-28575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r-I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rPr>
                        <a:t>12.0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WenQuanYi Zen Hei" charset="0"/>
                        <a:cs typeface="WenQuanYi Zen Hei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1pPr>
                      <a:lvl2pPr marL="742950" indent="-28575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r-I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rPr>
                        <a:t>20.52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WenQuanYi Zen Hei" charset="0"/>
                        <a:cs typeface="WenQuanYi Zen Hei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1pPr>
                      <a:lvl2pPr marL="742950" indent="-28575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r-I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rPr>
                        <a:t>25.39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WenQuanYi Zen Hei" charset="0"/>
                        <a:cs typeface="WenQuanYi Zen Hei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1pPr>
                      <a:lvl2pPr marL="742950" indent="-28575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r-I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rPr>
                        <a:t>38.61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WenQuanYi Zen Hei" charset="0"/>
                        <a:cs typeface="WenQuanYi Zen Hei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1pPr>
                      <a:lvl2pPr marL="742950" indent="-28575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r-I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rPr>
                        <a:t>34.44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WenQuanYi Zen Hei" charset="0"/>
                        <a:cs typeface="WenQuanYi Zen Hei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54927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1pPr>
                      <a:lvl2pPr marL="742950" indent="-28575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r-I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rPr>
                        <a:t>Malayalam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WenQuanYi Zen Hei" charset="0"/>
                        <a:cs typeface="WenQuanYi Zen Hei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1pPr>
                      <a:lvl2pPr marL="742950" indent="-28575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r-I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rPr>
                        <a:t>2.75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WenQuanYi Zen Hei" charset="0"/>
                        <a:cs typeface="WenQuanYi Zen Hei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1pPr>
                      <a:lvl2pPr marL="742950" indent="-28575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r-I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rPr>
                        <a:t>5.16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WenQuanYi Zen Hei" charset="0"/>
                        <a:cs typeface="WenQuanYi Zen Hei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1pPr>
                      <a:lvl2pPr marL="742950" indent="-28575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r-I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rPr>
                        <a:t>46.71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WenQuanYi Zen Hei" charset="0"/>
                        <a:cs typeface="WenQuanYi Zen Hei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1pPr>
                      <a:lvl2pPr marL="742950" indent="-28575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r-I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rPr>
                        <a:t>10.11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WenQuanYi Zen Hei" charset="0"/>
                        <a:cs typeface="WenQuanYi Zen Hei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1pPr>
                      <a:lvl2pPr marL="742950" indent="-28575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r-I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rPr>
                        <a:t>23.72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WenQuanYi Zen Hei" charset="0"/>
                        <a:cs typeface="WenQuanYi Zen Hei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1pPr>
                      <a:lvl2pPr marL="742950" indent="-28575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r-I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rPr>
                        <a:t>94.62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WenQuanYi Zen Hei" charset="0"/>
                        <a:cs typeface="WenQuanYi Zen Hei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54927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1pPr>
                      <a:lvl2pPr marL="742950" indent="-28575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r-I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rPr>
                        <a:t>Tamil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WenQuanYi Zen Hei" charset="0"/>
                        <a:cs typeface="WenQuanYi Zen Hei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1pPr>
                      <a:lvl2pPr marL="742950" indent="-28575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r-I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rPr>
                        <a:t>6.89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WenQuanYi Zen Hei" charset="0"/>
                        <a:cs typeface="WenQuanYi Zen Hei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1pPr>
                      <a:lvl2pPr marL="742950" indent="-28575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r-I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rPr>
                        <a:t>13.38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WenQuanYi Zen Hei" charset="0"/>
                        <a:cs typeface="WenQuanYi Zen Hei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1pPr>
                      <a:lvl2pPr marL="742950" indent="-28575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r-I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rPr>
                        <a:t>41.05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WenQuanYi Zen Hei" charset="0"/>
                        <a:cs typeface="WenQuanYi Zen Hei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1pPr>
                      <a:lvl2pPr marL="742950" indent="-28575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r-I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rPr>
                        <a:t>26.49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WenQuanYi Zen Hei" charset="0"/>
                        <a:cs typeface="WenQuanYi Zen Hei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1pPr>
                      <a:lvl2pPr marL="742950" indent="-28575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r-I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rPr>
                        <a:t>42.22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WenQuanYi Zen Hei" charset="0"/>
                        <a:cs typeface="WenQuanYi Zen Hei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1pPr>
                      <a:lvl2pPr marL="742950" indent="-28575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r-I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rPr>
                        <a:t>92.37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WenQuanYi Zen Hei" charset="0"/>
                        <a:cs typeface="WenQuanYi Zen Hei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54927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1pPr>
                      <a:lvl2pPr marL="742950" indent="-28575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r-I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rPr>
                        <a:t>Telugu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WenQuanYi Zen Hei" charset="0"/>
                        <a:cs typeface="WenQuanYi Zen Hei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1pPr>
                      <a:lvl2pPr marL="742950" indent="-28575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r-I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rPr>
                        <a:t>5.68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WenQuanYi Zen Hei" charset="0"/>
                        <a:cs typeface="WenQuanYi Zen Hei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1pPr>
                      <a:lvl2pPr marL="742950" indent="-28575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r-I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rPr>
                        <a:t>24.26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WenQuanYi Zen Hei" charset="0"/>
                        <a:cs typeface="WenQuanYi Zen Hei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1pPr>
                      <a:lvl2pPr marL="742950" indent="-28575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r-I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rPr>
                        <a:t>39.48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WenQuanYi Zen Hei" charset="0"/>
                        <a:cs typeface="WenQuanYi Zen Hei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1pPr>
                      <a:lvl2pPr marL="742950" indent="-28575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r-I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rPr>
                        <a:t>16.27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WenQuanYi Zen Hei" charset="0"/>
                        <a:cs typeface="WenQuanYi Zen Hei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1pPr>
                      <a:lvl2pPr marL="742950" indent="-28575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r-I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rPr>
                        <a:t>71.34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WenQuanYi Zen Hei" charset="0"/>
                        <a:cs typeface="WenQuanYi Zen Hei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1pPr>
                      <a:lvl2pPr marL="742950" indent="-28575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r-I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rPr>
                        <a:t>76.15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WenQuanYi Zen Hei" charset="0"/>
                        <a:cs typeface="WenQuanYi Zen Hei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54927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1pPr>
                      <a:lvl2pPr marL="742950" indent="-28575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r-I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rPr>
                        <a:t>Kannada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WenQuanYi Zen Hei" charset="0"/>
                        <a:cs typeface="WenQuanYi Zen Hei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1pPr>
                      <a:lvl2pPr marL="742950" indent="-28575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r-I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rPr>
                        <a:t>6.41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WenQuanYi Zen Hei" charset="0"/>
                        <a:cs typeface="WenQuanYi Zen Hei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1pPr>
                      <a:lvl2pPr marL="742950" indent="-28575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r-I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rPr>
                        <a:t>16.13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WenQuanYi Zen Hei" charset="0"/>
                        <a:cs typeface="WenQuanYi Zen Hei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1pPr>
                      <a:lvl2pPr marL="742950" indent="-28575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r-I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rPr>
                        <a:t>-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WenQuanYi Zen Hei" charset="0"/>
                        <a:cs typeface="WenQuanYi Zen Hei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1pPr>
                      <a:lvl2pPr marL="742950" indent="-28575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r-I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rPr>
                        <a:t>23.83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WenQuanYi Zen Hei" charset="0"/>
                        <a:cs typeface="WenQuanYi Zen Hei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1pPr>
                      <a:lvl2pPr marL="742950" indent="-28575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r-I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rPr>
                        <a:t>48.63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WenQuanYi Zen Hei" charset="0"/>
                        <a:cs typeface="WenQuanYi Zen Hei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1pPr>
                      <a:lvl2pPr marL="742950" indent="-28575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r-I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rPr>
                        <a:t>-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WenQuanYi Zen Hei" charset="0"/>
                        <a:cs typeface="WenQuanYi Zen Hei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54927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1pPr>
                      <a:lvl2pPr marL="742950" indent="-28575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r-I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rPr>
                        <a:t>Bangla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WenQuanYi Zen Hei" charset="0"/>
                        <a:cs typeface="WenQuanYi Zen Hei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1pPr>
                      <a:lvl2pPr marL="742950" indent="-28575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r-I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rPr>
                        <a:t>6.71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WenQuanYi Zen Hei" charset="0"/>
                        <a:cs typeface="WenQuanYi Zen Hei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1pPr>
                      <a:lvl2pPr marL="742950" indent="-28575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r-I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rPr>
                        <a:t>5.24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WenQuanYi Zen Hei" charset="0"/>
                        <a:cs typeface="WenQuanYi Zen Hei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1pPr>
                      <a:lvl2pPr marL="742950" indent="-28575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r-I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rPr>
                        <a:t>53.02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WenQuanYi Zen Hei" charset="0"/>
                        <a:cs typeface="WenQuanYi Zen Hei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1pPr>
                      <a:lvl2pPr marL="742950" indent="-28575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r-I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rPr>
                        <a:t>21.68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WenQuanYi Zen Hei" charset="0"/>
                        <a:cs typeface="WenQuanYi Zen Hei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1pPr>
                      <a:lvl2pPr marL="742950" indent="-28575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r-I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rPr>
                        <a:t>24.19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WenQuanYi Zen Hei" charset="0"/>
                        <a:cs typeface="WenQuanYi Zen Hei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1pPr>
                      <a:lvl2pPr marL="742950" indent="-28575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r-I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rPr>
                        <a:t>84.86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WenQuanYi Zen Hei" charset="0"/>
                        <a:cs typeface="WenQuanYi Zen Hei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54927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1pPr>
                      <a:lvl2pPr marL="742950" indent="-28575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r-I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rPr>
                        <a:t>Gurumukhi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WenQuanYi Zen Hei" charset="0"/>
                        <a:cs typeface="WenQuanYi Zen Hei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1pPr>
                      <a:lvl2pPr marL="742950" indent="-28575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r-I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rPr>
                        <a:t>5.21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WenQuanYi Zen Hei" charset="0"/>
                        <a:cs typeface="WenQuanYi Zen Hei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1pPr>
                      <a:lvl2pPr marL="742950" indent="-28575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r-I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rPr>
                        <a:t>5.58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WenQuanYi Zen Hei" charset="0"/>
                        <a:cs typeface="WenQuanYi Zen Hei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1pPr>
                      <a:lvl2pPr marL="742950" indent="-28575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r-I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rPr>
                        <a:t>-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WenQuanYi Zen Hei" charset="0"/>
                        <a:cs typeface="WenQuanYi Zen Hei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1pPr>
                      <a:lvl2pPr marL="742950" indent="-28575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r-I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rPr>
                        <a:t>13.65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WenQuanYi Zen Hei" charset="0"/>
                        <a:cs typeface="WenQuanYi Zen Hei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1pPr>
                      <a:lvl2pPr marL="742950" indent="-28575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r-I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rPr>
                        <a:t>25.72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WenQuanYi Zen Hei" charset="0"/>
                        <a:cs typeface="WenQuanYi Zen Hei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1pPr>
                      <a:lvl2pPr marL="742950" indent="-28575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3pPr>
                      <a:lvl4pPr marL="16002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4pPr>
                      <a:lvl5pPr marL="2057400" indent="-228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r-I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WenQuanYi Zen Hei" charset="0"/>
                          <a:cs typeface="WenQuanYi Zen Hei" charset="0"/>
                        </a:rPr>
                        <a:t>-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WenQuanYi Zen Hei" charset="0"/>
                        <a:cs typeface="WenQuanYi Zen Hei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</a:tbl>
          </a:graphicData>
        </a:graphic>
      </p:graphicFrame>
      <p:sp>
        <p:nvSpPr>
          <p:cNvPr id="37971" name="Oval 2"/>
          <p:cNvSpPr>
            <a:spLocks noChangeArrowheads="1"/>
          </p:cNvSpPr>
          <p:nvPr/>
        </p:nvSpPr>
        <p:spPr bwMode="auto">
          <a:xfrm>
            <a:off x="1676400" y="4953000"/>
            <a:ext cx="838200" cy="3048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4572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1pPr>
            <a:lvl2pPr marL="742950" indent="-285750" defTabSz="45720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2pPr>
            <a:lvl3pPr marL="1143000" indent="-228600" defTabSz="4572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3pPr>
            <a:lvl4pPr marL="1600200" indent="-228600"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4pPr>
            <a:lvl5pPr marL="2057400" indent="-228600"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n-GB" altLang="en-US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972" name="Oval 5"/>
          <p:cNvSpPr>
            <a:spLocks noChangeArrowheads="1"/>
          </p:cNvSpPr>
          <p:nvPr/>
        </p:nvSpPr>
        <p:spPr bwMode="auto">
          <a:xfrm>
            <a:off x="2971800" y="4953000"/>
            <a:ext cx="838200" cy="3048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4572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1pPr>
            <a:lvl2pPr marL="742950" indent="-285750" defTabSz="45720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2pPr>
            <a:lvl3pPr marL="1143000" indent="-228600" defTabSz="4572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3pPr>
            <a:lvl4pPr marL="1600200" indent="-228600"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4pPr>
            <a:lvl5pPr marL="2057400" indent="-228600"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n-GB" altLang="en-US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973" name="Oval 6"/>
          <p:cNvSpPr>
            <a:spLocks noChangeArrowheads="1"/>
          </p:cNvSpPr>
          <p:nvPr/>
        </p:nvSpPr>
        <p:spPr bwMode="auto">
          <a:xfrm>
            <a:off x="5638800" y="4953000"/>
            <a:ext cx="838200" cy="3048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4572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1pPr>
            <a:lvl2pPr marL="742950" indent="-285750" defTabSz="45720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2pPr>
            <a:lvl3pPr marL="1143000" indent="-228600" defTabSz="4572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3pPr>
            <a:lvl4pPr marL="1600200" indent="-228600"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4pPr>
            <a:lvl5pPr marL="2057400" indent="-228600"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n-GB" altLang="en-US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974" name="Oval 7"/>
          <p:cNvSpPr>
            <a:spLocks noChangeArrowheads="1"/>
          </p:cNvSpPr>
          <p:nvPr/>
        </p:nvSpPr>
        <p:spPr bwMode="auto">
          <a:xfrm>
            <a:off x="6781800" y="4953000"/>
            <a:ext cx="838200" cy="3048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4572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1pPr>
            <a:lvl2pPr marL="742950" indent="-285750" defTabSz="45720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2pPr>
            <a:lvl3pPr marL="1143000" indent="-228600" defTabSz="4572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3pPr>
            <a:lvl4pPr marL="1600200" indent="-228600"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4pPr>
            <a:lvl5pPr marL="2057400" indent="-228600"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n-GB" altLang="en-US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975" name="Oval 8"/>
          <p:cNvSpPr>
            <a:spLocks noChangeArrowheads="1"/>
          </p:cNvSpPr>
          <p:nvPr/>
        </p:nvSpPr>
        <p:spPr bwMode="auto">
          <a:xfrm>
            <a:off x="5715000" y="5410200"/>
            <a:ext cx="838200" cy="4572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4572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1pPr>
            <a:lvl2pPr marL="742950" indent="-285750" defTabSz="45720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2pPr>
            <a:lvl3pPr marL="1143000" indent="-228600" defTabSz="4572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3pPr>
            <a:lvl4pPr marL="1600200" indent="-228600"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4pPr>
            <a:lvl5pPr marL="2057400" indent="-228600"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n-GB" altLang="en-US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976" name="Oval 9"/>
          <p:cNvSpPr>
            <a:spLocks noChangeArrowheads="1"/>
          </p:cNvSpPr>
          <p:nvPr/>
        </p:nvSpPr>
        <p:spPr bwMode="auto">
          <a:xfrm>
            <a:off x="6781800" y="5410200"/>
            <a:ext cx="838200" cy="4572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4572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1pPr>
            <a:lvl2pPr marL="742950" indent="-285750" defTabSz="45720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2pPr>
            <a:lvl3pPr marL="1143000" indent="-228600" defTabSz="4572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3pPr>
            <a:lvl4pPr marL="1600200" indent="-228600"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4pPr>
            <a:lvl5pPr marL="2057400" indent="-228600"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n-GB" altLang="en-US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977" name="Text Box 28"/>
          <p:cNvSpPr txBox="1">
            <a:spLocks noChangeArrowheads="1"/>
          </p:cNvSpPr>
          <p:nvPr/>
        </p:nvSpPr>
        <p:spPr bwMode="auto">
          <a:xfrm>
            <a:off x="304800" y="6019800"/>
            <a:ext cx="90678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r-IN" altLang="en-US" sz="1400" i="1" dirty="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rPr>
              <a:t>1. </a:t>
            </a:r>
            <a:r>
              <a:rPr lang="en-US" altLang="en-US" sz="1400" i="1" dirty="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rPr>
              <a:t>D. Arya, et al., @ </a:t>
            </a:r>
            <a:r>
              <a:rPr lang="en-US" altLang="en-US" sz="1400" dirty="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rPr>
              <a:t>ICDAR MOCR Workshop, 2011.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rPr>
              <a:t>Experiences of Integration and Performance Testing of Multilingual OCR for Printed Indian Scripts</a:t>
            </a:r>
            <a:endParaRPr lang="mr-IN" altLang="en-US" sz="1400" b="1" dirty="0">
              <a:solidFill>
                <a:schemeClr val="tx1"/>
              </a:solidFill>
              <a:latin typeface="Times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r-IN" altLang="en-US" sz="1400" i="1" dirty="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rPr>
              <a:t>2. </a:t>
            </a:r>
            <a:r>
              <a:rPr lang="en-GB" altLang="en-US" sz="1400" i="1" dirty="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rPr>
              <a:t>https://code.google.com/p/tesseract-ocr/</a:t>
            </a:r>
            <a:endParaRPr lang="en-IN" altLang="en-US" sz="1400" i="1" dirty="0">
              <a:solidFill>
                <a:schemeClr val="tx1"/>
              </a:solidFill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Qualitative Results</a:t>
            </a:r>
            <a:endParaRPr lang="en-GB" altLang="en-US" smtClean="0"/>
          </a:p>
        </p:txBody>
      </p:sp>
      <p:pic>
        <p:nvPicPr>
          <p:cNvPr id="3891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8812213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Performance with Degradation</a:t>
            </a:r>
          </a:p>
        </p:txBody>
      </p:sp>
      <p:pic>
        <p:nvPicPr>
          <p:cNvPr id="39939" name="Picture 3" descr="C:\Users\naveen\Desktop\ICPR\degrad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94"/>
          <a:stretch>
            <a:fillRect/>
          </a:stretch>
        </p:blipFill>
        <p:spPr bwMode="auto">
          <a:xfrm>
            <a:off x="884238" y="2819400"/>
            <a:ext cx="1168400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naveen\Desktop\ICPR\degrad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7" t="10995" r="50050"/>
          <a:stretch>
            <a:fillRect/>
          </a:stretch>
        </p:blipFill>
        <p:spPr bwMode="auto">
          <a:xfrm>
            <a:off x="3246438" y="3114675"/>
            <a:ext cx="11938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naveen\Desktop\ICPR\degrad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0995" r="25000"/>
          <a:stretch>
            <a:fillRect/>
          </a:stretch>
        </p:blipFill>
        <p:spPr bwMode="auto">
          <a:xfrm>
            <a:off x="4979988" y="3044825"/>
            <a:ext cx="11811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:\Users\naveen\Desktop\ICPR\degrad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92" t="13649"/>
          <a:stretch>
            <a:fillRect/>
          </a:stretch>
        </p:blipFill>
        <p:spPr bwMode="auto">
          <a:xfrm>
            <a:off x="6751638" y="3114675"/>
            <a:ext cx="1173162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1447800"/>
            <a:ext cx="7923213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n-lt"/>
              </a:rPr>
              <a:t>Added Synthetic degradation to words and evaluated them.</a:t>
            </a:r>
            <a:endParaRPr lang="en-GB" sz="2800" dirty="0">
              <a:latin typeface="+mn-lt"/>
            </a:endParaRPr>
          </a:p>
        </p:txBody>
      </p:sp>
      <p:sp>
        <p:nvSpPr>
          <p:cNvPr id="39944" name="TextBox 2"/>
          <p:cNvSpPr txBox="1">
            <a:spLocks noChangeArrowheads="1"/>
          </p:cNvSpPr>
          <p:nvPr/>
        </p:nvSpPr>
        <p:spPr bwMode="auto">
          <a:xfrm>
            <a:off x="3124200" y="2590800"/>
            <a:ext cx="14779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  <a:t>Degradation Level 1</a:t>
            </a:r>
            <a:endParaRPr lang="en-GB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9945" name="TextBox 8"/>
          <p:cNvSpPr txBox="1">
            <a:spLocks noChangeArrowheads="1"/>
          </p:cNvSpPr>
          <p:nvPr/>
        </p:nvSpPr>
        <p:spPr bwMode="auto">
          <a:xfrm>
            <a:off x="4876800" y="2514600"/>
            <a:ext cx="14779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  <a:t>Degradation Level 2</a:t>
            </a:r>
            <a:endParaRPr lang="en-GB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9946" name="TextBox 9"/>
          <p:cNvSpPr txBox="1">
            <a:spLocks noChangeArrowheads="1"/>
          </p:cNvSpPr>
          <p:nvPr/>
        </p:nvSpPr>
        <p:spPr bwMode="auto">
          <a:xfrm>
            <a:off x="6523038" y="2554288"/>
            <a:ext cx="14779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  <a:t>Degradation Level 3</a:t>
            </a:r>
            <a:endParaRPr lang="en-GB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Qualitative Results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Unicode Rearranging</a:t>
            </a:r>
          </a:p>
        </p:txBody>
      </p:sp>
      <p:pic>
        <p:nvPicPr>
          <p:cNvPr id="40964" name="Picture 2" descr="C:\Users\naveen\Desktop\ICVGIP2012\conference\icvgipV0.6\img\unicode_eg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38400"/>
            <a:ext cx="7789863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381000" y="2514600"/>
            <a:ext cx="8228013" cy="1433513"/>
          </a:xfrm>
        </p:spPr>
        <p:txBody>
          <a:bodyPr/>
          <a:lstStyle/>
          <a:p>
            <a:r>
              <a:rPr lang="en-US" altLang="en-US" smtClean="0"/>
              <a:t>Error Detection for Indian Languages</a:t>
            </a:r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Error Detection : Why is it hard?</a:t>
            </a:r>
            <a:endParaRPr lang="en-GB" altLang="en-US" smtClean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Highly Inflectional</a:t>
            </a:r>
          </a:p>
          <a:p>
            <a:r>
              <a:rPr lang="en-US" altLang="en-US" smtClean="0"/>
              <a:t>UNICODE Vs Akshara</a:t>
            </a:r>
          </a:p>
          <a:p>
            <a:r>
              <a:rPr lang="en-US" altLang="en-US" smtClean="0"/>
              <a:t>Words can be joined to from another valid new word.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Development Challenges</a:t>
            </a:r>
            <a:endParaRPr lang="en-GB" altLang="en-US" smtClean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457200" y="1338263"/>
            <a:ext cx="8228013" cy="5291137"/>
          </a:xfrm>
        </p:spPr>
        <p:txBody>
          <a:bodyPr/>
          <a:lstStyle/>
          <a:p>
            <a:r>
              <a:rPr lang="en-US" altLang="en-US" smtClean="0"/>
              <a:t>Availability of large corpus</a:t>
            </a:r>
          </a:p>
          <a:p>
            <a:r>
              <a:rPr lang="en-US" altLang="en-US" smtClean="0"/>
              <a:t>Percentage of unique words</a:t>
            </a:r>
            <a:endParaRPr lang="en-GB" altLang="en-US" smtClean="0"/>
          </a:p>
          <a:p>
            <a:endParaRPr lang="en-GB" altLang="en-US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81000" y="2590800"/>
          <a:ext cx="8304214" cy="38861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4037"/>
                <a:gridCol w="1493011"/>
                <a:gridCol w="2638583"/>
                <a:gridCol w="2638583"/>
              </a:tblGrid>
              <a:tr h="555171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Language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Total Words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Unique Words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Average Word Length</a:t>
                      </a:r>
                      <a:endParaRPr lang="en-GB" sz="1800" dirty="0"/>
                    </a:p>
                  </a:txBody>
                  <a:tcPr anchor="ctr"/>
                </a:tc>
              </a:tr>
              <a:tr h="555171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Hindi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4,626,594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296,656 (6.42%)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3.71</a:t>
                      </a:r>
                      <a:endParaRPr lang="en-GB" sz="1800" dirty="0"/>
                    </a:p>
                  </a:txBody>
                  <a:tcPr anchor="ctr"/>
                </a:tc>
              </a:tr>
              <a:tr h="555171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Malayalam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3,057,972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912,109 (29.83%)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7.02</a:t>
                      </a:r>
                      <a:endParaRPr lang="en-GB" sz="1800" dirty="0"/>
                    </a:p>
                  </a:txBody>
                  <a:tcPr anchor="ctr"/>
                </a:tc>
              </a:tr>
              <a:tr h="555171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Kannada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2,766,191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654,799 (23.67%)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6.45</a:t>
                      </a:r>
                      <a:endParaRPr lang="en-GB" sz="1800" dirty="0"/>
                    </a:p>
                  </a:txBody>
                  <a:tcPr anchor="ctr"/>
                </a:tc>
              </a:tr>
              <a:tr h="555171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Tamil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3,763,587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775,182 (20.60%)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6.41</a:t>
                      </a:r>
                      <a:endParaRPr lang="en-GB" sz="1800" dirty="0"/>
                    </a:p>
                  </a:txBody>
                  <a:tcPr anchor="ctr"/>
                </a:tc>
              </a:tr>
              <a:tr h="555171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Telugu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4,365,122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1,117,972 (25.62%)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6.36</a:t>
                      </a:r>
                      <a:endParaRPr lang="en-GB" sz="1800" dirty="0"/>
                    </a:p>
                  </a:txBody>
                  <a:tcPr anchor="ctr"/>
                </a:tc>
              </a:tr>
              <a:tr h="555171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English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5,031,284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247,873 (4.93%)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4.66</a:t>
                      </a:r>
                      <a:endParaRPr lang="en-GB" sz="18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Development Challenges</a:t>
            </a:r>
            <a:endParaRPr lang="en-GB" altLang="en-US" smtClean="0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# Unique words in Indian Languages</a:t>
            </a:r>
            <a:endParaRPr lang="en-GB" altLang="en-US" smtClean="0"/>
          </a:p>
          <a:p>
            <a:endParaRPr lang="en-GB" altLang="en-US" smtClean="0"/>
          </a:p>
        </p:txBody>
      </p:sp>
      <p:pic>
        <p:nvPicPr>
          <p:cNvPr id="4506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09800"/>
            <a:ext cx="6629400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8013" cy="1433513"/>
          </a:xfrm>
        </p:spPr>
        <p:txBody>
          <a:bodyPr/>
          <a:lstStyle/>
          <a:p>
            <a:r>
              <a:rPr lang="en-US" altLang="en-US" smtClean="0"/>
              <a:t>Development Challenges</a:t>
            </a:r>
            <a:endParaRPr lang="en-GB" altLang="en-US" smtClean="0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455613" y="1042988"/>
            <a:ext cx="8228012" cy="5291137"/>
          </a:xfrm>
        </p:spPr>
        <p:txBody>
          <a:bodyPr/>
          <a:lstStyle/>
          <a:p>
            <a:r>
              <a:rPr lang="en-US" altLang="en-US" smtClean="0"/>
              <a:t>Word Coverage</a:t>
            </a:r>
            <a:endParaRPr lang="en-GB" altLang="en-US" smtClean="0"/>
          </a:p>
          <a:p>
            <a:endParaRPr lang="en-GB" altLang="en-US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8600" y="1600200"/>
          <a:ext cx="8610602" cy="4886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1393372"/>
                <a:gridCol w="1230086"/>
                <a:gridCol w="1230086"/>
                <a:gridCol w="1230086"/>
                <a:gridCol w="1230086"/>
                <a:gridCol w="1230086"/>
              </a:tblGrid>
              <a:tr h="54292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Corpus %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Malayalam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Tamil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Kannada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Telugu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Hindi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English</a:t>
                      </a:r>
                      <a:endParaRPr lang="en-GB" dirty="0"/>
                    </a:p>
                  </a:txBody>
                  <a:tcPr anchor="ctr"/>
                </a:tc>
              </a:tr>
              <a:tr h="54292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</a:tr>
              <a:tr h="54292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491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479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347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556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38</a:t>
                      </a:r>
                      <a:endParaRPr lang="en-GB" dirty="0"/>
                    </a:p>
                  </a:txBody>
                  <a:tcPr anchor="ctr"/>
                </a:tc>
              </a:tr>
              <a:tr h="54292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1969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1541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1273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2023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100</a:t>
                      </a:r>
                      <a:endParaRPr lang="en-GB" dirty="0"/>
                    </a:p>
                  </a:txBody>
                  <a:tcPr anchor="ctr"/>
                </a:tc>
              </a:tr>
              <a:tr h="54292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6061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4037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3593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5748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159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223</a:t>
                      </a:r>
                      <a:endParaRPr lang="en-GB" dirty="0"/>
                    </a:p>
                  </a:txBody>
                  <a:tcPr anchor="ctr"/>
                </a:tc>
              </a:tr>
              <a:tr h="54292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16,555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9680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8974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14,912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392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449</a:t>
                      </a:r>
                      <a:endParaRPr lang="en-GB" dirty="0"/>
                    </a:p>
                  </a:txBody>
                  <a:tcPr anchor="ctr"/>
                </a:tc>
              </a:tr>
              <a:tr h="54292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43,279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22,641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21,599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38,314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963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988</a:t>
                      </a:r>
                      <a:endParaRPr lang="en-GB" dirty="0"/>
                    </a:p>
                  </a:txBody>
                  <a:tcPr anchor="ctr"/>
                </a:tc>
              </a:tr>
              <a:tr h="54292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114,121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54,373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53,868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101,110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2395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2573</a:t>
                      </a:r>
                      <a:endParaRPr lang="en-GB" dirty="0"/>
                    </a:p>
                  </a:txBody>
                  <a:tcPr anchor="ctr"/>
                </a:tc>
              </a:tr>
              <a:tr h="54292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300,515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140,164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144,424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271,474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6616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8711</a:t>
                      </a:r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6166" name="Oval 2"/>
          <p:cNvSpPr>
            <a:spLocks noChangeArrowheads="1"/>
          </p:cNvSpPr>
          <p:nvPr/>
        </p:nvSpPr>
        <p:spPr bwMode="auto">
          <a:xfrm>
            <a:off x="228600" y="5867400"/>
            <a:ext cx="8686800" cy="7620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4572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1pPr>
            <a:lvl2pPr marL="742950" indent="-285750" defTabSz="45720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2pPr>
            <a:lvl3pPr marL="1143000" indent="-228600" defTabSz="4572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3pPr>
            <a:lvl4pPr marL="1600200" indent="-228600"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4pPr>
            <a:lvl5pPr marL="2057400" indent="-228600"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n-GB" altLang="en-US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OCR Challenges</a:t>
            </a:r>
            <a:endParaRPr lang="en-GB" altLang="en-US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8013" cy="5291138"/>
          </a:xfrm>
        </p:spPr>
        <p:txBody>
          <a:bodyPr/>
          <a:lstStyle/>
          <a:p>
            <a:r>
              <a:rPr lang="en-US" altLang="en-US" smtClean="0"/>
              <a:t>Challenges due to text editors</a:t>
            </a:r>
          </a:p>
          <a:p>
            <a:pPr lvl="1"/>
            <a:r>
              <a:rPr lang="en-US" altLang="en-US" smtClean="0"/>
              <a:t>Different editors renders same symbol in different ways.</a:t>
            </a:r>
          </a:p>
          <a:p>
            <a:r>
              <a:rPr lang="en-US" altLang="en-US" smtClean="0"/>
              <a:t>Multiple fonts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Poor/cheap printing technology</a:t>
            </a:r>
          </a:p>
          <a:p>
            <a:pPr lvl="1"/>
            <a:r>
              <a:rPr lang="en-US" altLang="en-US" smtClean="0"/>
              <a:t>Can cause degradations like Cuts/Merges</a:t>
            </a:r>
          </a:p>
          <a:p>
            <a:r>
              <a:rPr lang="en-US" altLang="en-US" smtClean="0"/>
              <a:t>Scanning quality</a:t>
            </a:r>
            <a:endParaRPr lang="en-GB" altLang="en-US" smtClean="0"/>
          </a:p>
        </p:txBody>
      </p:sp>
      <p:pic>
        <p:nvPicPr>
          <p:cNvPr id="819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75"/>
          <a:stretch>
            <a:fillRect/>
          </a:stretch>
        </p:blipFill>
        <p:spPr bwMode="auto">
          <a:xfrm>
            <a:off x="838200" y="3276600"/>
            <a:ext cx="6802438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Error Models for IL OCR</a:t>
            </a:r>
            <a:endParaRPr lang="en-GB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52911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Two type of errors generated by OCR</a:t>
            </a:r>
          </a:p>
          <a:p>
            <a:pPr lvl="1">
              <a:defRPr/>
            </a:pPr>
            <a:r>
              <a:rPr lang="en-US" dirty="0" smtClean="0"/>
              <a:t>Non-Word error</a:t>
            </a:r>
          </a:p>
          <a:p>
            <a:pPr marL="1142938" lvl="2">
              <a:buFont typeface="Arial" panose="020B0604020202020204" pitchFamily="34" charset="0"/>
              <a:buChar char="•"/>
              <a:defRPr/>
            </a:pPr>
            <a:r>
              <a:rPr lang="en-US" sz="3200" dirty="0" smtClean="0"/>
              <a:t>Presence of impossible symbols between words.</a:t>
            </a:r>
          </a:p>
          <a:p>
            <a:pPr marL="1142938" lvl="2">
              <a:buFont typeface="Arial" panose="020B0604020202020204" pitchFamily="34" charset="0"/>
              <a:buChar char="•"/>
              <a:defRPr/>
            </a:pPr>
            <a:r>
              <a:rPr lang="en-US" sz="3200" dirty="0" smtClean="0"/>
              <a:t>Caused due to recognition issues, Symbol -&gt; UNICODE mapping issues etc.</a:t>
            </a:r>
          </a:p>
          <a:p>
            <a:pPr lvl="2">
              <a:defRPr/>
            </a:pPr>
            <a:endParaRPr lang="en-US" dirty="0" smtClean="0"/>
          </a:p>
        </p:txBody>
      </p:sp>
      <p:pic>
        <p:nvPicPr>
          <p:cNvPr id="4710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75" y="5105400"/>
            <a:ext cx="6469063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Oval 2"/>
          <p:cNvSpPr>
            <a:spLocks noChangeArrowheads="1"/>
          </p:cNvSpPr>
          <p:nvPr/>
        </p:nvSpPr>
        <p:spPr bwMode="auto">
          <a:xfrm>
            <a:off x="2286000" y="5521325"/>
            <a:ext cx="457200" cy="3810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4572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1pPr>
            <a:lvl2pPr marL="742950" indent="-285750" defTabSz="45720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2pPr>
            <a:lvl3pPr marL="1143000" indent="-228600" defTabSz="4572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3pPr>
            <a:lvl4pPr marL="1600200" indent="-228600"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4pPr>
            <a:lvl5pPr marL="2057400" indent="-228600"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n-GB" altLang="en-US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Error Models for IL OCR</a:t>
            </a:r>
            <a:endParaRPr lang="en-GB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Two type of errors generated by OCR</a:t>
            </a:r>
          </a:p>
          <a:p>
            <a:pPr lvl="1">
              <a:defRPr/>
            </a:pPr>
            <a:r>
              <a:rPr lang="en-US" dirty="0" smtClean="0"/>
              <a:t>Real-Word error</a:t>
            </a:r>
          </a:p>
          <a:p>
            <a:pPr marL="1142938" lvl="2">
              <a:buFont typeface="Arial" panose="020B0604020202020204" pitchFamily="34" charset="0"/>
              <a:buChar char="•"/>
              <a:defRPr/>
            </a:pPr>
            <a:r>
              <a:rPr lang="en-US" sz="3200" dirty="0" smtClean="0"/>
              <a:t>Caused when one valid symbol is recognized as another valid symbol.</a:t>
            </a:r>
          </a:p>
          <a:p>
            <a:pPr marL="1142938" lvl="2">
              <a:buFont typeface="Arial" panose="020B0604020202020204" pitchFamily="34" charset="0"/>
              <a:buChar char="•"/>
              <a:defRPr/>
            </a:pPr>
            <a:r>
              <a:rPr lang="en-US" sz="3200" dirty="0" smtClean="0"/>
              <a:t>Mainly caused due to confusion among symbols</a:t>
            </a:r>
          </a:p>
          <a:p>
            <a:pPr lvl="2">
              <a:defRPr/>
            </a:pPr>
            <a:endParaRPr lang="en-US" dirty="0" smtClean="0"/>
          </a:p>
        </p:txBody>
      </p:sp>
      <p:pic>
        <p:nvPicPr>
          <p:cNvPr id="4813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5105400"/>
            <a:ext cx="6865937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Error Models for IL OCR</a:t>
            </a:r>
            <a:endParaRPr lang="en-GB" altLang="en-US" smtClean="0"/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Percentage of words which gets converted to another word for a give Hamming distance.</a:t>
            </a:r>
          </a:p>
          <a:p>
            <a:pPr lvl="2"/>
            <a:endParaRPr lang="en-US" altLang="en-US" smtClean="0"/>
          </a:p>
        </p:txBody>
      </p:sp>
      <p:pic>
        <p:nvPicPr>
          <p:cNvPr id="4915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667000"/>
            <a:ext cx="6781800" cy="404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Error Detection Methods</a:t>
            </a:r>
            <a:endParaRPr lang="en-GB" altLang="en-US" smtClean="0"/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91600" cy="529113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800" smtClean="0"/>
              <a:t>Using Dictionary</a:t>
            </a:r>
          </a:p>
          <a:p>
            <a:pPr marL="741363" lvl="1">
              <a:buFont typeface="Arial" panose="020B0604020202020204" pitchFamily="34" charset="0"/>
              <a:buChar char="•"/>
            </a:pPr>
            <a:r>
              <a:rPr lang="en-US" altLang="en-US" smtClean="0"/>
              <a:t>Create a dictionary based on most frequently occurring words.</a:t>
            </a:r>
          </a:p>
          <a:p>
            <a:pPr marL="741363" lvl="1">
              <a:buFont typeface="Arial" panose="020B0604020202020204" pitchFamily="34" charset="0"/>
              <a:buChar char="•"/>
            </a:pPr>
            <a:r>
              <a:rPr lang="en-US" altLang="en-US" smtClean="0"/>
              <a:t>Valid words are those which are present .</a:t>
            </a:r>
          </a:p>
          <a:p>
            <a:pPr marL="741363" lvl="1">
              <a:buFont typeface="Arial" panose="020B0604020202020204" pitchFamily="34" charset="0"/>
              <a:buChar char="•"/>
            </a:pPr>
            <a:r>
              <a:rPr lang="en-US" altLang="en-US" smtClean="0"/>
              <a:t>Accuracy depends on dictionary coverage.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800" smtClean="0"/>
              <a:t>Using akshara nGram</a:t>
            </a:r>
          </a:p>
          <a:p>
            <a:pPr marL="741363" lvl="1">
              <a:buFont typeface="Arial" panose="020B0604020202020204" pitchFamily="34" charset="0"/>
              <a:buChar char="•"/>
            </a:pPr>
            <a:r>
              <a:rPr lang="en-US" altLang="en-US" smtClean="0"/>
              <a:t>Generate symbol (</a:t>
            </a:r>
            <a:r>
              <a:rPr lang="en-US" altLang="en-US" i="1" smtClean="0"/>
              <a:t>akshara</a:t>
            </a:r>
            <a:r>
              <a:rPr lang="en-US" altLang="en-US" smtClean="0"/>
              <a:t>) nGram based dictionary.</a:t>
            </a:r>
          </a:p>
          <a:p>
            <a:pPr marL="741363" lvl="1">
              <a:buFont typeface="Arial" panose="020B0604020202020204" pitchFamily="34" charset="0"/>
              <a:buChar char="•"/>
            </a:pPr>
            <a:r>
              <a:rPr lang="en-US" altLang="en-US" smtClean="0"/>
              <a:t>Every word is converted to its associated nGrams.</a:t>
            </a:r>
          </a:p>
          <a:p>
            <a:pPr marL="741363" lvl="1">
              <a:buFont typeface="Arial" panose="020B0604020202020204" pitchFamily="34" charset="0"/>
              <a:buChar char="•"/>
            </a:pPr>
            <a:r>
              <a:rPr lang="en-US" altLang="en-US" smtClean="0"/>
              <a:t>Dictionary generated using these nGrams.</a:t>
            </a:r>
          </a:p>
          <a:p>
            <a:pPr marL="741363" lvl="1">
              <a:buFont typeface="Arial" panose="020B0604020202020204" pitchFamily="34" charset="0"/>
              <a:buChar char="•"/>
            </a:pPr>
            <a:r>
              <a:rPr lang="en-US" altLang="en-US" smtClean="0"/>
              <a:t>A word is valid if all nGrams are present in dictionary.</a:t>
            </a:r>
          </a:p>
          <a:p>
            <a:pPr marL="741363" lvl="1">
              <a:buFont typeface="Arial" panose="020B0604020202020204" pitchFamily="34" charset="0"/>
              <a:buChar char="•"/>
            </a:pPr>
            <a:endParaRPr lang="en-US" altLang="en-US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800" smtClean="0"/>
              <a:t>Word and akshara dictionary combination</a:t>
            </a:r>
          </a:p>
          <a:p>
            <a:pPr marL="741363" lvl="1">
              <a:buFont typeface="Arial" panose="020B0604020202020204" pitchFamily="34" charset="0"/>
              <a:buChar char="•"/>
            </a:pPr>
            <a:r>
              <a:rPr lang="en-US" altLang="en-US" smtClean="0"/>
              <a:t>First check if word is present in dictionary.</a:t>
            </a:r>
          </a:p>
          <a:p>
            <a:pPr marL="741363" lvl="1">
              <a:buFont typeface="Arial" panose="020B0604020202020204" pitchFamily="34" charset="0"/>
              <a:buChar char="•"/>
            </a:pPr>
            <a:r>
              <a:rPr lang="en-US" altLang="en-US" smtClean="0"/>
              <a:t>If not, check in the nGram dictionary.</a:t>
            </a:r>
          </a:p>
          <a:p>
            <a:pPr marL="741363" lvl="1">
              <a:buFont typeface="Arial" panose="020B0604020202020204" pitchFamily="34" charset="0"/>
              <a:buChar char="•"/>
            </a:pPr>
            <a:endParaRPr lang="en-US" altLang="en-US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800" smtClean="0"/>
              <a:t>Detection through learning</a:t>
            </a:r>
          </a:p>
          <a:p>
            <a:pPr marL="741363" lvl="1">
              <a:buFont typeface="Arial" panose="020B0604020202020204" pitchFamily="34" charset="0"/>
              <a:buChar char="•"/>
            </a:pPr>
            <a:r>
              <a:rPr lang="en-US" altLang="en-US" smtClean="0"/>
              <a:t>Use linear classification methods to classify a word as valid or invalid.</a:t>
            </a:r>
          </a:p>
          <a:p>
            <a:pPr marL="741363" lvl="1">
              <a:buFont typeface="Arial" panose="020B0604020202020204" pitchFamily="34" charset="0"/>
              <a:buChar char="•"/>
            </a:pPr>
            <a:r>
              <a:rPr lang="en-US" altLang="en-US" smtClean="0"/>
              <a:t>nGram probabilities are chosen as features.</a:t>
            </a:r>
          </a:p>
          <a:p>
            <a:pPr marL="741363" lvl="1">
              <a:buFont typeface="Arial" panose="020B0604020202020204" pitchFamily="34" charset="0"/>
              <a:buChar char="•"/>
            </a:pPr>
            <a:r>
              <a:rPr lang="en-US" altLang="en-US" smtClean="0"/>
              <a:t>Used SVM based binary classifier to train.</a:t>
            </a:r>
          </a:p>
          <a:p>
            <a:pPr marL="741363" lvl="1">
              <a:buFont typeface="Arial" panose="020B0604020202020204" pitchFamily="34" charset="0"/>
              <a:buChar char="•"/>
            </a:pPr>
            <a:r>
              <a:rPr lang="en-US" altLang="en-US" smtClean="0"/>
              <a:t>This model was used to predict if a word was valid or not.</a:t>
            </a:r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Error Detection Methods</a:t>
            </a:r>
            <a:endParaRPr lang="en-GB" altLang="en-US" smtClean="0"/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91600" cy="529113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800" smtClean="0"/>
              <a:t>Word and akshara dictionary combination</a:t>
            </a:r>
          </a:p>
          <a:p>
            <a:pPr marL="741363" lvl="1">
              <a:buFont typeface="Arial" panose="020B0604020202020204" pitchFamily="34" charset="0"/>
              <a:buChar char="•"/>
            </a:pPr>
            <a:r>
              <a:rPr lang="en-US" altLang="en-US" smtClean="0"/>
              <a:t>First check if word is present in dictionary.</a:t>
            </a:r>
          </a:p>
          <a:p>
            <a:pPr marL="741363" lvl="1">
              <a:buFont typeface="Arial" panose="020B0604020202020204" pitchFamily="34" charset="0"/>
              <a:buChar char="•"/>
            </a:pPr>
            <a:r>
              <a:rPr lang="en-US" altLang="en-US" smtClean="0"/>
              <a:t>If not, check in the nGram dictionary.</a:t>
            </a:r>
          </a:p>
          <a:p>
            <a:pPr marL="741363" lvl="1">
              <a:buFont typeface="Arial" panose="020B0604020202020204" pitchFamily="34" charset="0"/>
              <a:buChar char="•"/>
            </a:pPr>
            <a:endParaRPr lang="en-US" altLang="en-US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800" smtClean="0"/>
              <a:t>Detection through learning</a:t>
            </a:r>
          </a:p>
          <a:p>
            <a:pPr marL="741363" lvl="1">
              <a:buFont typeface="Arial" panose="020B0604020202020204" pitchFamily="34" charset="0"/>
              <a:buChar char="•"/>
            </a:pPr>
            <a:r>
              <a:rPr lang="en-US" altLang="en-US" smtClean="0"/>
              <a:t>Use linear classification methods to classify a word as valid or invalid.</a:t>
            </a:r>
          </a:p>
          <a:p>
            <a:pPr marL="741363" lvl="1">
              <a:buFont typeface="Arial" panose="020B0604020202020204" pitchFamily="34" charset="0"/>
              <a:buChar char="•"/>
            </a:pPr>
            <a:r>
              <a:rPr lang="en-US" altLang="en-US" smtClean="0"/>
              <a:t>nGram probabilities are chosen as features.</a:t>
            </a:r>
          </a:p>
          <a:p>
            <a:pPr marL="741363" lvl="1">
              <a:buFont typeface="Arial" panose="020B0604020202020204" pitchFamily="34" charset="0"/>
              <a:buChar char="•"/>
            </a:pPr>
            <a:r>
              <a:rPr lang="en-US" altLang="en-US" smtClean="0"/>
              <a:t>Used SVM based binary classifier to train.</a:t>
            </a:r>
          </a:p>
          <a:p>
            <a:pPr marL="741363" lvl="1">
              <a:buFont typeface="Arial" panose="020B0604020202020204" pitchFamily="34" charset="0"/>
              <a:buChar char="•"/>
            </a:pPr>
            <a:r>
              <a:rPr lang="en-US" altLang="en-US" smtClean="0"/>
              <a:t>This model was used to predict if a word was valid or not.</a:t>
            </a:r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Evaluation Matrix</a:t>
            </a:r>
            <a:endParaRPr lang="en-GB" altLang="en-US" smtClean="0"/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91138"/>
          </a:xfrm>
        </p:spPr>
        <p:txBody>
          <a:bodyPr/>
          <a:lstStyle/>
          <a:p>
            <a:pPr marL="741363" lvl="1">
              <a:buFont typeface="Arial" panose="020B0604020202020204" pitchFamily="34" charset="0"/>
              <a:buChar char="•"/>
            </a:pPr>
            <a:r>
              <a:rPr lang="en-US" altLang="en-US" dirty="0" smtClean="0"/>
              <a:t>True Positive (TP)    : Our model detect a word as Invalid and annotation seconds it</a:t>
            </a:r>
          </a:p>
          <a:p>
            <a:pPr marL="741363" lvl="1">
              <a:buFont typeface="Arial" panose="020B0604020202020204" pitchFamily="34" charset="0"/>
              <a:buChar char="•"/>
            </a:pPr>
            <a:r>
              <a:rPr lang="en-US" altLang="en-US" dirty="0" smtClean="0"/>
              <a:t>False Positive(FP)   : Our model detect a word as Invalid but is actually a valid word</a:t>
            </a:r>
          </a:p>
          <a:p>
            <a:pPr marL="741363" lvl="1">
              <a:buFont typeface="Arial" panose="020B0604020202020204" pitchFamily="34" charset="0"/>
              <a:buChar char="•"/>
            </a:pPr>
            <a:r>
              <a:rPr lang="en-US" altLang="en-US" dirty="0" smtClean="0"/>
              <a:t>True </a:t>
            </a:r>
            <a:r>
              <a:rPr lang="en-US" altLang="en-US" smtClean="0"/>
              <a:t>Negative </a:t>
            </a:r>
            <a:r>
              <a:rPr lang="en-US" altLang="en-US" smtClean="0"/>
              <a:t>(FN</a:t>
            </a:r>
            <a:r>
              <a:rPr lang="en-US" altLang="en-US" dirty="0" smtClean="0"/>
              <a:t>)  : Our model detects a word as Valid but is actually invalid word</a:t>
            </a:r>
          </a:p>
          <a:p>
            <a:pPr marL="741363" lvl="1">
              <a:buFont typeface="Arial" panose="020B0604020202020204" pitchFamily="34" charset="0"/>
              <a:buChar char="•"/>
            </a:pPr>
            <a:r>
              <a:rPr lang="en-US" altLang="en-US" dirty="0" smtClean="0"/>
              <a:t>False Negative </a:t>
            </a:r>
            <a:r>
              <a:rPr lang="en-US" altLang="en-US" dirty="0" smtClean="0"/>
              <a:t>(TN</a:t>
            </a:r>
            <a:r>
              <a:rPr lang="en-US" altLang="en-US" dirty="0" smtClean="0"/>
              <a:t>) : Our model detects a word as Valid and annotation seconds it</a:t>
            </a:r>
          </a:p>
          <a:p>
            <a:pPr marL="741363" lvl="1">
              <a:buFont typeface="Arial" panose="020B0604020202020204" pitchFamily="34" charset="0"/>
              <a:buChar char="•"/>
            </a:pPr>
            <a:r>
              <a:rPr lang="en-US" altLang="en-US" dirty="0" smtClean="0"/>
              <a:t>Precision, Recall and F-Score</a:t>
            </a:r>
          </a:p>
          <a:p>
            <a:endParaRPr lang="en-GB" alt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Dataset</a:t>
            </a:r>
            <a:endParaRPr lang="en-GB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British National Corpus for English and CIIL corpus for Indian Languages.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Used OCR output from Arya </a:t>
            </a:r>
            <a:r>
              <a:rPr lang="en-US" i="1" dirty="0"/>
              <a:t>et.al</a:t>
            </a:r>
            <a:r>
              <a:rPr lang="en-US" dirty="0"/>
              <a:t> (J-MOCR, ICDAR 2011) for experiments.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Took 50% wrong OCR outputs to train SVM with negative samples.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Malayalam dictionary size of 670K words and Telugu dictionary size of 700K </a:t>
            </a:r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457200" y="-138113"/>
            <a:ext cx="8228013" cy="1433513"/>
          </a:xfrm>
        </p:spPr>
        <p:txBody>
          <a:bodyPr/>
          <a:lstStyle/>
          <a:p>
            <a:r>
              <a:rPr lang="en-US" altLang="en-US" smtClean="0"/>
              <a:t>Results</a:t>
            </a:r>
            <a:endParaRPr lang="en-GB" altLang="en-US" smtClean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28600" y="979488"/>
          <a:ext cx="8915401" cy="275432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73913"/>
                <a:gridCol w="855661"/>
                <a:gridCol w="906543"/>
                <a:gridCol w="799891"/>
                <a:gridCol w="906543"/>
                <a:gridCol w="959870"/>
                <a:gridCol w="693240"/>
                <a:gridCol w="853218"/>
                <a:gridCol w="1066522"/>
              </a:tblGrid>
              <a:tr h="33526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Method</a:t>
                      </a:r>
                      <a:endParaRPr lang="en-GB" sz="1600" dirty="0"/>
                    </a:p>
                  </a:txBody>
                  <a:tcPr marT="45711" marB="45711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Malayalam</a:t>
                      </a:r>
                      <a:endParaRPr lang="en-GB" sz="1600" dirty="0"/>
                    </a:p>
                  </a:txBody>
                  <a:tcPr marT="45711" marB="45711"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Telugu</a:t>
                      </a:r>
                      <a:endParaRPr lang="en-GB" sz="1600" dirty="0"/>
                    </a:p>
                  </a:txBody>
                  <a:tcPr marT="45711" marB="45711"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33526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TP</a:t>
                      </a:r>
                      <a:endParaRPr lang="en-GB" sz="1600" b="1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FP</a:t>
                      </a:r>
                      <a:endParaRPr lang="en-GB" sz="1600" b="1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TN</a:t>
                      </a:r>
                      <a:endParaRPr lang="en-GB" sz="1600" b="1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FN</a:t>
                      </a:r>
                      <a:endParaRPr lang="en-GB" sz="1600" b="1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TP</a:t>
                      </a:r>
                      <a:endParaRPr lang="en-GB" sz="1600" b="1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FP</a:t>
                      </a:r>
                      <a:endParaRPr lang="en-GB" sz="1600" b="1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TN</a:t>
                      </a:r>
                      <a:endParaRPr lang="en-GB" sz="1600" b="1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FN</a:t>
                      </a:r>
                      <a:endParaRPr lang="en-GB" sz="1600" b="1" dirty="0"/>
                    </a:p>
                  </a:txBody>
                  <a:tcPr marT="45711" marB="45711"/>
                </a:tc>
              </a:tr>
              <a:tr h="36949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Word Dictionary</a:t>
                      </a:r>
                      <a:endParaRPr lang="en-GB" sz="16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72.36</a:t>
                      </a:r>
                      <a:endParaRPr lang="en-GB" sz="16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22.88</a:t>
                      </a:r>
                      <a:endParaRPr lang="en-GB" sz="16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77.12</a:t>
                      </a:r>
                      <a:endParaRPr lang="en-GB" sz="16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27.63</a:t>
                      </a:r>
                      <a:endParaRPr lang="en-GB" sz="16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94.32</a:t>
                      </a:r>
                      <a:endParaRPr lang="en-GB" sz="16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92.13</a:t>
                      </a:r>
                      <a:endParaRPr lang="en-GB" sz="16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7.87</a:t>
                      </a:r>
                      <a:endParaRPr lang="en-GB" sz="16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5.67</a:t>
                      </a:r>
                      <a:endParaRPr lang="en-GB" sz="1600" dirty="0"/>
                    </a:p>
                  </a:txBody>
                  <a:tcPr marT="45711" marB="45711"/>
                </a:tc>
              </a:tr>
              <a:tr h="36949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nGram</a:t>
                      </a:r>
                      <a:r>
                        <a:rPr lang="en-US" sz="1600" dirty="0" smtClean="0"/>
                        <a:t> Dictionary</a:t>
                      </a:r>
                      <a:endParaRPr lang="en-GB" sz="16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72.85</a:t>
                      </a:r>
                      <a:endParaRPr lang="en-GB" sz="16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22.17</a:t>
                      </a:r>
                      <a:endParaRPr lang="en-GB" sz="16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77.83</a:t>
                      </a:r>
                      <a:endParaRPr lang="en-GB" sz="16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27.15</a:t>
                      </a:r>
                      <a:endParaRPr lang="en-GB" sz="16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62.12</a:t>
                      </a:r>
                      <a:endParaRPr lang="en-GB" sz="16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6.37</a:t>
                      </a:r>
                      <a:endParaRPr lang="en-GB" sz="16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93.63</a:t>
                      </a:r>
                      <a:endParaRPr lang="en-GB" sz="16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37.88</a:t>
                      </a:r>
                      <a:endParaRPr lang="en-GB" sz="1600" dirty="0"/>
                    </a:p>
                  </a:txBody>
                  <a:tcPr marT="45711" marB="45711"/>
                </a:tc>
              </a:tr>
              <a:tr h="36949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Word Dict. + </a:t>
                      </a:r>
                      <a:r>
                        <a:rPr lang="en-US" sz="1600" dirty="0" err="1" smtClean="0"/>
                        <a:t>nGram</a:t>
                      </a:r>
                      <a:endParaRPr lang="en-GB" sz="16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67.97</a:t>
                      </a:r>
                      <a:endParaRPr lang="en-GB" sz="16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14.95</a:t>
                      </a:r>
                      <a:endParaRPr lang="en-GB" sz="16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85.04</a:t>
                      </a:r>
                      <a:endParaRPr lang="en-GB" sz="16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32.02</a:t>
                      </a:r>
                      <a:endParaRPr lang="en-GB" sz="16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65.01</a:t>
                      </a:r>
                      <a:endParaRPr lang="en-GB" sz="16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2.2</a:t>
                      </a:r>
                      <a:endParaRPr lang="en-GB" sz="16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97.8</a:t>
                      </a:r>
                      <a:endParaRPr lang="en-GB" sz="16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34.99</a:t>
                      </a:r>
                      <a:endParaRPr lang="en-GB" sz="1600" dirty="0"/>
                    </a:p>
                  </a:txBody>
                  <a:tcPr marT="45711" marB="45711"/>
                </a:tc>
              </a:tr>
              <a:tr h="57909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Word Dictionary + SVM</a:t>
                      </a:r>
                      <a:endParaRPr lang="en-GB" sz="16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62.87</a:t>
                      </a:r>
                      <a:endParaRPr lang="en-GB" sz="16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9.73</a:t>
                      </a:r>
                      <a:endParaRPr lang="en-GB" sz="16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90.27</a:t>
                      </a:r>
                      <a:endParaRPr lang="en-GB" sz="16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37.13</a:t>
                      </a:r>
                      <a:endParaRPr lang="en-GB" sz="16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68.48</a:t>
                      </a:r>
                      <a:endParaRPr lang="en-GB" sz="16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3.24</a:t>
                      </a:r>
                      <a:endParaRPr lang="en-GB" sz="16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96.76</a:t>
                      </a:r>
                      <a:endParaRPr lang="en-GB" sz="16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31.52</a:t>
                      </a:r>
                      <a:endParaRPr lang="en-GB" sz="1600" dirty="0"/>
                    </a:p>
                  </a:txBody>
                  <a:tcPr marT="45711" marB="45711"/>
                </a:tc>
              </a:tr>
              <a:tr h="396219">
                <a:tc gridSpan="9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Table showing TP,FP,TN and FN values for Malayalam and Telugu</a:t>
                      </a:r>
                      <a:endParaRPr lang="en-GB" sz="2000" dirty="0"/>
                    </a:p>
                  </a:txBody>
                  <a:tcPr marT="45711" marB="45711"/>
                </a:tc>
                <a:tc hMerge="1"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28600" y="3886200"/>
          <a:ext cx="8991601" cy="286235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89930"/>
                <a:gridCol w="1068073"/>
                <a:gridCol w="1129419"/>
                <a:gridCol w="1300794"/>
                <a:gridCol w="968073"/>
                <a:gridCol w="699164"/>
                <a:gridCol w="1936148"/>
              </a:tblGrid>
              <a:tr h="335228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Method</a:t>
                      </a:r>
                      <a:endParaRPr lang="en-GB" sz="1600" dirty="0"/>
                    </a:p>
                  </a:txBody>
                  <a:tcPr marT="45700" marB="4570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Malayalam</a:t>
                      </a:r>
                      <a:endParaRPr lang="en-GB" sz="1600" dirty="0"/>
                    </a:p>
                  </a:txBody>
                  <a:tcPr marT="45700" marB="457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Telugu</a:t>
                      </a:r>
                      <a:endParaRPr lang="en-GB" sz="1600" dirty="0"/>
                    </a:p>
                  </a:txBody>
                  <a:tcPr marT="45700" marB="457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</a:tr>
              <a:tr h="54611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Precision</a:t>
                      </a:r>
                      <a:endParaRPr lang="en-GB" sz="1600" b="1" dirty="0"/>
                    </a:p>
                  </a:txBody>
                  <a:tcPr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Recall</a:t>
                      </a:r>
                      <a:endParaRPr lang="en-GB" sz="1600" b="1" dirty="0"/>
                    </a:p>
                  </a:txBody>
                  <a:tcPr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F-Score</a:t>
                      </a:r>
                      <a:endParaRPr lang="en-GB" sz="1600" b="1" dirty="0"/>
                    </a:p>
                  </a:txBody>
                  <a:tcPr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Precision</a:t>
                      </a:r>
                      <a:endParaRPr lang="en-GB" sz="1600" b="1" dirty="0"/>
                    </a:p>
                  </a:txBody>
                  <a:tcPr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Recall</a:t>
                      </a:r>
                      <a:endParaRPr lang="en-GB" sz="1600" b="1" dirty="0"/>
                    </a:p>
                  </a:txBody>
                  <a:tcPr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F-Score</a:t>
                      </a:r>
                      <a:endParaRPr lang="en-GB" sz="1600" b="1" dirty="0"/>
                    </a:p>
                  </a:txBody>
                  <a:tcPr marT="45700" marB="45700" anchor="ctr"/>
                </a:tc>
              </a:tr>
              <a:tr h="33522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Word Dictionary</a:t>
                      </a:r>
                      <a:endParaRPr lang="en-GB" sz="1600" dirty="0"/>
                    </a:p>
                  </a:txBody>
                  <a:tcPr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0.52</a:t>
                      </a:r>
                      <a:endParaRPr lang="en-GB" sz="1600" dirty="0"/>
                    </a:p>
                  </a:txBody>
                  <a:tcPr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0.72</a:t>
                      </a:r>
                      <a:endParaRPr lang="en-GB" sz="1600" dirty="0"/>
                    </a:p>
                  </a:txBody>
                  <a:tcPr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0.60</a:t>
                      </a:r>
                      <a:endParaRPr lang="en-GB" sz="1600" dirty="0"/>
                    </a:p>
                  </a:txBody>
                  <a:tcPr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0.51</a:t>
                      </a:r>
                      <a:endParaRPr lang="en-GB" sz="1600" dirty="0"/>
                    </a:p>
                  </a:txBody>
                  <a:tcPr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0.94</a:t>
                      </a:r>
                      <a:endParaRPr lang="en-GB" sz="1600" dirty="0"/>
                    </a:p>
                  </a:txBody>
                  <a:tcPr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0.68</a:t>
                      </a:r>
                      <a:endParaRPr lang="en-GB" sz="1600" dirty="0"/>
                    </a:p>
                  </a:txBody>
                  <a:tcPr marT="45700" marB="45700" anchor="ctr"/>
                </a:tc>
              </a:tr>
              <a:tr h="33522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nGram</a:t>
                      </a:r>
                      <a:r>
                        <a:rPr lang="en-US" sz="1600" dirty="0" smtClean="0"/>
                        <a:t> Dictionary</a:t>
                      </a:r>
                      <a:endParaRPr lang="en-GB" sz="1600" dirty="0"/>
                    </a:p>
                  </a:txBody>
                  <a:tcPr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0.53</a:t>
                      </a:r>
                      <a:endParaRPr lang="en-GB" sz="1600" dirty="0"/>
                    </a:p>
                  </a:txBody>
                  <a:tcPr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0.73</a:t>
                      </a:r>
                      <a:endParaRPr lang="en-GB" sz="1600" dirty="0"/>
                    </a:p>
                  </a:txBody>
                  <a:tcPr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0.61</a:t>
                      </a:r>
                      <a:endParaRPr lang="en-GB" sz="1600" dirty="0"/>
                    </a:p>
                  </a:txBody>
                  <a:tcPr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0.91</a:t>
                      </a:r>
                      <a:endParaRPr lang="en-GB" sz="1600" dirty="0"/>
                    </a:p>
                  </a:txBody>
                  <a:tcPr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0.62</a:t>
                      </a:r>
                      <a:endParaRPr lang="en-GB" sz="1600" dirty="0"/>
                    </a:p>
                  </a:txBody>
                  <a:tcPr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0.73</a:t>
                      </a:r>
                      <a:endParaRPr lang="en-GB" sz="1600" dirty="0"/>
                    </a:p>
                  </a:txBody>
                  <a:tcPr marT="45700" marB="45700" anchor="ctr"/>
                </a:tc>
              </a:tr>
              <a:tr h="33522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Word Dict. + </a:t>
                      </a:r>
                      <a:r>
                        <a:rPr lang="en-US" sz="1600" dirty="0" err="1" smtClean="0"/>
                        <a:t>nGram</a:t>
                      </a:r>
                      <a:endParaRPr lang="en-GB" sz="1600" dirty="0"/>
                    </a:p>
                  </a:txBody>
                  <a:tcPr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0.61</a:t>
                      </a:r>
                      <a:endParaRPr lang="en-GB" sz="1600" dirty="0"/>
                    </a:p>
                  </a:txBody>
                  <a:tcPr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0.68</a:t>
                      </a:r>
                      <a:endParaRPr lang="en-GB" sz="1600" dirty="0"/>
                    </a:p>
                  </a:txBody>
                  <a:tcPr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0.74</a:t>
                      </a:r>
                      <a:endParaRPr lang="en-GB" sz="1600" dirty="0"/>
                    </a:p>
                  </a:txBody>
                  <a:tcPr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0.94</a:t>
                      </a:r>
                      <a:endParaRPr lang="en-GB" sz="1600" dirty="0"/>
                    </a:p>
                  </a:txBody>
                  <a:tcPr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0.64</a:t>
                      </a:r>
                      <a:endParaRPr lang="en-GB" sz="1600" dirty="0"/>
                    </a:p>
                  </a:txBody>
                  <a:tcPr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0.76</a:t>
                      </a:r>
                      <a:endParaRPr lang="en-GB" sz="1600" dirty="0"/>
                    </a:p>
                  </a:txBody>
                  <a:tcPr marT="45700" marB="45700" anchor="ctr"/>
                </a:tc>
              </a:tr>
              <a:tr h="57905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Word Dictionary + SVM</a:t>
                      </a:r>
                      <a:endParaRPr lang="en-GB" sz="1600" dirty="0"/>
                    </a:p>
                  </a:txBody>
                  <a:tcPr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0.69</a:t>
                      </a:r>
                      <a:endParaRPr lang="en-GB" sz="1600" dirty="0"/>
                    </a:p>
                  </a:txBody>
                  <a:tcPr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0.63</a:t>
                      </a:r>
                      <a:endParaRPr lang="en-GB" sz="1600" dirty="0"/>
                    </a:p>
                  </a:txBody>
                  <a:tcPr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0.76</a:t>
                      </a:r>
                      <a:endParaRPr lang="en-GB" sz="1600" dirty="0"/>
                    </a:p>
                  </a:txBody>
                  <a:tcPr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0.95</a:t>
                      </a:r>
                      <a:endParaRPr lang="en-GB" sz="1600" dirty="0"/>
                    </a:p>
                  </a:txBody>
                  <a:tcPr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0.67</a:t>
                      </a:r>
                      <a:endParaRPr lang="en-GB" sz="1600" dirty="0"/>
                    </a:p>
                  </a:txBody>
                  <a:tcPr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0.78</a:t>
                      </a:r>
                      <a:endParaRPr lang="en-GB" sz="1600" dirty="0"/>
                    </a:p>
                  </a:txBody>
                  <a:tcPr marT="45700" marB="45700" anchor="ctr"/>
                </a:tc>
              </a:tr>
              <a:tr h="396185">
                <a:tc gridSpan="7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Table showing Precision, Recall and F-Score values for Malayalam and Telugu</a:t>
                      </a:r>
                      <a:endParaRPr lang="en-GB" sz="2000" dirty="0"/>
                    </a:p>
                  </a:txBody>
                  <a:tcPr marT="45700" marB="457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Conclusion</a:t>
            </a:r>
            <a:endParaRPr lang="en-GB" altLang="en-US" smtClean="0"/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150813" y="1295400"/>
            <a:ext cx="8839200" cy="5291138"/>
          </a:xfrm>
        </p:spPr>
        <p:txBody>
          <a:bodyPr/>
          <a:lstStyle/>
          <a:p>
            <a:r>
              <a:rPr lang="en-GB" altLang="en-US" smtClean="0"/>
              <a:t>A generic OCR framework for multiple Indic Scripts.</a:t>
            </a:r>
          </a:p>
          <a:p>
            <a:r>
              <a:rPr lang="en-GB" altLang="en-US" smtClean="0"/>
              <a:t>Recognition as Transcription.</a:t>
            </a:r>
          </a:p>
          <a:p>
            <a:r>
              <a:rPr lang="en-GB" altLang="en-US" smtClean="0"/>
              <a:t>Holistic recognition with UNICODE output.</a:t>
            </a:r>
          </a:p>
          <a:p>
            <a:r>
              <a:rPr lang="en-GB" altLang="en-US" smtClean="0"/>
              <a:t>High accuracy without any post-processing.</a:t>
            </a:r>
          </a:p>
          <a:p>
            <a:endParaRPr lang="en-GB" altLang="en-US" smtClean="0"/>
          </a:p>
          <a:p>
            <a:r>
              <a:rPr lang="en-GB" altLang="en-US" smtClean="0"/>
              <a:t>Understanding challenges in developing post-processor for Indic Scripts.</a:t>
            </a:r>
          </a:p>
          <a:p>
            <a:r>
              <a:rPr lang="en-GB" altLang="en-US" smtClean="0"/>
              <a:t>Error detection using machine learning.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457200" y="2789238"/>
            <a:ext cx="8228013" cy="1433512"/>
          </a:xfrm>
        </p:spPr>
        <p:txBody>
          <a:bodyPr/>
          <a:lstStyle/>
          <a:p>
            <a:r>
              <a:rPr lang="en-US" altLang="en-US" smtClean="0"/>
              <a:t>Thank You !!!!</a:t>
            </a:r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IL Script Complexity</a:t>
            </a:r>
            <a:endParaRPr lang="en-GB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Script complexity</a:t>
            </a:r>
          </a:p>
          <a:p>
            <a:pPr lvl="1">
              <a:defRPr/>
            </a:pPr>
            <a:r>
              <a:rPr lang="en-US" dirty="0" err="1" smtClean="0"/>
              <a:t>Matras</a:t>
            </a:r>
            <a:r>
              <a:rPr lang="en-US" dirty="0" smtClean="0"/>
              <a:t>, similar looking characters</a:t>
            </a: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r>
              <a:rPr lang="en-US" dirty="0" err="1" smtClean="0"/>
              <a:t>Samyuktakshar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UNICODE re-ordering</a:t>
            </a:r>
          </a:p>
          <a:p>
            <a:pPr marL="457200" lvl="1" indent="0">
              <a:buFont typeface="Times New Roman" panose="02020603050405020304" pitchFamily="18" charset="0"/>
              <a:buNone/>
              <a:defRPr/>
            </a:pPr>
            <a:endParaRPr lang="en-US" dirty="0"/>
          </a:p>
          <a:p>
            <a:pPr marL="457200" lvl="1" indent="0">
              <a:buFont typeface="Times New Roman" panose="02020603050405020304" pitchFamily="18" charset="0"/>
              <a:buNone/>
              <a:defRPr/>
            </a:pPr>
            <a:endParaRPr lang="en-US" dirty="0" smtClean="0"/>
          </a:p>
        </p:txBody>
      </p:sp>
      <p:pic>
        <p:nvPicPr>
          <p:cNvPr id="922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" b="54286"/>
          <a:stretch>
            <a:fillRect/>
          </a:stretch>
        </p:blipFill>
        <p:spPr bwMode="auto">
          <a:xfrm>
            <a:off x="1179513" y="3048000"/>
            <a:ext cx="6781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Unicode re-ordering</a:t>
            </a:r>
          </a:p>
        </p:txBody>
      </p:sp>
      <p:pic>
        <p:nvPicPr>
          <p:cNvPr id="10243" name="Picture 11" descr="C:\Users\naveen\Desktop\consortium meeting\Nov2012\unicode Rearrang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4" t="3761" r="7857"/>
          <a:stretch>
            <a:fillRect/>
          </a:stretch>
        </p:blipFill>
        <p:spPr bwMode="auto">
          <a:xfrm>
            <a:off x="1314450" y="2020888"/>
            <a:ext cx="5186363" cy="491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2057400" y="1600200"/>
            <a:ext cx="3810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WenQuanYi Zen Hei" charset="0"/>
                <a:cs typeface="WenQuanYi Zen Hei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</a:rPr>
              <a:t>Final  Output</a:t>
            </a:r>
            <a:endParaRPr lang="en-IN" altLang="en-US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OCR Development challenges</a:t>
            </a:r>
            <a:endParaRPr lang="en-GB" altLang="en-US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Word -&gt; Symbol segmentation</a:t>
            </a:r>
          </a:p>
          <a:p>
            <a:r>
              <a:rPr lang="en-US" altLang="en-US" smtClean="0"/>
              <a:t>Presence of cuts/merges</a:t>
            </a:r>
          </a:p>
          <a:p>
            <a:r>
              <a:rPr lang="en-US" altLang="en-US" smtClean="0"/>
              <a:t>Development of a strong classifier</a:t>
            </a:r>
          </a:p>
          <a:p>
            <a:r>
              <a:rPr lang="en-US" altLang="en-US" smtClean="0"/>
              <a:t>Efficient post-processor</a:t>
            </a:r>
          </a:p>
          <a:p>
            <a:r>
              <a:rPr lang="en-US" altLang="en-US" smtClean="0"/>
              <a:t>Porting of technology for development of OCR for a new language.</a:t>
            </a:r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Motivation for this Thesis</a:t>
            </a:r>
            <a:endParaRPr lang="en-GB" altLang="en-US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Avoiding the tough word-&gt;symbol segmentation</a:t>
            </a:r>
          </a:p>
          <a:p>
            <a:r>
              <a:rPr lang="en-US" altLang="en-US" smtClean="0"/>
              <a:t>Automatic learning of latent symbol -&gt; UNICODE conversion</a:t>
            </a:r>
          </a:p>
          <a:p>
            <a:r>
              <a:rPr lang="en-US" altLang="en-US" smtClean="0"/>
              <a:t>Common architecture for multiple languages</a:t>
            </a:r>
          </a:p>
          <a:p>
            <a:r>
              <a:rPr lang="en-US" altLang="en-US" smtClean="0"/>
              <a:t>Post-processor development challenges for highly inflectional languages.</a:t>
            </a:r>
          </a:p>
          <a:p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667000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OCR Development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WenQuanYi Zen Hei"/>
        <a:cs typeface="WenQuanYi Zen Hei"/>
      </a:majorFont>
      <a:minorFont>
        <a:latin typeface="Calibri"/>
        <a:ea typeface="WenQuanYi Zen Hei"/>
        <a:cs typeface="WenQuanYi Zen 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23896</TotalTime>
  <Words>1618</Words>
  <Application>Microsoft Office PowerPoint</Application>
  <PresentationFormat>On-screen Show (4:3)</PresentationFormat>
  <Paragraphs>571</Paragraphs>
  <Slides>49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1" baseType="lpstr">
      <vt:lpstr>Microsoft YaHei</vt:lpstr>
      <vt:lpstr>ＭＳ Ｐゴシック</vt:lpstr>
      <vt:lpstr>Arial</vt:lpstr>
      <vt:lpstr>Calibri</vt:lpstr>
      <vt:lpstr>DejaVu Sans</vt:lpstr>
      <vt:lpstr>Times</vt:lpstr>
      <vt:lpstr>Times New Roman</vt:lpstr>
      <vt:lpstr>Times-Italic</vt:lpstr>
      <vt:lpstr>Times-Roman</vt:lpstr>
      <vt:lpstr>Verdana</vt:lpstr>
      <vt:lpstr>WenQuanYi Zen Hei</vt:lpstr>
      <vt:lpstr>1_Office Theme</vt:lpstr>
      <vt:lpstr>PowerPoint Presentation</vt:lpstr>
      <vt:lpstr>Introduction</vt:lpstr>
      <vt:lpstr>Optical Character Recognition</vt:lpstr>
      <vt:lpstr>OCR Challenges</vt:lpstr>
      <vt:lpstr>IL Script Complexity</vt:lpstr>
      <vt:lpstr>Unicode re-ordering</vt:lpstr>
      <vt:lpstr>OCR Development challenges</vt:lpstr>
      <vt:lpstr>Motivation for this Thesis</vt:lpstr>
      <vt:lpstr>OCR Development</vt:lpstr>
      <vt:lpstr>Recognition Architecture</vt:lpstr>
      <vt:lpstr>Limitation of Char recognition System</vt:lpstr>
      <vt:lpstr>Holistic Recognition</vt:lpstr>
      <vt:lpstr>BLSTM Workflow</vt:lpstr>
      <vt:lpstr>Importance of Context</vt:lpstr>
      <vt:lpstr>BLSTM for Devanagari</vt:lpstr>
      <vt:lpstr>BLSTM for Devanagari</vt:lpstr>
      <vt:lpstr>BLSTM Results</vt:lpstr>
      <vt:lpstr>Qualitative Results</vt:lpstr>
      <vt:lpstr>Limitations</vt:lpstr>
      <vt:lpstr>Recognition as Transcription</vt:lpstr>
      <vt:lpstr>Recognition Vs Transcription</vt:lpstr>
      <vt:lpstr>Challenges</vt:lpstr>
      <vt:lpstr>Training time</vt:lpstr>
      <vt:lpstr>Training at Unicode level</vt:lpstr>
      <vt:lpstr>Features</vt:lpstr>
      <vt:lpstr>Network Configuration</vt:lpstr>
      <vt:lpstr>Final Network Architecture</vt:lpstr>
      <vt:lpstr>Evaluation &amp; Results</vt:lpstr>
      <vt:lpstr>Dataset</vt:lpstr>
      <vt:lpstr>Evaluation Measure</vt:lpstr>
      <vt:lpstr>Quantitative Results</vt:lpstr>
      <vt:lpstr>Qualitative Results</vt:lpstr>
      <vt:lpstr>Performance with Degradation</vt:lpstr>
      <vt:lpstr>Qualitative Results</vt:lpstr>
      <vt:lpstr>Error Detection for Indian Languages</vt:lpstr>
      <vt:lpstr>Error Detection : Why is it hard?</vt:lpstr>
      <vt:lpstr>Development Challenges</vt:lpstr>
      <vt:lpstr>Development Challenges</vt:lpstr>
      <vt:lpstr>Development Challenges</vt:lpstr>
      <vt:lpstr>Error Models for IL OCR</vt:lpstr>
      <vt:lpstr>Error Models for IL OCR</vt:lpstr>
      <vt:lpstr>Error Models for IL OCR</vt:lpstr>
      <vt:lpstr>Error Detection Methods</vt:lpstr>
      <vt:lpstr>Error Detection Methods</vt:lpstr>
      <vt:lpstr>Evaluation Matrix</vt:lpstr>
      <vt:lpstr>Dataset</vt:lpstr>
      <vt:lpstr>Results</vt:lpstr>
      <vt:lpstr>Conclusion</vt:lpstr>
      <vt:lpstr>Thank You !!!!</vt:lpstr>
    </vt:vector>
  </TitlesOfParts>
  <Company>123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kris</dc:creator>
  <cp:lastModifiedBy>Naveen TS</cp:lastModifiedBy>
  <cp:revision>367</cp:revision>
  <dcterms:created xsi:type="dcterms:W3CDTF">2012-11-20T13:04:30Z</dcterms:created>
  <dcterms:modified xsi:type="dcterms:W3CDTF">2014-12-03T17:27:12Z</dcterms:modified>
</cp:coreProperties>
</file>