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56" r:id="rId2"/>
    <p:sldId id="263" r:id="rId3"/>
    <p:sldId id="276" r:id="rId4"/>
    <p:sldId id="310" r:id="rId5"/>
    <p:sldId id="311" r:id="rId6"/>
    <p:sldId id="312" r:id="rId7"/>
    <p:sldId id="314" r:id="rId8"/>
    <p:sldId id="340" r:id="rId9"/>
    <p:sldId id="323" r:id="rId10"/>
    <p:sldId id="281" r:id="rId11"/>
    <p:sldId id="317" r:id="rId12"/>
    <p:sldId id="264" r:id="rId13"/>
    <p:sldId id="266" r:id="rId14"/>
    <p:sldId id="267" r:id="rId15"/>
    <p:sldId id="270" r:id="rId16"/>
    <p:sldId id="275" r:id="rId17"/>
    <p:sldId id="271" r:id="rId18"/>
    <p:sldId id="324" r:id="rId19"/>
    <p:sldId id="272" r:id="rId20"/>
    <p:sldId id="282" r:id="rId21"/>
    <p:sldId id="283" r:id="rId22"/>
    <p:sldId id="288" r:id="rId23"/>
    <p:sldId id="289" r:id="rId24"/>
    <p:sldId id="290" r:id="rId25"/>
    <p:sldId id="292" r:id="rId26"/>
    <p:sldId id="293" r:id="rId27"/>
    <p:sldId id="294" r:id="rId28"/>
    <p:sldId id="295" r:id="rId29"/>
    <p:sldId id="296" r:id="rId30"/>
    <p:sldId id="273" r:id="rId31"/>
    <p:sldId id="339" r:id="rId32"/>
    <p:sldId id="301" r:id="rId33"/>
    <p:sldId id="326" r:id="rId34"/>
    <p:sldId id="325" r:id="rId35"/>
    <p:sldId id="327" r:id="rId36"/>
    <p:sldId id="328" r:id="rId37"/>
    <p:sldId id="329" r:id="rId38"/>
    <p:sldId id="330" r:id="rId39"/>
    <p:sldId id="331" r:id="rId40"/>
    <p:sldId id="333" r:id="rId41"/>
    <p:sldId id="334" r:id="rId42"/>
    <p:sldId id="335" r:id="rId43"/>
    <p:sldId id="336" r:id="rId44"/>
    <p:sldId id="337" r:id="rId45"/>
    <p:sldId id="33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89563" autoAdjust="0"/>
  </p:normalViewPr>
  <p:slideViewPr>
    <p:cSldViewPr>
      <p:cViewPr>
        <p:scale>
          <a:sx n="64" d="100"/>
          <a:sy n="64" d="100"/>
        </p:scale>
        <p:origin x="-138"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2957"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33CEB77-ED9F-4553-B8A6-FB864712BDB9}" type="datetimeFigureOut">
              <a:rPr lang="en-US"/>
              <a:pPr>
                <a:defRPr/>
              </a:pPr>
              <a:t>6/5/2013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7D71FA1-9ADB-4B31-B2DA-F64B1EDE89D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22A567-E1E4-40A8-8E78-38E6788A1B22}" type="datetimeFigureOut">
              <a:rPr lang="en-US"/>
              <a:pPr>
                <a:defRPr/>
              </a:pPr>
              <a:t>6/5/2013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E8292A-BB7F-43CE-B061-E6D07AE68C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ACBCB-5418-4A34-AFC2-10B85495EEB6}"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visualization interface allows browsing through the partial reconstructions created from the given input images in a interactive 3D virtual environment. We start with the partial reconstruction corresponding to one of the images, say I. Next, we align the virtual camera with the camera corresponding to image I and project image I on a planar approximation of the points visible to the camera. Similarly, we display the other images in the partial reconstruction as wireframes of their respective projections. Upon clicking a wireframe, we make a smooth transition from the current image to the new image. And at the end of the transition we move to the partial reconstruction corresponding to the new image and align the virtual camera to the camera corresponding to the new image. Therefore, the user is explores the scene by moving from one partial reconstruction to another while getting cues about the relationships that exist between an image and its overlapping images.</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664731-E8A9-41B7-AC87-CB6F56C9AD55}" type="slidenum">
              <a:rPr lang="en-US"/>
              <a:pPr fontAlgn="base">
                <a:spcBef>
                  <a:spcPct val="0"/>
                </a:spcBef>
                <a:spcAft>
                  <a:spcPct val="0"/>
                </a:spcAft>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system makes it very easy to incorporate a new image into a existing reconstruction. For this we determine the top n matches of the new image by comparing the histogram representation of the new image to that of the existing images. Next we verify these matches by computing their epipolar geometry. </a:t>
            </a:r>
          </a:p>
          <a:p>
            <a:pPr>
              <a:spcBef>
                <a:spcPct val="0"/>
              </a:spcBef>
            </a:pPr>
            <a:endParaRPr lang="en-US" smtClean="0"/>
          </a:p>
          <a:p>
            <a:pPr>
              <a:spcBef>
                <a:spcPct val="0"/>
              </a:spcBef>
            </a:pPr>
            <a:r>
              <a:rPr lang="en-US" smtClean="0"/>
              <a:t>Then the new image along with it verified matches is sent to Bundler for a creating partial scene reconstruction corresponding to the new image. Thus, we potentially add a new partial reconstruction for every image that is inserted into the system. In the end we improve the connectivity of the visualization graph by making it undirected as explained earlier.</a:t>
            </a:r>
          </a:p>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00DC69-8F5D-408B-83A9-795D723324C4}" type="slidenum">
              <a:rPr lang="en-US"/>
              <a:pPr fontAlgn="base">
                <a:spcBef>
                  <a:spcPct val="0"/>
                </a:spcBef>
                <a:spcAft>
                  <a:spcPct val="0"/>
                </a:spcAft>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have tested our system on a large image collection of nearly 6000 images of Golkonda Fort at Hyderabad. These images capture the fort in various illumination conditions and from several viewpoints.</a:t>
            </a: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25409D-C5C7-4B5D-B16D-3BD804D68E38}" type="slidenum">
              <a:rPr lang="en-US"/>
              <a:pPr fontAlgn="base">
                <a:spcBef>
                  <a:spcPct val="0"/>
                </a:spcBef>
                <a:spcAft>
                  <a:spcPct val="0"/>
                </a:spcAft>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created a few subsets of various sizes from this dataset. Our system scales to large datasets of up to 6k images in nearly 5 days of CPU computation time. </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FF6E4-88FD-4F11-9AFF-C682FED45A53}" type="slidenum">
              <a:rPr lang="en-US"/>
              <a:pPr fontAlgn="base">
                <a:spcBef>
                  <a:spcPct val="0"/>
                </a:spcBef>
                <a:spcAft>
                  <a:spcPct val="0"/>
                </a:spcAft>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graph compares the time taken by our system to compute all the partial reconstructions with time taken by Bundler in doing a SfM to provide a Full scene reconstruction for datasets of various sizes. We see that the speed up provided by our system increases as with the number of images as our system takes nearly linear time in the number of images. </a:t>
            </a: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46EBB6-A9FF-4CAF-8042-30610D204E11}" type="slidenum">
              <a:rPr lang="en-US"/>
              <a:pPr fontAlgn="base">
                <a:spcBef>
                  <a:spcPct val="0"/>
                </a:spcBef>
                <a:spcAft>
                  <a:spcPct val="0"/>
                </a:spcAft>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 experiment with an image collection of 687 images of a courtyard of the Fort collected over different times of the day, we initialized with 200 images and incrementally added the 487. The final image connectivity graph had 674 images. This following walkthrough was created from the same.</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33AC0-3F56-4D60-94E8-F11058EB4AC9}" type="slidenum">
              <a:rPr lang="en-US"/>
              <a:pPr fontAlgn="base">
                <a:spcBef>
                  <a:spcPct val="0"/>
                </a:spcBef>
                <a:spcAft>
                  <a:spcPct val="0"/>
                </a:spcAft>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Thank you very much for your kind attention.</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ACBEEC-1528-4751-8191-C9678377E141}" type="slidenum">
              <a:rPr lang="en-US"/>
              <a:pPr fontAlgn="base">
                <a:spcBef>
                  <a:spcPct val="0"/>
                </a:spcBef>
                <a:spcAft>
                  <a:spcPct val="0"/>
                </a:spcAft>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Thank you very much for your kind attention.</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046A83-C8CA-456F-9993-427858135E00}" type="slidenum">
              <a:rPr lang="en-US"/>
              <a:pPr fontAlgn="base">
                <a:spcBef>
                  <a:spcPct val="0"/>
                </a:spcBef>
                <a:spcAft>
                  <a:spcPct val="0"/>
                </a:spcAft>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Till now we have been considering all the match graphs as directed even when each of the match was commutative. This was done to ensure that only a finite number of images are involved in every partial scene reconstruction. But we can use this commutativity of the matches during the visualization to improve connectivity. For this, we note that, an edge from A to B in the visualization graph essentially means that it is possible to make a transition from Image A to Image B  in a partial reconstruction corresponding to image A, denoted by P(A). If an edge from B to A is not present then we can still show a transition from B to A in P(B) by using P(A) as a proxy partial reconstruction. For this we align the virtual camera at Image B in P(A) and make a transition from B to A. Thus, our final connectivity graph used for navigation is undirected. </a:t>
            </a:r>
          </a:p>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70445-5582-44FC-A2CE-2948658C537D}" type="slidenum">
              <a:rPr lang="en-US"/>
              <a:pPr fontAlgn="base">
                <a:spcBef>
                  <a:spcPct val="0"/>
                </a:spcBef>
                <a:spcAft>
                  <a:spcPct val="0"/>
                </a:spcAft>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0B3B4E-DC8C-4822-A30B-8053EBBF5544}"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mtClean="0"/>
              <a:t>So phototourism takes as input an unordered set of images. First, it tries to find consistent point matches between these images. For this, it extracts robust features from all these images. These keypoints are then matched between all the pairs of images. Then for each pair, the matches are refined by estimating a Fundamental matrix and checking which feature matches are consistent with it. Next these matches are chained across the images and all the consistent chains are saved as tracks. </a:t>
            </a:r>
          </a:p>
          <a:p>
            <a:pPr>
              <a:lnSpc>
                <a:spcPct val="80000"/>
              </a:lnSpc>
              <a:spcBef>
                <a:spcPct val="0"/>
              </a:spcBef>
            </a:pPr>
            <a:endParaRPr lang="en-US" smtClean="0"/>
          </a:p>
          <a:p>
            <a:pPr>
              <a:lnSpc>
                <a:spcPct val="80000"/>
              </a:lnSpc>
              <a:spcBef>
                <a:spcPct val="0"/>
              </a:spcBef>
            </a:pPr>
            <a:r>
              <a:rPr lang="en-US" smtClean="0"/>
              <a:t>The next stage takes these tracks as input to reconstruct the geometry by doing SfM for a large set of images.  </a:t>
            </a:r>
          </a:p>
          <a:p>
            <a:pPr>
              <a:lnSpc>
                <a:spcPct val="80000"/>
              </a:lnSpc>
              <a:spcBef>
                <a:spcPct val="0"/>
              </a:spcBef>
            </a:pPr>
            <a:r>
              <a:rPr lang="en-US" smtClean="0"/>
              <a:t>This reconstruction is seeded by a 2 frame reconstruction involving 2 carefully selected images such that they see a good number of points in common, they have a wide enough baseline and they have sufficient parallax. Next more images are added into the reconstruction iteratively in small batches. Each iteration proceeds by estimating the position and orientation of the new cameras and the position of the point visible to them using the direct linear transform. This is followed by a refinement of these estimates using a non linear optimization involving a large number of parameters using a procedure known as the bundle adjustment. This refinement is O(N^3) in the number of images in the worst  case.</a:t>
            </a:r>
          </a:p>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6607AD-ABAD-44C4-A423-FCACE91F1C9B}"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Full scene reconstruction is done by using a seed and grow technique starting from a 2 frame reconstruction. </a:t>
            </a:r>
          </a:p>
          <a:p>
            <a:pPr>
              <a:spcBef>
                <a:spcPct val="0"/>
              </a:spcBef>
            </a:pPr>
            <a:r>
              <a:rPr lang="en-US" dirty="0" smtClean="0"/>
              <a:t>For this, it requires selecting a good initial pair of images. </a:t>
            </a:r>
          </a:p>
          <a:p>
            <a:pPr>
              <a:spcBef>
                <a:spcPct val="0"/>
              </a:spcBef>
            </a:pPr>
            <a:r>
              <a:rPr lang="en-US" dirty="0" smtClean="0"/>
              <a:t>If a wrong choice is made, the reconstruction can get severely affected. </a:t>
            </a:r>
          </a:p>
          <a:p>
            <a:pPr>
              <a:spcBef>
                <a:spcPct val="0"/>
              </a:spcBef>
            </a:pPr>
            <a:r>
              <a:rPr lang="en-US" dirty="0" smtClean="0"/>
              <a:t>After the 2 frame reconstruction, rest of the images are then added iteratively in small batches by estimating their pose using the Direct Linear Transform procedure. </a:t>
            </a:r>
          </a:p>
          <a:p>
            <a:pPr>
              <a:spcBef>
                <a:spcPct val="0"/>
              </a:spcBef>
            </a:pPr>
            <a:r>
              <a:rPr lang="en-US" dirty="0" smtClean="0"/>
              <a:t>And later, the pose of the all the cameras and positions of the scene points are jointly refined by doing a global non linear optimizations referred to as bundle adjustment. </a:t>
            </a:r>
          </a:p>
          <a:p>
            <a:pPr>
              <a:spcBef>
                <a:spcPct val="0"/>
              </a:spcBef>
            </a:pPr>
            <a:r>
              <a:rPr lang="en-US" dirty="0" smtClean="0"/>
              <a:t>During this, if the pose one of the cameras is incorrectly estimated, then all the subsequent cameras seeing points in common with that camera will have errors in their pose estimation. This leads to cascading of errors and wrong estimation of large sections of the scene. Bundle adjustment is  O(N^3) in the number of images. So doing the </a:t>
            </a:r>
            <a:r>
              <a:rPr lang="en-US" dirty="0" err="1" smtClean="0"/>
              <a:t>SfM</a:t>
            </a:r>
            <a:r>
              <a:rPr lang="en-US" dirty="0" smtClean="0"/>
              <a:t> on the whole set becomes O(N^4) in the number of images and it is again very expensive. </a:t>
            </a:r>
          </a:p>
          <a:p>
            <a:pPr>
              <a:spcBef>
                <a:spcPct val="0"/>
              </a:spcBef>
            </a:pPr>
            <a:r>
              <a:rPr lang="en-US" dirty="0" smtClean="0"/>
              <a:t>The high time complexity of </a:t>
            </a:r>
            <a:r>
              <a:rPr lang="en-US" dirty="0" err="1" smtClean="0"/>
              <a:t>pairwise</a:t>
            </a:r>
            <a:r>
              <a:rPr lang="en-US" dirty="0" smtClean="0"/>
              <a:t> matching and </a:t>
            </a:r>
            <a:r>
              <a:rPr lang="en-US" dirty="0" err="1" smtClean="0"/>
              <a:t>SfM</a:t>
            </a:r>
            <a:r>
              <a:rPr lang="en-US" dirty="0" smtClean="0"/>
              <a:t> make it hard for the system to scale to very large sets of images. </a:t>
            </a:r>
          </a:p>
          <a:p>
            <a:pPr>
              <a:spcBef>
                <a:spcPct val="0"/>
              </a:spcBef>
            </a:pPr>
            <a:r>
              <a:rPr lang="en-US" dirty="0" smtClean="0"/>
              <a:t>The motivation of our work is to try and address these two bottlenecks.</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8EECAA-E008-4FDF-A24D-5B528BAE22D2}"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D1B217-E907-4051-9EEC-5B8B504B1866}"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increasing popularity of digital photography</a:t>
            </a:r>
            <a:r>
              <a:rPr lang="en-US" b="1" smtClean="0"/>
              <a:t>/</a:t>
            </a:r>
            <a:r>
              <a:rPr lang="en-US" smtClean="0"/>
              <a:t> and online photo-sharing sites such as Flickr</a:t>
            </a:r>
            <a:r>
              <a:rPr lang="en-US" b="1" smtClean="0"/>
              <a:t>/</a:t>
            </a:r>
            <a:r>
              <a:rPr lang="en-US" smtClean="0"/>
              <a:t> is creating large and visually interesting photo collections of landmarks and popular destinations around the world.</a:t>
            </a:r>
            <a:r>
              <a:rPr lang="en-US" b="1" smtClean="0"/>
              <a:t> /</a:t>
            </a:r>
          </a:p>
          <a:p>
            <a:pPr>
              <a:spcBef>
                <a:spcPct val="0"/>
              </a:spcBef>
            </a:pPr>
            <a:endParaRPr lang="en-US" smtClean="0"/>
          </a:p>
          <a:p>
            <a:pPr>
              <a:spcBef>
                <a:spcPct val="0"/>
              </a:spcBef>
            </a:pPr>
            <a:r>
              <a:rPr lang="en-US" smtClean="0"/>
              <a:t>[ These collections are visually interesting</a:t>
            </a:r>
            <a:r>
              <a:rPr lang="en-US" b="1" smtClean="0"/>
              <a:t>/</a:t>
            </a:r>
            <a:r>
              <a:rPr lang="en-US" smtClean="0"/>
              <a:t> as they capture the site from various viewpoints and under different lighting conditions. ]</a:t>
            </a:r>
          </a:p>
          <a:p>
            <a:pPr>
              <a:spcBef>
                <a:spcPct val="0"/>
              </a:spcBef>
            </a:pPr>
            <a:endParaRPr lang="en-US" smtClean="0"/>
          </a:p>
          <a:p>
            <a:pPr>
              <a:spcBef>
                <a:spcPct val="0"/>
              </a:spcBef>
            </a:pPr>
            <a:r>
              <a:rPr lang="en-US" smtClean="0"/>
              <a:t>Unfortunately, these image collections are completely unordered. </a:t>
            </a:r>
          </a:p>
          <a:p>
            <a:pPr>
              <a:spcBef>
                <a:spcPct val="0"/>
              </a:spcBef>
            </a:pPr>
            <a:endParaRPr lang="en-US" smtClean="0"/>
          </a:p>
          <a:p>
            <a:pPr>
              <a:spcBef>
                <a:spcPct val="0"/>
              </a:spcBef>
            </a:pPr>
            <a:r>
              <a:rPr lang="en-US" b="1" smtClean="0"/>
              <a:t>/</a:t>
            </a:r>
            <a:r>
              <a:rPr lang="en-US" smtClean="0"/>
              <a:t>Browsing through such huge collections would be very difficult in the absence of cues that tell about the relationships amongst these images. </a:t>
            </a:r>
          </a:p>
          <a:p>
            <a:pPr>
              <a:spcBef>
                <a:spcPct val="0"/>
              </a:spcBef>
            </a:pPr>
            <a:endParaRPr lang="en-US" smtClean="0"/>
          </a:p>
          <a:p>
            <a:pPr>
              <a:spcBef>
                <a:spcPct val="0"/>
              </a:spcBef>
            </a:pPr>
            <a:r>
              <a:rPr lang="en-US" smtClean="0"/>
              <a:t>Moreover, these image collections keep on growing by the day  and hence organizing such a dynamic and incrementing collection creates complications of its own. </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F8A9C3-BD0A-4EDA-AD42-26088D310D7A}" type="slidenum">
              <a:rPr lang="en-US"/>
              <a:pPr fontAlgn="base">
                <a:spcBef>
                  <a:spcPct val="0"/>
                </a:spcBef>
                <a:spcAft>
                  <a:spcPct val="0"/>
                </a:spcAft>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Keeping this in mind, Our work is concerned with the following two problems:</a:t>
            </a:r>
          </a:p>
          <a:p>
            <a:pPr>
              <a:spcBef>
                <a:spcPct val="0"/>
              </a:spcBef>
            </a:pPr>
            <a:r>
              <a:rPr lang="en-US" smtClean="0"/>
              <a:t>How can we efficiently organize and browse through these huge images collections in an intuitive way?</a:t>
            </a:r>
          </a:p>
          <a:p>
            <a:pPr>
              <a:spcBef>
                <a:spcPct val="0"/>
              </a:spcBef>
            </a:pPr>
            <a:endParaRPr lang="en-US" smtClean="0"/>
          </a:p>
          <a:p>
            <a:pPr>
              <a:spcBef>
                <a:spcPct val="0"/>
              </a:spcBef>
            </a:pPr>
            <a:r>
              <a:rPr lang="en-US" smtClean="0"/>
              <a:t>The Second problem we address is “how to incorporate new images into the framework as they become available ?”</a:t>
            </a:r>
          </a:p>
          <a:p>
            <a:pPr>
              <a:spcBef>
                <a:spcPct val="0"/>
              </a:spcBef>
            </a:pPr>
            <a:endParaRPr lang="en-US" smtClean="0"/>
          </a:p>
          <a:p>
            <a:pPr>
              <a:spcBef>
                <a:spcPct val="0"/>
              </a:spcBef>
            </a:pPr>
            <a:r>
              <a:rPr lang="en-US" smtClean="0"/>
              <a:t>Here’s how the same collection can be explored in our interface while experiencing the rich relationships that exist amongst the images:</a:t>
            </a:r>
          </a:p>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BEF31D-CC9B-4E08-B531-BC33E4FAE462}" type="slidenum">
              <a:rPr lang="en-US"/>
              <a:pPr fontAlgn="base">
                <a:spcBef>
                  <a:spcPct val="0"/>
                </a:spcBef>
                <a:spcAft>
                  <a:spcPct val="0"/>
                </a:spcAft>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I’ll explain our approach to organizing these large and growing image collection. Please note that in a walkthrough, users primarily observe near by overlapping images because they convey the most about the local geometry around the image. Hence, we propose creating Independent Partial Scene Reconstructions, containing an image and its overlapping images, instead of a Global Full Scene Reconstruction. This framework provides certain distinct advantages over the previous system:</a:t>
            </a:r>
          </a:p>
          <a:p>
            <a:pPr>
              <a:spcBef>
                <a:spcPct val="0"/>
              </a:spcBef>
            </a:pPr>
            <a:r>
              <a:rPr lang="en-US" smtClean="0"/>
              <a:t>We avoid sensitivity to the choice of an initial pair as one wrong choice of initial pair in one of the reconstructions will not affect the correctness of other partial reconstructions. For a similar reason we are also able avoid the cascading and compounding of errors leading to misestimating of large sections of the scene. Our framework puts a limit on the number of images involved in a partial reconstruction and thereby putting a bound on the time taken in creating a partial reconstruction. This makes our system linear in the number of images and thereby allowing it to scale to large datasets. </a:t>
            </a:r>
          </a:p>
          <a:p>
            <a:pPr>
              <a:spcBef>
                <a:spcPct val="0"/>
              </a:spcBef>
            </a:pPr>
            <a:r>
              <a:rPr lang="en-US" smtClean="0"/>
              <a:t>The use of partial reconstructions also makes it easy for our system to handle new images as they become available.</a:t>
            </a:r>
          </a:p>
          <a:p>
            <a:pPr>
              <a:spcBef>
                <a:spcPct val="0"/>
              </a:spcBef>
            </a:pPr>
            <a:r>
              <a:rPr lang="en-US" smtClean="0"/>
              <a:t>One drawback of this approach is that is restricts the possible  number of images to which a user can transition from a given image, to only its immediate neighbors, as we shall see this is compensated by reduction in the time complexity.  </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92B88-C71F-4E1F-8108-47F8FF494499}" type="slidenum">
              <a:rPr lang="en-US"/>
              <a:pPr fontAlgn="base">
                <a:spcBef>
                  <a:spcPct val="0"/>
                </a:spcBef>
                <a:spcAft>
                  <a:spcPct val="0"/>
                </a:spcAft>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US" dirty="0" smtClean="0"/>
              <a:t>Now I’ll give an overview of how these partial reconstructions are constructed:</a:t>
            </a:r>
          </a:p>
          <a:p>
            <a:pPr fontAlgn="auto">
              <a:spcBef>
                <a:spcPts val="0"/>
              </a:spcBef>
              <a:spcAft>
                <a:spcPts val="0"/>
              </a:spcAft>
              <a:defRPr/>
            </a:pPr>
            <a:endParaRPr lang="en-US" dirty="0" smtClean="0"/>
          </a:p>
          <a:p>
            <a:pPr fontAlgn="auto">
              <a:spcBef>
                <a:spcPts val="0"/>
              </a:spcBef>
              <a:spcAft>
                <a:spcPts val="0"/>
              </a:spcAft>
              <a:defRPr/>
            </a:pPr>
            <a:r>
              <a:rPr lang="en-US" dirty="0" smtClean="0"/>
              <a:t>It involves 3 steps:</a:t>
            </a:r>
          </a:p>
          <a:p>
            <a:pPr fontAlgn="auto">
              <a:spcBef>
                <a:spcPts val="0"/>
              </a:spcBef>
              <a:spcAft>
                <a:spcPts val="0"/>
              </a:spcAft>
              <a:defRPr/>
            </a:pPr>
            <a:r>
              <a:rPr lang="en-US" dirty="0" smtClean="0"/>
              <a:t>We start by finding for each image a set of top ‘n’ similar images in a scalable and efficient manner. For this, we use Bag of visual words representation of images which converts an image into a histogram of visual words present in the image. [So, the problem of matching of images becomes a problem of matching histograms.] We create inverted indexes which map visual words to images containing them and thus speed up the process of histogram matching. This also makes matching linear in the number of images. Alternatively, one can use a pre-trained vocabulary tree Generated from a large number of images obtained from the internet and made available by </a:t>
            </a:r>
            <a:r>
              <a:rPr lang="en-US" dirty="0" err="1" smtClean="0"/>
              <a:t>Fraundorfer</a:t>
            </a:r>
            <a:r>
              <a:rPr lang="en-US" dirty="0" smtClean="0"/>
              <a:t>.</a:t>
            </a:r>
          </a:p>
          <a:p>
            <a:pPr fontAlgn="auto">
              <a:spcBef>
                <a:spcPts val="0"/>
              </a:spcBef>
              <a:spcAft>
                <a:spcPts val="0"/>
              </a:spcAft>
              <a:defRPr/>
            </a:pPr>
            <a:endParaRPr lang="en-US" dirty="0" smtClean="0"/>
          </a:p>
          <a:p>
            <a:pPr fontAlgn="auto">
              <a:spcBef>
                <a:spcPts val="0"/>
              </a:spcBef>
              <a:spcAft>
                <a:spcPts val="0"/>
              </a:spcAft>
              <a:defRPr/>
            </a:pPr>
            <a:r>
              <a:rPr lang="en-US" dirty="0" smtClean="0"/>
              <a:t>The second step involves refining these matches as the previous step does not take into account the position of the features in the image  and thus, may generate spurious matches. For this, we estimate the </a:t>
            </a:r>
            <a:r>
              <a:rPr lang="en-US" dirty="0" err="1" smtClean="0"/>
              <a:t>Epipolar</a:t>
            </a:r>
            <a:r>
              <a:rPr lang="en-US" dirty="0" smtClean="0"/>
              <a:t> geometry of every match by obtaining a RANSAC based Fundamental Matrix estimation. We accept a match based on the number of inliers the estimated fundamental matrix has. </a:t>
            </a:r>
          </a:p>
          <a:p>
            <a:pPr fontAlgn="auto">
              <a:spcBef>
                <a:spcPts val="0"/>
              </a:spcBef>
              <a:spcAft>
                <a:spcPts val="0"/>
              </a:spcAft>
              <a:defRPr/>
            </a:pPr>
            <a:endParaRPr lang="en-US" dirty="0" smtClean="0"/>
          </a:p>
          <a:p>
            <a:pPr fontAlgn="auto">
              <a:spcBef>
                <a:spcPts val="0"/>
              </a:spcBef>
              <a:spcAft>
                <a:spcPts val="0"/>
              </a:spcAft>
              <a:defRPr/>
            </a:pPr>
            <a:r>
              <a:rPr lang="en-US" dirty="0" smtClean="0"/>
              <a:t>In the final step, we do a scene reconstruction corresponding to each image and its verified neighbors. </a:t>
            </a:r>
          </a:p>
          <a:p>
            <a:pPr fontAlgn="auto">
              <a:spcBef>
                <a:spcPts val="0"/>
              </a:spcBef>
              <a:spcAft>
                <a:spcPts val="0"/>
              </a:spcAft>
              <a:defRPr/>
            </a:pPr>
            <a:r>
              <a:rPr lang="en-US" dirty="0" smtClean="0"/>
              <a:t>We use Bundler, created by Noah </a:t>
            </a:r>
            <a:r>
              <a:rPr lang="en-US" dirty="0" err="1" smtClean="0"/>
              <a:t>Snavely</a:t>
            </a:r>
            <a:r>
              <a:rPr lang="en-US" dirty="0" smtClean="0"/>
              <a:t>, as the </a:t>
            </a:r>
            <a:r>
              <a:rPr lang="en-US" dirty="0" err="1" smtClean="0"/>
              <a:t>SfM</a:t>
            </a:r>
            <a:r>
              <a:rPr lang="en-US" dirty="0" smtClean="0"/>
              <a:t> pipeline for obtaining these partial reconstructions. [During this computation, some of the images may fail to register due to the lack of sufficient number of feature matches with the current reconstruction.]</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7C9AB2-6CFA-4680-AF4F-903DCE25DEE4}" type="slidenum">
              <a:rPr lang="en-US"/>
              <a:pPr fontAlgn="base">
                <a:spcBef>
                  <a:spcPct val="0"/>
                </a:spcBef>
                <a:spcAft>
                  <a:spcPct val="0"/>
                </a:spcAft>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ECC14D-F313-43BF-83F2-FAC392C25064}" type="datetime1">
              <a:rPr lang="en-US"/>
              <a:pPr>
                <a:defRPr/>
              </a:pPr>
              <a:t>6/5/2013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9145E0-2818-449C-A63C-7A8029FFF7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949D31-C007-4D33-BC78-7E1E60A09590}" type="datetime1">
              <a:rPr lang="en-US"/>
              <a:pPr>
                <a:defRPr/>
              </a:pPr>
              <a:t>6/5/2013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96F843-D322-4CEE-902D-4B568425E6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30CD56-6848-4AD4-823C-A56AA412FAFD}" type="datetime1">
              <a:rPr lang="en-US"/>
              <a:pPr>
                <a:defRPr/>
              </a:pPr>
              <a:t>6/5/2013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24ED19-AB6F-470E-B91E-58FC07955D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3058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A8015-FCD9-4C03-96AE-B1A66260D27C}" type="datetime1">
              <a:rPr lang="en-US"/>
              <a:pPr>
                <a:defRPr/>
              </a:pPr>
              <a:t>6/5/2013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86F7E3-58AF-4DF9-A514-62E616546F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38F4EC-52FC-49E1-B9D3-84FEA8948FEE}" type="datetime1">
              <a:rPr lang="en-US"/>
              <a:pPr>
                <a:defRPr/>
              </a:pPr>
              <a:t>6/5/2013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2C2489-A4EB-4194-8D13-142F17CD35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3246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05B25E-4E2B-4549-B996-5F524761A4FE}" type="datetime1">
              <a:rPr lang="en-US"/>
              <a:pPr>
                <a:defRPr/>
              </a:pPr>
              <a:t>6/5/2013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762D51-994E-48B4-9DDF-416DE560F1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8B583A-9DEE-4DF4-8728-CA9983519A9A}" type="datetime1">
              <a:rPr lang="en-US"/>
              <a:pPr>
                <a:defRPr/>
              </a:pPr>
              <a:t>6/5/2013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BCF3515-9F6C-4824-9D7C-58CE28A258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F5CD3B-DAE5-4F82-AD43-5FD4050DC7CA}" type="datetime1">
              <a:rPr lang="en-US"/>
              <a:pPr>
                <a:defRPr/>
              </a:pPr>
              <a:t>6/5/2013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7026B6-FD7A-4560-B2E9-DB64F66EBB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F90908-1905-4C80-B892-C9CC47EC08D6}" type="datetime1">
              <a:rPr lang="en-US"/>
              <a:pPr>
                <a:defRPr/>
              </a:pPr>
              <a:t>6/5/2013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C62654-9346-4F54-A857-44EA7D15DA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9F41B5-804E-41C9-A7C0-89B53409C7F0}" type="datetime1">
              <a:rPr lang="en-US"/>
              <a:pPr>
                <a:defRPr/>
              </a:pPr>
              <a:t>6/5/2013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65234E-5DA2-4403-AE91-495004E52F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C763DB-4985-4F1B-9B6C-AFC287A275EC}" type="datetime1">
              <a:rPr lang="en-US"/>
              <a:pPr>
                <a:defRPr/>
              </a:pPr>
              <a:t>6/5/2013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47AC1C-2000-4DD5-8742-DA82526332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28600"/>
            <a:ext cx="8229600" cy="1143000"/>
          </a:xfrm>
          <a:prstGeom prst="rect">
            <a:avLst/>
          </a:prstGeom>
          <a:solidFill>
            <a:schemeClr val="accent1">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mn-lt"/>
                <a:cs typeface="+mn-cs"/>
              </a:defRPr>
            </a:lvl1pPr>
          </a:lstStyle>
          <a:p>
            <a:pPr>
              <a:defRPr/>
            </a:pPr>
            <a:fld id="{A8CCC25B-7B7D-4444-97CE-97E226E42671}" type="datetime1">
              <a:rPr lang="en-US"/>
              <a:pPr>
                <a:defRPr/>
              </a:pPr>
              <a:t>6/5/2013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898989"/>
                </a:solidFill>
                <a:latin typeface="+mn-lt"/>
                <a:cs typeface="+mn-cs"/>
              </a:defRPr>
            </a:lvl1pPr>
          </a:lstStyle>
          <a:p>
            <a:pPr>
              <a:defRPr/>
            </a:pPr>
            <a:fld id="{2B5A8DD7-711F-415E-A7DF-022BB24B7CB2}" type="slidenum">
              <a:rPr lang="en-US"/>
              <a:pPr>
                <a:defRPr/>
              </a:pPr>
              <a:t>‹#›</a:t>
            </a:fld>
            <a:endParaRPr lang="en-US"/>
          </a:p>
        </p:txBody>
      </p:sp>
      <p:grpSp>
        <p:nvGrpSpPr>
          <p:cNvPr id="1031" name="Group 12"/>
          <p:cNvGrpSpPr>
            <a:grpSpLocks/>
          </p:cNvGrpSpPr>
          <p:nvPr/>
        </p:nvGrpSpPr>
        <p:grpSpPr bwMode="auto">
          <a:xfrm>
            <a:off x="19050" y="76200"/>
            <a:ext cx="795338" cy="858838"/>
            <a:chOff x="2209655" y="4953000"/>
            <a:chExt cx="1072965" cy="873674"/>
          </a:xfrm>
        </p:grpSpPr>
        <p:pic>
          <p:nvPicPr>
            <p:cNvPr id="1032" name="Picture 13" descr="9"/>
            <p:cNvPicPr>
              <a:picLocks noChangeAspect="1" noChangeArrowheads="1"/>
            </p:cNvPicPr>
            <p:nvPr/>
          </p:nvPicPr>
          <p:blipFill>
            <a:blip r:embed="rId13"/>
            <a:srcRect/>
            <a:stretch>
              <a:fillRect/>
            </a:stretch>
          </p:blipFill>
          <p:spPr bwMode="auto">
            <a:xfrm>
              <a:off x="2286000" y="4953000"/>
              <a:ext cx="914400" cy="685800"/>
            </a:xfrm>
            <a:prstGeom prst="rect">
              <a:avLst/>
            </a:prstGeom>
            <a:noFill/>
            <a:ln w="9525">
              <a:noFill/>
              <a:miter lim="800000"/>
              <a:headEnd/>
              <a:tailEnd/>
            </a:ln>
          </p:spPr>
        </p:pic>
        <p:sp>
          <p:nvSpPr>
            <p:cNvPr id="15" name="TextBox 14"/>
            <p:cNvSpPr txBox="1"/>
            <p:nvPr/>
          </p:nvSpPr>
          <p:spPr>
            <a:xfrm>
              <a:off x="2209655" y="5639343"/>
              <a:ext cx="1072965" cy="187331"/>
            </a:xfrm>
            <a:prstGeom prst="rect">
              <a:avLst/>
            </a:prstGeom>
            <a:noFill/>
            <a:ln>
              <a:solidFill>
                <a:schemeClr val="bg1"/>
              </a:solidFill>
            </a:ln>
          </p:spPr>
          <p:txBody>
            <a:bodyPr wrap="none">
              <a:spAutoFit/>
            </a:bodyPr>
            <a:lstStyle/>
            <a:p>
              <a:pPr algn="ctr" fontAlgn="auto">
                <a:spcBef>
                  <a:spcPts val="0"/>
                </a:spcBef>
                <a:spcAft>
                  <a:spcPts val="0"/>
                </a:spcAft>
                <a:defRPr/>
              </a:pPr>
              <a:r>
                <a:rPr lang="en-US" sz="600" dirty="0">
                  <a:solidFill>
                    <a:schemeClr val="tx2"/>
                  </a:solidFill>
                  <a:latin typeface="+mn-lt"/>
                  <a:cs typeface="+mn-cs"/>
                </a:rPr>
                <a:t>IIIT HYDERABAD</a:t>
              </a:r>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ＭＳ Ｐゴシック" charset="-128"/>
          <a:cs typeface="+mj-cs"/>
        </a:defRPr>
      </a:lvl1pPr>
      <a:lvl2pPr algn="ctr" rtl="0" eaLnBrk="0" fontAlgn="base" hangingPunct="0">
        <a:spcBef>
          <a:spcPct val="0"/>
        </a:spcBef>
        <a:spcAft>
          <a:spcPct val="0"/>
        </a:spcAft>
        <a:defRPr sz="4400">
          <a:solidFill>
            <a:schemeClr val="bg1"/>
          </a:solidFill>
          <a:latin typeface="Calibri" pitchFamily="34" charset="0"/>
          <a:ea typeface="ＭＳ Ｐゴシック" charset="-128"/>
        </a:defRPr>
      </a:lvl2pPr>
      <a:lvl3pPr algn="ctr" rtl="0" eaLnBrk="0" fontAlgn="base" hangingPunct="0">
        <a:spcBef>
          <a:spcPct val="0"/>
        </a:spcBef>
        <a:spcAft>
          <a:spcPct val="0"/>
        </a:spcAft>
        <a:defRPr sz="4400">
          <a:solidFill>
            <a:schemeClr val="bg1"/>
          </a:solidFill>
          <a:latin typeface="Calibri" pitchFamily="34" charset="0"/>
          <a:ea typeface="ＭＳ Ｐゴシック" charset="-128"/>
        </a:defRPr>
      </a:lvl3pPr>
      <a:lvl4pPr algn="ctr" rtl="0" eaLnBrk="0" fontAlgn="base" hangingPunct="0">
        <a:spcBef>
          <a:spcPct val="0"/>
        </a:spcBef>
        <a:spcAft>
          <a:spcPct val="0"/>
        </a:spcAft>
        <a:defRPr sz="4400">
          <a:solidFill>
            <a:schemeClr val="bg1"/>
          </a:solidFill>
          <a:latin typeface="Calibri" pitchFamily="34" charset="0"/>
          <a:ea typeface="ＭＳ Ｐゴシック" charset="-128"/>
        </a:defRPr>
      </a:lvl4pPr>
      <a:lvl5pPr algn="ctr" rtl="0" eaLnBrk="0" fontAlgn="base" hangingPunct="0">
        <a:spcBef>
          <a:spcPct val="0"/>
        </a:spcBef>
        <a:spcAft>
          <a:spcPct val="0"/>
        </a:spcAft>
        <a:defRPr sz="4400">
          <a:solidFill>
            <a:schemeClr val="bg1"/>
          </a:solidFill>
          <a:latin typeface="Calibri" pitchFamily="34" charset="0"/>
          <a:ea typeface="ＭＳ Ｐゴシック" charset="-128"/>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jpeg"/><Relationship Id="rId21" Type="http://schemas.openxmlformats.org/officeDocument/2006/relationships/image" Target="../media/image46.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6.xml"/><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 Id="rId22"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Users\sunita\Desktop\Srijan%20Presentation\bmvc%20vids\ethvideo.avi" TargetMode="Externa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18" Type="http://schemas.openxmlformats.org/officeDocument/2006/relationships/image" Target="../media/image69.jpeg"/><Relationship Id="rId3" Type="http://schemas.openxmlformats.org/officeDocument/2006/relationships/image" Target="../media/image54.jpeg"/><Relationship Id="rId21" Type="http://schemas.openxmlformats.org/officeDocument/2006/relationships/image" Target="../media/image72.pn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notesSlide" Target="../notesSlides/notesSlide10.xml"/><Relationship Id="rId16" Type="http://schemas.openxmlformats.org/officeDocument/2006/relationships/image" Target="../media/image67.jpe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5" Type="http://schemas.openxmlformats.org/officeDocument/2006/relationships/image" Target="../media/image66.jpeg"/><Relationship Id="rId10" Type="http://schemas.openxmlformats.org/officeDocument/2006/relationships/image" Target="../media/image61.jpeg"/><Relationship Id="rId19" Type="http://schemas.openxmlformats.org/officeDocument/2006/relationships/image" Target="../media/image70.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4.jpeg"/><Relationship Id="rId18" Type="http://schemas.openxmlformats.org/officeDocument/2006/relationships/image" Target="../media/image89.jpeg"/><Relationship Id="rId26" Type="http://schemas.openxmlformats.org/officeDocument/2006/relationships/image" Target="../media/image97.jpeg"/><Relationship Id="rId3" Type="http://schemas.openxmlformats.org/officeDocument/2006/relationships/image" Target="../media/image74.png"/><Relationship Id="rId21" Type="http://schemas.openxmlformats.org/officeDocument/2006/relationships/image" Target="../media/image92.jpeg"/><Relationship Id="rId7" Type="http://schemas.openxmlformats.org/officeDocument/2006/relationships/image" Target="../media/image78.jpeg"/><Relationship Id="rId12" Type="http://schemas.openxmlformats.org/officeDocument/2006/relationships/image" Target="../media/image83.jpeg"/><Relationship Id="rId17" Type="http://schemas.openxmlformats.org/officeDocument/2006/relationships/image" Target="../media/image88.jpeg"/><Relationship Id="rId25" Type="http://schemas.openxmlformats.org/officeDocument/2006/relationships/image" Target="../media/image96.jpeg"/><Relationship Id="rId2" Type="http://schemas.openxmlformats.org/officeDocument/2006/relationships/notesSlide" Target="../notesSlides/notesSlide12.xml"/><Relationship Id="rId16" Type="http://schemas.openxmlformats.org/officeDocument/2006/relationships/image" Target="../media/image87.jpeg"/><Relationship Id="rId20"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77.jpeg"/><Relationship Id="rId11" Type="http://schemas.openxmlformats.org/officeDocument/2006/relationships/image" Target="../media/image82.jpeg"/><Relationship Id="rId24" Type="http://schemas.openxmlformats.org/officeDocument/2006/relationships/image" Target="../media/image95.jpeg"/><Relationship Id="rId5" Type="http://schemas.openxmlformats.org/officeDocument/2006/relationships/image" Target="../media/image76.jpeg"/><Relationship Id="rId15" Type="http://schemas.openxmlformats.org/officeDocument/2006/relationships/image" Target="../media/image86.jpeg"/><Relationship Id="rId23" Type="http://schemas.openxmlformats.org/officeDocument/2006/relationships/image" Target="../media/image94.jpeg"/><Relationship Id="rId28" Type="http://schemas.openxmlformats.org/officeDocument/2006/relationships/image" Target="../media/image99.jpeg"/><Relationship Id="rId10" Type="http://schemas.openxmlformats.org/officeDocument/2006/relationships/image" Target="../media/image81.jpeg"/><Relationship Id="rId19" Type="http://schemas.openxmlformats.org/officeDocument/2006/relationships/image" Target="../media/image90.jpeg"/><Relationship Id="rId4" Type="http://schemas.openxmlformats.org/officeDocument/2006/relationships/image" Target="../media/image75.jpeg"/><Relationship Id="rId9" Type="http://schemas.openxmlformats.org/officeDocument/2006/relationships/image" Target="../media/image80.jpeg"/><Relationship Id="rId14" Type="http://schemas.openxmlformats.org/officeDocument/2006/relationships/image" Target="../media/image85.jpeg"/><Relationship Id="rId22" Type="http://schemas.openxmlformats.org/officeDocument/2006/relationships/image" Target="../media/image93.jpeg"/><Relationship Id="rId27" Type="http://schemas.openxmlformats.org/officeDocument/2006/relationships/image" Target="../media/image98.jpe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file:///C:\Users\sunita\Desktop\Srijan%20Presentation\bmvc%20vids\fastbigvid.avi" TargetMode="External"/><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hototour.cs.washington.edu/Photo_Tourism.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2457451"/>
          </a:xfrm>
        </p:spPr>
        <p:txBody>
          <a:bodyPr>
            <a:noAutofit/>
          </a:bodyPr>
          <a:lstStyle/>
          <a:p>
            <a:pPr>
              <a:defRPr/>
            </a:pPr>
            <a:r>
              <a:rPr lang="en-US" sz="5400" dirty="0" smtClean="0"/>
              <a:t>Techniques for Organization and Visualization of Community Photo Collections</a:t>
            </a:r>
            <a:endParaRPr lang="en-US" sz="5400" dirty="0"/>
          </a:p>
        </p:txBody>
      </p:sp>
      <p:sp>
        <p:nvSpPr>
          <p:cNvPr id="3" name="Subtitle 2"/>
          <p:cNvSpPr>
            <a:spLocks noGrp="1"/>
          </p:cNvSpPr>
          <p:nvPr>
            <p:ph type="subTitle" idx="1"/>
          </p:nvPr>
        </p:nvSpPr>
        <p:spPr/>
        <p:txBody>
          <a:bodyPr>
            <a:normAutofit/>
          </a:bodyPr>
          <a:lstStyle/>
          <a:p>
            <a:pPr>
              <a:defRPr/>
            </a:pPr>
            <a:r>
              <a:rPr lang="en-US" dirty="0" smtClean="0"/>
              <a:t>Kumar </a:t>
            </a:r>
            <a:r>
              <a:rPr lang="en-US" dirty="0" err="1" smtClean="0"/>
              <a:t>Srijan</a:t>
            </a:r>
            <a:endParaRPr lang="en-US" dirty="0" smtClean="0"/>
          </a:p>
          <a:p>
            <a:pPr>
              <a:defRPr/>
            </a:pPr>
            <a:endParaRPr lang="en-US" dirty="0" smtClean="0"/>
          </a:p>
          <a:p>
            <a:pPr>
              <a:defRPr/>
            </a:pPr>
            <a:r>
              <a:rPr lang="en-US" dirty="0" smtClean="0"/>
              <a:t> Faculty Advisor : Dr. C.V</a:t>
            </a:r>
            <a:r>
              <a:rPr lang="en-US" dirty="0"/>
              <a:t>. </a:t>
            </a:r>
            <a:r>
              <a:rPr lang="en-US" dirty="0" err="1" smtClean="0"/>
              <a:t>Jawahar</a:t>
            </a:r>
            <a:endParaRPr lang="en-US" dirty="0"/>
          </a:p>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p:txBody>
          <a:bodyPr wrap="square" numCol="1" anchorCtr="0" compatLnSpc="1">
            <a:prstTxWarp prst="textNoShape">
              <a:avLst/>
            </a:prstTxWarp>
          </a:bodyPr>
          <a:lstStyle/>
          <a:p>
            <a:r>
              <a:rPr lang="en-US" smtClean="0"/>
              <a:t>Discovering Matching Images</a:t>
            </a:r>
          </a:p>
        </p:txBody>
      </p:sp>
      <p:sp>
        <p:nvSpPr>
          <p:cNvPr id="3" name="Content Placeholder 2"/>
          <p:cNvSpPr>
            <a:spLocks noGrp="1"/>
          </p:cNvSpPr>
          <p:nvPr>
            <p:ph idx="1"/>
          </p:nvPr>
        </p:nvSpPr>
        <p:spPr>
          <a:xfrm>
            <a:off x="381000" y="914400"/>
            <a:ext cx="8534400" cy="5334000"/>
          </a:xfrm>
        </p:spPr>
        <p:txBody>
          <a:bodyPr/>
          <a:lstStyle/>
          <a:p>
            <a:pPr>
              <a:defRPr/>
            </a:pPr>
            <a:r>
              <a:rPr lang="en-US" i="1" dirty="0" smtClean="0"/>
              <a:t>Object Retrieval with Large Vocabularies and Fast Spatial Matching – </a:t>
            </a:r>
            <a:r>
              <a:rPr lang="en-US" b="1" dirty="0" err="1" smtClean="0"/>
              <a:t>Philbin</a:t>
            </a:r>
            <a:r>
              <a:rPr lang="en-US" b="1" dirty="0" smtClean="0"/>
              <a:t> et al.</a:t>
            </a:r>
          </a:p>
          <a:p>
            <a:pPr>
              <a:defRPr/>
            </a:pPr>
            <a:r>
              <a:rPr lang="en-US" b="1" dirty="0" smtClean="0"/>
              <a:t>Image Retrieval</a:t>
            </a:r>
          </a:p>
          <a:p>
            <a:pPr lvl="1">
              <a:buFont typeface="Arial" charset="0"/>
              <a:buNone/>
              <a:defRPr/>
            </a:pPr>
            <a:r>
              <a:rPr lang="en-US" b="1" dirty="0" smtClean="0">
                <a:solidFill>
                  <a:schemeClr val="tx2"/>
                </a:solidFill>
              </a:rPr>
              <a:t>1. Indexing Image Database</a:t>
            </a:r>
          </a:p>
          <a:p>
            <a:pPr lvl="1">
              <a:defRPr/>
            </a:pPr>
            <a:r>
              <a:rPr lang="en-US" b="1" dirty="0" smtClean="0">
                <a:solidFill>
                  <a:schemeClr val="tx2"/>
                </a:solidFill>
              </a:rPr>
              <a:t>Quantization :</a:t>
            </a:r>
            <a:r>
              <a:rPr lang="en-US" dirty="0" smtClean="0">
                <a:sym typeface="Wingdings" pitchFamily="2" charset="2"/>
              </a:rPr>
              <a:t> Image Features </a:t>
            </a:r>
            <a:r>
              <a:rPr lang="en-US" dirty="0" smtClean="0"/>
              <a:t> Visual Words(VW)</a:t>
            </a:r>
            <a:endParaRPr lang="en-US" b="1" dirty="0" smtClean="0">
              <a:solidFill>
                <a:schemeClr val="tx2"/>
              </a:solidFill>
            </a:endParaRPr>
          </a:p>
          <a:p>
            <a:pPr lvl="1">
              <a:defRPr/>
            </a:pPr>
            <a:r>
              <a:rPr lang="en-US" b="1" dirty="0" smtClean="0">
                <a:solidFill>
                  <a:schemeClr val="tx2"/>
                </a:solidFill>
              </a:rPr>
              <a:t>Inverted Index : </a:t>
            </a:r>
            <a:r>
              <a:rPr lang="en-US" dirty="0" smtClean="0"/>
              <a:t>over VWs</a:t>
            </a:r>
          </a:p>
          <a:p>
            <a:pPr lvl="1">
              <a:buFont typeface="Arial" charset="0"/>
              <a:buNone/>
              <a:defRPr/>
            </a:pPr>
            <a:r>
              <a:rPr lang="en-US" b="1" dirty="0" smtClean="0">
                <a:solidFill>
                  <a:schemeClr val="tx2"/>
                </a:solidFill>
              </a:rPr>
              <a:t>2. Querying Image Database</a:t>
            </a:r>
            <a:endParaRPr lang="en-US" b="1" dirty="0" smtClean="0"/>
          </a:p>
          <a:p>
            <a:pPr lvl="1">
              <a:defRPr/>
            </a:pPr>
            <a:r>
              <a:rPr lang="en-US" b="1" dirty="0" smtClean="0">
                <a:solidFill>
                  <a:schemeClr val="tx2"/>
                </a:solidFill>
              </a:rPr>
              <a:t>Filtering </a:t>
            </a:r>
            <a:r>
              <a:rPr lang="en-US" dirty="0" smtClean="0">
                <a:sym typeface="Wingdings" pitchFamily="2" charset="2"/>
              </a:rPr>
              <a:t></a:t>
            </a:r>
            <a:r>
              <a:rPr lang="en-US" dirty="0" smtClean="0"/>
              <a:t> </a:t>
            </a:r>
            <a:r>
              <a:rPr lang="en-US" b="1" dirty="0" smtClean="0"/>
              <a:t>Shortlist of Top Scoring matches</a:t>
            </a:r>
          </a:p>
          <a:p>
            <a:pPr lvl="1">
              <a:defRPr/>
            </a:pPr>
            <a:r>
              <a:rPr lang="en-US" b="1" dirty="0" smtClean="0">
                <a:solidFill>
                  <a:schemeClr val="tx2"/>
                </a:solidFill>
              </a:rPr>
              <a:t>Verification </a:t>
            </a:r>
            <a:r>
              <a:rPr lang="en-US" dirty="0" smtClean="0">
                <a:sym typeface="Wingdings" pitchFamily="2" charset="2"/>
              </a:rPr>
              <a:t></a:t>
            </a:r>
            <a:r>
              <a:rPr lang="en-US" dirty="0" smtClean="0"/>
              <a:t> of shortlist</a:t>
            </a:r>
          </a:p>
          <a:p>
            <a:pPr>
              <a:defRPr/>
            </a:pPr>
            <a:r>
              <a:rPr lang="en-US" dirty="0" smtClean="0">
                <a:solidFill>
                  <a:srgbClr val="C00000"/>
                </a:solidFill>
              </a:rPr>
              <a:t>O(N) time for a single querying</a:t>
            </a:r>
          </a:p>
          <a:p>
            <a:pPr lvl="1">
              <a:defRPr/>
            </a:pPr>
            <a:endParaRPr lang="en-US" b="1" dirty="0" smtClean="0"/>
          </a:p>
          <a:p>
            <a:pPr marL="457200" lvl="1" indent="0">
              <a:buFont typeface="Arial"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F:\LaTeXJan13\figures\MinHash_Graphic.jpg"/>
          <p:cNvPicPr>
            <a:picLocks noChangeAspect="1" noChangeArrowheads="1"/>
          </p:cNvPicPr>
          <p:nvPr/>
        </p:nvPicPr>
        <p:blipFill>
          <a:blip r:embed="rId2"/>
          <a:srcRect/>
          <a:stretch>
            <a:fillRect/>
          </a:stretch>
        </p:blipFill>
        <p:spPr bwMode="auto">
          <a:xfrm>
            <a:off x="533400" y="914400"/>
            <a:ext cx="8077200" cy="5851525"/>
          </a:xfrm>
          <a:prstGeom prst="rect">
            <a:avLst/>
          </a:prstGeom>
          <a:noFill/>
          <a:ln w="9525">
            <a:noFill/>
            <a:miter lim="800000"/>
            <a:headEnd/>
            <a:tailEnd/>
          </a:ln>
        </p:spPr>
      </p:pic>
      <p:sp>
        <p:nvSpPr>
          <p:cNvPr id="12291" name="Title 1"/>
          <p:cNvSpPr>
            <a:spLocks noGrp="1"/>
          </p:cNvSpPr>
          <p:nvPr>
            <p:ph type="title"/>
          </p:nvPr>
        </p:nvSpPr>
        <p:spPr bwMode="auto"/>
        <p:txBody>
          <a:bodyPr wrap="square" numCol="1" anchorCtr="0" compatLnSpc="1">
            <a:prstTxWarp prst="textNoShape">
              <a:avLst/>
            </a:prstTxWarp>
          </a:bodyPr>
          <a:lstStyle/>
          <a:p>
            <a:r>
              <a:rPr lang="en-US" smtClean="0"/>
              <a:t>Discovering Matching Images</a:t>
            </a:r>
          </a:p>
        </p:txBody>
      </p:sp>
      <p:sp>
        <p:nvSpPr>
          <p:cNvPr id="3" name="Content Placeholder 2"/>
          <p:cNvSpPr>
            <a:spLocks noGrp="1"/>
          </p:cNvSpPr>
          <p:nvPr>
            <p:ph idx="1"/>
          </p:nvPr>
        </p:nvSpPr>
        <p:spPr>
          <a:xfrm>
            <a:off x="381000" y="914400"/>
            <a:ext cx="8382000" cy="1066800"/>
          </a:xfrm>
        </p:spPr>
        <p:txBody>
          <a:bodyPr/>
          <a:lstStyle/>
          <a:p>
            <a:r>
              <a:rPr lang="en-US" i="1" smtClean="0"/>
              <a:t>Large Scale Discovery of Spatially Related Images </a:t>
            </a:r>
            <a:r>
              <a:rPr lang="en-US" smtClean="0"/>
              <a:t>- </a:t>
            </a:r>
            <a:r>
              <a:rPr lang="en-US" b="1" smtClean="0"/>
              <a:t>Chum, O. and Matas. J</a:t>
            </a:r>
          </a:p>
          <a:p>
            <a:pPr>
              <a:buFont typeface="Arial" charset="0"/>
              <a:buNone/>
            </a:pPr>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p:txBody>
          <a:bodyPr wrap="square" numCol="1" anchorCtr="0" compatLnSpc="1">
            <a:prstTxWarp prst="textNoShape">
              <a:avLst/>
            </a:prstTxWarp>
          </a:bodyPr>
          <a:lstStyle/>
          <a:p>
            <a:r>
              <a:rPr lang="en-US" dirty="0" smtClean="0"/>
              <a:t>Our Solution : Overview</a:t>
            </a:r>
            <a:endParaRPr lang="en-US" dirty="0" smtClean="0"/>
          </a:p>
        </p:txBody>
      </p:sp>
      <p:sp>
        <p:nvSpPr>
          <p:cNvPr id="3" name="Content Placeholder 2"/>
          <p:cNvSpPr>
            <a:spLocks noGrp="1"/>
          </p:cNvSpPr>
          <p:nvPr>
            <p:ph idx="1"/>
          </p:nvPr>
        </p:nvSpPr>
        <p:spPr>
          <a:xfrm>
            <a:off x="152400" y="990600"/>
            <a:ext cx="8991600" cy="4953000"/>
          </a:xfrm>
        </p:spPr>
        <p:txBody>
          <a:bodyPr/>
          <a:lstStyle/>
          <a:p>
            <a:pPr>
              <a:defRPr/>
            </a:pPr>
            <a:r>
              <a:rPr lang="en-US" b="1" dirty="0" smtClean="0">
                <a:solidFill>
                  <a:schemeClr val="tx2"/>
                </a:solidFill>
              </a:rPr>
              <a:t>Exhaustive </a:t>
            </a:r>
            <a:r>
              <a:rPr lang="en-US" b="1" dirty="0" err="1" smtClean="0">
                <a:solidFill>
                  <a:schemeClr val="tx2"/>
                </a:solidFill>
              </a:rPr>
              <a:t>Pairwise</a:t>
            </a:r>
            <a:r>
              <a:rPr lang="en-US" b="1" dirty="0" smtClean="0">
                <a:solidFill>
                  <a:schemeClr val="tx2"/>
                </a:solidFill>
              </a:rPr>
              <a:t> Matching</a:t>
            </a:r>
          </a:p>
          <a:p>
            <a:pPr lvl="1">
              <a:defRPr/>
            </a:pPr>
            <a:r>
              <a:rPr lang="en-US" b="1" dirty="0" smtClean="0">
                <a:solidFill>
                  <a:schemeClr val="tx1">
                    <a:lumMod val="85000"/>
                    <a:lumOff val="15000"/>
                  </a:schemeClr>
                </a:solidFill>
              </a:rPr>
              <a:t>Query </a:t>
            </a:r>
            <a:r>
              <a:rPr lang="en-US" b="1" dirty="0" smtClean="0">
                <a:solidFill>
                  <a:schemeClr val="tx1">
                    <a:lumMod val="85000"/>
                    <a:lumOff val="15000"/>
                  </a:schemeClr>
                </a:solidFill>
              </a:rPr>
              <a:t>each image in </a:t>
            </a:r>
            <a:r>
              <a:rPr lang="en-US" b="1" dirty="0" smtClean="0">
                <a:solidFill>
                  <a:schemeClr val="tx1">
                    <a:lumMod val="85000"/>
                    <a:lumOff val="15000"/>
                  </a:schemeClr>
                </a:solidFill>
              </a:rPr>
              <a:t>turn</a:t>
            </a:r>
            <a:endParaRPr lang="en-US" b="1" dirty="0" smtClean="0">
              <a:solidFill>
                <a:schemeClr val="tx1">
                  <a:lumMod val="85000"/>
                  <a:lumOff val="15000"/>
                </a:schemeClr>
              </a:solidFill>
            </a:endParaRPr>
          </a:p>
          <a:p>
            <a:pPr lvl="2">
              <a:defRPr/>
            </a:pPr>
            <a:r>
              <a:rPr lang="en-US" b="1" dirty="0" smtClean="0"/>
              <a:t>Goal</a:t>
            </a:r>
            <a:r>
              <a:rPr lang="en-US" dirty="0" smtClean="0"/>
              <a:t> : O(1) per query</a:t>
            </a:r>
            <a:r>
              <a:rPr lang="en-US" b="1" dirty="0" smtClean="0"/>
              <a:t> </a:t>
            </a:r>
            <a:endParaRPr lang="en-US" b="1" dirty="0" smtClean="0">
              <a:solidFill>
                <a:srgbClr val="00B050"/>
              </a:solidFill>
            </a:endParaRPr>
          </a:p>
          <a:p>
            <a:pPr lvl="2">
              <a:defRPr/>
            </a:pPr>
            <a:endParaRPr lang="en-US" dirty="0" smtClean="0">
              <a:solidFill>
                <a:srgbClr val="00B050"/>
              </a:solidFill>
            </a:endParaRPr>
          </a:p>
          <a:p>
            <a:pPr>
              <a:defRPr/>
            </a:pPr>
            <a:r>
              <a:rPr lang="en-US" dirty="0" smtClean="0">
                <a:solidFill>
                  <a:schemeClr val="tx1">
                    <a:lumMod val="85000"/>
                    <a:lumOff val="15000"/>
                  </a:schemeClr>
                </a:solidFill>
              </a:rPr>
              <a:t>Addressing Exhaustiveness</a:t>
            </a:r>
            <a:r>
              <a:rPr lang="en-US" dirty="0" smtClean="0">
                <a:solidFill>
                  <a:srgbClr val="00B050"/>
                </a:solidFill>
              </a:rPr>
              <a:t> </a:t>
            </a:r>
          </a:p>
          <a:p>
            <a:pPr lvl="1">
              <a:defRPr/>
            </a:pPr>
            <a:r>
              <a:rPr lang="en-US" b="1" dirty="0" smtClean="0">
                <a:solidFill>
                  <a:schemeClr val="tx2"/>
                </a:solidFill>
              </a:rPr>
              <a:t>Verify all potential matches : </a:t>
            </a:r>
            <a:r>
              <a:rPr lang="en-US" dirty="0" smtClean="0"/>
              <a:t>No shortlists</a:t>
            </a:r>
            <a:endParaRPr lang="en-US" b="1" dirty="0" smtClean="0">
              <a:solidFill>
                <a:schemeClr val="tx2"/>
              </a:solidFill>
            </a:endParaRPr>
          </a:p>
          <a:p>
            <a:pPr lvl="1">
              <a:defRPr/>
            </a:pPr>
            <a:r>
              <a:rPr lang="en-US" b="1" dirty="0" smtClean="0">
                <a:solidFill>
                  <a:schemeClr val="tx2"/>
                </a:solidFill>
              </a:rPr>
              <a:t>Verification</a:t>
            </a:r>
            <a:r>
              <a:rPr lang="en-US" dirty="0" smtClean="0"/>
              <a:t> doable from </a:t>
            </a:r>
            <a:r>
              <a:rPr lang="en-US" b="1" dirty="0" smtClean="0">
                <a:solidFill>
                  <a:schemeClr val="tx2"/>
                </a:solidFill>
              </a:rPr>
              <a:t>Index retrievals</a:t>
            </a:r>
          </a:p>
          <a:p>
            <a:pPr lvl="1">
              <a:defRPr/>
            </a:pPr>
            <a:endParaRPr lang="en-US" b="1" dirty="0" smtClean="0">
              <a:solidFill>
                <a:schemeClr val="tx2"/>
              </a:solidFill>
            </a:endParaRPr>
          </a:p>
          <a:p>
            <a:pPr>
              <a:defRPr/>
            </a:pPr>
            <a:r>
              <a:rPr lang="en-US" b="1" dirty="0" smtClean="0">
                <a:solidFill>
                  <a:schemeClr val="tx2"/>
                </a:solidFill>
              </a:rPr>
              <a:t>Our Main Result :</a:t>
            </a:r>
            <a:r>
              <a:rPr lang="en-US" b="1" dirty="0" smtClean="0"/>
              <a:t> </a:t>
            </a:r>
            <a:r>
              <a:rPr lang="en-US" dirty="0" smtClean="0"/>
              <a:t>Indexing geometry allows both</a:t>
            </a:r>
            <a:r>
              <a:rPr lang="en-US" dirty="0" smtClean="0"/>
              <a:t>!</a:t>
            </a:r>
            <a:endParaRPr lang="en-US" dirty="0" smtClean="0"/>
          </a:p>
          <a:p>
            <a:pPr lvl="1">
              <a:defRPr/>
            </a:pPr>
            <a:endParaRPr lang="en-US" dirty="0"/>
          </a:p>
          <a:p>
            <a:pPr>
              <a:defRPr/>
            </a:pPr>
            <a:endParaRPr lang="en-US" dirty="0" smtClean="0"/>
          </a:p>
          <a:p>
            <a:pPr lvl="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ksrijan\Desktop\LaTex\images_eccv\HOF_illus.jpg"/>
          <p:cNvPicPr>
            <a:picLocks noChangeAspect="1" noChangeArrowheads="1"/>
          </p:cNvPicPr>
          <p:nvPr/>
        </p:nvPicPr>
        <p:blipFill>
          <a:blip r:embed="rId2"/>
          <a:srcRect/>
          <a:stretch>
            <a:fillRect/>
          </a:stretch>
        </p:blipFill>
        <p:spPr bwMode="auto">
          <a:xfrm>
            <a:off x="6248400" y="973138"/>
            <a:ext cx="2438400" cy="2541587"/>
          </a:xfrm>
          <a:prstGeom prst="rect">
            <a:avLst/>
          </a:prstGeom>
          <a:noFill/>
          <a:ln w="9525">
            <a:noFill/>
            <a:miter lim="800000"/>
            <a:headEnd/>
            <a:tailEnd/>
          </a:ln>
        </p:spPr>
      </p:pic>
      <p:sp>
        <p:nvSpPr>
          <p:cNvPr id="14339" name="Title 1"/>
          <p:cNvSpPr>
            <a:spLocks noGrp="1"/>
          </p:cNvSpPr>
          <p:nvPr>
            <p:ph type="title"/>
          </p:nvPr>
        </p:nvSpPr>
        <p:spPr bwMode="auto"/>
        <p:txBody>
          <a:bodyPr wrap="square" numCol="1" anchorCtr="0" compatLnSpc="1">
            <a:prstTxWarp prst="textNoShape">
              <a:avLst/>
            </a:prstTxWarp>
          </a:bodyPr>
          <a:lstStyle/>
          <a:p>
            <a:r>
              <a:rPr lang="en-US" smtClean="0"/>
              <a:t>Indexing Geometry</a:t>
            </a:r>
          </a:p>
        </p:txBody>
      </p:sp>
      <p:sp>
        <p:nvSpPr>
          <p:cNvPr id="3" name="Content Placeholder 2"/>
          <p:cNvSpPr>
            <a:spLocks noGrp="1"/>
          </p:cNvSpPr>
          <p:nvPr>
            <p:ph idx="1"/>
          </p:nvPr>
        </p:nvSpPr>
        <p:spPr/>
        <p:txBody>
          <a:bodyPr/>
          <a:lstStyle/>
          <a:p>
            <a:pPr>
              <a:defRPr/>
            </a:pPr>
            <a:r>
              <a:rPr lang="en-US" dirty="0" smtClean="0"/>
              <a:t>High Order Features</a:t>
            </a:r>
          </a:p>
          <a:p>
            <a:pPr lvl="1">
              <a:defRPr/>
            </a:pPr>
            <a:r>
              <a:rPr lang="en-US" dirty="0" smtClean="0"/>
              <a:t>Combine </a:t>
            </a:r>
            <a:r>
              <a:rPr lang="en-US" b="1" dirty="0" smtClean="0">
                <a:solidFill>
                  <a:schemeClr val="tx2"/>
                </a:solidFill>
              </a:rPr>
              <a:t>nearby</a:t>
            </a:r>
            <a:r>
              <a:rPr lang="en-US" dirty="0" smtClean="0"/>
              <a:t> features</a:t>
            </a:r>
          </a:p>
          <a:p>
            <a:pPr lvl="2">
              <a:defRPr/>
            </a:pPr>
            <a:r>
              <a:rPr lang="en-US" b="1" dirty="0" smtClean="0">
                <a:solidFill>
                  <a:srgbClr val="C00000"/>
                </a:solidFill>
              </a:rPr>
              <a:t>Primary</a:t>
            </a:r>
            <a:r>
              <a:rPr lang="en-US" b="1" dirty="0" smtClean="0">
                <a:solidFill>
                  <a:srgbClr val="FF0000"/>
                </a:solidFill>
              </a:rPr>
              <a:t> </a:t>
            </a:r>
            <a:r>
              <a:rPr lang="en-US" dirty="0" smtClean="0"/>
              <a:t>with</a:t>
            </a:r>
            <a:r>
              <a:rPr lang="en-US" b="1" dirty="0" smtClean="0"/>
              <a:t> </a:t>
            </a:r>
            <a:r>
              <a:rPr lang="en-US" b="1" dirty="0" smtClean="0">
                <a:solidFill>
                  <a:schemeClr val="accent1">
                    <a:lumMod val="75000"/>
                  </a:schemeClr>
                </a:solidFill>
              </a:rPr>
              <a:t>Secondary </a:t>
            </a:r>
            <a:r>
              <a:rPr lang="en-US" dirty="0" smtClean="0"/>
              <a:t>Features</a:t>
            </a:r>
          </a:p>
          <a:p>
            <a:pPr lvl="2">
              <a:defRPr/>
            </a:pPr>
            <a:r>
              <a:rPr lang="en-US" dirty="0" smtClean="0"/>
              <a:t>Encode Affine Invariants</a:t>
            </a:r>
          </a:p>
          <a:p>
            <a:pPr lvl="3">
              <a:defRPr/>
            </a:pPr>
            <a:r>
              <a:rPr lang="en-US" dirty="0" smtClean="0"/>
              <a:t>Relative Orientation and Scale</a:t>
            </a:r>
          </a:p>
          <a:p>
            <a:pPr lvl="3">
              <a:defRPr/>
            </a:pPr>
            <a:r>
              <a:rPr lang="en-US" dirty="0" smtClean="0"/>
              <a:t>Normalized distance</a:t>
            </a:r>
          </a:p>
          <a:p>
            <a:pPr lvl="3">
              <a:defRPr/>
            </a:pPr>
            <a:r>
              <a:rPr lang="en-US" dirty="0" smtClean="0"/>
              <a:t>Baseline orientation</a:t>
            </a:r>
          </a:p>
          <a:p>
            <a:pPr lvl="1">
              <a:defRPr/>
            </a:pPr>
            <a:r>
              <a:rPr lang="en-US" dirty="0" smtClean="0"/>
              <a:t>HOF is a </a:t>
            </a:r>
            <a:r>
              <a:rPr lang="en-US" dirty="0" err="1" smtClean="0"/>
              <a:t>Tuple</a:t>
            </a:r>
            <a:endParaRPr lang="en-US" dirty="0" smtClean="0"/>
          </a:p>
          <a:p>
            <a:pPr lvl="2">
              <a:defRPr/>
            </a:pPr>
            <a:r>
              <a:rPr lang="en-US" dirty="0" smtClean="0"/>
              <a:t>&lt;VWp,VWs,g1,g2,g3,g4&gt;</a:t>
            </a:r>
          </a:p>
          <a:p>
            <a:pPr lvl="2">
              <a:defRPr/>
            </a:pPr>
            <a:r>
              <a:rPr lang="en-US" b="1" dirty="0" smtClean="0">
                <a:solidFill>
                  <a:schemeClr val="tx2"/>
                </a:solidFill>
              </a:rPr>
              <a:t>Huge Feature Space</a:t>
            </a:r>
          </a:p>
        </p:txBody>
      </p:sp>
      <p:pic>
        <p:nvPicPr>
          <p:cNvPr id="15364" name="Picture 4" descr="C:\Users\ksrijan\Desktop\LaTex\images_eccv\HOF_im.jpg"/>
          <p:cNvPicPr>
            <a:picLocks noChangeAspect="1" noChangeArrowheads="1"/>
          </p:cNvPicPr>
          <p:nvPr/>
        </p:nvPicPr>
        <p:blipFill>
          <a:blip r:embed="rId3"/>
          <a:srcRect/>
          <a:stretch>
            <a:fillRect/>
          </a:stretch>
        </p:blipFill>
        <p:spPr bwMode="auto">
          <a:xfrm>
            <a:off x="5638800" y="3581400"/>
            <a:ext cx="2797175" cy="275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p:txBody>
          <a:bodyPr wrap="square" numCol="1" anchorCtr="0" compatLnSpc="1">
            <a:prstTxWarp prst="textNoShape">
              <a:avLst/>
            </a:prstTxWarp>
          </a:bodyPr>
          <a:lstStyle/>
          <a:p>
            <a:r>
              <a:rPr lang="en-US" dirty="0" smtClean="0"/>
              <a:t>Constant Time Queries </a:t>
            </a:r>
            <a:r>
              <a:rPr lang="en-US" dirty="0" smtClean="0"/>
              <a:t>using HOFs</a:t>
            </a:r>
          </a:p>
        </p:txBody>
      </p:sp>
      <p:sp>
        <p:nvSpPr>
          <p:cNvPr id="3" name="Content Placeholder 2"/>
          <p:cNvSpPr>
            <a:spLocks noGrp="1"/>
          </p:cNvSpPr>
          <p:nvPr>
            <p:ph idx="1"/>
          </p:nvPr>
        </p:nvSpPr>
        <p:spPr>
          <a:xfrm>
            <a:off x="304800" y="1219200"/>
            <a:ext cx="8915400" cy="4953000"/>
          </a:xfrm>
        </p:spPr>
        <p:txBody>
          <a:bodyPr/>
          <a:lstStyle/>
          <a:p>
            <a:pPr>
              <a:defRPr/>
            </a:pPr>
            <a:r>
              <a:rPr lang="en-US" dirty="0" smtClean="0"/>
              <a:t>Regular Inverted </a:t>
            </a:r>
            <a:r>
              <a:rPr lang="en-US" dirty="0" smtClean="0"/>
              <a:t>Index</a:t>
            </a:r>
          </a:p>
          <a:p>
            <a:pPr lvl="1">
              <a:defRPr/>
            </a:pPr>
            <a:r>
              <a:rPr lang="en-US" dirty="0" smtClean="0"/>
              <a:t>Posting </a:t>
            </a:r>
            <a:r>
              <a:rPr lang="en-US" dirty="0" smtClean="0"/>
              <a:t>lists grow with Database size </a:t>
            </a:r>
            <a:r>
              <a:rPr lang="en-US" b="1" dirty="0" smtClean="0"/>
              <a:t>O(N)</a:t>
            </a:r>
          </a:p>
          <a:p>
            <a:pPr lvl="2">
              <a:defRPr/>
            </a:pPr>
            <a:endParaRPr lang="en-US" dirty="0" smtClean="0"/>
          </a:p>
          <a:p>
            <a:pPr>
              <a:defRPr/>
            </a:pPr>
            <a:r>
              <a:rPr lang="en-US" dirty="0" smtClean="0"/>
              <a:t>HOF =&gt; Huge Feature Space ( &gt; 10</a:t>
            </a:r>
            <a:r>
              <a:rPr lang="en-US" baseline="30000" dirty="0" smtClean="0"/>
              <a:t>12  </a:t>
            </a:r>
            <a:r>
              <a:rPr lang="en-US" dirty="0" smtClean="0"/>
              <a:t>)</a:t>
            </a:r>
            <a:endParaRPr lang="en-US" baseline="30000" dirty="0" smtClean="0"/>
          </a:p>
          <a:p>
            <a:pPr lvl="1">
              <a:defRPr/>
            </a:pPr>
            <a:r>
              <a:rPr lang="en-US" dirty="0" err="1" smtClean="0"/>
              <a:t>Reproject</a:t>
            </a:r>
            <a:r>
              <a:rPr lang="en-US" dirty="0" smtClean="0"/>
              <a:t>  with </a:t>
            </a:r>
            <a:r>
              <a:rPr lang="en-US" b="1" dirty="0" smtClean="0">
                <a:solidFill>
                  <a:schemeClr val="tx2"/>
                </a:solidFill>
              </a:rPr>
              <a:t>Hash Functions</a:t>
            </a:r>
            <a:r>
              <a:rPr lang="en-US" dirty="0" smtClean="0"/>
              <a:t>!</a:t>
            </a:r>
          </a:p>
          <a:p>
            <a:pPr lvl="1">
              <a:defRPr/>
            </a:pPr>
            <a:r>
              <a:rPr lang="en-US" dirty="0" smtClean="0"/>
              <a:t>Range </a:t>
            </a:r>
            <a:r>
              <a:rPr lang="en-US" dirty="0" smtClean="0"/>
              <a:t> </a:t>
            </a:r>
            <a:r>
              <a:rPr lang="el-GR" dirty="0" smtClean="0"/>
              <a:t>α</a:t>
            </a:r>
            <a:r>
              <a:rPr lang="en-US" dirty="0" smtClean="0"/>
              <a:t>  Database size</a:t>
            </a:r>
          </a:p>
          <a:p>
            <a:pPr lvl="2">
              <a:defRPr/>
            </a:pPr>
            <a:r>
              <a:rPr lang="en-US" dirty="0" smtClean="0"/>
              <a:t>Constant </a:t>
            </a:r>
            <a:r>
              <a:rPr lang="en-US" dirty="0" smtClean="0"/>
              <a:t>sized posting lists</a:t>
            </a:r>
          </a:p>
          <a:p>
            <a:pPr lvl="2">
              <a:defRPr/>
            </a:pPr>
            <a:r>
              <a:rPr lang="en-US" b="1" dirty="0" smtClean="0">
                <a:solidFill>
                  <a:schemeClr val="tx2"/>
                </a:solidFill>
              </a:rPr>
              <a:t>Result :</a:t>
            </a:r>
            <a:r>
              <a:rPr lang="en-US" dirty="0" smtClean="0">
                <a:solidFill>
                  <a:schemeClr val="tx2"/>
                </a:solidFill>
              </a:rPr>
              <a:t> </a:t>
            </a:r>
            <a:r>
              <a:rPr lang="en-US" b="1" dirty="0" smtClean="0">
                <a:solidFill>
                  <a:schemeClr val="tx2"/>
                </a:solidFill>
              </a:rPr>
              <a:t>Constant time </a:t>
            </a:r>
            <a:r>
              <a:rPr lang="en-US" b="1" dirty="0" smtClean="0">
                <a:solidFill>
                  <a:schemeClr val="tx2"/>
                </a:solidFill>
              </a:rPr>
              <a:t>queries</a:t>
            </a:r>
            <a:endParaRPr lang="en-US" b="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wrap="square" numCol="1" anchorCtr="0" compatLnSpc="1">
            <a:prstTxWarp prst="textNoShape">
              <a:avLst/>
            </a:prstTxWarp>
          </a:bodyPr>
          <a:lstStyle/>
          <a:p>
            <a:r>
              <a:rPr lang="en-US" smtClean="0"/>
              <a:t>Spatial Verification</a:t>
            </a:r>
          </a:p>
        </p:txBody>
      </p:sp>
      <p:sp>
        <p:nvSpPr>
          <p:cNvPr id="16387" name="Content Placeholder 2"/>
          <p:cNvSpPr>
            <a:spLocks noGrp="1"/>
          </p:cNvSpPr>
          <p:nvPr>
            <p:ph idx="1"/>
          </p:nvPr>
        </p:nvSpPr>
        <p:spPr/>
        <p:txBody>
          <a:bodyPr/>
          <a:lstStyle/>
          <a:p>
            <a:r>
              <a:rPr lang="en-US" smtClean="0"/>
              <a:t>Computable from index retrievals</a:t>
            </a:r>
          </a:p>
          <a:p>
            <a:pPr lvl="1"/>
            <a:r>
              <a:rPr lang="en-US" smtClean="0"/>
              <a:t>For a </a:t>
            </a:r>
            <a:r>
              <a:rPr lang="en-US" smtClean="0">
                <a:solidFill>
                  <a:srgbClr val="FF0000"/>
                </a:solidFill>
              </a:rPr>
              <a:t>query primary feature</a:t>
            </a:r>
          </a:p>
          <a:p>
            <a:pPr lvl="2"/>
            <a:r>
              <a:rPr lang="en-US" smtClean="0"/>
              <a:t>Search all </a:t>
            </a:r>
            <a:r>
              <a:rPr lang="en-US" smtClean="0">
                <a:solidFill>
                  <a:schemeClr val="tx2"/>
                </a:solidFill>
              </a:rPr>
              <a:t>secondary features</a:t>
            </a:r>
            <a:r>
              <a:rPr lang="en-US" smtClean="0"/>
              <a:t> in database images</a:t>
            </a:r>
          </a:p>
          <a:p>
            <a:pPr lvl="2"/>
            <a:r>
              <a:rPr lang="en-US" smtClean="0"/>
              <a:t>Pass if R features are found.</a:t>
            </a:r>
          </a:p>
          <a:p>
            <a:pPr lvl="1"/>
            <a:endParaRPr lang="en-US" smtClean="0"/>
          </a:p>
        </p:txBody>
      </p:sp>
      <p:pic>
        <p:nvPicPr>
          <p:cNvPr id="16388" name="Picture 1"/>
          <p:cNvPicPr>
            <a:picLocks noChangeAspect="1" noChangeArrowheads="1"/>
          </p:cNvPicPr>
          <p:nvPr/>
        </p:nvPicPr>
        <p:blipFill>
          <a:blip r:embed="rId2"/>
          <a:srcRect/>
          <a:stretch>
            <a:fillRect/>
          </a:stretch>
        </p:blipFill>
        <p:spPr bwMode="auto">
          <a:xfrm>
            <a:off x="381000" y="3271838"/>
            <a:ext cx="8305800" cy="320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p:txBody>
          <a:bodyPr wrap="square" numCol="1" anchorCtr="0" compatLnSpc="1">
            <a:prstTxWarp prst="textNoShape">
              <a:avLst/>
            </a:prstTxWarp>
          </a:bodyPr>
          <a:lstStyle/>
          <a:p>
            <a:r>
              <a:rPr lang="en-US" dirty="0" smtClean="0"/>
              <a:t>Solution </a:t>
            </a:r>
            <a:r>
              <a:rPr lang="en-US" dirty="0" smtClean="0"/>
              <a:t>: Summary</a:t>
            </a:r>
            <a:endParaRPr lang="en-US" dirty="0" smtClean="0"/>
          </a:p>
        </p:txBody>
      </p:sp>
      <p:sp>
        <p:nvSpPr>
          <p:cNvPr id="3" name="Content Placeholder 2"/>
          <p:cNvSpPr>
            <a:spLocks noGrp="1"/>
          </p:cNvSpPr>
          <p:nvPr>
            <p:ph idx="1"/>
          </p:nvPr>
        </p:nvSpPr>
        <p:spPr>
          <a:xfrm>
            <a:off x="457200" y="1066800"/>
            <a:ext cx="8686800" cy="3581400"/>
          </a:xfrm>
        </p:spPr>
        <p:txBody>
          <a:bodyPr/>
          <a:lstStyle/>
          <a:p>
            <a:r>
              <a:rPr lang="en-US" dirty="0" smtClean="0"/>
              <a:t>Extract </a:t>
            </a:r>
            <a:r>
              <a:rPr lang="en-US" dirty="0" err="1" smtClean="0"/>
              <a:t>HoF</a:t>
            </a:r>
            <a:r>
              <a:rPr lang="en-US" dirty="0" smtClean="0"/>
              <a:t> in </a:t>
            </a:r>
            <a:r>
              <a:rPr lang="en-US" dirty="0" smtClean="0"/>
              <a:t>the N </a:t>
            </a:r>
            <a:r>
              <a:rPr lang="en-US" dirty="0" smtClean="0"/>
              <a:t>database images</a:t>
            </a:r>
            <a:endParaRPr lang="en-US" dirty="0" smtClean="0"/>
          </a:p>
          <a:p>
            <a:r>
              <a:rPr lang="en-US" dirty="0" smtClean="0"/>
              <a:t>Select </a:t>
            </a:r>
            <a:r>
              <a:rPr lang="en-US" dirty="0" err="1" smtClean="0"/>
              <a:t>Reprojection</a:t>
            </a:r>
            <a:r>
              <a:rPr lang="en-US" dirty="0" smtClean="0"/>
              <a:t> </a:t>
            </a:r>
            <a:r>
              <a:rPr lang="en-US" dirty="0" smtClean="0"/>
              <a:t>size as CN</a:t>
            </a:r>
            <a:endParaRPr lang="en-US" dirty="0" smtClean="0"/>
          </a:p>
          <a:p>
            <a:r>
              <a:rPr lang="en-US" dirty="0" smtClean="0"/>
              <a:t>Initialize </a:t>
            </a:r>
            <a:r>
              <a:rPr lang="en-US" dirty="0" smtClean="0"/>
              <a:t>an Index of size CN</a:t>
            </a:r>
          </a:p>
          <a:p>
            <a:r>
              <a:rPr lang="en-US" b="1" dirty="0" smtClean="0">
                <a:solidFill>
                  <a:schemeClr val="tx2"/>
                </a:solidFill>
              </a:rPr>
              <a:t>Indexing </a:t>
            </a:r>
          </a:p>
          <a:p>
            <a:pPr lvl="1"/>
            <a:r>
              <a:rPr lang="en-US" b="1" dirty="0" smtClean="0"/>
              <a:t>Key : </a:t>
            </a:r>
            <a:r>
              <a:rPr lang="en-US" dirty="0" smtClean="0"/>
              <a:t>Hash value of</a:t>
            </a:r>
            <a:r>
              <a:rPr lang="en-US" b="1" dirty="0" smtClean="0"/>
              <a:t> </a:t>
            </a:r>
            <a:r>
              <a:rPr lang="en-US" dirty="0" err="1" smtClean="0"/>
              <a:t>HoF</a:t>
            </a:r>
            <a:r>
              <a:rPr lang="en-US" dirty="0" smtClean="0"/>
              <a:t> </a:t>
            </a:r>
          </a:p>
          <a:p>
            <a:pPr lvl="1"/>
            <a:r>
              <a:rPr lang="en-US" b="1" dirty="0" smtClean="0"/>
              <a:t>Value : </a:t>
            </a:r>
            <a:r>
              <a:rPr lang="en-US" dirty="0" smtClean="0"/>
              <a:t>Image Id</a:t>
            </a:r>
          </a:p>
          <a:p>
            <a:r>
              <a:rPr lang="en-US" b="1" dirty="0" smtClean="0">
                <a:solidFill>
                  <a:schemeClr val="tx2"/>
                </a:solidFill>
              </a:rPr>
              <a:t>Query :</a:t>
            </a:r>
            <a:r>
              <a:rPr lang="en-US" dirty="0" smtClean="0"/>
              <a:t> Each image in turn </a:t>
            </a:r>
          </a:p>
          <a:p>
            <a:pPr lvl="1"/>
            <a:r>
              <a:rPr lang="en-US" dirty="0" smtClean="0"/>
              <a:t>Record matches in adjacency list</a:t>
            </a:r>
          </a:p>
          <a:p>
            <a:r>
              <a:rPr lang="en-US" b="1" dirty="0" smtClean="0">
                <a:solidFill>
                  <a:schemeClr val="tx2"/>
                </a:solidFill>
              </a:rPr>
              <a:t>Result : </a:t>
            </a:r>
            <a:r>
              <a:rPr lang="en-US" dirty="0" smtClean="0"/>
              <a:t>Image Match Graph</a:t>
            </a:r>
          </a:p>
          <a:p>
            <a:pPr lvl="1"/>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endParaRPr lang="en-US" dirty="0" smtClean="0"/>
          </a:p>
          <a:p>
            <a:pPr lvl="1"/>
            <a:endParaRPr lang="en-US" dirty="0" smtClean="0"/>
          </a:p>
          <a:p>
            <a:endParaRPr lang="en-US" dirty="0" smtClean="0"/>
          </a:p>
          <a:p>
            <a:pPr lvl="1"/>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wrap="square" numCol="1" anchorCtr="0" compatLnSpc="1">
            <a:prstTxWarp prst="textNoShape">
              <a:avLst/>
            </a:prstTxWarp>
          </a:bodyPr>
          <a:lstStyle/>
          <a:p>
            <a:r>
              <a:rPr lang="en-US" smtClean="0"/>
              <a:t>Results</a:t>
            </a:r>
          </a:p>
        </p:txBody>
      </p:sp>
      <p:sp>
        <p:nvSpPr>
          <p:cNvPr id="18435" name="Content Placeholder 2"/>
          <p:cNvSpPr>
            <a:spLocks noGrp="1"/>
          </p:cNvSpPr>
          <p:nvPr>
            <p:ph idx="1"/>
          </p:nvPr>
        </p:nvSpPr>
        <p:spPr>
          <a:xfrm>
            <a:off x="457200" y="762000"/>
            <a:ext cx="8229600" cy="4953000"/>
          </a:xfrm>
        </p:spPr>
        <p:txBody>
          <a:bodyPr/>
          <a:lstStyle/>
          <a:p>
            <a:endParaRPr lang="en-US" dirty="0" smtClean="0">
              <a:solidFill>
                <a:schemeClr val="tx2"/>
              </a:solidFill>
            </a:endParaRPr>
          </a:p>
          <a:p>
            <a:r>
              <a:rPr lang="en-US" dirty="0" smtClean="0">
                <a:solidFill>
                  <a:schemeClr val="tx2"/>
                </a:solidFill>
              </a:rPr>
              <a:t>UK benchmark </a:t>
            </a:r>
          </a:p>
          <a:p>
            <a:pPr lvl="1"/>
            <a:r>
              <a:rPr lang="en-US" dirty="0" smtClean="0"/>
              <a:t> 2550 categories x 4  = 10400 images</a:t>
            </a:r>
          </a:p>
          <a:p>
            <a:pPr lvl="1"/>
            <a:r>
              <a:rPr lang="en-US" dirty="0" smtClean="0"/>
              <a:t>73.2 % recall</a:t>
            </a:r>
          </a:p>
          <a:p>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pPr lvl="1"/>
            <a:r>
              <a:rPr lang="en-US" sz="3200" i="1" dirty="0" smtClean="0"/>
              <a:t>Large Scale Discovery of Spatially Related Images </a:t>
            </a:r>
            <a:r>
              <a:rPr lang="en-US" sz="3200" i="1" dirty="0" smtClean="0"/>
              <a:t>(Min Hash based solution)</a:t>
            </a:r>
            <a:endParaRPr lang="en-US" sz="3200" dirty="0" smtClean="0"/>
          </a:p>
          <a:p>
            <a:pPr lvl="2"/>
            <a:r>
              <a:rPr lang="en-US" sz="2800" dirty="0" smtClean="0"/>
              <a:t>49.6 % recall</a:t>
            </a:r>
          </a:p>
          <a:p>
            <a:endParaRPr lang="en-US" dirty="0" smtClean="0"/>
          </a:p>
          <a:p>
            <a:endParaRPr lang="en-US" dirty="0" smtClean="0"/>
          </a:p>
          <a:p>
            <a:endParaRPr lang="en-US" dirty="0" smtClean="0"/>
          </a:p>
        </p:txBody>
      </p:sp>
      <p:pic>
        <p:nvPicPr>
          <p:cNvPr id="18436" name="Picture 2" descr="C:\Users\ksrijan\Desktop\LaTex\images_eccv\ukbench_sample.jpg"/>
          <p:cNvPicPr>
            <a:picLocks noChangeAspect="1" noChangeArrowheads="1"/>
          </p:cNvPicPr>
          <p:nvPr/>
        </p:nvPicPr>
        <p:blipFill>
          <a:blip r:embed="rId2"/>
          <a:srcRect/>
          <a:stretch>
            <a:fillRect/>
          </a:stretch>
        </p:blipFill>
        <p:spPr bwMode="auto">
          <a:xfrm>
            <a:off x="1055688" y="3124200"/>
            <a:ext cx="7173912" cy="1268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p:txBody>
          <a:bodyPr wrap="square" numCol="1" anchorCtr="0" compatLnSpc="1">
            <a:prstTxWarp prst="textNoShape">
              <a:avLst/>
            </a:prstTxWarp>
          </a:bodyPr>
          <a:lstStyle/>
          <a:p>
            <a:r>
              <a:rPr lang="en-US" smtClean="0"/>
              <a:t>Results</a:t>
            </a:r>
          </a:p>
        </p:txBody>
      </p:sp>
      <p:sp>
        <p:nvSpPr>
          <p:cNvPr id="19459" name="Content Placeholder 2"/>
          <p:cNvSpPr>
            <a:spLocks noGrp="1"/>
          </p:cNvSpPr>
          <p:nvPr>
            <p:ph idx="1"/>
          </p:nvPr>
        </p:nvSpPr>
        <p:spPr/>
        <p:txBody>
          <a:bodyPr/>
          <a:lstStyle/>
          <a:p>
            <a:endParaRPr lang="en-US" smtClean="0"/>
          </a:p>
        </p:txBody>
      </p:sp>
      <p:graphicFrame>
        <p:nvGraphicFramePr>
          <p:cNvPr id="4" name="Table 3"/>
          <p:cNvGraphicFramePr>
            <a:graphicFrameLocks noGrp="1"/>
          </p:cNvGraphicFramePr>
          <p:nvPr/>
        </p:nvGraphicFramePr>
        <p:xfrm>
          <a:off x="76200" y="1049338"/>
          <a:ext cx="8915400" cy="5428029"/>
        </p:xfrm>
        <a:graphic>
          <a:graphicData uri="http://schemas.openxmlformats.org/drawingml/2006/table">
            <a:tbl>
              <a:tblPr firstRow="1" bandRow="1">
                <a:tableStyleId>{5C22544A-7EE6-4342-B048-85BDC9FD1C3A}</a:tableStyleId>
              </a:tblPr>
              <a:tblGrid>
                <a:gridCol w="2971800"/>
                <a:gridCol w="1828800"/>
                <a:gridCol w="2057400"/>
                <a:gridCol w="2057400"/>
              </a:tblGrid>
              <a:tr h="661263">
                <a:tc>
                  <a:txBody>
                    <a:bodyPr/>
                    <a:lstStyle/>
                    <a:p>
                      <a:endParaRPr lang="en-US" sz="2800" b="1" dirty="0"/>
                    </a:p>
                  </a:txBody>
                  <a:tcPr/>
                </a:tc>
                <a:tc>
                  <a:txBody>
                    <a:bodyPr/>
                    <a:lstStyle/>
                    <a:p>
                      <a:r>
                        <a:rPr lang="en-US" sz="2800" b="1" dirty="0" smtClean="0"/>
                        <a:t>Oxford 5K</a:t>
                      </a:r>
                      <a:endParaRPr lang="en-US" sz="2800" b="1" dirty="0"/>
                    </a:p>
                  </a:txBody>
                  <a:tcPr/>
                </a:tc>
                <a:tc>
                  <a:txBody>
                    <a:bodyPr/>
                    <a:lstStyle/>
                    <a:p>
                      <a:r>
                        <a:rPr lang="en-US" sz="2800" b="1" dirty="0" smtClean="0"/>
                        <a:t>Oxford 105K</a:t>
                      </a:r>
                      <a:endParaRPr lang="en-US" sz="2800" b="1" dirty="0"/>
                    </a:p>
                  </a:txBody>
                  <a:tcPr/>
                </a:tc>
                <a:tc>
                  <a:txBody>
                    <a:bodyPr/>
                    <a:lstStyle/>
                    <a:p>
                      <a:r>
                        <a:rPr lang="en-US" sz="2800" b="1" dirty="0" smtClean="0"/>
                        <a:t>Oxford 105K</a:t>
                      </a:r>
                      <a:endParaRPr lang="en-US" sz="2800" b="1" dirty="0"/>
                    </a:p>
                  </a:txBody>
                  <a:tcPr/>
                </a:tc>
              </a:tr>
              <a:tr h="661263">
                <a:tc>
                  <a:txBody>
                    <a:bodyPr/>
                    <a:lstStyle/>
                    <a:p>
                      <a:r>
                        <a:rPr lang="en-US" sz="2800" b="1" dirty="0" smtClean="0"/>
                        <a:t>#HOF</a:t>
                      </a:r>
                      <a:endParaRPr lang="en-US" sz="2800" b="1" dirty="0"/>
                    </a:p>
                  </a:txBody>
                  <a:tcPr/>
                </a:tc>
                <a:tc>
                  <a:txBody>
                    <a:bodyPr/>
                    <a:lstStyle/>
                    <a:p>
                      <a:r>
                        <a:rPr lang="en-US" sz="2800" b="1" dirty="0" smtClean="0"/>
                        <a:t>78 </a:t>
                      </a:r>
                      <a:r>
                        <a:rPr lang="en-US" sz="2800" b="1" dirty="0" err="1" smtClean="0"/>
                        <a:t>Mn</a:t>
                      </a:r>
                      <a:endParaRPr lang="en-US" sz="2800" b="1" dirty="0"/>
                    </a:p>
                  </a:txBody>
                  <a:tcPr/>
                </a:tc>
                <a:tc>
                  <a:txBody>
                    <a:bodyPr/>
                    <a:lstStyle/>
                    <a:p>
                      <a:r>
                        <a:rPr lang="en-US" sz="2800" b="1" dirty="0" smtClean="0"/>
                        <a:t>1480 </a:t>
                      </a:r>
                      <a:r>
                        <a:rPr lang="en-US" sz="2800" b="1" dirty="0" err="1" smtClean="0"/>
                        <a:t>Mn</a:t>
                      </a:r>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1480 </a:t>
                      </a:r>
                      <a:r>
                        <a:rPr lang="en-US" sz="2800" b="1" dirty="0" err="1" smtClean="0"/>
                        <a:t>Mn</a:t>
                      </a:r>
                      <a:endParaRPr lang="en-US" sz="2800" b="1" dirty="0" smtClean="0"/>
                    </a:p>
                  </a:txBody>
                  <a:tcPr/>
                </a:tc>
              </a:tr>
              <a:tr h="362628">
                <a:tc>
                  <a:txBody>
                    <a:bodyPr/>
                    <a:lstStyle/>
                    <a:p>
                      <a:r>
                        <a:rPr lang="en-US" sz="2800" b="1" dirty="0" smtClean="0"/>
                        <a:t>Index Size</a:t>
                      </a:r>
                      <a:endParaRPr lang="en-US" sz="2800" b="1" dirty="0"/>
                    </a:p>
                  </a:txBody>
                  <a:tcPr/>
                </a:tc>
                <a:tc>
                  <a:txBody>
                    <a:bodyPr/>
                    <a:lstStyle/>
                    <a:p>
                      <a:r>
                        <a:rPr lang="en-US" sz="2800" b="1" dirty="0" smtClean="0"/>
                        <a:t>2^25</a:t>
                      </a:r>
                      <a:endParaRPr lang="en-US" sz="2800" b="1" dirty="0"/>
                    </a:p>
                  </a:txBody>
                  <a:tcPr/>
                </a:tc>
                <a:tc>
                  <a:txBody>
                    <a:bodyPr/>
                    <a:lstStyle/>
                    <a:p>
                      <a:r>
                        <a:rPr lang="en-US" sz="2800" b="1" dirty="0" smtClean="0"/>
                        <a:t>2^29</a:t>
                      </a:r>
                      <a:endParaRPr lang="en-US" sz="2800" b="1" dirty="0"/>
                    </a:p>
                  </a:txBody>
                  <a:tcPr/>
                </a:tc>
                <a:tc>
                  <a:txBody>
                    <a:bodyPr/>
                    <a:lstStyle/>
                    <a:p>
                      <a:r>
                        <a:rPr lang="en-US" sz="2800" b="1" dirty="0" smtClean="0"/>
                        <a:t>2^30</a:t>
                      </a:r>
                      <a:endParaRPr lang="en-US" sz="2800" b="1" dirty="0"/>
                    </a:p>
                  </a:txBody>
                  <a:tcPr/>
                </a:tc>
              </a:tr>
              <a:tr h="661263">
                <a:tc>
                  <a:txBody>
                    <a:bodyPr/>
                    <a:lstStyle/>
                    <a:p>
                      <a:r>
                        <a:rPr lang="en-US" sz="2800" b="1" dirty="0" smtClean="0"/>
                        <a:t>Feature Extraction</a:t>
                      </a:r>
                      <a:r>
                        <a:rPr lang="en-US" sz="2800" b="1" baseline="0" dirty="0" smtClean="0"/>
                        <a:t> Time</a:t>
                      </a:r>
                      <a:endParaRPr lang="en-US" sz="2800" b="1" dirty="0"/>
                    </a:p>
                  </a:txBody>
                  <a:tcPr/>
                </a:tc>
                <a:tc>
                  <a:txBody>
                    <a:bodyPr/>
                    <a:lstStyle/>
                    <a:p>
                      <a:r>
                        <a:rPr lang="en-US" sz="2800" b="1" dirty="0" smtClean="0"/>
                        <a:t>27 min </a:t>
                      </a:r>
                      <a:endParaRPr lang="en-US" sz="2800" b="1" dirty="0"/>
                    </a:p>
                  </a:txBody>
                  <a:tcPr/>
                </a:tc>
                <a:tc>
                  <a:txBody>
                    <a:bodyPr/>
                    <a:lstStyle/>
                    <a:p>
                      <a:r>
                        <a:rPr lang="en-US" sz="2800" b="1" dirty="0" smtClean="0"/>
                        <a:t>8 hours</a:t>
                      </a:r>
                      <a:endParaRPr lang="en-US" sz="2800" b="1" dirty="0"/>
                    </a:p>
                  </a:txBody>
                  <a:tcPr/>
                </a:tc>
                <a:tc>
                  <a:txBody>
                    <a:bodyPr/>
                    <a:lstStyle/>
                    <a:p>
                      <a:r>
                        <a:rPr lang="en-US" sz="2800" b="1" dirty="0" smtClean="0"/>
                        <a:t>8 hours</a:t>
                      </a:r>
                      <a:endParaRPr lang="en-US" sz="2800" b="1" dirty="0"/>
                    </a:p>
                  </a:txBody>
                  <a:tcPr/>
                </a:tc>
              </a:tr>
              <a:tr h="661263">
                <a:tc>
                  <a:txBody>
                    <a:bodyPr/>
                    <a:lstStyle/>
                    <a:p>
                      <a:r>
                        <a:rPr lang="en-US" sz="2800" b="1" dirty="0" smtClean="0"/>
                        <a:t>Query Time per</a:t>
                      </a:r>
                      <a:r>
                        <a:rPr lang="en-US" sz="2800" b="1" baseline="0" dirty="0" smtClean="0"/>
                        <a:t> Image</a:t>
                      </a:r>
                      <a:endParaRPr lang="en-US" sz="2800" b="1" dirty="0"/>
                    </a:p>
                  </a:txBody>
                  <a:tcPr/>
                </a:tc>
                <a:tc>
                  <a:txBody>
                    <a:bodyPr/>
                    <a:lstStyle/>
                    <a:p>
                      <a:r>
                        <a:rPr lang="en-US" sz="2800" b="1" dirty="0" smtClean="0"/>
                        <a:t>0.024</a:t>
                      </a:r>
                      <a:r>
                        <a:rPr lang="en-US" sz="2800" b="1" baseline="0" dirty="0" smtClean="0"/>
                        <a:t> sec</a:t>
                      </a:r>
                      <a:endParaRPr lang="en-US" sz="2800" b="1" dirty="0"/>
                    </a:p>
                  </a:txBody>
                  <a:tcPr/>
                </a:tc>
                <a:tc>
                  <a:txBody>
                    <a:bodyPr/>
                    <a:lstStyle/>
                    <a:p>
                      <a:r>
                        <a:rPr lang="en-US" sz="2800" b="1" dirty="0" smtClean="0"/>
                        <a:t>0.085 sec</a:t>
                      </a:r>
                      <a:endParaRPr lang="en-US" sz="2800" b="1" dirty="0"/>
                    </a:p>
                  </a:txBody>
                  <a:tcPr/>
                </a:tc>
                <a:tc>
                  <a:txBody>
                    <a:bodyPr/>
                    <a:lstStyle/>
                    <a:p>
                      <a:r>
                        <a:rPr lang="en-US" sz="2800" b="1" dirty="0" smtClean="0"/>
                        <a:t>0.061 sec</a:t>
                      </a:r>
                      <a:endParaRPr lang="en-US" sz="2800" b="1" dirty="0"/>
                    </a:p>
                  </a:txBody>
                  <a:tcPr/>
                </a:tc>
              </a:tr>
              <a:tr h="661263">
                <a:tc>
                  <a:txBody>
                    <a:bodyPr/>
                    <a:lstStyle/>
                    <a:p>
                      <a:r>
                        <a:rPr lang="en-US" sz="2800" b="1" dirty="0" smtClean="0"/>
                        <a:t>Query Time</a:t>
                      </a:r>
                      <a:endParaRPr lang="en-US" sz="2800" b="1" dirty="0"/>
                    </a:p>
                  </a:txBody>
                  <a:tcPr/>
                </a:tc>
                <a:tc>
                  <a:txBody>
                    <a:bodyPr/>
                    <a:lstStyle/>
                    <a:p>
                      <a:r>
                        <a:rPr lang="en-US" sz="2800" b="1" dirty="0" smtClean="0"/>
                        <a:t>2 min</a:t>
                      </a:r>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2.5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1.8 hours</a:t>
                      </a:r>
                    </a:p>
                  </a:txBody>
                  <a:tcPr/>
                </a:tc>
              </a:tr>
              <a:tr h="362628">
                <a:tc>
                  <a:txBody>
                    <a:bodyPr/>
                    <a:lstStyle/>
                    <a:p>
                      <a:r>
                        <a:rPr lang="en-US" sz="2800" b="1" dirty="0" smtClean="0"/>
                        <a:t>Clusters Found</a:t>
                      </a:r>
                      <a:endParaRPr lang="en-US" sz="2800" b="1" dirty="0"/>
                    </a:p>
                  </a:txBody>
                  <a:tcPr/>
                </a:tc>
                <a:tc>
                  <a:txBody>
                    <a:bodyPr/>
                    <a:lstStyle/>
                    <a:p>
                      <a:r>
                        <a:rPr lang="en-US" sz="2800" b="1" dirty="0" smtClean="0"/>
                        <a:t>317</a:t>
                      </a:r>
                      <a:endParaRPr lang="en-US" sz="2800" b="1" dirty="0"/>
                    </a:p>
                  </a:txBody>
                  <a:tcPr/>
                </a:tc>
                <a:tc>
                  <a:txBody>
                    <a:bodyPr/>
                    <a:lstStyle/>
                    <a:p>
                      <a:r>
                        <a:rPr lang="en-US" sz="2800" b="1" dirty="0" smtClean="0"/>
                        <a:t>2147</a:t>
                      </a:r>
                      <a:endParaRPr lang="en-US" sz="2800" b="1" dirty="0"/>
                    </a:p>
                  </a:txBody>
                  <a:tcPr/>
                </a:tc>
                <a:tc>
                  <a:txBody>
                    <a:bodyPr/>
                    <a:lstStyle/>
                    <a:p>
                      <a:r>
                        <a:rPr lang="en-US" sz="2800" b="1" dirty="0" smtClean="0"/>
                        <a:t>2147</a:t>
                      </a:r>
                      <a:endParaRPr lang="en-US" sz="2800" b="1" dirty="0"/>
                    </a:p>
                  </a:txBody>
                  <a:tcPr/>
                </a:tc>
              </a:tr>
              <a:tr h="362628">
                <a:tc>
                  <a:txBody>
                    <a:bodyPr/>
                    <a:lstStyle/>
                    <a:p>
                      <a:r>
                        <a:rPr lang="en-US" sz="2800" b="1" dirty="0" smtClean="0"/>
                        <a:t>Images</a:t>
                      </a:r>
                      <a:r>
                        <a:rPr lang="en-US" sz="2800" b="1" baseline="0" dirty="0" smtClean="0"/>
                        <a:t> Registered</a:t>
                      </a:r>
                      <a:endParaRPr lang="en-US" sz="2800" b="1" dirty="0"/>
                    </a:p>
                  </a:txBody>
                  <a:tcPr/>
                </a:tc>
                <a:tc>
                  <a:txBody>
                    <a:bodyPr/>
                    <a:lstStyle/>
                    <a:p>
                      <a:r>
                        <a:rPr lang="en-US" sz="2800" b="1" dirty="0" smtClean="0"/>
                        <a:t>1375 </a:t>
                      </a:r>
                      <a:endParaRPr lang="en-US" sz="2800" b="1" dirty="0"/>
                    </a:p>
                  </a:txBody>
                  <a:tcPr/>
                </a:tc>
                <a:tc>
                  <a:txBody>
                    <a:bodyPr/>
                    <a:lstStyle/>
                    <a:p>
                      <a:r>
                        <a:rPr lang="en-US" sz="2800" b="1" dirty="0" smtClean="0"/>
                        <a:t>7198</a:t>
                      </a:r>
                      <a:endParaRPr lang="en-US" sz="2800" b="1" dirty="0"/>
                    </a:p>
                  </a:txBody>
                  <a:tcPr/>
                </a:tc>
                <a:tc>
                  <a:txBody>
                    <a:bodyPr/>
                    <a:lstStyle/>
                    <a:p>
                      <a:r>
                        <a:rPr lang="en-US" sz="2800" b="1" dirty="0" smtClean="0"/>
                        <a:t>7198</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p:txBody>
          <a:bodyPr wrap="square" numCol="1" anchorCtr="0" compatLnSpc="1">
            <a:prstTxWarp prst="textNoShape">
              <a:avLst/>
            </a:prstTxWarp>
          </a:bodyPr>
          <a:lstStyle/>
          <a:p>
            <a:r>
              <a:rPr lang="en-US" smtClean="0"/>
              <a:t>Results</a:t>
            </a:r>
          </a:p>
        </p:txBody>
      </p:sp>
      <p:sp>
        <p:nvSpPr>
          <p:cNvPr id="20483" name="Content Placeholder 2"/>
          <p:cNvSpPr>
            <a:spLocks noGrp="1"/>
          </p:cNvSpPr>
          <p:nvPr>
            <p:ph idx="1"/>
          </p:nvPr>
        </p:nvSpPr>
        <p:spPr>
          <a:xfrm>
            <a:off x="457200" y="990600"/>
            <a:ext cx="8229600" cy="5181600"/>
          </a:xfrm>
        </p:spPr>
        <p:txBody>
          <a:bodyPr/>
          <a:lstStyle/>
          <a:p>
            <a:r>
              <a:rPr lang="en-US" smtClean="0"/>
              <a:t>Small Clusters</a:t>
            </a:r>
          </a:p>
          <a:p>
            <a:endParaRPr lang="en-US" smtClean="0"/>
          </a:p>
          <a:p>
            <a:endParaRPr lang="en-US" smtClean="0"/>
          </a:p>
          <a:p>
            <a:endParaRPr lang="en-US" smtClean="0"/>
          </a:p>
          <a:p>
            <a:endParaRPr lang="en-US" smtClean="0"/>
          </a:p>
          <a:p>
            <a:r>
              <a:rPr lang="en-US" smtClean="0"/>
              <a:t>Errors</a:t>
            </a:r>
          </a:p>
        </p:txBody>
      </p:sp>
      <p:pic>
        <p:nvPicPr>
          <p:cNvPr id="20484" name="Picture 2"/>
          <p:cNvPicPr>
            <a:picLocks noChangeAspect="1" noChangeArrowheads="1"/>
          </p:cNvPicPr>
          <p:nvPr/>
        </p:nvPicPr>
        <p:blipFill>
          <a:blip r:embed="rId2"/>
          <a:srcRect/>
          <a:stretch>
            <a:fillRect/>
          </a:stretch>
        </p:blipFill>
        <p:spPr bwMode="auto">
          <a:xfrm>
            <a:off x="1676400" y="4800600"/>
            <a:ext cx="5975350" cy="1295400"/>
          </a:xfrm>
          <a:prstGeom prst="rect">
            <a:avLst/>
          </a:prstGeom>
          <a:noFill/>
          <a:ln w="9525">
            <a:noFill/>
            <a:miter lim="800000"/>
            <a:headEnd/>
            <a:tailEnd/>
          </a:ln>
        </p:spPr>
      </p:pic>
      <p:pic>
        <p:nvPicPr>
          <p:cNvPr id="20485" name="Picture 3"/>
          <p:cNvPicPr>
            <a:picLocks noChangeAspect="1" noChangeArrowheads="1"/>
          </p:cNvPicPr>
          <p:nvPr/>
        </p:nvPicPr>
        <p:blipFill>
          <a:blip r:embed="rId3"/>
          <a:srcRect/>
          <a:stretch>
            <a:fillRect/>
          </a:stretch>
        </p:blipFill>
        <p:spPr bwMode="auto">
          <a:xfrm>
            <a:off x="762000" y="1524000"/>
            <a:ext cx="805021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p:txBody>
          <a:bodyPr wrap="square" numCol="1" anchorCtr="0" compatLnSpc="1">
            <a:prstTxWarp prst="textNoShape">
              <a:avLst/>
            </a:prstTxWarp>
          </a:bodyPr>
          <a:lstStyle/>
          <a:p>
            <a:r>
              <a:rPr lang="en-US" smtClean="0"/>
              <a:t>Community Photo Collections</a:t>
            </a:r>
          </a:p>
        </p:txBody>
      </p:sp>
      <p:sp>
        <p:nvSpPr>
          <p:cNvPr id="3" name="Content Placeholder 2"/>
          <p:cNvSpPr>
            <a:spLocks noGrp="1"/>
          </p:cNvSpPr>
          <p:nvPr>
            <p:ph idx="1"/>
          </p:nvPr>
        </p:nvSpPr>
        <p:spPr>
          <a:xfrm>
            <a:off x="457200" y="1066800"/>
            <a:ext cx="8229600" cy="5334000"/>
          </a:xfrm>
        </p:spPr>
        <p:txBody>
          <a:bodyPr>
            <a:normAutofit/>
          </a:bodyPr>
          <a:lstStyle/>
          <a:p>
            <a:pPr>
              <a:defRPr/>
            </a:pPr>
            <a:r>
              <a:rPr lang="en-US" dirty="0" smtClean="0"/>
              <a:t>Anyone can take photographs!</a:t>
            </a:r>
          </a:p>
          <a:p>
            <a:pPr lvl="1">
              <a:defRPr/>
            </a:pPr>
            <a:endParaRPr lang="en-US" dirty="0" smtClean="0"/>
          </a:p>
          <a:p>
            <a:pPr lvl="1">
              <a:buFont typeface="Arial" charset="0"/>
              <a:buNone/>
              <a:defRPr/>
            </a:pPr>
            <a:endParaRPr lang="en-US" dirty="0" smtClean="0"/>
          </a:p>
          <a:p>
            <a:pPr>
              <a:defRPr/>
            </a:pPr>
            <a:r>
              <a:rPr lang="en-US" dirty="0" smtClean="0"/>
              <a:t>Sharing photographs is easy!</a:t>
            </a:r>
          </a:p>
          <a:p>
            <a:pPr lvl="1">
              <a:defRPr/>
            </a:pPr>
            <a:endParaRPr lang="en-US" dirty="0" smtClean="0"/>
          </a:p>
          <a:p>
            <a:pPr marL="457200" lvl="1" indent="0">
              <a:buFont typeface="Arial" charset="0"/>
              <a:buNone/>
              <a:defRPr/>
            </a:pPr>
            <a:endParaRPr lang="en-US" dirty="0" smtClean="0"/>
          </a:p>
          <a:p>
            <a:pPr>
              <a:defRPr/>
            </a:pPr>
            <a:r>
              <a:rPr lang="en-US" dirty="0" smtClean="0"/>
              <a:t>Searching for photographs is easy!</a:t>
            </a:r>
          </a:p>
          <a:p>
            <a:pPr lvl="1">
              <a:defRPr/>
            </a:pPr>
            <a:endParaRPr lang="en-US" dirty="0" smtClean="0"/>
          </a:p>
          <a:p>
            <a:pPr lvl="1">
              <a:defRPr/>
            </a:pPr>
            <a:endParaRPr lang="en-US" dirty="0"/>
          </a:p>
          <a:p>
            <a:pPr lvl="1">
              <a:defRPr/>
            </a:pPr>
            <a:endParaRPr lang="en-US" dirty="0" smtClean="0"/>
          </a:p>
          <a:p>
            <a:pPr lvl="1">
              <a:defRPr/>
            </a:pPr>
            <a:endParaRPr lang="en-US" dirty="0"/>
          </a:p>
        </p:txBody>
      </p:sp>
      <p:sp>
        <p:nvSpPr>
          <p:cNvPr id="3076" name="AutoShape 2" descr="data:image/jpeg;base64,/9j/4AAQSkZJRgABAQAAAQABAAD/2wCEAAkGBhQSEBQUExIUFBUUFhgVFRgUFRYXGBUYFxUXFhYXFxUXGyYfGBokGhQYHzAgIykpLC4sGB4xNTAqNSYrLCkBCQoKDgwOGg8PGiwkHyUtLCwsLSk1MiwsLS0sLCwsLCwpLCkyLCkpLyksLCwsLCwsLCwpLC8sLSwsLCwsLCksLP/AABEIAOEA4QMBIgACEQEDEQH/xAAcAAEAAgMBAQEAAAAAAAAAAAAABgcBBAUDAgj/xABZEAACAQIDAwYEDBELAgcAAAABAgADEQQFIRIxQQYHUWFxgRMikaEUMjVCUlNzlLTB0dMWFyMlJjM2VGJ0kpOVsbKz4RVjcoKDoqTE0uLwJPE0Q0SjwsPU/8QAGgEBAQEAAwEAAAAAAAAAAAAAAAECAwQFBv/EADARAAIBAgQFAwIFBQAAAAAAAAABAgMREiExQQQTIlFxBWGBMrEUodHw8SNCkcHh/9oADAMBAAIRAxEAPwC8YiIAiIgCIiAJhmtMmV9y75VV/DpgcGm3XcbTW9Yu65PrRobk7gPwhYRuxL62ci5FOm9UjfsABRbfd2IXuvfqmoc+fiuGXqfFKCO3ZRh55SnKPlNRwdQ0zbMsWni1KmILNhaLDfTo4cEB9k6XNhcdw4i86uPX0j0KY6EwuHAHZdCZSH6BflIR6/BDtxg+anweVP8AOYH36PmpQf02sy9vT3vh/m5j6bWZffC+98P83BS/Por/AJ3A+/R83H0WfzuA9+j5qUH9NrMvvlfe+H+bj6bWZffK/mMP83BC+/osHtuA9+r81H0Wj23Ae/V+alCfTazL75X8xh/m4+m1mX3yvvfD/NwC9sRylLEWxOCS1/S4ymb3tv2qJ3W4dM8/ogb77wnvuj/+eUd9NrMvvhfe+H+bmfpuZl7fT974f5uAXiueVCRbE4ZrEEquKonatw+0jf1ETqpyi2RtVaNRF9mNmpT7S1MtsjrYAT89fTbzDjUosOhsNQt5kE6mTc5lGo4XF4dcOToMVgNrD1aZ4M6KbVFHEG+nrTugH6Ho4hXAZSGBFwQbgg9BnpKsybPq+X4qnTxLLUw+IINKvTAFOqG9LUAGiOdobSjQ32hfUtaSmCp3MxESFEREAREQBERAEREAREQBERAPlzpKqoY80cLnOZD7bt1aVJvYimfA07dW1YywuU+IanhKrKbMALflASs82W3JrMPdn8+MWXYy9SjL/wDDF5i8Xgpm8XmLxeAZvPrZPQfIZnC1grqxXaAIJW5XaHEbS6jTiN07X8uYX7zq+/X+aghxNk9B8hmLzufy5hfvOr79b5mcvMsWlR706ZpqAAFLmoekkuQLnXoFhaAa14vMXi8FM3i8xeLwC3OSDnGcnMRSY3bCVSaR4qpUVFt2Mzd2kuTktj/D4LDVTvqUabHtKC/nlPcy4vlmaX/B/dtLR5tvUnB+4r8cE3JLERIaEREAREQBERAEREAREQBERAPDHYNaqFHF1a1xci9iCNR1iVHm7fY1j/dm+GLLYzSsUouw3gXHlEqnOh9jmP8Ad2H+OmloZepRN4vJNkeVYZlZ8RWIsp2aaUnJJtoGfZsBe26/aJ6LlOEYgeHdSeJosF3A6kjxePTu46TGJXsTERW8XkwoZPg/AsfDOzAm31BxfS6qARoTrc3Iv2XPNGFoehyStXw17AADZ1vY22fS8CL3vx10mNXsMRwbxOnSwp4ofyTPrD4K9dVYbKF1DMULBFLDabQX0BJ7oxpuwxHKidzPsBTpYhlosKtIbJVlRgGuqlgAwB0Yka9E8aeB2l2gpAPAjWHNLUYjkxOvTwI2tVvbU6HhwnlUwxHrP7pkVRN2JiObE6lGlu+p8fYmSmllOWmkAzVxXNPaKin4gbiNo9n8eMOohjJHzLepmaf1f3TS0ubX1JwXuC/HKx5odMtzbS2o0/smlnc2/qTgvcEnJsaWpJYiJDQiIgCIiAIiIAiIgCIiAIiIBq5nSLUmUbyNPKJVOffc3juuu3nxwlvmU9nX3M4z3b/PCVGXqRWhmvirra6gHXjYaz6ONPSb9sjbY9KagHVrcQbC/wCuZpcoRxse0HSdS71R1XF7ErweYEXubC2up0txnUwVNWpNWqO3gwwRRTI2qjkFtkM1woCi5JB3gAXkAr5yWFi2g1sBYGdfKM5pVMM2FqVhQYVRXo1GD7Fyng6lOoUBKggKQ1iARrCTeZVEl4Sk1Oo9PwqNSXwjJUdXDICAWRlVSCLgkEbuOk4lTPTwJHfNvkwaNL0WpxFOvUbB4hj4EuyU0CWLNUZRtMWKKFG6513CRyvnTehlw+0PBrUNUeL4wdl2TrxFuEy7L6tS4Tv4JjiSULlVUeEdzcimi+nbyGwHElRxnpygxHgMVVpKzFabBVudbbIIvaw48JnG5HisPR8BTwmIqEgPiHSk7B3t4lJGAsUphjruLljwE0ucTD1KWNrO9OoiVH8RmRgr2RL7JtY26prRaFccjuYbKnXD169VgDTCBVWrTdjt1ApLhGaygHTUG/n5WIxJ6TNDkzVAweYm+6nh7m1v/UrOTUzS58WpbqsbTE3dpozJdiQ0MSQblrAbyTa0zRzcNWvtWBGwNeBFgT3yL4/MrmxY6HrtNOlmAvvPkMRbauxhLE5s2tgc6v7Yf2Gll82/qTgvcE/VKv5rdctzfrYH/wBtjLQ5t/UnBe4J+qd7Y7C1JJERIbEREAREQBERAEREAREQBERAPDG1thCw4fLKkzwW5M4v3b/PCWtm4JovYEm24C53iVTnrfY1i/dv8/NIy9SnsWpv3C3knjTpzq4LKywsXW3C4Ol+sTo4rks1JAxqICTusSd3ZYToSqqGTOrzYrK5Hq77LgDgADfvNvPO/wAm80pmnVw9aiWp1CtQNTdFqU6lMNZk8J4rXUsChOoHVNMZGTqWTts08sZkdanVpqrgl9KZW6jUbJ7CAdeqI1IXtc2pxb1OnXzFaeHqU8FRxV6+yK1euqhyisGWlTSldUUtskm5JsBumricw2cKqNhWGIFVi1Y32Gp22QmyDa4bjOhVyytTsDiQSdNb9VwBawGg0/jNXE4Sq6lTVFjxINtL6bt2vmHRHPpS8DmwZ4mjUIuFZrr6YAneOFt2/dNrlFm1TE4qrXSlUVKjBgCpNrKq6kC3/cT5rYSu63GIuAdQN9N102WAGhBG/cd4ve8UMuxDkXxCgA3G1uU2IvYDgDIp0rWbM44rVn1Qzc0cFiEam3/VJTVGBWw8FVWqSRv1FhbrEja4gyWUeRdetsqtWmKFMECpUuqEsbsEAG01tka275s0+a4k6Yulp+C/mmefRjk2Tm092RUVtoC++9um/wDy0+1w2zra56AR8ckOZ8i6uFTxnp2JNipJDKLa3tpv3dU4NHK2Y6VAO4zMZwlfC8hzI9ywuan1Nzbh4w06PqbaS0Obj1JwXuCfqlY81C/W7Nr62YDyUmln83HqTgvcE/VPT2OytfgkcREhsREQBERAEREAREQBERAEREAwZTedH7GcV7oPh0uQyms6H2M4nrqL8OM0jL1IzkuS2AqO4pooDFnOyN3Swtb+I4zW5SZgrsjU22qZW6mxG1qVY2P4QO/haRbMMEzlG2iQRrtMSEK2uRfcDtDvvNrL8Uqp4N2LLe6kLqjaXtc6qdLjqv038l072k3d9jpcre9zdWqWtY26evqnucZZ6dzucheosjjTvtMUqCKNosbHdYG567EbppY/BNUuykFUuxUXDAcWIO/QcN3nnDeM3Z5IkIps3cVmBmpTxbMbb+qedLEFx4wbTewtb+ttEC/Ye6exxngUL00a43VGsQl9xABIBvuJ8m6bjHD02zLy7aGjinNLFVSDZgdg26QoDA9NmBHdMYXGNUrIhPp2VPymC/HOXSrEtaxYsdAASSSejeTOxS5N4xGV1w9TaUhlBsGuDceITtbxutO1KEYrqava2Z2HFbk+zTMiLKuiKAqjcAo0At2TSweYNtnx/FI3aeY757ZxQNVFq01IWp4xDAg033NSZTazK2ltNCOBnCoUGDaKfJ8k8mnBYXfU8pwtdMl+IZcRhaiMwGx46kndbQ3PAWO/hYdEhT5JURh4p1PR5LHj/wBpIs5vhcFVL+K9dfBUl1uQ1ttrdCqTr0kCaHJ3kzV9DirXr1aFFvSpTe1RxxIBNkXrsT1cZqinCLlfK5y042hdskHNamzl+cA7w5B7qbSyubj1JwX4vT/VK15tAFy/OAt9kVGC3NzYUmtc8TbjLK5t/UjA/i9P9mfQr6T1I/6JJERBsREQBERAEREAREQBERAEREAwZTmfC3Jeufw1P+NlxmU9yi+5Wr1snwyaRGV9nWXmki0uNlYngdpVYEdI2WHn6JzMBhlatSRtz1EU9hYA+aSvlUGY4RQtz6FU1D7Ebb7Bv2bWnQR0TXyzJKaqK9Q7VtVHR19ZnguuqcOrf7scDwlTip8uHl+x85tS8cn+HdMZdhGuHAa19TbTj06Wk/5uMdhsUa1J6SOSNtTUQFrX2HG0wvobHvMiGY7JLKDtKCQDf0wBIB7wBOOalTpRb3/I9Hg/Q+bWqUZz+lKzWadyP4+ioYorAqpIWx8W19LfLPnDHZYAA6ixFrhhuIPdw6J3Mk5JLiapG2adNFNSq28Ki77dZ3DvPCcrMlWnpTBG1xJBa3C5AGtugTmT6E++h2KnosXV5dOT6c5PXXTtm/8Avnv5fk9LA09unrVqjbDnfSptqqKeBta7aE6DdOPi8U173N78bnz/ABzrVsTt0KDcDSVT2oPBnzqZykUqTxBN7HXu/hOvCV23N5nzNam4VGnnZ2Oll/KaqqMAQXAuA4urhR6Rgd+npTvBFuJmnV50GUXShQDdIDN5ibCeuU5dt1VYiwDbTdAUHaPVYASvai6mw7PinZ4ahTqN32sapwjLVHewmOq47GCpiHNQswvfcBfRVA0VRfcJKeVGb7dchRsqlkUAW0XTv1vIfyZxKCsoY7JJAud176a8O+STNsGfDuLWsT0y8Q1GrnkrZHHXj1Zkh5tW+tmbnpqHz0jLQ5t/UjA/i9P9mVdzcL9a8290P7oy0ebf1IwP4vT/AGRPYX0ndiSSIiDYiIgCIiAIiIAiIgCIiAIiIBgynuUf3Kv20/hkuEynuUf3Kv20vhYlRGQHM8xZ11PjHZJ6wFAVdNwAAHdNbC5jUC+DBDA38U8NCdOjsmnUq3AHGwE0lzQKfSkkHQ3/AITyFRcla1ycNVnQljpuzJ9lWbUcLRanQqBsTiAKb1F2glBGIuiFgC9Q6AsBYW03a8etiNliraFSQe7onIw1anVIIazj1p39x4zu45KVYCoKopVQNzGwLDcb28/ZfdOGu+qKkrL7fz3PsPTa2KhKpH6m87+2i9ktv1Onj8yGGoehlP1SpsviWB3EC6UOxb3bpY26pGEIq1lUtsr65j61Bq7dwv32nLxKMGIJub6m978d/HtnhRclgqm+1YHXrHxidvlqTxbLTwdOXFOFN045ybze7k8tPbRLaxLMqzRBVNCmlatRd/qYOyaoY72Ciy2IGq9V7jWSjHZdQpLt1KgULa/isSL8LKD2fHNbm+bDYUt6I21qNp4UDaUL7GwG0g4k6342sJYmK5OYapReoCro9N/G2tpSpQ3IO61pwfhI15Yoy82Pn/UKcqNRKVNpd3v86FOZ1ylU02pYdSqto7tYMw4qq+tB4neRpprfl4PCgYStX2jtglFJ69gaddnM1as2wm1QpUuDO9Zrb9keIvlm6UYwjZaHf4yjHh4KEMk3n797keJJ07pNMLyoUKqYimamyAq1FIFSw0s21o/abHrM5yJqAug4DdHKfBNRSjVtpV2hu9clv1g+aaqWrtRcTyqtSM2osm/NzUDZZm7C9jVYi++xoki/XLP5uPUjA/i9P9mVXzXG+UZoelv/AKJanNv6kYH8Xp/sz00rKxpakkiIg0IiIAiIgCIiAIiIAiIgCIiAYMp7lH9yjdtL4XLhMp/lMPsUP9l8LlRGQdeSIVFNSqULKDsood1BF9WuFGnAXPZPBub66lqNTwxGuwRsOf6NiQx6ri/Cb9Wsx2bkiyjv8UTbyutdxY792us+fdarHNS/f3PM5s453IcOT4NmVmUcRbaYEdB0HTv104zo4eiQLCozdTqt+5tdfJJHyiwLvjKy0kY2ZSxFlAYorNdjYA7RJtfiZya2VVwy3pGxIF1KvY34lSbd85HWc8pNeMjsR4icdJWOJiLbN9SDvBvx7eMxyZypmqF7HZW4B6TJJWy6jRuGQVnJJJcnZFydEUEaDpN93DdNvKBSC7NNfBte4UHQ9QDX/wCdElXiWqTUE8z1fRqlH8SnVeS087XNTFVPBi57J2OR+aYg5djqfpgyqEG0NHqkqxUm3i7ALHs65w81x9Nhv3XuD8k6j1lpUlpjfYFiNLnS97Tr0KsqSyWbPqPWqsFGKbTu1ZeGnd/b5ZDswy+rTcK6FSx8W+49hGhnjhsxHojU2TZFNSdwAtsk9AJB8ssPJqVKuClUbSHQ62tcEXB9a3QZDM65LihialAtYrqpsLOjDaRhfpUjS++4nfpzi4NTR8/18dUcY2utvPa/6m0mAZnAAOvkPfMcucQxpUaQpv4OkCS7C4LNa+vAaW1nll1LwFNiHa5Nh0ADfZb2BJ49EzRxTO9hqWIFt4NzaxHEG9pmm2pZZpfB4fEUpUavV/aSzmq9R8z7f8vLT5uPUjA/i9P9kStObjDhMtzhBuSq6jsWiw+KWXzb+pGB/F6f7M9dO6OyiSREQaEREAREQBERAEREAREQBERAMNKh5VC3JQ/2XwoS3X3SouU5+xQ/2XwuVE3I3mGXDZQhhYopuDpYqLG97bwYyA00rLZgzEgKOAPx8dJzcDgKSKGqmo7HUIpCIBYemIN2PZbvm/gsRhlqI5w4GwbgqzXB73IPfPn505pNJP8AweY4bZnR5Q5xdyFOg3dZ6evWeGVZkQQb9tvkmhndFSb0yxU6gta9+INjwnxlGGC+NVZgOATZJbTpJ8UdxnG+G/p6EwO2h5crE2MQdmwDqrr1bQ8YeUGdHJ8mUotWs5UEXVVttEcCxPpQeAtfsmxjGwtcjaWquyAAVKm4B3EE9fC08uUGPDD6mCN1r23DsOnRJhqzgoJNdzWdlZDFcnsLVdmRqlGoxLBwwcBiSb7DDTf60gjpnmmXM1RlxAsaQU1HQ6VL+kZLj11ieqzaTmYXEMt733339JvO3ic02sOq2N763tu4a36b+eWdKtGyzfv2OR1Kj1zO1lZorYJTpr3XPaWbXhOXy+ylsU1OrTIDIFo1TbdTLMRU67FiCOtbTgeiWBOzcX3m/dprOplmKJSoKhIDoUvobX6ri+6WNGtSeNfmI1KlN4o6nhQq0qKhKarp66oA7t1knQdgsJ5YushZHFNQ6OrgqoXaswJBA0N917T6xmU0WAtWqbQ11pLs37qlxPPLcIiNtV9ogaKqEWbrLXuB1DXs47VN2xZ3OBpt4syRc2xDZbnBBuGqVSD0g0GIPklj82x+tGB/F6f7Mrjm0t/Jub7IsPCVdkdA9DtYeSWPza+pGC9wT9U96Oh6cdvBJYiJTYiIgCIiAIiIAiIgCIiAIiIB81NxlRcpvuTPbT+GS3Ku49kqLlJ9yh/pU/hsqIyA169lFwfSjv0FrdMl9DmqzEqDs4dbi+y1dtpeo7NIi/YT2yv8LmW3sqR6UqR1W3z9F5nmzsjCk2w21ob8L68DwnBSV07nDFK2ZXb81+YlAtsLo1/t76i1iPtMjPLnD4nL3Ra9FLVASjU6u0p2bbS3KAgjaHDjLVwWKxC1tpqtxYBidQw10tYa67+HmkI59cUKq4P8E1vOKPyTbpxRbRexXScrbf8Alf3/APbPWtywuB9S3H2fV/RnMw+GS1yRfaHXpddLdl+nu45XDpxI3AHffet7C1t19ZnDG9xhib45V/zX9/8A2z5XlgdsnwXildnZ291tRrs79/lnNNJAxGltkdOhuL27r9M9HwK3G4XU7ibX12dT3eWMMdy4YnSHLFQb+B/v/wC2fdTlrcfarf1/9s5bYWnc26DY3J9kNx03bJmXwSW0sTrbxm1XXX+nu080mGJMMTf+jE+1f3/9s7eDzEVqJYAjQtY8Cu/9RkOxOFG1dRob+W/kt0WnTweYijQ2CLs9xofSgtr3m1vLMzikukzKKtkWNzZH61Zsfw6nwYyyubX1IwXuCfqlZc2DfWfNT+FUP+FMszm0P1pwfVRUeSdg5lqSaIiDQiIgCIiAIiIAiIgCIiAIiIBo565GFrkEgilUII0IIRrEGVPm7X5IC+/6lf34Ja+fH/pa/uNT920qXNj9h/fT+FiUm5UuEpmxOg4C/XoZJKXLbHhftoa1tdmmSe0lLk9ZkPOOaZTMXBuDOHDNO6aOPCyUHnKxvto/Ip/6Jr5jndTE7LYhmdgCFHiqFB36Ko1Ol+7okebHMTfTXqtMHGseiWUZPcOLOqq0zpskdh/hrNaq4ViCvftaHr3TSGLPVFTFFt9tJFCSeoUWbYrKSvi8QN/X2TYrYgX3Hy/wnIapfgJ6tjCd9pXB3K4m6K6+xPl/hN7wSCmGZTv8UXHRrfTrnFp45l3BfIDPuvmbvbaI00GlreSSUJPRkws6HooE7j5f4T5r0g4uBZh0cRv8vXOX6JM9EzFxut5JHTlsyYWWzzZG2SZr2v8ABZYnNExOT4a5J+2DXoFVwB5BK35snJyLNTxJbz4cSyuaZbZPhux/3rzn2ORakviIkNCIiAIiIAiIgCIiAIiIAiIgHN5S/wDgsT7hV/dtKjx735Ht1OgPvlD8cujF0A6Mh3OpU/1hb45QmGdmyjM8Cb7VFFrBejwNRGq+YDySkepVMREAREQBNvLMuFXwjNUWmlNQzswZrXdUUBVBJJLDz9+vQVSyhiVUkBiBcqL6m3Gw1tJxgOQdSmtQbSVqVZFF6bmm2jrURlLIykeL3g74F7ERx+VqiLUp1lqozMlwroVZQrWKuNxDA3HXu46UnuI5A1HpJSp2pqKjVGNSp4RiWVVsAlNQAAvffqkLzHDLTqsiVPCKpttgWDEemKi50vcA8bXgXua0REAREQC2ubJrZDmf9O3loqPjlqc2A+tOE4fUz+20prk7V8Byeqk6HFYsqg6Vp0grHs2tJeXIfLzQy7C023rSUnqLeNbu2rRsRanciIkNCIiAIiIAiIgCIiAIiIAiIgGDKh5fZFXwOPGYYan4WlU0r07XBLAh1YcQ4J7zbfa9vEzWxaMylfBo4YEFWOhB3ggqbjqgH5kx/IT0RtVsrPoilqWoXAxOHPFHpk3cDcGW9/PI9W5N4pDZsJiFPQaFUf8Axn6CzfkAzPt0cPRDDd4Rw9uypsCqOzbIHACfNLIszUWFOhb8cxQ8wbSLmbvsfnk5RX9orfmqn+mfJyyr7TV/Nv8AJP0Z/JGae10PfuM/1zBybND6yj7+xvxPFxd9j85egKvtVT82/wAk7OT8ocbhRs01cpwSpSZlHTbQFe4y8G5P5md6Uv0hj/nJ8/QzmPtdP9I5h85FyfBS2a8rsbXUowNNSLMKdNl2hxBY3a3VeR70M3sG/JPyT9FryazIbkT9JY//AFz7HJ/M/Yp+kcf/AK4uPg/OHodvYt+SfkmfQ7exb8k/JP0kuSZmPW0/0hjfjafX8jZl7Cn+kMb8sXLf2PzYmDqE2FNyepGP6hJDlfIKuwFTFf8ARYcemq4kFCR0UqTePVc8Aot1y8/5EzH2FPvzDHHzbUxguSWJ8Jt1KOHU+yovs1Pzz02qfkkHri4u+xDsgyB8yxtBFoPRy7BKoprUFmZQdq7j2yq1mPQuvEFrvAnPy7DNTQKKVNFHBXJ1OpJJW5JOpJ1PGbyk8QPL/CCn3ERBRERAEREAREQBERAEREAREQBMTMQD5n1EQDBiIgCBMxAEREAxMiIgGIiIAEREAzERAEREAREQBER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077" name="AutoShape 7" descr="data:image/jpeg;base64,/9j/4AAQSkZJRgABAQAAAQABAAD/2wCEAAkGBhQSEBUUExQUFBUVFBUUFRgWFxcXFBgYFxYYFRUXFRcXHCYfGBojHBcXHy8gIycpLCwsFR4xNTAqNSYrLCkBCQoKDAwMFA8PFCkYFBgpKSkpKSkpKSkpKSkpKSkpKSkpKSkpKSkpKSkpKSkpKSkpKSkpKSkpKSkpKSkpKSkpKf/AABEIAMIBAwMBIgACEQEDEQH/xAAcAAABBAMBAAAAAAAAAAAAAAAAAQUGBwIDBAj/xABTEAABAwIDBAcDBwcIBgoDAAABAgMRAAQSITEFBkFRBxMiYXGBkTKhsRQjQlJictEkM3SCs8HwCBVDg5KywuEXJTVzoqQWJkRTVGOjtNLxNJOU/8QAFwEBAQEBAAAAAAAAAAAAAAAAAAECA//EABoRAQEBAQEBAQAAAAAAAAAAAAABETFBEgL/2gAMAwEAAhEDEQA/ALxoorVcPhCSo5xwGpPADvNBsJrnXtJoGC42CNQVpB+NMz20HnP6FUcBl786gW8m+7wWppllaAk4VLwHETxCI0A0nWQYjUhaLu3LdJhT7KSebiB8TW9d+2NVoyE+0PKvPj+2ypKkuJVCgQrJQMEQc9R407bN3rsW1oc+Q2qHUQUrbQGlAjKRggePOTwyqaLq/nJv63uP4Uqdotn6QHjKf70VWTHSNbFMKbP6qv8A5SPdXTb78Wh9rrByKQ1i9QE00WMi/bUYDiCeQUCfjW4KB0NVvc7y2z7SkfKnmCdHElZcTxyBkVpS5b48dvfm1XBBX1aFYwcGSusUtUdieGalRE00WfRUEsN4n8WA3lqtGR6zAGla5jtvLkx9gDMczh70bxuxhbIeV9chOE66JSUiMuKuI8qJZRUdG3nh2Q2HneScLSPZJHaU4rjhB+9ImK4U733qVEO7NXGUFt9pZOWfZkKGc8NO/KgmFFRu23wUfzlrcN5ZAIWonu9gD38K5rXpMtlKIUl5uF4AVISoH7XzSlQn70EcQKCW0UzNb42av+0ND7xwf3orfbbyWrisLdywtXJLqFH0BoHKitTd0hRgLSTyBBNbaAooooCiiigKKKKAooooCiiigKKKKAooooCmjb10R1aBkVkmcohMCD5rB8qd6YN4z88x/WfFug5dopW02twPzhTkktjCVaDOZiSKoO33iJSFS9JAJh3WRqZQc6vreA/k7nl/fFeaLQ9hP3R8KCTo3kUNHnh3YEL95WmfSuhneYn2nUx9pkEnxifjUWB/cB4nIAd9ZPJUiMaVNk6Y0qQTpoFATqNOdBKf5/STmLYj7TSxP9hCqyTtFk6MWp7+s6r9qUH3VEy5GuVZBdBL2eoWcrYn/d3AI9cUVkhm3JIDV2I1wfOQfEA1D8dKVA6gUEsUm3B/PvoPJTef40dW3PZvUj7zah75qNM3q0eytafuqUn4GtjO0nEnEFqBOpmT76glbTTg9i8ZPdiUmuxhy+T+bfQfuv8A41CPl6pJOFRPFTba/TGkx5VkzfYZltpc/WSoR4BCkgelBKnrK8xlfVYlGe0lTZJnvmawKLtOrDnoD8KjrG0QmZQCToQtxMeACs/Ouqzu3iJSm5UDmOqUqIOkS2uRQOP85uD2mnB+or8K1q24n6QjxEVoTvM60uHnrhvkklJX6Lw/Cui13tdOrxwjQllC58e0PjQI3tdqZASDzEA+tbmNsJScSVKSrmlSkn1BrWnelaicXyaNJcaWCfJtCvfWTe2GnJKrazy5koJ8AczQdTG8rqFYk3NzP2n3VD+ypRT7q7BvxdzIu3f+Aj3pplbu7Zc/kiBH1Xwj0xqE0rabRZhNvcyNerWXAO/KaCQ/6Q77hc/+k17+xNbz0p38iFWpHGWVyfMOgD0qLCztFThVeJI4YAqPHKa1uWdqDleKT99EfhQTz/S+/l8wyeZxqHuit6umdQI/I0kfSPyiCPAdUZ9RVfDY7Z9m9Y8wRSHd9w+y/bK/rI+IoLP/ANMzAibe4746ogeqxXY30u2RGfXJPLqyfekkVUf/AEbu+AbV91xJrnc2Ndp1YX5QfgaC6P8AS7s0CVPrR95i4+IbIPkadtmb8WNwoJZu2FqUJCQ4nHy9k5g5jKK8yNOl44j7P0RWm9thyBHhx4VR69oqt+hPe1Vzart3VFTtsRBUZUppc4CSdSkhSfJM61ZFAUUUUBUe3nydtzwlYnhJKIHuPpUhqMb4oSVMYgDmSmRMHG1mORiRPfQc28CvmHPL++K812p7Cfuj4V6auGesKkfWCgPvEHD74rzLbHsJ+6PhVokvR+8U7UtlBHWEKcITxMMOHszligGJynlqJ9dPIuWrxpq4u+sNu+py2vkqX1RWggqbcUmW4mAEqKSCYBmRUKVkGQSDwIJB8iK7F7cuFNltT7xbIAKS4sggAiDJ0gkRpGVQTHbN8nZ1pY/JWrc/KLcOOXDrKVrdUQklMr9lOZOHvy0MutnsS0cuNmOKtrdPy9lXXW+GG0KSyXg9bpCh1cmBxEKGhzMA2ZvTc26Orbd+akq6taG3USQQSkOJOHWezAmtrO99ym6F0VpcfSnAlTiEkBMEQlKQkI1V7Me0rmaCcW249mtxy4ShT9m5buPNQ6ttTDrXtsLwHPESdZw9UR3lg2LsO1vbV/5Oh5N623jQyp5BQ5pKkSgFUHLDI1Tn2ppq2Vvg9bqfwJbCLhKgtpKcLIJThxtpk4DHkeOiY17rbxfIX+uDQdUElABWUABXtGQkzllUHTvTsq2tV9U04848nD1wV1fUoOE4kJUmFKWFYc4wwTnlTHNZXbyVuLWlHVpUoqCcWOJzVKoTMmToNYjKtYNUZE0BVJNJNA6bASgvS4MSUIcdwSBjLaCsIk5Zx/8AelOd1tNDz7TrDjqMZwONJuMf/dhJAbV2JCyImJQYAgzG0LIMgwRoa7LO4ZS4lSm3BCYHVuhICo9oIU2c/wBbKoHW6vn2nm8NxdN4iT+edVJAxaY4juI5iKllnZJdIW4tK1D6TzDS1+anGyffUMVeW7ma1XSCJKcPULTmc5OFKk5QMuVSLZG+KEIGK5W3H0VW2MnPKFpej1AqCQN7usqViHyZQykdU3zAyAyGvKmbeLd1AbKkoaBKgkFvECmSkeziwlOeeUwZGmcoY24vqC8pxKGwR+ft3mFE5K+mCDPMTXB/0inCpbduttS0kdUtS3jhOMjqi0lYxYUjIKPDjkFXugpUUqAlJKTocwYOYrkcvoPsoUB9YKjx7KgffUtuNyNoPLU6bVyXVqcIgDDjUVRnBymNOFRnbew3rZ4tOowqgKj72gJPHuqjZb36s8Mo5hKlAfH411W+0VonCtxM/UWUz4xrXFa2ykoViBGaQnlOcyfIe/kaz6qg2tXx7X5smcytLSj/AGnQT6VutgoRhQysq0yQs+gPZ9BTKNVferqtGcSh3EUHcpRQohaBPIlxIHh1a01qdvXAlWBawczks4YjQSZ9TWp1XE64j3f5VqcPZV4H4UCWSB1aFIy7IlP7xQ+5JHin4itezFHAjwTTzsbdZy6QpaSUoSvBKRKisJCyBOQACkkkz7QEUD/0HOEbVIBMG1dkTkYW1EjjEn1NegKo7or2Iq120G1zJs3lScJy6xoapy4VeNUFFFFAVFt8z87a961/FBqU1Ft8R89a9ynP8FBvvUYFhXIg1513r2f1G0LprKEvrIgQMLnzqYHKFiPCvTW2beUzVEdL9iE3zbo/p2E4u9bR6sknnhKB4JFUQiKSiioClpKKBaWkooMqWaSloCaKKKBayFYCu/ZOy13DyGm0ypZgcABxUonQASfLLPKg2bG2K7dO9UynEvU5wlI5rVGQyPodaujdHo+t7QBxcOvDMrUBhT9wH2fHurZu1sBuzZDbYk6rX9JauKifgOAyrpvXVHI6chpQPFxtprTCFxzAwjwn8K1t3RKyoJQFZCUp7WX0ZiefGmA3aUZqIA7/AMKbLzpHt2l4RKlnOB7U80pQCqNcu890UWAy+snX9/eNK59o7EYuFS8025HZBIz70kjUeOWtQuy6RHvoWTygc/YV4DWu89JaUAdfbXLA+t1alJ88oA7yagkq9n24aLfUNhtQzSlKQkgzMpiDkTqONQnb/Rgy9K7RXVrzPVnQ6fRPLmkxnoakVpvNb3KJYdSvsmAmMWZEdk8gBpM51sfMc8tM854Qe7n3UHnt3ZakrcS5DeBXaUowjFpAKoJznhOWgrfbbMWRiQtChzBMR6RXoe02uB2X8BT9YwSOWIcR368+Jph3/wCjVq7bLrCUtvpGIYQAFxwMcx65aHOpgpK5aKR2iCSeBnh3VzOeyrwPwrN9pSFFCxCkmFDkR+6ta/ZPgfhQYbMPYR4Jq3tw3J2S2Msrh4eXZPnn8KqDZp7KPBNW5uH/ALKR+kv/AARVnR27u/7fb/QXv2rVWjVWbtn/AKwI/QXv2rdWnVoKKKKgKjW9qfnLfuLn+CpLUe3tTmyeRX8B+FA4X96nAapvpgAUxbKntJecQkfZWjEv3oR6VZl252T51UXSw5Jth9p0+5Na8RA6IoorKilpKWgKWaJooFmiaSaWgWaWaSlFBkkVcPRnux1NuHlD518Ap17LRgoTmdVHtEwNUjhVa7pbG+VXjTP0SoFf3E9pfqAR5ivR2zrcTMZDIfx4UGPyLCmOPGmnaNsdEgSdJ0A4k1IL17AnSSdP86ZiuTJkmgZHt02Fgm4WpY4ystI/4CDHiqnLZtlaMJhlptCf/LZMHvBSmFDvrcm2ROIhWLLOQVZciU5eXfW/qBwUr9bP3j8KDem8a4kJHNSSgdwxKAE901q2jYrKZaXB5KzSfOmLbe1nWzhCSBz1B86ZDtpaDiQrArkPYP3kaHxyPeKgZN59noDsutdU6NHEdknvkZKHjWOyd+3rY4blXWtRAeA7adI6wDh3j3VI1bws3aeoukAKMwRoTEy2o5g6mDy41A9ubJXauYScbavZVwI5Hkaos0bWC0ApUCFAQZxJM+Old+wNuBo9WVfNGME6oJMET9Unhw8NKa2Rto2qsJMsKOn/AHZ5jknuqZJvJGR1/Emg6ulzc0OJ+WMJHWI/PADNaPrd6h/GpqpFEFJj6p+FXXYbfKm8CjJSIBJkqQchPMjQ+VVRvZsoW76wn824FLR3H6afIkHzPAUDNs49hPgKtvcdzDshJPC5fJ1JySk5AZmqi2arso8BVr7h3pRsolIKii5uAANZLLUcRxXOulIHDdK5S5txlxBxIXs5xSTmJBcaIyOmtWvVU7pNYdtW6cKUYdmLRhTomFs5eVWtQFFFFAUwb35IbP2z/cV+FP8AUe32MMJ/3h/ZOUDbdu9k+JqpulNfatvF34Jqzn3ex51VfSert2/9b/grV4iHg0tYA0s1lWVLWNLFAsUsVjSigWg0Uk0GUUoFYzShVBY/Q5YAvPvEewhLac/rkqVl4IGfjzq57deFA56+dVT0Rpi0cMZruDHgEISB64vWrPSrhyoNdxJMmuNaa71CodvV0gW1mooJLro1QiOz99WiTmDGuelVEgSa2oVVRudNDs5MNAcsS1n1AT8Kfd3+l23eUEvpLCjxnGjukwCPSBzoqwH2ErSUqEg/xkeFQLevZC2DiHabVkDxB+qr9x41O23gQCCCDmCDII5gjWtd02laSlQlKhBHMGoKhebKh/HlHKt1vtHrElh7ORkeJ5KHIjj/AJ1MbbdkFSkHMpIz5pPsq+IPeDXBvNugQ31jftIOLyGo/jvoIJc7OKSUqEpOXd41t3fvVJxML9pvNM8UHT009Kn+xNgC5tzIzKQtJ4/aSe8fuNRnevdlVuGLoDJDgadj6iyEyfCQfKg7LJRK0gcTA88qb96dn9fbrSPziAVozAMpBlMnmJHnTxa24jONa1bXewPpWM8aUu66kyHMwfrpXyoKws24CM8iEkecVZfR4ojZzka/LXo0/wDD2vPL1NQfbFl1Vw4gTCHOzIKThUAtGSs4wqHpU13Bj+bXZ0+Vv8//AA9p9XP0pBIN1XJ240ZmbB4zlxcZPDKrUqq91P8AbbWYP5A9mOPzjOeVWpVoKKKKgKjO/wAqLZH+8P7F2pNUU6RVRbN/74/sHqBgW72KrTpKPat/63/BVgqd7FV30intMf1n+Gt3iIiKymsaWsKWaWaxooM5pZrClFBnNLNYUTQZUs1hNANBcHRU8Pkg+ytwnzIj+8KnrdzVV9FLw6l8ScQdSryUgJHvbNT1q6qo5ekPfA2NnibIDrisDciQOK1R3JmOGIprzyhxTzmEE5klRMk6ySTqSSdeJNWH0wPqdeabGiWir+0oz/cFQfdZElR4yPcCalDgdlIQIBOLjpA7tK4n7VIymTXVcXOXjQ+EJbGhURwM59/KsfWOdtiXdHe9irdaWHF4mXVYUkzLbhgAa5JPdlnOWc2qp6vOVrcEkJPEQTpnqnTkRr31dW7W0y9aMrUcSi2kKOWagMKiYyBJEx31qXW/zUnsIU4OcED4x7q73bcKSQdCCKYbW6wrSrkQalCxmY0q1o17BQGypGXZUFD7q5kH9YLPgRTfvzapXZXTSuLSiPECmjeLeE296pA+k0lXhCtPea1dIG2vm0nTrGpI+8kGoIbs7bJWw2o6qbQVaCVQMURwma6toP4rdo/VW4jvghC/QEnzJqKbDuPmUDl2R4SadbhXYHiffr8BVHNvGgY21hOHrGkk5zjU0ooUvPOYwjuAFSno6URYLI4Xb5/5e0qI7XuSfkqT9EXEfrKa/Cpb0eLjZzhmIu7g8OFvaHiQPWk6JBusT/PjU6mxenx6xmY7qtOqs3WH+u2Y0Fi+B4dYzVp1aCiiioCoh0lqi3Z73yP+XfqX1C+lJUW9v33JH/K3BoIt1nYqB9IX9D4r/dUzSvs1Ct/jIZ8V/AVqoiYpaxpaypaWsaJoM6WsAaXFQZTSzWM0s0C0UlFBMOjS9w3K2zMONkj7yCDEfdKjP2e+rLBqkdjX5YuGnQfYWCr7pyX/AMJPnFXY2qQCMwRI7wasRFN9GE9fbrX7KkutHLj2Vpk6DIKAGuvKqw2QstLW2rVJz78JIVHikyPA1dW8mw/lNuUCAsELbJ4KHwkEjzqkNoMrS6VGUrB7WWYKctOY0IopwukAEg6HMHhB0ptdBSa7GtopKQFDy5Hmg/V7jSlsROLL7ufxj31nGbGqxSoqBIyT2j5VcHR9bkbPbkRK3j4gurII5giDPfVYWDKnVpabGJSlBKQdVrOgy0A1MaAE5gTV87J2R1Fu01OLq20oKojEQO0qJykyY4TSEjhWmKd0bwp6pKiYkH3Ej91cl20Akk5AAknuGtVbebxKKBnGWg4Vpom+O2+uv1qGiUBHvmuTebbpcQgH6LYHuFMCHypS1niT/lXLtB4rhI1UQkfv91RDvsNEsoAkKMQO45z6xXfdrIwg8j6/x8aLOxwBOuYEQJ5gD3aVyXjnbMcIT6Z/EmitW1HxjYTxSlwn9daQn+6anHR//s13OPyu4z1j8ntOFVs+7iuDySEIHl2j/wASjVldHaiNnuRmflj8DmeotIFPRIN1p/ntqdTYvlWuvWMzrVp1Ve6qp240c87F88eK2TxAMeIq1KUFFFFAVCOlY/MW36Uf/aXNTeoT0rKi3t/0o/8AtbmpRCArI1D9+D2WvFVSoK18TUU309hv7xraIpS047s7J+VXjFuSUh1wJUoRiCYKlFM5TCTFSDbW2NmofWyjZgUhlxbQX8pdbcXgUUFSsIM5gxJ/yyqHTRThtLZhR1TiU4W7oKct04sawjrOrCV/anLjNOu0txnmbRl0tvqeW68260lGMNhB7JluTJy7s8qCN0UijGuWcZ5Z6EHvoSZ0oFpQqiiaBZomkSQdM6WKBRVn9HO3A6x1CiMbIhPe3wj7vs+Ec6q/DXbsraK7d1LiDBSfUcQfGgvlAqPb0bkN3fbB6t0fSiQqNAseHEZ+Old2wNvIuWwpJhUSRl5x55d1OqlVRU1zuMpsEu27iojtsHrAokkCEDtnn7ExExXPb7rXDphpl0CcJLo6rhOYcg+YFW2utYXQNu5W5CLQ9Yshx6IkSEIB1CAdScu0ROsASZmozplZuK6nNopbQVrUEpAkk0DH0i7W6izUlJAW8erTrpl1hy5JnPmRroaZunCo4RqfcOJqSb27wLvX5SDgTKUDgkcSrvMeOlNQtUsoKlnxJyk/hUDbcIwJAGXHy4UuwrIuLLp9lOSJ48z8B5is2LFd0skyloanmOQ7qkbVhhSmITAAGHICTBMRE5gnX30BcQhJVqBPjzA5ZgjQ8ajzjsAqVwlR8dT76cdpuycI4Ek+PLuGp9OVMm0VZYe6T+4eufkOdUcuzpyKsypWI+JM1afR2mdnOCYm8fE5SJYtBICpGXeCKq6x+j5VZ/R4uNnr/TH/ANhaVJ0P+54I222CST8juMyZP51qPdFWvVTbnq/16j9Be/aNVbNWgoooqAqEdK//AOPbd90QP/5bmpvTJvnYl2zcCUla0Q4lKRKiU8E95EjvmKCpAfa8T8ajG+g+bR9791OdxdlJEYmyqSUvoWiDyBwk90EZUy70XSi0mQk9rMpUFRP1gNOXmKuhl2TtBdu+2837bS0rTOhI4HxEjzqRXz2y7pS3Sq6s3nCpSkhAfYxntKUAO1hJOgIjkOMT6/8AjKl67+MvwqCwLXdr5Y1YltbifkyVJQXLd0IfQi4xhxC0YgiZiFQZBy5v2+97dOdmxewOtXj6lhD6GD7KMMha0hQmZTnnwg51Xb7cfbgIeeQB9EOKwcvYnDxPDjXM4/iMq7SpKiSZUScySTmSSSZ76C4kuWrjt64yAq8CGOuWGUXICwg41NNLMKBIwkpOqBpINNm03Wm7R+4ct7e5da+SoR19gq1TDjigodUTrB9sawMjFVg2+UkFMpImCkwRIggEZgEZeBrsf3gfWgoW86tKsIUFqKsQQcSJKszBzFBIrfYNpd3aXW3Wre0U62l1orwvt44CghKh+bKzhBnnAAgU53247SELcRaXaA0skLbura4aUAqELWJDiUEQowmQKgFtc4HErwoXhM4XE4kHKIUnKR3VIGN+1oS4Gra0ZW6nApbLfVdjKUhA7JBj6U6kiMoCS737u293th9sXvVXLi0JDS7ZZb6zqkJSjr0rjMBOeHVUVFrXcp9SErcctrcLWttv5Q+Gy4pCsKsACSSmcgTE+lYub149pi9U2QOuZdU2FYzDYQkgKITOSJGmsV13m3LS8abTdKeYWyHG0qabDiVtrViSFCeyoADTI588g7NkdHVwtq76xlQfbSjqGw61iK8fzmJCVEkYCCJgHgTURuGVIWpCwUqQopUDqFAwQYykGphf70MXZuWiUsJdt7Vhlx4HCSw51hU6UJJRIgCZAjyqIXCcC1ICkLCCUhTZxNqgxiQSkSk8DAoO3Y22FMLmSBM5apPMfhVj7M30kAOgEHRaf3iqn63+MvwrtsdrFvIjEicwNRzKe/u0McNaC6E7SbUJCvXLhPn5Viu6T9YetQCw2uQjE2QtH0h9U55KGqDkTyMZSKdbfbrateye/TyNUSRe0QnjNM21VrfyWeyMwkaefOtqHQcwQfCD8K3IXQMStlqiG25PokfxyrmRuhiWFXC8asoSPZHEQBkNDzNS9SpSYEmDAnUwYrk2jctogurCSEDORjJE5wJORE5TqRUDWLfDCQBBmMMACJgGePZmR9Yd8NO07oIGEGVHPSCOIniDW7am9JVKWgUgmcR18hw199MD7nVjG59KSE/TV3jkM9T76o1XD2EYjJM5TOauR/eaaXCTJOpkn+OVbX7wrVJ8ABoByH41gtzsnw7qg12P0fKrM3BP5Ar9Mf8A2FpVaWLvs+X8aVZG4avyBXfdv/sLSk6JFuar/X6f0F0+rrdW5VP7kq/6wDusHP2qKuCgKKKKAooooNVxaoWCFpSsEQQoBQIOoIPCmPaG4Nk8hSFMJCVZKSgqbBggjJBAEEA5cRUhooKyvf5P9isktu3LU6JCm1oT4Y2yo+aqZb7+TqP6G8Iy/pWsRnxQpMDyNXPRQee7voDv0xgXbrnX5xaY9W86Y7rop2m3raOETEpLS574Qsqjyr1BRQeRr3dW8ZMOWz6YEklpyAOZVhgU1pVOkHwIPwNeza5rnZrTkdY22uNMSEqjwkUHj0g8QfMUmOvU930bbNcBxWbIKpJKE9WvPXttkKHkaabjoU2YoyG3UdwedUP/AFFKoPNwVSg1ed9/J7tyD1Vy6hU5dYhtxAHKEYFHxxetMz/8nd0E4btpQ4S0tB9MaooKmBpZqfXnQZtFAKkhlzklDsrP/wC1KEj+1TQ/0W7TRkbR3ISSC0oeqHDPgKCM0oNddzsG5bjrGHUA6Y2nWwfArSJrhMg4TGLlIn01oN7L6kKCkKUhQ0KVEHnGXDIZaZU7W+8CT+fb/WYAQrTVTajgPD2cA1yMiGMyNQR5UnWjnQSxp5kiW7lsEx2XCWVzyOLsZcSFkZ6mu61ZuXJLS1OAZEtupcSPNCyKg00i2gdQPMUE5vba6bRidU4hHNbkJ96qa3FNJkrfbPc2etUTE5FPZ7pKsuNRpLQGgA8q7tmvNAnrkKWDAGEkRri0I+z5TpTR1vbaSPzKI+27Cl/qpHZSeOeKtexbQPPFTsqSElbilKgCB2S4omcMiOPpNZ/kigQCps4BBIWoYyDiyHIx3RW3Z60NrWWniCckBSApK04ErIcBgDNRSNM0nyDXtmybQ+hM9WChCnIlSUEzOGYKk6Z//Vad4NnJYXgQVKHVhRKomVTlkOQB86dr1hbmNSltOdpOYRmOrHWFKcJPZwgiMyZI4Uz7fdWpxSlgAqQlUJkgDDkASBOlQNtgfZ8qsHdC7SiwJUoJAvHySTAjqLXiar2w+h5V2OPHABJgGQNQCYBIB0mBVgtPo22kl/b5UjNIs3Ug84cbM+GdXbXn7oIYUrai1gEpRbLCjyK1t4fXCr0r0DQFFFFAUUUUBRRRQFFFFAUUUUBRRRQFFFFAUUUUBRRRQFcz+zWlzjbbViyOJCTPjIzrpooI2/0cbNV/2JhMfUQG/Xq4nzpmvehPZywrCl5okzKHVGM5hKXcSY4aVPaKCqn/AOT5bE9i4eA+2lpR9UJR8KYr3+T08JLNyyozkFJcaynisFecfZ9KvKig863PQdtFAVAbXGfzboOLuGNKDPjFMd50c7RaAK7R/PIYW+t9RblcedepqKDyHc7DuGwS4w4gJ9orQ43HjjSI864kSZgEj7JCvWK9kFM6033+7dq+Qp62YdIBALjSFkA6gFQJFB5FI5gjvKTSPvyk5ySI7+XGvUV10X7NWnD8lQgf+WVtn1bUDFNF30H7PVOHrm8sgFhYB5/OhSj60Hm63ugkAnumrE3J6LLm/WFOpXbWw9pak4XVxBwtJWPDtEQMxmRFWtun0P2FirrAgvugyFvYVYTMjAkAJSRzie+pxQNW7u7FvYtdVbNhtOqjqtZ+stRzUfGnWiigKKKKAooooCiiigKKKKAooooCiiigKKKKAooooCiiigKKKKAooooCiiigKKKKAooooCiiigKKKKAooooCiiig/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078" name="AutoShape 10" descr="data:image/jpeg;base64,/9j/4AAQSkZJRgABAQAAAQABAAD/2wCEAAkGBg4PDhMPDxEQDg4NDQ4QEAwPDxIQEA0OFBwYFBQREhIXJyYeFxkjGRISIC8gIycpLCwsFR4yNTAqNSYtLCkBCQoKDgwOGg8PGi0kHyQ2NTEuNTYsNSkuMTU1NSwyKTI0NC4vLCwsLi8tNTUsLCosNCwsLCwvLDQsLCw1NS0sLP/AABEIAMIBAwMBIgACEQEDEQH/xAAcAAEAAwADAQEAAAAAAAAAAAAABAUHAwYIAgH/xABGEAACAQIBCQUEBgcFCQAAAAAAAQIDBBEFEhQhMVFScZEGBxMyQXSBssEkNDVCYZMigoOEkrHRM1NUcqEWI0NiY3Ph4vH/xAAbAQEAAgMBAQAAAAAAAAAAAAAABAUBAgYDB//EACwRAQABBAIBAgQGAwEAAAAAAAABAgMEEQUSgRMxITI08DNBUcHR4XGRsSL/2gAMAwEAAhEDEQA/ANbjFt4Laz70efCxb+ePMswKzR58LGjz4WWYArNHnwsaPPhZZgCs0efCxo8+FlmAKzR58LGjz4WWYArNHnwsaPPhZZgCs0efCxo8+FlmAKzR58LGjz4WWYArNHnwsaPPhZZgCs0efCxo8+FlmAKzR58LGjz4WWYArNHnwsaPPhZZgCs0efCxo8+FlmAKzR58LGjz4WWYArNHnwsaPPhZZgCs0efCz5nSktqwLUi3+xcwIQAA5Lfzx5lmVlv548yzAAAAAAAAAAAAAAAAAAAAAAAAAAAAAAAAAAAAAABFv9i5koi3+xcwIQAA5Lfzx5lmVlv548yzAAAAAAAAAAAAAAAAAAAAAAAAAAAAAAAAAAAAAABFv9i5koi3+xcwIQAA5Lfzx5lmVlv548yzAAAAAAAAAAAAAAAAAAAAAAAAAAAAAAAAAAAAAABFv9i5koi3+xcwIQAA5Lfzx5lmVlv548yzAAAAAAAPxmO9sO21e5rTp0akqdtCThGMG4uqlqz5ta3j6LZhgSsbGqyKutKLk5VOPT2qa+68U8HKKe5tYn2mec1FyexyfLFmodi4yjkOvLFptXjTxeMcIZurdriSsnj/AEaYq7b+Ovb+0XG5D16pp66+G/f+nfQeellS4/vq35s/6mr92lac8nYzlKcvHrLOlJyeGr1Zrk4E49HeattsXkIyK+kU6duxBhMu1mUcX9KuNr/4jNB7scqV7ijWlXqzrONaCi5yznFZuOCMX+Prs2+8zDNjkKL1zpES7qACuWIAfNTY+TA+gee3lO4/vq35s/6mmd1NxOdtWc5zm1cJJzk5NLNWpYlnkcfNi33mrasx+Qi/c6RTp3gAFYswAAAAAAAAAACLf7FzJRFv9i5gQgAByW/njzLMrLfzx5lmAAAAAAUuUO01nGnUirmgqkYVFmeLDOU0msMMduJha+ReZZ7PXvj16mjV8zxq88/wpZuZnSedjuw14lGdVg49FqmetW96cnnZFd2qIqp1rbSe7W/sbe1nKrVo0q9StLHxJxjN00korXrwxzup27KF7RrWNxOjOFWGj3Cz6clKOdmPFYr11oxWzyJdVo59GhWqwxaz6dOUo4rasUaR2UsatHItzCtTnSnhePMqRcXmuCweD9NTK/Nx6Ka/UirczPsscLIrqo9OadREe7Kka93X/Z37xW+RkKNd7r/s394rfImcp+B5/lD4r8fw+Xk3s5vs/wA//wBi87PW9hCM1Y+FmOS8TwZ56z8NWOt4PAwqe182ab3R/V6//fh8JDy8Sbdqau8ymYeZF2906RDv5WX/AGmsrd5ta4pQktsHNOS/VWLOgdu+3VSdWdrazdOlTbhVrQeEqs1qlGMvSK2atuD9NvRYQcmlFOUpPBRim3JvcltZrj8ZNdPe5Om+RycUVdLcblttPt3kyTwV1TT/AOZTiuslgXFK5hVp59OUakGnhOElKL96MOfZPKKjnO1r4bf7Nt4f5dv+ho/dnbuGTpYrByuK7aawaawjrX6p55WJatUd7dW/9S9MXLu3a+lyjTImal3R/Va/tK+GJlzNN7q68adncTm1GEK+dKT1KMVBNtlpyX08+FTxv1H+3dr3KdCgk61WnRUm1F1JqGc16LHaRP8Aamw/xdt+dD+pkHaztFK/uXU1qlDGNGD+7T3tcT2v3L0LLsD2S0yt41WP0WhLWnsrVFrVPktr9y9Svnj6bdr1LtWvv2WUcjXcvenap39+7WauUqMKaqyqQjSlm5tWUkoyztmDe8jLtHZf4mh+bEqe8NYWH7al8zMYPBp7mmVlFuKo27fj+JoyrPqTVMTvTa77KlC3jnVqkKSexyeGc/wW1+4jWHaW0uJ+HRrRnPByzM2SeC2vWlvMoyrlSpdV5VZttzbUY7VCHpCK5fNl/wB3dCSvm2ms22qbU1tcF6mZt6jcvW7w1FnGm5cqntEb1+TQqGUqVR4Qmm9WrWnrTex/hGXRkoi0snUoyU4xSkk0pYvUn/8AX1JR4udq67/8gADUIt/sXMlEW/2LmBCAAHJb+ePMsyst/PHmWYAAAAABCy0votf2et8LPPyPQOWvqtf2et8LPPyL/iPlq8Of5j5qPLXe6z7PftNX+UTsWXV9DuPZa/wSOu91n2e/aav8onYsvfU7j2Wv8MisyPqav8rTH+mp/wAMARrvdf8AZv7xW+RkSNd7r/s394rfIuuU/A8/ypOK/H8MkntfNmg93d06WTr6qttLOmucabaM+ntfNmid2tp41heUtniycMd2dDD5npn69D4/rH/Xnx+/X+H6SznF+ut795pndTkan4VS7kk6jqOlTb+5CKTk1ubcsPcZtVpShJwks2UJOMov0ktTXVM7x3b9rKVupWtxJU4VJ59OrLVGM2kpRk/RPBNPZtM59NVVien3DHHzTTfjv9y1LA+Zr9F8mfka8XHOUk4tY5yaaw5nFRvaVWM/CnCooNxk4SUlGWGOa2vXBrqcrqXV7h57ZYUss1IWcrSP6MK1fxKkuNRSShyxWL9xXs7XkHs/pmSrhwWNe3ufEp4bZLMjn0/el1SOxvV0UUxNftuHGWKK66pij31Lr+RsnaTc06GfGn41RR8SWyOO7e/RL1bRvGTcnUrejCjSjm06ccIr+bb9W3i2/wATz4nhrWr1TX8zZuwnanTbfNqP6TQSjU/6kfu1Fz9fx5oreVt1zTFUfLH3tZ8TcoiqaJ+afvT87xfqH7el8zMDT+8X6h+3pfMzAqLXyvrPA/S+Z/ZqPYjINOjbQrOKdavBTc2tcYPXGMdyww97Oy4EPIn1Wh7NR+FE0j1TuXH5Vyq5eqqqn47AAYRwAACLf7FzJRFv9i5gQgAByW/njzLMrLfzx5lmAAAAAAQssr6LW9nrav1WYErWpwT2cEj0UfmBPxM2ceJjrvaBl4UZMxPbWnUO66DWT2mmnpNXU016ROxZdX0S49lr/DInAjXLve5NzXvO0m3a6W4t79o086q1qcE/4JGt92UGsnYNNPx62prDcduwGBMys+cijp115QsXj4x6+/bfh54nbVMX+hPa/uSNL7pqco0K+cnH/fw2pr7v4nfMBgZyOQm9b6ddeWMfjosXPU7b8Oi9t+wDuJu5tcFWl/aUW81VnxRexS56n+D25pe5PrUJZtanOlJek4uPRvb7j0MfM6aawaTW5rFDH5Ku1T1qjcGTxtu9V2idS85qXpjq3f8Ag1butozjZVs6MoZ1w3HOi45yzI6447VijuVOypReMYQi98YRT/0OXAzlch69HSKdeTF4/wBCvvNW/DzvotTgn/BI0/unpyVtXzk4/SFtTX3Y7zvOB+mMnkJv2+nXXkxuOixc79t+GOdvuzMra7c6UG6NznVI5sW1Cf34atmt4r/N+BUZDvrizuIV6cJ4wf6UM2SVSD80H+DXR4P0N5wGBvRyUxb9Ounf5e7WvjIm56lFWvz9nUO2N7G5yXGrSznGpUoySzXnLbimvRp6nyM78CfBP+CRueAwK6m519odhgctOJa9Ppv8/fX7Sh5FX0Wh7PR+FE0/MD9PJT11dqpn9QABqAAARb/YuZKIt/sXMCEAAOS388eZZlZb+ePMswAAAAAAAAAAAAAAAAAAAAAAAAAAAAAAAAAAAAAARb/YuZKIt/sXMCEAAOS388eZZlZb+ePMswAAAAAAAAAAAAAAAAAAAAAAAAAAAAAAAAAAAAAARb/YuZKIt/sXMCEAAOS388eZZlZb+ePMswAAAAAAAAAAAAAAAAAAAAAAAAAAAAAAAAAAAAAARb/YuZKIt/sXMCEAAOS388eZZlVTng09xI097l1Amghae9y6jT3uXUCaCFp73LqNPe5dQJoIWnvcuo097l1Amghae9y6jT3uXUCaCFp73LqNPe5dQJoIWnvcuo097l1Amghae9y6jT3uXUCaCFp73LqNPe5dQJoIWnvcuo097l1Amghae9y6jT3uXUCaCFp73LqNPe5dQJoIWnvcuo097l1Amghae9y6jT3uXUCaCFp73LqNPe5dQJpFv9i5nxp73LqcVe4c0sVhgwOIAAAAAAAAAAAAAAAAAAAAAAAAAAAAAAAAAAAAAAAAAAAAAAAH/9k="/>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079" name="AutoShape 15" descr="data:image/jpeg;base64,/9j/4AAQSkZJRgABAQAAAQABAAD/2wCEAAkGBg8PDw0PDRAQDw8PDw8NDA8PDw4NDQ0NFBAVFBQQFBQXGyYeFxkjGRQUHy8gJCcpLCwsFR4xNTAqNSYrLCkBCQoKDgwOFw8PFC8cHBwpKSkpKSkuNSkpKSkpKiwqKSkpLC4pKSkpKSkpKSkpKSwpKTUpKikpKSkpKSkyKSkpLP/AABEIAOEA4QMBIgACEQEDEQH/xAAcAAACAQUBAAAAAAAAAAAAAAAAAgEDBAUHCAb/xABMEAACAQEDBgcMBgcHBQAAAAAAAQIDBAURBhJRcZGxBxMVISQxohYjNEFSU2FzkqGy0RQlQlRydCIygYOzwdIXM2KChJPhNURklKP/xAAZAQADAQEBAAAAAAAAAAAAAAAAAQQDAgX/xAApEQEAAQMCBAcAAwEAAAAAAAAAAQIDEQQxExQyYRIhQVFSYnEiM0Ij/9oADAMBAAIRAxEAPwDeIAWl5XnTs9N1KrwS6l429ABdiua0raalyh4UJylKNJuMepKPW/2nlquXFZv7T1ybKKdPVO84ZzciHQfGR0rag4yOlbUc892dbR2mHdnW0dpnfLT8nPF7OhuMjpW1BxkdK2o557sq2h+0ye7Kto7TDlp+R8Xs6F4yOlbUHGR0rajnruxraO0w7sa2jtMXLfYcXs6F4yOlbUHGR0rajnvuwraO0w7sK2jtMOW+w4vZ0JxkdK2oOMjpW1HPfdhW0dph3YVtHaYcv9hxezoTjI6VtQcZHStqOe+7Cto7TDuwraPew5f7Di9nQnGR0rag4yOlbUc992FbR2mHdhW0dphy32HF7OhOMjpW1BxkdK2o577sa2jtMjuxraO0w5b7Di9nQvGR0rag4yOlbUc9d2VbR2mR3ZVtHaY+Wn5Di9nQ3GR0rag4yOlbUc892dbR2mHdnW0dphy0/IuL2dDcYtK2oY54jlrWXif7JMz9x8JtWnJKUm4+OMnnI5q08xtOTi5DdAGMuK/qVspqdNrH7UcedGTJ5jDUAACANQcKOUblVdKD/Rh+j1+Pxs29N8z1M5zyxrOVpqY+UzexGamdyfJg28edhgCGL06CSUiUhGEicCQwEBgGAyROAAuBKQyQYAC4BgNgGAAuAYDYBgAJgGBVpUZTlGEIuc5NRhGKcpSk+pJLnbNm5LcEawjVvJ8/M1ZqcuZeipNdeqO1nFVcU7nETOzWNnss6ksylCdSfk04yqS2RTZnrJwd3pVWKsk4LTVlTpe5vH3G9bvuqhZoKnZ6UKMF9mnFRX7cOsusCedRPpDWLfu0cuCS9H9igtddfyiRPgkvRfYoPVXWPvibzA549R8OGgK3Ble0f+1cvwVaEn75IxlpySvCli6ljtMUut8TOcdsU0dJYEYHUair2Lhw5ZqUpReEouL0STi9jFNlcNtpxtFipeTRqVZf55qK+CRrVldFXipyxqjE4ey4P8opULRBNvNbSa9BvaEk0muppNajmW5JtV4YaVvOkLpnjZ6Dfjpx3EmojE5bW58l2AATNS1OqWp7jnHKtdJn+I6OqdUtT3HOWVnhM9bKNP1M7mzDIlIEh0WsAkTgSkNgIFSGwJSGSAFwJwGSJwGRcCcBsAwAIwIwHwDNGC4EYD4F9cd2fSrVZrP4qtWMJ+in1zfsqQp8vMNkcFmSKpUlbq0e+1ov6Mmv7qg/t/iluw0s2GLSpqKUYrBJJRS5kklgkMeZVVNU5lXEYjAAAOTAAAAAAAGh+Fa1cZeldY4qlTo0lz9X6Ge1tmzyDMxlZauOt9uqdedaaqT/AMMZZi90TENHp0eVMQlq3XVzrv0NaOj7l8GoerjuOcbn/voa0dHXN4PQ9XHcTajeGttegAErUtT9WWp7jnPKxdInrZ0ZU6nqe450yrXSJ6yixuzubMQiUgSHSLGASGSBIdRGSEhkiUicBhCROBOBOAAuBOA2BOAyIGA+AYBgEwPXcFtBSvODf2KNea/FhGG6bPKYHseClfWL/LVvjpmd3ol1R1Q3GAAeYrAAABgsqsr6F3U1KrjOrPHiqMGs+eHXJ4/qxWnea7tXC/b23xVKzU4+JSjVrSw158dxjOES1uredrxbapuFCCfVGMacW0v80pP9p5pout2afDEynqrnPk9tR4Ybev16VmnqhVpv42ZWy8NK6q9kkvTSqqfuklvNZNCtHU2aJ9C8c+6nUk23J9cm5PW3i94jKjQrRo5XFzrv8NaOjbm8HoerjuOdLnXf4a0dF3N4PQ9XHcS6j0bW16AAStS1Op6nuOdsq10ietnRNTqep7jnjKpdIlrZRY3lnc2YhIeMSIoqJFuE4SGwBIZRGSEhlElIZRHgFwJSHUSUhkTNJzRsCcB4BM0nAbAMAwCYHsOCtfWP+mrfFTPJYHr+C1fWP+mrfFTM7vRLqjqht8AA8pYAYAwDQOWDxvC3/mai2YL+RhmjNZWR+sLf+Zq/EYho9WmP4wjndTwFaKjRDQwotCNFZoSURBWuhd/hrR0Xc/g9D1cdxztdC79DWjom5/B6Hq47iO/6N7a8AAJmpanU9T3HPOVPhEtZ0NU6nqe457ynXSJaynT7srmzFRRUSCKHSLU6Eh0iVEbA6wRUhkhlElRGC4EqI+BKQyyTNJzR8CcABM093k1wdULXZKNonWrQlUU8YxVPNWE5R5sY4+I8Pgbl4Pv+m2XVU/izJ9RVNNOYlpaiJnzYb+ySzfeLRso/0mTydyCo2Gvx9OtVnLi5U82fF5uEnF48yTx/RPUAQzdrmMTKiKKY9AAAZuwAAAeLvPgvs9or1q8q9eMq1SVSUYqlmpvxLGOJa/2QWb7zaNlH+k98BrF2uPVx4KfZ4H+x+zfebRso/wBJTr8EdlhGUnabRhGMpPmo9SWPkmwiwv8Aq5lktcvJs9Z//Nji7XPqPBT7Od8BGiqo8y1IWSPRlKqXSu/Q1o6Hufweh6uO456upd+hrR0Lc/g9D1cdxFqPRvbXgABK2LU6nqe451yorNWmfjWL6zoqp1PU9xznlWuky1sp0+7K5ss6doi+vm1lxHn9PvMdFFWPoPQwmZBIZRLWFeS6+fWV4WleNNauceCyq4DJCxqxfjX7eYqpDwRUic0bAbNHgEwJSGwJwAENxcH/AP02y6qn8WZqDNNq5EXtZ6d32aFSvRhJKpjGVWnGS77J86bJdVGaI/WtmfN6wCw5fsn3mz/79L5lWzXpQqyzaValUlhnZsKkJyw6scE+rnW087E+yrMLoAARgAAAALKrfVlhKUJ2ihGUXhKMq1OMovQ03zCPKGx/erP/AL9L5jxPsWYZAwmWtXNu23v/AMeotqw/mXPdJYvvdm/9ij/Uee4QMoLNO7bVGjaKFSclTjGEK1OcnjWhjzJ49WJ3RTPijyKqfKWoZIpzaXW8ClOvJ+PDUW8kerhGv7rrrj4Yc/OvQjoa5n0eh6uO45yuhd/hrW86Nubweh6uO4h1PootL0AAkbFqdT1Pcc65VLpM9bOiqnU9T3HO+VK6RPWVabqZXdmKiipGJEUVUj0ohKhRGUSUh1E6coSGSJSGURhMakl43vHjXlr1oRIbNAjq0vQveOrV6PeUsAwDAyr/AEhaH7g+kR0P3FHNDNDAyrcfHQ9iPW8GFRO3zSX/AGtTR5ymeMzT1/Baunz/ACtT+JSMb8f86ndvqhtoAA8ZeAYAAaHyzb5Rt/O/79/BEwbiZ7LJfWNv9e/giYVo9yjoj8efVvKi4IRxK7QjR0SjJFNortCSiczBwe6F3+GtHRdzeD0PVx3HO90rv8NaOiLm8HoerjuPP1W8KrS9AAI2xanU9T3HPOU66RPWdDVOp6nuOe8pl0iWsr0vVLG7sxsUVEiIxKkYnppAojJEpDpDJCiNgSkMojwRVEbAnAbNGMkzSc0fNJwAlPNJzR8Cc0Ap5p67gvXT5/lav8SkeVzT1nBiunz/ACtT+JSMb/8AXU0tdcNqgAHiPQAAABozLBfWNv8AXv4ImFcTOZXL6wt3r5fDEw7R7tvoj8h51XVKi4iuJWcRHE6JRaKbRXaKcoiM11Lv0NaOh7m8HoerjuOe7sXfoa0dCXP4PQ9XHcedq/RVZXgABE3LU6nqe459ykXSJazoKp1PU9xoDKNdIlrLNJ1SxvbMdFFSMSIIqpHpowkMokpDpHRISGzSUiUgJCiNgSkNgMi4Aoj5pOaAJgGBUzQzQCnger4M10+f5ap/EpnmM09TwbLp0vy1T+JTMNR/XU0tdcNogAHiPRAAABpHKxfWFu9fL4YmHaM1lWun2718vhiYlxPet9EfkPNq6pUWhXErOIjR2ShKJTki4kilJHJpuyPfoa0dBXP4PQ9XHcc/3au/Q1o6Aufweh6uO487V+iqyvAACFQWp1PU9xoLKJdInrN+1Op6nuNB5QrpEtZbpOqWF7Yl3XbKrz45sFzN+NvQjMwueil+q36XKX8i4s9FQjGK6opL/krF81SlWquqj5Han8xuS6PkdqfzLrAZIWZC1V1UfI7U/mMrqo+R2p/MukhkgzPuMLVXXR8jtT+ZKuuj5Han8y6SGSFmRhacl0fI7U/mTyXS8jtT+Zd4BgGZ9xiFryXS8jtT+Ycl0fI7U/mXmAYBmfcYhZ8l0vI7UvmZvIqxwhbG4RwfEVF1yf26ellhgZfJJdL/AHE/jgZXpnwS7tx/KHtQADylwAAANX39d1KVrtblHFutJt4yX2Y+ksHdVHyO1P5mYvnwq1eufwxLPA9iiZ8Mfjz6t5WHJdHyO1P5iu6qPkdqfzL5oVo7zJMfO6aL+xhqlL5mLvG6XTWfBuUV+sn+tH0+lHomhJIImQ8ndy79DWjftz+D0PwR3GiaNHMtOb4ozwWrHm9xva6PB6P4Ikes9FNheAAECgtTqep7jQ1/LpL/ABLeb5qdT1PcaIv1dJf4v5luj6pYX9meSHSFQ6LUqUMkCGQAJDJAkNgACRKQYEpABgGBKQyQGXAMBsAAFwMvkmulfuJ/HAxRlslF0p+on8cDK90S7o6oezAAPKWgAAA1zfC6VavXPdEs8C+vddJtXrZbkWbPYo6Y/EFW8kaEaKjQkkdOVNoVoqMSQB52oumS/GtyN4XR4PR/BE0hUXTJfjW5G77o8HofgjuJNZ6KbHqvAACBQWa5nqZovKCObaJY+KX8zexqbhAud068ppfoyectTLNJVivDG9GaUxHiYq6bwTioTeElzRb6pLxLWZdIvmMI0pDJEJDpAAhsCEhkgMYE4EpE4AEJEolE4ACgNgTgAIZbJXwr9xP44GMwMpksulfuZ/HAyvdEu7fVD2IAB5K4ABABr2910m1euluRaYF7ey6TavWy3Isz2aOmPx59W8kaEaKjQrOnKk0JJFVosLxvCNJNJ4z8S0elhjIYl89rlh5eGzBG7rpWFCiv8Edxp3JW6p17RDBN8+Le9m66UM2MYrqSS2Ii1kxmIVWI8jAAEKgGOvq5oWqm4T6/sy0MyIDiZicwGnr4yNr0JPCLcfE1zplhTs9phzLPS0Ys3fKKfM0mvTzlCV30X104eyi2nWVRGJjKebETs02vpOme1jr6TpntZt/kyj5uHsonkyj5uHso7536ueX7tQr6TpntYy+kaZ7Wbc5Mo+bh7KDk2j5uHsoOd+o5fu1KnaNM9rJTtGme1m2eTaPm4bEHJtHzcNiHz31Llu7VGNo0z2slO0aZ+82tybR83DYg5No+bhsQc99Ry3dqrOtGmXvDOtGmfvNq8m0fNw2IOTaPm4bEHPfUct3aqxtGmfvGo2i1QedTnUhLBxxi8Hhiub3I2nybR83DYg5No+bhsQp1sT/k+X7tZcq3h94r+0Q72vD7xX9o2dybR83DYg5No+bhsRzzVPwg+BPyaw5WvH7xX9r/AII5WvH7xX9r/g2hybR83DYg5No+bhsQc1T8IHBn5NSVJ2qTcpSm5SeMm28W9LEf0nTPazb3JtHzcPZQcm0fNw9lHXOx8S5fu0+/pOme1iNWnTPazcfJlHzcPZRHJlHzcPZQc79Ry/dpmdK0vmbm/wBrLi7clK9eSSi8MdBt9XbR83D2UV4U1Hmikl6Ekc1a2ceUOosRG8sPk5k3CyQXjqNfpPR6EZoAIaqpqnMt4jAAAEYAAAAAAAAAAAAAAAAAAAAAAAAAAAAAAAAAAAAAAAAAAAAAAAAAAAAAAD//2Q=="/>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atin typeface="Calibri" pitchFamily="34" charset="0"/>
            </a:endParaRPr>
          </a:p>
        </p:txBody>
      </p:sp>
      <p:grpSp>
        <p:nvGrpSpPr>
          <p:cNvPr id="3080" name="Group 10"/>
          <p:cNvGrpSpPr>
            <a:grpSpLocks/>
          </p:cNvGrpSpPr>
          <p:nvPr/>
        </p:nvGrpSpPr>
        <p:grpSpPr bwMode="auto">
          <a:xfrm>
            <a:off x="838200" y="3276600"/>
            <a:ext cx="6407150" cy="1125538"/>
            <a:chOff x="4695861" y="2860534"/>
            <a:chExt cx="5388159" cy="1235551"/>
          </a:xfrm>
        </p:grpSpPr>
        <p:pic>
          <p:nvPicPr>
            <p:cNvPr id="3089" name="Picture 11"/>
            <p:cNvPicPr>
              <a:picLocks noChangeAspect="1" noChangeArrowheads="1"/>
            </p:cNvPicPr>
            <p:nvPr/>
          </p:nvPicPr>
          <p:blipFill>
            <a:blip r:embed="rId3"/>
            <a:srcRect/>
            <a:stretch>
              <a:fillRect/>
            </a:stretch>
          </p:blipFill>
          <p:spPr bwMode="auto">
            <a:xfrm>
              <a:off x="4695861" y="2860534"/>
              <a:ext cx="1649523" cy="1235551"/>
            </a:xfrm>
            <a:prstGeom prst="rect">
              <a:avLst/>
            </a:prstGeom>
            <a:noFill/>
            <a:ln w="9525">
              <a:noFill/>
              <a:miter lim="800000"/>
              <a:headEnd/>
              <a:tailEnd/>
            </a:ln>
          </p:spPr>
        </p:pic>
        <p:pic>
          <p:nvPicPr>
            <p:cNvPr id="3090" name="Picture 13" descr="https://encrypted-tbn0.gstatic.com/images?q=tbn:ANd9GcQeJumC96JBki8Rkj2QnSCfo9wFMwL0vlLNduv4YROOqmzccJj9ew"/>
            <p:cNvPicPr>
              <a:picLocks noChangeAspect="1" noChangeArrowheads="1"/>
            </p:cNvPicPr>
            <p:nvPr/>
          </p:nvPicPr>
          <p:blipFill>
            <a:blip r:embed="rId4"/>
            <a:srcRect/>
            <a:stretch>
              <a:fillRect/>
            </a:stretch>
          </p:blipFill>
          <p:spPr bwMode="auto">
            <a:xfrm>
              <a:off x="6362043" y="3278622"/>
              <a:ext cx="1789504" cy="339867"/>
            </a:xfrm>
            <a:prstGeom prst="rect">
              <a:avLst/>
            </a:prstGeom>
            <a:noFill/>
            <a:ln w="9525">
              <a:noFill/>
              <a:miter lim="800000"/>
              <a:headEnd/>
              <a:tailEnd/>
            </a:ln>
          </p:spPr>
        </p:pic>
        <p:pic>
          <p:nvPicPr>
            <p:cNvPr id="3091" name="Picture 16"/>
            <p:cNvPicPr>
              <a:picLocks noChangeAspect="1" noChangeArrowheads="1"/>
            </p:cNvPicPr>
            <p:nvPr/>
          </p:nvPicPr>
          <p:blipFill>
            <a:blip r:embed="rId5"/>
            <a:srcRect/>
            <a:stretch>
              <a:fillRect/>
            </a:stretch>
          </p:blipFill>
          <p:spPr bwMode="auto">
            <a:xfrm>
              <a:off x="9245820" y="3111385"/>
              <a:ext cx="838200" cy="838200"/>
            </a:xfrm>
            <a:prstGeom prst="rect">
              <a:avLst/>
            </a:prstGeom>
            <a:noFill/>
            <a:ln w="9525">
              <a:noFill/>
              <a:miter lim="800000"/>
              <a:headEnd/>
              <a:tailEnd/>
            </a:ln>
          </p:spPr>
        </p:pic>
        <p:pic>
          <p:nvPicPr>
            <p:cNvPr id="3092" name="Picture 18" descr="https://encrypted-tbn3.gstatic.com/images?q=tbn:ANd9GcS-cKQhrbCNFoIVEGL3ljJw_4DS4g16XzWOoW62DMdc0Wau-QNl"/>
            <p:cNvPicPr>
              <a:picLocks noChangeAspect="1" noChangeArrowheads="1"/>
            </p:cNvPicPr>
            <p:nvPr/>
          </p:nvPicPr>
          <p:blipFill>
            <a:blip r:embed="rId6"/>
            <a:srcRect/>
            <a:stretch>
              <a:fillRect/>
            </a:stretch>
          </p:blipFill>
          <p:spPr bwMode="auto">
            <a:xfrm>
              <a:off x="8284561" y="3111385"/>
              <a:ext cx="777043" cy="838200"/>
            </a:xfrm>
            <a:prstGeom prst="rect">
              <a:avLst/>
            </a:prstGeom>
            <a:noFill/>
            <a:ln w="9525">
              <a:noFill/>
              <a:miter lim="800000"/>
              <a:headEnd/>
              <a:tailEnd/>
            </a:ln>
          </p:spPr>
        </p:pic>
      </p:grpSp>
      <p:grpSp>
        <p:nvGrpSpPr>
          <p:cNvPr id="3081" name="Group 19"/>
          <p:cNvGrpSpPr>
            <a:grpSpLocks/>
          </p:cNvGrpSpPr>
          <p:nvPr/>
        </p:nvGrpSpPr>
        <p:grpSpPr bwMode="auto">
          <a:xfrm>
            <a:off x="1447800" y="4953000"/>
            <a:ext cx="5659438" cy="1724025"/>
            <a:chOff x="1447800" y="4953000"/>
            <a:chExt cx="5658901" cy="1724008"/>
          </a:xfrm>
        </p:grpSpPr>
        <p:pic>
          <p:nvPicPr>
            <p:cNvPr id="3087" name="Picture 21"/>
            <p:cNvPicPr>
              <a:picLocks noChangeAspect="1" noChangeArrowheads="1"/>
            </p:cNvPicPr>
            <p:nvPr/>
          </p:nvPicPr>
          <p:blipFill>
            <a:blip r:embed="rId7"/>
            <a:srcRect/>
            <a:stretch>
              <a:fillRect/>
            </a:stretch>
          </p:blipFill>
          <p:spPr bwMode="auto">
            <a:xfrm>
              <a:off x="4114800" y="5257800"/>
              <a:ext cx="2991901" cy="1219200"/>
            </a:xfrm>
            <a:prstGeom prst="rect">
              <a:avLst/>
            </a:prstGeom>
            <a:noFill/>
            <a:ln w="9525">
              <a:noFill/>
              <a:miter lim="800000"/>
              <a:headEnd/>
              <a:tailEnd/>
            </a:ln>
          </p:spPr>
        </p:pic>
        <p:pic>
          <p:nvPicPr>
            <p:cNvPr id="3088" name="Picture 23" descr="https://encrypted-tbn3.gstatic.com/images?q=tbn:ANd9GcSKe8fC123yQtCv0L-5u0pXUbYnnS05mkY-m1Eba3CY6dgPvxD7"/>
            <p:cNvPicPr>
              <a:picLocks noChangeAspect="1" noChangeArrowheads="1"/>
            </p:cNvPicPr>
            <p:nvPr/>
          </p:nvPicPr>
          <p:blipFill>
            <a:blip r:embed="rId8"/>
            <a:srcRect/>
            <a:stretch>
              <a:fillRect/>
            </a:stretch>
          </p:blipFill>
          <p:spPr bwMode="auto">
            <a:xfrm>
              <a:off x="1447800" y="4953000"/>
              <a:ext cx="2240336" cy="1724008"/>
            </a:xfrm>
            <a:prstGeom prst="rect">
              <a:avLst/>
            </a:prstGeom>
            <a:noFill/>
            <a:ln w="9525">
              <a:noFill/>
              <a:miter lim="800000"/>
              <a:headEnd/>
              <a:tailEnd/>
            </a:ln>
          </p:spPr>
        </p:pic>
      </p:grpSp>
      <p:pic>
        <p:nvPicPr>
          <p:cNvPr id="3082" name="Picture 25" descr="http://treebeard31.files.wordpress.com/2012/02/monkeyslr.jpg"/>
          <p:cNvPicPr>
            <a:picLocks noChangeAspect="1" noChangeArrowheads="1"/>
          </p:cNvPicPr>
          <p:nvPr/>
        </p:nvPicPr>
        <p:blipFill>
          <a:blip r:embed="rId9"/>
          <a:srcRect/>
          <a:stretch>
            <a:fillRect/>
          </a:stretch>
        </p:blipFill>
        <p:spPr bwMode="auto">
          <a:xfrm>
            <a:off x="6019800" y="1219200"/>
            <a:ext cx="2743200" cy="1860550"/>
          </a:xfrm>
          <a:prstGeom prst="rect">
            <a:avLst/>
          </a:prstGeom>
          <a:noFill/>
          <a:ln w="9525">
            <a:noFill/>
            <a:miter lim="800000"/>
            <a:headEnd/>
            <a:tailEnd/>
          </a:ln>
        </p:spPr>
      </p:pic>
      <p:grpSp>
        <p:nvGrpSpPr>
          <p:cNvPr id="3083" name="Group 7"/>
          <p:cNvGrpSpPr>
            <a:grpSpLocks/>
          </p:cNvGrpSpPr>
          <p:nvPr/>
        </p:nvGrpSpPr>
        <p:grpSpPr bwMode="auto">
          <a:xfrm>
            <a:off x="1143000" y="1600200"/>
            <a:ext cx="3810000" cy="1287463"/>
            <a:chOff x="4724400" y="1371600"/>
            <a:chExt cx="4136917" cy="1447800"/>
          </a:xfrm>
        </p:grpSpPr>
        <p:pic>
          <p:nvPicPr>
            <p:cNvPr id="3084" name="Picture 3"/>
            <p:cNvPicPr>
              <a:picLocks noChangeAspect="1" noChangeArrowheads="1"/>
            </p:cNvPicPr>
            <p:nvPr/>
          </p:nvPicPr>
          <p:blipFill>
            <a:blip r:embed="rId10"/>
            <a:srcRect/>
            <a:stretch>
              <a:fillRect/>
            </a:stretch>
          </p:blipFill>
          <p:spPr bwMode="auto">
            <a:xfrm>
              <a:off x="4724400" y="1371600"/>
              <a:ext cx="1371600" cy="1371600"/>
            </a:xfrm>
            <a:prstGeom prst="rect">
              <a:avLst/>
            </a:prstGeom>
            <a:noFill/>
            <a:ln w="9525">
              <a:noFill/>
              <a:miter lim="800000"/>
              <a:headEnd/>
              <a:tailEnd/>
            </a:ln>
          </p:spPr>
        </p:pic>
        <p:pic>
          <p:nvPicPr>
            <p:cNvPr id="3085" name="Picture 5" descr="https://encrypted-tbn2.gstatic.com/images?q=tbn:ANd9GcQL870eOOceVYg5srGFutMITaDF0ywmkwjCn6ecaAMvmlrFTYLytQ"/>
            <p:cNvPicPr>
              <a:picLocks noChangeAspect="1" noChangeArrowheads="1"/>
            </p:cNvPicPr>
            <p:nvPr/>
          </p:nvPicPr>
          <p:blipFill>
            <a:blip r:embed="rId11"/>
            <a:srcRect/>
            <a:stretch>
              <a:fillRect/>
            </a:stretch>
          </p:blipFill>
          <p:spPr bwMode="auto">
            <a:xfrm>
              <a:off x="5867400" y="1371600"/>
              <a:ext cx="1447800" cy="1447800"/>
            </a:xfrm>
            <a:prstGeom prst="rect">
              <a:avLst/>
            </a:prstGeom>
            <a:noFill/>
            <a:ln w="9525">
              <a:noFill/>
              <a:miter lim="800000"/>
              <a:headEnd/>
              <a:tailEnd/>
            </a:ln>
          </p:spPr>
        </p:pic>
        <p:pic>
          <p:nvPicPr>
            <p:cNvPr id="3086" name="Picture 8"/>
            <p:cNvPicPr>
              <a:picLocks noChangeAspect="1" noChangeArrowheads="1"/>
            </p:cNvPicPr>
            <p:nvPr/>
          </p:nvPicPr>
          <p:blipFill>
            <a:blip r:embed="rId12"/>
            <a:srcRect/>
            <a:stretch>
              <a:fillRect/>
            </a:stretch>
          </p:blipFill>
          <p:spPr bwMode="auto">
            <a:xfrm>
              <a:off x="7391400" y="1544990"/>
              <a:ext cx="1469917" cy="110101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1"/>
          <p:cNvSpPr>
            <a:spLocks noGrp="1"/>
          </p:cNvSpPr>
          <p:nvPr>
            <p:ph type="title"/>
          </p:nvPr>
        </p:nvSpPr>
        <p:spPr bwMode="auto"/>
        <p:txBody>
          <a:bodyPr wrap="square" numCol="1" anchorCtr="0" compatLnSpc="1">
            <a:prstTxWarp prst="textNoShape">
              <a:avLst/>
            </a:prstTxWarp>
          </a:bodyPr>
          <a:lstStyle/>
          <a:p>
            <a:r>
              <a:rPr lang="en-US" dirty="0" smtClean="0"/>
              <a:t>Visualizing CPCs</a:t>
            </a:r>
            <a:endParaRPr lang="en-US" dirty="0" smtClean="0"/>
          </a:p>
        </p:txBody>
      </p:sp>
      <p:sp>
        <p:nvSpPr>
          <p:cNvPr id="21507" name="Content Placeholder 102"/>
          <p:cNvSpPr>
            <a:spLocks noGrp="1"/>
          </p:cNvSpPr>
          <p:nvPr>
            <p:ph idx="1"/>
          </p:nvPr>
        </p:nvSpPr>
        <p:spPr/>
        <p:txBody>
          <a:bodyPr/>
          <a:lstStyle/>
          <a:p>
            <a:endParaRPr lang="en-US" smtClean="0"/>
          </a:p>
        </p:txBody>
      </p:sp>
      <p:pic>
        <p:nvPicPr>
          <p:cNvPr id="3100" name="Picture 28" descr="C:\Users\srijan\Documents\bmvc\presentaation\results\eth slide 2\eth_00001_resize.jpg"/>
          <p:cNvPicPr>
            <a:picLocks noChangeAspect="1" noChangeArrowheads="1"/>
          </p:cNvPicPr>
          <p:nvPr/>
        </p:nvPicPr>
        <p:blipFill>
          <a:blip r:embed="rId3"/>
          <a:srcRect/>
          <a:stretch>
            <a:fillRect/>
          </a:stretch>
        </p:blipFill>
        <p:spPr bwMode="auto">
          <a:xfrm>
            <a:off x="3733800" y="5334000"/>
            <a:ext cx="1219200" cy="809625"/>
          </a:xfrm>
          <a:prstGeom prst="rect">
            <a:avLst/>
          </a:prstGeom>
          <a:noFill/>
          <a:ln cmpd="sng">
            <a:solidFill>
              <a:schemeClr val="tx2">
                <a:lumMod val="60000"/>
                <a:lumOff val="40000"/>
              </a:schemeClr>
            </a:solidFill>
          </a:ln>
        </p:spPr>
      </p:pic>
      <p:pic>
        <p:nvPicPr>
          <p:cNvPr id="3112" name="Picture 40" descr="C:\Users\srijan\Documents\bmvc\presentaation\results\eth slide 2\eth_00033_resize.jpg"/>
          <p:cNvPicPr>
            <a:picLocks noChangeAspect="1" noChangeArrowheads="1"/>
          </p:cNvPicPr>
          <p:nvPr/>
        </p:nvPicPr>
        <p:blipFill>
          <a:blip r:embed="rId4"/>
          <a:srcRect/>
          <a:stretch>
            <a:fillRect/>
          </a:stretch>
        </p:blipFill>
        <p:spPr bwMode="auto">
          <a:xfrm>
            <a:off x="5486400" y="5289550"/>
            <a:ext cx="685800" cy="1035050"/>
          </a:xfrm>
          <a:prstGeom prst="rect">
            <a:avLst/>
          </a:prstGeom>
          <a:noFill/>
          <a:ln cmpd="sng">
            <a:solidFill>
              <a:schemeClr val="tx2">
                <a:lumMod val="60000"/>
                <a:lumOff val="40000"/>
              </a:schemeClr>
            </a:solidFill>
          </a:ln>
        </p:spPr>
      </p:pic>
      <p:pic>
        <p:nvPicPr>
          <p:cNvPr id="3102" name="Picture 30" descr="C:\Users\srijan\Documents\bmvc\presentaation\results\eth slide 2\eth_00009_resize.jpg"/>
          <p:cNvPicPr>
            <a:picLocks noChangeAspect="1" noChangeArrowheads="1"/>
          </p:cNvPicPr>
          <p:nvPr/>
        </p:nvPicPr>
        <p:blipFill>
          <a:blip r:embed="rId5"/>
          <a:srcRect/>
          <a:stretch>
            <a:fillRect/>
          </a:stretch>
        </p:blipFill>
        <p:spPr bwMode="auto">
          <a:xfrm>
            <a:off x="2286000" y="5410200"/>
            <a:ext cx="1219200" cy="809625"/>
          </a:xfrm>
          <a:prstGeom prst="rect">
            <a:avLst/>
          </a:prstGeom>
          <a:noFill/>
          <a:ln w="12700">
            <a:solidFill>
              <a:schemeClr val="tx2">
                <a:lumMod val="40000"/>
                <a:lumOff val="60000"/>
              </a:schemeClr>
            </a:solidFill>
          </a:ln>
        </p:spPr>
      </p:pic>
      <p:pic>
        <p:nvPicPr>
          <p:cNvPr id="3104" name="Picture 32" descr="C:\Users\srijan\Documents\bmvc\presentaation\results\eth slide 2\eth_00016_resize.jpg"/>
          <p:cNvPicPr>
            <a:picLocks noChangeAspect="1" noChangeArrowheads="1"/>
          </p:cNvPicPr>
          <p:nvPr/>
        </p:nvPicPr>
        <p:blipFill>
          <a:blip r:embed="rId6"/>
          <a:srcRect/>
          <a:stretch>
            <a:fillRect/>
          </a:stretch>
        </p:blipFill>
        <p:spPr bwMode="auto">
          <a:xfrm>
            <a:off x="762000" y="5410200"/>
            <a:ext cx="1219200" cy="809625"/>
          </a:xfrm>
          <a:prstGeom prst="rect">
            <a:avLst/>
          </a:prstGeom>
          <a:noFill/>
          <a:ln w="12700">
            <a:solidFill>
              <a:schemeClr val="tx2">
                <a:lumMod val="40000"/>
                <a:lumOff val="60000"/>
              </a:schemeClr>
            </a:solidFill>
          </a:ln>
        </p:spPr>
      </p:pic>
      <p:pic>
        <p:nvPicPr>
          <p:cNvPr id="3118" name="Picture 46" descr="C:\Users\srijan\Documents\bmvc\presentaation\results\eth slide 2\eth_00063_resize.jpg"/>
          <p:cNvPicPr>
            <a:picLocks noChangeAspect="1" noChangeArrowheads="1"/>
          </p:cNvPicPr>
          <p:nvPr/>
        </p:nvPicPr>
        <p:blipFill>
          <a:blip r:embed="rId7"/>
          <a:srcRect/>
          <a:stretch>
            <a:fillRect/>
          </a:stretch>
        </p:blipFill>
        <p:spPr bwMode="auto">
          <a:xfrm>
            <a:off x="6629400" y="4114800"/>
            <a:ext cx="1219200" cy="809625"/>
          </a:xfrm>
          <a:prstGeom prst="rect">
            <a:avLst/>
          </a:prstGeom>
          <a:noFill/>
          <a:ln w="12700">
            <a:solidFill>
              <a:schemeClr val="tx2">
                <a:lumMod val="40000"/>
                <a:lumOff val="60000"/>
              </a:schemeClr>
            </a:solidFill>
          </a:ln>
        </p:spPr>
      </p:pic>
      <p:pic>
        <p:nvPicPr>
          <p:cNvPr id="3120" name="Picture 48" descr="C:\Users\srijan\Documents\bmvc\presentaation\results\eth slide 2\eth_00077_resize.jpg"/>
          <p:cNvPicPr>
            <a:picLocks noChangeAspect="1" noChangeArrowheads="1"/>
          </p:cNvPicPr>
          <p:nvPr/>
        </p:nvPicPr>
        <p:blipFill>
          <a:blip r:embed="rId8"/>
          <a:srcRect/>
          <a:stretch>
            <a:fillRect/>
          </a:stretch>
        </p:blipFill>
        <p:spPr bwMode="auto">
          <a:xfrm>
            <a:off x="6629400" y="1219200"/>
            <a:ext cx="1219200" cy="809625"/>
          </a:xfrm>
          <a:prstGeom prst="rect">
            <a:avLst/>
          </a:prstGeom>
          <a:noFill/>
          <a:ln cmpd="sng">
            <a:solidFill>
              <a:schemeClr val="tx2">
                <a:lumMod val="60000"/>
                <a:lumOff val="40000"/>
              </a:schemeClr>
            </a:solidFill>
          </a:ln>
        </p:spPr>
      </p:pic>
      <p:pic>
        <p:nvPicPr>
          <p:cNvPr id="3122" name="Picture 50" descr="C:\Users\srijan\Documents\bmvc\presentaation\results\eth slide 2\eth_00028_resize.jpg"/>
          <p:cNvPicPr>
            <a:picLocks noChangeAspect="1" noChangeArrowheads="1"/>
          </p:cNvPicPr>
          <p:nvPr/>
        </p:nvPicPr>
        <p:blipFill>
          <a:blip r:embed="rId9"/>
          <a:srcRect/>
          <a:stretch>
            <a:fillRect/>
          </a:stretch>
        </p:blipFill>
        <p:spPr bwMode="auto">
          <a:xfrm>
            <a:off x="6629400" y="3276600"/>
            <a:ext cx="1219200" cy="762000"/>
          </a:xfrm>
          <a:prstGeom prst="rect">
            <a:avLst/>
          </a:prstGeom>
          <a:noFill/>
          <a:ln w="12700" cmpd="sng">
            <a:solidFill>
              <a:schemeClr val="tx2">
                <a:lumMod val="40000"/>
                <a:lumOff val="60000"/>
              </a:schemeClr>
            </a:solidFill>
          </a:ln>
        </p:spPr>
      </p:pic>
      <p:pic>
        <p:nvPicPr>
          <p:cNvPr id="73730" name="Picture 2" descr="http://t0.gstatic.com/images?q=tbn:ANd9GcR5itIwh2ZaifWrY8Z30UzVqqlQvTUkizPDa6Ij93za4J4FbVc&amp;t=1&amp;usg=__esToiSvZ1pcHsxGGlJRQvo-jPy0="/>
          <p:cNvPicPr>
            <a:picLocks noChangeAspect="1" noChangeArrowheads="1"/>
          </p:cNvPicPr>
          <p:nvPr/>
        </p:nvPicPr>
        <p:blipFill>
          <a:blip r:embed="rId10"/>
          <a:srcRect/>
          <a:stretch>
            <a:fillRect/>
          </a:stretch>
        </p:blipFill>
        <p:spPr bwMode="auto">
          <a:xfrm>
            <a:off x="6705600" y="2133600"/>
            <a:ext cx="990600" cy="1001713"/>
          </a:xfrm>
          <a:prstGeom prst="rect">
            <a:avLst/>
          </a:prstGeom>
          <a:noFill/>
          <a:ln w="12700">
            <a:solidFill>
              <a:schemeClr val="tx2">
                <a:lumMod val="40000"/>
                <a:lumOff val="60000"/>
              </a:schemeClr>
            </a:solidFill>
          </a:ln>
        </p:spPr>
      </p:pic>
      <p:pic>
        <p:nvPicPr>
          <p:cNvPr id="73734" name="Picture 6" descr="http://t3.gstatic.com/images?q=tbn:ANd9GcQ7aFNnh-dNSFmMmSi-YGNzhzQmgJ7GKGplI1w7ZEBu8Kk6qE0&amp;t=1&amp;usg=__SvZA2f0vmbMoZ52EDuWAt0VW-B0="/>
          <p:cNvPicPr>
            <a:picLocks noChangeAspect="1" noChangeArrowheads="1"/>
          </p:cNvPicPr>
          <p:nvPr/>
        </p:nvPicPr>
        <p:blipFill>
          <a:blip r:embed="rId11"/>
          <a:srcRect/>
          <a:stretch>
            <a:fillRect/>
          </a:stretch>
        </p:blipFill>
        <p:spPr bwMode="auto">
          <a:xfrm>
            <a:off x="6686550" y="5181600"/>
            <a:ext cx="1162050" cy="1143000"/>
          </a:xfrm>
          <a:prstGeom prst="rect">
            <a:avLst/>
          </a:prstGeom>
          <a:noFill/>
          <a:ln w="12700">
            <a:solidFill>
              <a:schemeClr val="tx2">
                <a:lumMod val="40000"/>
                <a:lumOff val="60000"/>
              </a:schemeClr>
            </a:solidFill>
          </a:ln>
        </p:spPr>
      </p:pic>
      <p:grpSp>
        <p:nvGrpSpPr>
          <p:cNvPr id="2" name="Group 44"/>
          <p:cNvGrpSpPr>
            <a:grpSpLocks/>
          </p:cNvGrpSpPr>
          <p:nvPr/>
        </p:nvGrpSpPr>
        <p:grpSpPr bwMode="auto">
          <a:xfrm>
            <a:off x="838200" y="1219200"/>
            <a:ext cx="5486400" cy="3810000"/>
            <a:chOff x="304800" y="1600200"/>
            <a:chExt cx="5486400" cy="3810000"/>
          </a:xfrm>
        </p:grpSpPr>
        <p:pic>
          <p:nvPicPr>
            <p:cNvPr id="21518" name="Picture 34" descr="C:\Users\srijan\Documents\bmvc\presentaation\results\eth slide 2\eth_00022_resize.jpg"/>
            <p:cNvPicPr>
              <a:picLocks noChangeAspect="1" noChangeArrowheads="1"/>
            </p:cNvPicPr>
            <p:nvPr/>
          </p:nvPicPr>
          <p:blipFill>
            <a:blip r:embed="rId12"/>
            <a:srcRect/>
            <a:stretch>
              <a:fillRect/>
            </a:stretch>
          </p:blipFill>
          <p:spPr bwMode="auto">
            <a:xfrm>
              <a:off x="3048000" y="2743200"/>
              <a:ext cx="1219200" cy="808835"/>
            </a:xfrm>
            <a:prstGeom prst="rect">
              <a:avLst/>
            </a:prstGeom>
            <a:noFill/>
            <a:ln w="9525">
              <a:noFill/>
              <a:miter lim="800000"/>
              <a:headEnd/>
              <a:tailEnd/>
            </a:ln>
          </p:spPr>
        </p:pic>
        <p:pic>
          <p:nvPicPr>
            <p:cNvPr id="21519" name="Picture 36" descr="C:\Users\srijan\Documents\bmvc\presentaation\results\eth slide 2\eth_00026_resize.jpg"/>
            <p:cNvPicPr>
              <a:picLocks noChangeAspect="1" noChangeArrowheads="1"/>
            </p:cNvPicPr>
            <p:nvPr/>
          </p:nvPicPr>
          <p:blipFill>
            <a:blip r:embed="rId13"/>
            <a:srcRect/>
            <a:stretch>
              <a:fillRect/>
            </a:stretch>
          </p:blipFill>
          <p:spPr bwMode="auto">
            <a:xfrm>
              <a:off x="304800" y="3657600"/>
              <a:ext cx="1219200" cy="808835"/>
            </a:xfrm>
            <a:prstGeom prst="rect">
              <a:avLst/>
            </a:prstGeom>
            <a:noFill/>
            <a:ln w="9525">
              <a:noFill/>
              <a:miter lim="800000"/>
              <a:headEnd/>
              <a:tailEnd/>
            </a:ln>
          </p:spPr>
        </p:pic>
        <p:pic>
          <p:nvPicPr>
            <p:cNvPr id="21520" name="Picture 37" descr="C:\Users\srijan\Documents\bmvc\presentaation\results\eth slide 2\eth_00028_resize.jpg"/>
            <p:cNvPicPr>
              <a:picLocks noChangeAspect="1" noChangeArrowheads="1"/>
            </p:cNvPicPr>
            <p:nvPr/>
          </p:nvPicPr>
          <p:blipFill>
            <a:blip r:embed="rId9"/>
            <a:srcRect/>
            <a:stretch>
              <a:fillRect/>
            </a:stretch>
          </p:blipFill>
          <p:spPr bwMode="auto">
            <a:xfrm>
              <a:off x="4572000" y="2743200"/>
              <a:ext cx="1219200" cy="808835"/>
            </a:xfrm>
            <a:prstGeom prst="rect">
              <a:avLst/>
            </a:prstGeom>
            <a:noFill/>
            <a:ln w="9525">
              <a:noFill/>
              <a:miter lim="800000"/>
              <a:headEnd/>
              <a:tailEnd/>
            </a:ln>
          </p:spPr>
        </p:pic>
        <p:pic>
          <p:nvPicPr>
            <p:cNvPr id="21521" name="Picture 39" descr="C:\Users\srijan\Documents\bmvc\presentaation\results\eth slide 2\eth_00031_resize.jpg"/>
            <p:cNvPicPr>
              <a:picLocks noChangeAspect="1" noChangeArrowheads="1"/>
            </p:cNvPicPr>
            <p:nvPr/>
          </p:nvPicPr>
          <p:blipFill>
            <a:blip r:embed="rId14"/>
            <a:srcRect/>
            <a:stretch>
              <a:fillRect/>
            </a:stretch>
          </p:blipFill>
          <p:spPr bwMode="auto">
            <a:xfrm>
              <a:off x="1676400" y="2667000"/>
              <a:ext cx="1219200" cy="808835"/>
            </a:xfrm>
            <a:prstGeom prst="rect">
              <a:avLst/>
            </a:prstGeom>
            <a:noFill/>
            <a:ln w="9525">
              <a:noFill/>
              <a:miter lim="800000"/>
              <a:headEnd/>
              <a:tailEnd/>
            </a:ln>
          </p:spPr>
        </p:pic>
        <p:pic>
          <p:nvPicPr>
            <p:cNvPr id="21522" name="Picture 41" descr="C:\Users\srijan\Documents\bmvc\presentaation\results\eth slide 2\eth_00034_resize.jpg"/>
            <p:cNvPicPr>
              <a:picLocks noChangeAspect="1" noChangeArrowheads="1"/>
            </p:cNvPicPr>
            <p:nvPr/>
          </p:nvPicPr>
          <p:blipFill>
            <a:blip r:embed="rId15"/>
            <a:srcRect/>
            <a:stretch>
              <a:fillRect/>
            </a:stretch>
          </p:blipFill>
          <p:spPr bwMode="auto">
            <a:xfrm>
              <a:off x="304800" y="2667000"/>
              <a:ext cx="1219200" cy="808835"/>
            </a:xfrm>
            <a:prstGeom prst="rect">
              <a:avLst/>
            </a:prstGeom>
            <a:noFill/>
            <a:ln w="9525">
              <a:noFill/>
              <a:miter lim="800000"/>
              <a:headEnd/>
              <a:tailEnd/>
            </a:ln>
          </p:spPr>
        </p:pic>
        <p:pic>
          <p:nvPicPr>
            <p:cNvPr id="21523" name="Picture 42" descr="C:\Users\srijan\Documents\bmvc\presentaation\results\eth slide 2\eth_00035_resize.jpg"/>
            <p:cNvPicPr>
              <a:picLocks noChangeAspect="1" noChangeArrowheads="1"/>
            </p:cNvPicPr>
            <p:nvPr/>
          </p:nvPicPr>
          <p:blipFill>
            <a:blip r:embed="rId16"/>
            <a:srcRect/>
            <a:stretch>
              <a:fillRect/>
            </a:stretch>
          </p:blipFill>
          <p:spPr bwMode="auto">
            <a:xfrm>
              <a:off x="4572000" y="1676400"/>
              <a:ext cx="1219200" cy="808835"/>
            </a:xfrm>
            <a:prstGeom prst="rect">
              <a:avLst/>
            </a:prstGeom>
            <a:noFill/>
            <a:ln w="9525">
              <a:noFill/>
              <a:miter lim="800000"/>
              <a:headEnd/>
              <a:tailEnd/>
            </a:ln>
          </p:spPr>
        </p:pic>
        <p:pic>
          <p:nvPicPr>
            <p:cNvPr id="21524" name="Picture 4" descr="http://t1.gstatic.com/images?q=tbn:ANd9GcT-t6Q5YFzPxo_g-3KGLQyDwckZIEub_OoqUeda1GN2ECfsO7Q&amp;t=1&amp;usg=__KJxatu6PdSUqo3c38mPLiEKuSm4="/>
            <p:cNvPicPr>
              <a:picLocks noChangeAspect="1" noChangeArrowheads="1"/>
            </p:cNvPicPr>
            <p:nvPr/>
          </p:nvPicPr>
          <p:blipFill>
            <a:blip r:embed="rId17"/>
            <a:srcRect/>
            <a:stretch>
              <a:fillRect/>
            </a:stretch>
          </p:blipFill>
          <p:spPr bwMode="auto">
            <a:xfrm>
              <a:off x="3048000" y="1600200"/>
              <a:ext cx="1295400" cy="970301"/>
            </a:xfrm>
            <a:prstGeom prst="rect">
              <a:avLst/>
            </a:prstGeom>
            <a:noFill/>
            <a:ln w="9525">
              <a:noFill/>
              <a:miter lim="800000"/>
              <a:headEnd/>
              <a:tailEnd/>
            </a:ln>
          </p:spPr>
        </p:pic>
        <p:pic>
          <p:nvPicPr>
            <p:cNvPr id="21525" name="Picture 8" descr="http://t2.gstatic.com/images?q=tbn:ANd9GcTmA3hjTxRCtjWm7aHQTGcvke8BCQmQSeTQyHtD1b3JQFHqj1w&amp;t=1&amp;usg=__hFTa8ZmNQc6Rb1FAdfn_tUKcvsg="/>
            <p:cNvPicPr>
              <a:picLocks noChangeAspect="1" noChangeArrowheads="1"/>
            </p:cNvPicPr>
            <p:nvPr/>
          </p:nvPicPr>
          <p:blipFill>
            <a:blip r:embed="rId18"/>
            <a:srcRect/>
            <a:stretch>
              <a:fillRect/>
            </a:stretch>
          </p:blipFill>
          <p:spPr bwMode="auto">
            <a:xfrm>
              <a:off x="1676400" y="3657600"/>
              <a:ext cx="1295400" cy="838200"/>
            </a:xfrm>
            <a:prstGeom prst="rect">
              <a:avLst/>
            </a:prstGeom>
            <a:noFill/>
            <a:ln w="9525">
              <a:noFill/>
              <a:miter lim="800000"/>
              <a:headEnd/>
              <a:tailEnd/>
            </a:ln>
          </p:spPr>
        </p:pic>
        <p:pic>
          <p:nvPicPr>
            <p:cNvPr id="21526" name="Picture 10" descr="http://t0.gstatic.com/images?q=tbn:ANd9GcRR1rWLi3KlKsfKH7Qt8HvYZhrYyCzoDbQRN_TMt6mMXS-tdPA&amp;t=1&amp;usg=__OdHXDpViATSJ2mYxxP3Vo8sLHTU="/>
            <p:cNvPicPr>
              <a:picLocks noChangeAspect="1" noChangeArrowheads="1"/>
            </p:cNvPicPr>
            <p:nvPr/>
          </p:nvPicPr>
          <p:blipFill>
            <a:blip r:embed="rId19"/>
            <a:srcRect/>
            <a:stretch>
              <a:fillRect/>
            </a:stretch>
          </p:blipFill>
          <p:spPr bwMode="auto">
            <a:xfrm>
              <a:off x="304800" y="1600200"/>
              <a:ext cx="2590800" cy="914400"/>
            </a:xfrm>
            <a:prstGeom prst="rect">
              <a:avLst/>
            </a:prstGeom>
            <a:noFill/>
            <a:ln w="9525">
              <a:noFill/>
              <a:miter lim="800000"/>
              <a:headEnd/>
              <a:tailEnd/>
            </a:ln>
          </p:spPr>
        </p:pic>
        <p:pic>
          <p:nvPicPr>
            <p:cNvPr id="21527" name="Picture 12" descr="http://t2.gstatic.com/images?q=tbn:ANd9GcSZ-g9M9mpU7F9Vdk2dcOABgwvb8ttU1L8sja2euq7MAxMiwMo&amp;t=1&amp;usg=__QnnYpva4QLwQjlQh13oGv_HpjBo="/>
            <p:cNvPicPr>
              <a:picLocks noChangeAspect="1" noChangeArrowheads="1"/>
            </p:cNvPicPr>
            <p:nvPr/>
          </p:nvPicPr>
          <p:blipFill>
            <a:blip r:embed="rId20"/>
            <a:srcRect/>
            <a:stretch>
              <a:fillRect/>
            </a:stretch>
          </p:blipFill>
          <p:spPr bwMode="auto">
            <a:xfrm>
              <a:off x="3124200" y="3657600"/>
              <a:ext cx="2647950" cy="1752600"/>
            </a:xfrm>
            <a:prstGeom prst="rect">
              <a:avLst/>
            </a:prstGeom>
            <a:noFill/>
            <a:ln w="9525">
              <a:noFill/>
              <a:miter lim="800000"/>
              <a:headEnd/>
              <a:tailEnd/>
            </a:ln>
          </p:spPr>
        </p:pic>
        <p:pic>
          <p:nvPicPr>
            <p:cNvPr id="21528" name="Picture 14" descr="http://t3.gstatic.com/images?q=tbn:ANd9GcTPQtPzvw1aMeukQ3i--HzRGnZzHY5Vq9G8tU1H_asOSQuKRiM&amp;t=1&amp;usg=__D12MCUStyZS8oVwJWo9oqBb1Ey8="/>
            <p:cNvPicPr>
              <a:picLocks noChangeAspect="1" noChangeArrowheads="1"/>
            </p:cNvPicPr>
            <p:nvPr/>
          </p:nvPicPr>
          <p:blipFill>
            <a:blip r:embed="rId21"/>
            <a:srcRect/>
            <a:stretch>
              <a:fillRect/>
            </a:stretch>
          </p:blipFill>
          <p:spPr bwMode="auto">
            <a:xfrm>
              <a:off x="1676400" y="4648200"/>
              <a:ext cx="1200469" cy="762000"/>
            </a:xfrm>
            <a:prstGeom prst="rect">
              <a:avLst/>
            </a:prstGeom>
            <a:noFill/>
            <a:ln w="9525">
              <a:noFill/>
              <a:miter lim="800000"/>
              <a:headEnd/>
              <a:tailEnd/>
            </a:ln>
          </p:spPr>
        </p:pic>
        <p:pic>
          <p:nvPicPr>
            <p:cNvPr id="21529" name="Picture 16" descr="http://t3.gstatic.com/images?q=tbn:ANd9GcSRjkqpFvPDQ8SDBgc1te1z6Zjn4C36_aysUKlv00aWX0e3-l0&amp;t=1&amp;usg=__HvikbXJEDBdt20lbGmhKEF-yfRk="/>
            <p:cNvPicPr>
              <a:picLocks noChangeAspect="1" noChangeArrowheads="1"/>
            </p:cNvPicPr>
            <p:nvPr/>
          </p:nvPicPr>
          <p:blipFill>
            <a:blip r:embed="rId22"/>
            <a:srcRect/>
            <a:stretch>
              <a:fillRect/>
            </a:stretch>
          </p:blipFill>
          <p:spPr bwMode="auto">
            <a:xfrm>
              <a:off x="304800" y="4648200"/>
              <a:ext cx="1149532" cy="7620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20"/>
                                        </p:tgtEl>
                                        <p:attrNameLst>
                                          <p:attrName>style.visibility</p:attrName>
                                        </p:attrNameLst>
                                      </p:cBhvr>
                                      <p:to>
                                        <p:strVal val="visible"/>
                                      </p:to>
                                    </p:set>
                                    <p:animEffect transition="in" filter="fade">
                                      <p:cBhvr>
                                        <p:cTn id="11" dur="500"/>
                                        <p:tgtEl>
                                          <p:spTgt spid="3120"/>
                                        </p:tgtEl>
                                      </p:cBhvr>
                                    </p:animEffect>
                                  </p:childTnLst>
                                </p:cTn>
                              </p:par>
                              <p:par>
                                <p:cTn id="12" presetID="10" presetClass="entr" presetSubtype="0" fill="hold" nodeType="withEffect">
                                  <p:stCondLst>
                                    <p:cond delay="0"/>
                                  </p:stCondLst>
                                  <p:childTnLst>
                                    <p:set>
                                      <p:cBhvr>
                                        <p:cTn id="13" dur="1" fill="hold">
                                          <p:stCondLst>
                                            <p:cond delay="0"/>
                                          </p:stCondLst>
                                        </p:cTn>
                                        <p:tgtEl>
                                          <p:spTgt spid="3104"/>
                                        </p:tgtEl>
                                        <p:attrNameLst>
                                          <p:attrName>style.visibility</p:attrName>
                                        </p:attrNameLst>
                                      </p:cBhvr>
                                      <p:to>
                                        <p:strVal val="visible"/>
                                      </p:to>
                                    </p:set>
                                    <p:animEffect transition="in" filter="fade">
                                      <p:cBhvr>
                                        <p:cTn id="14" dur="500"/>
                                        <p:tgtEl>
                                          <p:spTgt spid="310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3730"/>
                                        </p:tgtEl>
                                        <p:attrNameLst>
                                          <p:attrName>style.visibility</p:attrName>
                                        </p:attrNameLst>
                                      </p:cBhvr>
                                      <p:to>
                                        <p:strVal val="visible"/>
                                      </p:to>
                                    </p:set>
                                    <p:animEffect transition="in" filter="fade">
                                      <p:cBhvr>
                                        <p:cTn id="18" dur="500"/>
                                        <p:tgtEl>
                                          <p:spTgt spid="73730"/>
                                        </p:tgtEl>
                                      </p:cBhvr>
                                    </p:animEffect>
                                  </p:childTnLst>
                                </p:cTn>
                              </p:par>
                              <p:par>
                                <p:cTn id="19" presetID="10" presetClass="entr" presetSubtype="0" fill="hold" nodeType="withEffect">
                                  <p:stCondLst>
                                    <p:cond delay="0"/>
                                  </p:stCondLst>
                                  <p:childTnLst>
                                    <p:set>
                                      <p:cBhvr>
                                        <p:cTn id="20" dur="1" fill="hold">
                                          <p:stCondLst>
                                            <p:cond delay="0"/>
                                          </p:stCondLst>
                                        </p:cTn>
                                        <p:tgtEl>
                                          <p:spTgt spid="3102"/>
                                        </p:tgtEl>
                                        <p:attrNameLst>
                                          <p:attrName>style.visibility</p:attrName>
                                        </p:attrNameLst>
                                      </p:cBhvr>
                                      <p:to>
                                        <p:strVal val="visible"/>
                                      </p:to>
                                    </p:set>
                                    <p:animEffect transition="in" filter="fade">
                                      <p:cBhvr>
                                        <p:cTn id="21" dur="500"/>
                                        <p:tgtEl>
                                          <p:spTgt spid="310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122"/>
                                        </p:tgtEl>
                                        <p:attrNameLst>
                                          <p:attrName>style.visibility</p:attrName>
                                        </p:attrNameLst>
                                      </p:cBhvr>
                                      <p:to>
                                        <p:strVal val="visible"/>
                                      </p:to>
                                    </p:set>
                                    <p:animEffect transition="in" filter="fade">
                                      <p:cBhvr>
                                        <p:cTn id="25" dur="500"/>
                                        <p:tgtEl>
                                          <p:spTgt spid="3122"/>
                                        </p:tgtEl>
                                      </p:cBhvr>
                                    </p:animEffect>
                                  </p:childTnLst>
                                </p:cTn>
                              </p:par>
                              <p:par>
                                <p:cTn id="26" presetID="10" presetClass="entr" presetSubtype="0" fill="hold" nodeType="withEffect">
                                  <p:stCondLst>
                                    <p:cond delay="0"/>
                                  </p:stCondLst>
                                  <p:childTnLst>
                                    <p:set>
                                      <p:cBhvr>
                                        <p:cTn id="27" dur="1" fill="hold">
                                          <p:stCondLst>
                                            <p:cond delay="0"/>
                                          </p:stCondLst>
                                        </p:cTn>
                                        <p:tgtEl>
                                          <p:spTgt spid="3100"/>
                                        </p:tgtEl>
                                        <p:attrNameLst>
                                          <p:attrName>style.visibility</p:attrName>
                                        </p:attrNameLst>
                                      </p:cBhvr>
                                      <p:to>
                                        <p:strVal val="visible"/>
                                      </p:to>
                                    </p:set>
                                    <p:animEffect transition="in" filter="fade">
                                      <p:cBhvr>
                                        <p:cTn id="28" dur="500"/>
                                        <p:tgtEl>
                                          <p:spTgt spid="310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118"/>
                                        </p:tgtEl>
                                        <p:attrNameLst>
                                          <p:attrName>style.visibility</p:attrName>
                                        </p:attrNameLst>
                                      </p:cBhvr>
                                      <p:to>
                                        <p:strVal val="visible"/>
                                      </p:to>
                                    </p:set>
                                    <p:animEffect transition="in" filter="fade">
                                      <p:cBhvr>
                                        <p:cTn id="32" dur="500"/>
                                        <p:tgtEl>
                                          <p:spTgt spid="3118"/>
                                        </p:tgtEl>
                                      </p:cBhvr>
                                    </p:animEffect>
                                  </p:childTnLst>
                                </p:cTn>
                              </p:par>
                              <p:par>
                                <p:cTn id="33" presetID="10" presetClass="entr" presetSubtype="0" fill="hold" nodeType="withEffect">
                                  <p:stCondLst>
                                    <p:cond delay="0"/>
                                  </p:stCondLst>
                                  <p:childTnLst>
                                    <p:set>
                                      <p:cBhvr>
                                        <p:cTn id="34" dur="1" fill="hold">
                                          <p:stCondLst>
                                            <p:cond delay="0"/>
                                          </p:stCondLst>
                                        </p:cTn>
                                        <p:tgtEl>
                                          <p:spTgt spid="3112"/>
                                        </p:tgtEl>
                                        <p:attrNameLst>
                                          <p:attrName>style.visibility</p:attrName>
                                        </p:attrNameLst>
                                      </p:cBhvr>
                                      <p:to>
                                        <p:strVal val="visible"/>
                                      </p:to>
                                    </p:set>
                                    <p:animEffect transition="in" filter="fade">
                                      <p:cBhvr>
                                        <p:cTn id="35" dur="500"/>
                                        <p:tgtEl>
                                          <p:spTgt spid="311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73734"/>
                                        </p:tgtEl>
                                        <p:attrNameLst>
                                          <p:attrName>style.visibility</p:attrName>
                                        </p:attrNameLst>
                                      </p:cBhvr>
                                      <p:to>
                                        <p:strVal val="visible"/>
                                      </p:to>
                                    </p:set>
                                    <p:animEffect transition="in" filter="fade">
                                      <p:cBhvr>
                                        <p:cTn id="39"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7"/>
          <p:cNvSpPr>
            <a:spLocks noGrp="1"/>
          </p:cNvSpPr>
          <p:nvPr>
            <p:ph type="title"/>
          </p:nvPr>
        </p:nvSpPr>
        <p:spPr bwMode="auto"/>
        <p:txBody>
          <a:bodyPr wrap="square" numCol="1" anchorCtr="0" compatLnSpc="1">
            <a:prstTxWarp prst="textNoShape">
              <a:avLst/>
            </a:prstTxWarp>
          </a:bodyPr>
          <a:lstStyle/>
          <a:p>
            <a:r>
              <a:rPr lang="en-US" dirty="0" smtClean="0"/>
              <a:t>Problem </a:t>
            </a:r>
            <a:r>
              <a:rPr lang="en-US" dirty="0" smtClean="0"/>
              <a:t>Statement</a:t>
            </a:r>
            <a:endParaRPr lang="en-US" dirty="0" smtClean="0"/>
          </a:p>
        </p:txBody>
      </p:sp>
      <p:sp>
        <p:nvSpPr>
          <p:cNvPr id="39" name="Content Placeholder 38"/>
          <p:cNvSpPr>
            <a:spLocks noGrp="1"/>
          </p:cNvSpPr>
          <p:nvPr>
            <p:ph idx="1"/>
          </p:nvPr>
        </p:nvSpPr>
        <p:spPr>
          <a:xfrm>
            <a:off x="457200" y="1189038"/>
            <a:ext cx="8686800" cy="4525962"/>
          </a:xfrm>
        </p:spPr>
        <p:txBody>
          <a:bodyPr/>
          <a:lstStyle/>
          <a:p>
            <a:r>
              <a:rPr lang="en-US" smtClean="0"/>
              <a:t>Efficiently </a:t>
            </a:r>
            <a:r>
              <a:rPr lang="en-US" smtClean="0">
                <a:solidFill>
                  <a:srgbClr val="FF0000"/>
                </a:solidFill>
              </a:rPr>
              <a:t>browse </a:t>
            </a:r>
            <a:r>
              <a:rPr lang="en-US" smtClean="0"/>
              <a:t>and keep Incorporating </a:t>
            </a:r>
            <a:r>
              <a:rPr lang="en-US" smtClean="0">
                <a:solidFill>
                  <a:srgbClr val="FF0000"/>
                </a:solidFill>
              </a:rPr>
              <a:t>incoming stream of images</a:t>
            </a:r>
            <a:endParaRPr lang="en-US" smtClean="0"/>
          </a:p>
          <a:p>
            <a:endParaRPr lang="en-US" smtClean="0"/>
          </a:p>
        </p:txBody>
      </p:sp>
      <p:pic>
        <p:nvPicPr>
          <p:cNvPr id="5" name="ethvideo.avi">
            <a:hlinkClick r:id="" action="ppaction://media"/>
          </p:cNvPr>
          <p:cNvPicPr>
            <a:picLocks noRot="1" noChangeAspect="1"/>
          </p:cNvPicPr>
          <p:nvPr>
            <a:videoFile r:link="rId1"/>
          </p:nvPr>
        </p:nvPicPr>
        <p:blipFill>
          <a:blip r:embed="rId4"/>
          <a:stretch>
            <a:fillRect/>
          </a:stretch>
        </p:blipFill>
        <p:spPr>
          <a:xfrm>
            <a:off x="1752600" y="2286000"/>
            <a:ext cx="5943600"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p:txBody>
          <a:bodyPr wrap="square" numCol="1" anchorCtr="0" compatLnSpc="1">
            <a:prstTxWarp prst="textNoShape">
              <a:avLst/>
            </a:prstTxWarp>
          </a:bodyPr>
          <a:lstStyle/>
          <a:p>
            <a:r>
              <a:rPr lang="en-US" dirty="0" smtClean="0"/>
              <a:t>Our </a:t>
            </a:r>
            <a:r>
              <a:rPr lang="en-US" dirty="0" smtClean="0"/>
              <a:t>Solution : Overview</a:t>
            </a:r>
            <a:endParaRPr lang="en-US" dirty="0" smtClean="0"/>
          </a:p>
        </p:txBody>
      </p:sp>
      <p:sp>
        <p:nvSpPr>
          <p:cNvPr id="8" name="Content Placeholder 2"/>
          <p:cNvSpPr>
            <a:spLocks noGrp="1"/>
          </p:cNvSpPr>
          <p:nvPr>
            <p:ph idx="1"/>
          </p:nvPr>
        </p:nvSpPr>
        <p:spPr>
          <a:xfrm>
            <a:off x="457200" y="1066800"/>
            <a:ext cx="8534400" cy="4525963"/>
          </a:xfrm>
        </p:spPr>
        <p:txBody>
          <a:bodyPr/>
          <a:lstStyle/>
          <a:p>
            <a:r>
              <a:rPr lang="en-US" b="1" dirty="0" smtClean="0">
                <a:solidFill>
                  <a:schemeClr val="tx2"/>
                </a:solidFill>
              </a:rPr>
              <a:t>Observation : </a:t>
            </a:r>
            <a:r>
              <a:rPr lang="en-US" i="1" dirty="0" smtClean="0"/>
              <a:t>In a walkthrough, users primarily see </a:t>
            </a:r>
            <a:r>
              <a:rPr lang="en-US" i="1" dirty="0" smtClean="0"/>
              <a:t>nearby </a:t>
            </a:r>
            <a:r>
              <a:rPr lang="en-US" i="1" dirty="0" smtClean="0"/>
              <a:t>overlapping images.</a:t>
            </a:r>
            <a:endParaRPr lang="en-US" dirty="0" smtClean="0"/>
          </a:p>
          <a:p>
            <a:pPr lvl="4"/>
            <a:endParaRPr lang="en-US" dirty="0" smtClean="0"/>
          </a:p>
          <a:p>
            <a:pPr lvl="4"/>
            <a:endParaRPr lang="en-US" dirty="0" smtClean="0"/>
          </a:p>
          <a:p>
            <a:pPr>
              <a:buFont typeface="Arial" charset="0"/>
              <a:buNone/>
            </a:pPr>
            <a:r>
              <a:rPr lang="en-US" dirty="0" smtClean="0"/>
              <a:t>	</a:t>
            </a:r>
          </a:p>
          <a:p>
            <a:endParaRPr lang="en-US" dirty="0" smtClean="0"/>
          </a:p>
          <a:p>
            <a:r>
              <a:rPr lang="en-US" dirty="0" smtClean="0"/>
              <a:t>Advantages:</a:t>
            </a:r>
            <a:endParaRPr lang="en-US" b="1" dirty="0" smtClean="0"/>
          </a:p>
          <a:p>
            <a:pPr lvl="1"/>
            <a:r>
              <a:rPr lang="en-US" sz="2400" dirty="0" smtClean="0"/>
              <a:t>Robustness to errors in incremental </a:t>
            </a:r>
            <a:r>
              <a:rPr lang="en-US" sz="2400" dirty="0" err="1" smtClean="0"/>
              <a:t>SfM</a:t>
            </a:r>
            <a:r>
              <a:rPr lang="en-US" sz="2400" dirty="0" smtClean="0"/>
              <a:t> module</a:t>
            </a:r>
          </a:p>
          <a:p>
            <a:pPr lvl="1"/>
            <a:r>
              <a:rPr lang="en-US" sz="2400" dirty="0" smtClean="0"/>
              <a:t>Worst case linear running time</a:t>
            </a:r>
          </a:p>
          <a:p>
            <a:pPr lvl="1"/>
            <a:r>
              <a:rPr lang="en-US" sz="2400" dirty="0" smtClean="0"/>
              <a:t>Scalable</a:t>
            </a:r>
          </a:p>
          <a:p>
            <a:pPr lvl="1"/>
            <a:r>
              <a:rPr lang="en-US" sz="2400" dirty="0" smtClean="0"/>
              <a:t>Incremental</a:t>
            </a:r>
          </a:p>
          <a:p>
            <a:endParaRPr lang="en-US" dirty="0" smtClean="0"/>
          </a:p>
        </p:txBody>
      </p:sp>
      <p:grpSp>
        <p:nvGrpSpPr>
          <p:cNvPr id="2" name="Group 8"/>
          <p:cNvGrpSpPr>
            <a:grpSpLocks/>
          </p:cNvGrpSpPr>
          <p:nvPr/>
        </p:nvGrpSpPr>
        <p:grpSpPr bwMode="auto">
          <a:xfrm>
            <a:off x="838200" y="2405063"/>
            <a:ext cx="7696200" cy="1404937"/>
            <a:chOff x="914400" y="990600"/>
            <a:chExt cx="7696200" cy="1560273"/>
          </a:xfrm>
        </p:grpSpPr>
        <p:sp>
          <p:nvSpPr>
            <p:cNvPr id="6" name="Rounded Rectangle 5"/>
            <p:cNvSpPr/>
            <p:nvPr/>
          </p:nvSpPr>
          <p:spPr>
            <a:xfrm>
              <a:off x="914400" y="990600"/>
              <a:ext cx="7696200" cy="1523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1219200" y="1011756"/>
              <a:ext cx="7086600" cy="1539117"/>
            </a:xfrm>
            <a:prstGeom prst="rect">
              <a:avLst/>
            </a:prstGeom>
            <a:noFill/>
          </p:spPr>
          <p:txBody>
            <a:bodyPr>
              <a:spAutoFit/>
            </a:bodyPr>
            <a:lstStyle/>
            <a:p>
              <a:pPr algn="ctr" fontAlgn="auto">
                <a:spcBef>
                  <a:spcPts val="0"/>
                </a:spcBef>
                <a:spcAft>
                  <a:spcPts val="0"/>
                </a:spcAft>
                <a:defRPr/>
              </a:pPr>
              <a:r>
                <a:rPr lang="en-US" sz="2800" dirty="0">
                  <a:solidFill>
                    <a:schemeClr val="accent1">
                      <a:lumMod val="20000"/>
                      <a:lumOff val="80000"/>
                    </a:schemeClr>
                  </a:solidFill>
                  <a:latin typeface="+mn-lt"/>
                  <a:cs typeface="+mn-cs"/>
                </a:rPr>
                <a:t>Independent Partial Scene Reconstructions</a:t>
              </a:r>
            </a:p>
            <a:p>
              <a:pPr algn="ctr" fontAlgn="auto">
                <a:spcBef>
                  <a:spcPts val="0"/>
                </a:spcBef>
                <a:spcAft>
                  <a:spcPts val="0"/>
                </a:spcAft>
                <a:defRPr/>
              </a:pPr>
              <a:r>
                <a:rPr lang="en-US" sz="2800" dirty="0">
                  <a:solidFill>
                    <a:schemeClr val="accent1">
                      <a:lumMod val="20000"/>
                      <a:lumOff val="80000"/>
                    </a:schemeClr>
                  </a:solidFill>
                  <a:latin typeface="+mn-lt"/>
                  <a:cs typeface="+mn-cs"/>
                </a:rPr>
                <a:t> instead of </a:t>
              </a:r>
            </a:p>
            <a:p>
              <a:pPr algn="ctr" fontAlgn="auto">
                <a:spcBef>
                  <a:spcPts val="0"/>
                </a:spcBef>
                <a:spcAft>
                  <a:spcPts val="0"/>
                </a:spcAft>
                <a:defRPr/>
              </a:pPr>
              <a:r>
                <a:rPr lang="en-US" sz="2800" dirty="0">
                  <a:solidFill>
                    <a:schemeClr val="accent1">
                      <a:lumMod val="20000"/>
                      <a:lumOff val="80000"/>
                    </a:schemeClr>
                  </a:solidFill>
                  <a:latin typeface="+mn-lt"/>
                  <a:cs typeface="+mn-cs"/>
                </a:rPr>
                <a:t>Global </a:t>
              </a:r>
              <a:r>
                <a:rPr lang="en-US" sz="2800" dirty="0">
                  <a:solidFill>
                    <a:schemeClr val="accent1">
                      <a:lumMod val="20000"/>
                      <a:lumOff val="80000"/>
                    </a:schemeClr>
                  </a:solidFill>
                  <a:latin typeface="+mn-lt"/>
                  <a:cs typeface="+mn-cs"/>
                </a:rPr>
                <a:t>Scene Reconstruction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ounded Rectangle 250"/>
          <p:cNvSpPr/>
          <p:nvPr/>
        </p:nvSpPr>
        <p:spPr>
          <a:xfrm>
            <a:off x="228600" y="4038600"/>
            <a:ext cx="8610600" cy="2514600"/>
          </a:xfrm>
          <a:prstGeom prst="roundRect">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79" name="Title 1"/>
          <p:cNvSpPr>
            <a:spLocks noGrp="1"/>
          </p:cNvSpPr>
          <p:nvPr>
            <p:ph type="title"/>
          </p:nvPr>
        </p:nvSpPr>
        <p:spPr bwMode="auto"/>
        <p:txBody>
          <a:bodyPr wrap="square" numCol="1" anchorCtr="0" compatLnSpc="1">
            <a:prstTxWarp prst="textNoShape">
              <a:avLst/>
            </a:prstTxWarp>
          </a:bodyPr>
          <a:lstStyle/>
          <a:p>
            <a:r>
              <a:rPr lang="en-US" smtClean="0"/>
              <a:t>Partial Reconstructions</a:t>
            </a:r>
          </a:p>
        </p:txBody>
      </p:sp>
      <p:grpSp>
        <p:nvGrpSpPr>
          <p:cNvPr id="2" name="Group 256"/>
          <p:cNvGrpSpPr>
            <a:grpSpLocks/>
          </p:cNvGrpSpPr>
          <p:nvPr/>
        </p:nvGrpSpPr>
        <p:grpSpPr bwMode="auto">
          <a:xfrm>
            <a:off x="0" y="838200"/>
            <a:ext cx="2895600" cy="3124200"/>
            <a:chOff x="-97054" y="1281865"/>
            <a:chExt cx="3510274" cy="2506750"/>
          </a:xfrm>
        </p:grpSpPr>
        <p:grpSp>
          <p:nvGrpSpPr>
            <p:cNvPr id="24748" name="Group 372"/>
            <p:cNvGrpSpPr>
              <a:grpSpLocks/>
            </p:cNvGrpSpPr>
            <p:nvPr/>
          </p:nvGrpSpPr>
          <p:grpSpPr bwMode="auto">
            <a:xfrm>
              <a:off x="457199" y="1905000"/>
              <a:ext cx="2209800" cy="1524000"/>
              <a:chOff x="5166327" y="1676400"/>
              <a:chExt cx="1345451" cy="914398"/>
            </a:xfrm>
          </p:grpSpPr>
          <p:grpSp>
            <p:nvGrpSpPr>
              <p:cNvPr id="24754" name="Group 325"/>
              <p:cNvGrpSpPr>
                <a:grpSpLocks/>
              </p:cNvGrpSpPr>
              <p:nvPr/>
            </p:nvGrpSpPr>
            <p:grpSpPr bwMode="auto">
              <a:xfrm>
                <a:off x="5166327" y="1676400"/>
                <a:ext cx="1345451" cy="914398"/>
                <a:chOff x="-2362195" y="816428"/>
                <a:chExt cx="1674776" cy="1623775"/>
              </a:xfrm>
            </p:grpSpPr>
            <p:sp>
              <p:nvSpPr>
                <p:cNvPr id="49" name="Oval 48"/>
                <p:cNvSpPr>
                  <a:spLocks noChangeAspect="1"/>
                </p:cNvSpPr>
                <p:nvPr/>
              </p:nvSpPr>
              <p:spPr>
                <a:xfrm>
                  <a:off x="-2362194" y="1337287"/>
                  <a:ext cx="109391"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0" name="Oval 49"/>
                <p:cNvSpPr>
                  <a:spLocks noChangeAspect="1"/>
                </p:cNvSpPr>
                <p:nvPr/>
              </p:nvSpPr>
              <p:spPr>
                <a:xfrm>
                  <a:off x="-1927547" y="934214"/>
                  <a:ext cx="110849" cy="1085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1" name="Oval 50"/>
                <p:cNvSpPr>
                  <a:spLocks noChangeAspect="1"/>
                </p:cNvSpPr>
                <p:nvPr/>
              </p:nvSpPr>
              <p:spPr>
                <a:xfrm>
                  <a:off x="-1196816" y="816142"/>
                  <a:ext cx="110849"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2" name="Oval 51"/>
                <p:cNvSpPr>
                  <a:spLocks noChangeAspect="1"/>
                </p:cNvSpPr>
                <p:nvPr/>
              </p:nvSpPr>
              <p:spPr>
                <a:xfrm>
                  <a:off x="-797174" y="1000714"/>
                  <a:ext cx="109390"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3" name="Oval 52"/>
                <p:cNvSpPr>
                  <a:spLocks noChangeAspect="1"/>
                </p:cNvSpPr>
                <p:nvPr/>
              </p:nvSpPr>
              <p:spPr>
                <a:xfrm>
                  <a:off x="-956156" y="1399716"/>
                  <a:ext cx="110849"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4" name="Oval 53"/>
                <p:cNvSpPr>
                  <a:spLocks noChangeAspect="1"/>
                </p:cNvSpPr>
                <p:nvPr/>
              </p:nvSpPr>
              <p:spPr>
                <a:xfrm>
                  <a:off x="-1319334" y="1188001"/>
                  <a:ext cx="109390"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5" name="Oval 54"/>
                <p:cNvSpPr>
                  <a:spLocks noChangeAspect="1"/>
                </p:cNvSpPr>
                <p:nvPr/>
              </p:nvSpPr>
              <p:spPr>
                <a:xfrm>
                  <a:off x="-1656258" y="1246358"/>
                  <a:ext cx="109391" cy="10992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6" name="Oval 55"/>
                <p:cNvSpPr>
                  <a:spLocks noChangeAspect="1"/>
                </p:cNvSpPr>
                <p:nvPr/>
              </p:nvSpPr>
              <p:spPr>
                <a:xfrm>
                  <a:off x="-1933382" y="1460787"/>
                  <a:ext cx="109391" cy="10992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7" name="Oval 56"/>
                <p:cNvSpPr>
                  <a:spLocks noChangeAspect="1"/>
                </p:cNvSpPr>
                <p:nvPr/>
              </p:nvSpPr>
              <p:spPr>
                <a:xfrm>
                  <a:off x="-2239676" y="2014503"/>
                  <a:ext cx="110849" cy="1085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8" name="Oval 57"/>
                <p:cNvSpPr>
                  <a:spLocks noChangeAspect="1"/>
                </p:cNvSpPr>
                <p:nvPr/>
              </p:nvSpPr>
              <p:spPr>
                <a:xfrm>
                  <a:off x="-1901294" y="1891003"/>
                  <a:ext cx="109391"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59" name="Oval 58"/>
                <p:cNvSpPr>
                  <a:spLocks noChangeAspect="1"/>
                </p:cNvSpPr>
                <p:nvPr/>
              </p:nvSpPr>
              <p:spPr>
                <a:xfrm>
                  <a:off x="-1533740" y="1952074"/>
                  <a:ext cx="109391" cy="10992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60" name="Oval 59"/>
                <p:cNvSpPr>
                  <a:spLocks noChangeAspect="1"/>
                </p:cNvSpPr>
                <p:nvPr/>
              </p:nvSpPr>
              <p:spPr>
                <a:xfrm>
                  <a:off x="-1656258" y="2330718"/>
                  <a:ext cx="109391"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61" name="Oval 60"/>
                <p:cNvSpPr>
                  <a:spLocks noChangeAspect="1"/>
                </p:cNvSpPr>
                <p:nvPr/>
              </p:nvSpPr>
              <p:spPr>
                <a:xfrm>
                  <a:off x="-1411222" y="1584288"/>
                  <a:ext cx="109391" cy="1085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62" name="Oval 61"/>
                <p:cNvSpPr>
                  <a:spLocks noChangeAspect="1"/>
                </p:cNvSpPr>
                <p:nvPr/>
              </p:nvSpPr>
              <p:spPr>
                <a:xfrm>
                  <a:off x="-855516" y="1829931"/>
                  <a:ext cx="109390" cy="10992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63" name="Oval 62"/>
                <p:cNvSpPr>
                  <a:spLocks noChangeAspect="1"/>
                </p:cNvSpPr>
                <p:nvPr/>
              </p:nvSpPr>
              <p:spPr>
                <a:xfrm>
                  <a:off x="-1062630" y="2216718"/>
                  <a:ext cx="109390" cy="1099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grpSp>
          <p:grpSp>
            <p:nvGrpSpPr>
              <p:cNvPr id="24755" name="Group 337"/>
              <p:cNvGrpSpPr>
                <a:grpSpLocks/>
              </p:cNvGrpSpPr>
              <p:nvPr/>
            </p:nvGrpSpPr>
            <p:grpSpPr bwMode="auto">
              <a:xfrm>
                <a:off x="5210789" y="1707834"/>
                <a:ext cx="1288109" cy="852486"/>
                <a:chOff x="-2306860" y="872251"/>
                <a:chExt cx="1603406" cy="1513847"/>
              </a:xfrm>
            </p:grpSpPr>
            <p:cxnSp>
              <p:nvCxnSpPr>
                <p:cNvPr id="7" name="Straight Arrow Connector 6"/>
                <p:cNvCxnSpPr>
                  <a:stCxn id="50" idx="6"/>
                  <a:endCxn id="54" idx="1"/>
                </p:cNvCxnSpPr>
                <p:nvPr/>
              </p:nvCxnSpPr>
              <p:spPr>
                <a:xfrm>
                  <a:off x="-1816706" y="988503"/>
                  <a:ext cx="513410" cy="21714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p:cNvCxnSpPr>
                  <a:stCxn id="49" idx="7"/>
                  <a:endCxn id="55" idx="3"/>
                </p:cNvCxnSpPr>
                <p:nvPr/>
              </p:nvCxnSpPr>
              <p:spPr>
                <a:xfrm rot="5400000" flipH="1" flipV="1">
                  <a:off x="-1960595" y="1033205"/>
                  <a:ext cx="13572" cy="627177"/>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9" name="Straight Arrow Connector 8"/>
                <p:cNvCxnSpPr>
                  <a:stCxn id="58" idx="1"/>
                  <a:endCxn id="49" idx="4"/>
                </p:cNvCxnSpPr>
                <p:nvPr/>
              </p:nvCxnSpPr>
              <p:spPr>
                <a:xfrm rot="16200000" flipV="1">
                  <a:off x="-2325379" y="1467180"/>
                  <a:ext cx="458720" cy="421522"/>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a:stCxn id="49" idx="5"/>
                  <a:endCxn id="59" idx="1"/>
                </p:cNvCxnSpPr>
                <p:nvPr/>
              </p:nvCxnSpPr>
              <p:spPr>
                <a:xfrm rot="16200000" flipH="1">
                  <a:off x="-2160588" y="1325485"/>
                  <a:ext cx="536078" cy="74969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a:stCxn id="56" idx="6"/>
                  <a:endCxn id="61" idx="2"/>
                </p:cNvCxnSpPr>
                <p:nvPr/>
              </p:nvCxnSpPr>
              <p:spPr>
                <a:xfrm>
                  <a:off x="-1822540" y="1516439"/>
                  <a:ext cx="411312" cy="12214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p:cNvCxnSpPr>
                  <a:stCxn id="61" idx="5"/>
                  <a:endCxn id="62" idx="1"/>
                </p:cNvCxnSpPr>
                <p:nvPr/>
              </p:nvCxnSpPr>
              <p:spPr>
                <a:xfrm rot="16200000" flipH="1">
                  <a:off x="-1163501" y="1522204"/>
                  <a:ext cx="169644" cy="478405"/>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a:stCxn id="59" idx="4"/>
                  <a:endCxn id="60" idx="0"/>
                </p:cNvCxnSpPr>
                <p:nvPr/>
              </p:nvCxnSpPr>
              <p:spPr>
                <a:xfrm rot="5400000">
                  <a:off x="-1675398" y="2136474"/>
                  <a:ext cx="268718" cy="122518"/>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a:stCxn id="50" idx="2"/>
                  <a:endCxn id="49" idx="0"/>
                </p:cNvCxnSpPr>
                <p:nvPr/>
              </p:nvCxnSpPr>
              <p:spPr>
                <a:xfrm rot="10800000" flipV="1">
                  <a:off x="-2306779" y="988503"/>
                  <a:ext cx="379224" cy="350147"/>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p:cNvCxnSpPr>
                  <a:stCxn id="58" idx="7"/>
                  <a:endCxn id="61" idx="3"/>
                </p:cNvCxnSpPr>
                <p:nvPr/>
              </p:nvCxnSpPr>
              <p:spPr>
                <a:xfrm rot="5400000" flipH="1" flipV="1">
                  <a:off x="-1716978" y="1585506"/>
                  <a:ext cx="229360" cy="414229"/>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a:stCxn id="56" idx="4"/>
                  <a:endCxn id="58" idx="0"/>
                </p:cNvCxnSpPr>
                <p:nvPr/>
              </p:nvCxnSpPr>
              <p:spPr>
                <a:xfrm rot="16200000" flipH="1">
                  <a:off x="-2022065" y="1714825"/>
                  <a:ext cx="320290" cy="32088"/>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a:stCxn id="55" idx="3"/>
                  <a:endCxn id="58" idx="0"/>
                </p:cNvCxnSpPr>
                <p:nvPr/>
              </p:nvCxnSpPr>
              <p:spPr>
                <a:xfrm rot="5400000">
                  <a:off x="-2018552" y="1512684"/>
                  <a:ext cx="551007" cy="20565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p:cNvCxnSpPr>
                  <a:stCxn id="51" idx="2"/>
                  <a:endCxn id="50" idx="7"/>
                </p:cNvCxnSpPr>
                <p:nvPr/>
              </p:nvCxnSpPr>
              <p:spPr>
                <a:xfrm rot="10800000" flipV="1">
                  <a:off x="-1832749" y="871788"/>
                  <a:ext cx="635929" cy="77359"/>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a:stCxn id="63" idx="1"/>
                  <a:endCxn id="59" idx="5"/>
                </p:cNvCxnSpPr>
                <p:nvPr/>
              </p:nvCxnSpPr>
              <p:spPr>
                <a:xfrm rot="16200000" flipV="1">
                  <a:off x="-1338546" y="1943878"/>
                  <a:ext cx="188645" cy="392351"/>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p:cNvCxnSpPr>
                  <a:stCxn id="51" idx="5"/>
                  <a:endCxn id="53" idx="1"/>
                </p:cNvCxnSpPr>
                <p:nvPr/>
              </p:nvCxnSpPr>
              <p:spPr>
                <a:xfrm rot="16200000" flipH="1">
                  <a:off x="-1274905" y="1082577"/>
                  <a:ext cx="506220" cy="163358"/>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p:cNvCxnSpPr>
                  <a:stCxn id="62" idx="0"/>
                  <a:endCxn id="53" idx="5"/>
                </p:cNvCxnSpPr>
                <p:nvPr/>
              </p:nvCxnSpPr>
              <p:spPr>
                <a:xfrm rot="16200000" flipV="1">
                  <a:off x="-999741" y="1631754"/>
                  <a:ext cx="336576" cy="59800"/>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2" name="Straight Arrow Connector 21"/>
                <p:cNvCxnSpPr>
                  <a:stCxn id="57" idx="6"/>
                  <a:endCxn id="58" idx="3"/>
                </p:cNvCxnSpPr>
                <p:nvPr/>
              </p:nvCxnSpPr>
              <p:spPr>
                <a:xfrm flipV="1">
                  <a:off x="-2128836" y="1984658"/>
                  <a:ext cx="243579" cy="8414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a:stCxn id="55" idx="6"/>
                  <a:endCxn id="54" idx="2"/>
                </p:cNvCxnSpPr>
                <p:nvPr/>
              </p:nvCxnSpPr>
              <p:spPr>
                <a:xfrm flipV="1">
                  <a:off x="-1546873" y="1243649"/>
                  <a:ext cx="227534" cy="58358"/>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4" name="Straight Arrow Connector 23"/>
                <p:cNvCxnSpPr>
                  <a:stCxn id="55" idx="7"/>
                  <a:endCxn id="51" idx="3"/>
                </p:cNvCxnSpPr>
                <p:nvPr/>
              </p:nvCxnSpPr>
              <p:spPr>
                <a:xfrm rot="5400000" flipH="1" flipV="1">
                  <a:off x="-1547599" y="895827"/>
                  <a:ext cx="351504" cy="382141"/>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a:stCxn id="49" idx="5"/>
                  <a:endCxn id="56" idx="2"/>
                </p:cNvCxnSpPr>
                <p:nvPr/>
              </p:nvCxnSpPr>
              <p:spPr>
                <a:xfrm rot="16200000" flipH="1">
                  <a:off x="-2141736" y="1306633"/>
                  <a:ext cx="84144" cy="335467"/>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a:stCxn id="52" idx="5"/>
                  <a:endCxn id="62" idx="7"/>
                </p:cNvCxnSpPr>
                <p:nvPr/>
              </p:nvCxnSpPr>
              <p:spPr>
                <a:xfrm rot="5400000">
                  <a:off x="-1108934" y="1441124"/>
                  <a:ext cx="751866" cy="58342"/>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p:cNvCxnSpPr>
                  <a:stCxn id="53" idx="3"/>
                  <a:endCxn id="59" idx="7"/>
                </p:cNvCxnSpPr>
                <p:nvPr/>
              </p:nvCxnSpPr>
              <p:spPr>
                <a:xfrm rot="5400000">
                  <a:off x="-1427081" y="1481406"/>
                  <a:ext cx="473648" cy="50028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p:cNvCxnSpPr>
                  <a:stCxn id="63" idx="1"/>
                  <a:endCxn id="61" idx="5"/>
                </p:cNvCxnSpPr>
                <p:nvPr/>
              </p:nvCxnSpPr>
              <p:spPr>
                <a:xfrm rot="16200000" flipV="1">
                  <a:off x="-1460453" y="1821972"/>
                  <a:ext cx="556435" cy="26837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9" name="Straight Arrow Connector 28"/>
                <p:cNvCxnSpPr>
                  <a:stCxn id="61" idx="1"/>
                  <a:endCxn id="55" idx="5"/>
                </p:cNvCxnSpPr>
                <p:nvPr/>
              </p:nvCxnSpPr>
              <p:spPr>
                <a:xfrm rot="16200000" flipV="1">
                  <a:off x="-1609337" y="1386428"/>
                  <a:ext cx="260575" cy="16773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31" name="Straight Arrow Connector 30"/>
                <p:cNvCxnSpPr>
                  <a:stCxn id="51" idx="4"/>
                  <a:endCxn id="54" idx="0"/>
                </p:cNvCxnSpPr>
                <p:nvPr/>
              </p:nvCxnSpPr>
              <p:spPr>
                <a:xfrm rot="5400000">
                  <a:off x="-1334300" y="996460"/>
                  <a:ext cx="263289" cy="122518"/>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2" name="Straight Arrow Connector 31"/>
                <p:cNvCxnSpPr>
                  <a:stCxn id="54" idx="7"/>
                  <a:endCxn id="52" idx="2"/>
                </p:cNvCxnSpPr>
                <p:nvPr/>
              </p:nvCxnSpPr>
              <p:spPr>
                <a:xfrm rot="5400000" flipH="1" flipV="1">
                  <a:off x="-1086228" y="916598"/>
                  <a:ext cx="149288" cy="42881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3" name="Straight Arrow Connector 32"/>
                <p:cNvCxnSpPr>
                  <a:stCxn id="53" idx="0"/>
                  <a:endCxn id="52" idx="3"/>
                </p:cNvCxnSpPr>
                <p:nvPr/>
              </p:nvCxnSpPr>
              <p:spPr>
                <a:xfrm rot="5400000" flipH="1" flipV="1">
                  <a:off x="-994394" y="1187920"/>
                  <a:ext cx="304004" cy="119601"/>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4" name="Straight Arrow Connector 33"/>
                <p:cNvCxnSpPr>
                  <a:stCxn id="54" idx="5"/>
                  <a:endCxn id="53" idx="2"/>
                </p:cNvCxnSpPr>
                <p:nvPr/>
              </p:nvCxnSpPr>
              <p:spPr>
                <a:xfrm rot="16200000" flipH="1">
                  <a:off x="-1177984" y="1235000"/>
                  <a:ext cx="172359" cy="26837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5" name="Straight Arrow Connector 34"/>
                <p:cNvCxnSpPr>
                  <a:stCxn id="54" idx="4"/>
                  <a:endCxn id="61" idx="0"/>
                </p:cNvCxnSpPr>
                <p:nvPr/>
              </p:nvCxnSpPr>
              <p:spPr>
                <a:xfrm rot="5400000">
                  <a:off x="-1453090" y="1395122"/>
                  <a:ext cx="285003" cy="93347"/>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6" name="Straight Arrow Connector 35"/>
                <p:cNvCxnSpPr>
                  <a:stCxn id="61" idx="7"/>
                  <a:endCxn id="53" idx="3"/>
                </p:cNvCxnSpPr>
                <p:nvPr/>
              </p:nvCxnSpPr>
              <p:spPr>
                <a:xfrm rot="5400000" flipH="1" flipV="1">
                  <a:off x="-1181198" y="1359500"/>
                  <a:ext cx="105858" cy="376306"/>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7" name="Straight Arrow Connector 36"/>
                <p:cNvCxnSpPr>
                  <a:stCxn id="50" idx="4"/>
                  <a:endCxn id="56" idx="0"/>
                </p:cNvCxnSpPr>
                <p:nvPr/>
              </p:nvCxnSpPr>
              <p:spPr>
                <a:xfrm rot="5400000">
                  <a:off x="-2083371" y="1249554"/>
                  <a:ext cx="416648" cy="583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8" name="Straight Arrow Connector 37"/>
                <p:cNvCxnSpPr>
                  <a:stCxn id="50" idx="5"/>
                  <a:endCxn id="55" idx="1"/>
                </p:cNvCxnSpPr>
                <p:nvPr/>
              </p:nvCxnSpPr>
              <p:spPr>
                <a:xfrm rot="16200000" flipH="1">
                  <a:off x="-1853879" y="1048991"/>
                  <a:ext cx="234788" cy="192529"/>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9" name="Straight Arrow Connector 38"/>
                <p:cNvCxnSpPr>
                  <a:stCxn id="59" idx="6"/>
                  <a:endCxn id="62" idx="2"/>
                </p:cNvCxnSpPr>
                <p:nvPr/>
              </p:nvCxnSpPr>
              <p:spPr>
                <a:xfrm flipV="1">
                  <a:off x="-1424355" y="1884229"/>
                  <a:ext cx="568835" cy="12214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0" name="Straight Arrow Connector 39"/>
                <p:cNvCxnSpPr>
                  <a:stCxn id="60" idx="7"/>
                  <a:endCxn id="62" idx="3"/>
                </p:cNvCxnSpPr>
                <p:nvPr/>
              </p:nvCxnSpPr>
              <p:spPr>
                <a:xfrm rot="5400000" flipH="1" flipV="1">
                  <a:off x="-1412913" y="1773583"/>
                  <a:ext cx="423434" cy="723442"/>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1" name="Straight Arrow Connector 40"/>
                <p:cNvCxnSpPr>
                  <a:stCxn id="62" idx="4"/>
                  <a:endCxn id="63" idx="0"/>
                </p:cNvCxnSpPr>
                <p:nvPr/>
              </p:nvCxnSpPr>
              <p:spPr>
                <a:xfrm rot="5400000">
                  <a:off x="-1043540" y="1974745"/>
                  <a:ext cx="276861" cy="20711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3" name="Straight Arrow Connector 42"/>
                <p:cNvCxnSpPr>
                  <a:stCxn id="56" idx="3"/>
                  <a:endCxn id="57" idx="7"/>
                </p:cNvCxnSpPr>
                <p:nvPr/>
              </p:nvCxnSpPr>
              <p:spPr>
                <a:xfrm rot="5400000">
                  <a:off x="-2267886" y="1678803"/>
                  <a:ext cx="475006" cy="228992"/>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4" name="Straight Arrow Connector 43"/>
                <p:cNvCxnSpPr>
                  <a:stCxn id="57" idx="4"/>
                  <a:endCxn id="60" idx="2"/>
                </p:cNvCxnSpPr>
                <p:nvPr/>
              </p:nvCxnSpPr>
              <p:spPr>
                <a:xfrm rot="16200000" flipH="1">
                  <a:off x="-2051228" y="1991414"/>
                  <a:ext cx="261931" cy="527996"/>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5" name="Straight Arrow Connector 44"/>
                <p:cNvCxnSpPr>
                  <a:stCxn id="58" idx="4"/>
                  <a:endCxn id="60" idx="1"/>
                </p:cNvCxnSpPr>
                <p:nvPr/>
              </p:nvCxnSpPr>
              <p:spPr>
                <a:xfrm rot="16200000" flipH="1">
                  <a:off x="-1916087" y="2071155"/>
                  <a:ext cx="346076" cy="205656"/>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6" name="Straight Arrow Connector 45"/>
                <p:cNvCxnSpPr>
                  <a:stCxn id="58" idx="6"/>
                  <a:endCxn id="59" idx="2"/>
                </p:cNvCxnSpPr>
                <p:nvPr/>
              </p:nvCxnSpPr>
              <p:spPr>
                <a:xfrm>
                  <a:off x="-1791910" y="1946658"/>
                  <a:ext cx="258163" cy="61073"/>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7" name="Straight Arrow Connector 46"/>
                <p:cNvCxnSpPr>
                  <a:stCxn id="61" idx="4"/>
                  <a:endCxn id="59" idx="0"/>
                </p:cNvCxnSpPr>
                <p:nvPr/>
              </p:nvCxnSpPr>
              <p:spPr>
                <a:xfrm rot="5400000">
                  <a:off x="-1548130" y="1762576"/>
                  <a:ext cx="259218" cy="122518"/>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48" name="Straight Arrow Connector 47"/>
                <p:cNvCxnSpPr>
                  <a:stCxn id="60" idx="6"/>
                  <a:endCxn id="63" idx="2"/>
                </p:cNvCxnSpPr>
                <p:nvPr/>
              </p:nvCxnSpPr>
              <p:spPr>
                <a:xfrm flipV="1">
                  <a:off x="-1546873" y="2272376"/>
                  <a:ext cx="482780" cy="114001"/>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grpSp>
        </p:grpSp>
        <p:sp>
          <p:nvSpPr>
            <p:cNvPr id="24749" name="TextBox 373"/>
            <p:cNvSpPr txBox="1">
              <a:spLocks noChangeArrowheads="1"/>
            </p:cNvSpPr>
            <p:nvPr/>
          </p:nvSpPr>
          <p:spPr bwMode="auto">
            <a:xfrm>
              <a:off x="1873045" y="3482914"/>
              <a:ext cx="1447800" cy="305701"/>
            </a:xfrm>
            <a:prstGeom prst="rect">
              <a:avLst/>
            </a:prstGeom>
            <a:noFill/>
            <a:ln w="9525">
              <a:noFill/>
              <a:miter lim="800000"/>
              <a:headEnd/>
              <a:tailEnd/>
            </a:ln>
          </p:spPr>
          <p:txBody>
            <a:bodyPr>
              <a:spAutoFit/>
            </a:bodyPr>
            <a:lstStyle/>
            <a:p>
              <a:pPr algn="ctr"/>
              <a:r>
                <a:rPr lang="en-US">
                  <a:latin typeface="Tw Cen MT" pitchFamily="34" charset="0"/>
                </a:rPr>
                <a:t>   Image</a:t>
              </a:r>
            </a:p>
          </p:txBody>
        </p:sp>
        <p:cxnSp>
          <p:nvCxnSpPr>
            <p:cNvPr id="65" name="Straight Arrow Connector 64"/>
            <p:cNvCxnSpPr>
              <a:stCxn id="24749" idx="0"/>
              <a:endCxn id="63" idx="4"/>
            </p:cNvCxnSpPr>
            <p:nvPr/>
          </p:nvCxnSpPr>
          <p:spPr>
            <a:xfrm rot="16200000" flipV="1">
              <a:off x="2339935" y="3225614"/>
              <a:ext cx="160493" cy="35410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4751" name="TextBox 378"/>
            <p:cNvSpPr txBox="1">
              <a:spLocks noChangeArrowheads="1"/>
            </p:cNvSpPr>
            <p:nvPr/>
          </p:nvSpPr>
          <p:spPr bwMode="auto">
            <a:xfrm>
              <a:off x="722671" y="3482915"/>
              <a:ext cx="1244600" cy="296339"/>
            </a:xfrm>
            <a:prstGeom prst="rect">
              <a:avLst/>
            </a:prstGeom>
            <a:noFill/>
            <a:ln w="9525">
              <a:noFill/>
              <a:miter lim="800000"/>
              <a:headEnd/>
              <a:tailEnd/>
            </a:ln>
          </p:spPr>
          <p:txBody>
            <a:bodyPr>
              <a:spAutoFit/>
            </a:bodyPr>
            <a:lstStyle/>
            <a:p>
              <a:pPr algn="ctr"/>
              <a:r>
                <a:rPr lang="en-US">
                  <a:latin typeface="Tw Cen MT" pitchFamily="34" charset="0"/>
                </a:rPr>
                <a:t>  Match</a:t>
              </a:r>
            </a:p>
          </p:txBody>
        </p:sp>
        <p:cxnSp>
          <p:nvCxnSpPr>
            <p:cNvPr id="67" name="Straight Arrow Connector 66"/>
            <p:cNvCxnSpPr/>
            <p:nvPr/>
          </p:nvCxnSpPr>
          <p:spPr>
            <a:xfrm flipV="1">
              <a:off x="1342466" y="3299493"/>
              <a:ext cx="531160" cy="24456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24753" name="TextBox 253"/>
            <p:cNvSpPr txBox="1">
              <a:spLocks noChangeArrowheads="1"/>
            </p:cNvSpPr>
            <p:nvPr/>
          </p:nvSpPr>
          <p:spPr bwMode="auto">
            <a:xfrm>
              <a:off x="-97054" y="1281865"/>
              <a:ext cx="3510274" cy="370424"/>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Compute Matches</a:t>
              </a:r>
            </a:p>
          </p:txBody>
        </p:sp>
      </p:grpSp>
      <p:grpSp>
        <p:nvGrpSpPr>
          <p:cNvPr id="6" name="Group 259"/>
          <p:cNvGrpSpPr>
            <a:grpSpLocks/>
          </p:cNvGrpSpPr>
          <p:nvPr/>
        </p:nvGrpSpPr>
        <p:grpSpPr bwMode="auto">
          <a:xfrm>
            <a:off x="2667000" y="838200"/>
            <a:ext cx="2846388" cy="2667000"/>
            <a:chOff x="2531313" y="1324923"/>
            <a:chExt cx="3367976" cy="2104077"/>
          </a:xfrm>
        </p:grpSpPr>
        <p:grpSp>
          <p:nvGrpSpPr>
            <p:cNvPr id="24688" name="Group 336"/>
            <p:cNvGrpSpPr>
              <a:grpSpLocks/>
            </p:cNvGrpSpPr>
            <p:nvPr/>
          </p:nvGrpSpPr>
          <p:grpSpPr bwMode="auto">
            <a:xfrm>
              <a:off x="3581400" y="1905000"/>
              <a:ext cx="2209800" cy="1524000"/>
              <a:chOff x="7391400" y="1752600"/>
              <a:chExt cx="1752600" cy="1371600"/>
            </a:xfrm>
          </p:grpSpPr>
          <p:grpSp>
            <p:nvGrpSpPr>
              <p:cNvPr id="24691" name="Group 325"/>
              <p:cNvGrpSpPr>
                <a:grpSpLocks/>
              </p:cNvGrpSpPr>
              <p:nvPr/>
            </p:nvGrpSpPr>
            <p:grpSpPr bwMode="auto">
              <a:xfrm>
                <a:off x="7391400" y="1752600"/>
                <a:ext cx="1752600" cy="1371600"/>
                <a:chOff x="-2362201" y="816430"/>
                <a:chExt cx="1674782" cy="1623782"/>
              </a:xfrm>
            </p:grpSpPr>
            <p:sp>
              <p:nvSpPr>
                <p:cNvPr id="226" name="Oval 225"/>
                <p:cNvSpPr>
                  <a:spLocks noChangeAspect="1"/>
                </p:cNvSpPr>
                <p:nvPr/>
              </p:nvSpPr>
              <p:spPr>
                <a:xfrm>
                  <a:off x="-2362246" y="1339310"/>
                  <a:ext cx="109618" cy="1080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27" name="Oval 226"/>
                <p:cNvSpPr>
                  <a:spLocks noChangeAspect="1"/>
                </p:cNvSpPr>
                <p:nvPr/>
              </p:nvSpPr>
              <p:spPr>
                <a:xfrm>
                  <a:off x="-1926618" y="934978"/>
                  <a:ext cx="109618" cy="1080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28" name="Oval 227"/>
                <p:cNvSpPr>
                  <a:spLocks noChangeAspect="1"/>
                </p:cNvSpPr>
                <p:nvPr/>
              </p:nvSpPr>
              <p:spPr>
                <a:xfrm>
                  <a:off x="-1196302" y="816214"/>
                  <a:ext cx="109619" cy="1080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29" name="Oval 228"/>
                <p:cNvSpPr>
                  <a:spLocks noChangeAspect="1"/>
                </p:cNvSpPr>
                <p:nvPr/>
              </p:nvSpPr>
              <p:spPr>
                <a:xfrm>
                  <a:off x="-797688" y="1000365"/>
                  <a:ext cx="109619" cy="1080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0" name="Oval 229"/>
                <p:cNvSpPr>
                  <a:spLocks noChangeAspect="1"/>
                </p:cNvSpPr>
                <p:nvPr/>
              </p:nvSpPr>
              <p:spPr>
                <a:xfrm>
                  <a:off x="-955710" y="1398024"/>
                  <a:ext cx="108195" cy="112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1" name="Oval 230"/>
                <p:cNvSpPr>
                  <a:spLocks noChangeAspect="1"/>
                </p:cNvSpPr>
                <p:nvPr/>
              </p:nvSpPr>
              <p:spPr>
                <a:xfrm>
                  <a:off x="-1320156" y="1188519"/>
                  <a:ext cx="109618" cy="112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2" name="Oval 231"/>
                <p:cNvSpPr>
                  <a:spLocks noChangeAspect="1"/>
                </p:cNvSpPr>
                <p:nvPr/>
              </p:nvSpPr>
              <p:spPr>
                <a:xfrm>
                  <a:off x="-1657555" y="1245900"/>
                  <a:ext cx="111042" cy="1094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3" name="Oval 232"/>
                <p:cNvSpPr>
                  <a:spLocks noChangeAspect="1"/>
                </p:cNvSpPr>
                <p:nvPr/>
              </p:nvSpPr>
              <p:spPr>
                <a:xfrm>
                  <a:off x="-1932313" y="1460742"/>
                  <a:ext cx="109618" cy="1094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4" name="Oval 233"/>
                <p:cNvSpPr>
                  <a:spLocks noChangeAspect="1"/>
                </p:cNvSpPr>
                <p:nvPr/>
              </p:nvSpPr>
              <p:spPr>
                <a:xfrm>
                  <a:off x="-2239815" y="2014530"/>
                  <a:ext cx="109618" cy="1080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5" name="Oval 234"/>
                <p:cNvSpPr>
                  <a:spLocks noChangeAspect="1"/>
                </p:cNvSpPr>
                <p:nvPr/>
              </p:nvSpPr>
              <p:spPr>
                <a:xfrm>
                  <a:off x="-1902417" y="1889094"/>
                  <a:ext cx="109619" cy="1107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6" name="Oval 235"/>
                <p:cNvSpPr>
                  <a:spLocks noChangeAspect="1"/>
                </p:cNvSpPr>
                <p:nvPr/>
              </p:nvSpPr>
              <p:spPr>
                <a:xfrm>
                  <a:off x="-1535123" y="1951811"/>
                  <a:ext cx="111042" cy="1107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7" name="Oval 236"/>
                <p:cNvSpPr>
                  <a:spLocks noChangeAspect="1"/>
                </p:cNvSpPr>
                <p:nvPr/>
              </p:nvSpPr>
              <p:spPr>
                <a:xfrm>
                  <a:off x="-1657555" y="2332124"/>
                  <a:ext cx="111042" cy="10808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8" name="Oval 237"/>
                <p:cNvSpPr>
                  <a:spLocks noChangeAspect="1"/>
                </p:cNvSpPr>
                <p:nvPr/>
              </p:nvSpPr>
              <p:spPr>
                <a:xfrm>
                  <a:off x="-1411268" y="1582175"/>
                  <a:ext cx="108195" cy="1120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9" name="Oval 238"/>
                <p:cNvSpPr>
                  <a:spLocks noChangeAspect="1"/>
                </p:cNvSpPr>
                <p:nvPr/>
              </p:nvSpPr>
              <p:spPr>
                <a:xfrm>
                  <a:off x="-857480" y="1829044"/>
                  <a:ext cx="109619" cy="10808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40" name="Oval 239"/>
                <p:cNvSpPr>
                  <a:spLocks noChangeAspect="1"/>
                </p:cNvSpPr>
                <p:nvPr/>
              </p:nvSpPr>
              <p:spPr>
                <a:xfrm>
                  <a:off x="-1063905" y="2217363"/>
                  <a:ext cx="109618" cy="10942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grpSp>
          <p:grpSp>
            <p:nvGrpSpPr>
              <p:cNvPr id="24692" name="Group 337"/>
              <p:cNvGrpSpPr>
                <a:grpSpLocks/>
              </p:cNvGrpSpPr>
              <p:nvPr/>
            </p:nvGrpSpPr>
            <p:grpSpPr bwMode="auto">
              <a:xfrm>
                <a:off x="7450577" y="1799749"/>
                <a:ext cx="1676646" cy="1278732"/>
                <a:chOff x="-2305652" y="872245"/>
                <a:chExt cx="1602201" cy="1513837"/>
              </a:xfrm>
            </p:grpSpPr>
            <p:cxnSp>
              <p:nvCxnSpPr>
                <p:cNvPr id="184" name="Straight Arrow Connector 183"/>
                <p:cNvCxnSpPr>
                  <a:stCxn id="227" idx="6"/>
                  <a:endCxn id="231" idx="1"/>
                </p:cNvCxnSpPr>
                <p:nvPr/>
              </p:nvCxnSpPr>
              <p:spPr>
                <a:xfrm>
                  <a:off x="-1817000" y="988351"/>
                  <a:ext cx="513927" cy="217512"/>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85" name="Straight Arrow Connector 184"/>
                <p:cNvCxnSpPr>
                  <a:stCxn id="226" idx="7"/>
                  <a:endCxn id="232" idx="3"/>
                </p:cNvCxnSpPr>
                <p:nvPr/>
              </p:nvCxnSpPr>
              <p:spPr>
                <a:xfrm rot="5400000" flipH="1" flipV="1">
                  <a:off x="-1961051" y="1033404"/>
                  <a:ext cx="13344" cy="62781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86" name="Straight Arrow Connector 185"/>
                <p:cNvCxnSpPr>
                  <a:stCxn id="235" idx="1"/>
                  <a:endCxn id="226" idx="4"/>
                </p:cNvCxnSpPr>
                <p:nvPr/>
              </p:nvCxnSpPr>
              <p:spPr>
                <a:xfrm rot="16200000" flipV="1">
                  <a:off x="-2324839" y="1466931"/>
                  <a:ext cx="459042" cy="419968"/>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87" name="Straight Arrow Connector 186"/>
                <p:cNvCxnSpPr>
                  <a:stCxn id="226" idx="5"/>
                  <a:endCxn id="236" idx="1"/>
                </p:cNvCxnSpPr>
                <p:nvPr/>
              </p:nvCxnSpPr>
              <p:spPr>
                <a:xfrm rot="16200000" flipH="1">
                  <a:off x="-2160049" y="1325811"/>
                  <a:ext cx="533770" cy="750247"/>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88" name="Straight Arrow Connector 187"/>
                <p:cNvCxnSpPr>
                  <a:stCxn id="233" idx="6"/>
                  <a:endCxn id="238" idx="2"/>
                </p:cNvCxnSpPr>
                <p:nvPr/>
              </p:nvCxnSpPr>
              <p:spPr>
                <a:xfrm>
                  <a:off x="-1821270" y="1514115"/>
                  <a:ext cx="411426" cy="12543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89" name="Straight Arrow Connector 188"/>
                <p:cNvCxnSpPr>
                  <a:stCxn id="238" idx="5"/>
                  <a:endCxn id="239" idx="1"/>
                </p:cNvCxnSpPr>
                <p:nvPr/>
              </p:nvCxnSpPr>
              <p:spPr>
                <a:xfrm rot="16200000" flipH="1">
                  <a:off x="-1162967" y="1522483"/>
                  <a:ext cx="166803" cy="478336"/>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0" name="Straight Arrow Connector 189"/>
                <p:cNvCxnSpPr>
                  <a:stCxn id="236" idx="4"/>
                  <a:endCxn id="237" idx="0"/>
                </p:cNvCxnSpPr>
                <p:nvPr/>
              </p:nvCxnSpPr>
              <p:spPr>
                <a:xfrm rot="5400000">
                  <a:off x="-1674927" y="2135458"/>
                  <a:ext cx="268219" cy="122431"/>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91" name="Straight Arrow Connector 190"/>
                <p:cNvCxnSpPr>
                  <a:stCxn id="227" idx="2"/>
                  <a:endCxn id="226" idx="0"/>
                </p:cNvCxnSpPr>
                <p:nvPr/>
              </p:nvCxnSpPr>
              <p:spPr>
                <a:xfrm rot="10800000" flipV="1">
                  <a:off x="-2305301" y="988351"/>
                  <a:ext cx="378683" cy="350954"/>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2" name="Straight Arrow Connector 191"/>
                <p:cNvCxnSpPr>
                  <a:stCxn id="235" idx="7"/>
                  <a:endCxn id="238" idx="3"/>
                </p:cNvCxnSpPr>
                <p:nvPr/>
              </p:nvCxnSpPr>
              <p:spPr>
                <a:xfrm rot="5400000" flipH="1" flipV="1">
                  <a:off x="-1716082" y="1584538"/>
                  <a:ext cx="229521" cy="414274"/>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3" name="Straight Arrow Connector 192"/>
                <p:cNvCxnSpPr>
                  <a:stCxn id="233" idx="4"/>
                  <a:endCxn id="235" idx="0"/>
                </p:cNvCxnSpPr>
                <p:nvPr/>
              </p:nvCxnSpPr>
              <p:spPr>
                <a:xfrm rot="16200000" flipH="1">
                  <a:off x="-2019884" y="1717346"/>
                  <a:ext cx="318928" cy="2989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94" name="Straight Arrow Connector 193"/>
                <p:cNvCxnSpPr>
                  <a:stCxn id="232" idx="3"/>
                  <a:endCxn id="235" idx="0"/>
                </p:cNvCxnSpPr>
                <p:nvPr/>
              </p:nvCxnSpPr>
              <p:spPr>
                <a:xfrm rot="5400000">
                  <a:off x="-2018531" y="1513698"/>
                  <a:ext cx="551118" cy="205001"/>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95" name="Straight Arrow Connector 194"/>
                <p:cNvCxnSpPr>
                  <a:stCxn id="228" idx="2"/>
                  <a:endCxn id="227" idx="7"/>
                </p:cNvCxnSpPr>
                <p:nvPr/>
              </p:nvCxnSpPr>
              <p:spPr>
                <a:xfrm rot="10800000" flipV="1">
                  <a:off x="-1832659" y="872257"/>
                  <a:ext cx="637782" cy="8006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96" name="Straight Arrow Connector 195"/>
                <p:cNvCxnSpPr>
                  <a:stCxn id="240" idx="1"/>
                  <a:endCxn id="236" idx="5"/>
                </p:cNvCxnSpPr>
                <p:nvPr/>
              </p:nvCxnSpPr>
              <p:spPr>
                <a:xfrm rot="16200000" flipV="1">
                  <a:off x="-1337358" y="1942834"/>
                  <a:ext cx="188154" cy="392919"/>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97" name="Straight Arrow Connector 196"/>
                <p:cNvCxnSpPr>
                  <a:stCxn id="228" idx="5"/>
                  <a:endCxn id="230" idx="1"/>
                </p:cNvCxnSpPr>
                <p:nvPr/>
              </p:nvCxnSpPr>
              <p:spPr>
                <a:xfrm rot="16200000" flipH="1">
                  <a:off x="-1275493" y="1082682"/>
                  <a:ext cx="505748" cy="162293"/>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98" name="Straight Arrow Connector 197"/>
                <p:cNvCxnSpPr>
                  <a:stCxn id="239" idx="0"/>
                  <a:endCxn id="230" idx="5"/>
                </p:cNvCxnSpPr>
                <p:nvPr/>
              </p:nvCxnSpPr>
              <p:spPr>
                <a:xfrm rot="16200000" flipV="1">
                  <a:off x="-1000704" y="1630293"/>
                  <a:ext cx="336275" cy="6121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99" name="Straight Arrow Connector 198"/>
                <p:cNvCxnSpPr>
                  <a:stCxn id="234" idx="6"/>
                  <a:endCxn id="235" idx="3"/>
                </p:cNvCxnSpPr>
                <p:nvPr/>
              </p:nvCxnSpPr>
              <p:spPr>
                <a:xfrm flipV="1">
                  <a:off x="-2128772" y="1985168"/>
                  <a:ext cx="243439" cy="8273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00" name="Straight Arrow Connector 199"/>
                <p:cNvCxnSpPr>
                  <a:stCxn id="232" idx="6"/>
                  <a:endCxn id="231" idx="2"/>
                </p:cNvCxnSpPr>
                <p:nvPr/>
              </p:nvCxnSpPr>
              <p:spPr>
                <a:xfrm flipV="1">
                  <a:off x="-1546512" y="1244561"/>
                  <a:ext cx="227779" cy="57381"/>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01" name="Straight Arrow Connector 200"/>
                <p:cNvCxnSpPr>
                  <a:stCxn id="232" idx="7"/>
                  <a:endCxn id="228" idx="3"/>
                </p:cNvCxnSpPr>
                <p:nvPr/>
              </p:nvCxnSpPr>
              <p:spPr>
                <a:xfrm rot="5400000" flipH="1" flipV="1">
                  <a:off x="-1548930" y="896289"/>
                  <a:ext cx="353623" cy="38295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02" name="Straight Arrow Connector 201"/>
                <p:cNvCxnSpPr>
                  <a:stCxn id="226" idx="5"/>
                  <a:endCxn id="233" idx="2"/>
                </p:cNvCxnSpPr>
                <p:nvPr/>
              </p:nvCxnSpPr>
              <p:spPr>
                <a:xfrm rot="16200000" flipH="1">
                  <a:off x="-2140333" y="1306095"/>
                  <a:ext cx="80066" cy="335974"/>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03" name="Straight Arrow Connector 202"/>
                <p:cNvCxnSpPr>
                  <a:stCxn id="229" idx="5"/>
                  <a:endCxn id="239" idx="7"/>
                </p:cNvCxnSpPr>
                <p:nvPr/>
              </p:nvCxnSpPr>
              <p:spPr>
                <a:xfrm rot="5400000">
                  <a:off x="-1109265" y="1439516"/>
                  <a:ext cx="751281" cy="59792"/>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04" name="Straight Arrow Connector 203"/>
                <p:cNvCxnSpPr>
                  <a:stCxn id="230" idx="3"/>
                  <a:endCxn id="236" idx="7"/>
                </p:cNvCxnSpPr>
                <p:nvPr/>
              </p:nvCxnSpPr>
              <p:spPr>
                <a:xfrm rot="5400000">
                  <a:off x="-1428134" y="1481158"/>
                  <a:ext cx="475055" cy="498267"/>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5" name="Straight Arrow Connector 204"/>
                <p:cNvCxnSpPr>
                  <a:stCxn id="240" idx="1"/>
                  <a:endCxn id="238" idx="5"/>
                </p:cNvCxnSpPr>
                <p:nvPr/>
              </p:nvCxnSpPr>
              <p:spPr>
                <a:xfrm rot="16200000" flipV="1">
                  <a:off x="-1460292" y="1819898"/>
                  <a:ext cx="556456" cy="270488"/>
                </a:xfrm>
                <a:prstGeom prst="straightConnector1">
                  <a:avLst/>
                </a:prstGeom>
                <a:ln w="190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206" name="Straight Arrow Connector 205"/>
                <p:cNvCxnSpPr>
                  <a:stCxn id="238" idx="1"/>
                  <a:endCxn id="232" idx="5"/>
                </p:cNvCxnSpPr>
                <p:nvPr/>
              </p:nvCxnSpPr>
              <p:spPr>
                <a:xfrm rot="16200000" flipV="1">
                  <a:off x="-1608329" y="1385373"/>
                  <a:ext cx="258879" cy="169411"/>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208" name="Straight Arrow Connector 207"/>
                <p:cNvCxnSpPr>
                  <a:stCxn id="228" idx="4"/>
                  <a:endCxn id="231" idx="0"/>
                </p:cNvCxnSpPr>
                <p:nvPr/>
              </p:nvCxnSpPr>
              <p:spPr>
                <a:xfrm rot="5400000">
                  <a:off x="-1332769" y="997860"/>
                  <a:ext cx="261547" cy="122431"/>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09" name="Straight Arrow Connector 208"/>
                <p:cNvCxnSpPr>
                  <a:stCxn id="231" idx="7"/>
                  <a:endCxn id="229" idx="2"/>
                </p:cNvCxnSpPr>
                <p:nvPr/>
              </p:nvCxnSpPr>
              <p:spPr>
                <a:xfrm rot="5400000" flipH="1" flipV="1">
                  <a:off x="-1086670" y="916880"/>
                  <a:ext cx="149456" cy="428509"/>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0" name="Straight Arrow Connector 209"/>
                <p:cNvCxnSpPr>
                  <a:stCxn id="230" idx="0"/>
                  <a:endCxn id="229" idx="3"/>
                </p:cNvCxnSpPr>
                <p:nvPr/>
              </p:nvCxnSpPr>
              <p:spPr>
                <a:xfrm rot="5400000" flipH="1" flipV="1">
                  <a:off x="-995946" y="1188105"/>
                  <a:ext cx="308252" cy="11958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1" name="Straight Arrow Connector 210"/>
                <p:cNvCxnSpPr>
                  <a:stCxn id="231" idx="5"/>
                  <a:endCxn id="230" idx="2"/>
                </p:cNvCxnSpPr>
                <p:nvPr/>
              </p:nvCxnSpPr>
              <p:spPr>
                <a:xfrm rot="16200000" flipH="1">
                  <a:off x="-1177023" y="1234086"/>
                  <a:ext cx="172140" cy="270488"/>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2" name="Straight Arrow Connector 211"/>
                <p:cNvCxnSpPr>
                  <a:stCxn id="231" idx="4"/>
                  <a:endCxn id="238" idx="0"/>
                </p:cNvCxnSpPr>
                <p:nvPr/>
              </p:nvCxnSpPr>
              <p:spPr>
                <a:xfrm rot="5400000">
                  <a:off x="-1452263" y="1397123"/>
                  <a:ext cx="285567" cy="92536"/>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3" name="Straight Arrow Connector 212"/>
                <p:cNvCxnSpPr>
                  <a:stCxn id="238" idx="7"/>
                  <a:endCxn id="230" idx="3"/>
                </p:cNvCxnSpPr>
                <p:nvPr/>
              </p:nvCxnSpPr>
              <p:spPr>
                <a:xfrm rot="5400000" flipH="1" flipV="1">
                  <a:off x="-1182768" y="1358223"/>
                  <a:ext cx="106754" cy="375836"/>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4" name="Straight Arrow Connector 213"/>
                <p:cNvCxnSpPr>
                  <a:stCxn id="227" idx="4"/>
                  <a:endCxn id="233" idx="0"/>
                </p:cNvCxnSpPr>
                <p:nvPr/>
              </p:nvCxnSpPr>
              <p:spPr>
                <a:xfrm rot="5400000">
                  <a:off x="-2082782" y="1250477"/>
                  <a:ext cx="417675" cy="2847"/>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5" name="Straight Arrow Connector 214"/>
                <p:cNvCxnSpPr>
                  <a:stCxn id="227" idx="5"/>
                  <a:endCxn id="232" idx="1"/>
                </p:cNvCxnSpPr>
                <p:nvPr/>
              </p:nvCxnSpPr>
              <p:spPr>
                <a:xfrm rot="16200000" flipH="1">
                  <a:off x="-1853995" y="1051054"/>
                  <a:ext cx="234859" cy="192188"/>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6" name="Straight Arrow Connector 215"/>
                <p:cNvCxnSpPr>
                  <a:stCxn id="236" idx="6"/>
                  <a:endCxn id="239" idx="2"/>
                </p:cNvCxnSpPr>
                <p:nvPr/>
              </p:nvCxnSpPr>
              <p:spPr>
                <a:xfrm flipV="1">
                  <a:off x="-1424081" y="1883751"/>
                  <a:ext cx="568025" cy="122767"/>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7" name="Straight Arrow Connector 216"/>
                <p:cNvCxnSpPr>
                  <a:stCxn id="237" idx="7"/>
                  <a:endCxn id="239" idx="3"/>
                </p:cNvCxnSpPr>
                <p:nvPr/>
              </p:nvCxnSpPr>
              <p:spPr>
                <a:xfrm rot="5400000" flipH="1" flipV="1">
                  <a:off x="-1414125" y="1773068"/>
                  <a:ext cx="425681" cy="721775"/>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18" name="Straight Arrow Connector 217"/>
                <p:cNvCxnSpPr>
                  <a:stCxn id="239" idx="4"/>
                  <a:endCxn id="240" idx="0"/>
                </p:cNvCxnSpPr>
                <p:nvPr/>
              </p:nvCxnSpPr>
              <p:spPr>
                <a:xfrm rot="5400000">
                  <a:off x="-1044619" y="1973363"/>
                  <a:ext cx="278895" cy="206425"/>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20" name="Straight Arrow Connector 219"/>
                <p:cNvCxnSpPr>
                  <a:stCxn id="233" idx="3"/>
                  <a:endCxn id="234" idx="7"/>
                </p:cNvCxnSpPr>
                <p:nvPr/>
              </p:nvCxnSpPr>
              <p:spPr>
                <a:xfrm rot="5400000">
                  <a:off x="-2268070" y="1677697"/>
                  <a:ext cx="475055" cy="230626"/>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21" name="Straight Arrow Connector 220"/>
                <p:cNvCxnSpPr>
                  <a:stCxn id="234" idx="4"/>
                  <a:endCxn id="237" idx="2"/>
                </p:cNvCxnSpPr>
                <p:nvPr/>
              </p:nvCxnSpPr>
              <p:spPr>
                <a:xfrm rot="16200000" flipH="1">
                  <a:off x="-2053032" y="1990017"/>
                  <a:ext cx="264216" cy="526740"/>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22" name="Straight Arrow Connector 221"/>
                <p:cNvCxnSpPr>
                  <a:stCxn id="235" idx="4"/>
                  <a:endCxn id="237" idx="1"/>
                </p:cNvCxnSpPr>
                <p:nvPr/>
              </p:nvCxnSpPr>
              <p:spPr>
                <a:xfrm rot="16200000" flipH="1">
                  <a:off x="-1916447" y="2070821"/>
                  <a:ext cx="346951" cy="205001"/>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23" name="Straight Arrow Connector 222"/>
                <p:cNvCxnSpPr>
                  <a:stCxn id="235" idx="6"/>
                  <a:endCxn id="236" idx="2"/>
                </p:cNvCxnSpPr>
                <p:nvPr/>
              </p:nvCxnSpPr>
              <p:spPr>
                <a:xfrm>
                  <a:off x="-1791375" y="1946469"/>
                  <a:ext cx="257676" cy="61384"/>
                </a:xfrm>
                <a:prstGeom prst="straightConnector1">
                  <a:avLst/>
                </a:prstGeom>
                <a:ln w="19050">
                  <a:solidFill>
                    <a:srgbClr val="FF000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24" name="Straight Arrow Connector 223"/>
                <p:cNvCxnSpPr>
                  <a:stCxn id="238" idx="4"/>
                  <a:endCxn id="236" idx="0"/>
                </p:cNvCxnSpPr>
                <p:nvPr/>
              </p:nvCxnSpPr>
              <p:spPr>
                <a:xfrm rot="5400000">
                  <a:off x="-1545779" y="1760440"/>
                  <a:ext cx="256210" cy="123855"/>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25" name="Straight Arrow Connector 224"/>
                <p:cNvCxnSpPr>
                  <a:stCxn id="237" idx="6"/>
                  <a:endCxn id="240" idx="2"/>
                </p:cNvCxnSpPr>
                <p:nvPr/>
              </p:nvCxnSpPr>
              <p:spPr>
                <a:xfrm flipV="1">
                  <a:off x="-1546512" y="2272069"/>
                  <a:ext cx="482608" cy="113427"/>
                </a:xfrm>
                <a:prstGeom prst="straightConnector1">
                  <a:avLst/>
                </a:prstGeom>
                <a:ln w="19050">
                  <a:solidFill>
                    <a:srgbClr val="FF0000"/>
                  </a:solidFill>
                  <a:headEnd type="triangle"/>
                  <a:tailEnd type="triangle"/>
                </a:ln>
              </p:spPr>
              <p:style>
                <a:lnRef idx="1">
                  <a:schemeClr val="accent3"/>
                </a:lnRef>
                <a:fillRef idx="0">
                  <a:schemeClr val="accent3"/>
                </a:fillRef>
                <a:effectRef idx="0">
                  <a:schemeClr val="accent3"/>
                </a:effectRef>
                <a:fontRef idx="minor">
                  <a:schemeClr val="tx1"/>
                </a:fontRef>
              </p:style>
            </p:cxnSp>
          </p:grpSp>
        </p:grpSp>
        <p:sp>
          <p:nvSpPr>
            <p:cNvPr id="247" name="Right Arrow 246"/>
            <p:cNvSpPr/>
            <p:nvPr/>
          </p:nvSpPr>
          <p:spPr>
            <a:xfrm>
              <a:off x="2531313" y="2561069"/>
              <a:ext cx="796443" cy="222932"/>
            </a:xfrm>
            <a:prstGeom prst="rightArrow">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4690" name="TextBox 254"/>
            <p:cNvSpPr txBox="1">
              <a:spLocks noChangeArrowheads="1"/>
            </p:cNvSpPr>
            <p:nvPr/>
          </p:nvSpPr>
          <p:spPr bwMode="auto">
            <a:xfrm>
              <a:off x="3252630" y="1324923"/>
              <a:ext cx="2646659" cy="364221"/>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Refine Matches</a:t>
              </a:r>
            </a:p>
          </p:txBody>
        </p:sp>
      </p:grpSp>
      <p:grpSp>
        <p:nvGrpSpPr>
          <p:cNvPr id="66" name="Group 179"/>
          <p:cNvGrpSpPr>
            <a:grpSpLocks/>
          </p:cNvGrpSpPr>
          <p:nvPr/>
        </p:nvGrpSpPr>
        <p:grpSpPr bwMode="auto">
          <a:xfrm>
            <a:off x="7010400" y="1600200"/>
            <a:ext cx="1981200" cy="2289175"/>
            <a:chOff x="6781800" y="2667001"/>
            <a:chExt cx="1676400" cy="1502637"/>
          </a:xfrm>
        </p:grpSpPr>
        <p:grpSp>
          <p:nvGrpSpPr>
            <p:cNvPr id="24640" name="Group 208"/>
            <p:cNvGrpSpPr>
              <a:grpSpLocks/>
            </p:cNvGrpSpPr>
            <p:nvPr/>
          </p:nvGrpSpPr>
          <p:grpSpPr bwMode="auto">
            <a:xfrm>
              <a:off x="6781800" y="2667001"/>
              <a:ext cx="1676400" cy="1296010"/>
              <a:chOff x="7315200" y="1600201"/>
              <a:chExt cx="1676400" cy="1296010"/>
            </a:xfrm>
          </p:grpSpPr>
          <p:grpSp>
            <p:nvGrpSpPr>
              <p:cNvPr id="24642" name="Group 340"/>
              <p:cNvGrpSpPr>
                <a:grpSpLocks/>
              </p:cNvGrpSpPr>
              <p:nvPr/>
            </p:nvGrpSpPr>
            <p:grpSpPr bwMode="auto">
              <a:xfrm>
                <a:off x="7369916" y="1643216"/>
                <a:ext cx="1605658" cy="1208591"/>
                <a:chOff x="-261018" y="870343"/>
                <a:chExt cx="1604109" cy="1514956"/>
              </a:xfrm>
            </p:grpSpPr>
            <p:cxnSp>
              <p:nvCxnSpPr>
                <p:cNvPr id="146" name="Straight Arrow Connector 145"/>
                <p:cNvCxnSpPr>
                  <a:stCxn id="132" idx="6"/>
                  <a:endCxn id="136" idx="1"/>
                </p:cNvCxnSpPr>
                <p:nvPr/>
              </p:nvCxnSpPr>
              <p:spPr>
                <a:xfrm>
                  <a:off x="229160" y="988842"/>
                  <a:ext cx="515318" cy="215523"/>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47" name="Straight Arrow Connector 146"/>
                <p:cNvCxnSpPr>
                  <a:stCxn id="131" idx="7"/>
                  <a:endCxn id="137" idx="3"/>
                </p:cNvCxnSpPr>
                <p:nvPr/>
              </p:nvCxnSpPr>
              <p:spPr>
                <a:xfrm rot="5400000" flipH="1" flipV="1">
                  <a:off x="85748" y="1032720"/>
                  <a:ext cx="13062" cy="628043"/>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48" name="Straight Arrow Connector 147"/>
                <p:cNvCxnSpPr>
                  <a:stCxn id="140" idx="1"/>
                  <a:endCxn id="131" idx="4"/>
                </p:cNvCxnSpPr>
                <p:nvPr/>
              </p:nvCxnSpPr>
              <p:spPr>
                <a:xfrm rot="16200000" flipV="1">
                  <a:off x="-279860" y="1466520"/>
                  <a:ext cx="459782" cy="421380"/>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49" name="Straight Arrow Connector 148"/>
                <p:cNvCxnSpPr>
                  <a:stCxn id="141" idx="4"/>
                  <a:endCxn id="142" idx="0"/>
                </p:cNvCxnSpPr>
                <p:nvPr/>
              </p:nvCxnSpPr>
              <p:spPr>
                <a:xfrm rot="5400000">
                  <a:off x="373081" y="2133404"/>
                  <a:ext cx="269077" cy="122120"/>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0" name="Straight Arrow Connector 149"/>
                <p:cNvCxnSpPr>
                  <a:stCxn id="138" idx="4"/>
                  <a:endCxn id="140" idx="0"/>
                </p:cNvCxnSpPr>
                <p:nvPr/>
              </p:nvCxnSpPr>
              <p:spPr>
                <a:xfrm rot="16200000" flipH="1">
                  <a:off x="25500" y="1714679"/>
                  <a:ext cx="317407" cy="30865"/>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51" name="Straight Arrow Connector 150"/>
                <p:cNvCxnSpPr>
                  <a:stCxn id="133" idx="2"/>
                  <a:endCxn id="132" idx="7"/>
                </p:cNvCxnSpPr>
                <p:nvPr/>
              </p:nvCxnSpPr>
              <p:spPr>
                <a:xfrm rot="10800000" flipV="1">
                  <a:off x="213057" y="869978"/>
                  <a:ext cx="636095" cy="79678"/>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2" name="Straight Arrow Connector 151"/>
                <p:cNvCxnSpPr>
                  <a:stCxn id="145" idx="1"/>
                  <a:endCxn id="141" idx="5"/>
                </p:cNvCxnSpPr>
                <p:nvPr/>
              </p:nvCxnSpPr>
              <p:spPr>
                <a:xfrm rot="16200000" flipV="1">
                  <a:off x="706812" y="1942352"/>
                  <a:ext cx="189399" cy="393199"/>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3" name="Straight Arrow Connector 152"/>
                <p:cNvCxnSpPr>
                  <a:stCxn id="133" idx="5"/>
                  <a:endCxn id="135" idx="1"/>
                </p:cNvCxnSpPr>
                <p:nvPr/>
              </p:nvCxnSpPr>
              <p:spPr>
                <a:xfrm rot="16200000" flipH="1">
                  <a:off x="773525" y="1081378"/>
                  <a:ext cx="504193" cy="162378"/>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4" name="Straight Arrow Connector 153"/>
                <p:cNvCxnSpPr>
                  <a:stCxn id="144" idx="0"/>
                  <a:endCxn id="135" idx="5"/>
                </p:cNvCxnSpPr>
                <p:nvPr/>
              </p:nvCxnSpPr>
              <p:spPr>
                <a:xfrm rot="16200000" flipV="1">
                  <a:off x="1035623" y="1640752"/>
                  <a:ext cx="338305" cy="40259"/>
                </a:xfrm>
                <a:prstGeom prst="straightConnector1">
                  <a:avLst/>
                </a:prstGeom>
                <a:ln w="19050">
                  <a:solidFill>
                    <a:srgbClr val="002060"/>
                  </a:solidFill>
                  <a:tailEnd type="triangle"/>
                </a:ln>
              </p:spPr>
              <p:style>
                <a:lnRef idx="1">
                  <a:schemeClr val="accent3"/>
                </a:lnRef>
                <a:fillRef idx="0">
                  <a:schemeClr val="accent3"/>
                </a:fillRef>
                <a:effectRef idx="0">
                  <a:schemeClr val="accent3"/>
                </a:effectRef>
                <a:fontRef idx="minor">
                  <a:schemeClr val="tx1"/>
                </a:fontRef>
              </p:style>
            </p:cxnSp>
            <p:cxnSp>
              <p:nvCxnSpPr>
                <p:cNvPr id="155" name="Straight Arrow Connector 154"/>
                <p:cNvCxnSpPr>
                  <a:stCxn id="139" idx="6"/>
                  <a:endCxn id="140" idx="3"/>
                </p:cNvCxnSpPr>
                <p:nvPr/>
              </p:nvCxnSpPr>
              <p:spPr>
                <a:xfrm flipV="1">
                  <a:off x="-83519" y="1982860"/>
                  <a:ext cx="244239" cy="86209"/>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6" name="Straight Arrow Connector 155"/>
                <p:cNvCxnSpPr>
                  <a:stCxn id="137" idx="6"/>
                  <a:endCxn id="136" idx="2"/>
                </p:cNvCxnSpPr>
                <p:nvPr/>
              </p:nvCxnSpPr>
              <p:spPr>
                <a:xfrm flipV="1">
                  <a:off x="500239" y="1243552"/>
                  <a:ext cx="226794" cy="5616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7" name="Straight Arrow Connector 156"/>
                <p:cNvCxnSpPr>
                  <a:stCxn id="137" idx="7"/>
                  <a:endCxn id="133" idx="3"/>
                </p:cNvCxnSpPr>
                <p:nvPr/>
              </p:nvCxnSpPr>
              <p:spPr>
                <a:xfrm rot="5400000" flipH="1" flipV="1">
                  <a:off x="499683" y="894923"/>
                  <a:ext cx="351368" cy="382463"/>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8" name="Straight Arrow Connector 157"/>
                <p:cNvCxnSpPr>
                  <a:stCxn id="131" idx="5"/>
                  <a:endCxn id="138" idx="2"/>
                </p:cNvCxnSpPr>
                <p:nvPr/>
              </p:nvCxnSpPr>
              <p:spPr>
                <a:xfrm rot="16200000" flipH="1">
                  <a:off x="-95123" y="1305024"/>
                  <a:ext cx="83597" cy="33683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59" name="Straight Arrow Connector 158"/>
                <p:cNvCxnSpPr>
                  <a:stCxn id="134" idx="5"/>
                  <a:endCxn id="144" idx="7"/>
                </p:cNvCxnSpPr>
                <p:nvPr/>
              </p:nvCxnSpPr>
              <p:spPr>
                <a:xfrm rot="5400000">
                  <a:off x="927225" y="1429936"/>
                  <a:ext cx="752371" cy="79176"/>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60" name="Straight Arrow Connector 159"/>
                <p:cNvCxnSpPr>
                  <a:stCxn id="143" idx="1"/>
                  <a:endCxn id="137" idx="5"/>
                </p:cNvCxnSpPr>
                <p:nvPr/>
              </p:nvCxnSpPr>
              <p:spPr>
                <a:xfrm rot="16200000" flipV="1">
                  <a:off x="438695" y="1385651"/>
                  <a:ext cx="258627" cy="167747"/>
                </a:xfrm>
                <a:prstGeom prst="straightConnector1">
                  <a:avLst/>
                </a:prstGeom>
                <a:ln w="19050">
                  <a:solidFill>
                    <a:srgbClr val="00B050"/>
                  </a:solidFill>
                  <a:tailEnd type="triangle"/>
                </a:ln>
              </p:spPr>
              <p:style>
                <a:lnRef idx="1">
                  <a:schemeClr val="accent3"/>
                </a:lnRef>
                <a:fillRef idx="0">
                  <a:schemeClr val="accent3"/>
                </a:fillRef>
                <a:effectRef idx="0">
                  <a:schemeClr val="accent3"/>
                </a:effectRef>
                <a:fontRef idx="minor">
                  <a:schemeClr val="tx1"/>
                </a:fontRef>
              </p:style>
            </p:cxnSp>
            <p:cxnSp>
              <p:nvCxnSpPr>
                <p:cNvPr id="162" name="Straight Arrow Connector 273"/>
                <p:cNvCxnSpPr>
                  <a:stCxn id="133" idx="4"/>
                  <a:endCxn id="136" idx="0"/>
                </p:cNvCxnSpPr>
                <p:nvPr/>
              </p:nvCxnSpPr>
              <p:spPr>
                <a:xfrm rot="5400000">
                  <a:off x="713182" y="996358"/>
                  <a:ext cx="262546" cy="122119"/>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3" name="Straight Arrow Connector 274"/>
                <p:cNvCxnSpPr>
                  <a:stCxn id="136" idx="7"/>
                  <a:endCxn id="134" idx="2"/>
                </p:cNvCxnSpPr>
                <p:nvPr/>
              </p:nvCxnSpPr>
              <p:spPr>
                <a:xfrm rot="5400000" flipH="1" flipV="1">
                  <a:off x="960579" y="915885"/>
                  <a:ext cx="150213" cy="426747"/>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4" name="Straight Arrow Connector 163"/>
                <p:cNvCxnSpPr>
                  <a:stCxn id="135" idx="0"/>
                  <a:endCxn id="134" idx="3"/>
                </p:cNvCxnSpPr>
                <p:nvPr/>
              </p:nvCxnSpPr>
              <p:spPr>
                <a:xfrm rot="5400000" flipH="1" flipV="1">
                  <a:off x="1051968" y="1185793"/>
                  <a:ext cx="306956" cy="119435"/>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5" name="Straight Arrow Connector 164"/>
                <p:cNvCxnSpPr>
                  <a:stCxn id="136" idx="5"/>
                  <a:endCxn id="135" idx="2"/>
                </p:cNvCxnSpPr>
                <p:nvPr/>
              </p:nvCxnSpPr>
              <p:spPr>
                <a:xfrm rot="16200000" flipH="1">
                  <a:off x="871606" y="1233444"/>
                  <a:ext cx="169806" cy="268395"/>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6" name="Straight Arrow Connector 165"/>
                <p:cNvCxnSpPr>
                  <a:stCxn id="136" idx="4"/>
                  <a:endCxn id="143" idx="0"/>
                </p:cNvCxnSpPr>
                <p:nvPr/>
              </p:nvCxnSpPr>
              <p:spPr>
                <a:xfrm rot="5400000">
                  <a:off x="594051" y="1393819"/>
                  <a:ext cx="284751" cy="93938"/>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7" name="Straight Arrow Connector 166"/>
                <p:cNvCxnSpPr>
                  <a:stCxn id="143" idx="7"/>
                  <a:endCxn id="135" idx="3"/>
                </p:cNvCxnSpPr>
                <p:nvPr/>
              </p:nvCxnSpPr>
              <p:spPr>
                <a:xfrm rot="5400000" flipH="1" flipV="1">
                  <a:off x="865363" y="1357389"/>
                  <a:ext cx="105803" cy="37709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8" name="Straight Arrow Connector 167"/>
                <p:cNvCxnSpPr>
                  <a:stCxn id="132" idx="5"/>
                  <a:endCxn id="137" idx="1"/>
                </p:cNvCxnSpPr>
                <p:nvPr/>
              </p:nvCxnSpPr>
              <p:spPr>
                <a:xfrm rot="16200000" flipH="1">
                  <a:off x="192121" y="1047658"/>
                  <a:ext cx="235116" cy="19324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69" name="Straight Arrow Connector 168"/>
                <p:cNvCxnSpPr>
                  <a:stCxn id="141" idx="6"/>
                  <a:endCxn id="144" idx="2"/>
                </p:cNvCxnSpPr>
                <p:nvPr/>
              </p:nvCxnSpPr>
              <p:spPr>
                <a:xfrm flipV="1">
                  <a:off x="622359" y="1884895"/>
                  <a:ext cx="547525" cy="124089"/>
                </a:xfrm>
                <a:prstGeom prst="straightConnector1">
                  <a:avLst/>
                </a:prstGeom>
                <a:ln w="19050">
                  <a:solidFill>
                    <a:srgbClr val="00206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0" name="Straight Arrow Connector 169"/>
                <p:cNvCxnSpPr>
                  <a:stCxn id="142" idx="7"/>
                  <a:endCxn id="144" idx="3"/>
                </p:cNvCxnSpPr>
                <p:nvPr/>
              </p:nvCxnSpPr>
              <p:spPr>
                <a:xfrm rot="5400000" flipH="1" flipV="1">
                  <a:off x="623457" y="1784759"/>
                  <a:ext cx="423209" cy="701852"/>
                </a:xfrm>
                <a:prstGeom prst="straightConnector1">
                  <a:avLst/>
                </a:prstGeom>
                <a:ln w="19050">
                  <a:solidFill>
                    <a:srgbClr val="00206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1" name="Straight Arrow Connector 170"/>
                <p:cNvCxnSpPr>
                  <a:stCxn id="144" idx="4"/>
                  <a:endCxn id="145" idx="0"/>
                </p:cNvCxnSpPr>
                <p:nvPr/>
              </p:nvCxnSpPr>
              <p:spPr>
                <a:xfrm rot="5400000">
                  <a:off x="992527" y="1985599"/>
                  <a:ext cx="278221" cy="186534"/>
                </a:xfrm>
                <a:prstGeom prst="straightConnector1">
                  <a:avLst/>
                </a:prstGeom>
                <a:ln w="19050">
                  <a:solidFill>
                    <a:srgbClr val="00206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3" name="Straight Arrow Connector 172"/>
                <p:cNvCxnSpPr>
                  <a:stCxn id="138" idx="3"/>
                  <a:endCxn id="139" idx="7"/>
                </p:cNvCxnSpPr>
                <p:nvPr/>
              </p:nvCxnSpPr>
              <p:spPr>
                <a:xfrm rot="5400000">
                  <a:off x="-221307" y="1677417"/>
                  <a:ext cx="472844" cy="229477"/>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4" name="Straight Arrow Connector 173"/>
                <p:cNvCxnSpPr>
                  <a:stCxn id="139" idx="4"/>
                  <a:endCxn id="142" idx="2"/>
                </p:cNvCxnSpPr>
                <p:nvPr/>
              </p:nvCxnSpPr>
              <p:spPr>
                <a:xfrm rot="16200000" flipH="1">
                  <a:off x="-4773" y="1990199"/>
                  <a:ext cx="262546" cy="527395"/>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5" name="Straight Arrow Connector 174"/>
                <p:cNvCxnSpPr>
                  <a:stCxn id="140" idx="4"/>
                  <a:endCxn id="142" idx="1"/>
                </p:cNvCxnSpPr>
                <p:nvPr/>
              </p:nvCxnSpPr>
              <p:spPr>
                <a:xfrm rot="16200000" flipH="1">
                  <a:off x="129898" y="2070886"/>
                  <a:ext cx="346142" cy="206664"/>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76" name="Straight Arrow Connector 175"/>
                <p:cNvCxnSpPr>
                  <a:stCxn id="143" idx="4"/>
                  <a:endCxn id="141" idx="0"/>
                </p:cNvCxnSpPr>
                <p:nvPr/>
              </p:nvCxnSpPr>
              <p:spPr>
                <a:xfrm rot="5400000">
                  <a:off x="500408" y="1761156"/>
                  <a:ext cx="257321" cy="120778"/>
                </a:xfrm>
                <a:prstGeom prst="straightConnector1">
                  <a:avLst/>
                </a:prstGeom>
                <a:ln w="19050">
                  <a:solidFill>
                    <a:srgbClr val="00B050"/>
                  </a:solidFill>
                  <a:headEnd type="triangle"/>
                  <a:tailEnd type="triangle"/>
                </a:ln>
              </p:spPr>
              <p:style>
                <a:lnRef idx="1">
                  <a:schemeClr val="accent3"/>
                </a:lnRef>
                <a:fillRef idx="0">
                  <a:schemeClr val="accent3"/>
                </a:fillRef>
                <a:effectRef idx="0">
                  <a:schemeClr val="accent3"/>
                </a:effectRef>
                <a:fontRef idx="minor">
                  <a:schemeClr val="tx1"/>
                </a:fontRef>
              </p:style>
            </p:cxnSp>
          </p:grpSp>
          <p:grpSp>
            <p:nvGrpSpPr>
              <p:cNvPr id="24643" name="Group 329"/>
              <p:cNvGrpSpPr>
                <a:grpSpLocks/>
              </p:cNvGrpSpPr>
              <p:nvPr/>
            </p:nvGrpSpPr>
            <p:grpSpPr bwMode="auto">
              <a:xfrm>
                <a:off x="7315200" y="1600201"/>
                <a:ext cx="1676400" cy="1296010"/>
                <a:chOff x="-315680" y="816425"/>
                <a:chExt cx="1674778" cy="1624535"/>
              </a:xfrm>
            </p:grpSpPr>
            <p:sp>
              <p:nvSpPr>
                <p:cNvPr id="131" name="Oval 130"/>
                <p:cNvSpPr>
                  <a:spLocks noChangeAspect="1"/>
                </p:cNvSpPr>
                <p:nvPr/>
              </p:nvSpPr>
              <p:spPr>
                <a:xfrm>
                  <a:off x="-315680" y="1338905"/>
                  <a:ext cx="108700" cy="1084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2" name="Oval 131"/>
                <p:cNvSpPr>
                  <a:spLocks noChangeAspect="1"/>
                </p:cNvSpPr>
                <p:nvPr/>
              </p:nvSpPr>
              <p:spPr>
                <a:xfrm>
                  <a:off x="119118" y="935290"/>
                  <a:ext cx="110042" cy="1071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3" name="Oval 132"/>
                <p:cNvSpPr>
                  <a:spLocks noChangeAspect="1"/>
                </p:cNvSpPr>
                <p:nvPr/>
              </p:nvSpPr>
              <p:spPr>
                <a:xfrm>
                  <a:off x="849150" y="816425"/>
                  <a:ext cx="110042"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4" name="Oval 133"/>
                <p:cNvSpPr>
                  <a:spLocks noChangeAspect="1"/>
                </p:cNvSpPr>
                <p:nvPr/>
              </p:nvSpPr>
              <p:spPr>
                <a:xfrm>
                  <a:off x="1250399" y="1000600"/>
                  <a:ext cx="108699"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5" name="Oval 134"/>
                <p:cNvSpPr>
                  <a:spLocks noChangeAspect="1"/>
                </p:cNvSpPr>
                <p:nvPr/>
              </p:nvSpPr>
              <p:spPr>
                <a:xfrm>
                  <a:off x="1092046" y="1398990"/>
                  <a:ext cx="108699"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6" name="Oval 135"/>
                <p:cNvSpPr>
                  <a:spLocks noChangeAspect="1"/>
                </p:cNvSpPr>
                <p:nvPr/>
              </p:nvSpPr>
              <p:spPr>
                <a:xfrm>
                  <a:off x="727031" y="1188692"/>
                  <a:ext cx="110042"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7" name="Oval 136"/>
                <p:cNvSpPr>
                  <a:spLocks noChangeAspect="1"/>
                </p:cNvSpPr>
                <p:nvPr/>
              </p:nvSpPr>
              <p:spPr>
                <a:xfrm>
                  <a:off x="390196" y="1246165"/>
                  <a:ext cx="110042"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8" name="Oval 137"/>
                <p:cNvSpPr>
                  <a:spLocks noChangeAspect="1"/>
                </p:cNvSpPr>
                <p:nvPr/>
              </p:nvSpPr>
              <p:spPr>
                <a:xfrm>
                  <a:off x="115093" y="1461688"/>
                  <a:ext cx="108699"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9" name="Oval 138"/>
                <p:cNvSpPr>
                  <a:spLocks noChangeAspect="1"/>
                </p:cNvSpPr>
                <p:nvPr/>
              </p:nvSpPr>
              <p:spPr>
                <a:xfrm>
                  <a:off x="-193560" y="2012904"/>
                  <a:ext cx="110042" cy="1123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0" name="Oval 139"/>
                <p:cNvSpPr>
                  <a:spLocks noChangeAspect="1"/>
                </p:cNvSpPr>
                <p:nvPr/>
              </p:nvSpPr>
              <p:spPr>
                <a:xfrm>
                  <a:off x="143274" y="1891428"/>
                  <a:ext cx="111384"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1" name="Oval 140"/>
                <p:cNvSpPr>
                  <a:spLocks noChangeAspect="1"/>
                </p:cNvSpPr>
                <p:nvPr/>
              </p:nvSpPr>
              <p:spPr>
                <a:xfrm>
                  <a:off x="512316" y="1954126"/>
                  <a:ext cx="110042" cy="109721"/>
                </a:xfrm>
                <a:prstGeom prst="ellipse">
                  <a:avLst/>
                </a:prstGeom>
                <a:ln w="254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2" name="Oval 141"/>
                <p:cNvSpPr>
                  <a:spLocks noChangeAspect="1"/>
                </p:cNvSpPr>
                <p:nvPr/>
              </p:nvSpPr>
              <p:spPr>
                <a:xfrm>
                  <a:off x="390196" y="2331617"/>
                  <a:ext cx="110042"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3" name="Oval 142"/>
                <p:cNvSpPr>
                  <a:spLocks noChangeAspect="1"/>
                </p:cNvSpPr>
                <p:nvPr/>
              </p:nvSpPr>
              <p:spPr>
                <a:xfrm>
                  <a:off x="635777" y="1585777"/>
                  <a:ext cx="108699" cy="1097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4" name="Oval 143"/>
                <p:cNvSpPr>
                  <a:spLocks noChangeAspect="1"/>
                </p:cNvSpPr>
                <p:nvPr/>
              </p:nvSpPr>
              <p:spPr>
                <a:xfrm>
                  <a:off x="1169881" y="1831343"/>
                  <a:ext cx="110042" cy="108414"/>
                </a:xfrm>
                <a:prstGeom prst="ellipse">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5" name="Oval 144"/>
                <p:cNvSpPr>
                  <a:spLocks noChangeAspect="1"/>
                </p:cNvSpPr>
                <p:nvPr/>
              </p:nvSpPr>
              <p:spPr>
                <a:xfrm>
                  <a:off x="983347" y="2219284"/>
                  <a:ext cx="110042" cy="10841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grpSp>
        </p:grpSp>
        <p:sp>
          <p:nvSpPr>
            <p:cNvPr id="178" name="Oval 177"/>
            <p:cNvSpPr/>
            <p:nvPr/>
          </p:nvSpPr>
          <p:spPr>
            <a:xfrm rot="1898920">
              <a:off x="7496419" y="3003584"/>
              <a:ext cx="902677" cy="11660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79" name="Down Arrow 178"/>
          <p:cNvSpPr/>
          <p:nvPr/>
        </p:nvSpPr>
        <p:spPr>
          <a:xfrm rot="2240489">
            <a:off x="7286625" y="3608388"/>
            <a:ext cx="457200" cy="346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6" name="Right Arrow 245"/>
          <p:cNvSpPr/>
          <p:nvPr/>
        </p:nvSpPr>
        <p:spPr>
          <a:xfrm>
            <a:off x="6146800" y="2362200"/>
            <a:ext cx="635000" cy="304800"/>
          </a:xfrm>
          <a:prstGeom prst="rightArrow">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256" name="TextBox 255"/>
          <p:cNvSpPr txBox="1">
            <a:spLocks noChangeArrowheads="1"/>
          </p:cNvSpPr>
          <p:nvPr/>
        </p:nvSpPr>
        <p:spPr bwMode="auto">
          <a:xfrm>
            <a:off x="6096000" y="769938"/>
            <a:ext cx="3352800" cy="830262"/>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Compute partial Reconstructions</a:t>
            </a:r>
          </a:p>
        </p:txBody>
      </p:sp>
      <p:sp>
        <p:nvSpPr>
          <p:cNvPr id="249" name="Rounded Rectangle 248"/>
          <p:cNvSpPr/>
          <p:nvPr/>
        </p:nvSpPr>
        <p:spPr>
          <a:xfrm>
            <a:off x="3962400" y="5029200"/>
            <a:ext cx="1295400" cy="609600"/>
          </a:xfrm>
          <a:prstGeom prst="roundRect">
            <a:avLst>
              <a:gd name="adj" fmla="val 49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Standard </a:t>
            </a:r>
            <a:r>
              <a:rPr lang="en-US" dirty="0" err="1"/>
              <a:t>SfM</a:t>
            </a:r>
            <a:endParaRPr lang="en-US" dirty="0"/>
          </a:p>
        </p:txBody>
      </p:sp>
      <p:sp>
        <p:nvSpPr>
          <p:cNvPr id="250" name="Down Arrow 249"/>
          <p:cNvSpPr/>
          <p:nvPr/>
        </p:nvSpPr>
        <p:spPr>
          <a:xfrm rot="5400000">
            <a:off x="3352800" y="51054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1" name="Group 251"/>
          <p:cNvGrpSpPr>
            <a:grpSpLocks/>
          </p:cNvGrpSpPr>
          <p:nvPr/>
        </p:nvGrpSpPr>
        <p:grpSpPr bwMode="auto">
          <a:xfrm>
            <a:off x="6019800" y="4114800"/>
            <a:ext cx="2514600" cy="2359025"/>
            <a:chOff x="5867400" y="4114800"/>
            <a:chExt cx="2514600" cy="2358483"/>
          </a:xfrm>
        </p:grpSpPr>
        <p:pic>
          <p:nvPicPr>
            <p:cNvPr id="24634" name="Picture 12" descr="C:\Users\srijan\Documents\bmvc\presentaation\results\eth slide 2\eth_00018_resize.jpg"/>
            <p:cNvPicPr>
              <a:picLocks noChangeAspect="1" noChangeArrowheads="1"/>
            </p:cNvPicPr>
            <p:nvPr/>
          </p:nvPicPr>
          <p:blipFill>
            <a:blip r:embed="rId3"/>
            <a:srcRect/>
            <a:stretch>
              <a:fillRect/>
            </a:stretch>
          </p:blipFill>
          <p:spPr bwMode="auto">
            <a:xfrm>
              <a:off x="7239000" y="5715000"/>
              <a:ext cx="1143000" cy="758283"/>
            </a:xfrm>
            <a:prstGeom prst="rect">
              <a:avLst/>
            </a:prstGeom>
            <a:noFill/>
            <a:ln w="15875">
              <a:solidFill>
                <a:schemeClr val="tx1"/>
              </a:solidFill>
              <a:miter lim="800000"/>
              <a:headEnd/>
              <a:tailEnd/>
            </a:ln>
          </p:spPr>
        </p:pic>
        <p:pic>
          <p:nvPicPr>
            <p:cNvPr id="24635" name="Picture 13" descr="C:\Users\srijan\Documents\bmvc\presentaation\results\eth slide 2\eth_00015_resize.jpg"/>
            <p:cNvPicPr>
              <a:picLocks noChangeAspect="1" noChangeArrowheads="1"/>
            </p:cNvPicPr>
            <p:nvPr/>
          </p:nvPicPr>
          <p:blipFill>
            <a:blip r:embed="rId4"/>
            <a:srcRect/>
            <a:stretch>
              <a:fillRect/>
            </a:stretch>
          </p:blipFill>
          <p:spPr bwMode="auto">
            <a:xfrm>
              <a:off x="5867400" y="5715000"/>
              <a:ext cx="1143000" cy="758283"/>
            </a:xfrm>
            <a:prstGeom prst="rect">
              <a:avLst/>
            </a:prstGeom>
            <a:noFill/>
            <a:ln w="15875">
              <a:solidFill>
                <a:schemeClr val="tx1"/>
              </a:solidFill>
              <a:miter lim="800000"/>
              <a:headEnd/>
              <a:tailEnd/>
            </a:ln>
          </p:spPr>
        </p:pic>
        <p:pic>
          <p:nvPicPr>
            <p:cNvPr id="24636" name="Picture 14" descr="C:\Users\srijan\Documents\bmvc\presentaation\results\eth slide 2\eth_00020_resize.jpg"/>
            <p:cNvPicPr>
              <a:picLocks noChangeAspect="1" noChangeArrowheads="1"/>
            </p:cNvPicPr>
            <p:nvPr/>
          </p:nvPicPr>
          <p:blipFill>
            <a:blip r:embed="rId5"/>
            <a:srcRect/>
            <a:stretch>
              <a:fillRect/>
            </a:stretch>
          </p:blipFill>
          <p:spPr bwMode="auto">
            <a:xfrm>
              <a:off x="7239000" y="4953000"/>
              <a:ext cx="1143000" cy="758283"/>
            </a:xfrm>
            <a:prstGeom prst="rect">
              <a:avLst/>
            </a:prstGeom>
            <a:noFill/>
            <a:ln w="15875">
              <a:solidFill>
                <a:schemeClr val="tx1"/>
              </a:solidFill>
              <a:miter lim="800000"/>
              <a:headEnd/>
              <a:tailEnd/>
            </a:ln>
          </p:spPr>
        </p:pic>
        <p:pic>
          <p:nvPicPr>
            <p:cNvPr id="24637" name="Picture 15" descr="C:\Users\srijan\Documents\bmvc\presentaation\results\eth slide 2\eth_00009_resize.jpg"/>
            <p:cNvPicPr>
              <a:picLocks noChangeAspect="1" noChangeArrowheads="1"/>
            </p:cNvPicPr>
            <p:nvPr/>
          </p:nvPicPr>
          <p:blipFill>
            <a:blip r:embed="rId6"/>
            <a:srcRect/>
            <a:stretch>
              <a:fillRect/>
            </a:stretch>
          </p:blipFill>
          <p:spPr bwMode="auto">
            <a:xfrm>
              <a:off x="7239000" y="4114800"/>
              <a:ext cx="1143000" cy="758283"/>
            </a:xfrm>
            <a:prstGeom prst="rect">
              <a:avLst/>
            </a:prstGeom>
            <a:noFill/>
            <a:ln w="15875">
              <a:solidFill>
                <a:schemeClr val="tx1"/>
              </a:solidFill>
              <a:miter lim="800000"/>
              <a:headEnd/>
              <a:tailEnd/>
            </a:ln>
          </p:spPr>
        </p:pic>
        <p:pic>
          <p:nvPicPr>
            <p:cNvPr id="24638" name="Picture 16" descr="C:\Users\srijan\Documents\bmvc\presentaation\results\eth slide 2\eth_00016_resize.jpg"/>
            <p:cNvPicPr>
              <a:picLocks noChangeAspect="1" noChangeArrowheads="1"/>
            </p:cNvPicPr>
            <p:nvPr/>
          </p:nvPicPr>
          <p:blipFill>
            <a:blip r:embed="rId7"/>
            <a:srcRect/>
            <a:stretch>
              <a:fillRect/>
            </a:stretch>
          </p:blipFill>
          <p:spPr bwMode="auto">
            <a:xfrm>
              <a:off x="5867400" y="4956717"/>
              <a:ext cx="1143000" cy="758283"/>
            </a:xfrm>
            <a:prstGeom prst="rect">
              <a:avLst/>
            </a:prstGeom>
            <a:noFill/>
            <a:ln w="15875">
              <a:solidFill>
                <a:schemeClr val="tx1"/>
              </a:solidFill>
              <a:miter lim="800000"/>
              <a:headEnd/>
              <a:tailEnd/>
            </a:ln>
          </p:spPr>
        </p:pic>
        <p:pic>
          <p:nvPicPr>
            <p:cNvPr id="24639" name="Picture 17" descr="C:\Users\srijan\Documents\bmvc\presentaation\results\eth slide 2\eth_00011_resize.jpg"/>
            <p:cNvPicPr>
              <a:picLocks noChangeAspect="1" noChangeArrowheads="1"/>
            </p:cNvPicPr>
            <p:nvPr/>
          </p:nvPicPr>
          <p:blipFill>
            <a:blip r:embed="rId8"/>
            <a:srcRect/>
            <a:stretch>
              <a:fillRect/>
            </a:stretch>
          </p:blipFill>
          <p:spPr bwMode="auto">
            <a:xfrm>
              <a:off x="5867400" y="4114800"/>
              <a:ext cx="1143000" cy="758283"/>
            </a:xfrm>
            <a:prstGeom prst="rect">
              <a:avLst/>
            </a:prstGeom>
            <a:noFill/>
            <a:ln w="15875">
              <a:solidFill>
                <a:schemeClr val="tx1"/>
              </a:solidFill>
              <a:miter lim="800000"/>
              <a:headEnd/>
              <a:tailEnd/>
            </a:ln>
          </p:spPr>
        </p:pic>
      </p:grpSp>
      <p:sp>
        <p:nvSpPr>
          <p:cNvPr id="253" name="Down Arrow 252"/>
          <p:cNvSpPr/>
          <p:nvPr/>
        </p:nvSpPr>
        <p:spPr>
          <a:xfrm rot="5400000">
            <a:off x="5410200" y="51054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2" name="Group 247"/>
          <p:cNvGrpSpPr>
            <a:grpSpLocks/>
          </p:cNvGrpSpPr>
          <p:nvPr/>
        </p:nvGrpSpPr>
        <p:grpSpPr bwMode="auto">
          <a:xfrm>
            <a:off x="3886200" y="3484563"/>
            <a:ext cx="2057400" cy="554037"/>
            <a:chOff x="3733800" y="3380097"/>
            <a:chExt cx="2057400" cy="553506"/>
          </a:xfrm>
        </p:grpSpPr>
        <p:grpSp>
          <p:nvGrpSpPr>
            <p:cNvPr id="24628" name="Group 528"/>
            <p:cNvGrpSpPr>
              <a:grpSpLocks/>
            </p:cNvGrpSpPr>
            <p:nvPr/>
          </p:nvGrpSpPr>
          <p:grpSpPr bwMode="auto">
            <a:xfrm>
              <a:off x="3733800" y="3380097"/>
              <a:ext cx="1905000" cy="338554"/>
              <a:chOff x="3733800" y="3380097"/>
              <a:chExt cx="1905000" cy="338554"/>
            </a:xfrm>
          </p:grpSpPr>
          <p:sp>
            <p:nvSpPr>
              <p:cNvPr id="263" name="Rectangle 262"/>
              <p:cNvSpPr/>
              <p:nvPr/>
            </p:nvSpPr>
            <p:spPr>
              <a:xfrm>
                <a:off x="3733800" y="3438778"/>
                <a:ext cx="152400" cy="1554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33" name="TextBox 263"/>
              <p:cNvSpPr txBox="1">
                <a:spLocks noChangeArrowheads="1"/>
              </p:cNvSpPr>
              <p:nvPr/>
            </p:nvSpPr>
            <p:spPr bwMode="auto">
              <a:xfrm>
                <a:off x="3872552" y="3380097"/>
                <a:ext cx="1766248" cy="338554"/>
              </a:xfrm>
              <a:prstGeom prst="rect">
                <a:avLst/>
              </a:prstGeom>
              <a:noFill/>
              <a:ln w="9525">
                <a:noFill/>
                <a:miter lim="800000"/>
                <a:headEnd/>
                <a:tailEnd/>
              </a:ln>
            </p:spPr>
            <p:txBody>
              <a:bodyPr>
                <a:spAutoFit/>
              </a:bodyPr>
              <a:lstStyle/>
              <a:p>
                <a:r>
                  <a:rPr lang="en-US" sz="1600">
                    <a:latin typeface="Calibri" pitchFamily="34" charset="0"/>
                  </a:rPr>
                  <a:t>Correct Match</a:t>
                </a:r>
              </a:p>
            </p:txBody>
          </p:sp>
        </p:grpSp>
        <p:grpSp>
          <p:nvGrpSpPr>
            <p:cNvPr id="24629" name="Group 529"/>
            <p:cNvGrpSpPr>
              <a:grpSpLocks/>
            </p:cNvGrpSpPr>
            <p:nvPr/>
          </p:nvGrpSpPr>
          <p:grpSpPr bwMode="auto">
            <a:xfrm>
              <a:off x="3733800" y="3595049"/>
              <a:ext cx="2057400" cy="338554"/>
              <a:chOff x="3733800" y="3366449"/>
              <a:chExt cx="2057400" cy="338554"/>
            </a:xfrm>
          </p:grpSpPr>
          <p:sp>
            <p:nvSpPr>
              <p:cNvPr id="261" name="Rectangle 260"/>
              <p:cNvSpPr/>
              <p:nvPr/>
            </p:nvSpPr>
            <p:spPr>
              <a:xfrm>
                <a:off x="3733800" y="3457591"/>
                <a:ext cx="152400" cy="153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631" name="TextBox 261"/>
              <p:cNvSpPr txBox="1">
                <a:spLocks noChangeArrowheads="1"/>
              </p:cNvSpPr>
              <p:nvPr/>
            </p:nvSpPr>
            <p:spPr bwMode="auto">
              <a:xfrm>
                <a:off x="3886200" y="3366449"/>
                <a:ext cx="1905000" cy="338554"/>
              </a:xfrm>
              <a:prstGeom prst="rect">
                <a:avLst/>
              </a:prstGeom>
              <a:noFill/>
              <a:ln w="9525">
                <a:noFill/>
                <a:miter lim="800000"/>
                <a:headEnd/>
                <a:tailEnd/>
              </a:ln>
            </p:spPr>
            <p:txBody>
              <a:bodyPr>
                <a:spAutoFit/>
              </a:bodyPr>
              <a:lstStyle/>
              <a:p>
                <a:r>
                  <a:rPr lang="en-US" sz="1600">
                    <a:latin typeface="Calibri" pitchFamily="34" charset="0"/>
                  </a:rPr>
                  <a:t>Incorrect Match</a:t>
                </a:r>
              </a:p>
            </p:txBody>
          </p:sp>
        </p:grpSp>
      </p:grpSp>
      <p:grpSp>
        <p:nvGrpSpPr>
          <p:cNvPr id="75" name="Group 329"/>
          <p:cNvGrpSpPr>
            <a:grpSpLocks noChangeAspect="1"/>
          </p:cNvGrpSpPr>
          <p:nvPr/>
        </p:nvGrpSpPr>
        <p:grpSpPr bwMode="auto">
          <a:xfrm>
            <a:off x="381000" y="4419600"/>
            <a:ext cx="2921000" cy="1892300"/>
            <a:chOff x="1600200" y="1295400"/>
            <a:chExt cx="5643154" cy="3657600"/>
          </a:xfrm>
        </p:grpSpPr>
        <p:pic>
          <p:nvPicPr>
            <p:cNvPr id="24593" name="Picture 242" descr="points_sparseSnap01.png"/>
            <p:cNvPicPr>
              <a:picLocks noChangeAspect="1"/>
            </p:cNvPicPr>
            <p:nvPr/>
          </p:nvPicPr>
          <p:blipFill>
            <a:blip r:embed="rId9"/>
            <a:srcRect l="29166" t="28862" r="25833" b="14227"/>
            <a:stretch>
              <a:fillRect/>
            </a:stretch>
          </p:blipFill>
          <p:spPr bwMode="auto">
            <a:xfrm>
              <a:off x="1600200" y="1295400"/>
              <a:ext cx="5643154" cy="3657600"/>
            </a:xfrm>
            <a:prstGeom prst="rect">
              <a:avLst/>
            </a:prstGeom>
            <a:noFill/>
            <a:ln w="9525">
              <a:solidFill>
                <a:schemeClr val="tx1"/>
              </a:solidFill>
              <a:miter lim="800000"/>
              <a:headEnd/>
              <a:tailEnd/>
            </a:ln>
          </p:spPr>
        </p:pic>
        <p:grpSp>
          <p:nvGrpSpPr>
            <p:cNvPr id="24594" name="Group 100"/>
            <p:cNvGrpSpPr>
              <a:grpSpLocks/>
            </p:cNvGrpSpPr>
            <p:nvPr/>
          </p:nvGrpSpPr>
          <p:grpSpPr bwMode="auto">
            <a:xfrm>
              <a:off x="2209800" y="4191000"/>
              <a:ext cx="1188352" cy="320037"/>
              <a:chOff x="2209800" y="4191000"/>
              <a:chExt cx="1188352" cy="320037"/>
            </a:xfrm>
          </p:grpSpPr>
          <p:grpSp>
            <p:nvGrpSpPr>
              <p:cNvPr id="24598" name="Group 33"/>
              <p:cNvGrpSpPr>
                <a:grpSpLocks noChangeAspect="1"/>
              </p:cNvGrpSpPr>
              <p:nvPr/>
            </p:nvGrpSpPr>
            <p:grpSpPr bwMode="auto">
              <a:xfrm>
                <a:off x="2455985" y="4191000"/>
                <a:ext cx="108656" cy="98474"/>
                <a:chOff x="461963" y="3581400"/>
                <a:chExt cx="2270125" cy="2057400"/>
              </a:xfrm>
            </p:grpSpPr>
            <p:sp>
              <p:nvSpPr>
                <p:cNvPr id="24623" name="AutoShape 4"/>
                <p:cNvSpPr>
                  <a:spLocks noChangeArrowheads="1"/>
                </p:cNvSpPr>
                <p:nvPr/>
              </p:nvSpPr>
              <p:spPr bwMode="auto">
                <a:xfrm rot="5400000">
                  <a:off x="867569" y="3709194"/>
                  <a:ext cx="1981200" cy="1725612"/>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4624" name="Line 33"/>
                <p:cNvSpPr>
                  <a:spLocks noChangeShapeType="1"/>
                </p:cNvSpPr>
                <p:nvPr/>
              </p:nvSpPr>
              <p:spPr bwMode="auto">
                <a:xfrm flipH="1">
                  <a:off x="461963" y="3581400"/>
                  <a:ext cx="533400" cy="2057400"/>
                </a:xfrm>
                <a:prstGeom prst="line">
                  <a:avLst/>
                </a:prstGeom>
                <a:noFill/>
                <a:ln w="25400">
                  <a:solidFill>
                    <a:srgbClr val="FF0000"/>
                  </a:solidFill>
                  <a:round/>
                  <a:headEnd/>
                  <a:tailEnd/>
                </a:ln>
              </p:spPr>
              <p:txBody>
                <a:bodyPr/>
                <a:lstStyle/>
                <a:p>
                  <a:endParaRPr lang="en-US"/>
                </a:p>
              </p:txBody>
            </p:sp>
            <p:sp>
              <p:nvSpPr>
                <p:cNvPr id="24625" name="Line 34"/>
                <p:cNvSpPr>
                  <a:spLocks noChangeShapeType="1"/>
                </p:cNvSpPr>
                <p:nvPr/>
              </p:nvSpPr>
              <p:spPr bwMode="auto">
                <a:xfrm flipH="1">
                  <a:off x="461963" y="5029200"/>
                  <a:ext cx="533400" cy="609600"/>
                </a:xfrm>
                <a:prstGeom prst="line">
                  <a:avLst/>
                </a:prstGeom>
                <a:noFill/>
                <a:ln w="25400">
                  <a:solidFill>
                    <a:srgbClr val="FF0000"/>
                  </a:solidFill>
                  <a:round/>
                  <a:headEnd/>
                  <a:tailEnd/>
                </a:ln>
              </p:spPr>
              <p:txBody>
                <a:bodyPr/>
                <a:lstStyle/>
                <a:p>
                  <a:endParaRPr lang="en-US"/>
                </a:p>
              </p:txBody>
            </p:sp>
            <p:sp>
              <p:nvSpPr>
                <p:cNvPr id="24626" name="Line 35"/>
                <p:cNvSpPr>
                  <a:spLocks noChangeShapeType="1"/>
                </p:cNvSpPr>
                <p:nvPr/>
              </p:nvSpPr>
              <p:spPr bwMode="auto">
                <a:xfrm flipH="1">
                  <a:off x="461963" y="4081463"/>
                  <a:ext cx="2270125" cy="1557337"/>
                </a:xfrm>
                <a:prstGeom prst="line">
                  <a:avLst/>
                </a:prstGeom>
                <a:noFill/>
                <a:ln w="25400">
                  <a:solidFill>
                    <a:srgbClr val="FF0000"/>
                  </a:solidFill>
                  <a:round/>
                  <a:headEnd/>
                  <a:tailEnd/>
                </a:ln>
              </p:spPr>
              <p:txBody>
                <a:bodyPr/>
                <a:lstStyle/>
                <a:p>
                  <a:endParaRPr lang="en-US"/>
                </a:p>
              </p:txBody>
            </p:sp>
            <p:sp>
              <p:nvSpPr>
                <p:cNvPr id="24627" name="Line 37"/>
                <p:cNvSpPr>
                  <a:spLocks noChangeShapeType="1"/>
                </p:cNvSpPr>
                <p:nvPr/>
              </p:nvSpPr>
              <p:spPr bwMode="auto">
                <a:xfrm flipH="1">
                  <a:off x="461963" y="5562600"/>
                  <a:ext cx="2209800" cy="76200"/>
                </a:xfrm>
                <a:prstGeom prst="line">
                  <a:avLst/>
                </a:prstGeom>
                <a:noFill/>
                <a:ln w="25400">
                  <a:solidFill>
                    <a:srgbClr val="FF0000"/>
                  </a:solidFill>
                  <a:round/>
                  <a:headEnd/>
                  <a:tailEnd/>
                </a:ln>
              </p:spPr>
              <p:txBody>
                <a:bodyPr/>
                <a:lstStyle/>
                <a:p>
                  <a:endParaRPr lang="en-US"/>
                </a:p>
              </p:txBody>
            </p:sp>
          </p:grpSp>
          <p:grpSp>
            <p:nvGrpSpPr>
              <p:cNvPr id="24599" name="Group 45"/>
              <p:cNvGrpSpPr>
                <a:grpSpLocks noChangeAspect="1"/>
              </p:cNvGrpSpPr>
              <p:nvPr/>
            </p:nvGrpSpPr>
            <p:grpSpPr bwMode="auto">
              <a:xfrm>
                <a:off x="2728763" y="4289474"/>
                <a:ext cx="108656" cy="98474"/>
                <a:chOff x="461963" y="3581400"/>
                <a:chExt cx="2270125" cy="2057400"/>
              </a:xfrm>
            </p:grpSpPr>
            <p:sp>
              <p:nvSpPr>
                <p:cNvPr id="24618" name="AutoShape 4"/>
                <p:cNvSpPr>
                  <a:spLocks noChangeArrowheads="1"/>
                </p:cNvSpPr>
                <p:nvPr/>
              </p:nvSpPr>
              <p:spPr bwMode="auto">
                <a:xfrm rot="5400000">
                  <a:off x="867569" y="3709194"/>
                  <a:ext cx="1981200" cy="1725612"/>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4619" name="Line 33"/>
                <p:cNvSpPr>
                  <a:spLocks noChangeShapeType="1"/>
                </p:cNvSpPr>
                <p:nvPr/>
              </p:nvSpPr>
              <p:spPr bwMode="auto">
                <a:xfrm flipH="1">
                  <a:off x="461963" y="3581400"/>
                  <a:ext cx="533400" cy="2057400"/>
                </a:xfrm>
                <a:prstGeom prst="line">
                  <a:avLst/>
                </a:prstGeom>
                <a:noFill/>
                <a:ln w="25400">
                  <a:solidFill>
                    <a:srgbClr val="FF0000"/>
                  </a:solidFill>
                  <a:round/>
                  <a:headEnd/>
                  <a:tailEnd/>
                </a:ln>
              </p:spPr>
              <p:txBody>
                <a:bodyPr/>
                <a:lstStyle/>
                <a:p>
                  <a:endParaRPr lang="en-US"/>
                </a:p>
              </p:txBody>
            </p:sp>
            <p:sp>
              <p:nvSpPr>
                <p:cNvPr id="24620" name="Line 34"/>
                <p:cNvSpPr>
                  <a:spLocks noChangeShapeType="1"/>
                </p:cNvSpPr>
                <p:nvPr/>
              </p:nvSpPr>
              <p:spPr bwMode="auto">
                <a:xfrm flipH="1">
                  <a:off x="461963" y="5029200"/>
                  <a:ext cx="533400" cy="609600"/>
                </a:xfrm>
                <a:prstGeom prst="line">
                  <a:avLst/>
                </a:prstGeom>
                <a:noFill/>
                <a:ln w="25400">
                  <a:solidFill>
                    <a:srgbClr val="FF0000"/>
                  </a:solidFill>
                  <a:round/>
                  <a:headEnd/>
                  <a:tailEnd/>
                </a:ln>
              </p:spPr>
              <p:txBody>
                <a:bodyPr/>
                <a:lstStyle/>
                <a:p>
                  <a:endParaRPr lang="en-US"/>
                </a:p>
              </p:txBody>
            </p:sp>
            <p:sp>
              <p:nvSpPr>
                <p:cNvPr id="24621" name="Line 35"/>
                <p:cNvSpPr>
                  <a:spLocks noChangeShapeType="1"/>
                </p:cNvSpPr>
                <p:nvPr/>
              </p:nvSpPr>
              <p:spPr bwMode="auto">
                <a:xfrm flipH="1">
                  <a:off x="461963" y="4081463"/>
                  <a:ext cx="2270125" cy="1557337"/>
                </a:xfrm>
                <a:prstGeom prst="line">
                  <a:avLst/>
                </a:prstGeom>
                <a:noFill/>
                <a:ln w="25400">
                  <a:solidFill>
                    <a:srgbClr val="FF0000"/>
                  </a:solidFill>
                  <a:round/>
                  <a:headEnd/>
                  <a:tailEnd/>
                </a:ln>
              </p:spPr>
              <p:txBody>
                <a:bodyPr/>
                <a:lstStyle/>
                <a:p>
                  <a:endParaRPr lang="en-US"/>
                </a:p>
              </p:txBody>
            </p:sp>
            <p:sp>
              <p:nvSpPr>
                <p:cNvPr id="24622" name="Line 37"/>
                <p:cNvSpPr>
                  <a:spLocks noChangeShapeType="1"/>
                </p:cNvSpPr>
                <p:nvPr/>
              </p:nvSpPr>
              <p:spPr bwMode="auto">
                <a:xfrm flipH="1">
                  <a:off x="461963" y="5562600"/>
                  <a:ext cx="2209800" cy="76200"/>
                </a:xfrm>
                <a:prstGeom prst="line">
                  <a:avLst/>
                </a:prstGeom>
                <a:noFill/>
                <a:ln w="25400">
                  <a:solidFill>
                    <a:srgbClr val="FF0000"/>
                  </a:solidFill>
                  <a:round/>
                  <a:headEnd/>
                  <a:tailEnd/>
                </a:ln>
              </p:spPr>
              <p:txBody>
                <a:bodyPr/>
                <a:lstStyle/>
                <a:p>
                  <a:endParaRPr lang="en-US"/>
                </a:p>
              </p:txBody>
            </p:sp>
          </p:grpSp>
          <p:grpSp>
            <p:nvGrpSpPr>
              <p:cNvPr id="24600" name="Group 62"/>
              <p:cNvGrpSpPr>
                <a:grpSpLocks noChangeAspect="1"/>
              </p:cNvGrpSpPr>
              <p:nvPr/>
            </p:nvGrpSpPr>
            <p:grpSpPr bwMode="auto">
              <a:xfrm>
                <a:off x="3303195" y="4371533"/>
                <a:ext cx="94957" cy="98473"/>
                <a:chOff x="3551238" y="4343400"/>
                <a:chExt cx="2057400" cy="2133600"/>
              </a:xfrm>
            </p:grpSpPr>
            <p:sp>
              <p:nvSpPr>
                <p:cNvPr id="24613" name="Rectangle 11"/>
                <p:cNvSpPr>
                  <a:spLocks noChangeArrowheads="1"/>
                </p:cNvSpPr>
                <p:nvPr/>
              </p:nvSpPr>
              <p:spPr bwMode="auto">
                <a:xfrm>
                  <a:off x="3563938" y="4343400"/>
                  <a:ext cx="2044700" cy="1470025"/>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4614" name="Line 38"/>
                <p:cNvSpPr>
                  <a:spLocks noChangeShapeType="1"/>
                </p:cNvSpPr>
                <p:nvPr/>
              </p:nvSpPr>
              <p:spPr bwMode="auto">
                <a:xfrm>
                  <a:off x="3551238" y="4346575"/>
                  <a:ext cx="990600" cy="2130425"/>
                </a:xfrm>
                <a:prstGeom prst="line">
                  <a:avLst/>
                </a:prstGeom>
                <a:noFill/>
                <a:ln w="25400">
                  <a:solidFill>
                    <a:srgbClr val="FF0000"/>
                  </a:solidFill>
                  <a:round/>
                  <a:headEnd/>
                  <a:tailEnd/>
                </a:ln>
              </p:spPr>
              <p:txBody>
                <a:bodyPr/>
                <a:lstStyle/>
                <a:p>
                  <a:endParaRPr lang="en-US"/>
                </a:p>
              </p:txBody>
            </p:sp>
            <p:sp>
              <p:nvSpPr>
                <p:cNvPr id="24615" name="Line 40"/>
                <p:cNvSpPr>
                  <a:spLocks noChangeShapeType="1"/>
                </p:cNvSpPr>
                <p:nvPr/>
              </p:nvSpPr>
              <p:spPr bwMode="auto">
                <a:xfrm flipH="1">
                  <a:off x="4541838" y="4365625"/>
                  <a:ext cx="1066800" cy="2111375"/>
                </a:xfrm>
                <a:prstGeom prst="line">
                  <a:avLst/>
                </a:prstGeom>
                <a:noFill/>
                <a:ln w="25400">
                  <a:solidFill>
                    <a:srgbClr val="FF0000"/>
                  </a:solidFill>
                  <a:round/>
                  <a:headEnd/>
                  <a:tailEnd/>
                </a:ln>
              </p:spPr>
              <p:txBody>
                <a:bodyPr/>
                <a:lstStyle/>
                <a:p>
                  <a:endParaRPr lang="en-US"/>
                </a:p>
              </p:txBody>
            </p:sp>
            <p:sp>
              <p:nvSpPr>
                <p:cNvPr id="24616" name="Line 41"/>
                <p:cNvSpPr>
                  <a:spLocks noChangeShapeType="1"/>
                </p:cNvSpPr>
                <p:nvPr/>
              </p:nvSpPr>
              <p:spPr bwMode="auto">
                <a:xfrm>
                  <a:off x="3551238" y="5813425"/>
                  <a:ext cx="990600" cy="663575"/>
                </a:xfrm>
                <a:prstGeom prst="line">
                  <a:avLst/>
                </a:prstGeom>
                <a:noFill/>
                <a:ln w="25400">
                  <a:solidFill>
                    <a:srgbClr val="FF0000"/>
                  </a:solidFill>
                  <a:round/>
                  <a:headEnd/>
                  <a:tailEnd/>
                </a:ln>
              </p:spPr>
              <p:txBody>
                <a:bodyPr/>
                <a:lstStyle/>
                <a:p>
                  <a:endParaRPr lang="en-US"/>
                </a:p>
              </p:txBody>
            </p:sp>
            <p:sp>
              <p:nvSpPr>
                <p:cNvPr id="24617" name="Line 43"/>
                <p:cNvSpPr>
                  <a:spLocks noChangeShapeType="1"/>
                </p:cNvSpPr>
                <p:nvPr/>
              </p:nvSpPr>
              <p:spPr bwMode="auto">
                <a:xfrm flipH="1">
                  <a:off x="4541838" y="5813425"/>
                  <a:ext cx="1066800" cy="663575"/>
                </a:xfrm>
                <a:prstGeom prst="line">
                  <a:avLst/>
                </a:prstGeom>
                <a:noFill/>
                <a:ln w="25400">
                  <a:solidFill>
                    <a:srgbClr val="FF0000"/>
                  </a:solidFill>
                  <a:round/>
                  <a:headEnd/>
                  <a:tailEnd/>
                </a:ln>
              </p:spPr>
              <p:txBody>
                <a:bodyPr/>
                <a:lstStyle/>
                <a:p>
                  <a:endParaRPr lang="en-US"/>
                </a:p>
              </p:txBody>
            </p:sp>
          </p:grpSp>
          <p:grpSp>
            <p:nvGrpSpPr>
              <p:cNvPr id="24601" name="Group 63"/>
              <p:cNvGrpSpPr>
                <a:grpSpLocks noChangeAspect="1"/>
              </p:cNvGrpSpPr>
              <p:nvPr/>
            </p:nvGrpSpPr>
            <p:grpSpPr bwMode="auto">
              <a:xfrm>
                <a:off x="3139072" y="4412564"/>
                <a:ext cx="94957" cy="98473"/>
                <a:chOff x="3551238" y="4343400"/>
                <a:chExt cx="2057400" cy="2133600"/>
              </a:xfrm>
            </p:grpSpPr>
            <p:sp>
              <p:nvSpPr>
                <p:cNvPr id="24608" name="Rectangle 11"/>
                <p:cNvSpPr>
                  <a:spLocks noChangeArrowheads="1"/>
                </p:cNvSpPr>
                <p:nvPr/>
              </p:nvSpPr>
              <p:spPr bwMode="auto">
                <a:xfrm>
                  <a:off x="3563938" y="4343400"/>
                  <a:ext cx="2044700" cy="1470025"/>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4609" name="Line 38"/>
                <p:cNvSpPr>
                  <a:spLocks noChangeShapeType="1"/>
                </p:cNvSpPr>
                <p:nvPr/>
              </p:nvSpPr>
              <p:spPr bwMode="auto">
                <a:xfrm>
                  <a:off x="3551238" y="4346575"/>
                  <a:ext cx="990600" cy="2130425"/>
                </a:xfrm>
                <a:prstGeom prst="line">
                  <a:avLst/>
                </a:prstGeom>
                <a:noFill/>
                <a:ln w="25400">
                  <a:solidFill>
                    <a:srgbClr val="FF0000"/>
                  </a:solidFill>
                  <a:round/>
                  <a:headEnd/>
                  <a:tailEnd/>
                </a:ln>
              </p:spPr>
              <p:txBody>
                <a:bodyPr/>
                <a:lstStyle/>
                <a:p>
                  <a:endParaRPr lang="en-US"/>
                </a:p>
              </p:txBody>
            </p:sp>
            <p:sp>
              <p:nvSpPr>
                <p:cNvPr id="24610" name="Line 40"/>
                <p:cNvSpPr>
                  <a:spLocks noChangeShapeType="1"/>
                </p:cNvSpPr>
                <p:nvPr/>
              </p:nvSpPr>
              <p:spPr bwMode="auto">
                <a:xfrm flipH="1">
                  <a:off x="4541838" y="4365625"/>
                  <a:ext cx="1066800" cy="2111375"/>
                </a:xfrm>
                <a:prstGeom prst="line">
                  <a:avLst/>
                </a:prstGeom>
                <a:noFill/>
                <a:ln w="25400">
                  <a:solidFill>
                    <a:srgbClr val="FF0000"/>
                  </a:solidFill>
                  <a:round/>
                  <a:headEnd/>
                  <a:tailEnd/>
                </a:ln>
              </p:spPr>
              <p:txBody>
                <a:bodyPr/>
                <a:lstStyle/>
                <a:p>
                  <a:endParaRPr lang="en-US"/>
                </a:p>
              </p:txBody>
            </p:sp>
            <p:sp>
              <p:nvSpPr>
                <p:cNvPr id="24611" name="Line 41"/>
                <p:cNvSpPr>
                  <a:spLocks noChangeShapeType="1"/>
                </p:cNvSpPr>
                <p:nvPr/>
              </p:nvSpPr>
              <p:spPr bwMode="auto">
                <a:xfrm>
                  <a:off x="3551238" y="5813425"/>
                  <a:ext cx="990600" cy="663575"/>
                </a:xfrm>
                <a:prstGeom prst="line">
                  <a:avLst/>
                </a:prstGeom>
                <a:noFill/>
                <a:ln w="25400">
                  <a:solidFill>
                    <a:srgbClr val="FF0000"/>
                  </a:solidFill>
                  <a:round/>
                  <a:headEnd/>
                  <a:tailEnd/>
                </a:ln>
              </p:spPr>
              <p:txBody>
                <a:bodyPr/>
                <a:lstStyle/>
                <a:p>
                  <a:endParaRPr lang="en-US"/>
                </a:p>
              </p:txBody>
            </p:sp>
            <p:sp>
              <p:nvSpPr>
                <p:cNvPr id="24612" name="Line 43"/>
                <p:cNvSpPr>
                  <a:spLocks noChangeShapeType="1"/>
                </p:cNvSpPr>
                <p:nvPr/>
              </p:nvSpPr>
              <p:spPr bwMode="auto">
                <a:xfrm flipH="1">
                  <a:off x="4541838" y="5813425"/>
                  <a:ext cx="1066800" cy="663575"/>
                </a:xfrm>
                <a:prstGeom prst="line">
                  <a:avLst/>
                </a:prstGeom>
                <a:noFill/>
                <a:ln w="25400">
                  <a:solidFill>
                    <a:srgbClr val="FF0000"/>
                  </a:solidFill>
                  <a:round/>
                  <a:headEnd/>
                  <a:tailEnd/>
                </a:ln>
              </p:spPr>
              <p:txBody>
                <a:bodyPr/>
                <a:lstStyle/>
                <a:p>
                  <a:endParaRPr lang="en-US"/>
                </a:p>
              </p:txBody>
            </p:sp>
          </p:grpSp>
          <p:grpSp>
            <p:nvGrpSpPr>
              <p:cNvPr id="24602" name="Group 106"/>
              <p:cNvGrpSpPr>
                <a:grpSpLocks noChangeAspect="1"/>
              </p:cNvGrpSpPr>
              <p:nvPr/>
            </p:nvGrpSpPr>
            <p:grpSpPr bwMode="auto">
              <a:xfrm>
                <a:off x="2209800" y="4207412"/>
                <a:ext cx="108656" cy="98474"/>
                <a:chOff x="461963" y="3581400"/>
                <a:chExt cx="2270125" cy="2057400"/>
              </a:xfrm>
            </p:grpSpPr>
            <p:sp>
              <p:nvSpPr>
                <p:cNvPr id="24603" name="AutoShape 4"/>
                <p:cNvSpPr>
                  <a:spLocks noChangeArrowheads="1"/>
                </p:cNvSpPr>
                <p:nvPr/>
              </p:nvSpPr>
              <p:spPr bwMode="auto">
                <a:xfrm rot="5400000">
                  <a:off x="867569" y="3709194"/>
                  <a:ext cx="1981200" cy="1725612"/>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4604" name="Line 33"/>
                <p:cNvSpPr>
                  <a:spLocks noChangeShapeType="1"/>
                </p:cNvSpPr>
                <p:nvPr/>
              </p:nvSpPr>
              <p:spPr bwMode="auto">
                <a:xfrm flipH="1">
                  <a:off x="461963" y="3581400"/>
                  <a:ext cx="533400" cy="2057400"/>
                </a:xfrm>
                <a:prstGeom prst="line">
                  <a:avLst/>
                </a:prstGeom>
                <a:noFill/>
                <a:ln w="25400">
                  <a:solidFill>
                    <a:srgbClr val="FF0000"/>
                  </a:solidFill>
                  <a:round/>
                  <a:headEnd/>
                  <a:tailEnd/>
                </a:ln>
              </p:spPr>
              <p:txBody>
                <a:bodyPr/>
                <a:lstStyle/>
                <a:p>
                  <a:endParaRPr lang="en-US"/>
                </a:p>
              </p:txBody>
            </p:sp>
            <p:sp>
              <p:nvSpPr>
                <p:cNvPr id="24605" name="Line 34"/>
                <p:cNvSpPr>
                  <a:spLocks noChangeShapeType="1"/>
                </p:cNvSpPr>
                <p:nvPr/>
              </p:nvSpPr>
              <p:spPr bwMode="auto">
                <a:xfrm flipH="1">
                  <a:off x="461963" y="5029200"/>
                  <a:ext cx="533400" cy="609600"/>
                </a:xfrm>
                <a:prstGeom prst="line">
                  <a:avLst/>
                </a:prstGeom>
                <a:noFill/>
                <a:ln w="25400">
                  <a:solidFill>
                    <a:srgbClr val="FF0000"/>
                  </a:solidFill>
                  <a:round/>
                  <a:headEnd/>
                  <a:tailEnd/>
                </a:ln>
              </p:spPr>
              <p:txBody>
                <a:bodyPr/>
                <a:lstStyle/>
                <a:p>
                  <a:endParaRPr lang="en-US"/>
                </a:p>
              </p:txBody>
            </p:sp>
            <p:sp>
              <p:nvSpPr>
                <p:cNvPr id="24606" name="Line 35"/>
                <p:cNvSpPr>
                  <a:spLocks noChangeShapeType="1"/>
                </p:cNvSpPr>
                <p:nvPr/>
              </p:nvSpPr>
              <p:spPr bwMode="auto">
                <a:xfrm flipH="1">
                  <a:off x="461963" y="4081463"/>
                  <a:ext cx="2270125" cy="1557337"/>
                </a:xfrm>
                <a:prstGeom prst="line">
                  <a:avLst/>
                </a:prstGeom>
                <a:noFill/>
                <a:ln w="25400">
                  <a:solidFill>
                    <a:srgbClr val="FF0000"/>
                  </a:solidFill>
                  <a:round/>
                  <a:headEnd/>
                  <a:tailEnd/>
                </a:ln>
              </p:spPr>
              <p:txBody>
                <a:bodyPr/>
                <a:lstStyle/>
                <a:p>
                  <a:endParaRPr lang="en-US"/>
                </a:p>
              </p:txBody>
            </p:sp>
            <p:sp>
              <p:nvSpPr>
                <p:cNvPr id="24607" name="Line 37"/>
                <p:cNvSpPr>
                  <a:spLocks noChangeShapeType="1"/>
                </p:cNvSpPr>
                <p:nvPr/>
              </p:nvSpPr>
              <p:spPr bwMode="auto">
                <a:xfrm flipH="1">
                  <a:off x="461963" y="5562600"/>
                  <a:ext cx="2209800" cy="76200"/>
                </a:xfrm>
                <a:prstGeom prst="line">
                  <a:avLst/>
                </a:prstGeom>
                <a:noFill/>
                <a:ln w="25400">
                  <a:solidFill>
                    <a:srgbClr val="FF0000"/>
                  </a:solidFill>
                  <a:round/>
                  <a:headEnd/>
                  <a:tailEnd/>
                </a:ln>
              </p:spPr>
              <p:txBody>
                <a:bodyPr/>
                <a:lstStyle/>
                <a:p>
                  <a:endParaRPr lang="en-US"/>
                </a:p>
              </p:txBody>
            </p:sp>
          </p:grpSp>
        </p:grpSp>
        <p:cxnSp>
          <p:nvCxnSpPr>
            <p:cNvPr id="248" name="Straight Connector 247"/>
            <p:cNvCxnSpPr/>
            <p:nvPr/>
          </p:nvCxnSpPr>
          <p:spPr>
            <a:xfrm flipV="1">
              <a:off x="2667492" y="3354335"/>
              <a:ext cx="1370919" cy="1218176"/>
            </a:xfrm>
            <a:prstGeom prst="line">
              <a:avLst/>
            </a:prstGeom>
            <a:ln w="25400">
              <a:solidFill>
                <a:srgbClr val="0000FF"/>
              </a:solidFill>
              <a:prstDash val="lg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1728102" y="3124200"/>
              <a:ext cx="3657600" cy="0"/>
            </a:xfrm>
            <a:prstGeom prst="line">
              <a:avLst/>
            </a:prstGeom>
            <a:ln w="25400">
              <a:solidFill>
                <a:srgbClr val="00FF00"/>
              </a:solidFill>
              <a:prstDash val="lg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600200" y="3658111"/>
              <a:ext cx="5640088" cy="380489"/>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p:bldP spid="179" grpId="0" animBg="1"/>
      <p:bldP spid="246" grpId="0" animBg="1"/>
      <p:bldP spid="256" grpId="0"/>
      <p:bldP spid="249" grpId="0" animBg="1"/>
      <p:bldP spid="250" grpId="0" animBg="1"/>
      <p:bldP spid="2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9"/>
          <p:cNvGrpSpPr>
            <a:grpSpLocks noChangeAspect="1"/>
          </p:cNvGrpSpPr>
          <p:nvPr/>
        </p:nvGrpSpPr>
        <p:grpSpPr bwMode="auto">
          <a:xfrm>
            <a:off x="1046163" y="3810000"/>
            <a:ext cx="5354637" cy="3081338"/>
            <a:chOff x="-152400" y="3428999"/>
            <a:chExt cx="5644200" cy="3247277"/>
          </a:xfrm>
        </p:grpSpPr>
        <p:sp>
          <p:nvSpPr>
            <p:cNvPr id="25678" name="TextBox 35"/>
            <p:cNvSpPr txBox="1">
              <a:spLocks noChangeArrowheads="1"/>
            </p:cNvSpPr>
            <p:nvPr/>
          </p:nvSpPr>
          <p:spPr bwMode="auto">
            <a:xfrm>
              <a:off x="168835" y="6124843"/>
              <a:ext cx="5033309" cy="551433"/>
            </a:xfrm>
            <a:prstGeom prst="rect">
              <a:avLst/>
            </a:prstGeom>
            <a:noFill/>
            <a:ln w="9525">
              <a:noFill/>
              <a:miter lim="800000"/>
              <a:headEnd/>
              <a:tailEnd/>
            </a:ln>
          </p:spPr>
          <p:txBody>
            <a:bodyPr>
              <a:spAutoFit/>
            </a:bodyPr>
            <a:lstStyle/>
            <a:p>
              <a:pPr algn="ctr"/>
              <a:r>
                <a:rPr lang="en-US" sz="2800" b="1">
                  <a:latin typeface="Calibri" pitchFamily="34" charset="0"/>
                </a:rPr>
                <a:t>Visualization Interface</a:t>
              </a:r>
            </a:p>
          </p:txBody>
        </p:sp>
        <p:grpSp>
          <p:nvGrpSpPr>
            <p:cNvPr id="25679" name="Group 79"/>
            <p:cNvGrpSpPr>
              <a:grpSpLocks/>
            </p:cNvGrpSpPr>
            <p:nvPr/>
          </p:nvGrpSpPr>
          <p:grpSpPr bwMode="auto">
            <a:xfrm>
              <a:off x="-152400" y="3428999"/>
              <a:ext cx="5644200" cy="2724911"/>
              <a:chOff x="2057400" y="1466087"/>
              <a:chExt cx="5644200" cy="2724911"/>
            </a:xfrm>
          </p:grpSpPr>
          <p:pic>
            <p:nvPicPr>
              <p:cNvPr id="25680" name="Picture 80" descr="img_1457.jpg"/>
              <p:cNvPicPr>
                <a:picLocks noChangeAspect="1"/>
              </p:cNvPicPr>
              <p:nvPr/>
            </p:nvPicPr>
            <p:blipFill>
              <a:blip r:embed="rId3"/>
              <a:srcRect/>
              <a:stretch>
                <a:fillRect/>
              </a:stretch>
            </p:blipFill>
            <p:spPr bwMode="auto">
              <a:xfrm>
                <a:off x="6670589" y="2185910"/>
                <a:ext cx="1031011" cy="579944"/>
              </a:xfrm>
              <a:prstGeom prst="rect">
                <a:avLst/>
              </a:prstGeom>
              <a:noFill/>
              <a:ln w="44450">
                <a:solidFill>
                  <a:srgbClr val="92D050"/>
                </a:solidFill>
                <a:miter lim="800000"/>
                <a:headEnd/>
                <a:tailEnd/>
              </a:ln>
            </p:spPr>
          </p:pic>
          <p:pic>
            <p:nvPicPr>
              <p:cNvPr id="25681" name="Picture 81" descr="img_1468.jpg"/>
              <p:cNvPicPr>
                <a:picLocks noChangeAspect="1"/>
              </p:cNvPicPr>
              <p:nvPr/>
            </p:nvPicPr>
            <p:blipFill>
              <a:blip r:embed="rId4"/>
              <a:srcRect/>
              <a:stretch>
                <a:fillRect/>
              </a:stretch>
            </p:blipFill>
            <p:spPr bwMode="auto">
              <a:xfrm>
                <a:off x="2057400" y="1482948"/>
                <a:ext cx="1031011" cy="579944"/>
              </a:xfrm>
              <a:prstGeom prst="rect">
                <a:avLst/>
              </a:prstGeom>
              <a:noFill/>
              <a:ln w="44450">
                <a:solidFill>
                  <a:srgbClr val="7030A0"/>
                </a:solidFill>
                <a:miter lim="800000"/>
                <a:headEnd/>
                <a:tailEnd/>
              </a:ln>
            </p:spPr>
          </p:pic>
          <p:pic>
            <p:nvPicPr>
              <p:cNvPr id="25682" name="Picture 82" descr="img_1471.jpg"/>
              <p:cNvPicPr>
                <a:picLocks noChangeAspect="1"/>
              </p:cNvPicPr>
              <p:nvPr/>
            </p:nvPicPr>
            <p:blipFill>
              <a:blip r:embed="rId5"/>
              <a:srcRect/>
              <a:stretch>
                <a:fillRect/>
              </a:stretch>
            </p:blipFill>
            <p:spPr bwMode="auto">
              <a:xfrm>
                <a:off x="6670589" y="1482948"/>
                <a:ext cx="1031011" cy="579944"/>
              </a:xfrm>
              <a:prstGeom prst="rect">
                <a:avLst/>
              </a:prstGeom>
              <a:noFill/>
              <a:ln w="44450">
                <a:solidFill>
                  <a:srgbClr val="FF3399"/>
                </a:solidFill>
                <a:miter lim="800000"/>
                <a:headEnd/>
                <a:tailEnd/>
              </a:ln>
            </p:spPr>
          </p:pic>
          <p:pic>
            <p:nvPicPr>
              <p:cNvPr id="25683" name="Picture 83" descr="img_1474.jpg"/>
              <p:cNvPicPr>
                <a:picLocks noChangeAspect="1"/>
              </p:cNvPicPr>
              <p:nvPr/>
            </p:nvPicPr>
            <p:blipFill>
              <a:blip r:embed="rId6"/>
              <a:srcRect/>
              <a:stretch>
                <a:fillRect/>
              </a:stretch>
            </p:blipFill>
            <p:spPr bwMode="auto">
              <a:xfrm>
                <a:off x="6670589" y="2888872"/>
                <a:ext cx="1031011" cy="579944"/>
              </a:xfrm>
              <a:prstGeom prst="rect">
                <a:avLst/>
              </a:prstGeom>
              <a:noFill/>
              <a:ln w="44450">
                <a:solidFill>
                  <a:srgbClr val="00B050"/>
                </a:solidFill>
                <a:miter lim="800000"/>
                <a:headEnd/>
                <a:tailEnd/>
              </a:ln>
            </p:spPr>
          </p:pic>
          <p:pic>
            <p:nvPicPr>
              <p:cNvPr id="25684" name="Picture 84" descr="img_1479.jpg"/>
              <p:cNvPicPr>
                <a:picLocks noChangeAspect="1"/>
              </p:cNvPicPr>
              <p:nvPr/>
            </p:nvPicPr>
            <p:blipFill>
              <a:blip r:embed="rId7"/>
              <a:srcRect/>
              <a:stretch>
                <a:fillRect/>
              </a:stretch>
            </p:blipFill>
            <p:spPr bwMode="auto">
              <a:xfrm>
                <a:off x="2057400" y="2888872"/>
                <a:ext cx="1031011" cy="579944"/>
              </a:xfrm>
              <a:prstGeom prst="rect">
                <a:avLst/>
              </a:prstGeom>
              <a:noFill/>
              <a:ln w="44450">
                <a:solidFill>
                  <a:srgbClr val="FFFF00"/>
                </a:solidFill>
                <a:miter lim="800000"/>
                <a:headEnd/>
                <a:tailEnd/>
              </a:ln>
            </p:spPr>
          </p:pic>
          <p:pic>
            <p:nvPicPr>
              <p:cNvPr id="25685" name="Picture 85" descr="img_1482.jpg"/>
              <p:cNvPicPr>
                <a:picLocks noChangeAspect="1"/>
              </p:cNvPicPr>
              <p:nvPr/>
            </p:nvPicPr>
            <p:blipFill>
              <a:blip r:embed="rId8"/>
              <a:srcRect/>
              <a:stretch>
                <a:fillRect/>
              </a:stretch>
            </p:blipFill>
            <p:spPr bwMode="auto">
              <a:xfrm>
                <a:off x="2057400" y="2185910"/>
                <a:ext cx="1031011" cy="579944"/>
              </a:xfrm>
              <a:prstGeom prst="rect">
                <a:avLst/>
              </a:prstGeom>
              <a:noFill/>
              <a:ln w="44450">
                <a:solidFill>
                  <a:srgbClr val="FF0000"/>
                </a:solidFill>
                <a:miter lim="800000"/>
                <a:headEnd/>
                <a:tailEnd/>
              </a:ln>
            </p:spPr>
          </p:pic>
          <p:pic>
            <p:nvPicPr>
              <p:cNvPr id="25686" name="Picture 86" descr="IMG_1478.jpg"/>
              <p:cNvPicPr>
                <a:picLocks noChangeAspect="1"/>
              </p:cNvPicPr>
              <p:nvPr/>
            </p:nvPicPr>
            <p:blipFill>
              <a:blip r:embed="rId9"/>
              <a:srcRect/>
              <a:stretch>
                <a:fillRect/>
              </a:stretch>
            </p:blipFill>
            <p:spPr bwMode="auto">
              <a:xfrm>
                <a:off x="2057400" y="3591834"/>
                <a:ext cx="1031011" cy="579944"/>
              </a:xfrm>
              <a:prstGeom prst="rect">
                <a:avLst/>
              </a:prstGeom>
              <a:noFill/>
              <a:ln w="44450">
                <a:solidFill>
                  <a:srgbClr val="0000FF"/>
                </a:solidFill>
                <a:miter lim="800000"/>
                <a:headEnd/>
                <a:tailEnd/>
              </a:ln>
            </p:spPr>
          </p:pic>
          <p:pic>
            <p:nvPicPr>
              <p:cNvPr id="25687" name="Picture 87" descr="IMG_1469.jpg"/>
              <p:cNvPicPr>
                <a:picLocks noChangeAspect="1"/>
              </p:cNvPicPr>
              <p:nvPr/>
            </p:nvPicPr>
            <p:blipFill>
              <a:blip r:embed="rId10"/>
              <a:srcRect/>
              <a:stretch>
                <a:fillRect/>
              </a:stretch>
            </p:blipFill>
            <p:spPr bwMode="auto">
              <a:xfrm>
                <a:off x="6676698" y="3599162"/>
                <a:ext cx="1024128" cy="576072"/>
              </a:xfrm>
              <a:prstGeom prst="rect">
                <a:avLst/>
              </a:prstGeom>
              <a:noFill/>
              <a:ln w="44450">
                <a:solidFill>
                  <a:schemeClr val="tx1"/>
                </a:solidFill>
                <a:miter lim="800000"/>
                <a:headEnd/>
                <a:tailEnd/>
              </a:ln>
            </p:spPr>
          </p:pic>
          <p:pic>
            <p:nvPicPr>
              <p:cNvPr id="25688" name="Picture 88" descr="Screenshotbrowser6.png"/>
              <p:cNvPicPr>
                <a:picLocks/>
              </p:cNvPicPr>
              <p:nvPr/>
            </p:nvPicPr>
            <p:blipFill>
              <a:blip r:embed="rId11"/>
              <a:srcRect/>
              <a:stretch>
                <a:fillRect/>
              </a:stretch>
            </p:blipFill>
            <p:spPr bwMode="auto">
              <a:xfrm>
                <a:off x="3200400" y="1466087"/>
                <a:ext cx="3383280" cy="2724911"/>
              </a:xfrm>
              <a:prstGeom prst="rect">
                <a:avLst/>
              </a:prstGeom>
              <a:noFill/>
              <a:ln w="9525">
                <a:solidFill>
                  <a:schemeClr val="tx1"/>
                </a:solidFill>
                <a:miter lim="800000"/>
                <a:headEnd/>
                <a:tailEnd/>
              </a:ln>
            </p:spPr>
          </p:pic>
        </p:grpSp>
      </p:grpSp>
      <p:sp>
        <p:nvSpPr>
          <p:cNvPr id="25603" name="Title 1"/>
          <p:cNvSpPr>
            <a:spLocks noGrp="1"/>
          </p:cNvSpPr>
          <p:nvPr>
            <p:ph type="title"/>
          </p:nvPr>
        </p:nvSpPr>
        <p:spPr bwMode="auto"/>
        <p:txBody>
          <a:bodyPr wrap="square" numCol="1" anchorCtr="0" compatLnSpc="1">
            <a:prstTxWarp prst="textNoShape">
              <a:avLst/>
            </a:prstTxWarp>
          </a:bodyPr>
          <a:lstStyle/>
          <a:p>
            <a:r>
              <a:rPr lang="en-US" smtClean="0"/>
              <a:t>User interface and navigation</a:t>
            </a:r>
          </a:p>
        </p:txBody>
      </p:sp>
      <p:grpSp>
        <p:nvGrpSpPr>
          <p:cNvPr id="5" name="Group 100"/>
          <p:cNvGrpSpPr>
            <a:grpSpLocks/>
          </p:cNvGrpSpPr>
          <p:nvPr/>
        </p:nvGrpSpPr>
        <p:grpSpPr bwMode="auto">
          <a:xfrm>
            <a:off x="457200" y="990600"/>
            <a:ext cx="3048000" cy="2608263"/>
            <a:chOff x="457200" y="990600"/>
            <a:chExt cx="3048000" cy="2607916"/>
          </a:xfrm>
        </p:grpSpPr>
        <p:sp>
          <p:nvSpPr>
            <p:cNvPr id="25676" name="TextBox 12"/>
            <p:cNvSpPr txBox="1">
              <a:spLocks noChangeArrowheads="1"/>
            </p:cNvSpPr>
            <p:nvPr/>
          </p:nvSpPr>
          <p:spPr bwMode="auto">
            <a:xfrm>
              <a:off x="838200" y="3075296"/>
              <a:ext cx="2438400" cy="523220"/>
            </a:xfrm>
            <a:prstGeom prst="rect">
              <a:avLst/>
            </a:prstGeom>
            <a:noFill/>
            <a:ln w="9525">
              <a:noFill/>
              <a:miter lim="800000"/>
              <a:headEnd/>
              <a:tailEnd/>
            </a:ln>
          </p:spPr>
          <p:txBody>
            <a:bodyPr>
              <a:spAutoFit/>
            </a:bodyPr>
            <a:lstStyle/>
            <a:p>
              <a:r>
                <a:rPr lang="en-US" sz="2800" b="1">
                  <a:latin typeface="Calibri" pitchFamily="34" charset="0"/>
                </a:rPr>
                <a:t>Input images</a:t>
              </a:r>
            </a:p>
          </p:txBody>
        </p:sp>
        <p:pic>
          <p:nvPicPr>
            <p:cNvPr id="25677" name="Picture 13" descr="Dataset.jpg"/>
            <p:cNvPicPr preferRelativeResize="0">
              <a:picLocks/>
            </p:cNvPicPr>
            <p:nvPr/>
          </p:nvPicPr>
          <p:blipFill>
            <a:blip r:embed="rId12"/>
            <a:srcRect/>
            <a:stretch>
              <a:fillRect/>
            </a:stretch>
          </p:blipFill>
          <p:spPr bwMode="auto">
            <a:xfrm>
              <a:off x="457200" y="990600"/>
              <a:ext cx="3048000" cy="2133600"/>
            </a:xfrm>
            <a:prstGeom prst="rect">
              <a:avLst/>
            </a:prstGeom>
            <a:noFill/>
            <a:ln w="9525">
              <a:solidFill>
                <a:schemeClr val="tx1"/>
              </a:solidFill>
              <a:miter lim="800000"/>
              <a:headEnd/>
              <a:tailEnd/>
            </a:ln>
          </p:spPr>
        </p:pic>
      </p:grpSp>
      <p:sp>
        <p:nvSpPr>
          <p:cNvPr id="12" name="Rectangle 11"/>
          <p:cNvSpPr/>
          <p:nvPr/>
        </p:nvSpPr>
        <p:spPr>
          <a:xfrm>
            <a:off x="1233488" y="976313"/>
            <a:ext cx="762000" cy="533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6" name="Group 99"/>
          <p:cNvGrpSpPr>
            <a:grpSpLocks/>
          </p:cNvGrpSpPr>
          <p:nvPr/>
        </p:nvGrpSpPr>
        <p:grpSpPr bwMode="auto">
          <a:xfrm>
            <a:off x="4953000" y="914400"/>
            <a:ext cx="3657600" cy="2692400"/>
            <a:chOff x="4953000" y="914400"/>
            <a:chExt cx="3657600" cy="2692076"/>
          </a:xfrm>
        </p:grpSpPr>
        <p:sp>
          <p:nvSpPr>
            <p:cNvPr id="17" name="Rounded Rectangle 16"/>
            <p:cNvSpPr/>
            <p:nvPr/>
          </p:nvSpPr>
          <p:spPr>
            <a:xfrm>
              <a:off x="4953000" y="914400"/>
              <a:ext cx="3657600" cy="2209534"/>
            </a:xfrm>
            <a:prstGeom prst="roundRect">
              <a:avLst/>
            </a:prstGeom>
            <a:no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68" name="TextBox 19"/>
            <p:cNvSpPr txBox="1">
              <a:spLocks noChangeArrowheads="1"/>
            </p:cNvSpPr>
            <p:nvPr/>
          </p:nvSpPr>
          <p:spPr bwMode="auto">
            <a:xfrm>
              <a:off x="5009864" y="3083256"/>
              <a:ext cx="3505200" cy="523220"/>
            </a:xfrm>
            <a:prstGeom prst="rect">
              <a:avLst/>
            </a:prstGeom>
            <a:noFill/>
            <a:ln w="9525">
              <a:noFill/>
              <a:miter lim="800000"/>
              <a:headEnd/>
              <a:tailEnd/>
            </a:ln>
          </p:spPr>
          <p:txBody>
            <a:bodyPr>
              <a:spAutoFit/>
            </a:bodyPr>
            <a:lstStyle/>
            <a:p>
              <a:pPr algn="ctr"/>
              <a:r>
                <a:rPr lang="en-US" sz="2800" b="1">
                  <a:latin typeface="Calibri" pitchFamily="34" charset="0"/>
                </a:rPr>
                <a:t>Verified neighbors</a:t>
              </a:r>
            </a:p>
          </p:txBody>
        </p:sp>
        <p:pic>
          <p:nvPicPr>
            <p:cNvPr id="25669" name="Picture 28" descr="img_1457.jpg"/>
            <p:cNvPicPr>
              <a:picLocks noChangeAspect="1"/>
            </p:cNvPicPr>
            <p:nvPr/>
          </p:nvPicPr>
          <p:blipFill>
            <a:blip r:embed="rId13"/>
            <a:srcRect/>
            <a:stretch>
              <a:fillRect/>
            </a:stretch>
          </p:blipFill>
          <p:spPr bwMode="auto">
            <a:xfrm>
              <a:off x="7543800" y="1728787"/>
              <a:ext cx="990600" cy="557213"/>
            </a:xfrm>
            <a:prstGeom prst="rect">
              <a:avLst/>
            </a:prstGeom>
            <a:noFill/>
            <a:ln w="31750">
              <a:solidFill>
                <a:srgbClr val="99CC00"/>
              </a:solidFill>
              <a:miter lim="800000"/>
              <a:headEnd/>
              <a:tailEnd/>
            </a:ln>
          </p:spPr>
        </p:pic>
        <p:pic>
          <p:nvPicPr>
            <p:cNvPr id="25670" name="Picture 29" descr="img_1468.jpg"/>
            <p:cNvPicPr>
              <a:picLocks noChangeAspect="1"/>
            </p:cNvPicPr>
            <p:nvPr/>
          </p:nvPicPr>
          <p:blipFill>
            <a:blip r:embed="rId14"/>
            <a:srcRect/>
            <a:stretch>
              <a:fillRect/>
            </a:stretch>
          </p:blipFill>
          <p:spPr bwMode="auto">
            <a:xfrm>
              <a:off x="5029200" y="1295400"/>
              <a:ext cx="990600" cy="557213"/>
            </a:xfrm>
            <a:prstGeom prst="rect">
              <a:avLst/>
            </a:prstGeom>
            <a:noFill/>
            <a:ln w="31750">
              <a:solidFill>
                <a:srgbClr val="7030A0"/>
              </a:solidFill>
              <a:miter lim="800000"/>
              <a:headEnd/>
              <a:tailEnd/>
            </a:ln>
          </p:spPr>
        </p:pic>
        <p:pic>
          <p:nvPicPr>
            <p:cNvPr id="25671" name="Picture 30" descr="img_1471.jpg"/>
            <p:cNvPicPr>
              <a:picLocks noChangeAspect="1"/>
            </p:cNvPicPr>
            <p:nvPr/>
          </p:nvPicPr>
          <p:blipFill>
            <a:blip r:embed="rId15"/>
            <a:srcRect/>
            <a:stretch>
              <a:fillRect/>
            </a:stretch>
          </p:blipFill>
          <p:spPr bwMode="auto">
            <a:xfrm>
              <a:off x="7239000" y="1042987"/>
              <a:ext cx="990600" cy="557213"/>
            </a:xfrm>
            <a:prstGeom prst="rect">
              <a:avLst/>
            </a:prstGeom>
            <a:noFill/>
            <a:ln w="31750">
              <a:solidFill>
                <a:srgbClr val="FF00FF"/>
              </a:solidFill>
              <a:miter lim="800000"/>
              <a:headEnd/>
              <a:tailEnd/>
            </a:ln>
          </p:spPr>
        </p:pic>
        <p:pic>
          <p:nvPicPr>
            <p:cNvPr id="25672" name="Picture 31" descr="img_1474.jpg"/>
            <p:cNvPicPr>
              <a:picLocks noChangeAspect="1"/>
            </p:cNvPicPr>
            <p:nvPr/>
          </p:nvPicPr>
          <p:blipFill>
            <a:blip r:embed="rId16"/>
            <a:srcRect/>
            <a:stretch>
              <a:fillRect/>
            </a:stretch>
          </p:blipFill>
          <p:spPr bwMode="auto">
            <a:xfrm>
              <a:off x="7391400" y="2438400"/>
              <a:ext cx="990600" cy="557213"/>
            </a:xfrm>
            <a:prstGeom prst="rect">
              <a:avLst/>
            </a:prstGeom>
            <a:noFill/>
            <a:ln w="31750">
              <a:solidFill>
                <a:srgbClr val="00B050"/>
              </a:solidFill>
              <a:miter lim="800000"/>
              <a:headEnd/>
              <a:tailEnd/>
            </a:ln>
          </p:spPr>
        </p:pic>
        <p:pic>
          <p:nvPicPr>
            <p:cNvPr id="25673" name="Picture 32" descr="img_1479.jpg"/>
            <p:cNvPicPr>
              <a:picLocks noChangeAspect="1"/>
            </p:cNvPicPr>
            <p:nvPr/>
          </p:nvPicPr>
          <p:blipFill>
            <a:blip r:embed="rId17"/>
            <a:srcRect/>
            <a:stretch>
              <a:fillRect/>
            </a:stretch>
          </p:blipFill>
          <p:spPr bwMode="auto">
            <a:xfrm>
              <a:off x="5105400" y="2133599"/>
              <a:ext cx="990600" cy="557213"/>
            </a:xfrm>
            <a:prstGeom prst="rect">
              <a:avLst/>
            </a:prstGeom>
            <a:noFill/>
            <a:ln w="31750">
              <a:solidFill>
                <a:srgbClr val="FFFF00"/>
              </a:solidFill>
              <a:miter lim="800000"/>
              <a:headEnd/>
              <a:tailEnd/>
            </a:ln>
          </p:spPr>
        </p:pic>
        <p:pic>
          <p:nvPicPr>
            <p:cNvPr id="25674" name="Picture 33" descr="img_1482.jpg"/>
            <p:cNvPicPr>
              <a:picLocks noChangeAspect="1"/>
            </p:cNvPicPr>
            <p:nvPr/>
          </p:nvPicPr>
          <p:blipFill>
            <a:blip r:embed="rId18"/>
            <a:srcRect/>
            <a:stretch>
              <a:fillRect/>
            </a:stretch>
          </p:blipFill>
          <p:spPr bwMode="auto">
            <a:xfrm>
              <a:off x="6096000" y="1042987"/>
              <a:ext cx="990600" cy="557213"/>
            </a:xfrm>
            <a:prstGeom prst="rect">
              <a:avLst/>
            </a:prstGeom>
            <a:noFill/>
            <a:ln w="31750">
              <a:solidFill>
                <a:srgbClr val="FF0000"/>
              </a:solidFill>
              <a:miter lim="800000"/>
              <a:headEnd/>
              <a:tailEnd/>
            </a:ln>
          </p:spPr>
        </p:pic>
        <p:pic>
          <p:nvPicPr>
            <p:cNvPr id="25675" name="Picture 34" descr="IMG_1478.jpg"/>
            <p:cNvPicPr>
              <a:picLocks noChangeAspect="1"/>
            </p:cNvPicPr>
            <p:nvPr/>
          </p:nvPicPr>
          <p:blipFill>
            <a:blip r:embed="rId19"/>
            <a:srcRect/>
            <a:stretch>
              <a:fillRect/>
            </a:stretch>
          </p:blipFill>
          <p:spPr bwMode="auto">
            <a:xfrm>
              <a:off x="6172200" y="2514600"/>
              <a:ext cx="990600" cy="557213"/>
            </a:xfrm>
            <a:prstGeom prst="rect">
              <a:avLst/>
            </a:prstGeom>
            <a:noFill/>
            <a:ln w="31750">
              <a:solidFill>
                <a:srgbClr val="0000B0"/>
              </a:solidFill>
              <a:miter lim="800000"/>
              <a:headEnd/>
              <a:tailEnd/>
            </a:ln>
          </p:spPr>
        </p:pic>
      </p:grpSp>
      <p:grpSp>
        <p:nvGrpSpPr>
          <p:cNvPr id="7" name="Group 151"/>
          <p:cNvGrpSpPr>
            <a:grpSpLocks/>
          </p:cNvGrpSpPr>
          <p:nvPr/>
        </p:nvGrpSpPr>
        <p:grpSpPr bwMode="auto">
          <a:xfrm>
            <a:off x="1995488" y="1243013"/>
            <a:ext cx="4198937" cy="1347787"/>
            <a:chOff x="1994848" y="1243652"/>
            <a:chExt cx="4198960" cy="1347148"/>
          </a:xfrm>
        </p:grpSpPr>
        <p:cxnSp>
          <p:nvCxnSpPr>
            <p:cNvPr id="16" name="Straight Arrow Connector 15"/>
            <p:cNvCxnSpPr>
              <a:stCxn id="12" idx="3"/>
              <a:endCxn id="37" idx="1"/>
            </p:cNvCxnSpPr>
            <p:nvPr/>
          </p:nvCxnSpPr>
          <p:spPr>
            <a:xfrm>
              <a:off x="1994848" y="1243652"/>
              <a:ext cx="4198960" cy="8028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666" name="TextBox 18"/>
            <p:cNvSpPr txBox="1">
              <a:spLocks noChangeArrowheads="1"/>
            </p:cNvSpPr>
            <p:nvPr/>
          </p:nvSpPr>
          <p:spPr bwMode="auto">
            <a:xfrm>
              <a:off x="3505200" y="1759803"/>
              <a:ext cx="1524000" cy="830997"/>
            </a:xfrm>
            <a:prstGeom prst="rect">
              <a:avLst/>
            </a:prstGeom>
            <a:noFill/>
            <a:ln w="9525">
              <a:noFill/>
              <a:miter lim="800000"/>
              <a:headEnd/>
              <a:tailEnd/>
            </a:ln>
          </p:spPr>
          <p:txBody>
            <a:bodyPr>
              <a:spAutoFit/>
            </a:bodyPr>
            <a:lstStyle/>
            <a:p>
              <a:pPr algn="ctr"/>
              <a:r>
                <a:rPr lang="en-US" sz="2400" b="1">
                  <a:latin typeface="Calibri" pitchFamily="34" charset="0"/>
                </a:rPr>
                <a:t>Sample image</a:t>
              </a:r>
            </a:p>
          </p:txBody>
        </p:sp>
      </p:grpSp>
      <p:grpSp>
        <p:nvGrpSpPr>
          <p:cNvPr id="8" name="Group 94"/>
          <p:cNvGrpSpPr>
            <a:grpSpLocks/>
          </p:cNvGrpSpPr>
          <p:nvPr/>
        </p:nvGrpSpPr>
        <p:grpSpPr bwMode="auto">
          <a:xfrm>
            <a:off x="6194425" y="1703388"/>
            <a:ext cx="1143000" cy="685800"/>
            <a:chOff x="6193808" y="1703696"/>
            <a:chExt cx="1143000" cy="685800"/>
          </a:xfrm>
        </p:grpSpPr>
        <p:pic>
          <p:nvPicPr>
            <p:cNvPr id="25663" name="Picture 2"/>
            <p:cNvPicPr>
              <a:picLocks noChangeAspect="1" noChangeArrowheads="1"/>
            </p:cNvPicPr>
            <p:nvPr/>
          </p:nvPicPr>
          <p:blipFill>
            <a:blip r:embed="rId20">
              <a:lum contrast="-4000"/>
            </a:blip>
            <a:srcRect/>
            <a:stretch>
              <a:fillRect/>
            </a:stretch>
          </p:blipFill>
          <p:spPr bwMode="auto">
            <a:xfrm>
              <a:off x="6248400" y="1750568"/>
              <a:ext cx="1066800" cy="611632"/>
            </a:xfrm>
            <a:prstGeom prst="rect">
              <a:avLst/>
            </a:prstGeom>
            <a:noFill/>
            <a:ln w="19050">
              <a:noFill/>
              <a:miter lim="800000"/>
              <a:headEnd/>
              <a:tailEnd/>
            </a:ln>
          </p:spPr>
        </p:pic>
        <p:sp>
          <p:nvSpPr>
            <p:cNvPr id="37" name="Rectangle 36"/>
            <p:cNvSpPr/>
            <p:nvPr/>
          </p:nvSpPr>
          <p:spPr>
            <a:xfrm>
              <a:off x="6193808" y="1703696"/>
              <a:ext cx="1143000" cy="68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grpSp>
        <p:nvGrpSpPr>
          <p:cNvPr id="9" name="Group 149"/>
          <p:cNvGrpSpPr>
            <a:grpSpLocks/>
          </p:cNvGrpSpPr>
          <p:nvPr/>
        </p:nvGrpSpPr>
        <p:grpSpPr bwMode="auto">
          <a:xfrm>
            <a:off x="1828800" y="3971925"/>
            <a:ext cx="3886200" cy="2963863"/>
            <a:chOff x="7013244" y="3735625"/>
            <a:chExt cx="3886200" cy="2896873"/>
          </a:xfrm>
        </p:grpSpPr>
        <p:sp>
          <p:nvSpPr>
            <p:cNvPr id="25612" name="TextBox 96"/>
            <p:cNvSpPr txBox="1">
              <a:spLocks noChangeArrowheads="1"/>
            </p:cNvSpPr>
            <p:nvPr/>
          </p:nvSpPr>
          <p:spPr bwMode="auto">
            <a:xfrm>
              <a:off x="7013244" y="6109278"/>
              <a:ext cx="3886200" cy="523220"/>
            </a:xfrm>
            <a:prstGeom prst="rect">
              <a:avLst/>
            </a:prstGeom>
            <a:noFill/>
            <a:ln w="9525">
              <a:noFill/>
              <a:miter lim="800000"/>
              <a:headEnd/>
              <a:tailEnd/>
            </a:ln>
          </p:spPr>
          <p:txBody>
            <a:bodyPr>
              <a:spAutoFit/>
            </a:bodyPr>
            <a:lstStyle/>
            <a:p>
              <a:pPr algn="ctr"/>
              <a:r>
                <a:rPr lang="en-US" sz="2800" b="1">
                  <a:latin typeface="Calibri" pitchFamily="34" charset="0"/>
                </a:rPr>
                <a:t>Partial reconstruction</a:t>
              </a:r>
            </a:p>
          </p:txBody>
        </p:sp>
        <p:grpSp>
          <p:nvGrpSpPr>
            <p:cNvPr id="25613" name="Group 42"/>
            <p:cNvGrpSpPr>
              <a:grpSpLocks/>
            </p:cNvGrpSpPr>
            <p:nvPr/>
          </p:nvGrpSpPr>
          <p:grpSpPr bwMode="auto">
            <a:xfrm>
              <a:off x="7318044" y="3735625"/>
              <a:ext cx="3200400" cy="2448116"/>
              <a:chOff x="4769004" y="106468"/>
              <a:chExt cx="7036662" cy="6528309"/>
            </a:xfrm>
          </p:grpSpPr>
          <p:pic>
            <p:nvPicPr>
              <p:cNvPr id="25614" name="Picture 100" descr="points023Snap00.png"/>
              <p:cNvPicPr>
                <a:picLocks noChangeAspect="1"/>
              </p:cNvPicPr>
              <p:nvPr/>
            </p:nvPicPr>
            <p:blipFill>
              <a:blip r:embed="rId21"/>
              <a:srcRect/>
              <a:stretch>
                <a:fillRect/>
              </a:stretch>
            </p:blipFill>
            <p:spPr bwMode="auto">
              <a:xfrm>
                <a:off x="4769004" y="106468"/>
                <a:ext cx="7036662" cy="6528309"/>
              </a:xfrm>
              <a:prstGeom prst="rect">
                <a:avLst/>
              </a:prstGeom>
              <a:noFill/>
              <a:ln w="9525">
                <a:solidFill>
                  <a:schemeClr val="tx1"/>
                </a:solidFill>
                <a:miter lim="800000"/>
                <a:headEnd/>
                <a:tailEnd/>
              </a:ln>
            </p:spPr>
          </p:pic>
          <p:grpSp>
            <p:nvGrpSpPr>
              <p:cNvPr id="25615" name="Group 33"/>
              <p:cNvGrpSpPr>
                <a:grpSpLocks noChangeAspect="1"/>
              </p:cNvGrpSpPr>
              <p:nvPr/>
            </p:nvGrpSpPr>
            <p:grpSpPr bwMode="auto">
              <a:xfrm>
                <a:off x="6427605" y="4236720"/>
                <a:ext cx="201789" cy="182880"/>
                <a:chOff x="461963" y="3581400"/>
                <a:chExt cx="2270125" cy="2057400"/>
              </a:xfrm>
            </p:grpSpPr>
            <p:sp>
              <p:nvSpPr>
                <p:cNvPr id="25658" name="AutoShape 4"/>
                <p:cNvSpPr>
                  <a:spLocks noChangeArrowheads="1"/>
                </p:cNvSpPr>
                <p:nvPr/>
              </p:nvSpPr>
              <p:spPr bwMode="auto">
                <a:xfrm rot="5400000">
                  <a:off x="867569" y="3709194"/>
                  <a:ext cx="1981200" cy="1725612"/>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5659" name="Line 33"/>
                <p:cNvSpPr>
                  <a:spLocks noChangeShapeType="1"/>
                </p:cNvSpPr>
                <p:nvPr/>
              </p:nvSpPr>
              <p:spPr bwMode="auto">
                <a:xfrm flipH="1">
                  <a:off x="461963" y="3581400"/>
                  <a:ext cx="533400" cy="2057400"/>
                </a:xfrm>
                <a:prstGeom prst="line">
                  <a:avLst/>
                </a:prstGeom>
                <a:noFill/>
                <a:ln w="25400">
                  <a:solidFill>
                    <a:srgbClr val="FF0000"/>
                  </a:solidFill>
                  <a:round/>
                  <a:headEnd/>
                  <a:tailEnd/>
                </a:ln>
              </p:spPr>
              <p:txBody>
                <a:bodyPr/>
                <a:lstStyle/>
                <a:p>
                  <a:endParaRPr lang="en-US"/>
                </a:p>
              </p:txBody>
            </p:sp>
            <p:sp>
              <p:nvSpPr>
                <p:cNvPr id="25660" name="Line 34"/>
                <p:cNvSpPr>
                  <a:spLocks noChangeShapeType="1"/>
                </p:cNvSpPr>
                <p:nvPr/>
              </p:nvSpPr>
              <p:spPr bwMode="auto">
                <a:xfrm flipH="1">
                  <a:off x="461963" y="5029200"/>
                  <a:ext cx="533400" cy="609600"/>
                </a:xfrm>
                <a:prstGeom prst="line">
                  <a:avLst/>
                </a:prstGeom>
                <a:noFill/>
                <a:ln w="25400">
                  <a:solidFill>
                    <a:srgbClr val="FF0000"/>
                  </a:solidFill>
                  <a:round/>
                  <a:headEnd/>
                  <a:tailEnd/>
                </a:ln>
              </p:spPr>
              <p:txBody>
                <a:bodyPr/>
                <a:lstStyle/>
                <a:p>
                  <a:endParaRPr lang="en-US"/>
                </a:p>
              </p:txBody>
            </p:sp>
            <p:sp>
              <p:nvSpPr>
                <p:cNvPr id="25661" name="Line 35"/>
                <p:cNvSpPr>
                  <a:spLocks noChangeShapeType="1"/>
                </p:cNvSpPr>
                <p:nvPr/>
              </p:nvSpPr>
              <p:spPr bwMode="auto">
                <a:xfrm flipH="1">
                  <a:off x="461963" y="4081463"/>
                  <a:ext cx="2270125" cy="1557337"/>
                </a:xfrm>
                <a:prstGeom prst="line">
                  <a:avLst/>
                </a:prstGeom>
                <a:noFill/>
                <a:ln w="25400">
                  <a:solidFill>
                    <a:srgbClr val="FF0000"/>
                  </a:solidFill>
                  <a:round/>
                  <a:headEnd/>
                  <a:tailEnd/>
                </a:ln>
              </p:spPr>
              <p:txBody>
                <a:bodyPr/>
                <a:lstStyle/>
                <a:p>
                  <a:endParaRPr lang="en-US"/>
                </a:p>
              </p:txBody>
            </p:sp>
            <p:sp>
              <p:nvSpPr>
                <p:cNvPr id="25662" name="Line 37"/>
                <p:cNvSpPr>
                  <a:spLocks noChangeShapeType="1"/>
                </p:cNvSpPr>
                <p:nvPr/>
              </p:nvSpPr>
              <p:spPr bwMode="auto">
                <a:xfrm flipH="1">
                  <a:off x="461963" y="5562600"/>
                  <a:ext cx="2209800" cy="76200"/>
                </a:xfrm>
                <a:prstGeom prst="line">
                  <a:avLst/>
                </a:prstGeom>
                <a:noFill/>
                <a:ln w="25400">
                  <a:solidFill>
                    <a:srgbClr val="FF0000"/>
                  </a:solidFill>
                  <a:round/>
                  <a:headEnd/>
                  <a:tailEnd/>
                </a:ln>
              </p:spPr>
              <p:txBody>
                <a:bodyPr/>
                <a:lstStyle/>
                <a:p>
                  <a:endParaRPr lang="en-US"/>
                </a:p>
              </p:txBody>
            </p:sp>
          </p:grpSp>
          <p:grpSp>
            <p:nvGrpSpPr>
              <p:cNvPr id="25616" name="Group 45"/>
              <p:cNvGrpSpPr>
                <a:grpSpLocks noChangeAspect="1"/>
              </p:cNvGrpSpPr>
              <p:nvPr/>
            </p:nvGrpSpPr>
            <p:grpSpPr bwMode="auto">
              <a:xfrm>
                <a:off x="6934194" y="4419600"/>
                <a:ext cx="201789" cy="182880"/>
                <a:chOff x="461963" y="3581400"/>
                <a:chExt cx="2270125" cy="2057400"/>
              </a:xfrm>
            </p:grpSpPr>
            <p:sp>
              <p:nvSpPr>
                <p:cNvPr id="25653" name="AutoShape 4"/>
                <p:cNvSpPr>
                  <a:spLocks noChangeArrowheads="1"/>
                </p:cNvSpPr>
                <p:nvPr/>
              </p:nvSpPr>
              <p:spPr bwMode="auto">
                <a:xfrm rot="5400000">
                  <a:off x="867569" y="3709194"/>
                  <a:ext cx="1981200" cy="1725612"/>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5654" name="Line 33"/>
                <p:cNvSpPr>
                  <a:spLocks noChangeShapeType="1"/>
                </p:cNvSpPr>
                <p:nvPr/>
              </p:nvSpPr>
              <p:spPr bwMode="auto">
                <a:xfrm flipH="1">
                  <a:off x="461963" y="3581400"/>
                  <a:ext cx="533400" cy="2057400"/>
                </a:xfrm>
                <a:prstGeom prst="line">
                  <a:avLst/>
                </a:prstGeom>
                <a:noFill/>
                <a:ln w="25400">
                  <a:solidFill>
                    <a:srgbClr val="FF0000"/>
                  </a:solidFill>
                  <a:round/>
                  <a:headEnd/>
                  <a:tailEnd/>
                </a:ln>
              </p:spPr>
              <p:txBody>
                <a:bodyPr/>
                <a:lstStyle/>
                <a:p>
                  <a:endParaRPr lang="en-US"/>
                </a:p>
              </p:txBody>
            </p:sp>
            <p:sp>
              <p:nvSpPr>
                <p:cNvPr id="25655" name="Line 34"/>
                <p:cNvSpPr>
                  <a:spLocks noChangeShapeType="1"/>
                </p:cNvSpPr>
                <p:nvPr/>
              </p:nvSpPr>
              <p:spPr bwMode="auto">
                <a:xfrm flipH="1">
                  <a:off x="461963" y="5029200"/>
                  <a:ext cx="533400" cy="609600"/>
                </a:xfrm>
                <a:prstGeom prst="line">
                  <a:avLst/>
                </a:prstGeom>
                <a:noFill/>
                <a:ln w="25400">
                  <a:solidFill>
                    <a:srgbClr val="FF0000"/>
                  </a:solidFill>
                  <a:round/>
                  <a:headEnd/>
                  <a:tailEnd/>
                </a:ln>
              </p:spPr>
              <p:txBody>
                <a:bodyPr/>
                <a:lstStyle/>
                <a:p>
                  <a:endParaRPr lang="en-US"/>
                </a:p>
              </p:txBody>
            </p:sp>
            <p:sp>
              <p:nvSpPr>
                <p:cNvPr id="25656" name="Line 35"/>
                <p:cNvSpPr>
                  <a:spLocks noChangeShapeType="1"/>
                </p:cNvSpPr>
                <p:nvPr/>
              </p:nvSpPr>
              <p:spPr bwMode="auto">
                <a:xfrm flipH="1">
                  <a:off x="461963" y="4081463"/>
                  <a:ext cx="2270125" cy="1557337"/>
                </a:xfrm>
                <a:prstGeom prst="line">
                  <a:avLst/>
                </a:prstGeom>
                <a:noFill/>
                <a:ln w="25400">
                  <a:solidFill>
                    <a:srgbClr val="FF0000"/>
                  </a:solidFill>
                  <a:round/>
                  <a:headEnd/>
                  <a:tailEnd/>
                </a:ln>
              </p:spPr>
              <p:txBody>
                <a:bodyPr/>
                <a:lstStyle/>
                <a:p>
                  <a:endParaRPr lang="en-US"/>
                </a:p>
              </p:txBody>
            </p:sp>
            <p:sp>
              <p:nvSpPr>
                <p:cNvPr id="25657" name="Line 37"/>
                <p:cNvSpPr>
                  <a:spLocks noChangeShapeType="1"/>
                </p:cNvSpPr>
                <p:nvPr/>
              </p:nvSpPr>
              <p:spPr bwMode="auto">
                <a:xfrm flipH="1">
                  <a:off x="461963" y="5562600"/>
                  <a:ext cx="2209800" cy="76200"/>
                </a:xfrm>
                <a:prstGeom prst="line">
                  <a:avLst/>
                </a:prstGeom>
                <a:noFill/>
                <a:ln w="25400">
                  <a:solidFill>
                    <a:srgbClr val="FF0000"/>
                  </a:solidFill>
                  <a:round/>
                  <a:headEnd/>
                  <a:tailEnd/>
                </a:ln>
              </p:spPr>
              <p:txBody>
                <a:bodyPr/>
                <a:lstStyle/>
                <a:p>
                  <a:endParaRPr lang="en-US"/>
                </a:p>
              </p:txBody>
            </p:sp>
          </p:grpSp>
          <p:grpSp>
            <p:nvGrpSpPr>
              <p:cNvPr id="25617" name="Group 62"/>
              <p:cNvGrpSpPr>
                <a:grpSpLocks noChangeAspect="1"/>
              </p:cNvGrpSpPr>
              <p:nvPr/>
            </p:nvGrpSpPr>
            <p:grpSpPr bwMode="auto">
              <a:xfrm>
                <a:off x="8278524" y="4572000"/>
                <a:ext cx="184071" cy="182880"/>
                <a:chOff x="6788998" y="4343400"/>
                <a:chExt cx="2147487" cy="2133600"/>
              </a:xfrm>
            </p:grpSpPr>
            <p:sp>
              <p:nvSpPr>
                <p:cNvPr id="25648" name="Rectangle 11"/>
                <p:cNvSpPr>
                  <a:spLocks noChangeArrowheads="1"/>
                </p:cNvSpPr>
                <p:nvPr/>
              </p:nvSpPr>
              <p:spPr bwMode="auto">
                <a:xfrm>
                  <a:off x="6891782" y="4343400"/>
                  <a:ext cx="2044703" cy="1470031"/>
                </a:xfrm>
                <a:prstGeom prst="rect">
                  <a:avLst/>
                </a:prstGeom>
                <a:noFill/>
                <a:ln w="25400">
                  <a:solidFill>
                    <a:schemeClr val="tx1"/>
                  </a:solidFill>
                  <a:miter lim="800000"/>
                  <a:headEnd/>
                  <a:tailEnd/>
                </a:ln>
              </p:spPr>
              <p:txBody>
                <a:bodyPr wrap="none" anchor="ctr"/>
                <a:lstStyle/>
                <a:p>
                  <a:endParaRPr lang="en-US">
                    <a:latin typeface="Calibri" pitchFamily="34" charset="0"/>
                  </a:endParaRPr>
                </a:p>
              </p:txBody>
            </p:sp>
            <p:sp>
              <p:nvSpPr>
                <p:cNvPr id="25649" name="Line 38"/>
                <p:cNvSpPr>
                  <a:spLocks noChangeShapeType="1"/>
                </p:cNvSpPr>
                <p:nvPr/>
              </p:nvSpPr>
              <p:spPr bwMode="auto">
                <a:xfrm>
                  <a:off x="6788998" y="4346573"/>
                  <a:ext cx="990596" cy="2130427"/>
                </a:xfrm>
                <a:prstGeom prst="line">
                  <a:avLst/>
                </a:prstGeom>
                <a:noFill/>
                <a:ln w="25400">
                  <a:solidFill>
                    <a:schemeClr val="tx1"/>
                  </a:solidFill>
                  <a:round/>
                  <a:headEnd/>
                  <a:tailEnd/>
                </a:ln>
              </p:spPr>
              <p:txBody>
                <a:bodyPr/>
                <a:lstStyle/>
                <a:p>
                  <a:endParaRPr lang="en-US"/>
                </a:p>
              </p:txBody>
            </p:sp>
            <p:sp>
              <p:nvSpPr>
                <p:cNvPr id="25650" name="Line 40"/>
                <p:cNvSpPr>
                  <a:spLocks noChangeShapeType="1"/>
                </p:cNvSpPr>
                <p:nvPr/>
              </p:nvSpPr>
              <p:spPr bwMode="auto">
                <a:xfrm flipH="1">
                  <a:off x="7779568" y="4365613"/>
                  <a:ext cx="1066805" cy="2111387"/>
                </a:xfrm>
                <a:prstGeom prst="line">
                  <a:avLst/>
                </a:prstGeom>
                <a:noFill/>
                <a:ln w="25400">
                  <a:solidFill>
                    <a:schemeClr val="tx1"/>
                  </a:solidFill>
                  <a:round/>
                  <a:headEnd/>
                  <a:tailEnd/>
                </a:ln>
              </p:spPr>
              <p:txBody>
                <a:bodyPr/>
                <a:lstStyle/>
                <a:p>
                  <a:endParaRPr lang="en-US"/>
                </a:p>
              </p:txBody>
            </p:sp>
            <p:sp>
              <p:nvSpPr>
                <p:cNvPr id="25651" name="Line 41"/>
                <p:cNvSpPr>
                  <a:spLocks noChangeShapeType="1"/>
                </p:cNvSpPr>
                <p:nvPr/>
              </p:nvSpPr>
              <p:spPr bwMode="auto">
                <a:xfrm>
                  <a:off x="6788998" y="5813431"/>
                  <a:ext cx="990596" cy="663569"/>
                </a:xfrm>
                <a:prstGeom prst="line">
                  <a:avLst/>
                </a:prstGeom>
                <a:noFill/>
                <a:ln w="25400">
                  <a:solidFill>
                    <a:schemeClr val="tx1"/>
                  </a:solidFill>
                  <a:round/>
                  <a:headEnd/>
                  <a:tailEnd/>
                </a:ln>
              </p:spPr>
              <p:txBody>
                <a:bodyPr/>
                <a:lstStyle/>
                <a:p>
                  <a:endParaRPr lang="en-US"/>
                </a:p>
              </p:txBody>
            </p:sp>
            <p:sp>
              <p:nvSpPr>
                <p:cNvPr id="25652" name="Line 43"/>
                <p:cNvSpPr>
                  <a:spLocks noChangeShapeType="1"/>
                </p:cNvSpPr>
                <p:nvPr/>
              </p:nvSpPr>
              <p:spPr bwMode="auto">
                <a:xfrm flipH="1">
                  <a:off x="7779593" y="5813431"/>
                  <a:ext cx="1066805" cy="663569"/>
                </a:xfrm>
                <a:prstGeom prst="line">
                  <a:avLst/>
                </a:prstGeom>
                <a:noFill/>
                <a:ln w="25400">
                  <a:solidFill>
                    <a:schemeClr val="tx1"/>
                  </a:solidFill>
                  <a:round/>
                  <a:headEnd/>
                  <a:tailEnd/>
                </a:ln>
              </p:spPr>
              <p:txBody>
                <a:bodyPr/>
                <a:lstStyle/>
                <a:p>
                  <a:endParaRPr lang="en-US"/>
                </a:p>
              </p:txBody>
            </p:sp>
          </p:grpSp>
          <p:grpSp>
            <p:nvGrpSpPr>
              <p:cNvPr id="25618" name="Group 63"/>
              <p:cNvGrpSpPr>
                <a:grpSpLocks noChangeAspect="1"/>
              </p:cNvGrpSpPr>
              <p:nvPr/>
            </p:nvGrpSpPr>
            <p:grpSpPr bwMode="auto">
              <a:xfrm>
                <a:off x="7696200" y="4648200"/>
                <a:ext cx="176349" cy="182880"/>
                <a:chOff x="3551238" y="4343400"/>
                <a:chExt cx="2057400" cy="2133600"/>
              </a:xfrm>
            </p:grpSpPr>
            <p:sp>
              <p:nvSpPr>
                <p:cNvPr id="25643" name="Rectangle 11"/>
                <p:cNvSpPr>
                  <a:spLocks noChangeArrowheads="1"/>
                </p:cNvSpPr>
                <p:nvPr/>
              </p:nvSpPr>
              <p:spPr bwMode="auto">
                <a:xfrm>
                  <a:off x="3563938" y="4343400"/>
                  <a:ext cx="2044700" cy="1470025"/>
                </a:xfrm>
                <a:prstGeom prst="rect">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5644" name="Line 38"/>
                <p:cNvSpPr>
                  <a:spLocks noChangeShapeType="1"/>
                </p:cNvSpPr>
                <p:nvPr/>
              </p:nvSpPr>
              <p:spPr bwMode="auto">
                <a:xfrm>
                  <a:off x="3551238" y="4346575"/>
                  <a:ext cx="990600" cy="2130425"/>
                </a:xfrm>
                <a:prstGeom prst="line">
                  <a:avLst/>
                </a:prstGeom>
                <a:noFill/>
                <a:ln w="25400">
                  <a:solidFill>
                    <a:srgbClr val="FF0000"/>
                  </a:solidFill>
                  <a:round/>
                  <a:headEnd/>
                  <a:tailEnd/>
                </a:ln>
              </p:spPr>
              <p:txBody>
                <a:bodyPr/>
                <a:lstStyle/>
                <a:p>
                  <a:endParaRPr lang="en-US"/>
                </a:p>
              </p:txBody>
            </p:sp>
            <p:sp>
              <p:nvSpPr>
                <p:cNvPr id="25645" name="Line 40"/>
                <p:cNvSpPr>
                  <a:spLocks noChangeShapeType="1"/>
                </p:cNvSpPr>
                <p:nvPr/>
              </p:nvSpPr>
              <p:spPr bwMode="auto">
                <a:xfrm flipH="1">
                  <a:off x="4541838" y="4365625"/>
                  <a:ext cx="1066800" cy="2111375"/>
                </a:xfrm>
                <a:prstGeom prst="line">
                  <a:avLst/>
                </a:prstGeom>
                <a:noFill/>
                <a:ln w="25400">
                  <a:solidFill>
                    <a:srgbClr val="FF0000"/>
                  </a:solidFill>
                  <a:round/>
                  <a:headEnd/>
                  <a:tailEnd/>
                </a:ln>
              </p:spPr>
              <p:txBody>
                <a:bodyPr/>
                <a:lstStyle/>
                <a:p>
                  <a:endParaRPr lang="en-US"/>
                </a:p>
              </p:txBody>
            </p:sp>
            <p:sp>
              <p:nvSpPr>
                <p:cNvPr id="25646" name="Line 41"/>
                <p:cNvSpPr>
                  <a:spLocks noChangeShapeType="1"/>
                </p:cNvSpPr>
                <p:nvPr/>
              </p:nvSpPr>
              <p:spPr bwMode="auto">
                <a:xfrm>
                  <a:off x="3551238" y="5813425"/>
                  <a:ext cx="990600" cy="663575"/>
                </a:xfrm>
                <a:prstGeom prst="line">
                  <a:avLst/>
                </a:prstGeom>
                <a:noFill/>
                <a:ln w="25400">
                  <a:solidFill>
                    <a:srgbClr val="FF0000"/>
                  </a:solidFill>
                  <a:round/>
                  <a:headEnd/>
                  <a:tailEnd/>
                </a:ln>
              </p:spPr>
              <p:txBody>
                <a:bodyPr/>
                <a:lstStyle/>
                <a:p>
                  <a:endParaRPr lang="en-US"/>
                </a:p>
              </p:txBody>
            </p:sp>
            <p:sp>
              <p:nvSpPr>
                <p:cNvPr id="25647" name="Line 43"/>
                <p:cNvSpPr>
                  <a:spLocks noChangeShapeType="1"/>
                </p:cNvSpPr>
                <p:nvPr/>
              </p:nvSpPr>
              <p:spPr bwMode="auto">
                <a:xfrm flipH="1">
                  <a:off x="4541838" y="5813425"/>
                  <a:ext cx="1066800" cy="663575"/>
                </a:xfrm>
                <a:prstGeom prst="line">
                  <a:avLst/>
                </a:prstGeom>
                <a:noFill/>
                <a:ln w="25400">
                  <a:solidFill>
                    <a:srgbClr val="FF0000"/>
                  </a:solidFill>
                  <a:round/>
                  <a:headEnd/>
                  <a:tailEnd/>
                </a:ln>
              </p:spPr>
              <p:txBody>
                <a:bodyPr/>
                <a:lstStyle/>
                <a:p>
                  <a:endParaRPr lang="en-US"/>
                </a:p>
              </p:txBody>
            </p:sp>
          </p:grpSp>
          <p:grpSp>
            <p:nvGrpSpPr>
              <p:cNvPr id="25619" name="Group 69"/>
              <p:cNvGrpSpPr>
                <a:grpSpLocks noChangeAspect="1"/>
              </p:cNvGrpSpPr>
              <p:nvPr/>
            </p:nvGrpSpPr>
            <p:grpSpPr bwMode="auto">
              <a:xfrm>
                <a:off x="9067800" y="4495800"/>
                <a:ext cx="203982" cy="182880"/>
                <a:chOff x="6151563" y="3773488"/>
                <a:chExt cx="2209800" cy="1981200"/>
              </a:xfrm>
            </p:grpSpPr>
            <p:sp>
              <p:nvSpPr>
                <p:cNvPr id="25638" name="AutoShape 5"/>
                <p:cNvSpPr>
                  <a:spLocks noChangeArrowheads="1"/>
                </p:cNvSpPr>
                <p:nvPr/>
              </p:nvSpPr>
              <p:spPr bwMode="auto">
                <a:xfrm rot="16200000" flipH="1">
                  <a:off x="6050757" y="3901281"/>
                  <a:ext cx="1981200" cy="1725613"/>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5639" name="Line 44"/>
                <p:cNvSpPr>
                  <a:spLocks noChangeShapeType="1"/>
                </p:cNvSpPr>
                <p:nvPr/>
              </p:nvSpPr>
              <p:spPr bwMode="auto">
                <a:xfrm>
                  <a:off x="6164263" y="4273550"/>
                  <a:ext cx="2197100" cy="1328738"/>
                </a:xfrm>
                <a:prstGeom prst="line">
                  <a:avLst/>
                </a:prstGeom>
                <a:noFill/>
                <a:ln w="25400">
                  <a:solidFill>
                    <a:srgbClr val="FF0000"/>
                  </a:solidFill>
                  <a:round/>
                  <a:headEnd/>
                  <a:tailEnd/>
                </a:ln>
              </p:spPr>
              <p:txBody>
                <a:bodyPr/>
                <a:lstStyle/>
                <a:p>
                  <a:endParaRPr lang="en-US"/>
                </a:p>
              </p:txBody>
            </p:sp>
            <p:sp>
              <p:nvSpPr>
                <p:cNvPr id="25640" name="Line 45"/>
                <p:cNvSpPr>
                  <a:spLocks noChangeShapeType="1"/>
                </p:cNvSpPr>
                <p:nvPr/>
              </p:nvSpPr>
              <p:spPr bwMode="auto">
                <a:xfrm flipV="1">
                  <a:off x="6151563" y="5602288"/>
                  <a:ext cx="2209800" cy="152400"/>
                </a:xfrm>
                <a:prstGeom prst="line">
                  <a:avLst/>
                </a:prstGeom>
                <a:noFill/>
                <a:ln w="25400">
                  <a:solidFill>
                    <a:srgbClr val="FF0000"/>
                  </a:solidFill>
                  <a:round/>
                  <a:headEnd/>
                  <a:tailEnd/>
                </a:ln>
              </p:spPr>
              <p:txBody>
                <a:bodyPr/>
                <a:lstStyle/>
                <a:p>
                  <a:endParaRPr lang="en-US"/>
                </a:p>
              </p:txBody>
            </p:sp>
            <p:sp>
              <p:nvSpPr>
                <p:cNvPr id="25641" name="Line 46"/>
                <p:cNvSpPr>
                  <a:spLocks noChangeShapeType="1"/>
                </p:cNvSpPr>
                <p:nvPr/>
              </p:nvSpPr>
              <p:spPr bwMode="auto">
                <a:xfrm>
                  <a:off x="7904163" y="5221288"/>
                  <a:ext cx="457200" cy="381000"/>
                </a:xfrm>
                <a:prstGeom prst="line">
                  <a:avLst/>
                </a:prstGeom>
                <a:noFill/>
                <a:ln w="25400">
                  <a:solidFill>
                    <a:srgbClr val="FF0000"/>
                  </a:solidFill>
                  <a:round/>
                  <a:headEnd/>
                  <a:tailEnd/>
                </a:ln>
              </p:spPr>
              <p:txBody>
                <a:bodyPr/>
                <a:lstStyle/>
                <a:p>
                  <a:endParaRPr lang="en-US"/>
                </a:p>
              </p:txBody>
            </p:sp>
            <p:sp>
              <p:nvSpPr>
                <p:cNvPr id="25642" name="Line 47"/>
                <p:cNvSpPr>
                  <a:spLocks noChangeShapeType="1"/>
                </p:cNvSpPr>
                <p:nvPr/>
              </p:nvSpPr>
              <p:spPr bwMode="auto">
                <a:xfrm>
                  <a:off x="7904163" y="3773488"/>
                  <a:ext cx="457200" cy="1828800"/>
                </a:xfrm>
                <a:prstGeom prst="line">
                  <a:avLst/>
                </a:prstGeom>
                <a:noFill/>
                <a:ln w="25400">
                  <a:solidFill>
                    <a:srgbClr val="FF0000"/>
                  </a:solidFill>
                  <a:round/>
                  <a:headEnd/>
                  <a:tailEnd/>
                </a:ln>
              </p:spPr>
              <p:txBody>
                <a:bodyPr/>
                <a:lstStyle/>
                <a:p>
                  <a:endParaRPr lang="en-US"/>
                </a:p>
              </p:txBody>
            </p:sp>
          </p:grpSp>
          <p:grpSp>
            <p:nvGrpSpPr>
              <p:cNvPr id="25620" name="Group 75"/>
              <p:cNvGrpSpPr>
                <a:grpSpLocks noChangeAspect="1"/>
              </p:cNvGrpSpPr>
              <p:nvPr/>
            </p:nvGrpSpPr>
            <p:grpSpPr bwMode="auto">
              <a:xfrm>
                <a:off x="9525000" y="4541520"/>
                <a:ext cx="203982" cy="182880"/>
                <a:chOff x="6151563" y="3773488"/>
                <a:chExt cx="2209800" cy="1981200"/>
              </a:xfrm>
            </p:grpSpPr>
            <p:sp>
              <p:nvSpPr>
                <p:cNvPr id="25633" name="AutoShape 5"/>
                <p:cNvSpPr>
                  <a:spLocks noChangeArrowheads="1"/>
                </p:cNvSpPr>
                <p:nvPr/>
              </p:nvSpPr>
              <p:spPr bwMode="auto">
                <a:xfrm rot="16200000" flipH="1">
                  <a:off x="6050757" y="3901281"/>
                  <a:ext cx="1981200" cy="1725613"/>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5634" name="Line 44"/>
                <p:cNvSpPr>
                  <a:spLocks noChangeShapeType="1"/>
                </p:cNvSpPr>
                <p:nvPr/>
              </p:nvSpPr>
              <p:spPr bwMode="auto">
                <a:xfrm>
                  <a:off x="6164263" y="4273550"/>
                  <a:ext cx="2197100" cy="1328738"/>
                </a:xfrm>
                <a:prstGeom prst="line">
                  <a:avLst/>
                </a:prstGeom>
                <a:noFill/>
                <a:ln w="25400">
                  <a:solidFill>
                    <a:srgbClr val="FF0000"/>
                  </a:solidFill>
                  <a:round/>
                  <a:headEnd/>
                  <a:tailEnd/>
                </a:ln>
              </p:spPr>
              <p:txBody>
                <a:bodyPr/>
                <a:lstStyle/>
                <a:p>
                  <a:endParaRPr lang="en-US"/>
                </a:p>
              </p:txBody>
            </p:sp>
            <p:sp>
              <p:nvSpPr>
                <p:cNvPr id="25635" name="Line 45"/>
                <p:cNvSpPr>
                  <a:spLocks noChangeShapeType="1"/>
                </p:cNvSpPr>
                <p:nvPr/>
              </p:nvSpPr>
              <p:spPr bwMode="auto">
                <a:xfrm flipV="1">
                  <a:off x="6151563" y="5602288"/>
                  <a:ext cx="2209800" cy="152400"/>
                </a:xfrm>
                <a:prstGeom prst="line">
                  <a:avLst/>
                </a:prstGeom>
                <a:noFill/>
                <a:ln w="25400">
                  <a:solidFill>
                    <a:srgbClr val="FF0000"/>
                  </a:solidFill>
                  <a:round/>
                  <a:headEnd/>
                  <a:tailEnd/>
                </a:ln>
              </p:spPr>
              <p:txBody>
                <a:bodyPr/>
                <a:lstStyle/>
                <a:p>
                  <a:endParaRPr lang="en-US"/>
                </a:p>
              </p:txBody>
            </p:sp>
            <p:sp>
              <p:nvSpPr>
                <p:cNvPr id="25636" name="Line 46"/>
                <p:cNvSpPr>
                  <a:spLocks noChangeShapeType="1"/>
                </p:cNvSpPr>
                <p:nvPr/>
              </p:nvSpPr>
              <p:spPr bwMode="auto">
                <a:xfrm>
                  <a:off x="7904163" y="5221288"/>
                  <a:ext cx="457200" cy="381000"/>
                </a:xfrm>
                <a:prstGeom prst="line">
                  <a:avLst/>
                </a:prstGeom>
                <a:noFill/>
                <a:ln w="25400">
                  <a:solidFill>
                    <a:srgbClr val="FF0000"/>
                  </a:solidFill>
                  <a:round/>
                  <a:headEnd/>
                  <a:tailEnd/>
                </a:ln>
              </p:spPr>
              <p:txBody>
                <a:bodyPr/>
                <a:lstStyle/>
                <a:p>
                  <a:endParaRPr lang="en-US"/>
                </a:p>
              </p:txBody>
            </p:sp>
            <p:sp>
              <p:nvSpPr>
                <p:cNvPr id="25637" name="Line 47"/>
                <p:cNvSpPr>
                  <a:spLocks noChangeShapeType="1"/>
                </p:cNvSpPr>
                <p:nvPr/>
              </p:nvSpPr>
              <p:spPr bwMode="auto">
                <a:xfrm>
                  <a:off x="7904163" y="3773488"/>
                  <a:ext cx="457200" cy="1828800"/>
                </a:xfrm>
                <a:prstGeom prst="line">
                  <a:avLst/>
                </a:prstGeom>
                <a:noFill/>
                <a:ln w="25400">
                  <a:solidFill>
                    <a:srgbClr val="FF0000"/>
                  </a:solidFill>
                  <a:round/>
                  <a:headEnd/>
                  <a:tailEnd/>
                </a:ln>
              </p:spPr>
              <p:txBody>
                <a:bodyPr/>
                <a:lstStyle/>
                <a:p>
                  <a:endParaRPr lang="en-US"/>
                </a:p>
              </p:txBody>
            </p:sp>
          </p:grpSp>
          <p:grpSp>
            <p:nvGrpSpPr>
              <p:cNvPr id="25621" name="Group 81"/>
              <p:cNvGrpSpPr>
                <a:grpSpLocks noChangeAspect="1"/>
              </p:cNvGrpSpPr>
              <p:nvPr/>
            </p:nvGrpSpPr>
            <p:grpSpPr bwMode="auto">
              <a:xfrm>
                <a:off x="8711418" y="4572000"/>
                <a:ext cx="203982" cy="182880"/>
                <a:chOff x="6151563" y="3773488"/>
                <a:chExt cx="2209800" cy="1981200"/>
              </a:xfrm>
            </p:grpSpPr>
            <p:sp>
              <p:nvSpPr>
                <p:cNvPr id="25628" name="AutoShape 5"/>
                <p:cNvSpPr>
                  <a:spLocks noChangeArrowheads="1"/>
                </p:cNvSpPr>
                <p:nvPr/>
              </p:nvSpPr>
              <p:spPr bwMode="auto">
                <a:xfrm rot="16200000" flipH="1">
                  <a:off x="6050757" y="3901281"/>
                  <a:ext cx="1981200" cy="1725613"/>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5629" name="Line 44"/>
                <p:cNvSpPr>
                  <a:spLocks noChangeShapeType="1"/>
                </p:cNvSpPr>
                <p:nvPr/>
              </p:nvSpPr>
              <p:spPr bwMode="auto">
                <a:xfrm>
                  <a:off x="6164263" y="4273550"/>
                  <a:ext cx="2197100" cy="1328738"/>
                </a:xfrm>
                <a:prstGeom prst="line">
                  <a:avLst/>
                </a:prstGeom>
                <a:noFill/>
                <a:ln w="25400">
                  <a:solidFill>
                    <a:srgbClr val="FF0000"/>
                  </a:solidFill>
                  <a:round/>
                  <a:headEnd/>
                  <a:tailEnd/>
                </a:ln>
              </p:spPr>
              <p:txBody>
                <a:bodyPr/>
                <a:lstStyle/>
                <a:p>
                  <a:endParaRPr lang="en-US"/>
                </a:p>
              </p:txBody>
            </p:sp>
            <p:sp>
              <p:nvSpPr>
                <p:cNvPr id="25630" name="Line 45"/>
                <p:cNvSpPr>
                  <a:spLocks noChangeShapeType="1"/>
                </p:cNvSpPr>
                <p:nvPr/>
              </p:nvSpPr>
              <p:spPr bwMode="auto">
                <a:xfrm flipV="1">
                  <a:off x="6151563" y="5602288"/>
                  <a:ext cx="2209800" cy="152400"/>
                </a:xfrm>
                <a:prstGeom prst="line">
                  <a:avLst/>
                </a:prstGeom>
                <a:noFill/>
                <a:ln w="25400">
                  <a:solidFill>
                    <a:srgbClr val="FF0000"/>
                  </a:solidFill>
                  <a:round/>
                  <a:headEnd/>
                  <a:tailEnd/>
                </a:ln>
              </p:spPr>
              <p:txBody>
                <a:bodyPr/>
                <a:lstStyle/>
                <a:p>
                  <a:endParaRPr lang="en-US"/>
                </a:p>
              </p:txBody>
            </p:sp>
            <p:sp>
              <p:nvSpPr>
                <p:cNvPr id="25631" name="Line 46"/>
                <p:cNvSpPr>
                  <a:spLocks noChangeShapeType="1"/>
                </p:cNvSpPr>
                <p:nvPr/>
              </p:nvSpPr>
              <p:spPr bwMode="auto">
                <a:xfrm>
                  <a:off x="7904163" y="5221288"/>
                  <a:ext cx="457200" cy="381000"/>
                </a:xfrm>
                <a:prstGeom prst="line">
                  <a:avLst/>
                </a:prstGeom>
                <a:noFill/>
                <a:ln w="25400">
                  <a:solidFill>
                    <a:srgbClr val="FF0000"/>
                  </a:solidFill>
                  <a:round/>
                  <a:headEnd/>
                  <a:tailEnd/>
                </a:ln>
              </p:spPr>
              <p:txBody>
                <a:bodyPr/>
                <a:lstStyle/>
                <a:p>
                  <a:endParaRPr lang="en-US"/>
                </a:p>
              </p:txBody>
            </p:sp>
            <p:sp>
              <p:nvSpPr>
                <p:cNvPr id="25632" name="Line 47"/>
                <p:cNvSpPr>
                  <a:spLocks noChangeShapeType="1"/>
                </p:cNvSpPr>
                <p:nvPr/>
              </p:nvSpPr>
              <p:spPr bwMode="auto">
                <a:xfrm>
                  <a:off x="7904163" y="3773488"/>
                  <a:ext cx="457200" cy="1828800"/>
                </a:xfrm>
                <a:prstGeom prst="line">
                  <a:avLst/>
                </a:prstGeom>
                <a:noFill/>
                <a:ln w="25400">
                  <a:solidFill>
                    <a:srgbClr val="FF0000"/>
                  </a:solidFill>
                  <a:round/>
                  <a:headEnd/>
                  <a:tailEnd/>
                </a:ln>
              </p:spPr>
              <p:txBody>
                <a:bodyPr/>
                <a:lstStyle/>
                <a:p>
                  <a:endParaRPr lang="en-US"/>
                </a:p>
              </p:txBody>
            </p:sp>
          </p:grpSp>
          <p:grpSp>
            <p:nvGrpSpPr>
              <p:cNvPr id="25622" name="Group 106"/>
              <p:cNvGrpSpPr>
                <a:grpSpLocks noChangeAspect="1"/>
              </p:cNvGrpSpPr>
              <p:nvPr/>
            </p:nvGrpSpPr>
            <p:grpSpPr bwMode="auto">
              <a:xfrm>
                <a:off x="5970405" y="4267200"/>
                <a:ext cx="201789" cy="182880"/>
                <a:chOff x="461963" y="3581400"/>
                <a:chExt cx="2270125" cy="2057400"/>
              </a:xfrm>
            </p:grpSpPr>
            <p:sp>
              <p:nvSpPr>
                <p:cNvPr id="25623" name="AutoShape 4"/>
                <p:cNvSpPr>
                  <a:spLocks noChangeArrowheads="1"/>
                </p:cNvSpPr>
                <p:nvPr/>
              </p:nvSpPr>
              <p:spPr bwMode="auto">
                <a:xfrm rot="5400000">
                  <a:off x="867569" y="3709194"/>
                  <a:ext cx="1981200" cy="1725612"/>
                </a:xfrm>
                <a:prstGeom prst="parallelogram">
                  <a:avLst>
                    <a:gd name="adj" fmla="val 28703"/>
                  </a:avLst>
                </a:prstGeom>
                <a:noFill/>
                <a:ln w="25400">
                  <a:solidFill>
                    <a:srgbClr val="FF0000"/>
                  </a:solidFill>
                  <a:miter lim="800000"/>
                  <a:headEnd/>
                  <a:tailEnd/>
                </a:ln>
              </p:spPr>
              <p:txBody>
                <a:bodyPr wrap="none" anchor="ctr"/>
                <a:lstStyle/>
                <a:p>
                  <a:endParaRPr lang="en-US">
                    <a:latin typeface="Calibri" pitchFamily="34" charset="0"/>
                  </a:endParaRPr>
                </a:p>
              </p:txBody>
            </p:sp>
            <p:sp>
              <p:nvSpPr>
                <p:cNvPr id="25624" name="Line 33"/>
                <p:cNvSpPr>
                  <a:spLocks noChangeShapeType="1"/>
                </p:cNvSpPr>
                <p:nvPr/>
              </p:nvSpPr>
              <p:spPr bwMode="auto">
                <a:xfrm flipH="1">
                  <a:off x="461963" y="3581400"/>
                  <a:ext cx="533400" cy="2057400"/>
                </a:xfrm>
                <a:prstGeom prst="line">
                  <a:avLst/>
                </a:prstGeom>
                <a:noFill/>
                <a:ln w="25400">
                  <a:solidFill>
                    <a:srgbClr val="FF0000"/>
                  </a:solidFill>
                  <a:round/>
                  <a:headEnd/>
                  <a:tailEnd/>
                </a:ln>
              </p:spPr>
              <p:txBody>
                <a:bodyPr/>
                <a:lstStyle/>
                <a:p>
                  <a:endParaRPr lang="en-US"/>
                </a:p>
              </p:txBody>
            </p:sp>
            <p:sp>
              <p:nvSpPr>
                <p:cNvPr id="25625" name="Line 34"/>
                <p:cNvSpPr>
                  <a:spLocks noChangeShapeType="1"/>
                </p:cNvSpPr>
                <p:nvPr/>
              </p:nvSpPr>
              <p:spPr bwMode="auto">
                <a:xfrm flipH="1">
                  <a:off x="461963" y="5029200"/>
                  <a:ext cx="533400" cy="609600"/>
                </a:xfrm>
                <a:prstGeom prst="line">
                  <a:avLst/>
                </a:prstGeom>
                <a:noFill/>
                <a:ln w="25400">
                  <a:solidFill>
                    <a:srgbClr val="FF0000"/>
                  </a:solidFill>
                  <a:round/>
                  <a:headEnd/>
                  <a:tailEnd/>
                </a:ln>
              </p:spPr>
              <p:txBody>
                <a:bodyPr/>
                <a:lstStyle/>
                <a:p>
                  <a:endParaRPr lang="en-US"/>
                </a:p>
              </p:txBody>
            </p:sp>
            <p:sp>
              <p:nvSpPr>
                <p:cNvPr id="25626" name="Line 35"/>
                <p:cNvSpPr>
                  <a:spLocks noChangeShapeType="1"/>
                </p:cNvSpPr>
                <p:nvPr/>
              </p:nvSpPr>
              <p:spPr bwMode="auto">
                <a:xfrm flipH="1">
                  <a:off x="461963" y="4081463"/>
                  <a:ext cx="2270125" cy="1557337"/>
                </a:xfrm>
                <a:prstGeom prst="line">
                  <a:avLst/>
                </a:prstGeom>
                <a:noFill/>
                <a:ln w="25400">
                  <a:solidFill>
                    <a:srgbClr val="FF0000"/>
                  </a:solidFill>
                  <a:round/>
                  <a:headEnd/>
                  <a:tailEnd/>
                </a:ln>
              </p:spPr>
              <p:txBody>
                <a:bodyPr/>
                <a:lstStyle/>
                <a:p>
                  <a:endParaRPr lang="en-US"/>
                </a:p>
              </p:txBody>
            </p:sp>
            <p:sp>
              <p:nvSpPr>
                <p:cNvPr id="25627" name="Line 37"/>
                <p:cNvSpPr>
                  <a:spLocks noChangeShapeType="1"/>
                </p:cNvSpPr>
                <p:nvPr/>
              </p:nvSpPr>
              <p:spPr bwMode="auto">
                <a:xfrm flipH="1">
                  <a:off x="461963" y="5562600"/>
                  <a:ext cx="2209800" cy="76200"/>
                </a:xfrm>
                <a:prstGeom prst="line">
                  <a:avLst/>
                </a:prstGeom>
                <a:noFill/>
                <a:ln w="25400">
                  <a:solidFill>
                    <a:srgbClr val="FF0000"/>
                  </a:solidFill>
                  <a:round/>
                  <a:headEnd/>
                  <a:tailEnd/>
                </a:ln>
              </p:spPr>
              <p:txBody>
                <a:bodyPr/>
                <a:lstStyle/>
                <a:p>
                  <a:endParaRPr lang="en-US"/>
                </a:p>
              </p:txBody>
            </p:sp>
          </p:grpSp>
        </p:grpSp>
      </p:grpSp>
      <p:sp>
        <p:nvSpPr>
          <p:cNvPr id="100" name="Right Arrow 99"/>
          <p:cNvSpPr/>
          <p:nvPr/>
        </p:nvSpPr>
        <p:spPr>
          <a:xfrm rot="7892783">
            <a:off x="4257676" y="3228975"/>
            <a:ext cx="849312" cy="357187"/>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90" name="Picture 2"/>
          <p:cNvPicPr>
            <a:picLocks noChangeAspect="1" noChangeArrowheads="1"/>
          </p:cNvPicPr>
          <p:nvPr/>
        </p:nvPicPr>
        <p:blipFill>
          <a:blip r:embed="rId20">
            <a:lum contrast="-4000"/>
          </a:blip>
          <a:srcRect/>
          <a:stretch>
            <a:fillRect/>
          </a:stretch>
        </p:blipFill>
        <p:spPr bwMode="auto">
          <a:xfrm>
            <a:off x="2895600" y="4648200"/>
            <a:ext cx="1752600" cy="1066800"/>
          </a:xfrm>
          <a:prstGeom prst="rect">
            <a:avLst/>
          </a:prstGeom>
          <a:noFill/>
          <a:ln w="1905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0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90"/>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0" grpId="0" animBg="1"/>
      <p:bldP spid="10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p:txBody>
          <a:bodyPr wrap="square" numCol="1" anchorCtr="0" compatLnSpc="1">
            <a:prstTxWarp prst="textNoShape">
              <a:avLst/>
            </a:prstTxWarp>
            <a:normAutofit fontScale="90000"/>
          </a:bodyPr>
          <a:lstStyle/>
          <a:p>
            <a:pPr>
              <a:defRPr/>
            </a:pPr>
            <a:r>
              <a:rPr lang="en-US" sz="4800" smtClean="0">
                <a:ea typeface="ＭＳ Ｐゴシック" pitchFamily="34" charset="-128"/>
              </a:rPr>
              <a:t>Incremental insertion</a:t>
            </a:r>
          </a:p>
        </p:txBody>
      </p:sp>
      <p:pic>
        <p:nvPicPr>
          <p:cNvPr id="4" name="Picture 162"/>
          <p:cNvPicPr>
            <a:picLocks noChangeAspect="1" noChangeArrowheads="1"/>
          </p:cNvPicPr>
          <p:nvPr/>
        </p:nvPicPr>
        <p:blipFill>
          <a:blip r:embed="rId3"/>
          <a:srcRect/>
          <a:stretch>
            <a:fillRect/>
          </a:stretch>
        </p:blipFill>
        <p:spPr bwMode="auto">
          <a:xfrm>
            <a:off x="6248400" y="3657600"/>
            <a:ext cx="2590800" cy="1851025"/>
          </a:xfrm>
          <a:prstGeom prst="rect">
            <a:avLst/>
          </a:prstGeom>
          <a:noFill/>
          <a:ln w="9525">
            <a:noFill/>
            <a:miter lim="800000"/>
            <a:headEnd/>
            <a:tailEnd/>
          </a:ln>
        </p:spPr>
      </p:pic>
      <p:sp>
        <p:nvSpPr>
          <p:cNvPr id="5" name="TextBox 4"/>
          <p:cNvSpPr txBox="1">
            <a:spLocks noChangeArrowheads="1"/>
          </p:cNvSpPr>
          <p:nvPr/>
        </p:nvSpPr>
        <p:spPr bwMode="auto">
          <a:xfrm>
            <a:off x="2362200" y="2590800"/>
            <a:ext cx="1538288" cy="400050"/>
          </a:xfrm>
          <a:prstGeom prst="rect">
            <a:avLst/>
          </a:prstGeom>
          <a:noFill/>
          <a:ln w="9525">
            <a:noFill/>
            <a:miter lim="800000"/>
            <a:headEnd/>
            <a:tailEnd/>
          </a:ln>
        </p:spPr>
        <p:txBody>
          <a:bodyPr>
            <a:spAutoFit/>
          </a:bodyPr>
          <a:lstStyle/>
          <a:p>
            <a:pPr algn="ctr"/>
            <a:r>
              <a:rPr lang="en-US" sz="2000">
                <a:latin typeface="Calibri" pitchFamily="34" charset="0"/>
              </a:rPr>
              <a:t>New Image</a:t>
            </a:r>
          </a:p>
        </p:txBody>
      </p:sp>
      <p:grpSp>
        <p:nvGrpSpPr>
          <p:cNvPr id="2" name="Group 5"/>
          <p:cNvGrpSpPr>
            <a:grpSpLocks/>
          </p:cNvGrpSpPr>
          <p:nvPr/>
        </p:nvGrpSpPr>
        <p:grpSpPr bwMode="auto">
          <a:xfrm>
            <a:off x="762000" y="1524000"/>
            <a:ext cx="1487488" cy="1463675"/>
            <a:chOff x="762000" y="1524000"/>
            <a:chExt cx="1317625" cy="1295400"/>
          </a:xfrm>
        </p:grpSpPr>
        <p:grpSp>
          <p:nvGrpSpPr>
            <p:cNvPr id="26751" name="Group 355"/>
            <p:cNvGrpSpPr>
              <a:grpSpLocks/>
            </p:cNvGrpSpPr>
            <p:nvPr/>
          </p:nvGrpSpPr>
          <p:grpSpPr bwMode="auto">
            <a:xfrm>
              <a:off x="774693" y="1536702"/>
              <a:ext cx="1292225" cy="1238250"/>
              <a:chOff x="8289402" y="844016"/>
              <a:chExt cx="1642877" cy="1552144"/>
            </a:xfrm>
          </p:grpSpPr>
          <p:cxnSp>
            <p:nvCxnSpPr>
              <p:cNvPr id="24" name="Straight Arrow Connector 23"/>
              <p:cNvCxnSpPr>
                <a:stCxn id="10" idx="6"/>
                <a:endCxn id="14" idx="1"/>
              </p:cNvCxnSpPr>
              <p:nvPr/>
            </p:nvCxnSpPr>
            <p:spPr>
              <a:xfrm>
                <a:off x="8818545" y="1000687"/>
                <a:ext cx="514886" cy="21486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a:stCxn id="9" idx="7"/>
                <a:endCxn id="15" idx="3"/>
              </p:cNvCxnSpPr>
              <p:nvPr/>
            </p:nvCxnSpPr>
            <p:spPr>
              <a:xfrm rot="5400000" flipH="1" flipV="1">
                <a:off x="8673839" y="1043548"/>
                <a:ext cx="14089" cy="62930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6" name="Straight Arrow Connector 25"/>
              <p:cNvCxnSpPr>
                <a:stCxn id="18" idx="1"/>
                <a:endCxn id="9" idx="4"/>
              </p:cNvCxnSpPr>
              <p:nvPr/>
            </p:nvCxnSpPr>
            <p:spPr>
              <a:xfrm rot="16200000" flipV="1">
                <a:off x="8308029" y="1477456"/>
                <a:ext cx="459661" cy="42192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 name="Straight Arrow Connector 26"/>
              <p:cNvCxnSpPr>
                <a:stCxn id="19" idx="4"/>
                <a:endCxn id="20" idx="0"/>
              </p:cNvCxnSpPr>
              <p:nvPr/>
            </p:nvCxnSpPr>
            <p:spPr>
              <a:xfrm rot="5400000">
                <a:off x="8961805" y="2144529"/>
                <a:ext cx="267695" cy="12157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 name="Straight Arrow Connector 27"/>
              <p:cNvCxnSpPr>
                <a:stCxn id="16" idx="4"/>
                <a:endCxn id="18" idx="0"/>
              </p:cNvCxnSpPr>
              <p:nvPr/>
            </p:nvCxnSpPr>
            <p:spPr>
              <a:xfrm rot="16200000" flipH="1">
                <a:off x="8613571" y="1726055"/>
                <a:ext cx="318769" cy="3039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9" name="Straight Arrow Connector 28"/>
              <p:cNvCxnSpPr>
                <a:stCxn id="11" idx="2"/>
                <a:endCxn id="10" idx="7"/>
              </p:cNvCxnSpPr>
              <p:nvPr/>
            </p:nvCxnSpPr>
            <p:spPr>
              <a:xfrm rot="10800000" flipV="1">
                <a:off x="8802454" y="880929"/>
                <a:ext cx="638245" cy="8101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0" name="Straight Arrow Connector 29"/>
              <p:cNvCxnSpPr>
                <a:stCxn id="23" idx="1"/>
                <a:endCxn id="19" idx="5"/>
              </p:cNvCxnSpPr>
              <p:nvPr/>
            </p:nvCxnSpPr>
            <p:spPr>
              <a:xfrm rot="16200000" flipV="1">
                <a:off x="9298206" y="1953180"/>
                <a:ext cx="188443" cy="393316"/>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1" name="Straight Arrow Connector 30"/>
              <p:cNvCxnSpPr>
                <a:stCxn id="11" idx="5"/>
                <a:endCxn id="13" idx="1"/>
              </p:cNvCxnSpPr>
              <p:nvPr/>
            </p:nvCxnSpPr>
            <p:spPr>
              <a:xfrm rot="16200000" flipH="1">
                <a:off x="9361390" y="1091922"/>
                <a:ext cx="505450" cy="16447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2" name="Straight Arrow Connector 31"/>
              <p:cNvCxnSpPr>
                <a:stCxn id="22" idx="0"/>
                <a:endCxn id="13" idx="3"/>
              </p:cNvCxnSpPr>
              <p:nvPr/>
            </p:nvCxnSpPr>
            <p:spPr>
              <a:xfrm rot="16200000" flipV="1">
                <a:off x="9564813" y="1635917"/>
                <a:ext cx="336380" cy="7330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3" name="Straight Arrow Connector 32"/>
              <p:cNvCxnSpPr>
                <a:stCxn id="17" idx="6"/>
                <a:endCxn id="18" idx="3"/>
              </p:cNvCxnSpPr>
              <p:nvPr/>
            </p:nvCxnSpPr>
            <p:spPr>
              <a:xfrm flipV="1">
                <a:off x="8505679" y="1993976"/>
                <a:ext cx="243141" cy="8453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4" name="Straight Arrow Connector 33"/>
              <p:cNvCxnSpPr>
                <a:stCxn id="15" idx="6"/>
                <a:endCxn id="14" idx="2"/>
              </p:cNvCxnSpPr>
              <p:nvPr/>
            </p:nvCxnSpPr>
            <p:spPr>
              <a:xfrm flipV="1">
                <a:off x="9088502" y="1256054"/>
                <a:ext cx="228838" cy="5459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5" name="Straight Arrow Connector 34"/>
              <p:cNvCxnSpPr>
                <a:stCxn id="15" idx="7"/>
                <a:endCxn id="11" idx="3"/>
              </p:cNvCxnSpPr>
              <p:nvPr/>
            </p:nvCxnSpPr>
            <p:spPr>
              <a:xfrm rot="5400000" flipH="1" flipV="1">
                <a:off x="9088485" y="905363"/>
                <a:ext cx="352230" cy="384376"/>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6" name="Straight Arrow Connector 35"/>
              <p:cNvCxnSpPr>
                <a:stCxn id="9" idx="5"/>
                <a:endCxn id="16" idx="2"/>
              </p:cNvCxnSpPr>
              <p:nvPr/>
            </p:nvCxnSpPr>
            <p:spPr>
              <a:xfrm rot="16200000" flipH="1">
                <a:off x="8492897" y="1316070"/>
                <a:ext cx="82774" cy="336106"/>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7" name="Straight Arrow Connector 36"/>
              <p:cNvCxnSpPr>
                <a:stCxn id="12" idx="5"/>
                <a:endCxn id="22" idx="7"/>
              </p:cNvCxnSpPr>
              <p:nvPr/>
            </p:nvCxnSpPr>
            <p:spPr>
              <a:xfrm rot="5400000">
                <a:off x="9493765" y="1418027"/>
                <a:ext cx="752011" cy="125146"/>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a:stCxn id="11" idx="7"/>
                <a:endCxn id="12" idx="1"/>
              </p:cNvCxnSpPr>
              <p:nvPr/>
            </p:nvCxnSpPr>
            <p:spPr>
              <a:xfrm rot="16200000" flipH="1">
                <a:off x="9602092" y="773729"/>
                <a:ext cx="183160" cy="32359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39" name="Straight Arrow Connector 38"/>
              <p:cNvCxnSpPr>
                <a:stCxn id="11" idx="4"/>
                <a:endCxn id="14" idx="0"/>
              </p:cNvCxnSpPr>
              <p:nvPr/>
            </p:nvCxnSpPr>
            <p:spPr>
              <a:xfrm rot="5400000">
                <a:off x="9301447" y="1006812"/>
                <a:ext cx="262412" cy="12335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a:stCxn id="14" idx="7"/>
                <a:endCxn id="12" idx="2"/>
              </p:cNvCxnSpPr>
              <p:nvPr/>
            </p:nvCxnSpPr>
            <p:spPr>
              <a:xfrm rot="5400000" flipH="1" flipV="1">
                <a:off x="9551767" y="927937"/>
                <a:ext cx="147937" cy="42728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1" name="Straight Arrow Connector 40"/>
              <p:cNvCxnSpPr>
                <a:stCxn id="13" idx="0"/>
                <a:endCxn id="12" idx="3"/>
              </p:cNvCxnSpPr>
              <p:nvPr/>
            </p:nvCxnSpPr>
            <p:spPr>
              <a:xfrm rot="5400000" flipH="1" flipV="1">
                <a:off x="9641462" y="1197031"/>
                <a:ext cx="306440" cy="12157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2" name="Straight Arrow Connector 41"/>
              <p:cNvCxnSpPr>
                <a:stCxn id="14" idx="5"/>
                <a:endCxn id="13" idx="2"/>
              </p:cNvCxnSpPr>
              <p:nvPr/>
            </p:nvCxnSpPr>
            <p:spPr>
              <a:xfrm rot="16200000" flipH="1">
                <a:off x="9460763" y="1244369"/>
                <a:ext cx="170832" cy="26817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3" name="Straight Arrow Connector 42"/>
              <p:cNvCxnSpPr>
                <a:stCxn id="14" idx="4"/>
                <a:endCxn id="21" idx="0"/>
              </p:cNvCxnSpPr>
              <p:nvPr/>
            </p:nvCxnSpPr>
            <p:spPr>
              <a:xfrm rot="5400000">
                <a:off x="9182732" y="1405954"/>
                <a:ext cx="285307" cy="9117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4" name="Straight Arrow Connector 43"/>
              <p:cNvCxnSpPr>
                <a:stCxn id="10" idx="5"/>
                <a:endCxn id="15" idx="1"/>
              </p:cNvCxnSpPr>
              <p:nvPr/>
            </p:nvCxnSpPr>
            <p:spPr>
              <a:xfrm rot="16200000" flipH="1">
                <a:off x="8781878" y="1060008"/>
                <a:ext cx="234234" cy="19308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5" name="Straight Arrow Connector 44"/>
              <p:cNvCxnSpPr>
                <a:stCxn id="19" idx="6"/>
                <a:endCxn id="22" idx="2"/>
              </p:cNvCxnSpPr>
              <p:nvPr/>
            </p:nvCxnSpPr>
            <p:spPr>
              <a:xfrm flipV="1">
                <a:off x="9211860" y="1893591"/>
                <a:ext cx="502371" cy="12328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6" name="Straight Arrow Connector 45"/>
              <p:cNvCxnSpPr>
                <a:stCxn id="20" idx="7"/>
                <a:endCxn id="22" idx="3"/>
              </p:cNvCxnSpPr>
              <p:nvPr/>
            </p:nvCxnSpPr>
            <p:spPr>
              <a:xfrm rot="5400000" flipH="1" flipV="1">
                <a:off x="9189148" y="1817361"/>
                <a:ext cx="424438" cy="65791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7" name="Straight Arrow Connector 46"/>
              <p:cNvCxnSpPr>
                <a:stCxn id="22" idx="4"/>
                <a:endCxn id="23" idx="0"/>
              </p:cNvCxnSpPr>
              <p:nvPr/>
            </p:nvCxnSpPr>
            <p:spPr>
              <a:xfrm rot="5400000">
                <a:off x="9559905" y="2018461"/>
                <a:ext cx="278262" cy="14123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8" name="Straight Arrow Connector 47"/>
              <p:cNvCxnSpPr>
                <a:stCxn id="9" idx="3"/>
                <a:endCxn id="17" idx="1"/>
              </p:cNvCxnSpPr>
              <p:nvPr/>
            </p:nvCxnSpPr>
            <p:spPr>
              <a:xfrm rot="16200000" flipH="1">
                <a:off x="8052520" y="1679572"/>
                <a:ext cx="597030" cy="12335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49" name="Straight Arrow Connector 48"/>
              <p:cNvCxnSpPr>
                <a:stCxn id="16" idx="3"/>
                <a:endCxn id="17" idx="7"/>
              </p:cNvCxnSpPr>
              <p:nvPr/>
            </p:nvCxnSpPr>
            <p:spPr>
              <a:xfrm rot="5400000">
                <a:off x="8367133" y="1688473"/>
                <a:ext cx="473749" cy="22883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50" name="Straight Arrow Connector 49"/>
              <p:cNvCxnSpPr>
                <a:stCxn id="17" idx="4"/>
                <a:endCxn id="20" idx="2"/>
              </p:cNvCxnSpPr>
              <p:nvPr/>
            </p:nvCxnSpPr>
            <p:spPr>
              <a:xfrm rot="16200000" flipH="1">
                <a:off x="8583646" y="1999719"/>
                <a:ext cx="262411" cy="52918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51" name="Straight Arrow Connector 50"/>
              <p:cNvCxnSpPr>
                <a:stCxn id="18" idx="4"/>
                <a:endCxn id="20" idx="1"/>
              </p:cNvCxnSpPr>
              <p:nvPr/>
            </p:nvCxnSpPr>
            <p:spPr>
              <a:xfrm rot="16200000" flipH="1">
                <a:off x="8718370" y="2081369"/>
                <a:ext cx="346947" cy="20738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grpSp>
        <p:grpSp>
          <p:nvGrpSpPr>
            <p:cNvPr id="26752" name="Group 258"/>
            <p:cNvGrpSpPr>
              <a:grpSpLocks/>
            </p:cNvGrpSpPr>
            <p:nvPr/>
          </p:nvGrpSpPr>
          <p:grpSpPr bwMode="auto">
            <a:xfrm>
              <a:off x="762000" y="1524000"/>
              <a:ext cx="1317625" cy="1295400"/>
              <a:chOff x="762000" y="1524000"/>
              <a:chExt cx="1317625" cy="1295400"/>
            </a:xfrm>
          </p:grpSpPr>
          <p:sp>
            <p:nvSpPr>
              <p:cNvPr id="9" name="Oval 8"/>
              <p:cNvSpPr>
                <a:spLocks noChangeAspect="1"/>
              </p:cNvSpPr>
              <p:nvPr/>
            </p:nvSpPr>
            <p:spPr bwMode="auto">
              <a:xfrm>
                <a:off x="762000" y="1939877"/>
                <a:ext cx="8578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0" name="Oval 9"/>
              <p:cNvSpPr>
                <a:spLocks noChangeAspect="1"/>
              </p:cNvSpPr>
              <p:nvPr/>
            </p:nvSpPr>
            <p:spPr bwMode="auto">
              <a:xfrm>
                <a:off x="1103711" y="1618135"/>
                <a:ext cx="87185"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1" name="Oval 10"/>
              <p:cNvSpPr>
                <a:spLocks noChangeAspect="1"/>
              </p:cNvSpPr>
              <p:nvPr/>
            </p:nvSpPr>
            <p:spPr bwMode="auto">
              <a:xfrm>
                <a:off x="1680260" y="1524000"/>
                <a:ext cx="84373"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2" name="Oval 11"/>
              <p:cNvSpPr>
                <a:spLocks noChangeAspect="1"/>
              </p:cNvSpPr>
              <p:nvPr/>
            </p:nvSpPr>
            <p:spPr bwMode="auto">
              <a:xfrm>
                <a:off x="1992440" y="1671524"/>
                <a:ext cx="87185"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 name="Oval 12"/>
              <p:cNvSpPr>
                <a:spLocks noChangeAspect="1"/>
              </p:cNvSpPr>
              <p:nvPr/>
            </p:nvSpPr>
            <p:spPr bwMode="auto">
              <a:xfrm>
                <a:off x="1868693" y="1989052"/>
                <a:ext cx="85779"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4" name="Oval 13"/>
              <p:cNvSpPr>
                <a:spLocks noChangeAspect="1"/>
              </p:cNvSpPr>
              <p:nvPr/>
            </p:nvSpPr>
            <p:spPr bwMode="auto">
              <a:xfrm>
                <a:off x="1583230" y="1820453"/>
                <a:ext cx="8578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5" name="Oval 14"/>
              <p:cNvSpPr>
                <a:spLocks noChangeAspect="1"/>
              </p:cNvSpPr>
              <p:nvPr/>
            </p:nvSpPr>
            <p:spPr bwMode="auto">
              <a:xfrm>
                <a:off x="1317456" y="1866817"/>
                <a:ext cx="85779"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6" name="Oval 15"/>
              <p:cNvSpPr>
                <a:spLocks noChangeAspect="1"/>
              </p:cNvSpPr>
              <p:nvPr/>
            </p:nvSpPr>
            <p:spPr bwMode="auto">
              <a:xfrm>
                <a:off x="1099492" y="2038226"/>
                <a:ext cx="8578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7" name="Oval 16"/>
              <p:cNvSpPr>
                <a:spLocks noChangeAspect="1"/>
              </p:cNvSpPr>
              <p:nvPr/>
            </p:nvSpPr>
            <p:spPr bwMode="auto">
              <a:xfrm>
                <a:off x="859029" y="2477988"/>
                <a:ext cx="85779" cy="885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8" name="Oval 17"/>
              <p:cNvSpPr>
                <a:spLocks noChangeAspect="1"/>
              </p:cNvSpPr>
              <p:nvPr/>
            </p:nvSpPr>
            <p:spPr bwMode="auto">
              <a:xfrm>
                <a:off x="1123398" y="2381043"/>
                <a:ext cx="85779"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9" name="Oval 18"/>
              <p:cNvSpPr>
                <a:spLocks noChangeAspect="1"/>
              </p:cNvSpPr>
              <p:nvPr/>
            </p:nvSpPr>
            <p:spPr bwMode="auto">
              <a:xfrm>
                <a:off x="1414484" y="2430218"/>
                <a:ext cx="8578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20" name="Oval 19"/>
              <p:cNvSpPr>
                <a:spLocks noChangeAspect="1"/>
              </p:cNvSpPr>
              <p:nvPr/>
            </p:nvSpPr>
            <p:spPr bwMode="auto">
              <a:xfrm>
                <a:off x="1317456" y="2732291"/>
                <a:ext cx="85779"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21" name="Oval 20"/>
              <p:cNvSpPr>
                <a:spLocks noChangeAspect="1"/>
              </p:cNvSpPr>
              <p:nvPr/>
            </p:nvSpPr>
            <p:spPr bwMode="auto">
              <a:xfrm>
                <a:off x="1510107" y="2136575"/>
                <a:ext cx="87185"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22" name="Oval 21"/>
              <p:cNvSpPr>
                <a:spLocks noChangeAspect="1"/>
              </p:cNvSpPr>
              <p:nvPr/>
            </p:nvSpPr>
            <p:spPr bwMode="auto">
              <a:xfrm>
                <a:off x="1895410" y="2331869"/>
                <a:ext cx="8578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23" name="Oval 22"/>
              <p:cNvSpPr>
                <a:spLocks noChangeAspect="1"/>
              </p:cNvSpPr>
              <p:nvPr/>
            </p:nvSpPr>
            <p:spPr bwMode="auto">
              <a:xfrm>
                <a:off x="1784320" y="2640967"/>
                <a:ext cx="85779" cy="885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grpSp>
      </p:grpSp>
      <p:sp>
        <p:nvSpPr>
          <p:cNvPr id="52" name="Oval 51"/>
          <p:cNvSpPr>
            <a:spLocks noChangeAspect="1"/>
          </p:cNvSpPr>
          <p:nvPr/>
        </p:nvSpPr>
        <p:spPr bwMode="auto">
          <a:xfrm>
            <a:off x="2319338" y="2319338"/>
            <a:ext cx="163512" cy="1651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2800"/>
          </a:p>
        </p:txBody>
      </p:sp>
      <p:grpSp>
        <p:nvGrpSpPr>
          <p:cNvPr id="7" name="Group 52"/>
          <p:cNvGrpSpPr>
            <a:grpSpLocks/>
          </p:cNvGrpSpPr>
          <p:nvPr/>
        </p:nvGrpSpPr>
        <p:grpSpPr bwMode="auto">
          <a:xfrm>
            <a:off x="2012950" y="1774825"/>
            <a:ext cx="388938" cy="1060450"/>
            <a:chOff x="2013474" y="1774914"/>
            <a:chExt cx="388172" cy="1060624"/>
          </a:xfrm>
        </p:grpSpPr>
        <p:cxnSp>
          <p:nvCxnSpPr>
            <p:cNvPr id="54" name="Straight Arrow Connector 53"/>
            <p:cNvCxnSpPr>
              <a:stCxn id="52" idx="0"/>
              <a:endCxn id="12" idx="5"/>
            </p:cNvCxnSpPr>
            <p:nvPr/>
          </p:nvCxnSpPr>
          <p:spPr>
            <a:xfrm rot="16200000" flipV="1">
              <a:off x="2046164" y="1964036"/>
              <a:ext cx="544602" cy="166360"/>
            </a:xfrm>
            <a:prstGeom prst="straightConnector1">
              <a:avLst/>
            </a:prstGeom>
            <a:ln w="254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stCxn id="52" idx="1"/>
              <a:endCxn id="13" idx="5"/>
            </p:cNvCxnSpPr>
            <p:nvPr/>
          </p:nvCxnSpPr>
          <p:spPr>
            <a:xfrm rot="16200000" flipV="1">
              <a:off x="2113857" y="2114168"/>
              <a:ext cx="211173" cy="250331"/>
            </a:xfrm>
            <a:prstGeom prst="straightConnector1">
              <a:avLst/>
            </a:prstGeom>
            <a:ln w="254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52" idx="2"/>
              <a:endCxn id="22" idx="7"/>
            </p:cNvCxnSpPr>
            <p:nvPr/>
          </p:nvCxnSpPr>
          <p:spPr>
            <a:xfrm rot="10800000" flipV="1">
              <a:off x="2124380" y="2402080"/>
              <a:ext cx="196462" cy="49220"/>
            </a:xfrm>
            <a:prstGeom prst="straightConnector1">
              <a:avLst/>
            </a:prstGeom>
            <a:ln w="254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a:stCxn id="52" idx="3"/>
              <a:endCxn id="23" idx="6"/>
            </p:cNvCxnSpPr>
            <p:nvPr/>
          </p:nvCxnSpPr>
          <p:spPr>
            <a:xfrm rot="5400000">
              <a:off x="1991686" y="2482615"/>
              <a:ext cx="374711" cy="331135"/>
            </a:xfrm>
            <a:prstGeom prst="straightConnector1">
              <a:avLst/>
            </a:prstGeom>
            <a:ln w="254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grpSp>
      <p:sp>
        <p:nvSpPr>
          <p:cNvPr id="58" name="TextBox 57"/>
          <p:cNvSpPr txBox="1">
            <a:spLocks noChangeArrowheads="1"/>
          </p:cNvSpPr>
          <p:nvPr/>
        </p:nvSpPr>
        <p:spPr bwMode="auto">
          <a:xfrm>
            <a:off x="2438400" y="1676400"/>
            <a:ext cx="1143000" cy="400050"/>
          </a:xfrm>
          <a:prstGeom prst="rect">
            <a:avLst/>
          </a:prstGeom>
          <a:noFill/>
          <a:ln w="9525">
            <a:noFill/>
            <a:miter lim="800000"/>
            <a:headEnd/>
            <a:tailEnd/>
          </a:ln>
        </p:spPr>
        <p:txBody>
          <a:bodyPr>
            <a:spAutoFit/>
          </a:bodyPr>
          <a:lstStyle/>
          <a:p>
            <a:pPr algn="ctr"/>
            <a:r>
              <a:rPr lang="en-US" sz="2000">
                <a:latin typeface="Calibri" pitchFamily="34" charset="0"/>
              </a:rPr>
              <a:t>Match</a:t>
            </a:r>
          </a:p>
        </p:txBody>
      </p:sp>
      <p:grpSp>
        <p:nvGrpSpPr>
          <p:cNvPr id="8" name="Group 58"/>
          <p:cNvGrpSpPr>
            <a:grpSpLocks/>
          </p:cNvGrpSpPr>
          <p:nvPr/>
        </p:nvGrpSpPr>
        <p:grpSpPr bwMode="auto">
          <a:xfrm>
            <a:off x="2895600" y="1524000"/>
            <a:ext cx="1600200" cy="1066800"/>
            <a:chOff x="3779837" y="1371600"/>
            <a:chExt cx="1600200" cy="1066800"/>
          </a:xfrm>
        </p:grpSpPr>
        <p:sp>
          <p:nvSpPr>
            <p:cNvPr id="60" name="Right Arrow 59"/>
            <p:cNvSpPr/>
            <p:nvPr/>
          </p:nvSpPr>
          <p:spPr>
            <a:xfrm>
              <a:off x="4008437" y="2133600"/>
              <a:ext cx="12192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2800"/>
            </a:p>
          </p:txBody>
        </p:sp>
        <p:sp>
          <p:nvSpPr>
            <p:cNvPr id="26746" name="TextBox 60"/>
            <p:cNvSpPr txBox="1">
              <a:spLocks noChangeArrowheads="1"/>
            </p:cNvSpPr>
            <p:nvPr/>
          </p:nvSpPr>
          <p:spPr bwMode="auto">
            <a:xfrm>
              <a:off x="3779837" y="1371600"/>
              <a:ext cx="1600200" cy="707886"/>
            </a:xfrm>
            <a:prstGeom prst="rect">
              <a:avLst/>
            </a:prstGeom>
            <a:noFill/>
            <a:ln w="9525">
              <a:noFill/>
              <a:miter lim="800000"/>
              <a:headEnd/>
              <a:tailEnd/>
            </a:ln>
          </p:spPr>
          <p:txBody>
            <a:bodyPr>
              <a:spAutoFit/>
            </a:bodyPr>
            <a:lstStyle/>
            <a:p>
              <a:pPr algn="ctr"/>
              <a:r>
                <a:rPr lang="en-US" sz="2000">
                  <a:latin typeface="Calibri" pitchFamily="34" charset="0"/>
                </a:rPr>
                <a:t>Geometric Verification</a:t>
              </a:r>
            </a:p>
          </p:txBody>
        </p:sp>
      </p:grpSp>
      <p:grpSp>
        <p:nvGrpSpPr>
          <p:cNvPr id="14336" name="Group 61"/>
          <p:cNvGrpSpPr>
            <a:grpSpLocks/>
          </p:cNvGrpSpPr>
          <p:nvPr/>
        </p:nvGrpSpPr>
        <p:grpSpPr bwMode="auto">
          <a:xfrm>
            <a:off x="5060950" y="1524000"/>
            <a:ext cx="1720850" cy="1463675"/>
            <a:chOff x="762000" y="1524000"/>
            <a:chExt cx="1721224" cy="1463040"/>
          </a:xfrm>
        </p:grpSpPr>
        <p:grpSp>
          <p:nvGrpSpPr>
            <p:cNvPr id="26694" name="Group 261"/>
            <p:cNvGrpSpPr>
              <a:grpSpLocks/>
            </p:cNvGrpSpPr>
            <p:nvPr/>
          </p:nvGrpSpPr>
          <p:grpSpPr bwMode="auto">
            <a:xfrm>
              <a:off x="762000" y="1524001"/>
              <a:ext cx="1488142" cy="1463040"/>
              <a:chOff x="762000" y="1524000"/>
              <a:chExt cx="1317625" cy="1295400"/>
            </a:xfrm>
          </p:grpSpPr>
          <p:grpSp>
            <p:nvGrpSpPr>
              <p:cNvPr id="26700" name="Group 355"/>
              <p:cNvGrpSpPr>
                <a:grpSpLocks/>
              </p:cNvGrpSpPr>
              <p:nvPr/>
            </p:nvGrpSpPr>
            <p:grpSpPr bwMode="auto">
              <a:xfrm>
                <a:off x="774691" y="1536704"/>
                <a:ext cx="1292225" cy="1238250"/>
                <a:chOff x="8289402" y="844016"/>
                <a:chExt cx="1642877" cy="1552144"/>
              </a:xfrm>
            </p:grpSpPr>
            <p:cxnSp>
              <p:nvCxnSpPr>
                <p:cNvPr id="86" name="Straight Arrow Connector 85"/>
                <p:cNvCxnSpPr>
                  <a:stCxn id="72" idx="6"/>
                  <a:endCxn id="76" idx="1"/>
                </p:cNvCxnSpPr>
                <p:nvPr/>
              </p:nvCxnSpPr>
              <p:spPr>
                <a:xfrm>
                  <a:off x="8818426" y="1000684"/>
                  <a:ext cx="514772" cy="21486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87" name="Straight Arrow Connector 86"/>
                <p:cNvCxnSpPr>
                  <a:stCxn id="71" idx="7"/>
                  <a:endCxn id="77" idx="3"/>
                </p:cNvCxnSpPr>
                <p:nvPr/>
              </p:nvCxnSpPr>
              <p:spPr>
                <a:xfrm rot="5400000" flipH="1" flipV="1">
                  <a:off x="8673751" y="1043615"/>
                  <a:ext cx="14089" cy="629166"/>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88" name="Straight Arrow Connector 87"/>
                <p:cNvCxnSpPr>
                  <a:stCxn id="80" idx="1"/>
                  <a:endCxn id="71" idx="4"/>
                </p:cNvCxnSpPr>
                <p:nvPr/>
              </p:nvCxnSpPr>
              <p:spPr>
                <a:xfrm rot="16200000" flipV="1">
                  <a:off x="8307973" y="1477500"/>
                  <a:ext cx="459661" cy="42182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89" name="Straight Arrow Connector 88"/>
                <p:cNvCxnSpPr>
                  <a:stCxn id="81" idx="4"/>
                  <a:endCxn id="82" idx="0"/>
                </p:cNvCxnSpPr>
                <p:nvPr/>
              </p:nvCxnSpPr>
              <p:spPr>
                <a:xfrm rot="5400000">
                  <a:off x="8961625" y="2144539"/>
                  <a:ext cx="267695" cy="12154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0" name="Straight Arrow Connector 89"/>
                <p:cNvCxnSpPr>
                  <a:stCxn id="78" idx="4"/>
                  <a:endCxn id="80" idx="0"/>
                </p:cNvCxnSpPr>
                <p:nvPr/>
              </p:nvCxnSpPr>
              <p:spPr>
                <a:xfrm rot="16200000" flipH="1">
                  <a:off x="8613463" y="1726055"/>
                  <a:ext cx="318769" cy="3038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1" name="Straight Arrow Connector 90"/>
                <p:cNvCxnSpPr>
                  <a:stCxn id="73" idx="2"/>
                  <a:endCxn id="72" idx="7"/>
                </p:cNvCxnSpPr>
                <p:nvPr/>
              </p:nvCxnSpPr>
              <p:spPr>
                <a:xfrm rot="10800000" flipV="1">
                  <a:off x="8802339" y="880925"/>
                  <a:ext cx="638103" cy="8101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2" name="Straight Arrow Connector 91"/>
                <p:cNvCxnSpPr>
                  <a:stCxn id="85" idx="1"/>
                  <a:endCxn id="81" idx="5"/>
                </p:cNvCxnSpPr>
                <p:nvPr/>
              </p:nvCxnSpPr>
              <p:spPr>
                <a:xfrm rot="16200000" flipV="1">
                  <a:off x="9297960" y="1953221"/>
                  <a:ext cx="188443" cy="39322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3" name="Straight Arrow Connector 92"/>
                <p:cNvCxnSpPr>
                  <a:stCxn id="73" idx="5"/>
                  <a:endCxn id="75" idx="1"/>
                </p:cNvCxnSpPr>
                <p:nvPr/>
              </p:nvCxnSpPr>
              <p:spPr>
                <a:xfrm rot="16200000" flipH="1">
                  <a:off x="9361095" y="1091937"/>
                  <a:ext cx="505450" cy="16444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4" name="Straight Arrow Connector 93"/>
                <p:cNvCxnSpPr>
                  <a:stCxn id="84" idx="0"/>
                  <a:endCxn id="75" idx="3"/>
                </p:cNvCxnSpPr>
                <p:nvPr/>
              </p:nvCxnSpPr>
              <p:spPr>
                <a:xfrm rot="16200000" flipV="1">
                  <a:off x="9564491" y="1635922"/>
                  <a:ext cx="336380" cy="7328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5" name="Straight Arrow Connector 94"/>
                <p:cNvCxnSpPr>
                  <a:stCxn id="79" idx="6"/>
                  <a:endCxn id="80" idx="3"/>
                </p:cNvCxnSpPr>
                <p:nvPr/>
              </p:nvCxnSpPr>
              <p:spPr>
                <a:xfrm flipV="1">
                  <a:off x="8505630" y="1993973"/>
                  <a:ext cx="243087" cy="8453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6" name="Straight Arrow Connector 95"/>
                <p:cNvCxnSpPr>
                  <a:stCxn id="77" idx="6"/>
                  <a:endCxn id="76" idx="2"/>
                </p:cNvCxnSpPr>
                <p:nvPr/>
              </p:nvCxnSpPr>
              <p:spPr>
                <a:xfrm flipV="1">
                  <a:off x="9088323" y="1256051"/>
                  <a:ext cx="228788" cy="5459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7" name="Straight Arrow Connector 96"/>
                <p:cNvCxnSpPr>
                  <a:stCxn id="77" idx="7"/>
                  <a:endCxn id="73" idx="3"/>
                </p:cNvCxnSpPr>
                <p:nvPr/>
              </p:nvCxnSpPr>
              <p:spPr>
                <a:xfrm rot="5400000" flipH="1" flipV="1">
                  <a:off x="9088267" y="905402"/>
                  <a:ext cx="352230" cy="38429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8" name="Straight Arrow Connector 97"/>
                <p:cNvCxnSpPr>
                  <a:stCxn id="71" idx="5"/>
                  <a:endCxn id="78" idx="2"/>
                </p:cNvCxnSpPr>
                <p:nvPr/>
              </p:nvCxnSpPr>
              <p:spPr>
                <a:xfrm rot="16200000" flipH="1">
                  <a:off x="8492842" y="1316104"/>
                  <a:ext cx="82774" cy="33603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99" name="Straight Arrow Connector 98"/>
                <p:cNvCxnSpPr>
                  <a:stCxn id="74" idx="5"/>
                  <a:endCxn id="84" idx="7"/>
                </p:cNvCxnSpPr>
                <p:nvPr/>
              </p:nvCxnSpPr>
              <p:spPr>
                <a:xfrm rot="5400000">
                  <a:off x="9493413" y="1418038"/>
                  <a:ext cx="752011" cy="12511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0" name="Straight Arrow Connector 99"/>
                <p:cNvCxnSpPr>
                  <a:stCxn id="73" idx="7"/>
                  <a:endCxn id="74" idx="1"/>
                </p:cNvCxnSpPr>
                <p:nvPr/>
              </p:nvCxnSpPr>
              <p:spPr>
                <a:xfrm rot="16200000" flipH="1">
                  <a:off x="9601779" y="773761"/>
                  <a:ext cx="183160" cy="32352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1" name="Straight Arrow Connector 100"/>
                <p:cNvCxnSpPr>
                  <a:stCxn id="73" idx="4"/>
                  <a:endCxn id="76" idx="0"/>
                </p:cNvCxnSpPr>
                <p:nvPr/>
              </p:nvCxnSpPr>
              <p:spPr>
                <a:xfrm rot="5400000">
                  <a:off x="9301192" y="1006823"/>
                  <a:ext cx="262412" cy="12333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2" name="Straight Arrow Connector 101"/>
                <p:cNvCxnSpPr>
                  <a:stCxn id="76" idx="7"/>
                  <a:endCxn id="74" idx="2"/>
                </p:cNvCxnSpPr>
                <p:nvPr/>
              </p:nvCxnSpPr>
              <p:spPr>
                <a:xfrm rot="5400000" flipH="1" flipV="1">
                  <a:off x="9551470" y="927981"/>
                  <a:ext cx="147937" cy="42718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3" name="Straight Arrow Connector 102"/>
                <p:cNvCxnSpPr>
                  <a:stCxn id="75" idx="0"/>
                  <a:endCxn id="74" idx="3"/>
                </p:cNvCxnSpPr>
                <p:nvPr/>
              </p:nvCxnSpPr>
              <p:spPr>
                <a:xfrm rot="5400000" flipH="1" flipV="1">
                  <a:off x="9641127" y="1197041"/>
                  <a:ext cx="306440" cy="12154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4" name="Straight Arrow Connector 103"/>
                <p:cNvCxnSpPr>
                  <a:stCxn id="76" idx="5"/>
                  <a:endCxn id="75" idx="2"/>
                </p:cNvCxnSpPr>
                <p:nvPr/>
              </p:nvCxnSpPr>
              <p:spPr>
                <a:xfrm rot="16200000" flipH="1">
                  <a:off x="9460483" y="1244395"/>
                  <a:ext cx="170832" cy="26811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5" name="Straight Arrow Connector 104"/>
                <p:cNvCxnSpPr>
                  <a:stCxn id="76" idx="4"/>
                  <a:endCxn id="83" idx="0"/>
                </p:cNvCxnSpPr>
                <p:nvPr/>
              </p:nvCxnSpPr>
              <p:spPr>
                <a:xfrm rot="5400000">
                  <a:off x="9182500" y="1405961"/>
                  <a:ext cx="285307" cy="9115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6" name="Straight Arrow Connector 105"/>
                <p:cNvCxnSpPr>
                  <a:stCxn id="72" idx="5"/>
                  <a:endCxn id="77" idx="1"/>
                </p:cNvCxnSpPr>
                <p:nvPr/>
              </p:nvCxnSpPr>
              <p:spPr>
                <a:xfrm rot="16200000" flipH="1">
                  <a:off x="8781742" y="1060026"/>
                  <a:ext cx="234234" cy="19303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7" name="Straight Arrow Connector 106"/>
                <p:cNvCxnSpPr>
                  <a:stCxn id="81" idx="6"/>
                  <a:endCxn id="84" idx="2"/>
                </p:cNvCxnSpPr>
                <p:nvPr/>
              </p:nvCxnSpPr>
              <p:spPr>
                <a:xfrm flipV="1">
                  <a:off x="9211655" y="1893588"/>
                  <a:ext cx="502260" cy="12328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8" name="Straight Arrow Connector 107"/>
                <p:cNvCxnSpPr>
                  <a:stCxn id="82" idx="7"/>
                  <a:endCxn id="84" idx="3"/>
                </p:cNvCxnSpPr>
                <p:nvPr/>
              </p:nvCxnSpPr>
              <p:spPr>
                <a:xfrm rot="5400000" flipH="1" flipV="1">
                  <a:off x="9188900" y="1817431"/>
                  <a:ext cx="424438" cy="65776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09" name="Straight Arrow Connector 108"/>
                <p:cNvCxnSpPr>
                  <a:stCxn id="84" idx="4"/>
                  <a:endCxn id="85" idx="0"/>
                </p:cNvCxnSpPr>
                <p:nvPr/>
              </p:nvCxnSpPr>
              <p:spPr>
                <a:xfrm rot="5400000">
                  <a:off x="9559591" y="2018473"/>
                  <a:ext cx="278262" cy="14120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10" name="Straight Arrow Connector 109"/>
                <p:cNvCxnSpPr>
                  <a:stCxn id="71" idx="3"/>
                  <a:endCxn id="79" idx="1"/>
                </p:cNvCxnSpPr>
                <p:nvPr/>
              </p:nvCxnSpPr>
              <p:spPr>
                <a:xfrm rot="16200000" flipH="1">
                  <a:off x="8052506" y="1679582"/>
                  <a:ext cx="597030" cy="12333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11" name="Straight Arrow Connector 110"/>
                <p:cNvCxnSpPr>
                  <a:stCxn id="78" idx="3"/>
                  <a:endCxn id="79" idx="7"/>
                </p:cNvCxnSpPr>
                <p:nvPr/>
              </p:nvCxnSpPr>
              <p:spPr>
                <a:xfrm rot="5400000">
                  <a:off x="8367062" y="1688495"/>
                  <a:ext cx="473749" cy="22878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12" name="Straight Arrow Connector 111"/>
                <p:cNvCxnSpPr>
                  <a:stCxn id="79" idx="4"/>
                  <a:endCxn id="82" idx="2"/>
                </p:cNvCxnSpPr>
                <p:nvPr/>
              </p:nvCxnSpPr>
              <p:spPr>
                <a:xfrm rot="16200000" flipH="1">
                  <a:off x="8583550" y="1999775"/>
                  <a:ext cx="262411" cy="52907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13" name="Straight Arrow Connector 112"/>
                <p:cNvCxnSpPr>
                  <a:stCxn id="80" idx="4"/>
                  <a:endCxn id="82" idx="1"/>
                </p:cNvCxnSpPr>
                <p:nvPr/>
              </p:nvCxnSpPr>
              <p:spPr>
                <a:xfrm rot="16200000" flipH="1">
                  <a:off x="8718235" y="2081389"/>
                  <a:ext cx="346947" cy="20733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grpSp>
          <p:grpSp>
            <p:nvGrpSpPr>
              <p:cNvPr id="26701" name="Group 258"/>
              <p:cNvGrpSpPr>
                <a:grpSpLocks/>
              </p:cNvGrpSpPr>
              <p:nvPr/>
            </p:nvGrpSpPr>
            <p:grpSpPr bwMode="auto">
              <a:xfrm>
                <a:off x="762000" y="1524000"/>
                <a:ext cx="1317625" cy="1295400"/>
                <a:chOff x="762000" y="1524000"/>
                <a:chExt cx="1317625" cy="1295400"/>
              </a:xfrm>
            </p:grpSpPr>
            <p:sp>
              <p:nvSpPr>
                <p:cNvPr id="71" name="Oval 70"/>
                <p:cNvSpPr>
                  <a:spLocks noChangeAspect="1"/>
                </p:cNvSpPr>
                <p:nvPr/>
              </p:nvSpPr>
              <p:spPr bwMode="auto">
                <a:xfrm>
                  <a:off x="762000" y="1939876"/>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2" name="Oval 71"/>
                <p:cNvSpPr>
                  <a:spLocks noChangeAspect="1"/>
                </p:cNvSpPr>
                <p:nvPr/>
              </p:nvSpPr>
              <p:spPr bwMode="auto">
                <a:xfrm>
                  <a:off x="1103635" y="1618134"/>
                  <a:ext cx="87166"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3" name="Oval 72"/>
                <p:cNvSpPr>
                  <a:spLocks noChangeAspect="1"/>
                </p:cNvSpPr>
                <p:nvPr/>
              </p:nvSpPr>
              <p:spPr bwMode="auto">
                <a:xfrm>
                  <a:off x="1680055" y="1523999"/>
                  <a:ext cx="84354"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4" name="Oval 73"/>
                <p:cNvSpPr>
                  <a:spLocks noChangeAspect="1"/>
                </p:cNvSpPr>
                <p:nvPr/>
              </p:nvSpPr>
              <p:spPr bwMode="auto">
                <a:xfrm>
                  <a:off x="1992166" y="1671523"/>
                  <a:ext cx="87166"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5" name="Oval 74"/>
                <p:cNvSpPr>
                  <a:spLocks noChangeAspect="1"/>
                </p:cNvSpPr>
                <p:nvPr/>
              </p:nvSpPr>
              <p:spPr bwMode="auto">
                <a:xfrm>
                  <a:off x="1868446" y="1989051"/>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6" name="Oval 75"/>
                <p:cNvSpPr>
                  <a:spLocks noChangeAspect="1"/>
                </p:cNvSpPr>
                <p:nvPr/>
              </p:nvSpPr>
              <p:spPr bwMode="auto">
                <a:xfrm>
                  <a:off x="1583048" y="1820452"/>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7" name="Oval 76"/>
                <p:cNvSpPr>
                  <a:spLocks noChangeAspect="1"/>
                </p:cNvSpPr>
                <p:nvPr/>
              </p:nvSpPr>
              <p:spPr bwMode="auto">
                <a:xfrm>
                  <a:off x="1317332" y="1866816"/>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8" name="Oval 77"/>
                <p:cNvSpPr>
                  <a:spLocks noChangeAspect="1"/>
                </p:cNvSpPr>
                <p:nvPr/>
              </p:nvSpPr>
              <p:spPr bwMode="auto">
                <a:xfrm>
                  <a:off x="1099417" y="2038225"/>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79" name="Oval 78"/>
                <p:cNvSpPr>
                  <a:spLocks noChangeAspect="1"/>
                </p:cNvSpPr>
                <p:nvPr/>
              </p:nvSpPr>
              <p:spPr bwMode="auto">
                <a:xfrm>
                  <a:off x="859008" y="2477987"/>
                  <a:ext cx="85760" cy="885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80" name="Oval 79"/>
                <p:cNvSpPr>
                  <a:spLocks noChangeAspect="1"/>
                </p:cNvSpPr>
                <p:nvPr/>
              </p:nvSpPr>
              <p:spPr bwMode="auto">
                <a:xfrm>
                  <a:off x="1123318" y="2381042"/>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81" name="Oval 80"/>
                <p:cNvSpPr>
                  <a:spLocks noChangeAspect="1"/>
                </p:cNvSpPr>
                <p:nvPr/>
              </p:nvSpPr>
              <p:spPr bwMode="auto">
                <a:xfrm>
                  <a:off x="1414339" y="2430218"/>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82" name="Oval 81"/>
                <p:cNvSpPr>
                  <a:spLocks noChangeAspect="1"/>
                </p:cNvSpPr>
                <p:nvPr/>
              </p:nvSpPr>
              <p:spPr bwMode="auto">
                <a:xfrm>
                  <a:off x="1317332" y="2732290"/>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83" name="Oval 82"/>
                <p:cNvSpPr>
                  <a:spLocks noChangeAspect="1"/>
                </p:cNvSpPr>
                <p:nvPr/>
              </p:nvSpPr>
              <p:spPr bwMode="auto">
                <a:xfrm>
                  <a:off x="1509941" y="2136574"/>
                  <a:ext cx="87166"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84" name="Oval 83"/>
                <p:cNvSpPr>
                  <a:spLocks noChangeAspect="1"/>
                </p:cNvSpPr>
                <p:nvPr/>
              </p:nvSpPr>
              <p:spPr bwMode="auto">
                <a:xfrm>
                  <a:off x="1895158" y="2331868"/>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85" name="Oval 84"/>
                <p:cNvSpPr>
                  <a:spLocks noChangeAspect="1"/>
                </p:cNvSpPr>
                <p:nvPr/>
              </p:nvSpPr>
              <p:spPr bwMode="auto">
                <a:xfrm>
                  <a:off x="1784092" y="2640966"/>
                  <a:ext cx="85760" cy="885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grpSp>
        </p:grpSp>
        <p:sp>
          <p:nvSpPr>
            <p:cNvPr id="64" name="Oval 63"/>
            <p:cNvSpPr>
              <a:spLocks noChangeAspect="1"/>
            </p:cNvSpPr>
            <p:nvPr/>
          </p:nvSpPr>
          <p:spPr bwMode="auto">
            <a:xfrm>
              <a:off x="2319676" y="2320579"/>
              <a:ext cx="163548" cy="165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2800"/>
            </a:p>
          </p:txBody>
        </p:sp>
        <p:grpSp>
          <p:nvGrpSpPr>
            <p:cNvPr id="26696" name="Group 276"/>
            <p:cNvGrpSpPr>
              <a:grpSpLocks/>
            </p:cNvGrpSpPr>
            <p:nvPr/>
          </p:nvGrpSpPr>
          <p:grpSpPr bwMode="auto">
            <a:xfrm>
              <a:off x="2013474" y="1774914"/>
              <a:ext cx="388172" cy="1060624"/>
              <a:chOff x="2013474" y="1774914"/>
              <a:chExt cx="388172" cy="1060624"/>
            </a:xfrm>
          </p:grpSpPr>
          <p:cxnSp>
            <p:nvCxnSpPr>
              <p:cNvPr id="66" name="Straight Arrow Connector 65"/>
              <p:cNvCxnSpPr>
                <a:stCxn id="64" idx="0"/>
                <a:endCxn id="74" idx="5"/>
              </p:cNvCxnSpPr>
              <p:nvPr/>
            </p:nvCxnSpPr>
            <p:spPr>
              <a:xfrm rot="16200000" flipV="1">
                <a:off x="2045950" y="1964286"/>
                <a:ext cx="545863" cy="166724"/>
              </a:xfrm>
              <a:prstGeom prst="straightConnector1">
                <a:avLst/>
              </a:prstGeom>
              <a:ln w="254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a:stCxn id="64" idx="2"/>
                <a:endCxn id="84" idx="7"/>
              </p:cNvCxnSpPr>
              <p:nvPr/>
            </p:nvCxnSpPr>
            <p:spPr>
              <a:xfrm rot="10800000" flipV="1">
                <a:off x="2124371" y="2403094"/>
                <a:ext cx="196893" cy="47604"/>
              </a:xfrm>
              <a:prstGeom prst="straightConnector1">
                <a:avLst/>
              </a:prstGeom>
              <a:ln w="254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64" idx="3"/>
                <a:endCxn id="85" idx="6"/>
              </p:cNvCxnSpPr>
              <p:nvPr/>
            </p:nvCxnSpPr>
            <p:spPr>
              <a:xfrm rot="5400000">
                <a:off x="1991908" y="2483120"/>
                <a:ext cx="374488" cy="331860"/>
              </a:xfrm>
              <a:prstGeom prst="straightConnector1">
                <a:avLst/>
              </a:prstGeom>
              <a:ln w="254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grpSp>
      </p:grpSp>
      <p:sp>
        <p:nvSpPr>
          <p:cNvPr id="14405" name="TextBox 116"/>
          <p:cNvSpPr txBox="1">
            <a:spLocks noChangeArrowheads="1"/>
          </p:cNvSpPr>
          <p:nvPr/>
        </p:nvSpPr>
        <p:spPr bwMode="auto">
          <a:xfrm>
            <a:off x="7162800" y="2438400"/>
            <a:ext cx="1981200" cy="1016000"/>
          </a:xfrm>
          <a:prstGeom prst="rect">
            <a:avLst/>
          </a:prstGeom>
          <a:noFill/>
          <a:ln w="9525">
            <a:noFill/>
            <a:miter lim="800000"/>
            <a:headEnd/>
            <a:tailEnd/>
          </a:ln>
        </p:spPr>
        <p:txBody>
          <a:bodyPr>
            <a:spAutoFit/>
          </a:bodyPr>
          <a:lstStyle/>
          <a:p>
            <a:pPr algn="ctr"/>
            <a:r>
              <a:rPr lang="en-US" sz="2000">
                <a:latin typeface="Calibri" pitchFamily="34" charset="0"/>
              </a:rPr>
              <a:t>Compute Partial Scene Reconstruction</a:t>
            </a:r>
          </a:p>
        </p:txBody>
      </p:sp>
      <p:grpSp>
        <p:nvGrpSpPr>
          <p:cNvPr id="14342" name="Group 117"/>
          <p:cNvGrpSpPr>
            <a:grpSpLocks/>
          </p:cNvGrpSpPr>
          <p:nvPr/>
        </p:nvGrpSpPr>
        <p:grpSpPr bwMode="auto">
          <a:xfrm>
            <a:off x="3962400" y="3276600"/>
            <a:ext cx="1981200" cy="914400"/>
            <a:chOff x="3962429" y="3276600"/>
            <a:chExt cx="1981171" cy="914400"/>
          </a:xfrm>
        </p:grpSpPr>
        <p:sp>
          <p:nvSpPr>
            <p:cNvPr id="119" name="Down Arrow 118"/>
            <p:cNvSpPr/>
            <p:nvPr/>
          </p:nvSpPr>
          <p:spPr>
            <a:xfrm>
              <a:off x="5638804" y="3276600"/>
              <a:ext cx="304796" cy="914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2800"/>
            </a:p>
          </p:txBody>
        </p:sp>
        <p:sp>
          <p:nvSpPr>
            <p:cNvPr id="26693" name="TextBox 119"/>
            <p:cNvSpPr txBox="1">
              <a:spLocks noChangeArrowheads="1"/>
            </p:cNvSpPr>
            <p:nvPr/>
          </p:nvSpPr>
          <p:spPr bwMode="auto">
            <a:xfrm>
              <a:off x="3962429" y="3407392"/>
              <a:ext cx="1760529" cy="707886"/>
            </a:xfrm>
            <a:prstGeom prst="rect">
              <a:avLst/>
            </a:prstGeom>
            <a:noFill/>
            <a:ln w="9525">
              <a:noFill/>
              <a:miter lim="800000"/>
              <a:headEnd/>
              <a:tailEnd/>
            </a:ln>
          </p:spPr>
          <p:txBody>
            <a:bodyPr>
              <a:spAutoFit/>
            </a:bodyPr>
            <a:lstStyle/>
            <a:p>
              <a:pPr algn="ctr"/>
              <a:r>
                <a:rPr lang="en-US" sz="2000">
                  <a:latin typeface="Calibri" pitchFamily="34" charset="0"/>
                </a:rPr>
                <a:t>Improve Connectivity</a:t>
              </a:r>
            </a:p>
          </p:txBody>
        </p:sp>
      </p:grpSp>
      <p:grpSp>
        <p:nvGrpSpPr>
          <p:cNvPr id="14343" name="Group 120"/>
          <p:cNvGrpSpPr>
            <a:grpSpLocks/>
          </p:cNvGrpSpPr>
          <p:nvPr/>
        </p:nvGrpSpPr>
        <p:grpSpPr bwMode="auto">
          <a:xfrm>
            <a:off x="4876800" y="4343400"/>
            <a:ext cx="1720850" cy="1463675"/>
            <a:chOff x="762000" y="1524000"/>
            <a:chExt cx="1721224" cy="1463040"/>
          </a:xfrm>
        </p:grpSpPr>
        <p:grpSp>
          <p:nvGrpSpPr>
            <p:cNvPr id="26641" name="Group 261"/>
            <p:cNvGrpSpPr>
              <a:grpSpLocks/>
            </p:cNvGrpSpPr>
            <p:nvPr/>
          </p:nvGrpSpPr>
          <p:grpSpPr bwMode="auto">
            <a:xfrm>
              <a:off x="762000" y="1524001"/>
              <a:ext cx="1488142" cy="1463040"/>
              <a:chOff x="762000" y="1524000"/>
              <a:chExt cx="1317625" cy="1295400"/>
            </a:xfrm>
          </p:grpSpPr>
          <p:grpSp>
            <p:nvGrpSpPr>
              <p:cNvPr id="26647" name="Group 355"/>
              <p:cNvGrpSpPr>
                <a:grpSpLocks/>
              </p:cNvGrpSpPr>
              <p:nvPr/>
            </p:nvGrpSpPr>
            <p:grpSpPr bwMode="auto">
              <a:xfrm>
                <a:off x="774689" y="1536706"/>
                <a:ext cx="1292225" cy="1238250"/>
                <a:chOff x="8289402" y="844016"/>
                <a:chExt cx="1642877" cy="1552144"/>
              </a:xfrm>
            </p:grpSpPr>
            <p:cxnSp>
              <p:nvCxnSpPr>
                <p:cNvPr id="145" name="Straight Arrow Connector 144"/>
                <p:cNvCxnSpPr>
                  <a:stCxn id="131" idx="6"/>
                  <a:endCxn id="135" idx="1"/>
                </p:cNvCxnSpPr>
                <p:nvPr/>
              </p:nvCxnSpPr>
              <p:spPr>
                <a:xfrm>
                  <a:off x="8818428" y="1000680"/>
                  <a:ext cx="514772" cy="21486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46" name="Straight Arrow Connector 145"/>
                <p:cNvCxnSpPr>
                  <a:stCxn id="130" idx="7"/>
                  <a:endCxn id="136" idx="3"/>
                </p:cNvCxnSpPr>
                <p:nvPr/>
              </p:nvCxnSpPr>
              <p:spPr>
                <a:xfrm rot="5400000" flipH="1" flipV="1">
                  <a:off x="8673753" y="1043612"/>
                  <a:ext cx="14089" cy="629166"/>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47" name="Straight Arrow Connector 146"/>
                <p:cNvCxnSpPr>
                  <a:stCxn id="139" idx="1"/>
                  <a:endCxn id="130" idx="4"/>
                </p:cNvCxnSpPr>
                <p:nvPr/>
              </p:nvCxnSpPr>
              <p:spPr>
                <a:xfrm rot="16200000" flipV="1">
                  <a:off x="8307975" y="1477497"/>
                  <a:ext cx="459661" cy="42182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48" name="Straight Arrow Connector 147"/>
                <p:cNvCxnSpPr>
                  <a:stCxn id="140" idx="4"/>
                  <a:endCxn id="141" idx="0"/>
                </p:cNvCxnSpPr>
                <p:nvPr/>
              </p:nvCxnSpPr>
              <p:spPr>
                <a:xfrm rot="5400000">
                  <a:off x="8961628" y="2144536"/>
                  <a:ext cx="267695" cy="12154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49" name="Straight Arrow Connector 148"/>
                <p:cNvCxnSpPr>
                  <a:stCxn id="137" idx="4"/>
                  <a:endCxn id="139" idx="0"/>
                </p:cNvCxnSpPr>
                <p:nvPr/>
              </p:nvCxnSpPr>
              <p:spPr>
                <a:xfrm rot="16200000" flipH="1">
                  <a:off x="8613465" y="1726051"/>
                  <a:ext cx="318769" cy="3038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0" name="Straight Arrow Connector 149"/>
                <p:cNvCxnSpPr>
                  <a:stCxn id="132" idx="2"/>
                  <a:endCxn id="131" idx="7"/>
                </p:cNvCxnSpPr>
                <p:nvPr/>
              </p:nvCxnSpPr>
              <p:spPr>
                <a:xfrm rot="10800000" flipV="1">
                  <a:off x="8802341" y="880922"/>
                  <a:ext cx="638103" cy="8101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1" name="Straight Arrow Connector 150"/>
                <p:cNvCxnSpPr>
                  <a:stCxn id="144" idx="1"/>
                  <a:endCxn id="140" idx="5"/>
                </p:cNvCxnSpPr>
                <p:nvPr/>
              </p:nvCxnSpPr>
              <p:spPr>
                <a:xfrm rot="16200000" flipV="1">
                  <a:off x="9297963" y="1953217"/>
                  <a:ext cx="188443" cy="39322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2" name="Straight Arrow Connector 151"/>
                <p:cNvCxnSpPr>
                  <a:stCxn id="132" idx="5"/>
                  <a:endCxn id="134" idx="1"/>
                </p:cNvCxnSpPr>
                <p:nvPr/>
              </p:nvCxnSpPr>
              <p:spPr>
                <a:xfrm rot="16200000" flipH="1">
                  <a:off x="9361097" y="1091933"/>
                  <a:ext cx="505450" cy="16444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3" name="Straight Arrow Connector 152"/>
                <p:cNvCxnSpPr>
                  <a:stCxn id="143" idx="0"/>
                  <a:endCxn id="134" idx="3"/>
                </p:cNvCxnSpPr>
                <p:nvPr/>
              </p:nvCxnSpPr>
              <p:spPr>
                <a:xfrm rot="16200000" flipV="1">
                  <a:off x="9564494" y="1635918"/>
                  <a:ext cx="336380" cy="7328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4" name="Straight Arrow Connector 153"/>
                <p:cNvCxnSpPr>
                  <a:stCxn id="138" idx="6"/>
                  <a:endCxn id="139" idx="3"/>
                </p:cNvCxnSpPr>
                <p:nvPr/>
              </p:nvCxnSpPr>
              <p:spPr>
                <a:xfrm flipV="1">
                  <a:off x="8505632" y="1993970"/>
                  <a:ext cx="243087" cy="8453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5" name="Straight Arrow Connector 154"/>
                <p:cNvCxnSpPr>
                  <a:stCxn id="136" idx="6"/>
                  <a:endCxn id="135" idx="2"/>
                </p:cNvCxnSpPr>
                <p:nvPr/>
              </p:nvCxnSpPr>
              <p:spPr>
                <a:xfrm flipV="1">
                  <a:off x="9088325" y="1256048"/>
                  <a:ext cx="228788" cy="5459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6" name="Straight Arrow Connector 155"/>
                <p:cNvCxnSpPr>
                  <a:stCxn id="136" idx="7"/>
                  <a:endCxn id="132" idx="3"/>
                </p:cNvCxnSpPr>
                <p:nvPr/>
              </p:nvCxnSpPr>
              <p:spPr>
                <a:xfrm rot="5400000" flipH="1" flipV="1">
                  <a:off x="9088270" y="905399"/>
                  <a:ext cx="352230" cy="38429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7" name="Straight Arrow Connector 156"/>
                <p:cNvCxnSpPr>
                  <a:stCxn id="130" idx="5"/>
                  <a:endCxn id="137" idx="2"/>
                </p:cNvCxnSpPr>
                <p:nvPr/>
              </p:nvCxnSpPr>
              <p:spPr>
                <a:xfrm rot="16200000" flipH="1">
                  <a:off x="8492844" y="1316101"/>
                  <a:ext cx="82774" cy="33603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8" name="Straight Arrow Connector 157"/>
                <p:cNvCxnSpPr>
                  <a:stCxn id="133" idx="5"/>
                  <a:endCxn id="143" idx="7"/>
                </p:cNvCxnSpPr>
                <p:nvPr/>
              </p:nvCxnSpPr>
              <p:spPr>
                <a:xfrm rot="5400000">
                  <a:off x="9493415" y="1418035"/>
                  <a:ext cx="752011" cy="12511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59" name="Straight Arrow Connector 158"/>
                <p:cNvCxnSpPr>
                  <a:stCxn id="132" idx="7"/>
                  <a:endCxn id="133" idx="1"/>
                </p:cNvCxnSpPr>
                <p:nvPr/>
              </p:nvCxnSpPr>
              <p:spPr>
                <a:xfrm rot="16200000" flipH="1">
                  <a:off x="9601782" y="773758"/>
                  <a:ext cx="183160" cy="32352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0" name="Straight Arrow Connector 159"/>
                <p:cNvCxnSpPr>
                  <a:stCxn id="132" idx="4"/>
                  <a:endCxn id="135" idx="0"/>
                </p:cNvCxnSpPr>
                <p:nvPr/>
              </p:nvCxnSpPr>
              <p:spPr>
                <a:xfrm rot="5400000">
                  <a:off x="9301195" y="1006819"/>
                  <a:ext cx="262412" cy="12333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1" name="Straight Arrow Connector 160"/>
                <p:cNvCxnSpPr>
                  <a:stCxn id="135" idx="7"/>
                  <a:endCxn id="133" idx="2"/>
                </p:cNvCxnSpPr>
                <p:nvPr/>
              </p:nvCxnSpPr>
              <p:spPr>
                <a:xfrm rot="5400000" flipH="1" flipV="1">
                  <a:off x="9551472" y="927978"/>
                  <a:ext cx="147937" cy="42718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2" name="Straight Arrow Connector 161"/>
                <p:cNvCxnSpPr>
                  <a:stCxn id="134" idx="0"/>
                  <a:endCxn id="133" idx="3"/>
                </p:cNvCxnSpPr>
                <p:nvPr/>
              </p:nvCxnSpPr>
              <p:spPr>
                <a:xfrm rot="5400000" flipH="1" flipV="1">
                  <a:off x="9641129" y="1197038"/>
                  <a:ext cx="306440" cy="12154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3" name="Straight Arrow Connector 162"/>
                <p:cNvCxnSpPr>
                  <a:stCxn id="135" idx="5"/>
                  <a:endCxn id="134" idx="2"/>
                </p:cNvCxnSpPr>
                <p:nvPr/>
              </p:nvCxnSpPr>
              <p:spPr>
                <a:xfrm rot="16200000" flipH="1">
                  <a:off x="9460486" y="1244392"/>
                  <a:ext cx="170832" cy="26811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4" name="Straight Arrow Connector 163"/>
                <p:cNvCxnSpPr>
                  <a:stCxn id="135" idx="4"/>
                  <a:endCxn id="142" idx="0"/>
                </p:cNvCxnSpPr>
                <p:nvPr/>
              </p:nvCxnSpPr>
              <p:spPr>
                <a:xfrm rot="5400000">
                  <a:off x="9182503" y="1405958"/>
                  <a:ext cx="285307" cy="9115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5" name="Straight Arrow Connector 164"/>
                <p:cNvCxnSpPr>
                  <a:stCxn id="131" idx="5"/>
                  <a:endCxn id="136" idx="1"/>
                </p:cNvCxnSpPr>
                <p:nvPr/>
              </p:nvCxnSpPr>
              <p:spPr>
                <a:xfrm rot="16200000" flipH="1">
                  <a:off x="8781744" y="1060023"/>
                  <a:ext cx="234234" cy="19303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6" name="Straight Arrow Connector 165"/>
                <p:cNvCxnSpPr>
                  <a:stCxn id="140" idx="6"/>
                  <a:endCxn id="143" idx="2"/>
                </p:cNvCxnSpPr>
                <p:nvPr/>
              </p:nvCxnSpPr>
              <p:spPr>
                <a:xfrm flipV="1">
                  <a:off x="9211657" y="1893585"/>
                  <a:ext cx="502260" cy="12328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7" name="Straight Arrow Connector 166"/>
                <p:cNvCxnSpPr>
                  <a:stCxn id="141" idx="7"/>
                  <a:endCxn id="143" idx="3"/>
                </p:cNvCxnSpPr>
                <p:nvPr/>
              </p:nvCxnSpPr>
              <p:spPr>
                <a:xfrm rot="5400000" flipH="1" flipV="1">
                  <a:off x="9188902" y="1817427"/>
                  <a:ext cx="424438" cy="65776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8" name="Straight Arrow Connector 167"/>
                <p:cNvCxnSpPr>
                  <a:stCxn id="143" idx="4"/>
                  <a:endCxn id="144" idx="0"/>
                </p:cNvCxnSpPr>
                <p:nvPr/>
              </p:nvCxnSpPr>
              <p:spPr>
                <a:xfrm rot="5400000">
                  <a:off x="9559593" y="2018470"/>
                  <a:ext cx="278262" cy="14120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69" name="Straight Arrow Connector 168"/>
                <p:cNvCxnSpPr>
                  <a:stCxn id="130" idx="3"/>
                  <a:endCxn id="138" idx="1"/>
                </p:cNvCxnSpPr>
                <p:nvPr/>
              </p:nvCxnSpPr>
              <p:spPr>
                <a:xfrm rot="16200000" flipH="1">
                  <a:off x="8052508" y="1679579"/>
                  <a:ext cx="597030" cy="12333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70" name="Straight Arrow Connector 169"/>
                <p:cNvCxnSpPr>
                  <a:stCxn id="137" idx="3"/>
                  <a:endCxn id="138" idx="7"/>
                </p:cNvCxnSpPr>
                <p:nvPr/>
              </p:nvCxnSpPr>
              <p:spPr>
                <a:xfrm rot="5400000">
                  <a:off x="8367065" y="1688492"/>
                  <a:ext cx="473749" cy="22878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71" name="Straight Arrow Connector 170"/>
                <p:cNvCxnSpPr>
                  <a:stCxn id="138" idx="4"/>
                  <a:endCxn id="141" idx="2"/>
                </p:cNvCxnSpPr>
                <p:nvPr/>
              </p:nvCxnSpPr>
              <p:spPr>
                <a:xfrm rot="16200000" flipH="1">
                  <a:off x="8583553" y="1999772"/>
                  <a:ext cx="262411" cy="52907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172" name="Straight Arrow Connector 171"/>
                <p:cNvCxnSpPr>
                  <a:stCxn id="139" idx="4"/>
                  <a:endCxn id="141" idx="1"/>
                </p:cNvCxnSpPr>
                <p:nvPr/>
              </p:nvCxnSpPr>
              <p:spPr>
                <a:xfrm rot="16200000" flipH="1">
                  <a:off x="8718237" y="2081385"/>
                  <a:ext cx="346947" cy="20733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grpSp>
          <p:grpSp>
            <p:nvGrpSpPr>
              <p:cNvPr id="26648" name="Group 258"/>
              <p:cNvGrpSpPr>
                <a:grpSpLocks/>
              </p:cNvGrpSpPr>
              <p:nvPr/>
            </p:nvGrpSpPr>
            <p:grpSpPr bwMode="auto">
              <a:xfrm>
                <a:off x="762000" y="1524000"/>
                <a:ext cx="1317625" cy="1295400"/>
                <a:chOff x="762000" y="1524000"/>
                <a:chExt cx="1317625" cy="1295400"/>
              </a:xfrm>
            </p:grpSpPr>
            <p:sp>
              <p:nvSpPr>
                <p:cNvPr id="130" name="Oval 129"/>
                <p:cNvSpPr>
                  <a:spLocks noChangeAspect="1"/>
                </p:cNvSpPr>
                <p:nvPr/>
              </p:nvSpPr>
              <p:spPr bwMode="auto">
                <a:xfrm>
                  <a:off x="762000" y="1939876"/>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1" name="Oval 130"/>
                <p:cNvSpPr>
                  <a:spLocks noChangeAspect="1"/>
                </p:cNvSpPr>
                <p:nvPr/>
              </p:nvSpPr>
              <p:spPr bwMode="auto">
                <a:xfrm>
                  <a:off x="1103635" y="1618134"/>
                  <a:ext cx="87166"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2" name="Oval 131"/>
                <p:cNvSpPr>
                  <a:spLocks noChangeAspect="1"/>
                </p:cNvSpPr>
                <p:nvPr/>
              </p:nvSpPr>
              <p:spPr bwMode="auto">
                <a:xfrm>
                  <a:off x="1680055" y="1523999"/>
                  <a:ext cx="84354"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3" name="Oval 132"/>
                <p:cNvSpPr>
                  <a:spLocks noChangeAspect="1"/>
                </p:cNvSpPr>
                <p:nvPr/>
              </p:nvSpPr>
              <p:spPr bwMode="auto">
                <a:xfrm>
                  <a:off x="1992166" y="1671523"/>
                  <a:ext cx="87166"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4" name="Oval 133"/>
                <p:cNvSpPr>
                  <a:spLocks noChangeAspect="1"/>
                </p:cNvSpPr>
                <p:nvPr/>
              </p:nvSpPr>
              <p:spPr bwMode="auto">
                <a:xfrm>
                  <a:off x="1868446" y="1989051"/>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5" name="Oval 134"/>
                <p:cNvSpPr>
                  <a:spLocks noChangeAspect="1"/>
                </p:cNvSpPr>
                <p:nvPr/>
              </p:nvSpPr>
              <p:spPr bwMode="auto">
                <a:xfrm>
                  <a:off x="1583048" y="1820452"/>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6" name="Oval 135"/>
                <p:cNvSpPr>
                  <a:spLocks noChangeAspect="1"/>
                </p:cNvSpPr>
                <p:nvPr/>
              </p:nvSpPr>
              <p:spPr bwMode="auto">
                <a:xfrm>
                  <a:off x="1317332" y="1866816"/>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7" name="Oval 136"/>
                <p:cNvSpPr>
                  <a:spLocks noChangeAspect="1"/>
                </p:cNvSpPr>
                <p:nvPr/>
              </p:nvSpPr>
              <p:spPr bwMode="auto">
                <a:xfrm>
                  <a:off x="1099417" y="2038225"/>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8" name="Oval 137"/>
                <p:cNvSpPr>
                  <a:spLocks noChangeAspect="1"/>
                </p:cNvSpPr>
                <p:nvPr/>
              </p:nvSpPr>
              <p:spPr bwMode="auto">
                <a:xfrm>
                  <a:off x="859008" y="2477987"/>
                  <a:ext cx="85760" cy="885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39" name="Oval 138"/>
                <p:cNvSpPr>
                  <a:spLocks noChangeAspect="1"/>
                </p:cNvSpPr>
                <p:nvPr/>
              </p:nvSpPr>
              <p:spPr bwMode="auto">
                <a:xfrm>
                  <a:off x="1123318" y="2381042"/>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40" name="Oval 139"/>
                <p:cNvSpPr>
                  <a:spLocks noChangeAspect="1"/>
                </p:cNvSpPr>
                <p:nvPr/>
              </p:nvSpPr>
              <p:spPr bwMode="auto">
                <a:xfrm>
                  <a:off x="1414339" y="2430218"/>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41" name="Oval 140"/>
                <p:cNvSpPr>
                  <a:spLocks noChangeAspect="1"/>
                </p:cNvSpPr>
                <p:nvPr/>
              </p:nvSpPr>
              <p:spPr bwMode="auto">
                <a:xfrm>
                  <a:off x="1317332" y="2732290"/>
                  <a:ext cx="85760"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42" name="Oval 141"/>
                <p:cNvSpPr>
                  <a:spLocks noChangeAspect="1"/>
                </p:cNvSpPr>
                <p:nvPr/>
              </p:nvSpPr>
              <p:spPr bwMode="auto">
                <a:xfrm>
                  <a:off x="1509941" y="2136574"/>
                  <a:ext cx="87166"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43" name="Oval 142"/>
                <p:cNvSpPr>
                  <a:spLocks noChangeAspect="1"/>
                </p:cNvSpPr>
                <p:nvPr/>
              </p:nvSpPr>
              <p:spPr bwMode="auto">
                <a:xfrm>
                  <a:off x="1895158" y="2331868"/>
                  <a:ext cx="85761" cy="8710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sp>
              <p:nvSpPr>
                <p:cNvPr id="144" name="Oval 143"/>
                <p:cNvSpPr>
                  <a:spLocks noChangeAspect="1"/>
                </p:cNvSpPr>
                <p:nvPr/>
              </p:nvSpPr>
              <p:spPr bwMode="auto">
                <a:xfrm>
                  <a:off x="1784092" y="2640966"/>
                  <a:ext cx="85760" cy="885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800"/>
                </a:p>
              </p:txBody>
            </p:sp>
          </p:grpSp>
        </p:grpSp>
        <p:sp>
          <p:nvSpPr>
            <p:cNvPr id="123" name="Oval 122"/>
            <p:cNvSpPr>
              <a:spLocks noChangeAspect="1"/>
            </p:cNvSpPr>
            <p:nvPr/>
          </p:nvSpPr>
          <p:spPr bwMode="auto">
            <a:xfrm>
              <a:off x="2319676" y="2320579"/>
              <a:ext cx="163548" cy="165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2800"/>
            </a:p>
          </p:txBody>
        </p:sp>
        <p:grpSp>
          <p:nvGrpSpPr>
            <p:cNvPr id="26643" name="Group 276"/>
            <p:cNvGrpSpPr>
              <a:grpSpLocks/>
            </p:cNvGrpSpPr>
            <p:nvPr/>
          </p:nvGrpSpPr>
          <p:grpSpPr bwMode="auto">
            <a:xfrm>
              <a:off x="2013474" y="1774914"/>
              <a:ext cx="388172" cy="1060624"/>
              <a:chOff x="2013474" y="1774914"/>
              <a:chExt cx="388172" cy="1060624"/>
            </a:xfrm>
          </p:grpSpPr>
          <p:cxnSp>
            <p:nvCxnSpPr>
              <p:cNvPr id="125" name="Straight Arrow Connector 124"/>
              <p:cNvCxnSpPr>
                <a:stCxn id="123" idx="0"/>
                <a:endCxn id="133" idx="5"/>
              </p:cNvCxnSpPr>
              <p:nvPr/>
            </p:nvCxnSpPr>
            <p:spPr>
              <a:xfrm rot="16200000" flipV="1">
                <a:off x="2045950" y="1964286"/>
                <a:ext cx="545863" cy="166724"/>
              </a:xfrm>
              <a:prstGeom prst="straightConnector1">
                <a:avLst/>
              </a:prstGeom>
              <a:ln w="25400">
                <a:solidFill>
                  <a:srgbClr val="FF0000"/>
                </a:solidFill>
                <a:tailEnd type="none"/>
              </a:ln>
            </p:spPr>
            <p:style>
              <a:lnRef idx="1">
                <a:schemeClr val="accent2"/>
              </a:lnRef>
              <a:fillRef idx="0">
                <a:schemeClr val="accent2"/>
              </a:fillRef>
              <a:effectRef idx="0">
                <a:schemeClr val="accent2"/>
              </a:effectRef>
              <a:fontRef idx="minor">
                <a:schemeClr val="tx1"/>
              </a:fontRef>
            </p:style>
          </p:cxnSp>
          <p:cxnSp>
            <p:nvCxnSpPr>
              <p:cNvPr id="126" name="Straight Arrow Connector 125"/>
              <p:cNvCxnSpPr>
                <a:stCxn id="123" idx="2"/>
                <a:endCxn id="143" idx="7"/>
              </p:cNvCxnSpPr>
              <p:nvPr/>
            </p:nvCxnSpPr>
            <p:spPr>
              <a:xfrm rot="10800000" flipV="1">
                <a:off x="2124371" y="2403094"/>
                <a:ext cx="196893" cy="47604"/>
              </a:xfrm>
              <a:prstGeom prst="straightConnector1">
                <a:avLst/>
              </a:prstGeom>
              <a:ln w="25400">
                <a:solidFill>
                  <a:srgbClr val="FF0000"/>
                </a:solidFill>
                <a:tailEnd type="none"/>
              </a:ln>
            </p:spPr>
            <p:style>
              <a:lnRef idx="1">
                <a:schemeClr val="accent2"/>
              </a:lnRef>
              <a:fillRef idx="0">
                <a:schemeClr val="accent2"/>
              </a:fillRef>
              <a:effectRef idx="0">
                <a:schemeClr val="accent2"/>
              </a:effectRef>
              <a:fontRef idx="minor">
                <a:schemeClr val="tx1"/>
              </a:fontRef>
            </p:style>
          </p:cxnSp>
          <p:cxnSp>
            <p:nvCxnSpPr>
              <p:cNvPr id="127" name="Straight Arrow Connector 126"/>
              <p:cNvCxnSpPr>
                <a:stCxn id="123" idx="3"/>
                <a:endCxn id="144" idx="6"/>
              </p:cNvCxnSpPr>
              <p:nvPr/>
            </p:nvCxnSpPr>
            <p:spPr>
              <a:xfrm rot="5400000">
                <a:off x="1991908" y="2483120"/>
                <a:ext cx="374488" cy="331860"/>
              </a:xfrm>
              <a:prstGeom prst="straightConnector1">
                <a:avLst/>
              </a:prstGeom>
              <a:ln w="25400">
                <a:solidFill>
                  <a:srgbClr val="FF0000"/>
                </a:solidFill>
                <a:tailEnd type="none"/>
              </a:ln>
            </p:spPr>
            <p:style>
              <a:lnRef idx="1">
                <a:schemeClr val="accent2"/>
              </a:lnRef>
              <a:fillRef idx="0">
                <a:schemeClr val="accent2"/>
              </a:fillRef>
              <a:effectRef idx="0">
                <a:schemeClr val="accent2"/>
              </a:effectRef>
              <a:fontRef idx="minor">
                <a:schemeClr val="tx1"/>
              </a:fontRef>
            </p:style>
          </p:cxnSp>
        </p:grpSp>
      </p:grpSp>
      <p:sp>
        <p:nvSpPr>
          <p:cNvPr id="173" name="Oval 172"/>
          <p:cNvSpPr/>
          <p:nvPr/>
        </p:nvSpPr>
        <p:spPr bwMode="auto">
          <a:xfrm rot="708642">
            <a:off x="6089650" y="1565275"/>
            <a:ext cx="760413" cy="1574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sp>
        <p:nvSpPr>
          <p:cNvPr id="174" name="Down Arrow 173"/>
          <p:cNvSpPr/>
          <p:nvPr/>
        </p:nvSpPr>
        <p:spPr>
          <a:xfrm rot="19706959">
            <a:off x="6726238" y="3122613"/>
            <a:ext cx="509587" cy="515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dirty="0"/>
          </a:p>
        </p:txBody>
      </p:sp>
      <p:cxnSp>
        <p:nvCxnSpPr>
          <p:cNvPr id="175" name="Straight Arrow Connector 174"/>
          <p:cNvCxnSpPr>
            <a:stCxn id="64" idx="1"/>
            <a:endCxn id="75" idx="5"/>
          </p:cNvCxnSpPr>
          <p:nvPr/>
        </p:nvCxnSpPr>
        <p:spPr bwMode="auto">
          <a:xfrm rot="16200000" flipV="1">
            <a:off x="6411913" y="2114550"/>
            <a:ext cx="211138" cy="249237"/>
          </a:xfrm>
          <a:prstGeom prst="straightConnector1">
            <a:avLst/>
          </a:prstGeom>
          <a:ln w="254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4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34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440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7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2" grpId="0" animBg="1"/>
      <p:bldP spid="52" grpId="1" animBg="1"/>
      <p:bldP spid="58" grpId="0"/>
      <p:bldP spid="58" grpId="1"/>
      <p:bldP spid="14405" grpId="0"/>
      <p:bldP spid="14405" grpId="1"/>
      <p:bldP spid="173" grpId="0" animBg="1"/>
      <p:bldP spid="174" grpId="0" animBg="1"/>
      <p:bldP spid="17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a:srcRect/>
          <a:stretch>
            <a:fillRect/>
          </a:stretch>
        </p:blipFill>
        <p:spPr bwMode="auto">
          <a:xfrm>
            <a:off x="457200" y="1524000"/>
            <a:ext cx="6121400" cy="4953000"/>
          </a:xfrm>
          <a:prstGeom prst="rect">
            <a:avLst/>
          </a:prstGeom>
          <a:noFill/>
          <a:ln w="9525">
            <a:noFill/>
            <a:miter lim="800000"/>
            <a:headEnd/>
            <a:tailEnd/>
          </a:ln>
        </p:spPr>
      </p:pic>
      <p:sp>
        <p:nvSpPr>
          <p:cNvPr id="27651" name="Title 1"/>
          <p:cNvSpPr>
            <a:spLocks noGrp="1"/>
          </p:cNvSpPr>
          <p:nvPr>
            <p:ph type="title"/>
          </p:nvPr>
        </p:nvSpPr>
        <p:spPr bwMode="auto"/>
        <p:txBody>
          <a:bodyPr wrap="square" numCol="1" anchorCtr="0" compatLnSpc="1">
            <a:prstTxWarp prst="textNoShape">
              <a:avLst/>
            </a:prstTxWarp>
          </a:bodyPr>
          <a:lstStyle/>
          <a:p>
            <a:r>
              <a:rPr lang="en-US" smtClean="0"/>
              <a:t>Dataset</a:t>
            </a:r>
          </a:p>
        </p:txBody>
      </p:sp>
      <p:grpSp>
        <p:nvGrpSpPr>
          <p:cNvPr id="2" name="Group 30"/>
          <p:cNvGrpSpPr>
            <a:grpSpLocks/>
          </p:cNvGrpSpPr>
          <p:nvPr/>
        </p:nvGrpSpPr>
        <p:grpSpPr bwMode="auto">
          <a:xfrm>
            <a:off x="685800" y="1905000"/>
            <a:ext cx="5638800" cy="4268788"/>
            <a:chOff x="762000" y="1676400"/>
            <a:chExt cx="5638800" cy="4268315"/>
          </a:xfrm>
        </p:grpSpPr>
        <p:pic>
          <p:nvPicPr>
            <p:cNvPr id="27656" name="Picture 74" descr="C:\Users\srijan\Documents\bmvc\presentaation\results\6k dataset slide\CIMG7274_resize.jpg"/>
            <p:cNvPicPr>
              <a:picLocks noChangeAspect="1" noChangeArrowheads="1"/>
            </p:cNvPicPr>
            <p:nvPr/>
          </p:nvPicPr>
          <p:blipFill>
            <a:blip r:embed="rId4"/>
            <a:srcRect/>
            <a:stretch>
              <a:fillRect/>
            </a:stretch>
          </p:blipFill>
          <p:spPr bwMode="auto">
            <a:xfrm>
              <a:off x="1905000" y="4343400"/>
              <a:ext cx="914400" cy="686915"/>
            </a:xfrm>
            <a:prstGeom prst="rect">
              <a:avLst/>
            </a:prstGeom>
            <a:noFill/>
            <a:ln w="9525">
              <a:noFill/>
              <a:miter lim="800000"/>
              <a:headEnd/>
              <a:tailEnd/>
            </a:ln>
          </p:spPr>
        </p:pic>
        <p:pic>
          <p:nvPicPr>
            <p:cNvPr id="27657" name="Picture 76" descr="C:\Users\srijan\Documents\bmvc\presentaation\results\6k dataset slide\CIMG7845_resize.jpg"/>
            <p:cNvPicPr>
              <a:picLocks noChangeAspect="1" noChangeArrowheads="1"/>
            </p:cNvPicPr>
            <p:nvPr/>
          </p:nvPicPr>
          <p:blipFill>
            <a:blip r:embed="rId5"/>
            <a:srcRect/>
            <a:stretch>
              <a:fillRect/>
            </a:stretch>
          </p:blipFill>
          <p:spPr bwMode="auto">
            <a:xfrm>
              <a:off x="4343400" y="3429000"/>
              <a:ext cx="914400" cy="686915"/>
            </a:xfrm>
            <a:prstGeom prst="rect">
              <a:avLst/>
            </a:prstGeom>
            <a:noFill/>
            <a:ln w="9525">
              <a:noFill/>
              <a:miter lim="800000"/>
              <a:headEnd/>
              <a:tailEnd/>
            </a:ln>
          </p:spPr>
        </p:pic>
        <p:pic>
          <p:nvPicPr>
            <p:cNvPr id="27658" name="Picture 78" descr="C:\Users\srijan\Documents\bmvc\presentaation\results\6k dataset slide\PC161701_resize.jpg"/>
            <p:cNvPicPr>
              <a:picLocks noChangeAspect="1" noChangeArrowheads="1"/>
            </p:cNvPicPr>
            <p:nvPr/>
          </p:nvPicPr>
          <p:blipFill>
            <a:blip r:embed="rId6"/>
            <a:srcRect/>
            <a:stretch>
              <a:fillRect/>
            </a:stretch>
          </p:blipFill>
          <p:spPr bwMode="auto">
            <a:xfrm>
              <a:off x="5486400" y="1676400"/>
              <a:ext cx="914400" cy="686915"/>
            </a:xfrm>
            <a:prstGeom prst="rect">
              <a:avLst/>
            </a:prstGeom>
            <a:noFill/>
            <a:ln w="9525">
              <a:noFill/>
              <a:miter lim="800000"/>
              <a:headEnd/>
              <a:tailEnd/>
            </a:ln>
          </p:spPr>
        </p:pic>
        <p:pic>
          <p:nvPicPr>
            <p:cNvPr id="27659" name="Picture 79" descr="C:\Users\srijan\Documents\bmvc\presentaation\results\6k dataset slide\PC161976_resize.jpg"/>
            <p:cNvPicPr>
              <a:picLocks noChangeAspect="1" noChangeArrowheads="1"/>
            </p:cNvPicPr>
            <p:nvPr/>
          </p:nvPicPr>
          <p:blipFill>
            <a:blip r:embed="rId7"/>
            <a:srcRect/>
            <a:stretch>
              <a:fillRect/>
            </a:stretch>
          </p:blipFill>
          <p:spPr bwMode="auto">
            <a:xfrm>
              <a:off x="1905000" y="2590800"/>
              <a:ext cx="914400" cy="686915"/>
            </a:xfrm>
            <a:prstGeom prst="rect">
              <a:avLst/>
            </a:prstGeom>
            <a:noFill/>
            <a:ln w="9525">
              <a:noFill/>
              <a:miter lim="800000"/>
              <a:headEnd/>
              <a:tailEnd/>
            </a:ln>
          </p:spPr>
        </p:pic>
        <p:pic>
          <p:nvPicPr>
            <p:cNvPr id="27660" name="Picture 83" descr="C:\Users\srijan\Documents\bmvc\presentaation\results\6k dataset slide\PC182818_resize.jpg"/>
            <p:cNvPicPr>
              <a:picLocks noChangeAspect="1" noChangeArrowheads="1"/>
            </p:cNvPicPr>
            <p:nvPr/>
          </p:nvPicPr>
          <p:blipFill>
            <a:blip r:embed="rId8"/>
            <a:srcRect/>
            <a:stretch>
              <a:fillRect/>
            </a:stretch>
          </p:blipFill>
          <p:spPr bwMode="auto">
            <a:xfrm>
              <a:off x="3124200" y="1676400"/>
              <a:ext cx="914400" cy="686915"/>
            </a:xfrm>
            <a:prstGeom prst="rect">
              <a:avLst/>
            </a:prstGeom>
            <a:noFill/>
            <a:ln w="9525">
              <a:noFill/>
              <a:miter lim="800000"/>
              <a:headEnd/>
              <a:tailEnd/>
            </a:ln>
          </p:spPr>
        </p:pic>
        <p:pic>
          <p:nvPicPr>
            <p:cNvPr id="27661" name="Picture 84" descr="C:\Users\srijan\Documents\bmvc\presentaation\results\6k dataset slide\PC183108_resize.jpg"/>
            <p:cNvPicPr>
              <a:picLocks noChangeAspect="1" noChangeArrowheads="1"/>
            </p:cNvPicPr>
            <p:nvPr/>
          </p:nvPicPr>
          <p:blipFill>
            <a:blip r:embed="rId9"/>
            <a:srcRect/>
            <a:stretch>
              <a:fillRect/>
            </a:stretch>
          </p:blipFill>
          <p:spPr bwMode="auto">
            <a:xfrm>
              <a:off x="5486400" y="5257800"/>
              <a:ext cx="914400" cy="686915"/>
            </a:xfrm>
            <a:prstGeom prst="rect">
              <a:avLst/>
            </a:prstGeom>
            <a:noFill/>
            <a:ln w="9525">
              <a:noFill/>
              <a:miter lim="800000"/>
              <a:headEnd/>
              <a:tailEnd/>
            </a:ln>
          </p:spPr>
        </p:pic>
        <p:pic>
          <p:nvPicPr>
            <p:cNvPr id="27662" name="Picture 85" descr="C:\Users\srijan\Documents\bmvc\presentaation\results\6k dataset slide\PC183281_resize.jpg"/>
            <p:cNvPicPr>
              <a:picLocks noChangeAspect="1" noChangeArrowheads="1"/>
            </p:cNvPicPr>
            <p:nvPr/>
          </p:nvPicPr>
          <p:blipFill>
            <a:blip r:embed="rId10"/>
            <a:srcRect/>
            <a:stretch>
              <a:fillRect/>
            </a:stretch>
          </p:blipFill>
          <p:spPr bwMode="auto">
            <a:xfrm>
              <a:off x="4343400" y="2590800"/>
              <a:ext cx="914400" cy="686915"/>
            </a:xfrm>
            <a:prstGeom prst="rect">
              <a:avLst/>
            </a:prstGeom>
            <a:noFill/>
            <a:ln w="9525">
              <a:noFill/>
              <a:miter lim="800000"/>
              <a:headEnd/>
              <a:tailEnd/>
            </a:ln>
          </p:spPr>
        </p:pic>
        <p:pic>
          <p:nvPicPr>
            <p:cNvPr id="27663" name="Picture 87" descr="C:\Users\srijan\Documents\bmvc\presentaation\results\6k dataset slide\PC183312_resize.jpg"/>
            <p:cNvPicPr>
              <a:picLocks noChangeAspect="1" noChangeArrowheads="1"/>
            </p:cNvPicPr>
            <p:nvPr/>
          </p:nvPicPr>
          <p:blipFill>
            <a:blip r:embed="rId11"/>
            <a:srcRect/>
            <a:stretch>
              <a:fillRect/>
            </a:stretch>
          </p:blipFill>
          <p:spPr bwMode="auto">
            <a:xfrm>
              <a:off x="1905000" y="1676400"/>
              <a:ext cx="914400" cy="686915"/>
            </a:xfrm>
            <a:prstGeom prst="rect">
              <a:avLst/>
            </a:prstGeom>
            <a:noFill/>
            <a:ln w="9525">
              <a:noFill/>
              <a:miter lim="800000"/>
              <a:headEnd/>
              <a:tailEnd/>
            </a:ln>
          </p:spPr>
        </p:pic>
        <p:pic>
          <p:nvPicPr>
            <p:cNvPr id="27664" name="Picture 88" descr="C:\Users\srijan\Documents\bmvc\presentaation\results\6k dataset slide\PC183323_resize.jpg"/>
            <p:cNvPicPr>
              <a:picLocks noChangeAspect="1" noChangeArrowheads="1"/>
            </p:cNvPicPr>
            <p:nvPr/>
          </p:nvPicPr>
          <p:blipFill>
            <a:blip r:embed="rId12"/>
            <a:srcRect/>
            <a:stretch>
              <a:fillRect/>
            </a:stretch>
          </p:blipFill>
          <p:spPr bwMode="auto">
            <a:xfrm>
              <a:off x="762000" y="1676400"/>
              <a:ext cx="914400" cy="686915"/>
            </a:xfrm>
            <a:prstGeom prst="rect">
              <a:avLst/>
            </a:prstGeom>
            <a:noFill/>
            <a:ln w="9525">
              <a:noFill/>
              <a:miter lim="800000"/>
              <a:headEnd/>
              <a:tailEnd/>
            </a:ln>
          </p:spPr>
        </p:pic>
        <p:pic>
          <p:nvPicPr>
            <p:cNvPr id="27665" name="Picture 89" descr="C:\Users\srijan\Documents\bmvc\presentaation\results\6k dataset slide\PC183336_resize.jpg"/>
            <p:cNvPicPr>
              <a:picLocks noChangeAspect="1" noChangeArrowheads="1"/>
            </p:cNvPicPr>
            <p:nvPr/>
          </p:nvPicPr>
          <p:blipFill>
            <a:blip r:embed="rId13"/>
            <a:srcRect/>
            <a:stretch>
              <a:fillRect/>
            </a:stretch>
          </p:blipFill>
          <p:spPr bwMode="auto">
            <a:xfrm>
              <a:off x="762000" y="2590800"/>
              <a:ext cx="914400" cy="686915"/>
            </a:xfrm>
            <a:prstGeom prst="rect">
              <a:avLst/>
            </a:prstGeom>
            <a:noFill/>
            <a:ln w="9525">
              <a:noFill/>
              <a:miter lim="800000"/>
              <a:headEnd/>
              <a:tailEnd/>
            </a:ln>
          </p:spPr>
        </p:pic>
        <p:pic>
          <p:nvPicPr>
            <p:cNvPr id="27666" name="Picture 90" descr="C:\Users\srijan\Documents\bmvc\presentaation\results\6k dataset slide\PC183363_resize.jpg"/>
            <p:cNvPicPr>
              <a:picLocks noChangeAspect="1" noChangeArrowheads="1"/>
            </p:cNvPicPr>
            <p:nvPr/>
          </p:nvPicPr>
          <p:blipFill>
            <a:blip r:embed="rId14"/>
            <a:srcRect/>
            <a:stretch>
              <a:fillRect/>
            </a:stretch>
          </p:blipFill>
          <p:spPr bwMode="auto">
            <a:xfrm>
              <a:off x="3124200" y="2590800"/>
              <a:ext cx="914400" cy="686915"/>
            </a:xfrm>
            <a:prstGeom prst="rect">
              <a:avLst/>
            </a:prstGeom>
            <a:noFill/>
            <a:ln w="9525">
              <a:noFill/>
              <a:miter lim="800000"/>
              <a:headEnd/>
              <a:tailEnd/>
            </a:ln>
          </p:spPr>
        </p:pic>
        <p:pic>
          <p:nvPicPr>
            <p:cNvPr id="27667" name="Picture 91" descr="C:\Users\srijan\Documents\bmvc\presentaation\results\6k dataset slide\PC183381_resize.jpg"/>
            <p:cNvPicPr>
              <a:picLocks noChangeAspect="1" noChangeArrowheads="1"/>
            </p:cNvPicPr>
            <p:nvPr/>
          </p:nvPicPr>
          <p:blipFill>
            <a:blip r:embed="rId15"/>
            <a:srcRect/>
            <a:stretch>
              <a:fillRect/>
            </a:stretch>
          </p:blipFill>
          <p:spPr bwMode="auto">
            <a:xfrm>
              <a:off x="3124200" y="3429000"/>
              <a:ext cx="914400" cy="686915"/>
            </a:xfrm>
            <a:prstGeom prst="rect">
              <a:avLst/>
            </a:prstGeom>
            <a:noFill/>
            <a:ln w="9525">
              <a:noFill/>
              <a:miter lim="800000"/>
              <a:headEnd/>
              <a:tailEnd/>
            </a:ln>
          </p:spPr>
        </p:pic>
        <p:pic>
          <p:nvPicPr>
            <p:cNvPr id="27668" name="Picture 92" descr="C:\Users\srijan\Documents\bmvc\presentaation\results\6k dataset slide\PC183412_resize.jpg"/>
            <p:cNvPicPr>
              <a:picLocks noChangeAspect="1" noChangeArrowheads="1"/>
            </p:cNvPicPr>
            <p:nvPr/>
          </p:nvPicPr>
          <p:blipFill>
            <a:blip r:embed="rId16"/>
            <a:srcRect/>
            <a:stretch>
              <a:fillRect/>
            </a:stretch>
          </p:blipFill>
          <p:spPr bwMode="auto">
            <a:xfrm>
              <a:off x="5486400" y="3429000"/>
              <a:ext cx="914400" cy="686915"/>
            </a:xfrm>
            <a:prstGeom prst="rect">
              <a:avLst/>
            </a:prstGeom>
            <a:noFill/>
            <a:ln w="9525">
              <a:noFill/>
              <a:miter lim="800000"/>
              <a:headEnd/>
              <a:tailEnd/>
            </a:ln>
          </p:spPr>
        </p:pic>
        <p:pic>
          <p:nvPicPr>
            <p:cNvPr id="27669" name="Picture 93" descr="C:\Users\srijan\Documents\bmvc\presentaation\results\6k dataset slide\PC183447_resize.jpg"/>
            <p:cNvPicPr>
              <a:picLocks noChangeAspect="1" noChangeArrowheads="1"/>
            </p:cNvPicPr>
            <p:nvPr/>
          </p:nvPicPr>
          <p:blipFill>
            <a:blip r:embed="rId17"/>
            <a:srcRect/>
            <a:stretch>
              <a:fillRect/>
            </a:stretch>
          </p:blipFill>
          <p:spPr bwMode="auto">
            <a:xfrm>
              <a:off x="5486400" y="4343400"/>
              <a:ext cx="914400" cy="686915"/>
            </a:xfrm>
            <a:prstGeom prst="rect">
              <a:avLst/>
            </a:prstGeom>
            <a:noFill/>
            <a:ln w="9525">
              <a:noFill/>
              <a:miter lim="800000"/>
              <a:headEnd/>
              <a:tailEnd/>
            </a:ln>
          </p:spPr>
        </p:pic>
        <p:pic>
          <p:nvPicPr>
            <p:cNvPr id="27670" name="Picture 94" descr="C:\Users\srijan\Documents\bmvc\presentaation\results\6k dataset slide\PC183466_resize.jpg"/>
            <p:cNvPicPr>
              <a:picLocks noChangeAspect="1" noChangeArrowheads="1"/>
            </p:cNvPicPr>
            <p:nvPr/>
          </p:nvPicPr>
          <p:blipFill>
            <a:blip r:embed="rId18"/>
            <a:srcRect/>
            <a:stretch>
              <a:fillRect/>
            </a:stretch>
          </p:blipFill>
          <p:spPr bwMode="auto">
            <a:xfrm>
              <a:off x="762000" y="4343400"/>
              <a:ext cx="914400" cy="686915"/>
            </a:xfrm>
            <a:prstGeom prst="rect">
              <a:avLst/>
            </a:prstGeom>
            <a:noFill/>
            <a:ln w="9525">
              <a:noFill/>
              <a:miter lim="800000"/>
              <a:headEnd/>
              <a:tailEnd/>
            </a:ln>
          </p:spPr>
        </p:pic>
        <p:pic>
          <p:nvPicPr>
            <p:cNvPr id="27671" name="Picture 95" descr="C:\Users\srijan\Documents\bmvc\presentaation\results\6k dataset slide\PC183779_resize.jpg"/>
            <p:cNvPicPr>
              <a:picLocks noChangeAspect="1" noChangeArrowheads="1"/>
            </p:cNvPicPr>
            <p:nvPr/>
          </p:nvPicPr>
          <p:blipFill>
            <a:blip r:embed="rId19"/>
            <a:srcRect/>
            <a:stretch>
              <a:fillRect/>
            </a:stretch>
          </p:blipFill>
          <p:spPr bwMode="auto">
            <a:xfrm>
              <a:off x="762000" y="3429000"/>
              <a:ext cx="914400" cy="686915"/>
            </a:xfrm>
            <a:prstGeom prst="rect">
              <a:avLst/>
            </a:prstGeom>
            <a:noFill/>
            <a:ln w="9525">
              <a:noFill/>
              <a:miter lim="800000"/>
              <a:headEnd/>
              <a:tailEnd/>
            </a:ln>
          </p:spPr>
        </p:pic>
        <p:pic>
          <p:nvPicPr>
            <p:cNvPr id="27672" name="Picture 97" descr="C:\Users\srijan\Documents\bmvc\presentaation\results\6k dataset slide\PC194506_resize.jpg"/>
            <p:cNvPicPr>
              <a:picLocks noChangeAspect="1" noChangeArrowheads="1"/>
            </p:cNvPicPr>
            <p:nvPr/>
          </p:nvPicPr>
          <p:blipFill>
            <a:blip r:embed="rId20"/>
            <a:srcRect/>
            <a:stretch>
              <a:fillRect/>
            </a:stretch>
          </p:blipFill>
          <p:spPr bwMode="auto">
            <a:xfrm>
              <a:off x="4343400" y="5257800"/>
              <a:ext cx="914400" cy="686915"/>
            </a:xfrm>
            <a:prstGeom prst="rect">
              <a:avLst/>
            </a:prstGeom>
            <a:noFill/>
            <a:ln w="9525">
              <a:noFill/>
              <a:miter lim="800000"/>
              <a:headEnd/>
              <a:tailEnd/>
            </a:ln>
          </p:spPr>
        </p:pic>
        <p:pic>
          <p:nvPicPr>
            <p:cNvPr id="27673" name="Picture 99" descr="C:\Users\srijan\Documents\bmvc\presentaation\results\6k dataset slide\PC194709_resize.jpg"/>
            <p:cNvPicPr>
              <a:picLocks noChangeAspect="1" noChangeArrowheads="1"/>
            </p:cNvPicPr>
            <p:nvPr/>
          </p:nvPicPr>
          <p:blipFill>
            <a:blip r:embed="rId21"/>
            <a:srcRect/>
            <a:stretch>
              <a:fillRect/>
            </a:stretch>
          </p:blipFill>
          <p:spPr bwMode="auto">
            <a:xfrm>
              <a:off x="1905000" y="5257800"/>
              <a:ext cx="914400" cy="686915"/>
            </a:xfrm>
            <a:prstGeom prst="rect">
              <a:avLst/>
            </a:prstGeom>
            <a:noFill/>
            <a:ln w="9525">
              <a:noFill/>
              <a:miter lim="800000"/>
              <a:headEnd/>
              <a:tailEnd/>
            </a:ln>
          </p:spPr>
        </p:pic>
        <p:pic>
          <p:nvPicPr>
            <p:cNvPr id="27674" name="Picture 100" descr="C:\Users\srijan\Documents\bmvc\presentaation\results\6k dataset slide\PC194739_resize.jpg"/>
            <p:cNvPicPr>
              <a:picLocks noChangeAspect="1" noChangeArrowheads="1"/>
            </p:cNvPicPr>
            <p:nvPr/>
          </p:nvPicPr>
          <p:blipFill>
            <a:blip r:embed="rId22"/>
            <a:srcRect/>
            <a:stretch>
              <a:fillRect/>
            </a:stretch>
          </p:blipFill>
          <p:spPr bwMode="auto">
            <a:xfrm>
              <a:off x="4343400" y="4343400"/>
              <a:ext cx="914400" cy="686915"/>
            </a:xfrm>
            <a:prstGeom prst="rect">
              <a:avLst/>
            </a:prstGeom>
            <a:noFill/>
            <a:ln w="9525">
              <a:noFill/>
              <a:miter lim="800000"/>
              <a:headEnd/>
              <a:tailEnd/>
            </a:ln>
          </p:spPr>
        </p:pic>
        <p:pic>
          <p:nvPicPr>
            <p:cNvPr id="27675" name="Picture 101" descr="C:\Users\srijan\Documents\bmvc\presentaation\results\6k dataset slide\PC194761_resize.jpg"/>
            <p:cNvPicPr>
              <a:picLocks noChangeAspect="1" noChangeArrowheads="1"/>
            </p:cNvPicPr>
            <p:nvPr/>
          </p:nvPicPr>
          <p:blipFill>
            <a:blip r:embed="rId23"/>
            <a:srcRect/>
            <a:stretch>
              <a:fillRect/>
            </a:stretch>
          </p:blipFill>
          <p:spPr bwMode="auto">
            <a:xfrm>
              <a:off x="3124200" y="5257800"/>
              <a:ext cx="914400" cy="686915"/>
            </a:xfrm>
            <a:prstGeom prst="rect">
              <a:avLst/>
            </a:prstGeom>
            <a:noFill/>
            <a:ln w="9525">
              <a:noFill/>
              <a:miter lim="800000"/>
              <a:headEnd/>
              <a:tailEnd/>
            </a:ln>
          </p:spPr>
        </p:pic>
        <p:pic>
          <p:nvPicPr>
            <p:cNvPr id="27676" name="Picture 103" descr="C:\Users\srijan\Documents\bmvc\presentaation\results\6k dataset slide\PC195206_resize.jpg"/>
            <p:cNvPicPr>
              <a:picLocks noChangeAspect="1" noChangeArrowheads="1"/>
            </p:cNvPicPr>
            <p:nvPr/>
          </p:nvPicPr>
          <p:blipFill>
            <a:blip r:embed="rId24"/>
            <a:srcRect/>
            <a:stretch>
              <a:fillRect/>
            </a:stretch>
          </p:blipFill>
          <p:spPr bwMode="auto">
            <a:xfrm>
              <a:off x="762000" y="5257800"/>
              <a:ext cx="914400" cy="686915"/>
            </a:xfrm>
            <a:prstGeom prst="rect">
              <a:avLst/>
            </a:prstGeom>
            <a:noFill/>
            <a:ln w="9525">
              <a:noFill/>
              <a:miter lim="800000"/>
              <a:headEnd/>
              <a:tailEnd/>
            </a:ln>
          </p:spPr>
        </p:pic>
        <p:pic>
          <p:nvPicPr>
            <p:cNvPr id="27677" name="Picture 105" descr="C:\Users\srijan\Documents\bmvc\presentaation\results\6k dataset slide\PC195276_resize.jpg"/>
            <p:cNvPicPr>
              <a:picLocks noChangeAspect="1" noChangeArrowheads="1"/>
            </p:cNvPicPr>
            <p:nvPr/>
          </p:nvPicPr>
          <p:blipFill>
            <a:blip r:embed="rId25"/>
            <a:srcRect/>
            <a:stretch>
              <a:fillRect/>
            </a:stretch>
          </p:blipFill>
          <p:spPr bwMode="auto">
            <a:xfrm>
              <a:off x="5486400" y="2590800"/>
              <a:ext cx="914400" cy="686915"/>
            </a:xfrm>
            <a:prstGeom prst="rect">
              <a:avLst/>
            </a:prstGeom>
            <a:noFill/>
            <a:ln w="9525">
              <a:noFill/>
              <a:miter lim="800000"/>
              <a:headEnd/>
              <a:tailEnd/>
            </a:ln>
          </p:spPr>
        </p:pic>
        <p:pic>
          <p:nvPicPr>
            <p:cNvPr id="27678" name="Picture 106" descr="C:\Users\srijan\Documents\bmvc\presentaation\results\6k dataset slide\PC195278_resize.jpg"/>
            <p:cNvPicPr>
              <a:picLocks noChangeAspect="1" noChangeArrowheads="1"/>
            </p:cNvPicPr>
            <p:nvPr/>
          </p:nvPicPr>
          <p:blipFill>
            <a:blip r:embed="rId26"/>
            <a:srcRect/>
            <a:stretch>
              <a:fillRect/>
            </a:stretch>
          </p:blipFill>
          <p:spPr bwMode="auto">
            <a:xfrm>
              <a:off x="1905000" y="3429000"/>
              <a:ext cx="914400" cy="686915"/>
            </a:xfrm>
            <a:prstGeom prst="rect">
              <a:avLst/>
            </a:prstGeom>
            <a:noFill/>
            <a:ln w="9525">
              <a:noFill/>
              <a:miter lim="800000"/>
              <a:headEnd/>
              <a:tailEnd/>
            </a:ln>
          </p:spPr>
        </p:pic>
        <p:pic>
          <p:nvPicPr>
            <p:cNvPr id="27679" name="Picture 107" descr="C:\Users\srijan\Documents\bmvc\presentaation\results\6k dataset slide\PC195305_resize.jpg"/>
            <p:cNvPicPr>
              <a:picLocks noChangeAspect="1" noChangeArrowheads="1"/>
            </p:cNvPicPr>
            <p:nvPr/>
          </p:nvPicPr>
          <p:blipFill>
            <a:blip r:embed="rId27"/>
            <a:srcRect/>
            <a:stretch>
              <a:fillRect/>
            </a:stretch>
          </p:blipFill>
          <p:spPr bwMode="auto">
            <a:xfrm>
              <a:off x="4343400" y="1676400"/>
              <a:ext cx="914400" cy="686915"/>
            </a:xfrm>
            <a:prstGeom prst="rect">
              <a:avLst/>
            </a:prstGeom>
            <a:noFill/>
            <a:ln w="9525">
              <a:noFill/>
              <a:miter lim="800000"/>
              <a:headEnd/>
              <a:tailEnd/>
            </a:ln>
          </p:spPr>
        </p:pic>
        <p:pic>
          <p:nvPicPr>
            <p:cNvPr id="27680" name="Picture 109" descr="C:\Users\srijan\Documents\bmvc\presentaation\results\6k dataset slide\PC195323_resize.jpg"/>
            <p:cNvPicPr>
              <a:picLocks noChangeAspect="1" noChangeArrowheads="1"/>
            </p:cNvPicPr>
            <p:nvPr/>
          </p:nvPicPr>
          <p:blipFill>
            <a:blip r:embed="rId28"/>
            <a:srcRect/>
            <a:stretch>
              <a:fillRect/>
            </a:stretch>
          </p:blipFill>
          <p:spPr bwMode="auto">
            <a:xfrm>
              <a:off x="3124200" y="4343400"/>
              <a:ext cx="914400" cy="686915"/>
            </a:xfrm>
            <a:prstGeom prst="rect">
              <a:avLst/>
            </a:prstGeom>
            <a:noFill/>
            <a:ln w="9525">
              <a:noFill/>
              <a:miter lim="800000"/>
              <a:headEnd/>
              <a:tailEnd/>
            </a:ln>
          </p:spPr>
        </p:pic>
      </p:grpSp>
      <p:sp>
        <p:nvSpPr>
          <p:cNvPr id="29" name="TextBox 28"/>
          <p:cNvSpPr txBox="1">
            <a:spLocks noChangeArrowheads="1"/>
          </p:cNvSpPr>
          <p:nvPr/>
        </p:nvSpPr>
        <p:spPr bwMode="auto">
          <a:xfrm>
            <a:off x="6781800" y="3195638"/>
            <a:ext cx="2209800" cy="461962"/>
          </a:xfrm>
          <a:prstGeom prst="rect">
            <a:avLst/>
          </a:prstGeom>
          <a:noFill/>
          <a:ln w="9525">
            <a:noFill/>
            <a:miter lim="800000"/>
            <a:headEnd/>
            <a:tailEnd/>
          </a:ln>
        </p:spPr>
        <p:txBody>
          <a:bodyPr>
            <a:spAutoFit/>
          </a:bodyPr>
          <a:lstStyle/>
          <a:p>
            <a:r>
              <a:rPr lang="en-US" sz="2400" b="1">
                <a:latin typeface="Calibri" pitchFamily="34" charset="0"/>
              </a:rPr>
              <a:t>Fort Dataset</a:t>
            </a:r>
          </a:p>
        </p:txBody>
      </p:sp>
      <p:sp>
        <p:nvSpPr>
          <p:cNvPr id="30" name="TextBox 29"/>
          <p:cNvSpPr txBox="1">
            <a:spLocks noChangeArrowheads="1"/>
          </p:cNvSpPr>
          <p:nvPr/>
        </p:nvSpPr>
        <p:spPr bwMode="auto">
          <a:xfrm>
            <a:off x="6781800" y="3805238"/>
            <a:ext cx="2209800" cy="461962"/>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5989 images</a:t>
            </a:r>
          </a:p>
        </p:txBody>
      </p:sp>
      <p:sp>
        <p:nvSpPr>
          <p:cNvPr id="32" name="TextBox 31"/>
          <p:cNvSpPr txBox="1">
            <a:spLocks noChangeArrowheads="1"/>
          </p:cNvSpPr>
          <p:nvPr/>
        </p:nvSpPr>
        <p:spPr bwMode="auto">
          <a:xfrm>
            <a:off x="1295400" y="990600"/>
            <a:ext cx="4419600" cy="461963"/>
          </a:xfrm>
          <a:prstGeom prst="rect">
            <a:avLst/>
          </a:prstGeom>
          <a:noFill/>
          <a:ln w="9525">
            <a:noFill/>
            <a:miter lim="800000"/>
            <a:headEnd/>
            <a:tailEnd/>
          </a:ln>
        </p:spPr>
        <p:txBody>
          <a:bodyPr>
            <a:spAutoFit/>
          </a:bodyPr>
          <a:lstStyle/>
          <a:p>
            <a:r>
              <a:rPr lang="en-US" sz="2400" b="1">
                <a:latin typeface="Calibri" pitchFamily="34" charset="0"/>
              </a:rPr>
              <a:t>Golconda Fort, Hyderabad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p:txBody>
          <a:bodyPr wrap="square" numCol="1" anchorCtr="0" compatLnSpc="1">
            <a:prstTxWarp prst="textNoShape">
              <a:avLst/>
            </a:prstTxWarp>
          </a:bodyPr>
          <a:lstStyle/>
          <a:p>
            <a:r>
              <a:rPr lang="en-US" smtClean="0"/>
              <a:t>Results</a:t>
            </a:r>
          </a:p>
        </p:txBody>
      </p:sp>
      <p:sp>
        <p:nvSpPr>
          <p:cNvPr id="28675" name="Content Placeholder 34"/>
          <p:cNvSpPr>
            <a:spLocks noGrp="1"/>
          </p:cNvSpPr>
          <p:nvPr>
            <p:ph idx="1"/>
          </p:nvPr>
        </p:nvSpPr>
        <p:spPr/>
        <p:txBody>
          <a:bodyPr/>
          <a:lstStyle/>
          <a:p>
            <a:pPr>
              <a:buFont typeface="Arial" charset="0"/>
              <a:buNone/>
            </a:pPr>
            <a:endParaRPr lang="en-US" smtClean="0"/>
          </a:p>
        </p:txBody>
      </p:sp>
      <p:pic>
        <p:nvPicPr>
          <p:cNvPr id="34" name="Picture 33" descr="Picture2.png"/>
          <p:cNvPicPr>
            <a:picLocks noChangeAspect="1"/>
          </p:cNvPicPr>
          <p:nvPr/>
        </p:nvPicPr>
        <p:blipFill>
          <a:blip r:embed="rId3"/>
          <a:srcRect/>
          <a:stretch>
            <a:fillRect/>
          </a:stretch>
        </p:blipFill>
        <p:spPr bwMode="auto">
          <a:xfrm>
            <a:off x="914400" y="1295400"/>
            <a:ext cx="7462838" cy="4648200"/>
          </a:xfrm>
          <a:prstGeom prst="rect">
            <a:avLst/>
          </a:prstGeom>
          <a:noFill/>
          <a:ln w="9525">
            <a:noFill/>
            <a:miter lim="800000"/>
            <a:headEnd/>
            <a:tailEnd/>
          </a:ln>
        </p:spPr>
      </p:pic>
      <p:sp>
        <p:nvSpPr>
          <p:cNvPr id="36" name="Oval 35"/>
          <p:cNvSpPr/>
          <p:nvPr/>
        </p:nvSpPr>
        <p:spPr>
          <a:xfrm>
            <a:off x="7543800" y="5105400"/>
            <a:ext cx="762000" cy="6096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p:txBody>
          <a:bodyPr wrap="square" numCol="1" anchorCtr="0" compatLnSpc="1">
            <a:prstTxWarp prst="textNoShape">
              <a:avLst/>
            </a:prstTxWarp>
          </a:bodyPr>
          <a:lstStyle/>
          <a:p>
            <a:pPr eaLnBrk="1" hangingPunct="1"/>
            <a:r>
              <a:rPr lang="en-US" smtClean="0"/>
              <a:t>Results</a:t>
            </a:r>
          </a:p>
        </p:txBody>
      </p:sp>
      <p:sp>
        <p:nvSpPr>
          <p:cNvPr id="29699" name="Content Placeholder 2"/>
          <p:cNvSpPr>
            <a:spLocks noGrp="1"/>
          </p:cNvSpPr>
          <p:nvPr>
            <p:ph idx="1"/>
          </p:nvPr>
        </p:nvSpPr>
        <p:spPr/>
        <p:txBody>
          <a:bodyPr/>
          <a:lstStyle/>
          <a:p>
            <a:pPr eaLnBrk="1" hangingPunct="1">
              <a:buFont typeface="Arial" charset="0"/>
              <a:buNone/>
            </a:pPr>
            <a:endParaRPr lang="en-US" smtClean="0"/>
          </a:p>
        </p:txBody>
      </p:sp>
      <p:pic>
        <p:nvPicPr>
          <p:cNvPr id="29700" name="Picture 3"/>
          <p:cNvPicPr>
            <a:picLocks noChangeAspect="1" noChangeArrowheads="1"/>
          </p:cNvPicPr>
          <p:nvPr/>
        </p:nvPicPr>
        <p:blipFill>
          <a:blip r:embed="rId3"/>
          <a:srcRect l="1060" t="1804" r="352" b="6657"/>
          <a:stretch>
            <a:fillRect/>
          </a:stretch>
        </p:blipFill>
        <p:spPr bwMode="auto">
          <a:xfrm>
            <a:off x="446088" y="1524000"/>
            <a:ext cx="7859712" cy="4648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838200" y="76200"/>
            <a:ext cx="8305800" cy="762000"/>
          </a:xfrm>
        </p:spPr>
        <p:txBody>
          <a:bodyPr wrap="square" numCol="1" anchorCtr="0" compatLnSpc="1">
            <a:prstTxWarp prst="textNoShape">
              <a:avLst/>
            </a:prstTxWarp>
          </a:bodyPr>
          <a:lstStyle/>
          <a:p>
            <a:r>
              <a:rPr lang="en-US" smtClean="0"/>
              <a:t>Results</a:t>
            </a:r>
          </a:p>
        </p:txBody>
      </p:sp>
      <p:sp>
        <p:nvSpPr>
          <p:cNvPr id="3" name="Content Placeholder 2"/>
          <p:cNvSpPr>
            <a:spLocks noGrp="1"/>
          </p:cNvSpPr>
          <p:nvPr>
            <p:ph sz="half" idx="1"/>
          </p:nvPr>
        </p:nvSpPr>
        <p:spPr>
          <a:xfrm>
            <a:off x="304800" y="1600200"/>
            <a:ext cx="4038600" cy="4525963"/>
          </a:xfrm>
        </p:spPr>
        <p:txBody>
          <a:bodyPr/>
          <a:lstStyle/>
          <a:p>
            <a:r>
              <a:rPr lang="en-US" b="1" smtClean="0"/>
              <a:t>Courtyard </a:t>
            </a:r>
            <a:r>
              <a:rPr lang="en-US" smtClean="0"/>
              <a:t>Dataset with 687 images</a:t>
            </a:r>
          </a:p>
          <a:p>
            <a:r>
              <a:rPr lang="en-US" smtClean="0"/>
              <a:t>Initialized with 200 images </a:t>
            </a:r>
          </a:p>
          <a:p>
            <a:r>
              <a:rPr lang="en-US" smtClean="0"/>
              <a:t>Added 487 image </a:t>
            </a:r>
            <a:r>
              <a:rPr lang="en-US" b="1" smtClean="0"/>
              <a:t>one by one</a:t>
            </a:r>
          </a:p>
          <a:p>
            <a:r>
              <a:rPr lang="en-US" smtClean="0"/>
              <a:t>Largest CC of 674 images.</a:t>
            </a:r>
          </a:p>
          <a:p>
            <a:pPr lvl="1">
              <a:buFont typeface="Arial" charset="0"/>
              <a:buNone/>
            </a:pPr>
            <a:r>
              <a:rPr lang="en-US" smtClean="0"/>
              <a:t> </a:t>
            </a:r>
          </a:p>
          <a:p>
            <a:pPr lvl="1">
              <a:buFont typeface="Arial" charset="0"/>
              <a:buNone/>
            </a:pPr>
            <a:endParaRPr lang="en-US" smtClean="0"/>
          </a:p>
        </p:txBody>
      </p:sp>
      <p:pic>
        <p:nvPicPr>
          <p:cNvPr id="7" name="fastbigvid.avi">
            <a:hlinkClick r:id="" action="ppaction://media"/>
          </p:cNvPr>
          <p:cNvPicPr>
            <a:picLocks noGrp="1" noRot="1" noChangeAspect="1"/>
          </p:cNvPicPr>
          <p:nvPr>
            <p:ph sz="half" idx="2"/>
            <a:videoFile r:link="rId1"/>
          </p:nvPr>
        </p:nvPicPr>
        <p:blipFill>
          <a:blip r:embed="rId4"/>
          <a:stretch>
            <a:fillRect/>
          </a:stretch>
        </p:blipFill>
        <p:spPr>
          <a:xfrm>
            <a:off x="4038600" y="2133600"/>
            <a:ext cx="4978400" cy="3733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p:txBody>
          <a:bodyPr wrap="square" numCol="1" anchorCtr="0" compatLnSpc="1">
            <a:prstTxWarp prst="textNoShape">
              <a:avLst/>
            </a:prstTxWarp>
          </a:bodyPr>
          <a:lstStyle/>
          <a:p>
            <a:r>
              <a:rPr lang="en-US" smtClean="0"/>
              <a:t>Community Photo Collections</a:t>
            </a:r>
          </a:p>
        </p:txBody>
      </p:sp>
      <p:sp>
        <p:nvSpPr>
          <p:cNvPr id="4099" name="Content Placeholder 2"/>
          <p:cNvSpPr>
            <a:spLocks noGrp="1"/>
          </p:cNvSpPr>
          <p:nvPr>
            <p:ph idx="1"/>
          </p:nvPr>
        </p:nvSpPr>
        <p:spPr>
          <a:xfrm>
            <a:off x="381000" y="990600"/>
            <a:ext cx="8229600" cy="4953000"/>
          </a:xfrm>
        </p:spPr>
        <p:txBody>
          <a:bodyPr/>
          <a:lstStyle/>
          <a:p>
            <a:r>
              <a:rPr lang="en-US" b="1" dirty="0" err="1" smtClean="0"/>
              <a:t>Golkonda</a:t>
            </a:r>
            <a:r>
              <a:rPr lang="en-US" b="1" dirty="0" smtClean="0"/>
              <a:t> Fort </a:t>
            </a:r>
            <a:r>
              <a:rPr lang="en-US" dirty="0" smtClean="0"/>
              <a:t>(Google Images + </a:t>
            </a:r>
            <a:r>
              <a:rPr lang="en-US" dirty="0" err="1" smtClean="0"/>
              <a:t>Flickr</a:t>
            </a:r>
            <a:r>
              <a:rPr lang="en-US" dirty="0" smtClean="0"/>
              <a:t>)</a:t>
            </a:r>
          </a:p>
          <a:p>
            <a:pPr lvl="1"/>
            <a:r>
              <a:rPr lang="en-US" dirty="0" smtClean="0"/>
              <a:t>  </a:t>
            </a:r>
            <a:r>
              <a:rPr lang="en-US" b="1" dirty="0" smtClean="0"/>
              <a:t>&gt; 50 K images</a:t>
            </a:r>
          </a:p>
          <a:p>
            <a:endParaRPr lang="en-US" dirty="0" smtClean="0"/>
          </a:p>
          <a:p>
            <a:pPr>
              <a:buFont typeface="Arial" charset="0"/>
              <a:buNone/>
            </a:pPr>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100" name="Picture 3"/>
          <p:cNvPicPr>
            <a:picLocks noChangeAspect="1" noChangeArrowheads="1"/>
          </p:cNvPicPr>
          <p:nvPr/>
        </p:nvPicPr>
        <p:blipFill>
          <a:blip r:embed="rId3"/>
          <a:srcRect/>
          <a:stretch>
            <a:fillRect/>
          </a:stretch>
        </p:blipFill>
        <p:spPr bwMode="auto">
          <a:xfrm>
            <a:off x="609600" y="2051050"/>
            <a:ext cx="8153400" cy="473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p:txBody>
          <a:bodyPr wrap="square" numCol="1" anchorCtr="0" compatLnSpc="1">
            <a:prstTxWarp prst="textNoShape">
              <a:avLst/>
            </a:prstTxWarp>
          </a:bodyPr>
          <a:lstStyle/>
          <a:p>
            <a:r>
              <a:rPr lang="en-US" smtClean="0"/>
              <a:t>Conclusions</a:t>
            </a:r>
          </a:p>
        </p:txBody>
      </p:sp>
      <p:sp>
        <p:nvSpPr>
          <p:cNvPr id="31747" name="Content Placeholder 2"/>
          <p:cNvSpPr>
            <a:spLocks noGrp="1"/>
          </p:cNvSpPr>
          <p:nvPr>
            <p:ph idx="1"/>
          </p:nvPr>
        </p:nvSpPr>
        <p:spPr/>
        <p:txBody>
          <a:bodyPr/>
          <a:lstStyle/>
          <a:p>
            <a:r>
              <a:rPr lang="en-US" b="1" dirty="0" smtClean="0"/>
              <a:t>Image Matching : </a:t>
            </a:r>
            <a:r>
              <a:rPr lang="en-US" dirty="0" smtClean="0"/>
              <a:t>HOFs </a:t>
            </a:r>
            <a:r>
              <a:rPr lang="en-US" dirty="0" smtClean="0"/>
              <a:t>gives a larger feature space which can be </a:t>
            </a:r>
            <a:r>
              <a:rPr lang="en-US" dirty="0" err="1" smtClean="0"/>
              <a:t>reprojected</a:t>
            </a:r>
            <a:r>
              <a:rPr lang="en-US" dirty="0" smtClean="0"/>
              <a:t> to obtain sparse posting lists making Exhaustive </a:t>
            </a:r>
            <a:r>
              <a:rPr lang="en-US" dirty="0" err="1" smtClean="0"/>
              <a:t>Pairwise</a:t>
            </a:r>
            <a:r>
              <a:rPr lang="en-US" dirty="0" smtClean="0"/>
              <a:t> Matching feasible.</a:t>
            </a:r>
          </a:p>
          <a:p>
            <a:endParaRPr lang="en-US" dirty="0" smtClean="0"/>
          </a:p>
          <a:p>
            <a:r>
              <a:rPr lang="en-US" b="1" dirty="0" smtClean="0"/>
              <a:t>CPCs Visualization :  </a:t>
            </a:r>
            <a:r>
              <a:rPr lang="en-US" dirty="0" smtClean="0"/>
              <a:t>Partial scene reconstructions </a:t>
            </a:r>
            <a:r>
              <a:rPr lang="en-US" dirty="0" smtClean="0"/>
              <a:t>can effectively be used to navigate through large collections of images.</a:t>
            </a:r>
          </a:p>
          <a:p>
            <a:pPr lvl="1"/>
            <a:r>
              <a:rPr lang="en-US" dirty="0" smtClean="0"/>
              <a:t>Bypasses issues faced by standard </a:t>
            </a:r>
            <a:r>
              <a:rPr lang="en-US" dirty="0" err="1" smtClean="0"/>
              <a:t>Sfm</a:t>
            </a:r>
            <a:r>
              <a:rPr lang="en-US" dirty="0" smtClean="0"/>
              <a: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r>
              <a:rPr lang="en-US" dirty="0" smtClean="0"/>
              <a:t>QUESTIONS ?!</a:t>
            </a:r>
          </a:p>
          <a:p>
            <a:r>
              <a:rPr lang="en-US" dirty="0" smtClean="0"/>
              <a:t>Take Home Message : </a:t>
            </a:r>
            <a:r>
              <a:rPr lang="en-US" dirty="0" smtClean="0"/>
              <a:t>2 ideas</a:t>
            </a:r>
          </a:p>
          <a:p>
            <a:pPr lvl="1"/>
            <a:r>
              <a:rPr lang="en-US" dirty="0" smtClean="0"/>
              <a:t>For information retrieval using a inverted index, combining features gives a larger feature space which can be </a:t>
            </a:r>
            <a:r>
              <a:rPr lang="en-US" dirty="0" err="1" smtClean="0"/>
              <a:t>reprojected</a:t>
            </a:r>
            <a:r>
              <a:rPr lang="en-US" dirty="0" smtClean="0"/>
              <a:t> to control the average lengths of posting lists, and thus the query time.</a:t>
            </a:r>
          </a:p>
          <a:p>
            <a:pPr lvl="1"/>
            <a:r>
              <a:rPr lang="en-US" dirty="0" smtClean="0"/>
              <a:t>For a very complex algorithm  O(N &gt; 2), it may </a:t>
            </a:r>
            <a:r>
              <a:rPr lang="en-US" b="1" dirty="0" smtClean="0"/>
              <a:t>sometimes</a:t>
            </a:r>
            <a:r>
              <a:rPr lang="en-US" dirty="0" smtClean="0"/>
              <a:t> be meaningful to fragment the dataset into O(N) groups, each of finite size, there by reducing the overall complexity to O(N).</a:t>
            </a:r>
          </a:p>
          <a:p>
            <a:pPr lvl="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p:txBody>
          <a:bodyPr wrap="square" numCol="1" anchorCtr="0" compatLnSpc="1">
            <a:prstTxWarp prst="textNoShape">
              <a:avLst/>
            </a:prstTxWarp>
          </a:bodyPr>
          <a:lstStyle/>
          <a:p>
            <a:r>
              <a:rPr lang="en-US" smtClean="0"/>
              <a:t>Thank You!</a:t>
            </a:r>
          </a:p>
        </p:txBody>
      </p:sp>
      <p:sp>
        <p:nvSpPr>
          <p:cNvPr id="32771" name="Content Placeholder 4"/>
          <p:cNvSpPr>
            <a:spLocks noGrp="1"/>
          </p:cNvSpPr>
          <p:nvPr>
            <p:ph idx="1"/>
          </p:nvPr>
        </p:nvSpPr>
        <p:spPr>
          <a:xfrm>
            <a:off x="457200" y="990600"/>
            <a:ext cx="8229600" cy="4525963"/>
          </a:xfrm>
        </p:spPr>
        <p:txBody>
          <a:bodyPr/>
          <a:lstStyle/>
          <a:p>
            <a:r>
              <a:rPr lang="en-US" smtClean="0"/>
              <a:t>Questions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p:txBody>
          <a:bodyPr wrap="square" numCol="1" anchorCtr="0" compatLnSpc="1">
            <a:prstTxWarp prst="textNoShape">
              <a:avLst/>
            </a:prstTxWarp>
          </a:bodyPr>
          <a:lstStyle/>
          <a:p>
            <a:r>
              <a:rPr lang="en-US" smtClean="0"/>
              <a:t>Backup Slides</a:t>
            </a:r>
          </a:p>
        </p:txBody>
      </p:sp>
      <p:sp>
        <p:nvSpPr>
          <p:cNvPr id="33795" name="Content Placeholder 4"/>
          <p:cNvSpPr>
            <a:spLocks noGrp="1"/>
          </p:cNvSpPr>
          <p:nvPr>
            <p:ph idx="1"/>
          </p:nvPr>
        </p:nvSpPr>
        <p:spPr>
          <a:xfrm>
            <a:off x="457200" y="990600"/>
            <a:ext cx="8229600" cy="4525963"/>
          </a:xfrm>
        </p:spPr>
        <p:txBody>
          <a:bodyPr/>
          <a:lstStyle/>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p:txBody>
          <a:bodyPr wrap="square" numCol="1" anchorCtr="0" compatLnSpc="1">
            <a:prstTxWarp prst="textNoShape">
              <a:avLst/>
            </a:prstTxWarp>
          </a:bodyPr>
          <a:lstStyle/>
          <a:p>
            <a:r>
              <a:rPr lang="en-US" smtClean="0"/>
              <a:t>Photo Tourism</a:t>
            </a:r>
          </a:p>
        </p:txBody>
      </p:sp>
      <p:sp>
        <p:nvSpPr>
          <p:cNvPr id="34819" name="Content Placeholder 2"/>
          <p:cNvSpPr>
            <a:spLocks noGrp="1"/>
          </p:cNvSpPr>
          <p:nvPr>
            <p:ph idx="1"/>
          </p:nvPr>
        </p:nvSpPr>
        <p:spPr/>
        <p:txBody>
          <a:bodyPr/>
          <a:lstStyle/>
          <a:p>
            <a:r>
              <a:rPr lang="en-US" smtClean="0"/>
              <a:t>Annotation Transfer</a:t>
            </a:r>
          </a:p>
        </p:txBody>
      </p:sp>
      <p:pic>
        <p:nvPicPr>
          <p:cNvPr id="34820" name="Picture 4" descr="http://research.microsoft.com/en-us/um/redmond/groups/ivm/PhotoTours/Fig7bS.jpg"/>
          <p:cNvPicPr>
            <a:picLocks noChangeAspect="1" noChangeArrowheads="1"/>
          </p:cNvPicPr>
          <p:nvPr/>
        </p:nvPicPr>
        <p:blipFill>
          <a:blip r:embed="rId2"/>
          <a:srcRect/>
          <a:stretch>
            <a:fillRect/>
          </a:stretch>
        </p:blipFill>
        <p:spPr bwMode="auto">
          <a:xfrm>
            <a:off x="1371600" y="1868488"/>
            <a:ext cx="6553200" cy="4989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r>
              <a:rPr lang="en-US" smtClean="0"/>
              <a:t>Matching images</a:t>
            </a:r>
          </a:p>
        </p:txBody>
      </p:sp>
      <p:sp>
        <p:nvSpPr>
          <p:cNvPr id="3" name="Content Placeholder 2"/>
          <p:cNvSpPr>
            <a:spLocks noGrp="1"/>
          </p:cNvSpPr>
          <p:nvPr>
            <p:ph idx="1"/>
          </p:nvPr>
        </p:nvSpPr>
        <p:spPr>
          <a:xfrm>
            <a:off x="457200" y="1143000"/>
            <a:ext cx="8229600" cy="5029200"/>
          </a:xfrm>
        </p:spPr>
        <p:txBody>
          <a:bodyPr/>
          <a:lstStyle/>
          <a:p>
            <a:r>
              <a:rPr lang="en-US" smtClean="0"/>
              <a:t>Correspondence computation</a:t>
            </a:r>
          </a:p>
          <a:p>
            <a:endParaRPr lang="en-US" smtClean="0"/>
          </a:p>
          <a:p>
            <a:endParaRPr lang="en-US" smtClean="0"/>
          </a:p>
          <a:p>
            <a:endParaRPr lang="en-US" smtClean="0"/>
          </a:p>
          <a:p>
            <a:pPr>
              <a:buFont typeface="Arial" charset="0"/>
              <a:buNone/>
            </a:pPr>
            <a:endParaRPr lang="en-US" smtClean="0"/>
          </a:p>
          <a:p>
            <a:endParaRPr lang="en-US" smtClean="0"/>
          </a:p>
          <a:p>
            <a:r>
              <a:rPr lang="en-US" smtClean="0"/>
              <a:t>Match Verification</a:t>
            </a:r>
          </a:p>
          <a:p>
            <a:pPr lvl="1"/>
            <a:r>
              <a:rPr lang="en-US" smtClean="0"/>
              <a:t>RANSAC based epipolar geometry estimation</a:t>
            </a:r>
          </a:p>
          <a:p>
            <a:pPr lvl="1"/>
            <a:r>
              <a:rPr lang="en-US" smtClean="0"/>
              <a:t>Expensive</a:t>
            </a:r>
          </a:p>
        </p:txBody>
      </p:sp>
      <p:pic>
        <p:nvPicPr>
          <p:cNvPr id="1026" name="Picture 2"/>
          <p:cNvPicPr>
            <a:picLocks noChangeAspect="1" noChangeArrowheads="1"/>
          </p:cNvPicPr>
          <p:nvPr/>
        </p:nvPicPr>
        <p:blipFill>
          <a:blip r:embed="rId2"/>
          <a:srcRect/>
          <a:stretch>
            <a:fillRect/>
          </a:stretch>
        </p:blipFill>
        <p:spPr bwMode="auto">
          <a:xfrm>
            <a:off x="685800" y="1828800"/>
            <a:ext cx="3251200" cy="24384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5029200" y="1828800"/>
            <a:ext cx="3251200" cy="2438400"/>
          </a:xfrm>
          <a:prstGeom prst="rect">
            <a:avLst/>
          </a:prstGeom>
          <a:noFill/>
          <a:ln w="9525">
            <a:noFill/>
            <a:miter lim="800000"/>
            <a:headEnd/>
            <a:tailEnd/>
          </a:ln>
        </p:spPr>
      </p:pic>
      <p:grpSp>
        <p:nvGrpSpPr>
          <p:cNvPr id="4" name="Group 18"/>
          <p:cNvGrpSpPr>
            <a:grpSpLocks/>
          </p:cNvGrpSpPr>
          <p:nvPr/>
        </p:nvGrpSpPr>
        <p:grpSpPr bwMode="auto">
          <a:xfrm>
            <a:off x="1447800" y="2438400"/>
            <a:ext cx="2209800" cy="1828800"/>
            <a:chOff x="1447800" y="3276600"/>
            <a:chExt cx="2209800" cy="1828800"/>
          </a:xfrm>
        </p:grpSpPr>
        <p:sp>
          <p:nvSpPr>
            <p:cNvPr id="6" name="Multiply 5"/>
            <p:cNvSpPr/>
            <p:nvPr/>
          </p:nvSpPr>
          <p:spPr>
            <a:xfrm>
              <a:off x="1447800" y="42672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Multiply 8"/>
            <p:cNvSpPr/>
            <p:nvPr/>
          </p:nvSpPr>
          <p:spPr>
            <a:xfrm>
              <a:off x="2286000" y="3581400"/>
              <a:ext cx="228600" cy="228600"/>
            </a:xfrm>
            <a:prstGeom prst="mathMultiply">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1" name="Multiply 10"/>
            <p:cNvSpPr/>
            <p:nvPr/>
          </p:nvSpPr>
          <p:spPr>
            <a:xfrm>
              <a:off x="1447800" y="3657600"/>
              <a:ext cx="228600" cy="228600"/>
            </a:xfrm>
            <a:prstGeom prst="mathMultiply">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3" name="Multiply 12"/>
            <p:cNvSpPr/>
            <p:nvPr/>
          </p:nvSpPr>
          <p:spPr>
            <a:xfrm>
              <a:off x="3429000" y="4876800"/>
              <a:ext cx="228600" cy="228600"/>
            </a:xfrm>
            <a:prstGeom prst="mathMultipl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6" name="Multiply 15"/>
            <p:cNvSpPr/>
            <p:nvPr/>
          </p:nvSpPr>
          <p:spPr>
            <a:xfrm>
              <a:off x="3048000" y="4114800"/>
              <a:ext cx="228600" cy="228600"/>
            </a:xfrm>
            <a:prstGeom prst="mathMultiply">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7" name="Multiply 16"/>
            <p:cNvSpPr/>
            <p:nvPr/>
          </p:nvSpPr>
          <p:spPr>
            <a:xfrm>
              <a:off x="3352800" y="3276600"/>
              <a:ext cx="228600" cy="228600"/>
            </a:xfrm>
            <a:prstGeom prst="mathMultiply">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grpSp>
      <p:grpSp>
        <p:nvGrpSpPr>
          <p:cNvPr id="5" name="Group 19"/>
          <p:cNvGrpSpPr>
            <a:grpSpLocks/>
          </p:cNvGrpSpPr>
          <p:nvPr/>
        </p:nvGrpSpPr>
        <p:grpSpPr bwMode="auto">
          <a:xfrm>
            <a:off x="5105400" y="2286000"/>
            <a:ext cx="1828800" cy="1447800"/>
            <a:chOff x="5105400" y="3124200"/>
            <a:chExt cx="1828800" cy="1447800"/>
          </a:xfrm>
        </p:grpSpPr>
        <p:sp>
          <p:nvSpPr>
            <p:cNvPr id="7" name="Multiply 6"/>
            <p:cNvSpPr/>
            <p:nvPr/>
          </p:nvSpPr>
          <p:spPr>
            <a:xfrm>
              <a:off x="5105400" y="38100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Multiply 9"/>
            <p:cNvSpPr/>
            <p:nvPr/>
          </p:nvSpPr>
          <p:spPr>
            <a:xfrm>
              <a:off x="5867400" y="3276600"/>
              <a:ext cx="228600" cy="228600"/>
            </a:xfrm>
            <a:prstGeom prst="mathMultiply">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2" name="Multiply 11"/>
            <p:cNvSpPr/>
            <p:nvPr/>
          </p:nvSpPr>
          <p:spPr>
            <a:xfrm>
              <a:off x="5181600" y="3276600"/>
              <a:ext cx="228600" cy="228600"/>
            </a:xfrm>
            <a:prstGeom prst="mathMultiply">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4" name="Multiply 13"/>
            <p:cNvSpPr/>
            <p:nvPr/>
          </p:nvSpPr>
          <p:spPr>
            <a:xfrm>
              <a:off x="6553200" y="4343400"/>
              <a:ext cx="228600" cy="228600"/>
            </a:xfrm>
            <a:prstGeom prst="mathMultipl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5" name="Multiply 14"/>
            <p:cNvSpPr/>
            <p:nvPr/>
          </p:nvSpPr>
          <p:spPr>
            <a:xfrm>
              <a:off x="6477000" y="3733800"/>
              <a:ext cx="228600" cy="228600"/>
            </a:xfrm>
            <a:prstGeom prst="mathMultiply">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8" name="Multiply 17"/>
            <p:cNvSpPr/>
            <p:nvPr/>
          </p:nvSpPr>
          <p:spPr>
            <a:xfrm>
              <a:off x="6705600" y="3124200"/>
              <a:ext cx="228600" cy="228600"/>
            </a:xfrm>
            <a:prstGeom prst="mathMultiply">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grpSp>
      <p:cxnSp>
        <p:nvCxnSpPr>
          <p:cNvPr id="22" name="Straight Connector 21"/>
          <p:cNvCxnSpPr/>
          <p:nvPr/>
        </p:nvCxnSpPr>
        <p:spPr>
          <a:xfrm rot="5400000">
            <a:off x="4696619" y="1572419"/>
            <a:ext cx="339725" cy="3332163"/>
          </a:xfrm>
          <a:prstGeom prst="line">
            <a:avLst/>
          </a:prstGeom>
          <a:ln w="50800">
            <a:solidFill>
              <a:srgbClr val="FFC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3200400" y="3027363"/>
            <a:ext cx="1960563" cy="358775"/>
          </a:xfrm>
          <a:prstGeom prst="line">
            <a:avLst/>
          </a:prstGeom>
          <a:ln w="50800">
            <a:solidFill>
              <a:srgbClr val="FFC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LaTeXJan13\figures\heritagefeats1.jpg"/>
          <p:cNvPicPr>
            <a:picLocks noChangeAspect="1" noChangeArrowheads="1"/>
          </p:cNvPicPr>
          <p:nvPr/>
        </p:nvPicPr>
        <p:blipFill>
          <a:blip r:embed="rId2"/>
          <a:srcRect/>
          <a:stretch>
            <a:fillRect/>
          </a:stretch>
        </p:blipFill>
        <p:spPr bwMode="auto">
          <a:xfrm>
            <a:off x="4419600" y="2057400"/>
            <a:ext cx="4629150" cy="3371850"/>
          </a:xfrm>
          <a:prstGeom prst="rect">
            <a:avLst/>
          </a:prstGeom>
          <a:noFill/>
          <a:ln w="9525">
            <a:noFill/>
            <a:miter lim="800000"/>
            <a:headEnd/>
            <a:tailEnd/>
          </a:ln>
        </p:spPr>
      </p:pic>
      <p:sp>
        <p:nvSpPr>
          <p:cNvPr id="36867" name="Title 1"/>
          <p:cNvSpPr>
            <a:spLocks noGrp="1"/>
          </p:cNvSpPr>
          <p:nvPr>
            <p:ph type="title"/>
          </p:nvPr>
        </p:nvSpPr>
        <p:spPr bwMode="auto"/>
        <p:txBody>
          <a:bodyPr wrap="square" numCol="1" anchorCtr="0" compatLnSpc="1">
            <a:prstTxWarp prst="textNoShape">
              <a:avLst/>
            </a:prstTxWarp>
          </a:bodyPr>
          <a:lstStyle/>
          <a:p>
            <a:r>
              <a:rPr lang="en-US" smtClean="0"/>
              <a:t>Establishing Correspondences</a:t>
            </a:r>
          </a:p>
        </p:txBody>
      </p:sp>
      <p:sp>
        <p:nvSpPr>
          <p:cNvPr id="5" name="Content Placeholder 2"/>
          <p:cNvSpPr>
            <a:spLocks noGrp="1"/>
          </p:cNvSpPr>
          <p:nvPr>
            <p:ph idx="1"/>
          </p:nvPr>
        </p:nvSpPr>
        <p:spPr>
          <a:xfrm>
            <a:off x="457200" y="1066800"/>
            <a:ext cx="8229600" cy="4953000"/>
          </a:xfrm>
        </p:spPr>
        <p:txBody>
          <a:bodyPr/>
          <a:lstStyle/>
          <a:p>
            <a:r>
              <a:rPr lang="en-US" smtClean="0"/>
              <a:t>SIFT features :</a:t>
            </a:r>
            <a:r>
              <a:rPr lang="en-US" i="1" smtClean="0"/>
              <a:t> D. Lowe</a:t>
            </a:r>
          </a:p>
          <a:p>
            <a:pPr lvl="1"/>
            <a:r>
              <a:rPr lang="en-US" smtClean="0"/>
              <a:t>Scale </a:t>
            </a:r>
            <a:r>
              <a:rPr lang="en-US" b="1" i="1" smtClean="0"/>
              <a:t>Invariant </a:t>
            </a:r>
            <a:r>
              <a:rPr lang="en-US" smtClean="0"/>
              <a:t>Feature Transform</a:t>
            </a:r>
          </a:p>
          <a:p>
            <a:pPr lvl="1"/>
            <a:r>
              <a:rPr lang="en-US" smtClean="0"/>
              <a:t>Key points</a:t>
            </a:r>
          </a:p>
          <a:p>
            <a:pPr lvl="2"/>
            <a:r>
              <a:rPr lang="en-US" smtClean="0"/>
              <a:t>Detection </a:t>
            </a:r>
          </a:p>
          <a:p>
            <a:pPr lvl="2"/>
            <a:r>
              <a:rPr lang="en-US" smtClean="0"/>
              <a:t>Description : 128D</a:t>
            </a:r>
          </a:p>
          <a:p>
            <a:pPr lvl="2"/>
            <a:endParaRPr lang="en-US" smtClean="0"/>
          </a:p>
          <a:p>
            <a:pPr>
              <a:buFont typeface="Arial" charset="0"/>
              <a:buNone/>
            </a:pPr>
            <a:endParaRPr lang="en-US" smtClean="0"/>
          </a:p>
          <a:p>
            <a:r>
              <a:rPr lang="en-US" smtClean="0"/>
              <a:t>Correspondence</a:t>
            </a:r>
          </a:p>
          <a:p>
            <a:pPr lvl="1"/>
            <a:r>
              <a:rPr lang="en-US" smtClean="0"/>
              <a:t> Key points with Similar descriptors</a:t>
            </a:r>
          </a:p>
          <a:p>
            <a:pPr lvl="1"/>
            <a:endParaRPr lang="en-US" smtClean="0"/>
          </a:p>
          <a:p>
            <a:r>
              <a:rPr lang="en-US" smtClean="0"/>
              <a:t>Alternatives : SURF, Brisk..</a:t>
            </a:r>
          </a:p>
          <a:p>
            <a:pPr lvl="2"/>
            <a:endParaRPr lang="en-US" smtClean="0"/>
          </a:p>
          <a:p>
            <a:pPr lvl="1"/>
            <a:endParaRPr lang="en-US" smtClean="0"/>
          </a:p>
          <a:p>
            <a:endParaRPr lang="en-US" smtClean="0"/>
          </a:p>
          <a:p>
            <a:pPr lvl="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wrap="square" numCol="1" anchorCtr="0" compatLnSpc="1">
            <a:prstTxWarp prst="textNoShape">
              <a:avLst/>
            </a:prstTxWarp>
          </a:bodyPr>
          <a:lstStyle/>
          <a:p>
            <a:r>
              <a:rPr lang="en-US" smtClean="0"/>
              <a:t>Image Retrieval</a:t>
            </a:r>
          </a:p>
        </p:txBody>
      </p:sp>
      <p:sp>
        <p:nvSpPr>
          <p:cNvPr id="3" name="Content Placeholder 2"/>
          <p:cNvSpPr>
            <a:spLocks noGrp="1"/>
          </p:cNvSpPr>
          <p:nvPr>
            <p:ph idx="1"/>
          </p:nvPr>
        </p:nvSpPr>
        <p:spPr>
          <a:xfrm>
            <a:off x="381000" y="914400"/>
            <a:ext cx="3124200" cy="5334000"/>
          </a:xfrm>
        </p:spPr>
        <p:txBody>
          <a:bodyPr/>
          <a:lstStyle/>
          <a:p>
            <a:pPr>
              <a:defRPr/>
            </a:pPr>
            <a:r>
              <a:rPr lang="en-US" b="1" dirty="0" smtClean="0">
                <a:solidFill>
                  <a:schemeClr val="tx2"/>
                </a:solidFill>
              </a:rPr>
              <a:t>Feature Quantization</a:t>
            </a:r>
          </a:p>
          <a:p>
            <a:pPr lvl="1">
              <a:defRPr/>
            </a:pPr>
            <a:r>
              <a:rPr lang="en-US" b="1" dirty="0" smtClean="0">
                <a:solidFill>
                  <a:schemeClr val="tx2"/>
                </a:solidFill>
              </a:rPr>
              <a:t>Visual Words</a:t>
            </a:r>
          </a:p>
          <a:p>
            <a:pPr>
              <a:defRPr/>
            </a:pPr>
            <a:endParaRPr lang="en-US" b="1" dirty="0" smtClean="0">
              <a:solidFill>
                <a:schemeClr val="tx2"/>
              </a:solidFill>
            </a:endParaRPr>
          </a:p>
          <a:p>
            <a:pPr lvl="1">
              <a:defRPr/>
            </a:pPr>
            <a:endParaRPr lang="en-US" b="1" dirty="0" smtClean="0"/>
          </a:p>
          <a:p>
            <a:pPr marL="457200" lvl="1" indent="0">
              <a:buFont typeface="Arial" charset="0"/>
              <a:buNone/>
              <a:defRPr/>
            </a:pPr>
            <a:endParaRPr lang="en-US" dirty="0"/>
          </a:p>
        </p:txBody>
      </p:sp>
      <p:sp>
        <p:nvSpPr>
          <p:cNvPr id="37892" name="Content Placeholder 2"/>
          <p:cNvSpPr txBox="1">
            <a:spLocks/>
          </p:cNvSpPr>
          <p:nvPr/>
        </p:nvSpPr>
        <p:spPr bwMode="auto">
          <a:xfrm>
            <a:off x="3886200" y="914400"/>
            <a:ext cx="4724400" cy="1371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latin typeface="Calibri" pitchFamily="34" charset="0"/>
              <a:ea typeface="ＭＳ Ｐゴシック" charset="-128"/>
            </a:endParaRPr>
          </a:p>
        </p:txBody>
      </p:sp>
      <p:grpSp>
        <p:nvGrpSpPr>
          <p:cNvPr id="6" name="Group 12"/>
          <p:cNvGrpSpPr>
            <a:grpSpLocks/>
          </p:cNvGrpSpPr>
          <p:nvPr/>
        </p:nvGrpSpPr>
        <p:grpSpPr bwMode="auto">
          <a:xfrm>
            <a:off x="3429000" y="914400"/>
            <a:ext cx="2457450" cy="1828800"/>
            <a:chOff x="5105400" y="1066800"/>
            <a:chExt cx="3276600" cy="2438400"/>
          </a:xfrm>
        </p:grpSpPr>
        <p:pic>
          <p:nvPicPr>
            <p:cNvPr id="37934" name="Picture 2"/>
            <p:cNvPicPr>
              <a:picLocks noChangeAspect="1" noChangeArrowheads="1"/>
            </p:cNvPicPr>
            <p:nvPr/>
          </p:nvPicPr>
          <p:blipFill>
            <a:blip r:embed="rId2"/>
            <a:srcRect/>
            <a:stretch>
              <a:fillRect/>
            </a:stretch>
          </p:blipFill>
          <p:spPr bwMode="auto">
            <a:xfrm>
              <a:off x="5105400" y="1066800"/>
              <a:ext cx="3251200" cy="2438400"/>
            </a:xfrm>
            <a:prstGeom prst="rect">
              <a:avLst/>
            </a:prstGeom>
            <a:noFill/>
            <a:ln w="9525">
              <a:noFill/>
              <a:miter lim="800000"/>
              <a:headEnd/>
              <a:tailEnd/>
            </a:ln>
          </p:spPr>
        </p:pic>
        <p:grpSp>
          <p:nvGrpSpPr>
            <p:cNvPr id="37935" name="Group 5"/>
            <p:cNvGrpSpPr>
              <a:grpSpLocks/>
            </p:cNvGrpSpPr>
            <p:nvPr/>
          </p:nvGrpSpPr>
          <p:grpSpPr bwMode="auto">
            <a:xfrm>
              <a:off x="6172200" y="1600200"/>
              <a:ext cx="2209800" cy="1828800"/>
              <a:chOff x="1447800" y="3276600"/>
              <a:chExt cx="2209800" cy="1828800"/>
            </a:xfrm>
          </p:grpSpPr>
          <p:sp>
            <p:nvSpPr>
              <p:cNvPr id="7" name="Multiply 6"/>
              <p:cNvSpPr/>
              <p:nvPr/>
            </p:nvSpPr>
            <p:spPr>
              <a:xfrm>
                <a:off x="1447800" y="42672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Multiply 7"/>
              <p:cNvSpPr/>
              <p:nvPr/>
            </p:nvSpPr>
            <p:spPr>
              <a:xfrm>
                <a:off x="2286000" y="3581400"/>
                <a:ext cx="228600" cy="228600"/>
              </a:xfrm>
              <a:prstGeom prst="mathMultiply">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9" name="Multiply 8"/>
              <p:cNvSpPr/>
              <p:nvPr/>
            </p:nvSpPr>
            <p:spPr>
              <a:xfrm>
                <a:off x="1447800" y="3657600"/>
                <a:ext cx="228600" cy="228600"/>
              </a:xfrm>
              <a:prstGeom prst="mathMultiply">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0" name="Multiply 9"/>
              <p:cNvSpPr/>
              <p:nvPr/>
            </p:nvSpPr>
            <p:spPr>
              <a:xfrm>
                <a:off x="3429000" y="4876800"/>
                <a:ext cx="228600" cy="228600"/>
              </a:xfrm>
              <a:prstGeom prst="mathMultipl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1" name="Multiply 10"/>
              <p:cNvSpPr/>
              <p:nvPr/>
            </p:nvSpPr>
            <p:spPr>
              <a:xfrm>
                <a:off x="3048000" y="4114800"/>
                <a:ext cx="228600" cy="228600"/>
              </a:xfrm>
              <a:prstGeom prst="mathMultiply">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2" name="Multiply 11"/>
              <p:cNvSpPr/>
              <p:nvPr/>
            </p:nvSpPr>
            <p:spPr>
              <a:xfrm>
                <a:off x="3352800" y="3276600"/>
                <a:ext cx="228600" cy="228600"/>
              </a:xfrm>
              <a:prstGeom prst="mathMultiply">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grpSp>
      </p:grpSp>
      <p:grpSp>
        <p:nvGrpSpPr>
          <p:cNvPr id="14" name="Group 166"/>
          <p:cNvGrpSpPr>
            <a:grpSpLocks/>
          </p:cNvGrpSpPr>
          <p:nvPr/>
        </p:nvGrpSpPr>
        <p:grpSpPr bwMode="auto">
          <a:xfrm>
            <a:off x="4724400" y="3048000"/>
            <a:ext cx="4191000" cy="3429000"/>
            <a:chOff x="4724400" y="3048000"/>
            <a:chExt cx="4191000" cy="3429000"/>
          </a:xfrm>
        </p:grpSpPr>
        <p:cxnSp>
          <p:nvCxnSpPr>
            <p:cNvPr id="25" name="Straight Connector 24"/>
            <p:cNvCxnSpPr/>
            <p:nvPr/>
          </p:nvCxnSpPr>
          <p:spPr>
            <a:xfrm rot="16200000" flipH="1">
              <a:off x="6629400" y="4114800"/>
              <a:ext cx="685800" cy="6858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3810000"/>
              <a:ext cx="1066800" cy="6096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867400" y="4114800"/>
              <a:ext cx="762000" cy="3810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15000" y="5562600"/>
              <a:ext cx="685800" cy="2286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257800" y="4953000"/>
              <a:ext cx="1066800" cy="1524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39000" y="4724400"/>
              <a:ext cx="914400" cy="1588"/>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6400800" y="3581400"/>
              <a:ext cx="762000" cy="3048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6286500" y="4838700"/>
              <a:ext cx="1066800" cy="8382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324600" y="5867400"/>
              <a:ext cx="685800" cy="5334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4953000" y="5562600"/>
              <a:ext cx="762000" cy="3810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934200" y="3048000"/>
              <a:ext cx="1066800" cy="3048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943600" y="3124200"/>
              <a:ext cx="990600" cy="230188"/>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934200" y="6019800"/>
              <a:ext cx="1219200" cy="4572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7429500" y="5372100"/>
              <a:ext cx="1219200" cy="762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8077200" y="4114800"/>
              <a:ext cx="838200" cy="6096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8001000" y="6096000"/>
              <a:ext cx="914400" cy="381000"/>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grpSp>
      <p:grpSp>
        <p:nvGrpSpPr>
          <p:cNvPr id="16" name="Group 162"/>
          <p:cNvGrpSpPr>
            <a:grpSpLocks/>
          </p:cNvGrpSpPr>
          <p:nvPr/>
        </p:nvGrpSpPr>
        <p:grpSpPr bwMode="auto">
          <a:xfrm>
            <a:off x="4876800" y="3505200"/>
            <a:ext cx="4267200" cy="2824163"/>
            <a:chOff x="4876800" y="3505200"/>
            <a:chExt cx="4267200" cy="2823865"/>
          </a:xfrm>
        </p:grpSpPr>
        <p:sp>
          <p:nvSpPr>
            <p:cNvPr id="37911" name="TextBox 113"/>
            <p:cNvSpPr txBox="1">
              <a:spLocks noChangeArrowheads="1"/>
            </p:cNvSpPr>
            <p:nvPr/>
          </p:nvSpPr>
          <p:spPr bwMode="auto">
            <a:xfrm>
              <a:off x="4876800" y="4724400"/>
              <a:ext cx="762000" cy="461665"/>
            </a:xfrm>
            <a:prstGeom prst="rect">
              <a:avLst/>
            </a:prstGeom>
            <a:noFill/>
            <a:ln w="9525">
              <a:noFill/>
              <a:miter lim="800000"/>
              <a:headEnd/>
              <a:tailEnd/>
            </a:ln>
          </p:spPr>
          <p:txBody>
            <a:bodyPr>
              <a:spAutoFit/>
            </a:bodyPr>
            <a:lstStyle/>
            <a:p>
              <a:r>
                <a:rPr lang="en-US" sz="2400" b="1">
                  <a:latin typeface="Calibri" pitchFamily="34" charset="0"/>
                </a:rPr>
                <a:t>A</a:t>
              </a:r>
            </a:p>
          </p:txBody>
        </p:sp>
        <p:sp>
          <p:nvSpPr>
            <p:cNvPr id="37912" name="TextBox 114"/>
            <p:cNvSpPr txBox="1">
              <a:spLocks noChangeArrowheads="1"/>
            </p:cNvSpPr>
            <p:nvPr/>
          </p:nvSpPr>
          <p:spPr bwMode="auto">
            <a:xfrm>
              <a:off x="5791200" y="3505200"/>
              <a:ext cx="762000" cy="461665"/>
            </a:xfrm>
            <a:prstGeom prst="rect">
              <a:avLst/>
            </a:prstGeom>
            <a:noFill/>
            <a:ln w="9525">
              <a:noFill/>
              <a:miter lim="800000"/>
              <a:headEnd/>
              <a:tailEnd/>
            </a:ln>
          </p:spPr>
          <p:txBody>
            <a:bodyPr>
              <a:spAutoFit/>
            </a:bodyPr>
            <a:lstStyle/>
            <a:p>
              <a:r>
                <a:rPr lang="en-US" sz="2400" b="1">
                  <a:latin typeface="Calibri" pitchFamily="34" charset="0"/>
                </a:rPr>
                <a:t>B</a:t>
              </a:r>
            </a:p>
          </p:txBody>
        </p:sp>
        <p:sp>
          <p:nvSpPr>
            <p:cNvPr id="37913" name="TextBox 115"/>
            <p:cNvSpPr txBox="1">
              <a:spLocks noChangeArrowheads="1"/>
            </p:cNvSpPr>
            <p:nvPr/>
          </p:nvSpPr>
          <p:spPr bwMode="auto">
            <a:xfrm>
              <a:off x="7391400" y="3810000"/>
              <a:ext cx="762000" cy="461665"/>
            </a:xfrm>
            <a:prstGeom prst="rect">
              <a:avLst/>
            </a:prstGeom>
            <a:noFill/>
            <a:ln w="9525">
              <a:noFill/>
              <a:miter lim="800000"/>
              <a:headEnd/>
              <a:tailEnd/>
            </a:ln>
          </p:spPr>
          <p:txBody>
            <a:bodyPr>
              <a:spAutoFit/>
            </a:bodyPr>
            <a:lstStyle/>
            <a:p>
              <a:r>
                <a:rPr lang="en-US" sz="2400" b="1">
                  <a:latin typeface="Calibri" pitchFamily="34" charset="0"/>
                </a:rPr>
                <a:t>C</a:t>
              </a:r>
            </a:p>
          </p:txBody>
        </p:sp>
        <p:sp>
          <p:nvSpPr>
            <p:cNvPr id="37914" name="TextBox 116"/>
            <p:cNvSpPr txBox="1">
              <a:spLocks noChangeArrowheads="1"/>
            </p:cNvSpPr>
            <p:nvPr/>
          </p:nvSpPr>
          <p:spPr bwMode="auto">
            <a:xfrm>
              <a:off x="8382000" y="5181600"/>
              <a:ext cx="762000" cy="461665"/>
            </a:xfrm>
            <a:prstGeom prst="rect">
              <a:avLst/>
            </a:prstGeom>
            <a:noFill/>
            <a:ln w="9525">
              <a:noFill/>
              <a:miter lim="800000"/>
              <a:headEnd/>
              <a:tailEnd/>
            </a:ln>
          </p:spPr>
          <p:txBody>
            <a:bodyPr>
              <a:spAutoFit/>
            </a:bodyPr>
            <a:lstStyle/>
            <a:p>
              <a:r>
                <a:rPr lang="en-US" sz="2400" b="1">
                  <a:latin typeface="Calibri" pitchFamily="34" charset="0"/>
                </a:rPr>
                <a:t>D</a:t>
              </a:r>
            </a:p>
          </p:txBody>
        </p:sp>
        <p:sp>
          <p:nvSpPr>
            <p:cNvPr id="37915" name="TextBox 117"/>
            <p:cNvSpPr txBox="1">
              <a:spLocks noChangeArrowheads="1"/>
            </p:cNvSpPr>
            <p:nvPr/>
          </p:nvSpPr>
          <p:spPr bwMode="auto">
            <a:xfrm>
              <a:off x="7162800" y="5410200"/>
              <a:ext cx="762000" cy="461665"/>
            </a:xfrm>
            <a:prstGeom prst="rect">
              <a:avLst/>
            </a:prstGeom>
            <a:noFill/>
            <a:ln w="9525">
              <a:noFill/>
              <a:miter lim="800000"/>
              <a:headEnd/>
              <a:tailEnd/>
            </a:ln>
          </p:spPr>
          <p:txBody>
            <a:bodyPr>
              <a:spAutoFit/>
            </a:bodyPr>
            <a:lstStyle/>
            <a:p>
              <a:r>
                <a:rPr lang="en-US" sz="2400" b="1">
                  <a:latin typeface="Calibri" pitchFamily="34" charset="0"/>
                </a:rPr>
                <a:t>E</a:t>
              </a:r>
            </a:p>
          </p:txBody>
        </p:sp>
        <p:sp>
          <p:nvSpPr>
            <p:cNvPr id="37916" name="TextBox 118"/>
            <p:cNvSpPr txBox="1">
              <a:spLocks noChangeArrowheads="1"/>
            </p:cNvSpPr>
            <p:nvPr/>
          </p:nvSpPr>
          <p:spPr bwMode="auto">
            <a:xfrm>
              <a:off x="6172200" y="4648200"/>
              <a:ext cx="762000" cy="461665"/>
            </a:xfrm>
            <a:prstGeom prst="rect">
              <a:avLst/>
            </a:prstGeom>
            <a:noFill/>
            <a:ln w="9525">
              <a:noFill/>
              <a:miter lim="800000"/>
              <a:headEnd/>
              <a:tailEnd/>
            </a:ln>
          </p:spPr>
          <p:txBody>
            <a:bodyPr>
              <a:spAutoFit/>
            </a:bodyPr>
            <a:lstStyle/>
            <a:p>
              <a:r>
                <a:rPr lang="en-US" sz="2400" b="1">
                  <a:latin typeface="Calibri" pitchFamily="34" charset="0"/>
                </a:rPr>
                <a:t>F</a:t>
              </a:r>
            </a:p>
          </p:txBody>
        </p:sp>
        <p:sp>
          <p:nvSpPr>
            <p:cNvPr id="37917" name="TextBox 119"/>
            <p:cNvSpPr txBox="1">
              <a:spLocks noChangeArrowheads="1"/>
            </p:cNvSpPr>
            <p:nvPr/>
          </p:nvSpPr>
          <p:spPr bwMode="auto">
            <a:xfrm>
              <a:off x="5638800" y="5867400"/>
              <a:ext cx="762000" cy="461665"/>
            </a:xfrm>
            <a:prstGeom prst="rect">
              <a:avLst/>
            </a:prstGeom>
            <a:noFill/>
            <a:ln w="9525">
              <a:noFill/>
              <a:miter lim="800000"/>
              <a:headEnd/>
              <a:tailEnd/>
            </a:ln>
          </p:spPr>
          <p:txBody>
            <a:bodyPr>
              <a:spAutoFit/>
            </a:bodyPr>
            <a:lstStyle/>
            <a:p>
              <a:r>
                <a:rPr lang="en-US" sz="2400" b="1">
                  <a:latin typeface="Calibri" pitchFamily="34" charset="0"/>
                </a:rPr>
                <a:t>G</a:t>
              </a:r>
            </a:p>
          </p:txBody>
        </p:sp>
      </p:grpSp>
      <p:grpSp>
        <p:nvGrpSpPr>
          <p:cNvPr id="17" name="Group 161"/>
          <p:cNvGrpSpPr>
            <a:grpSpLocks/>
          </p:cNvGrpSpPr>
          <p:nvPr/>
        </p:nvGrpSpPr>
        <p:grpSpPr bwMode="auto">
          <a:xfrm>
            <a:off x="4359275" y="1673225"/>
            <a:ext cx="3032125" cy="3967163"/>
            <a:chOff x="4359372" y="1673322"/>
            <a:chExt cx="3032028" cy="3967711"/>
          </a:xfrm>
        </p:grpSpPr>
        <p:cxnSp>
          <p:nvCxnSpPr>
            <p:cNvPr id="131" name="Straight Arrow Connector 130"/>
            <p:cNvCxnSpPr>
              <a:stCxn id="9" idx="2"/>
              <a:endCxn id="37911" idx="0"/>
            </p:cNvCxnSpPr>
            <p:nvPr/>
          </p:nvCxnSpPr>
          <p:spPr>
            <a:xfrm>
              <a:off x="4359372" y="1730480"/>
              <a:ext cx="898496" cy="299443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8" idx="2"/>
              <a:endCxn id="37916" idx="1"/>
            </p:cNvCxnSpPr>
            <p:nvPr/>
          </p:nvCxnSpPr>
          <p:spPr>
            <a:xfrm>
              <a:off x="4988002" y="1673322"/>
              <a:ext cx="1184237" cy="320560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1" idx="2"/>
              <a:endCxn id="37916" idx="0"/>
            </p:cNvCxnSpPr>
            <p:nvPr/>
          </p:nvCxnSpPr>
          <p:spPr>
            <a:xfrm>
              <a:off x="5559484" y="2073427"/>
              <a:ext cx="993743" cy="25752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7" idx="2"/>
              <a:endCxn id="37915" idx="1"/>
            </p:cNvCxnSpPr>
            <p:nvPr/>
          </p:nvCxnSpPr>
          <p:spPr>
            <a:xfrm>
              <a:off x="4359372" y="2187743"/>
              <a:ext cx="2803435" cy="345329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0" idx="2"/>
              <a:endCxn id="37913" idx="1"/>
            </p:cNvCxnSpPr>
            <p:nvPr/>
          </p:nvCxnSpPr>
          <p:spPr>
            <a:xfrm>
              <a:off x="5845224" y="2645006"/>
              <a:ext cx="1546176" cy="1395606"/>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64"/>
          <p:cNvGrpSpPr>
            <a:grpSpLocks/>
          </p:cNvGrpSpPr>
          <p:nvPr/>
        </p:nvGrpSpPr>
        <p:grpSpPr bwMode="auto">
          <a:xfrm>
            <a:off x="6551613" y="990600"/>
            <a:ext cx="2363787" cy="1681163"/>
            <a:chOff x="6552406" y="990600"/>
            <a:chExt cx="2362994" cy="1680865"/>
          </a:xfrm>
        </p:grpSpPr>
        <p:cxnSp>
          <p:nvCxnSpPr>
            <p:cNvPr id="147" name="Straight Arrow Connector 146"/>
            <p:cNvCxnSpPr/>
            <p:nvPr/>
          </p:nvCxnSpPr>
          <p:spPr>
            <a:xfrm>
              <a:off x="6553992" y="2285770"/>
              <a:ext cx="2361408"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rot="5400000" flipH="1" flipV="1">
              <a:off x="5905615" y="1637391"/>
              <a:ext cx="1295170" cy="158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900" name="TextBox 153"/>
            <p:cNvSpPr txBox="1">
              <a:spLocks noChangeArrowheads="1"/>
            </p:cNvSpPr>
            <p:nvPr/>
          </p:nvSpPr>
          <p:spPr bwMode="auto">
            <a:xfrm>
              <a:off x="6629400" y="2209800"/>
              <a:ext cx="2209800" cy="461665"/>
            </a:xfrm>
            <a:prstGeom prst="rect">
              <a:avLst/>
            </a:prstGeom>
            <a:noFill/>
            <a:ln w="9525">
              <a:noFill/>
              <a:miter lim="800000"/>
              <a:headEnd/>
              <a:tailEnd/>
            </a:ln>
          </p:spPr>
          <p:txBody>
            <a:bodyPr>
              <a:spAutoFit/>
            </a:bodyPr>
            <a:lstStyle/>
            <a:p>
              <a:r>
                <a:rPr lang="en-US" sz="2400" b="1">
                  <a:latin typeface="Calibri" pitchFamily="34" charset="0"/>
                </a:rPr>
                <a:t>A  B  C  D  E  F  G</a:t>
              </a:r>
            </a:p>
          </p:txBody>
        </p:sp>
        <p:sp>
          <p:nvSpPr>
            <p:cNvPr id="155" name="Rectangle 154"/>
            <p:cNvSpPr/>
            <p:nvPr/>
          </p:nvSpPr>
          <p:spPr>
            <a:xfrm flipH="1">
              <a:off x="6782516" y="1904838"/>
              <a:ext cx="44435" cy="380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7" name="Rectangle 156"/>
            <p:cNvSpPr/>
            <p:nvPr/>
          </p:nvSpPr>
          <p:spPr>
            <a:xfrm flipH="1">
              <a:off x="7391911" y="1904838"/>
              <a:ext cx="44435" cy="380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8" name="Rectangle 157"/>
            <p:cNvSpPr/>
            <p:nvPr/>
          </p:nvSpPr>
          <p:spPr>
            <a:xfrm flipH="1">
              <a:off x="8001307" y="1904838"/>
              <a:ext cx="46023" cy="380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9" name="Rectangle 158"/>
            <p:cNvSpPr/>
            <p:nvPr/>
          </p:nvSpPr>
          <p:spPr>
            <a:xfrm flipH="1">
              <a:off x="8306005" y="1904838"/>
              <a:ext cx="46023" cy="380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0" name="Rectangle 159"/>
            <p:cNvSpPr/>
            <p:nvPr/>
          </p:nvSpPr>
          <p:spPr>
            <a:xfrm flipH="1">
              <a:off x="8306005" y="1523905"/>
              <a:ext cx="46023" cy="380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971800" y="838200"/>
            <a:ext cx="6553200" cy="5562600"/>
          </a:xfrm>
          <a:prstGeom prst="rect">
            <a:avLst/>
          </a:prstGeom>
          <a:noFill/>
          <a:ln w="9525">
            <a:noFill/>
            <a:miter lim="800000"/>
            <a:headEnd/>
            <a:tailEnd/>
          </a:ln>
        </p:spPr>
      </p:pic>
      <p:sp>
        <p:nvSpPr>
          <p:cNvPr id="38915" name="Title 1"/>
          <p:cNvSpPr>
            <a:spLocks noGrp="1"/>
          </p:cNvSpPr>
          <p:nvPr>
            <p:ph type="title"/>
          </p:nvPr>
        </p:nvSpPr>
        <p:spPr bwMode="auto"/>
        <p:txBody>
          <a:bodyPr wrap="square" numCol="1" anchorCtr="0" compatLnSpc="1">
            <a:prstTxWarp prst="textNoShape">
              <a:avLst/>
            </a:prstTxWarp>
          </a:bodyPr>
          <a:lstStyle/>
          <a:p>
            <a:r>
              <a:rPr lang="en-US" smtClean="0"/>
              <a:t>Image Retrieval</a:t>
            </a:r>
          </a:p>
        </p:txBody>
      </p:sp>
      <p:sp>
        <p:nvSpPr>
          <p:cNvPr id="3" name="Content Placeholder 2"/>
          <p:cNvSpPr>
            <a:spLocks noGrp="1"/>
          </p:cNvSpPr>
          <p:nvPr>
            <p:ph idx="1"/>
          </p:nvPr>
        </p:nvSpPr>
        <p:spPr>
          <a:xfrm>
            <a:off x="381000" y="914400"/>
            <a:ext cx="3124200" cy="5334000"/>
          </a:xfrm>
        </p:spPr>
        <p:txBody>
          <a:bodyPr/>
          <a:lstStyle/>
          <a:p>
            <a:pPr>
              <a:defRPr/>
            </a:pPr>
            <a:r>
              <a:rPr lang="en-US" b="1" dirty="0" smtClean="0">
                <a:solidFill>
                  <a:schemeClr val="tx2"/>
                </a:solidFill>
              </a:rPr>
              <a:t>Feature Quantization</a:t>
            </a:r>
          </a:p>
          <a:p>
            <a:pPr lvl="1">
              <a:defRPr/>
            </a:pPr>
            <a:r>
              <a:rPr lang="en-US" b="1" dirty="0" smtClean="0">
                <a:solidFill>
                  <a:schemeClr val="tx2"/>
                </a:solidFill>
              </a:rPr>
              <a:t>Visual Words</a:t>
            </a:r>
          </a:p>
          <a:p>
            <a:pPr>
              <a:defRPr/>
            </a:pPr>
            <a:endParaRPr lang="en-US" b="1" dirty="0" smtClean="0">
              <a:solidFill>
                <a:schemeClr val="tx2"/>
              </a:solidFill>
            </a:endParaRPr>
          </a:p>
          <a:p>
            <a:pPr>
              <a:defRPr/>
            </a:pPr>
            <a:r>
              <a:rPr lang="en-US" b="1" dirty="0" smtClean="0">
                <a:solidFill>
                  <a:schemeClr val="tx2"/>
                </a:solidFill>
              </a:rPr>
              <a:t>Inverted Indexing</a:t>
            </a:r>
            <a:endParaRPr lang="en-US" dirty="0" smtClean="0"/>
          </a:p>
          <a:p>
            <a:pPr>
              <a:defRPr/>
            </a:pPr>
            <a:endParaRPr lang="en-US" b="1" dirty="0" smtClean="0">
              <a:solidFill>
                <a:schemeClr val="tx2"/>
              </a:solidFill>
            </a:endParaRPr>
          </a:p>
          <a:p>
            <a:pPr lvl="1">
              <a:defRPr/>
            </a:pPr>
            <a:endParaRPr lang="en-US" b="1" dirty="0" smtClean="0"/>
          </a:p>
          <a:p>
            <a:pPr marL="457200" lvl="1" indent="0">
              <a:buFont typeface="Arial" charset="0"/>
              <a:buNone/>
              <a:defRPr/>
            </a:pPr>
            <a:endParaRPr lang="en-US" dirty="0"/>
          </a:p>
        </p:txBody>
      </p:sp>
      <p:sp>
        <p:nvSpPr>
          <p:cNvPr id="38917" name="Content Placeholder 2"/>
          <p:cNvSpPr txBox="1">
            <a:spLocks/>
          </p:cNvSpPr>
          <p:nvPr/>
        </p:nvSpPr>
        <p:spPr bwMode="auto">
          <a:xfrm>
            <a:off x="3886200" y="914400"/>
            <a:ext cx="4724400" cy="1371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latin typeface="Calibri" pitchFamily="34" charset="0"/>
              <a:ea typeface="ＭＳ Ｐゴシック" charset="-128"/>
            </a:endParaRPr>
          </a:p>
        </p:txBody>
      </p:sp>
      <p:graphicFrame>
        <p:nvGraphicFramePr>
          <p:cNvPr id="57" name="Table 56"/>
          <p:cNvGraphicFramePr>
            <a:graphicFrameLocks noGrp="1"/>
          </p:cNvGraphicFramePr>
          <p:nvPr/>
        </p:nvGraphicFramePr>
        <p:xfrm>
          <a:off x="4191000" y="3433763"/>
          <a:ext cx="4267200" cy="2966720"/>
        </p:xfrm>
        <a:graphic>
          <a:graphicData uri="http://schemas.openxmlformats.org/drawingml/2006/table">
            <a:tbl>
              <a:tblPr firstRow="1" bandRow="1">
                <a:tableStyleId>{5C22544A-7EE6-4342-B048-85BDC9FD1C3A}</a:tableStyleId>
              </a:tblPr>
              <a:tblGrid>
                <a:gridCol w="2133600"/>
                <a:gridCol w="2133600"/>
              </a:tblGrid>
              <a:tr h="370840">
                <a:tc>
                  <a:txBody>
                    <a:bodyPr/>
                    <a:lstStyle/>
                    <a:p>
                      <a:r>
                        <a:rPr lang="en-US" dirty="0" smtClean="0"/>
                        <a:t>Visual Word</a:t>
                      </a:r>
                      <a:endParaRPr lang="en-US" dirty="0"/>
                    </a:p>
                  </a:txBody>
                  <a:tcPr/>
                </a:tc>
                <a:tc>
                  <a:txBody>
                    <a:bodyPr/>
                    <a:lstStyle/>
                    <a:p>
                      <a:r>
                        <a:rPr lang="en-US" dirty="0" smtClean="0"/>
                        <a:t>Image</a:t>
                      </a:r>
                      <a:r>
                        <a:rPr lang="en-US" baseline="0" dirty="0" smtClean="0"/>
                        <a:t> Ids</a:t>
                      </a:r>
                      <a:endParaRPr lang="en-US" dirty="0"/>
                    </a:p>
                  </a:txBody>
                  <a:tcPr/>
                </a:tc>
              </a:tr>
              <a:tr h="370840">
                <a:tc>
                  <a:txBody>
                    <a:bodyPr/>
                    <a:lstStyle/>
                    <a:p>
                      <a:r>
                        <a:rPr lang="en-US" b="1" dirty="0" smtClean="0"/>
                        <a:t>A</a:t>
                      </a:r>
                    </a:p>
                  </a:txBody>
                  <a:tcPr/>
                </a:tc>
                <a:tc>
                  <a:txBody>
                    <a:bodyPr/>
                    <a:lstStyle/>
                    <a:p>
                      <a:r>
                        <a:rPr lang="en-US" dirty="0" smtClean="0"/>
                        <a:t>0, 1, 3, 4, 7</a:t>
                      </a:r>
                      <a:endParaRPr lang="en-US" dirty="0"/>
                    </a:p>
                  </a:txBody>
                  <a:tcPr/>
                </a:tc>
              </a:tr>
              <a:tr h="370840">
                <a:tc>
                  <a:txBody>
                    <a:bodyPr/>
                    <a:lstStyle/>
                    <a:p>
                      <a:r>
                        <a:rPr lang="en-US" b="1" dirty="0" smtClean="0"/>
                        <a:t>B</a:t>
                      </a:r>
                      <a:endParaRPr lang="en-US" b="1" dirty="0"/>
                    </a:p>
                  </a:txBody>
                  <a:tcPr/>
                </a:tc>
                <a:tc>
                  <a:txBody>
                    <a:bodyPr/>
                    <a:lstStyle/>
                    <a:p>
                      <a:r>
                        <a:rPr lang="en-US" dirty="0" smtClean="0"/>
                        <a:t>0, 1, 2, 5,</a:t>
                      </a:r>
                      <a:r>
                        <a:rPr lang="en-US" baseline="0" dirty="0" smtClean="0"/>
                        <a:t> 8, 9</a:t>
                      </a:r>
                      <a:endParaRPr lang="en-US" dirty="0"/>
                    </a:p>
                  </a:txBody>
                  <a:tcPr/>
                </a:tc>
              </a:tr>
              <a:tr h="370840">
                <a:tc>
                  <a:txBody>
                    <a:bodyPr/>
                    <a:lstStyle/>
                    <a:p>
                      <a:r>
                        <a:rPr lang="en-US" b="1" dirty="0" smtClean="0"/>
                        <a:t>C</a:t>
                      </a:r>
                      <a:endParaRPr lang="en-US" b="1" dirty="0"/>
                    </a:p>
                  </a:txBody>
                  <a:tcPr/>
                </a:tc>
                <a:tc>
                  <a:txBody>
                    <a:bodyPr/>
                    <a:lstStyle/>
                    <a:p>
                      <a:r>
                        <a:rPr lang="en-US" dirty="0" smtClean="0"/>
                        <a:t>1, 3, 6, 8</a:t>
                      </a:r>
                      <a:endParaRPr lang="en-US" dirty="0"/>
                    </a:p>
                  </a:txBody>
                  <a:tcPr/>
                </a:tc>
              </a:tr>
              <a:tr h="370840">
                <a:tc>
                  <a:txBody>
                    <a:bodyPr/>
                    <a:lstStyle/>
                    <a:p>
                      <a:r>
                        <a:rPr lang="en-US" b="1" dirty="0" smtClean="0"/>
                        <a:t>D</a:t>
                      </a:r>
                      <a:endParaRPr lang="en-US" b="1" dirty="0"/>
                    </a:p>
                  </a:txBody>
                  <a:tcPr/>
                </a:tc>
                <a:tc>
                  <a:txBody>
                    <a:bodyPr/>
                    <a:lstStyle/>
                    <a:p>
                      <a:r>
                        <a:rPr lang="en-US" dirty="0" smtClean="0"/>
                        <a:t>1,</a:t>
                      </a:r>
                      <a:r>
                        <a:rPr lang="en-US" baseline="0" dirty="0" smtClean="0"/>
                        <a:t> 2, 4, 6, 8</a:t>
                      </a:r>
                      <a:endParaRPr lang="en-US" dirty="0"/>
                    </a:p>
                  </a:txBody>
                  <a:tcPr/>
                </a:tc>
              </a:tr>
              <a:tr h="370840">
                <a:tc>
                  <a:txBody>
                    <a:bodyPr/>
                    <a:lstStyle/>
                    <a:p>
                      <a:r>
                        <a:rPr lang="en-US" b="1" dirty="0" smtClean="0"/>
                        <a:t>E</a:t>
                      </a:r>
                      <a:endParaRPr lang="en-US" b="1" dirty="0"/>
                    </a:p>
                  </a:txBody>
                  <a:tcPr/>
                </a:tc>
                <a:tc>
                  <a:txBody>
                    <a:bodyPr/>
                    <a:lstStyle/>
                    <a:p>
                      <a:r>
                        <a:rPr lang="en-US" dirty="0" smtClean="0"/>
                        <a:t>2,</a:t>
                      </a:r>
                      <a:r>
                        <a:rPr lang="en-US" baseline="0" dirty="0" smtClean="0"/>
                        <a:t> 4, 6, 9</a:t>
                      </a:r>
                      <a:endParaRPr lang="en-US" dirty="0"/>
                    </a:p>
                  </a:txBody>
                  <a:tcPr/>
                </a:tc>
              </a:tr>
              <a:tr h="370840">
                <a:tc>
                  <a:txBody>
                    <a:bodyPr/>
                    <a:lstStyle/>
                    <a:p>
                      <a:r>
                        <a:rPr lang="en-US" b="1" dirty="0" smtClean="0"/>
                        <a:t>F</a:t>
                      </a:r>
                      <a:endParaRPr lang="en-US" b="1" dirty="0"/>
                    </a:p>
                  </a:txBody>
                  <a:tcPr/>
                </a:tc>
                <a:tc>
                  <a:txBody>
                    <a:bodyPr/>
                    <a:lstStyle/>
                    <a:p>
                      <a:r>
                        <a:rPr lang="en-US" dirty="0" smtClean="0"/>
                        <a:t>3, 4,</a:t>
                      </a:r>
                      <a:r>
                        <a:rPr lang="en-US" baseline="0" dirty="0" smtClean="0"/>
                        <a:t> 6, 8, 9</a:t>
                      </a:r>
                      <a:endParaRPr lang="en-US" dirty="0"/>
                    </a:p>
                  </a:txBody>
                  <a:tcPr/>
                </a:tc>
              </a:tr>
              <a:tr h="370840">
                <a:tc>
                  <a:txBody>
                    <a:bodyPr/>
                    <a:lstStyle/>
                    <a:p>
                      <a:r>
                        <a:rPr lang="en-US" b="1" dirty="0" smtClean="0"/>
                        <a:t>...</a:t>
                      </a:r>
                      <a:endParaRPr lang="en-US" b="1" dirty="0"/>
                    </a:p>
                  </a:txBody>
                  <a:tcPr/>
                </a:tc>
                <a:tc>
                  <a:txBody>
                    <a:bodyPr/>
                    <a:lstStyle/>
                    <a:p>
                      <a:endParaRPr lang="en-US" dirty="0"/>
                    </a:p>
                  </a:txBody>
                  <a:tcPr/>
                </a:tc>
              </a:tr>
            </a:tbl>
          </a:graphicData>
        </a:graphic>
      </p:graphicFrame>
      <p:grpSp>
        <p:nvGrpSpPr>
          <p:cNvPr id="5" name="Group 57"/>
          <p:cNvGrpSpPr>
            <a:grpSpLocks/>
          </p:cNvGrpSpPr>
          <p:nvPr/>
        </p:nvGrpSpPr>
        <p:grpSpPr bwMode="auto">
          <a:xfrm>
            <a:off x="5543550" y="1219200"/>
            <a:ext cx="2457450" cy="1828800"/>
            <a:chOff x="5105400" y="1066800"/>
            <a:chExt cx="3276600" cy="2438400"/>
          </a:xfrm>
        </p:grpSpPr>
        <p:pic>
          <p:nvPicPr>
            <p:cNvPr id="38952" name="Picture 2"/>
            <p:cNvPicPr>
              <a:picLocks noChangeAspect="1" noChangeArrowheads="1"/>
            </p:cNvPicPr>
            <p:nvPr/>
          </p:nvPicPr>
          <p:blipFill>
            <a:blip r:embed="rId3" cstate="print"/>
            <a:srcRect/>
            <a:stretch>
              <a:fillRect/>
            </a:stretch>
          </p:blipFill>
          <p:spPr bwMode="auto">
            <a:xfrm>
              <a:off x="5105400" y="1066800"/>
              <a:ext cx="3251200" cy="2438400"/>
            </a:xfrm>
            <a:prstGeom prst="rect">
              <a:avLst/>
            </a:prstGeom>
            <a:noFill/>
            <a:ln w="9525">
              <a:noFill/>
              <a:miter lim="800000"/>
              <a:headEnd/>
              <a:tailEnd/>
            </a:ln>
          </p:spPr>
        </p:pic>
        <p:grpSp>
          <p:nvGrpSpPr>
            <p:cNvPr id="38953" name="Group 5"/>
            <p:cNvGrpSpPr>
              <a:grpSpLocks/>
            </p:cNvGrpSpPr>
            <p:nvPr/>
          </p:nvGrpSpPr>
          <p:grpSpPr bwMode="auto">
            <a:xfrm>
              <a:off x="6172200" y="1600200"/>
              <a:ext cx="2209800" cy="1828800"/>
              <a:chOff x="1447800" y="3276600"/>
              <a:chExt cx="2209800" cy="1828800"/>
            </a:xfrm>
          </p:grpSpPr>
          <p:sp>
            <p:nvSpPr>
              <p:cNvPr id="61" name="Multiply 60"/>
              <p:cNvSpPr/>
              <p:nvPr/>
            </p:nvSpPr>
            <p:spPr>
              <a:xfrm>
                <a:off x="1447800" y="42672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Multiply 61"/>
              <p:cNvSpPr/>
              <p:nvPr/>
            </p:nvSpPr>
            <p:spPr>
              <a:xfrm>
                <a:off x="2286000" y="3581400"/>
                <a:ext cx="228600" cy="228600"/>
              </a:xfrm>
              <a:prstGeom prst="mathMultiply">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63" name="Multiply 62"/>
              <p:cNvSpPr/>
              <p:nvPr/>
            </p:nvSpPr>
            <p:spPr>
              <a:xfrm>
                <a:off x="1447800" y="3657600"/>
                <a:ext cx="228600" cy="228600"/>
              </a:xfrm>
              <a:prstGeom prst="mathMultiply">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64" name="Multiply 63"/>
              <p:cNvSpPr/>
              <p:nvPr/>
            </p:nvSpPr>
            <p:spPr>
              <a:xfrm>
                <a:off x="3429000" y="4876800"/>
                <a:ext cx="228600" cy="228600"/>
              </a:xfrm>
              <a:prstGeom prst="mathMultipl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65" name="Multiply 64"/>
              <p:cNvSpPr/>
              <p:nvPr/>
            </p:nvSpPr>
            <p:spPr>
              <a:xfrm>
                <a:off x="3048000" y="4114800"/>
                <a:ext cx="228600" cy="228600"/>
              </a:xfrm>
              <a:prstGeom prst="mathMultiply">
                <a:avLst/>
              </a:prstGeom>
              <a:solidFill>
                <a:schemeClr val="tx1">
                  <a:lumMod val="50000"/>
                  <a:lumOff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66" name="Multiply 65"/>
              <p:cNvSpPr/>
              <p:nvPr/>
            </p:nvSpPr>
            <p:spPr>
              <a:xfrm>
                <a:off x="3352800" y="3276600"/>
                <a:ext cx="228600" cy="228600"/>
              </a:xfrm>
              <a:prstGeom prst="mathMultiply">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grpSp>
      </p:grpSp>
      <p:grpSp>
        <p:nvGrpSpPr>
          <p:cNvPr id="7" name="Group 70"/>
          <p:cNvGrpSpPr>
            <a:grpSpLocks/>
          </p:cNvGrpSpPr>
          <p:nvPr/>
        </p:nvGrpSpPr>
        <p:grpSpPr bwMode="auto">
          <a:xfrm>
            <a:off x="3886200" y="2133600"/>
            <a:ext cx="2498725" cy="646113"/>
            <a:chOff x="3886200" y="2133600"/>
            <a:chExt cx="2498628" cy="646331"/>
          </a:xfrm>
        </p:grpSpPr>
        <p:sp>
          <p:nvSpPr>
            <p:cNvPr id="38950" name="TextBox 66"/>
            <p:cNvSpPr txBox="1">
              <a:spLocks noChangeArrowheads="1"/>
            </p:cNvSpPr>
            <p:nvPr/>
          </p:nvSpPr>
          <p:spPr bwMode="auto">
            <a:xfrm>
              <a:off x="3886200" y="2133600"/>
              <a:ext cx="1447800" cy="646331"/>
            </a:xfrm>
            <a:prstGeom prst="rect">
              <a:avLst/>
            </a:prstGeom>
            <a:noFill/>
            <a:ln w="9525">
              <a:noFill/>
              <a:miter lim="800000"/>
              <a:headEnd/>
              <a:tailEnd/>
            </a:ln>
          </p:spPr>
          <p:txBody>
            <a:bodyPr>
              <a:spAutoFit/>
            </a:bodyPr>
            <a:lstStyle/>
            <a:p>
              <a:r>
                <a:rPr lang="en-US" b="1">
                  <a:latin typeface="Calibri" pitchFamily="34" charset="0"/>
                </a:rPr>
                <a:t>Query visual Word (E)</a:t>
              </a:r>
            </a:p>
          </p:txBody>
        </p:sp>
        <p:cxnSp>
          <p:nvCxnSpPr>
            <p:cNvPr id="69" name="Straight Arrow Connector 68"/>
            <p:cNvCxnSpPr>
              <a:stCxn id="38950" idx="3"/>
              <a:endCxn id="61" idx="3"/>
            </p:cNvCxnSpPr>
            <p:nvPr/>
          </p:nvCxnSpPr>
          <p:spPr>
            <a:xfrm>
              <a:off x="5333944" y="2457559"/>
              <a:ext cx="1050884" cy="349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70" name="Rounded Rectangle 69"/>
          <p:cNvSpPr/>
          <p:nvPr/>
        </p:nvSpPr>
        <p:spPr>
          <a:xfrm>
            <a:off x="4191000" y="5334000"/>
            <a:ext cx="4267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p:txBody>
          <a:bodyPr wrap="square" numCol="1" anchorCtr="0" compatLnSpc="1">
            <a:prstTxWarp prst="textNoShape">
              <a:avLst/>
            </a:prstTxWarp>
          </a:bodyPr>
          <a:lstStyle/>
          <a:p>
            <a:r>
              <a:rPr lang="en-US" smtClean="0"/>
              <a:t>Image Retrieval</a:t>
            </a:r>
          </a:p>
        </p:txBody>
      </p:sp>
      <p:sp>
        <p:nvSpPr>
          <p:cNvPr id="4" name="Content Placeholder 2"/>
          <p:cNvSpPr>
            <a:spLocks noGrp="1"/>
          </p:cNvSpPr>
          <p:nvPr>
            <p:ph idx="1"/>
          </p:nvPr>
        </p:nvSpPr>
        <p:spPr>
          <a:xfrm>
            <a:off x="76200" y="914400"/>
            <a:ext cx="3124200" cy="5334000"/>
          </a:xfrm>
        </p:spPr>
        <p:txBody>
          <a:bodyPr/>
          <a:lstStyle/>
          <a:p>
            <a:pPr>
              <a:defRPr/>
            </a:pPr>
            <a:r>
              <a:rPr lang="en-US" b="1" dirty="0" smtClean="0">
                <a:solidFill>
                  <a:schemeClr val="tx2"/>
                </a:solidFill>
              </a:rPr>
              <a:t>Feature Quantization</a:t>
            </a:r>
          </a:p>
          <a:p>
            <a:pPr lvl="1">
              <a:defRPr/>
            </a:pPr>
            <a:r>
              <a:rPr lang="en-US" b="1" dirty="0" smtClean="0">
                <a:solidFill>
                  <a:schemeClr val="tx2"/>
                </a:solidFill>
              </a:rPr>
              <a:t>Visual Words</a:t>
            </a:r>
          </a:p>
          <a:p>
            <a:pPr>
              <a:defRPr/>
            </a:pPr>
            <a:endParaRPr lang="en-US" b="1" dirty="0" smtClean="0">
              <a:solidFill>
                <a:schemeClr val="tx2"/>
              </a:solidFill>
            </a:endParaRPr>
          </a:p>
          <a:p>
            <a:pPr>
              <a:defRPr/>
            </a:pPr>
            <a:r>
              <a:rPr lang="en-US" b="1" dirty="0" smtClean="0">
                <a:solidFill>
                  <a:schemeClr val="tx2"/>
                </a:solidFill>
              </a:rPr>
              <a:t>Inverted Indexing</a:t>
            </a:r>
          </a:p>
          <a:p>
            <a:pPr>
              <a:defRPr/>
            </a:pPr>
            <a:r>
              <a:rPr lang="en-US" b="1" dirty="0" smtClean="0">
                <a:solidFill>
                  <a:schemeClr val="tx2"/>
                </a:solidFill>
              </a:rPr>
              <a:t>Geometric verification</a:t>
            </a:r>
          </a:p>
          <a:p>
            <a:pPr lvl="1">
              <a:defRPr/>
            </a:pPr>
            <a:r>
              <a:rPr lang="en-US" b="1" dirty="0" err="1" smtClean="0"/>
              <a:t>Epipolar</a:t>
            </a:r>
            <a:r>
              <a:rPr lang="en-US" b="1" dirty="0" smtClean="0"/>
              <a:t>  Geometry</a:t>
            </a:r>
          </a:p>
          <a:p>
            <a:pPr marL="457200" lvl="1" indent="0">
              <a:buFont typeface="Arial" charset="0"/>
              <a:buNone/>
              <a:defRPr/>
            </a:pPr>
            <a:endParaRPr lang="en-US" dirty="0"/>
          </a:p>
        </p:txBody>
      </p:sp>
      <p:pic>
        <p:nvPicPr>
          <p:cNvPr id="3074" name="Picture 2"/>
          <p:cNvPicPr>
            <a:picLocks noChangeAspect="1" noChangeArrowheads="1"/>
          </p:cNvPicPr>
          <p:nvPr/>
        </p:nvPicPr>
        <p:blipFill>
          <a:blip r:embed="rId2"/>
          <a:srcRect/>
          <a:stretch>
            <a:fillRect/>
          </a:stretch>
        </p:blipFill>
        <p:spPr bwMode="auto">
          <a:xfrm>
            <a:off x="2514600" y="2362200"/>
            <a:ext cx="6705600" cy="38560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p:txBody>
          <a:bodyPr wrap="square" numCol="1" anchorCtr="0" compatLnSpc="1">
            <a:prstTxWarp prst="textNoShape">
              <a:avLst/>
            </a:prstTxWarp>
          </a:bodyPr>
          <a:lstStyle/>
          <a:p>
            <a:r>
              <a:rPr lang="en-US" smtClean="0"/>
              <a:t>Photo Tourism</a:t>
            </a:r>
          </a:p>
        </p:txBody>
      </p:sp>
      <p:sp>
        <p:nvSpPr>
          <p:cNvPr id="5123" name="Content Placeholder 2"/>
          <p:cNvSpPr>
            <a:spLocks noGrp="1"/>
          </p:cNvSpPr>
          <p:nvPr>
            <p:ph idx="1"/>
          </p:nvPr>
        </p:nvSpPr>
        <p:spPr>
          <a:xfrm>
            <a:off x="457200" y="914400"/>
            <a:ext cx="8229600" cy="4953000"/>
          </a:xfrm>
        </p:spPr>
        <p:txBody>
          <a:bodyPr/>
          <a:lstStyle/>
          <a:p>
            <a:r>
              <a:rPr lang="en-US" smtClean="0"/>
              <a:t>Noah Snavely, Steven M. Seitz, Richard Szeliski </a:t>
            </a:r>
          </a:p>
          <a:p>
            <a:pPr lvl="1"/>
            <a:r>
              <a:rPr lang="en-US" smtClean="0">
                <a:hlinkClick r:id="rId2"/>
              </a:rPr>
              <a:t>Photo tourism: Exploring photo collections in 3D</a:t>
            </a:r>
            <a:endParaRPr lang="en-US" smtClean="0"/>
          </a:p>
          <a:p>
            <a:pPr lvl="1"/>
            <a:r>
              <a:rPr lang="en-US" smtClean="0"/>
              <a:t>Photosynth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wrap="square" numCol="1" anchorCtr="0" compatLnSpc="1">
            <a:prstTxWarp prst="textNoShape">
              <a:avLst/>
            </a:prstTxWarp>
          </a:bodyPr>
          <a:lstStyle/>
          <a:p>
            <a:r>
              <a:rPr lang="en-US" smtClean="0"/>
              <a:t>Bloom Filters</a:t>
            </a:r>
          </a:p>
        </p:txBody>
      </p:sp>
      <p:sp>
        <p:nvSpPr>
          <p:cNvPr id="3" name="Content Placeholder 2"/>
          <p:cNvSpPr>
            <a:spLocks noGrp="1"/>
          </p:cNvSpPr>
          <p:nvPr>
            <p:ph idx="1"/>
          </p:nvPr>
        </p:nvSpPr>
        <p:spPr/>
        <p:txBody>
          <a:bodyPr/>
          <a:lstStyle/>
          <a:p>
            <a:r>
              <a:rPr lang="en-US" smtClean="0"/>
              <a:t>Bloom Filter</a:t>
            </a:r>
          </a:p>
          <a:p>
            <a:pPr lvl="1"/>
            <a:r>
              <a:rPr lang="en-US" smtClean="0">
                <a:solidFill>
                  <a:schemeClr val="tx2"/>
                </a:solidFill>
              </a:rPr>
              <a:t>Set Membership</a:t>
            </a:r>
            <a:endParaRPr lang="en-US" smtClean="0"/>
          </a:p>
          <a:p>
            <a:pPr lvl="1"/>
            <a:r>
              <a:rPr lang="en-US" smtClean="0"/>
              <a:t>Bit array(m) </a:t>
            </a:r>
          </a:p>
          <a:p>
            <a:pPr lvl="1"/>
            <a:r>
              <a:rPr lang="en-US" smtClean="0"/>
              <a:t>Hash Functions(k)</a:t>
            </a:r>
          </a:p>
          <a:p>
            <a:pPr lvl="1"/>
            <a:r>
              <a:rPr lang="en-US" smtClean="0"/>
              <a:t>Elements(n)</a:t>
            </a:r>
          </a:p>
          <a:p>
            <a:r>
              <a:rPr lang="en-US" smtClean="0"/>
              <a:t>Insert(A)</a:t>
            </a:r>
          </a:p>
          <a:p>
            <a:pPr lvl="1"/>
            <a:endParaRPr lang="en-US" smtClean="0"/>
          </a:p>
          <a:p>
            <a:pPr lvl="1"/>
            <a:endParaRPr lang="en-US" smtClean="0"/>
          </a:p>
          <a:p>
            <a:pPr lvl="1"/>
            <a:endParaRPr lang="en-US" smtClean="0"/>
          </a:p>
          <a:p>
            <a:pPr lvl="1"/>
            <a:endParaRPr lang="en-US" smtClean="0"/>
          </a:p>
          <a:p>
            <a:pPr lvl="1"/>
            <a:endParaRPr lang="en-US" smtClean="0"/>
          </a:p>
          <a:p>
            <a:endParaRPr lang="en-US" smtClean="0"/>
          </a:p>
        </p:txBody>
      </p:sp>
      <p:grpSp>
        <p:nvGrpSpPr>
          <p:cNvPr id="4" name="Group 78"/>
          <p:cNvGrpSpPr>
            <a:grpSpLocks/>
          </p:cNvGrpSpPr>
          <p:nvPr/>
        </p:nvGrpSpPr>
        <p:grpSpPr bwMode="auto">
          <a:xfrm>
            <a:off x="4953000" y="1600200"/>
            <a:ext cx="3124200" cy="4572000"/>
            <a:chOff x="4953000" y="1600200"/>
            <a:chExt cx="3124200" cy="4572000"/>
          </a:xfrm>
        </p:grpSpPr>
        <p:sp>
          <p:nvSpPr>
            <p:cNvPr id="40965" name="Rectangle 2072"/>
            <p:cNvSpPr>
              <a:spLocks noChangeArrowheads="1"/>
            </p:cNvSpPr>
            <p:nvPr/>
          </p:nvSpPr>
          <p:spPr bwMode="auto">
            <a:xfrm>
              <a:off x="7696200" y="160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66" name="Rectangle 2072"/>
            <p:cNvSpPr>
              <a:spLocks noChangeArrowheads="1"/>
            </p:cNvSpPr>
            <p:nvPr/>
          </p:nvSpPr>
          <p:spPr bwMode="auto">
            <a:xfrm>
              <a:off x="7696200" y="198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67" name="Rectangle 2072"/>
            <p:cNvSpPr>
              <a:spLocks noChangeArrowheads="1"/>
            </p:cNvSpPr>
            <p:nvPr/>
          </p:nvSpPr>
          <p:spPr bwMode="auto">
            <a:xfrm>
              <a:off x="7696200" y="2362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68" name="Rectangle 2072"/>
            <p:cNvSpPr>
              <a:spLocks noChangeArrowheads="1"/>
            </p:cNvSpPr>
            <p:nvPr/>
          </p:nvSpPr>
          <p:spPr bwMode="auto">
            <a:xfrm>
              <a:off x="7696200" y="2743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69" name="Rectangle 2072"/>
            <p:cNvSpPr>
              <a:spLocks noChangeArrowheads="1"/>
            </p:cNvSpPr>
            <p:nvPr/>
          </p:nvSpPr>
          <p:spPr bwMode="auto">
            <a:xfrm>
              <a:off x="7696200" y="3124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0" name="Rectangle 2072"/>
            <p:cNvSpPr>
              <a:spLocks noChangeArrowheads="1"/>
            </p:cNvSpPr>
            <p:nvPr/>
          </p:nvSpPr>
          <p:spPr bwMode="auto">
            <a:xfrm>
              <a:off x="7696200" y="3505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1" name="Rectangle 2072"/>
            <p:cNvSpPr>
              <a:spLocks noChangeArrowheads="1"/>
            </p:cNvSpPr>
            <p:nvPr/>
          </p:nvSpPr>
          <p:spPr bwMode="auto">
            <a:xfrm>
              <a:off x="7696200" y="3886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2" name="Rectangle 2072"/>
            <p:cNvSpPr>
              <a:spLocks noChangeArrowheads="1"/>
            </p:cNvSpPr>
            <p:nvPr/>
          </p:nvSpPr>
          <p:spPr bwMode="auto">
            <a:xfrm>
              <a:off x="7696200" y="4267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3" name="Rectangle 2072"/>
            <p:cNvSpPr>
              <a:spLocks noChangeArrowheads="1"/>
            </p:cNvSpPr>
            <p:nvPr/>
          </p:nvSpPr>
          <p:spPr bwMode="auto">
            <a:xfrm>
              <a:off x="7696200" y="4648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4" name="Rectangle 2072"/>
            <p:cNvSpPr>
              <a:spLocks noChangeArrowheads="1"/>
            </p:cNvSpPr>
            <p:nvPr/>
          </p:nvSpPr>
          <p:spPr bwMode="auto">
            <a:xfrm>
              <a:off x="7696200" y="5029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5" name="Rectangle 2072"/>
            <p:cNvSpPr>
              <a:spLocks noChangeArrowheads="1"/>
            </p:cNvSpPr>
            <p:nvPr/>
          </p:nvSpPr>
          <p:spPr bwMode="auto">
            <a:xfrm>
              <a:off x="7696200" y="541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6" name="Rectangle 2072"/>
            <p:cNvSpPr>
              <a:spLocks noChangeArrowheads="1"/>
            </p:cNvSpPr>
            <p:nvPr/>
          </p:nvSpPr>
          <p:spPr bwMode="auto">
            <a:xfrm>
              <a:off x="7696200" y="579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0977" name="Rectangle 2072"/>
            <p:cNvSpPr>
              <a:spLocks noChangeArrowheads="1"/>
            </p:cNvSpPr>
            <p:nvPr/>
          </p:nvSpPr>
          <p:spPr bwMode="auto">
            <a:xfrm>
              <a:off x="6477000" y="28194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H1</a:t>
              </a:r>
            </a:p>
          </p:txBody>
        </p:sp>
        <p:sp>
          <p:nvSpPr>
            <p:cNvPr id="40978" name="Rectangle 2072"/>
            <p:cNvSpPr>
              <a:spLocks noChangeArrowheads="1"/>
            </p:cNvSpPr>
            <p:nvPr/>
          </p:nvSpPr>
          <p:spPr bwMode="auto">
            <a:xfrm>
              <a:off x="6477000" y="33528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H2</a:t>
              </a:r>
            </a:p>
          </p:txBody>
        </p:sp>
        <p:sp>
          <p:nvSpPr>
            <p:cNvPr id="40979" name="Rectangle 2072"/>
            <p:cNvSpPr>
              <a:spLocks noChangeArrowheads="1"/>
            </p:cNvSpPr>
            <p:nvPr/>
          </p:nvSpPr>
          <p:spPr bwMode="auto">
            <a:xfrm>
              <a:off x="6477000" y="38862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H3</a:t>
              </a:r>
            </a:p>
          </p:txBody>
        </p:sp>
        <p:sp>
          <p:nvSpPr>
            <p:cNvPr id="60" name="TextBox 59"/>
            <p:cNvSpPr txBox="1"/>
            <p:nvPr/>
          </p:nvSpPr>
          <p:spPr>
            <a:xfrm>
              <a:off x="4953000" y="3352800"/>
              <a:ext cx="914400" cy="646113"/>
            </a:xfrm>
            <a:prstGeom prst="rect">
              <a:avLst/>
            </a:prstGeom>
            <a:noFill/>
            <a:ln w="31750">
              <a:solidFill>
                <a:schemeClr val="accent1">
                  <a:shade val="95000"/>
                  <a:satMod val="105000"/>
                </a:schemeClr>
              </a:solidFill>
            </a:ln>
          </p:spPr>
          <p:txBody>
            <a:bodyPr>
              <a:spAutoFit/>
            </a:bodyPr>
            <a:lstStyle/>
            <a:p>
              <a:pPr fontAlgn="auto">
                <a:spcBef>
                  <a:spcPts val="0"/>
                </a:spcBef>
                <a:spcAft>
                  <a:spcPts val="0"/>
                </a:spcAft>
                <a:defRPr/>
              </a:pPr>
              <a:r>
                <a:rPr lang="en-US" sz="3600" b="1" dirty="0">
                  <a:latin typeface="+mn-lt"/>
                  <a:cs typeface="+mn-cs"/>
                </a:rPr>
                <a:t>  A</a:t>
              </a:r>
              <a:endParaRPr lang="en-US" sz="3600" b="1" dirty="0">
                <a:latin typeface="+mn-lt"/>
                <a:cs typeface="+mn-cs"/>
              </a:endParaRPr>
            </a:p>
          </p:txBody>
        </p:sp>
        <p:cxnSp>
          <p:nvCxnSpPr>
            <p:cNvPr id="62" name="Straight Arrow Connector 61"/>
            <p:cNvCxnSpPr>
              <a:stCxn id="60" idx="3"/>
              <a:endCxn id="40977" idx="1"/>
            </p:cNvCxnSpPr>
            <p:nvPr/>
          </p:nvCxnSpPr>
          <p:spPr>
            <a:xfrm flipV="1">
              <a:off x="5867400" y="3086100"/>
              <a:ext cx="60960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3"/>
              <a:endCxn id="40978" idx="1"/>
            </p:cNvCxnSpPr>
            <p:nvPr/>
          </p:nvCxnSpPr>
          <p:spPr>
            <a:xfrm flipV="1">
              <a:off x="5867400" y="3619500"/>
              <a:ext cx="6096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3"/>
              <a:endCxn id="40979" idx="1"/>
            </p:cNvCxnSpPr>
            <p:nvPr/>
          </p:nvCxnSpPr>
          <p:spPr>
            <a:xfrm>
              <a:off x="5867400" y="3676650"/>
              <a:ext cx="6096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0977" idx="3"/>
              <a:endCxn id="40966" idx="1"/>
            </p:cNvCxnSpPr>
            <p:nvPr/>
          </p:nvCxnSpPr>
          <p:spPr>
            <a:xfrm flipV="1">
              <a:off x="7162800" y="2171700"/>
              <a:ext cx="5334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0978" idx="3"/>
              <a:endCxn id="40973" idx="1"/>
            </p:cNvCxnSpPr>
            <p:nvPr/>
          </p:nvCxnSpPr>
          <p:spPr>
            <a:xfrm>
              <a:off x="7162800" y="3619500"/>
              <a:ext cx="5334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0979" idx="3"/>
              <a:endCxn id="40974" idx="1"/>
            </p:cNvCxnSpPr>
            <p:nvPr/>
          </p:nvCxnSpPr>
          <p:spPr>
            <a:xfrm>
              <a:off x="7162800" y="4152900"/>
              <a:ext cx="533400" cy="1066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p:txBody>
          <a:bodyPr wrap="square" numCol="1" anchorCtr="0" compatLnSpc="1">
            <a:prstTxWarp prst="textNoShape">
              <a:avLst/>
            </a:prstTxWarp>
          </a:bodyPr>
          <a:lstStyle/>
          <a:p>
            <a:r>
              <a:rPr lang="en-US" smtClean="0"/>
              <a:t>Bloom Filters</a:t>
            </a:r>
          </a:p>
        </p:txBody>
      </p:sp>
      <p:sp>
        <p:nvSpPr>
          <p:cNvPr id="41987" name="Content Placeholder 2"/>
          <p:cNvSpPr>
            <a:spLocks noGrp="1"/>
          </p:cNvSpPr>
          <p:nvPr>
            <p:ph idx="1"/>
          </p:nvPr>
        </p:nvSpPr>
        <p:spPr/>
        <p:txBody>
          <a:bodyPr/>
          <a:lstStyle/>
          <a:p>
            <a:r>
              <a:rPr lang="en-US" smtClean="0"/>
              <a:t>Bloom Filter</a:t>
            </a:r>
          </a:p>
          <a:p>
            <a:pPr lvl="1"/>
            <a:r>
              <a:rPr lang="en-US" smtClean="0">
                <a:solidFill>
                  <a:schemeClr val="tx2"/>
                </a:solidFill>
              </a:rPr>
              <a:t>Set Membership</a:t>
            </a:r>
            <a:endParaRPr lang="en-US" smtClean="0"/>
          </a:p>
          <a:p>
            <a:pPr lvl="1"/>
            <a:r>
              <a:rPr lang="en-US" smtClean="0"/>
              <a:t>Bit array(m) </a:t>
            </a:r>
          </a:p>
          <a:p>
            <a:pPr lvl="1"/>
            <a:r>
              <a:rPr lang="en-US" smtClean="0"/>
              <a:t>Hash Functions(k)</a:t>
            </a:r>
          </a:p>
          <a:p>
            <a:pPr lvl="1"/>
            <a:r>
              <a:rPr lang="en-US" smtClean="0"/>
              <a:t>Elements(n)</a:t>
            </a:r>
          </a:p>
          <a:p>
            <a:r>
              <a:rPr lang="en-US" smtClean="0"/>
              <a:t>Insert(A)</a:t>
            </a:r>
          </a:p>
          <a:p>
            <a:pPr lvl="1"/>
            <a:endParaRPr lang="en-US" smtClean="0"/>
          </a:p>
          <a:p>
            <a:pPr lvl="1"/>
            <a:endParaRPr lang="en-US" smtClean="0"/>
          </a:p>
          <a:p>
            <a:pPr lvl="1"/>
            <a:endParaRPr lang="en-US" smtClean="0"/>
          </a:p>
          <a:p>
            <a:pPr lvl="1"/>
            <a:endParaRPr lang="en-US" smtClean="0"/>
          </a:p>
          <a:p>
            <a:pPr lvl="1"/>
            <a:endParaRPr lang="en-US" smtClean="0"/>
          </a:p>
          <a:p>
            <a:endParaRPr lang="en-US" smtClean="0"/>
          </a:p>
        </p:txBody>
      </p:sp>
      <p:sp>
        <p:nvSpPr>
          <p:cNvPr id="41988" name="Rectangle 2072"/>
          <p:cNvSpPr>
            <a:spLocks noChangeArrowheads="1"/>
          </p:cNvSpPr>
          <p:nvPr/>
        </p:nvSpPr>
        <p:spPr bwMode="auto">
          <a:xfrm>
            <a:off x="7696200" y="160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89" name="Rectangle 2072"/>
          <p:cNvSpPr>
            <a:spLocks noChangeArrowheads="1"/>
          </p:cNvSpPr>
          <p:nvPr/>
        </p:nvSpPr>
        <p:spPr bwMode="auto">
          <a:xfrm>
            <a:off x="7696200" y="198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1990" name="Rectangle 2072"/>
          <p:cNvSpPr>
            <a:spLocks noChangeArrowheads="1"/>
          </p:cNvSpPr>
          <p:nvPr/>
        </p:nvSpPr>
        <p:spPr bwMode="auto">
          <a:xfrm>
            <a:off x="7696200" y="2362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91" name="Rectangle 2072"/>
          <p:cNvSpPr>
            <a:spLocks noChangeArrowheads="1"/>
          </p:cNvSpPr>
          <p:nvPr/>
        </p:nvSpPr>
        <p:spPr bwMode="auto">
          <a:xfrm>
            <a:off x="7696200" y="2743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92" name="Rectangle 2072"/>
          <p:cNvSpPr>
            <a:spLocks noChangeArrowheads="1"/>
          </p:cNvSpPr>
          <p:nvPr/>
        </p:nvSpPr>
        <p:spPr bwMode="auto">
          <a:xfrm>
            <a:off x="7696200" y="3124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93" name="Rectangle 2072"/>
          <p:cNvSpPr>
            <a:spLocks noChangeArrowheads="1"/>
          </p:cNvSpPr>
          <p:nvPr/>
        </p:nvSpPr>
        <p:spPr bwMode="auto">
          <a:xfrm>
            <a:off x="7696200" y="3505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94" name="Rectangle 2072"/>
          <p:cNvSpPr>
            <a:spLocks noChangeArrowheads="1"/>
          </p:cNvSpPr>
          <p:nvPr/>
        </p:nvSpPr>
        <p:spPr bwMode="auto">
          <a:xfrm>
            <a:off x="7696200" y="3886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95" name="Rectangle 2072"/>
          <p:cNvSpPr>
            <a:spLocks noChangeArrowheads="1"/>
          </p:cNvSpPr>
          <p:nvPr/>
        </p:nvSpPr>
        <p:spPr bwMode="auto">
          <a:xfrm>
            <a:off x="7696200" y="4267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96" name="Rectangle 2072"/>
          <p:cNvSpPr>
            <a:spLocks noChangeArrowheads="1"/>
          </p:cNvSpPr>
          <p:nvPr/>
        </p:nvSpPr>
        <p:spPr bwMode="auto">
          <a:xfrm>
            <a:off x="7696200" y="4648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1997" name="Rectangle 2072"/>
          <p:cNvSpPr>
            <a:spLocks noChangeArrowheads="1"/>
          </p:cNvSpPr>
          <p:nvPr/>
        </p:nvSpPr>
        <p:spPr bwMode="auto">
          <a:xfrm>
            <a:off x="7696200" y="5029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1998" name="Rectangle 2072"/>
          <p:cNvSpPr>
            <a:spLocks noChangeArrowheads="1"/>
          </p:cNvSpPr>
          <p:nvPr/>
        </p:nvSpPr>
        <p:spPr bwMode="auto">
          <a:xfrm>
            <a:off x="7696200" y="541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1999" name="Rectangle 2072"/>
          <p:cNvSpPr>
            <a:spLocks noChangeArrowheads="1"/>
          </p:cNvSpPr>
          <p:nvPr/>
        </p:nvSpPr>
        <p:spPr bwMode="auto">
          <a:xfrm>
            <a:off x="7696200" y="579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2000" name="Rectangle 2072"/>
          <p:cNvSpPr>
            <a:spLocks noChangeArrowheads="1"/>
          </p:cNvSpPr>
          <p:nvPr/>
        </p:nvSpPr>
        <p:spPr bwMode="auto">
          <a:xfrm>
            <a:off x="6477000" y="28194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H1</a:t>
            </a:r>
          </a:p>
        </p:txBody>
      </p:sp>
      <p:sp>
        <p:nvSpPr>
          <p:cNvPr id="42001" name="Rectangle 2072"/>
          <p:cNvSpPr>
            <a:spLocks noChangeArrowheads="1"/>
          </p:cNvSpPr>
          <p:nvPr/>
        </p:nvSpPr>
        <p:spPr bwMode="auto">
          <a:xfrm>
            <a:off x="6477000" y="33528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H2</a:t>
            </a:r>
          </a:p>
        </p:txBody>
      </p:sp>
      <p:sp>
        <p:nvSpPr>
          <p:cNvPr id="42002" name="Rectangle 2072"/>
          <p:cNvSpPr>
            <a:spLocks noChangeArrowheads="1"/>
          </p:cNvSpPr>
          <p:nvPr/>
        </p:nvSpPr>
        <p:spPr bwMode="auto">
          <a:xfrm>
            <a:off x="6477000" y="38862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H3</a:t>
            </a:r>
          </a:p>
        </p:txBody>
      </p:sp>
      <p:sp>
        <p:nvSpPr>
          <p:cNvPr id="60" name="TextBox 59"/>
          <p:cNvSpPr txBox="1"/>
          <p:nvPr/>
        </p:nvSpPr>
        <p:spPr>
          <a:xfrm>
            <a:off x="4953000" y="3352800"/>
            <a:ext cx="914400" cy="646113"/>
          </a:xfrm>
          <a:prstGeom prst="rect">
            <a:avLst/>
          </a:prstGeom>
          <a:noFill/>
          <a:ln w="31750">
            <a:solidFill>
              <a:schemeClr val="accent1">
                <a:shade val="95000"/>
                <a:satMod val="105000"/>
              </a:schemeClr>
            </a:solidFill>
          </a:ln>
        </p:spPr>
        <p:txBody>
          <a:bodyPr>
            <a:spAutoFit/>
          </a:bodyPr>
          <a:lstStyle/>
          <a:p>
            <a:pPr fontAlgn="auto">
              <a:spcBef>
                <a:spcPts val="0"/>
              </a:spcBef>
              <a:spcAft>
                <a:spcPts val="0"/>
              </a:spcAft>
              <a:defRPr/>
            </a:pPr>
            <a:r>
              <a:rPr lang="en-US" sz="3600" b="1" dirty="0">
                <a:latin typeface="+mn-lt"/>
                <a:cs typeface="+mn-cs"/>
              </a:rPr>
              <a:t>  A</a:t>
            </a:r>
            <a:endParaRPr lang="en-US" sz="3600" b="1" dirty="0">
              <a:latin typeface="+mn-lt"/>
              <a:cs typeface="+mn-cs"/>
            </a:endParaRPr>
          </a:p>
        </p:txBody>
      </p:sp>
      <p:cxnSp>
        <p:nvCxnSpPr>
          <p:cNvPr id="62" name="Straight Arrow Connector 61"/>
          <p:cNvCxnSpPr>
            <a:stCxn id="60" idx="3"/>
            <a:endCxn id="42000" idx="1"/>
          </p:cNvCxnSpPr>
          <p:nvPr/>
        </p:nvCxnSpPr>
        <p:spPr>
          <a:xfrm flipV="1">
            <a:off x="5867400" y="3086100"/>
            <a:ext cx="60960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3"/>
            <a:endCxn id="42001" idx="1"/>
          </p:cNvCxnSpPr>
          <p:nvPr/>
        </p:nvCxnSpPr>
        <p:spPr>
          <a:xfrm flipV="1">
            <a:off x="5867400" y="3619500"/>
            <a:ext cx="6096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3"/>
            <a:endCxn id="42002" idx="1"/>
          </p:cNvCxnSpPr>
          <p:nvPr/>
        </p:nvCxnSpPr>
        <p:spPr>
          <a:xfrm>
            <a:off x="5867400" y="3676650"/>
            <a:ext cx="6096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2000" idx="3"/>
            <a:endCxn id="41989" idx="1"/>
          </p:cNvCxnSpPr>
          <p:nvPr/>
        </p:nvCxnSpPr>
        <p:spPr>
          <a:xfrm flipV="1">
            <a:off x="7162800" y="2171700"/>
            <a:ext cx="5334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2001" idx="3"/>
            <a:endCxn id="41996" idx="1"/>
          </p:cNvCxnSpPr>
          <p:nvPr/>
        </p:nvCxnSpPr>
        <p:spPr>
          <a:xfrm>
            <a:off x="7162800" y="3619500"/>
            <a:ext cx="5334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002" idx="3"/>
            <a:endCxn id="41997" idx="1"/>
          </p:cNvCxnSpPr>
          <p:nvPr/>
        </p:nvCxnSpPr>
        <p:spPr>
          <a:xfrm>
            <a:off x="7162800" y="4152900"/>
            <a:ext cx="533400" cy="1066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wrap="square" numCol="1" anchorCtr="0" compatLnSpc="1">
            <a:prstTxWarp prst="textNoShape">
              <a:avLst/>
            </a:prstTxWarp>
          </a:bodyPr>
          <a:lstStyle/>
          <a:p>
            <a:r>
              <a:rPr lang="en-US" smtClean="0"/>
              <a:t>Bloom Filters</a:t>
            </a:r>
          </a:p>
        </p:txBody>
      </p:sp>
      <p:sp>
        <p:nvSpPr>
          <p:cNvPr id="43011" name="Content Placeholder 2"/>
          <p:cNvSpPr>
            <a:spLocks noGrp="1"/>
          </p:cNvSpPr>
          <p:nvPr>
            <p:ph idx="1"/>
          </p:nvPr>
        </p:nvSpPr>
        <p:spPr/>
        <p:txBody>
          <a:bodyPr/>
          <a:lstStyle/>
          <a:p>
            <a:r>
              <a:rPr lang="en-US" smtClean="0"/>
              <a:t>Bloom Filter</a:t>
            </a:r>
          </a:p>
          <a:p>
            <a:pPr lvl="1"/>
            <a:r>
              <a:rPr lang="en-US" smtClean="0">
                <a:solidFill>
                  <a:schemeClr val="tx2"/>
                </a:solidFill>
              </a:rPr>
              <a:t>Set Membership</a:t>
            </a:r>
            <a:endParaRPr lang="en-US" smtClean="0"/>
          </a:p>
          <a:p>
            <a:pPr lvl="1"/>
            <a:r>
              <a:rPr lang="en-US" smtClean="0"/>
              <a:t>Bit array(m) </a:t>
            </a:r>
          </a:p>
          <a:p>
            <a:pPr lvl="1"/>
            <a:r>
              <a:rPr lang="en-US" smtClean="0"/>
              <a:t>Hash Functions(k)</a:t>
            </a:r>
          </a:p>
          <a:p>
            <a:pPr lvl="1"/>
            <a:r>
              <a:rPr lang="en-US" smtClean="0"/>
              <a:t>Elements(n)</a:t>
            </a:r>
          </a:p>
          <a:p>
            <a:r>
              <a:rPr lang="en-US" smtClean="0"/>
              <a:t>Insert(A)</a:t>
            </a:r>
          </a:p>
          <a:p>
            <a:r>
              <a:rPr lang="en-US" smtClean="0"/>
              <a:t>Insert(B)</a:t>
            </a:r>
          </a:p>
          <a:p>
            <a:pPr lvl="1"/>
            <a:endParaRPr lang="en-US" smtClean="0"/>
          </a:p>
          <a:p>
            <a:pPr lvl="1"/>
            <a:endParaRPr lang="en-US" smtClean="0"/>
          </a:p>
          <a:p>
            <a:pPr lvl="1"/>
            <a:endParaRPr lang="en-US" smtClean="0"/>
          </a:p>
          <a:p>
            <a:pPr lvl="1"/>
            <a:endParaRPr lang="en-US" smtClean="0"/>
          </a:p>
          <a:p>
            <a:pPr lvl="1"/>
            <a:endParaRPr lang="en-US" smtClean="0"/>
          </a:p>
          <a:p>
            <a:endParaRPr lang="en-US" smtClean="0"/>
          </a:p>
        </p:txBody>
      </p:sp>
      <p:sp>
        <p:nvSpPr>
          <p:cNvPr id="43012" name="Rectangle 2072"/>
          <p:cNvSpPr>
            <a:spLocks noChangeArrowheads="1"/>
          </p:cNvSpPr>
          <p:nvPr/>
        </p:nvSpPr>
        <p:spPr bwMode="auto">
          <a:xfrm>
            <a:off x="7696200" y="160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3013" name="Rectangle 2072"/>
          <p:cNvSpPr>
            <a:spLocks noChangeArrowheads="1"/>
          </p:cNvSpPr>
          <p:nvPr/>
        </p:nvSpPr>
        <p:spPr bwMode="auto">
          <a:xfrm>
            <a:off x="7696200" y="198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3014" name="Rectangle 2072"/>
          <p:cNvSpPr>
            <a:spLocks noChangeArrowheads="1"/>
          </p:cNvSpPr>
          <p:nvPr/>
        </p:nvSpPr>
        <p:spPr bwMode="auto">
          <a:xfrm>
            <a:off x="7696200" y="2362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3015" name="Rectangle 2072"/>
          <p:cNvSpPr>
            <a:spLocks noChangeArrowheads="1"/>
          </p:cNvSpPr>
          <p:nvPr/>
        </p:nvSpPr>
        <p:spPr bwMode="auto">
          <a:xfrm>
            <a:off x="7696200" y="2743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3016" name="Rectangle 2072"/>
          <p:cNvSpPr>
            <a:spLocks noChangeArrowheads="1"/>
          </p:cNvSpPr>
          <p:nvPr/>
        </p:nvSpPr>
        <p:spPr bwMode="auto">
          <a:xfrm>
            <a:off x="7696200" y="3124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3017" name="Rectangle 2072"/>
          <p:cNvSpPr>
            <a:spLocks noChangeArrowheads="1"/>
          </p:cNvSpPr>
          <p:nvPr/>
        </p:nvSpPr>
        <p:spPr bwMode="auto">
          <a:xfrm>
            <a:off x="7696200" y="3505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3018" name="Rectangle 2072"/>
          <p:cNvSpPr>
            <a:spLocks noChangeArrowheads="1"/>
          </p:cNvSpPr>
          <p:nvPr/>
        </p:nvSpPr>
        <p:spPr bwMode="auto">
          <a:xfrm>
            <a:off x="7696200" y="3886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3019" name="Rectangle 2072"/>
          <p:cNvSpPr>
            <a:spLocks noChangeArrowheads="1"/>
          </p:cNvSpPr>
          <p:nvPr/>
        </p:nvSpPr>
        <p:spPr bwMode="auto">
          <a:xfrm>
            <a:off x="7696200" y="4267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3020" name="Rectangle 2072"/>
          <p:cNvSpPr>
            <a:spLocks noChangeArrowheads="1"/>
          </p:cNvSpPr>
          <p:nvPr/>
        </p:nvSpPr>
        <p:spPr bwMode="auto">
          <a:xfrm>
            <a:off x="7696200" y="4648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3021" name="Rectangle 2072"/>
          <p:cNvSpPr>
            <a:spLocks noChangeArrowheads="1"/>
          </p:cNvSpPr>
          <p:nvPr/>
        </p:nvSpPr>
        <p:spPr bwMode="auto">
          <a:xfrm>
            <a:off x="7696200" y="5029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3022" name="Rectangle 2072"/>
          <p:cNvSpPr>
            <a:spLocks noChangeArrowheads="1"/>
          </p:cNvSpPr>
          <p:nvPr/>
        </p:nvSpPr>
        <p:spPr bwMode="auto">
          <a:xfrm>
            <a:off x="7696200" y="541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3023" name="Rectangle 2072"/>
          <p:cNvSpPr>
            <a:spLocks noChangeArrowheads="1"/>
          </p:cNvSpPr>
          <p:nvPr/>
        </p:nvSpPr>
        <p:spPr bwMode="auto">
          <a:xfrm>
            <a:off x="7696200" y="579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3024" name="Rectangle 2072"/>
          <p:cNvSpPr>
            <a:spLocks noChangeArrowheads="1"/>
          </p:cNvSpPr>
          <p:nvPr/>
        </p:nvSpPr>
        <p:spPr bwMode="auto">
          <a:xfrm>
            <a:off x="6477000" y="28194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H1</a:t>
            </a:r>
          </a:p>
        </p:txBody>
      </p:sp>
      <p:sp>
        <p:nvSpPr>
          <p:cNvPr id="43025" name="Rectangle 2072"/>
          <p:cNvSpPr>
            <a:spLocks noChangeArrowheads="1"/>
          </p:cNvSpPr>
          <p:nvPr/>
        </p:nvSpPr>
        <p:spPr bwMode="auto">
          <a:xfrm>
            <a:off x="6477000" y="33528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H2</a:t>
            </a:r>
          </a:p>
        </p:txBody>
      </p:sp>
      <p:sp>
        <p:nvSpPr>
          <p:cNvPr id="43026" name="Rectangle 2072"/>
          <p:cNvSpPr>
            <a:spLocks noChangeArrowheads="1"/>
          </p:cNvSpPr>
          <p:nvPr/>
        </p:nvSpPr>
        <p:spPr bwMode="auto">
          <a:xfrm>
            <a:off x="6477000" y="38862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H3</a:t>
            </a:r>
          </a:p>
        </p:txBody>
      </p:sp>
      <p:sp>
        <p:nvSpPr>
          <p:cNvPr id="60" name="TextBox 59"/>
          <p:cNvSpPr txBox="1"/>
          <p:nvPr/>
        </p:nvSpPr>
        <p:spPr>
          <a:xfrm>
            <a:off x="4953000" y="3352800"/>
            <a:ext cx="914400" cy="646113"/>
          </a:xfrm>
          <a:prstGeom prst="rect">
            <a:avLst/>
          </a:prstGeom>
          <a:noFill/>
          <a:ln w="31750">
            <a:solidFill>
              <a:schemeClr val="accent1">
                <a:shade val="95000"/>
                <a:satMod val="105000"/>
              </a:schemeClr>
            </a:solidFill>
          </a:ln>
        </p:spPr>
        <p:txBody>
          <a:bodyPr>
            <a:spAutoFit/>
          </a:bodyPr>
          <a:lstStyle/>
          <a:p>
            <a:pPr fontAlgn="auto">
              <a:spcBef>
                <a:spcPts val="0"/>
              </a:spcBef>
              <a:spcAft>
                <a:spcPts val="0"/>
              </a:spcAft>
              <a:defRPr/>
            </a:pPr>
            <a:r>
              <a:rPr lang="en-US" sz="3600" b="1" dirty="0">
                <a:latin typeface="+mn-lt"/>
                <a:cs typeface="+mn-cs"/>
              </a:rPr>
              <a:t>  B</a:t>
            </a:r>
            <a:endParaRPr lang="en-US" sz="3600" b="1" dirty="0">
              <a:latin typeface="+mn-lt"/>
              <a:cs typeface="+mn-cs"/>
            </a:endParaRPr>
          </a:p>
        </p:txBody>
      </p:sp>
      <p:cxnSp>
        <p:nvCxnSpPr>
          <p:cNvPr id="62" name="Straight Arrow Connector 61"/>
          <p:cNvCxnSpPr>
            <a:stCxn id="60" idx="3"/>
            <a:endCxn id="43024" idx="1"/>
          </p:cNvCxnSpPr>
          <p:nvPr/>
        </p:nvCxnSpPr>
        <p:spPr>
          <a:xfrm flipV="1">
            <a:off x="5867400" y="3086100"/>
            <a:ext cx="60960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3"/>
            <a:endCxn id="43025" idx="1"/>
          </p:cNvCxnSpPr>
          <p:nvPr/>
        </p:nvCxnSpPr>
        <p:spPr>
          <a:xfrm flipV="1">
            <a:off x="5867400" y="3619500"/>
            <a:ext cx="6096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3"/>
            <a:endCxn id="43026" idx="1"/>
          </p:cNvCxnSpPr>
          <p:nvPr/>
        </p:nvCxnSpPr>
        <p:spPr>
          <a:xfrm>
            <a:off x="5867400" y="3676650"/>
            <a:ext cx="6096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3024" idx="3"/>
            <a:endCxn id="43016" idx="1"/>
          </p:cNvCxnSpPr>
          <p:nvPr/>
        </p:nvCxnSpPr>
        <p:spPr>
          <a:xfrm>
            <a:off x="7162800" y="3086100"/>
            <a:ext cx="5334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3025" idx="3"/>
            <a:endCxn id="43022" idx="1"/>
          </p:cNvCxnSpPr>
          <p:nvPr/>
        </p:nvCxnSpPr>
        <p:spPr>
          <a:xfrm>
            <a:off x="7162800" y="3619500"/>
            <a:ext cx="533400" cy="1981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3026" idx="3"/>
            <a:endCxn id="43020" idx="1"/>
          </p:cNvCxnSpPr>
          <p:nvPr/>
        </p:nvCxnSpPr>
        <p:spPr>
          <a:xfrm>
            <a:off x="7162800" y="4152900"/>
            <a:ext cx="5334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p:txBody>
          <a:bodyPr wrap="square" numCol="1" anchorCtr="0" compatLnSpc="1">
            <a:prstTxWarp prst="textNoShape">
              <a:avLst/>
            </a:prstTxWarp>
          </a:bodyPr>
          <a:lstStyle/>
          <a:p>
            <a:r>
              <a:rPr lang="en-US" smtClean="0"/>
              <a:t>Bloom Filters</a:t>
            </a:r>
          </a:p>
        </p:txBody>
      </p:sp>
      <p:sp>
        <p:nvSpPr>
          <p:cNvPr id="44035" name="Content Placeholder 2"/>
          <p:cNvSpPr>
            <a:spLocks noGrp="1"/>
          </p:cNvSpPr>
          <p:nvPr>
            <p:ph idx="1"/>
          </p:nvPr>
        </p:nvSpPr>
        <p:spPr/>
        <p:txBody>
          <a:bodyPr/>
          <a:lstStyle/>
          <a:p>
            <a:r>
              <a:rPr lang="en-US" smtClean="0"/>
              <a:t>Bloom Filter</a:t>
            </a:r>
          </a:p>
          <a:p>
            <a:pPr lvl="1"/>
            <a:r>
              <a:rPr lang="en-US" smtClean="0">
                <a:solidFill>
                  <a:schemeClr val="tx2"/>
                </a:solidFill>
              </a:rPr>
              <a:t>Set Membership</a:t>
            </a:r>
            <a:endParaRPr lang="en-US" smtClean="0"/>
          </a:p>
          <a:p>
            <a:pPr lvl="1"/>
            <a:r>
              <a:rPr lang="en-US" smtClean="0"/>
              <a:t>Bit array(m) </a:t>
            </a:r>
          </a:p>
          <a:p>
            <a:pPr lvl="1"/>
            <a:r>
              <a:rPr lang="en-US" smtClean="0"/>
              <a:t>Hash Functions(k)</a:t>
            </a:r>
          </a:p>
          <a:p>
            <a:pPr lvl="1"/>
            <a:r>
              <a:rPr lang="en-US" smtClean="0"/>
              <a:t>Elements(n)</a:t>
            </a:r>
          </a:p>
          <a:p>
            <a:r>
              <a:rPr lang="en-US" smtClean="0"/>
              <a:t>Insert(A)</a:t>
            </a:r>
          </a:p>
          <a:p>
            <a:r>
              <a:rPr lang="en-US" smtClean="0"/>
              <a:t>Insert(B)</a:t>
            </a:r>
          </a:p>
          <a:p>
            <a:r>
              <a:rPr lang="en-US" smtClean="0"/>
              <a:t>Query(C)</a:t>
            </a:r>
          </a:p>
          <a:p>
            <a:pPr lvl="1"/>
            <a:r>
              <a:rPr lang="en-US" b="1" smtClean="0"/>
              <a:t>Not present</a:t>
            </a:r>
          </a:p>
          <a:p>
            <a:pPr lvl="1"/>
            <a:endParaRPr lang="en-US" b="1" smtClean="0"/>
          </a:p>
          <a:p>
            <a:pPr lvl="1"/>
            <a:endParaRPr lang="en-US" smtClean="0"/>
          </a:p>
          <a:p>
            <a:pPr lvl="1"/>
            <a:endParaRPr lang="en-US" smtClean="0"/>
          </a:p>
          <a:p>
            <a:pPr lvl="1"/>
            <a:endParaRPr lang="en-US" smtClean="0"/>
          </a:p>
          <a:p>
            <a:pPr lvl="1"/>
            <a:endParaRPr lang="en-US" smtClean="0"/>
          </a:p>
          <a:p>
            <a:pPr lvl="1"/>
            <a:endParaRPr lang="en-US" smtClean="0"/>
          </a:p>
          <a:p>
            <a:endParaRPr lang="en-US" smtClean="0"/>
          </a:p>
        </p:txBody>
      </p:sp>
      <p:sp>
        <p:nvSpPr>
          <p:cNvPr id="44036" name="Rectangle 2072"/>
          <p:cNvSpPr>
            <a:spLocks noChangeArrowheads="1"/>
          </p:cNvSpPr>
          <p:nvPr/>
        </p:nvSpPr>
        <p:spPr bwMode="auto">
          <a:xfrm>
            <a:off x="7696200" y="160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4037" name="Rectangle 2072"/>
          <p:cNvSpPr>
            <a:spLocks noChangeArrowheads="1"/>
          </p:cNvSpPr>
          <p:nvPr/>
        </p:nvSpPr>
        <p:spPr bwMode="auto">
          <a:xfrm>
            <a:off x="7696200" y="198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4038" name="Rectangle 2072"/>
          <p:cNvSpPr>
            <a:spLocks noChangeArrowheads="1"/>
          </p:cNvSpPr>
          <p:nvPr/>
        </p:nvSpPr>
        <p:spPr bwMode="auto">
          <a:xfrm>
            <a:off x="7696200" y="2362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4039" name="Rectangle 2072"/>
          <p:cNvSpPr>
            <a:spLocks noChangeArrowheads="1"/>
          </p:cNvSpPr>
          <p:nvPr/>
        </p:nvSpPr>
        <p:spPr bwMode="auto">
          <a:xfrm>
            <a:off x="7696200" y="2743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4040" name="Rectangle 2072"/>
          <p:cNvSpPr>
            <a:spLocks noChangeArrowheads="1"/>
          </p:cNvSpPr>
          <p:nvPr/>
        </p:nvSpPr>
        <p:spPr bwMode="auto">
          <a:xfrm>
            <a:off x="7696200" y="3124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4041" name="Rectangle 2072"/>
          <p:cNvSpPr>
            <a:spLocks noChangeArrowheads="1"/>
          </p:cNvSpPr>
          <p:nvPr/>
        </p:nvSpPr>
        <p:spPr bwMode="auto">
          <a:xfrm>
            <a:off x="7696200" y="3505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4042" name="Rectangle 2072"/>
          <p:cNvSpPr>
            <a:spLocks noChangeArrowheads="1"/>
          </p:cNvSpPr>
          <p:nvPr/>
        </p:nvSpPr>
        <p:spPr bwMode="auto">
          <a:xfrm>
            <a:off x="7696200" y="3886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4043" name="Rectangle 2072"/>
          <p:cNvSpPr>
            <a:spLocks noChangeArrowheads="1"/>
          </p:cNvSpPr>
          <p:nvPr/>
        </p:nvSpPr>
        <p:spPr bwMode="auto">
          <a:xfrm>
            <a:off x="7696200" y="4267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4044" name="Rectangle 2072"/>
          <p:cNvSpPr>
            <a:spLocks noChangeArrowheads="1"/>
          </p:cNvSpPr>
          <p:nvPr/>
        </p:nvSpPr>
        <p:spPr bwMode="auto">
          <a:xfrm>
            <a:off x="7696200" y="4648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4045" name="Rectangle 2072"/>
          <p:cNvSpPr>
            <a:spLocks noChangeArrowheads="1"/>
          </p:cNvSpPr>
          <p:nvPr/>
        </p:nvSpPr>
        <p:spPr bwMode="auto">
          <a:xfrm>
            <a:off x="7696200" y="5029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4046" name="Rectangle 2072"/>
          <p:cNvSpPr>
            <a:spLocks noChangeArrowheads="1"/>
          </p:cNvSpPr>
          <p:nvPr/>
        </p:nvSpPr>
        <p:spPr bwMode="auto">
          <a:xfrm>
            <a:off x="7696200" y="541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4047" name="Rectangle 2072"/>
          <p:cNvSpPr>
            <a:spLocks noChangeArrowheads="1"/>
          </p:cNvSpPr>
          <p:nvPr/>
        </p:nvSpPr>
        <p:spPr bwMode="auto">
          <a:xfrm>
            <a:off x="7696200" y="579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4048" name="Rectangle 2072"/>
          <p:cNvSpPr>
            <a:spLocks noChangeArrowheads="1"/>
          </p:cNvSpPr>
          <p:nvPr/>
        </p:nvSpPr>
        <p:spPr bwMode="auto">
          <a:xfrm>
            <a:off x="6477000" y="28194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H1</a:t>
            </a:r>
          </a:p>
        </p:txBody>
      </p:sp>
      <p:sp>
        <p:nvSpPr>
          <p:cNvPr id="44049" name="Rectangle 2072"/>
          <p:cNvSpPr>
            <a:spLocks noChangeArrowheads="1"/>
          </p:cNvSpPr>
          <p:nvPr/>
        </p:nvSpPr>
        <p:spPr bwMode="auto">
          <a:xfrm>
            <a:off x="6477000" y="33528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H2</a:t>
            </a:r>
          </a:p>
        </p:txBody>
      </p:sp>
      <p:sp>
        <p:nvSpPr>
          <p:cNvPr id="44050" name="Rectangle 2072"/>
          <p:cNvSpPr>
            <a:spLocks noChangeArrowheads="1"/>
          </p:cNvSpPr>
          <p:nvPr/>
        </p:nvSpPr>
        <p:spPr bwMode="auto">
          <a:xfrm>
            <a:off x="6477000" y="38862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H3</a:t>
            </a:r>
          </a:p>
        </p:txBody>
      </p:sp>
      <p:sp>
        <p:nvSpPr>
          <p:cNvPr id="60" name="TextBox 59"/>
          <p:cNvSpPr txBox="1"/>
          <p:nvPr/>
        </p:nvSpPr>
        <p:spPr>
          <a:xfrm>
            <a:off x="4953000" y="3352800"/>
            <a:ext cx="914400" cy="646113"/>
          </a:xfrm>
          <a:prstGeom prst="rect">
            <a:avLst/>
          </a:prstGeom>
          <a:noFill/>
          <a:ln w="31750">
            <a:solidFill>
              <a:schemeClr val="accent1">
                <a:shade val="95000"/>
                <a:satMod val="105000"/>
              </a:schemeClr>
            </a:solidFill>
          </a:ln>
        </p:spPr>
        <p:txBody>
          <a:bodyPr>
            <a:spAutoFit/>
          </a:bodyPr>
          <a:lstStyle/>
          <a:p>
            <a:pPr fontAlgn="auto">
              <a:spcBef>
                <a:spcPts val="0"/>
              </a:spcBef>
              <a:spcAft>
                <a:spcPts val="0"/>
              </a:spcAft>
              <a:defRPr/>
            </a:pPr>
            <a:r>
              <a:rPr lang="en-US" sz="3600" b="1" dirty="0">
                <a:latin typeface="+mn-lt"/>
                <a:cs typeface="+mn-cs"/>
              </a:rPr>
              <a:t>  C</a:t>
            </a:r>
            <a:endParaRPr lang="en-US" sz="3600" b="1" dirty="0">
              <a:latin typeface="+mn-lt"/>
              <a:cs typeface="+mn-cs"/>
            </a:endParaRPr>
          </a:p>
        </p:txBody>
      </p:sp>
      <p:cxnSp>
        <p:nvCxnSpPr>
          <p:cNvPr id="62" name="Straight Arrow Connector 61"/>
          <p:cNvCxnSpPr>
            <a:stCxn id="60" idx="3"/>
            <a:endCxn id="44048" idx="1"/>
          </p:cNvCxnSpPr>
          <p:nvPr/>
        </p:nvCxnSpPr>
        <p:spPr>
          <a:xfrm flipV="1">
            <a:off x="5867400" y="3086100"/>
            <a:ext cx="60960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3"/>
            <a:endCxn id="44049" idx="1"/>
          </p:cNvCxnSpPr>
          <p:nvPr/>
        </p:nvCxnSpPr>
        <p:spPr>
          <a:xfrm flipV="1">
            <a:off x="5867400" y="3619500"/>
            <a:ext cx="6096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3"/>
            <a:endCxn id="44050" idx="1"/>
          </p:cNvCxnSpPr>
          <p:nvPr/>
        </p:nvCxnSpPr>
        <p:spPr>
          <a:xfrm>
            <a:off x="5867400" y="3676650"/>
            <a:ext cx="6096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4048" idx="3"/>
            <a:endCxn id="44039" idx="1"/>
          </p:cNvCxnSpPr>
          <p:nvPr/>
        </p:nvCxnSpPr>
        <p:spPr>
          <a:xfrm flipV="1">
            <a:off x="7162800" y="2933700"/>
            <a:ext cx="5334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4049" idx="3"/>
            <a:endCxn id="44044" idx="1"/>
          </p:cNvCxnSpPr>
          <p:nvPr/>
        </p:nvCxnSpPr>
        <p:spPr>
          <a:xfrm>
            <a:off x="7162800" y="3619500"/>
            <a:ext cx="5334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4050" idx="3"/>
            <a:endCxn id="44041" idx="1"/>
          </p:cNvCxnSpPr>
          <p:nvPr/>
        </p:nvCxnSpPr>
        <p:spPr>
          <a:xfrm flipV="1">
            <a:off x="7162800" y="3695700"/>
            <a:ext cx="5334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58" name="TextBox 30"/>
          <p:cNvSpPr txBox="1">
            <a:spLocks noChangeArrowheads="1"/>
          </p:cNvSpPr>
          <p:nvPr/>
        </p:nvSpPr>
        <p:spPr bwMode="auto">
          <a:xfrm>
            <a:off x="5334000" y="1371600"/>
            <a:ext cx="1981200" cy="584200"/>
          </a:xfrm>
          <a:prstGeom prst="rect">
            <a:avLst/>
          </a:prstGeom>
          <a:noFill/>
          <a:ln w="9525">
            <a:noFill/>
            <a:miter lim="800000"/>
            <a:headEnd/>
            <a:tailEnd/>
          </a:ln>
        </p:spPr>
        <p:txBody>
          <a:bodyPr>
            <a:spAutoFit/>
          </a:bodyPr>
          <a:lstStyle/>
          <a:p>
            <a:r>
              <a:rPr lang="en-US" sz="3200" b="1">
                <a:latin typeface="Calibri" pitchFamily="34" charset="0"/>
              </a:rPr>
              <a:t>Set = {A,B}</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p:txBody>
          <a:bodyPr wrap="square" numCol="1" anchorCtr="0" compatLnSpc="1">
            <a:prstTxWarp prst="textNoShape">
              <a:avLst/>
            </a:prstTxWarp>
          </a:bodyPr>
          <a:lstStyle/>
          <a:p>
            <a:r>
              <a:rPr lang="en-US" smtClean="0"/>
              <a:t>Bloom Filters</a:t>
            </a:r>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a:defRPr/>
            </a:pPr>
            <a:r>
              <a:rPr lang="en-US" dirty="0" smtClean="0"/>
              <a:t>Bloom Filter</a:t>
            </a:r>
          </a:p>
          <a:p>
            <a:pPr lvl="1">
              <a:defRPr/>
            </a:pPr>
            <a:r>
              <a:rPr lang="en-US" dirty="0" smtClean="0">
                <a:solidFill>
                  <a:schemeClr val="tx2"/>
                </a:solidFill>
              </a:rPr>
              <a:t>Set Membership</a:t>
            </a:r>
            <a:endParaRPr lang="en-US" dirty="0" smtClean="0"/>
          </a:p>
          <a:p>
            <a:pPr lvl="1">
              <a:defRPr/>
            </a:pPr>
            <a:r>
              <a:rPr lang="en-US" dirty="0" smtClean="0"/>
              <a:t>Bit array(m) </a:t>
            </a:r>
          </a:p>
          <a:p>
            <a:pPr lvl="1">
              <a:defRPr/>
            </a:pPr>
            <a:r>
              <a:rPr lang="en-US" dirty="0" smtClean="0"/>
              <a:t>Hash Functions(k)</a:t>
            </a:r>
          </a:p>
          <a:p>
            <a:pPr lvl="1">
              <a:defRPr/>
            </a:pPr>
            <a:r>
              <a:rPr lang="en-US" dirty="0" smtClean="0"/>
              <a:t>Elements(n)</a:t>
            </a:r>
          </a:p>
          <a:p>
            <a:pPr>
              <a:defRPr/>
            </a:pPr>
            <a:r>
              <a:rPr lang="en-US" dirty="0" smtClean="0"/>
              <a:t>Insert(A)</a:t>
            </a:r>
          </a:p>
          <a:p>
            <a:pPr>
              <a:defRPr/>
            </a:pPr>
            <a:r>
              <a:rPr lang="en-US" dirty="0" smtClean="0"/>
              <a:t>Insert(B)</a:t>
            </a:r>
          </a:p>
          <a:p>
            <a:pPr>
              <a:defRPr/>
            </a:pPr>
            <a:r>
              <a:rPr lang="en-US" dirty="0" smtClean="0"/>
              <a:t>Query(C)</a:t>
            </a:r>
          </a:p>
          <a:p>
            <a:pPr lvl="1">
              <a:defRPr/>
            </a:pPr>
            <a:r>
              <a:rPr lang="en-US" b="1" dirty="0" smtClean="0"/>
              <a:t>Not present</a:t>
            </a:r>
          </a:p>
          <a:p>
            <a:pPr>
              <a:defRPr/>
            </a:pPr>
            <a:r>
              <a:rPr lang="en-US" dirty="0" smtClean="0"/>
              <a:t>Query(D)</a:t>
            </a:r>
          </a:p>
          <a:p>
            <a:pPr lvl="1">
              <a:defRPr/>
            </a:pPr>
            <a:r>
              <a:rPr lang="en-US" b="1" dirty="0" smtClean="0">
                <a:solidFill>
                  <a:srgbClr val="FF0000"/>
                </a:solidFill>
              </a:rPr>
              <a:t>False positive</a:t>
            </a:r>
          </a:p>
          <a:p>
            <a:pPr lvl="1">
              <a:defRPr/>
            </a:pPr>
            <a:endParaRPr lang="en-US" b="1" dirty="0" smtClean="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a:defRPr/>
            </a:pPr>
            <a:endParaRPr lang="en-US" dirty="0"/>
          </a:p>
        </p:txBody>
      </p:sp>
      <p:sp>
        <p:nvSpPr>
          <p:cNvPr id="45060" name="Rectangle 2072"/>
          <p:cNvSpPr>
            <a:spLocks noChangeArrowheads="1"/>
          </p:cNvSpPr>
          <p:nvPr/>
        </p:nvSpPr>
        <p:spPr bwMode="auto">
          <a:xfrm>
            <a:off x="7696200" y="160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5061" name="Rectangle 2072"/>
          <p:cNvSpPr>
            <a:spLocks noChangeArrowheads="1"/>
          </p:cNvSpPr>
          <p:nvPr/>
        </p:nvSpPr>
        <p:spPr bwMode="auto">
          <a:xfrm>
            <a:off x="7696200" y="198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5062" name="Rectangle 2072"/>
          <p:cNvSpPr>
            <a:spLocks noChangeArrowheads="1"/>
          </p:cNvSpPr>
          <p:nvPr/>
        </p:nvSpPr>
        <p:spPr bwMode="auto">
          <a:xfrm>
            <a:off x="7696200" y="2362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5063" name="Rectangle 2072"/>
          <p:cNvSpPr>
            <a:spLocks noChangeArrowheads="1"/>
          </p:cNvSpPr>
          <p:nvPr/>
        </p:nvSpPr>
        <p:spPr bwMode="auto">
          <a:xfrm>
            <a:off x="7696200" y="2743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5064" name="Rectangle 2072"/>
          <p:cNvSpPr>
            <a:spLocks noChangeArrowheads="1"/>
          </p:cNvSpPr>
          <p:nvPr/>
        </p:nvSpPr>
        <p:spPr bwMode="auto">
          <a:xfrm>
            <a:off x="7696200" y="3124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5065" name="Rectangle 2072"/>
          <p:cNvSpPr>
            <a:spLocks noChangeArrowheads="1"/>
          </p:cNvSpPr>
          <p:nvPr/>
        </p:nvSpPr>
        <p:spPr bwMode="auto">
          <a:xfrm>
            <a:off x="7696200" y="3505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5066" name="Rectangle 2072"/>
          <p:cNvSpPr>
            <a:spLocks noChangeArrowheads="1"/>
          </p:cNvSpPr>
          <p:nvPr/>
        </p:nvSpPr>
        <p:spPr bwMode="auto">
          <a:xfrm>
            <a:off x="7696200" y="3886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5067" name="Rectangle 2072"/>
          <p:cNvSpPr>
            <a:spLocks noChangeArrowheads="1"/>
          </p:cNvSpPr>
          <p:nvPr/>
        </p:nvSpPr>
        <p:spPr bwMode="auto">
          <a:xfrm>
            <a:off x="7696200" y="4267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5068" name="Rectangle 2072"/>
          <p:cNvSpPr>
            <a:spLocks noChangeArrowheads="1"/>
          </p:cNvSpPr>
          <p:nvPr/>
        </p:nvSpPr>
        <p:spPr bwMode="auto">
          <a:xfrm>
            <a:off x="7696200" y="4648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5069" name="Rectangle 2072"/>
          <p:cNvSpPr>
            <a:spLocks noChangeArrowheads="1"/>
          </p:cNvSpPr>
          <p:nvPr/>
        </p:nvSpPr>
        <p:spPr bwMode="auto">
          <a:xfrm>
            <a:off x="7696200" y="5029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5070" name="Rectangle 2072"/>
          <p:cNvSpPr>
            <a:spLocks noChangeArrowheads="1"/>
          </p:cNvSpPr>
          <p:nvPr/>
        </p:nvSpPr>
        <p:spPr bwMode="auto">
          <a:xfrm>
            <a:off x="7696200" y="5410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1</a:t>
            </a:r>
          </a:p>
        </p:txBody>
      </p:sp>
      <p:sp>
        <p:nvSpPr>
          <p:cNvPr id="45071" name="Rectangle 2072"/>
          <p:cNvSpPr>
            <a:spLocks noChangeArrowheads="1"/>
          </p:cNvSpPr>
          <p:nvPr/>
        </p:nvSpPr>
        <p:spPr bwMode="auto">
          <a:xfrm>
            <a:off x="7696200" y="5791200"/>
            <a:ext cx="381000" cy="3810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0</a:t>
            </a:r>
          </a:p>
        </p:txBody>
      </p:sp>
      <p:sp>
        <p:nvSpPr>
          <p:cNvPr id="45072" name="Rectangle 2072"/>
          <p:cNvSpPr>
            <a:spLocks noChangeArrowheads="1"/>
          </p:cNvSpPr>
          <p:nvPr/>
        </p:nvSpPr>
        <p:spPr bwMode="auto">
          <a:xfrm>
            <a:off x="6477000" y="28194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H1</a:t>
            </a:r>
          </a:p>
        </p:txBody>
      </p:sp>
      <p:sp>
        <p:nvSpPr>
          <p:cNvPr id="45073" name="Rectangle 2072"/>
          <p:cNvSpPr>
            <a:spLocks noChangeArrowheads="1"/>
          </p:cNvSpPr>
          <p:nvPr/>
        </p:nvSpPr>
        <p:spPr bwMode="auto">
          <a:xfrm>
            <a:off x="6477000" y="33528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H2</a:t>
            </a:r>
          </a:p>
        </p:txBody>
      </p:sp>
      <p:sp>
        <p:nvSpPr>
          <p:cNvPr id="45074" name="Rectangle 2072"/>
          <p:cNvSpPr>
            <a:spLocks noChangeArrowheads="1"/>
          </p:cNvSpPr>
          <p:nvPr/>
        </p:nvSpPr>
        <p:spPr bwMode="auto">
          <a:xfrm>
            <a:off x="6477000" y="3886200"/>
            <a:ext cx="685800" cy="533400"/>
          </a:xfrm>
          <a:prstGeom prst="rect">
            <a:avLst/>
          </a:prstGeom>
          <a:noFill/>
          <a:ln w="28575">
            <a:solidFill>
              <a:schemeClr val="tx1"/>
            </a:solidFill>
            <a:miter lim="800000"/>
            <a:headEnd/>
            <a:tailEnd/>
          </a:ln>
        </p:spPr>
        <p:txBody>
          <a:bodyPr wrap="none" anchor="ctr"/>
          <a:lstStyle/>
          <a:p>
            <a:pPr algn="ctr" eaLnBrk="0" hangingPunct="0"/>
            <a:r>
              <a:rPr lang="en-US">
                <a:latin typeface="Calibri" pitchFamily="34" charset="0"/>
              </a:rPr>
              <a:t>H3</a:t>
            </a:r>
          </a:p>
        </p:txBody>
      </p:sp>
      <p:sp>
        <p:nvSpPr>
          <p:cNvPr id="60" name="TextBox 59"/>
          <p:cNvSpPr txBox="1"/>
          <p:nvPr/>
        </p:nvSpPr>
        <p:spPr>
          <a:xfrm>
            <a:off x="4953000" y="3352800"/>
            <a:ext cx="914400" cy="646113"/>
          </a:xfrm>
          <a:prstGeom prst="rect">
            <a:avLst/>
          </a:prstGeom>
          <a:noFill/>
          <a:ln w="31750">
            <a:solidFill>
              <a:schemeClr val="accent1">
                <a:shade val="95000"/>
                <a:satMod val="105000"/>
              </a:schemeClr>
            </a:solidFill>
          </a:ln>
        </p:spPr>
        <p:txBody>
          <a:bodyPr>
            <a:spAutoFit/>
          </a:bodyPr>
          <a:lstStyle/>
          <a:p>
            <a:pPr fontAlgn="auto">
              <a:spcBef>
                <a:spcPts val="0"/>
              </a:spcBef>
              <a:spcAft>
                <a:spcPts val="0"/>
              </a:spcAft>
              <a:defRPr/>
            </a:pPr>
            <a:r>
              <a:rPr lang="en-US" sz="3600" b="1" dirty="0">
                <a:latin typeface="+mn-lt"/>
                <a:cs typeface="+mn-cs"/>
              </a:rPr>
              <a:t>  D</a:t>
            </a:r>
            <a:endParaRPr lang="en-US" sz="3600" b="1" dirty="0">
              <a:latin typeface="+mn-lt"/>
              <a:cs typeface="+mn-cs"/>
            </a:endParaRPr>
          </a:p>
        </p:txBody>
      </p:sp>
      <p:cxnSp>
        <p:nvCxnSpPr>
          <p:cNvPr id="62" name="Straight Arrow Connector 61"/>
          <p:cNvCxnSpPr>
            <a:stCxn id="60" idx="3"/>
            <a:endCxn id="45072" idx="1"/>
          </p:cNvCxnSpPr>
          <p:nvPr/>
        </p:nvCxnSpPr>
        <p:spPr>
          <a:xfrm flipV="1">
            <a:off x="5867400" y="3086100"/>
            <a:ext cx="609600" cy="590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3"/>
            <a:endCxn id="45073" idx="1"/>
          </p:cNvCxnSpPr>
          <p:nvPr/>
        </p:nvCxnSpPr>
        <p:spPr>
          <a:xfrm flipV="1">
            <a:off x="5867400" y="3619500"/>
            <a:ext cx="609600"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3"/>
            <a:endCxn id="45074" idx="1"/>
          </p:cNvCxnSpPr>
          <p:nvPr/>
        </p:nvCxnSpPr>
        <p:spPr>
          <a:xfrm>
            <a:off x="5867400" y="3676650"/>
            <a:ext cx="609600" cy="47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5072" idx="3"/>
            <a:endCxn id="45061" idx="1"/>
          </p:cNvCxnSpPr>
          <p:nvPr/>
        </p:nvCxnSpPr>
        <p:spPr>
          <a:xfrm flipV="1">
            <a:off x="7162800" y="2171700"/>
            <a:ext cx="533400" cy="9144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5073" idx="3"/>
            <a:endCxn id="45068" idx="1"/>
          </p:cNvCxnSpPr>
          <p:nvPr/>
        </p:nvCxnSpPr>
        <p:spPr>
          <a:xfrm>
            <a:off x="7162800" y="3619500"/>
            <a:ext cx="533400" cy="1219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5074" idx="3"/>
            <a:endCxn id="45069" idx="1"/>
          </p:cNvCxnSpPr>
          <p:nvPr/>
        </p:nvCxnSpPr>
        <p:spPr>
          <a:xfrm>
            <a:off x="7162800" y="4152900"/>
            <a:ext cx="533400" cy="10668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5082" name="TextBox 28"/>
          <p:cNvSpPr txBox="1">
            <a:spLocks noChangeArrowheads="1"/>
          </p:cNvSpPr>
          <p:nvPr/>
        </p:nvSpPr>
        <p:spPr bwMode="auto">
          <a:xfrm>
            <a:off x="5257800" y="1295400"/>
            <a:ext cx="1981200" cy="584200"/>
          </a:xfrm>
          <a:prstGeom prst="rect">
            <a:avLst/>
          </a:prstGeom>
          <a:noFill/>
          <a:ln w="9525">
            <a:noFill/>
            <a:miter lim="800000"/>
            <a:headEnd/>
            <a:tailEnd/>
          </a:ln>
        </p:spPr>
        <p:txBody>
          <a:bodyPr>
            <a:spAutoFit/>
          </a:bodyPr>
          <a:lstStyle/>
          <a:p>
            <a:r>
              <a:rPr lang="en-US" sz="3200" b="1">
                <a:latin typeface="Calibri" pitchFamily="34" charset="0"/>
              </a:rPr>
              <a:t>Set = {A,B}</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p:txBody>
          <a:bodyPr wrap="square" numCol="1" anchorCtr="0" compatLnSpc="1">
            <a:prstTxWarp prst="textNoShape">
              <a:avLst/>
            </a:prstTxWarp>
          </a:bodyPr>
          <a:lstStyle/>
          <a:p>
            <a:r>
              <a:rPr lang="en-US" smtClean="0"/>
              <a:t>Global vs. Partial</a:t>
            </a:r>
          </a:p>
        </p:txBody>
      </p:sp>
      <p:sp>
        <p:nvSpPr>
          <p:cNvPr id="149" name="Content Placeholder 2"/>
          <p:cNvSpPr>
            <a:spLocks noGrp="1"/>
          </p:cNvSpPr>
          <p:nvPr>
            <p:ph idx="1"/>
          </p:nvPr>
        </p:nvSpPr>
        <p:spPr>
          <a:xfrm>
            <a:off x="457200" y="990600"/>
            <a:ext cx="8229600" cy="4525963"/>
          </a:xfrm>
        </p:spPr>
        <p:txBody>
          <a:bodyPr/>
          <a:lstStyle/>
          <a:p>
            <a:pPr eaLnBrk="1" hangingPunct="1"/>
            <a:r>
              <a:rPr lang="en-US" smtClean="0"/>
              <a:t>Global : Allows transition to any image</a:t>
            </a:r>
          </a:p>
          <a:p>
            <a:pPr eaLnBrk="1" hangingPunct="1"/>
            <a:r>
              <a:rPr lang="en-US" smtClean="0"/>
              <a:t>Partial : Allows transition to a limited number of overlapping images </a:t>
            </a:r>
          </a:p>
          <a:p>
            <a:pPr eaLnBrk="1" hangingPunct="1"/>
            <a:r>
              <a:rPr lang="en-US" smtClean="0"/>
              <a:t>A -&gt; B implies B -&gt; A </a:t>
            </a:r>
          </a:p>
        </p:txBody>
      </p:sp>
      <p:grpSp>
        <p:nvGrpSpPr>
          <p:cNvPr id="2" name="Group 345"/>
          <p:cNvGrpSpPr>
            <a:grpSpLocks/>
          </p:cNvGrpSpPr>
          <p:nvPr/>
        </p:nvGrpSpPr>
        <p:grpSpPr bwMode="auto">
          <a:xfrm>
            <a:off x="228600" y="3276600"/>
            <a:ext cx="2209800" cy="2133600"/>
            <a:chOff x="1741719" y="801782"/>
            <a:chExt cx="1674778" cy="1623776"/>
          </a:xfrm>
        </p:grpSpPr>
        <p:grpSp>
          <p:nvGrpSpPr>
            <p:cNvPr id="46183" name="Group 343"/>
            <p:cNvGrpSpPr>
              <a:grpSpLocks/>
            </p:cNvGrpSpPr>
            <p:nvPr/>
          </p:nvGrpSpPr>
          <p:grpSpPr bwMode="auto">
            <a:xfrm>
              <a:off x="1757579" y="818696"/>
              <a:ext cx="1643058" cy="1552494"/>
              <a:chOff x="1757579" y="818696"/>
              <a:chExt cx="1643058" cy="1552494"/>
            </a:xfrm>
          </p:grpSpPr>
          <p:cxnSp>
            <p:nvCxnSpPr>
              <p:cNvPr id="168" name="Straight Arrow Connector 167"/>
              <p:cNvCxnSpPr>
                <a:stCxn id="154" idx="6"/>
                <a:endCxn id="158" idx="1"/>
              </p:cNvCxnSpPr>
              <p:nvPr/>
            </p:nvCxnSpPr>
            <p:spPr>
              <a:xfrm>
                <a:off x="2286744" y="974550"/>
                <a:ext cx="514946" cy="216261"/>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69" name="Straight Arrow Connector 168"/>
              <p:cNvCxnSpPr>
                <a:stCxn id="153" idx="6"/>
                <a:endCxn id="159" idx="2"/>
              </p:cNvCxnSpPr>
              <p:nvPr/>
            </p:nvCxnSpPr>
            <p:spPr>
              <a:xfrm flipV="1">
                <a:off x="1851205" y="1286257"/>
                <a:ext cx="595556" cy="91821"/>
              </a:xfrm>
              <a:prstGeom prst="straightConnector1">
                <a:avLst/>
              </a:prstGeom>
              <a:ln w="19050">
                <a:solidFill>
                  <a:srgbClr val="FF000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0" name="Straight Arrow Connector 169"/>
              <p:cNvCxnSpPr>
                <a:stCxn id="162" idx="1"/>
                <a:endCxn id="153" idx="4"/>
              </p:cNvCxnSpPr>
              <p:nvPr/>
            </p:nvCxnSpPr>
            <p:spPr>
              <a:xfrm rot="16200000" flipV="1">
                <a:off x="1778062" y="1452654"/>
                <a:ext cx="459103" cy="421101"/>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1" name="Straight Arrow Connector 170"/>
              <p:cNvCxnSpPr>
                <a:stCxn id="163" idx="4"/>
                <a:endCxn id="164" idx="0"/>
              </p:cNvCxnSpPr>
              <p:nvPr/>
            </p:nvCxnSpPr>
            <p:spPr>
              <a:xfrm rot="5400000">
                <a:off x="2428757" y="2120752"/>
                <a:ext cx="269421" cy="122721"/>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2" name="Straight Arrow Connector 171"/>
              <p:cNvCxnSpPr>
                <a:stCxn id="160" idx="4"/>
                <a:endCxn id="162" idx="0"/>
              </p:cNvCxnSpPr>
              <p:nvPr/>
            </p:nvCxnSpPr>
            <p:spPr>
              <a:xfrm rot="16200000" flipH="1">
                <a:off x="2081544" y="1700726"/>
                <a:ext cx="320164" cy="32485"/>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3" name="Straight Arrow Connector 172"/>
              <p:cNvCxnSpPr>
                <a:stCxn id="155" idx="2"/>
                <a:endCxn id="154" idx="7"/>
              </p:cNvCxnSpPr>
              <p:nvPr/>
            </p:nvCxnSpPr>
            <p:spPr>
              <a:xfrm rot="10800000" flipV="1">
                <a:off x="2269900" y="857357"/>
                <a:ext cx="637667" cy="79739"/>
              </a:xfrm>
              <a:prstGeom prst="straightConnector1">
                <a:avLst/>
              </a:prstGeom>
              <a:ln w="19050" cap="flat">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4" name="Straight Arrow Connector 173"/>
              <p:cNvCxnSpPr>
                <a:stCxn id="167" idx="1"/>
                <a:endCxn id="163" idx="5"/>
              </p:cNvCxnSpPr>
              <p:nvPr/>
            </p:nvCxnSpPr>
            <p:spPr>
              <a:xfrm rot="16200000" flipV="1">
                <a:off x="2766409" y="1928614"/>
                <a:ext cx="187266" cy="393429"/>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5" name="Straight Arrow Connector 174"/>
              <p:cNvCxnSpPr>
                <a:stCxn id="155" idx="5"/>
                <a:endCxn id="157" idx="1"/>
              </p:cNvCxnSpPr>
              <p:nvPr/>
            </p:nvCxnSpPr>
            <p:spPr>
              <a:xfrm rot="16200000" flipH="1">
                <a:off x="2830719" y="1069123"/>
                <a:ext cx="505014" cy="161221"/>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6" name="Straight Arrow Connector 175"/>
              <p:cNvCxnSpPr>
                <a:stCxn id="166" idx="0"/>
                <a:endCxn id="157" idx="3"/>
              </p:cNvCxnSpPr>
              <p:nvPr/>
            </p:nvCxnSpPr>
            <p:spPr>
              <a:xfrm rot="16200000" flipV="1">
                <a:off x="3019362" y="1622829"/>
                <a:ext cx="335870" cy="46923"/>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7" name="Straight Arrow Connector 176"/>
              <p:cNvCxnSpPr>
                <a:stCxn id="161" idx="6"/>
                <a:endCxn id="162" idx="3"/>
              </p:cNvCxnSpPr>
              <p:nvPr/>
            </p:nvCxnSpPr>
            <p:spPr>
              <a:xfrm flipV="1">
                <a:off x="1973926" y="1970079"/>
                <a:ext cx="244238" cy="83363"/>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8" name="Straight Arrow Connector 177"/>
              <p:cNvCxnSpPr>
                <a:stCxn id="159" idx="6"/>
                <a:endCxn id="158" idx="2"/>
              </p:cNvCxnSpPr>
              <p:nvPr/>
            </p:nvCxnSpPr>
            <p:spPr>
              <a:xfrm flipV="1">
                <a:off x="2557451" y="1230681"/>
                <a:ext cx="227395" cy="55576"/>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79" name="Straight Arrow Connector 178"/>
              <p:cNvCxnSpPr>
                <a:stCxn id="159" idx="7"/>
                <a:endCxn id="155" idx="3"/>
              </p:cNvCxnSpPr>
              <p:nvPr/>
            </p:nvCxnSpPr>
            <p:spPr>
              <a:xfrm rot="5400000" flipH="1" flipV="1">
                <a:off x="2557325" y="880510"/>
                <a:ext cx="350368" cy="383804"/>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80" name="Straight Arrow Connector 179"/>
              <p:cNvCxnSpPr>
                <a:stCxn id="153" idx="5"/>
                <a:endCxn id="160" idx="2"/>
              </p:cNvCxnSpPr>
              <p:nvPr/>
            </p:nvCxnSpPr>
            <p:spPr>
              <a:xfrm rot="16200000" flipH="1">
                <a:off x="1960515" y="1291793"/>
                <a:ext cx="84572" cy="336881"/>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81" name="Straight Arrow Connector 180"/>
              <p:cNvCxnSpPr>
                <a:stCxn id="156" idx="5"/>
                <a:endCxn id="166" idx="7"/>
              </p:cNvCxnSpPr>
              <p:nvPr/>
            </p:nvCxnSpPr>
            <p:spPr>
              <a:xfrm rot="5400000">
                <a:off x="2948716" y="1379000"/>
                <a:ext cx="751480" cy="152800"/>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182" name="Straight Arrow Connector 181"/>
              <p:cNvCxnSpPr>
                <a:stCxn id="155" idx="7"/>
                <a:endCxn id="156" idx="1"/>
              </p:cNvCxnSpPr>
              <p:nvPr/>
            </p:nvCxnSpPr>
            <p:spPr>
              <a:xfrm rot="16200000" flipH="1">
                <a:off x="3070810" y="750501"/>
                <a:ext cx="184850" cy="321240"/>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83" name="Straight Arrow Connector 182"/>
              <p:cNvCxnSpPr>
                <a:stCxn id="155" idx="4"/>
                <a:endCxn id="158" idx="0"/>
              </p:cNvCxnSpPr>
              <p:nvPr/>
            </p:nvCxnSpPr>
            <p:spPr>
              <a:xfrm rot="5400000">
                <a:off x="2769861" y="982055"/>
                <a:ext cx="263380" cy="122721"/>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84" name="Straight Arrow Connector 183"/>
              <p:cNvCxnSpPr>
                <a:stCxn id="158" idx="7"/>
                <a:endCxn id="156" idx="2"/>
              </p:cNvCxnSpPr>
              <p:nvPr/>
            </p:nvCxnSpPr>
            <p:spPr>
              <a:xfrm rot="5400000" flipH="1" flipV="1">
                <a:off x="3017945" y="901745"/>
                <a:ext cx="149813" cy="428320"/>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85" name="Straight Arrow Connector 184"/>
              <p:cNvCxnSpPr>
                <a:stCxn id="157" idx="0"/>
                <a:endCxn id="156" idx="3"/>
              </p:cNvCxnSpPr>
              <p:nvPr/>
            </p:nvCxnSpPr>
            <p:spPr>
              <a:xfrm rot="5400000" flipH="1" flipV="1">
                <a:off x="3110864" y="1172336"/>
                <a:ext cx="305667" cy="120314"/>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86" name="Straight Arrow Connector 185"/>
              <p:cNvCxnSpPr>
                <a:stCxn id="158" idx="5"/>
                <a:endCxn id="157" idx="2"/>
              </p:cNvCxnSpPr>
              <p:nvPr/>
            </p:nvCxnSpPr>
            <p:spPr>
              <a:xfrm rot="16200000" flipH="1">
                <a:off x="2928265" y="1219769"/>
                <a:ext cx="171560" cy="270707"/>
              </a:xfrm>
              <a:prstGeom prst="straightConnector1">
                <a:avLst/>
              </a:prstGeom>
              <a:ln w="19050">
                <a:solidFill>
                  <a:srgbClr val="00B050"/>
                </a:solidFill>
                <a:headEnd type="none"/>
                <a:tailEnd type="triangle"/>
              </a:ln>
              <a:effectLst/>
            </p:spPr>
            <p:style>
              <a:lnRef idx="2">
                <a:schemeClr val="accent5"/>
              </a:lnRef>
              <a:fillRef idx="0">
                <a:schemeClr val="accent5"/>
              </a:fillRef>
              <a:effectRef idx="1">
                <a:schemeClr val="accent5"/>
              </a:effectRef>
              <a:fontRef idx="minor">
                <a:schemeClr val="tx1"/>
              </a:fontRef>
            </p:style>
          </p:cxnSp>
          <p:cxnSp>
            <p:nvCxnSpPr>
              <p:cNvPr id="187" name="Straight Arrow Connector 186"/>
              <p:cNvCxnSpPr>
                <a:stCxn id="158" idx="4"/>
                <a:endCxn id="165" idx="0"/>
              </p:cNvCxnSpPr>
              <p:nvPr/>
            </p:nvCxnSpPr>
            <p:spPr>
              <a:xfrm rot="5400000">
                <a:off x="2651907" y="1381893"/>
                <a:ext cx="285127" cy="91439"/>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88" name="Straight Arrow Connector 187"/>
              <p:cNvCxnSpPr>
                <a:stCxn id="154" idx="5"/>
                <a:endCxn id="159" idx="1"/>
              </p:cNvCxnSpPr>
              <p:nvPr/>
            </p:nvCxnSpPr>
            <p:spPr>
              <a:xfrm rot="16200000" flipH="1">
                <a:off x="2249561" y="1033550"/>
                <a:ext cx="234384" cy="193706"/>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89" name="Straight Arrow Connector 188"/>
              <p:cNvCxnSpPr>
                <a:stCxn id="163" idx="6"/>
                <a:endCxn id="166" idx="2"/>
              </p:cNvCxnSpPr>
              <p:nvPr/>
            </p:nvCxnSpPr>
            <p:spPr>
              <a:xfrm flipV="1">
                <a:off x="2680172" y="1869801"/>
                <a:ext cx="474039" cy="122025"/>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90" name="Straight Arrow Connector 189"/>
              <p:cNvCxnSpPr>
                <a:stCxn id="164" idx="7"/>
                <a:endCxn id="166" idx="3"/>
              </p:cNvCxnSpPr>
              <p:nvPr/>
            </p:nvCxnSpPr>
            <p:spPr>
              <a:xfrm rot="5400000" flipH="1" flipV="1">
                <a:off x="2644401" y="1805877"/>
                <a:ext cx="422858" cy="630448"/>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91" name="Straight Arrow Connector 190"/>
              <p:cNvCxnSpPr>
                <a:stCxn id="166" idx="4"/>
                <a:endCxn id="167" idx="0"/>
              </p:cNvCxnSpPr>
              <p:nvPr/>
            </p:nvCxnSpPr>
            <p:spPr>
              <a:xfrm rot="5400000">
                <a:off x="3014067" y="2006562"/>
                <a:ext cx="279086" cy="114299"/>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92" name="Straight Arrow Connector 191"/>
              <p:cNvCxnSpPr>
                <a:stCxn id="153" idx="3"/>
                <a:endCxn id="161" idx="1"/>
              </p:cNvCxnSpPr>
              <p:nvPr/>
            </p:nvCxnSpPr>
            <p:spPr>
              <a:xfrm rot="16200000" flipH="1">
                <a:off x="1519699" y="1655608"/>
                <a:ext cx="598043" cy="122721"/>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93" name="Straight Arrow Connector 192"/>
              <p:cNvCxnSpPr>
                <a:stCxn id="160" idx="3"/>
                <a:endCxn id="161" idx="7"/>
              </p:cNvCxnSpPr>
              <p:nvPr/>
            </p:nvCxnSpPr>
            <p:spPr>
              <a:xfrm rot="5400000">
                <a:off x="1834577" y="1663685"/>
                <a:ext cx="474810" cy="229800"/>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94" name="Straight Arrow Connector 193"/>
              <p:cNvCxnSpPr>
                <a:stCxn id="161" idx="4"/>
                <a:endCxn id="164" idx="2"/>
              </p:cNvCxnSpPr>
              <p:nvPr/>
            </p:nvCxnSpPr>
            <p:spPr>
              <a:xfrm rot="16200000" flipH="1">
                <a:off x="2051585" y="1976014"/>
                <a:ext cx="262173" cy="528180"/>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195" name="Straight Arrow Connector 194"/>
              <p:cNvCxnSpPr>
                <a:stCxn id="162" idx="4"/>
                <a:endCxn id="164" idx="1"/>
              </p:cNvCxnSpPr>
              <p:nvPr/>
            </p:nvCxnSpPr>
            <p:spPr>
              <a:xfrm rot="16200000" flipH="1">
                <a:off x="2187364" y="2056289"/>
                <a:ext cx="346744" cy="205737"/>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grpSp>
        <p:grpSp>
          <p:nvGrpSpPr>
            <p:cNvPr id="46184" name="Group 344"/>
            <p:cNvGrpSpPr>
              <a:grpSpLocks/>
            </p:cNvGrpSpPr>
            <p:nvPr/>
          </p:nvGrpSpPr>
          <p:grpSpPr bwMode="auto">
            <a:xfrm>
              <a:off x="1741719" y="801782"/>
              <a:ext cx="1674778" cy="1623776"/>
              <a:chOff x="1741719" y="801782"/>
              <a:chExt cx="1674778" cy="1623776"/>
            </a:xfrm>
          </p:grpSpPr>
          <p:sp>
            <p:nvSpPr>
              <p:cNvPr id="153" name="Oval 152"/>
              <p:cNvSpPr>
                <a:spLocks noChangeAspect="1"/>
              </p:cNvSpPr>
              <p:nvPr/>
            </p:nvSpPr>
            <p:spPr>
              <a:xfrm>
                <a:off x="1741719" y="1323710"/>
                <a:ext cx="109487"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54" name="Oval 153"/>
              <p:cNvSpPr>
                <a:spLocks noChangeAspect="1"/>
              </p:cNvSpPr>
              <p:nvPr/>
            </p:nvSpPr>
            <p:spPr>
              <a:xfrm>
                <a:off x="2176055" y="920182"/>
                <a:ext cx="110689"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55" name="Oval 154"/>
              <p:cNvSpPr>
                <a:spLocks noChangeAspect="1"/>
              </p:cNvSpPr>
              <p:nvPr/>
            </p:nvSpPr>
            <p:spPr>
              <a:xfrm>
                <a:off x="2907567" y="801782"/>
                <a:ext cx="109486" cy="109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56" name="Oval 155"/>
              <p:cNvSpPr>
                <a:spLocks noChangeAspect="1"/>
              </p:cNvSpPr>
              <p:nvPr/>
            </p:nvSpPr>
            <p:spPr>
              <a:xfrm>
                <a:off x="3307011" y="986632"/>
                <a:ext cx="109486"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57" name="Oval 156"/>
              <p:cNvSpPr>
                <a:spLocks noChangeAspect="1"/>
              </p:cNvSpPr>
              <p:nvPr/>
            </p:nvSpPr>
            <p:spPr>
              <a:xfrm>
                <a:off x="3148196" y="1385327"/>
                <a:ext cx="109486"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58" name="Oval 157"/>
              <p:cNvSpPr>
                <a:spLocks noChangeAspect="1"/>
              </p:cNvSpPr>
              <p:nvPr/>
            </p:nvSpPr>
            <p:spPr>
              <a:xfrm>
                <a:off x="2784846" y="1173897"/>
                <a:ext cx="109486" cy="109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59" name="Oval 158"/>
              <p:cNvSpPr>
                <a:spLocks noChangeAspect="1"/>
              </p:cNvSpPr>
              <p:nvPr/>
            </p:nvSpPr>
            <p:spPr>
              <a:xfrm>
                <a:off x="2446762" y="1230682"/>
                <a:ext cx="110689"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0" name="Oval 159"/>
              <p:cNvSpPr>
                <a:spLocks noChangeAspect="1"/>
              </p:cNvSpPr>
              <p:nvPr/>
            </p:nvSpPr>
            <p:spPr>
              <a:xfrm>
                <a:off x="2171242" y="1445735"/>
                <a:ext cx="109486" cy="1111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1" name="Oval 160"/>
              <p:cNvSpPr>
                <a:spLocks noChangeAspect="1"/>
              </p:cNvSpPr>
              <p:nvPr/>
            </p:nvSpPr>
            <p:spPr>
              <a:xfrm>
                <a:off x="1864440" y="1999076"/>
                <a:ext cx="109487"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2" name="Oval 161"/>
              <p:cNvSpPr>
                <a:spLocks noChangeAspect="1"/>
              </p:cNvSpPr>
              <p:nvPr/>
            </p:nvSpPr>
            <p:spPr>
              <a:xfrm>
                <a:off x="2202524" y="1875843"/>
                <a:ext cx="109486"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3" name="Oval 162"/>
              <p:cNvSpPr>
                <a:spLocks noChangeAspect="1"/>
              </p:cNvSpPr>
              <p:nvPr/>
            </p:nvSpPr>
            <p:spPr>
              <a:xfrm>
                <a:off x="2570686" y="1936251"/>
                <a:ext cx="108283"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4" name="Oval 163"/>
              <p:cNvSpPr>
                <a:spLocks noChangeAspect="1"/>
              </p:cNvSpPr>
              <p:nvPr/>
            </p:nvSpPr>
            <p:spPr>
              <a:xfrm>
                <a:off x="2446762" y="2315615"/>
                <a:ext cx="110689"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5" name="Oval 164"/>
              <p:cNvSpPr>
                <a:spLocks noChangeAspect="1"/>
              </p:cNvSpPr>
              <p:nvPr/>
            </p:nvSpPr>
            <p:spPr>
              <a:xfrm>
                <a:off x="2693407" y="1568968"/>
                <a:ext cx="108283"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6" name="Oval 165"/>
              <p:cNvSpPr>
                <a:spLocks noChangeAspect="1"/>
              </p:cNvSpPr>
              <p:nvPr/>
            </p:nvSpPr>
            <p:spPr>
              <a:xfrm>
                <a:off x="3154211" y="1814226"/>
                <a:ext cx="109487" cy="109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67" name="Oval 166"/>
              <p:cNvSpPr>
                <a:spLocks noChangeAspect="1"/>
              </p:cNvSpPr>
              <p:nvPr/>
            </p:nvSpPr>
            <p:spPr>
              <a:xfrm>
                <a:off x="3041116" y="2203255"/>
                <a:ext cx="109487"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grpSp>
      </p:grpSp>
      <p:sp>
        <p:nvSpPr>
          <p:cNvPr id="196" name="Right Arrow 195"/>
          <p:cNvSpPr/>
          <p:nvPr/>
        </p:nvSpPr>
        <p:spPr>
          <a:xfrm>
            <a:off x="2667000" y="4114800"/>
            <a:ext cx="685800" cy="381000"/>
          </a:xfrm>
          <a:prstGeom prst="rightArrow">
            <a:avLst/>
          </a:prstGeom>
          <a:ln>
            <a:solidFill>
              <a:schemeClr val="accent2">
                <a:lumMod val="75000"/>
                <a:alpha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solidFill>
                <a:srgbClr val="FFFF00"/>
              </a:solidFill>
            </a:endParaRPr>
          </a:p>
        </p:txBody>
      </p:sp>
      <p:grpSp>
        <p:nvGrpSpPr>
          <p:cNvPr id="5" name="Group 345"/>
          <p:cNvGrpSpPr>
            <a:grpSpLocks/>
          </p:cNvGrpSpPr>
          <p:nvPr/>
        </p:nvGrpSpPr>
        <p:grpSpPr bwMode="auto">
          <a:xfrm>
            <a:off x="3581400" y="3352800"/>
            <a:ext cx="2286000" cy="2133600"/>
            <a:chOff x="1741719" y="801782"/>
            <a:chExt cx="1674778" cy="1623776"/>
          </a:xfrm>
        </p:grpSpPr>
        <p:grpSp>
          <p:nvGrpSpPr>
            <p:cNvPr id="46139" name="Group 343"/>
            <p:cNvGrpSpPr>
              <a:grpSpLocks/>
            </p:cNvGrpSpPr>
            <p:nvPr/>
          </p:nvGrpSpPr>
          <p:grpSpPr bwMode="auto">
            <a:xfrm>
              <a:off x="1758075" y="818071"/>
              <a:ext cx="1642066" cy="1552359"/>
              <a:chOff x="1758075" y="818071"/>
              <a:chExt cx="1642066" cy="1552359"/>
            </a:xfrm>
          </p:grpSpPr>
          <p:cxnSp>
            <p:nvCxnSpPr>
              <p:cNvPr id="215" name="Straight Arrow Connector 214"/>
              <p:cNvCxnSpPr>
                <a:stCxn id="201" idx="6"/>
                <a:endCxn id="205" idx="1"/>
              </p:cNvCxnSpPr>
              <p:nvPr/>
            </p:nvCxnSpPr>
            <p:spPr>
              <a:xfrm>
                <a:off x="2286022" y="974550"/>
                <a:ext cx="514064" cy="215054"/>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16" name="Straight Arrow Connector 215"/>
              <p:cNvCxnSpPr>
                <a:stCxn id="209" idx="1"/>
                <a:endCxn id="200" idx="4"/>
              </p:cNvCxnSpPr>
              <p:nvPr/>
            </p:nvCxnSpPr>
            <p:spPr>
              <a:xfrm rot="16200000" flipV="1">
                <a:off x="1778504" y="1451486"/>
                <a:ext cx="459103" cy="421020"/>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17" name="Straight Arrow Connector 216"/>
              <p:cNvCxnSpPr>
                <a:stCxn id="210" idx="4"/>
                <a:endCxn id="211" idx="0"/>
              </p:cNvCxnSpPr>
              <p:nvPr/>
            </p:nvCxnSpPr>
            <p:spPr>
              <a:xfrm rot="5400000">
                <a:off x="2428697" y="2118637"/>
                <a:ext cx="269421" cy="122120"/>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18" name="Straight Arrow Connector 217"/>
              <p:cNvCxnSpPr>
                <a:stCxn id="207" idx="4"/>
                <a:endCxn id="209" idx="0"/>
              </p:cNvCxnSpPr>
              <p:nvPr/>
            </p:nvCxnSpPr>
            <p:spPr>
              <a:xfrm rot="16200000" flipH="1">
                <a:off x="2082349" y="1700036"/>
                <a:ext cx="318956" cy="30239"/>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19" name="Straight Arrow Connector 218"/>
              <p:cNvCxnSpPr>
                <a:stCxn id="202" idx="2"/>
                <a:endCxn id="201" idx="7"/>
              </p:cNvCxnSpPr>
              <p:nvPr/>
            </p:nvCxnSpPr>
            <p:spPr>
              <a:xfrm rot="10800000" flipV="1">
                <a:off x="2270903" y="856150"/>
                <a:ext cx="636183" cy="78530"/>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0" name="Straight Arrow Connector 219"/>
              <p:cNvCxnSpPr>
                <a:stCxn id="214" idx="1"/>
                <a:endCxn id="210" idx="5"/>
              </p:cNvCxnSpPr>
              <p:nvPr/>
            </p:nvCxnSpPr>
            <p:spPr>
              <a:xfrm rot="16200000" flipV="1">
                <a:off x="2765746" y="1927589"/>
                <a:ext cx="188474" cy="394271"/>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1" name="Straight Arrow Connector 220"/>
              <p:cNvCxnSpPr>
                <a:stCxn id="202" idx="5"/>
                <a:endCxn id="204" idx="1"/>
              </p:cNvCxnSpPr>
              <p:nvPr/>
            </p:nvCxnSpPr>
            <p:spPr>
              <a:xfrm rot="16200000" flipH="1">
                <a:off x="2830198" y="1067114"/>
                <a:ext cx="505014" cy="162826"/>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2" name="Straight Arrow Connector 221"/>
              <p:cNvCxnSpPr>
                <a:stCxn id="213" idx="0"/>
                <a:endCxn id="204" idx="3"/>
              </p:cNvCxnSpPr>
              <p:nvPr/>
            </p:nvCxnSpPr>
            <p:spPr>
              <a:xfrm rot="16200000" flipV="1">
                <a:off x="3018861" y="1623612"/>
                <a:ext cx="335870" cy="45358"/>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3" name="Straight Arrow Connector 222"/>
              <p:cNvCxnSpPr>
                <a:stCxn id="208" idx="6"/>
                <a:endCxn id="209" idx="3"/>
              </p:cNvCxnSpPr>
              <p:nvPr/>
            </p:nvCxnSpPr>
            <p:spPr>
              <a:xfrm flipV="1">
                <a:off x="1975491" y="1968871"/>
                <a:ext cx="243075" cy="84572"/>
              </a:xfrm>
              <a:prstGeom prst="straightConnector1">
                <a:avLst/>
              </a:prstGeom>
              <a:ln w="19050">
                <a:solidFill>
                  <a:srgbClr val="00B050"/>
                </a:solidFill>
                <a:tailEnd type="arrow"/>
              </a:ln>
              <a:effectLst/>
            </p:spPr>
            <p:style>
              <a:lnRef idx="2">
                <a:schemeClr val="accent5"/>
              </a:lnRef>
              <a:fillRef idx="0">
                <a:schemeClr val="accent5"/>
              </a:fillRef>
              <a:effectRef idx="1">
                <a:schemeClr val="accent5"/>
              </a:effectRef>
              <a:fontRef idx="minor">
                <a:schemeClr val="tx1"/>
              </a:fontRef>
            </p:style>
          </p:cxnSp>
          <p:cxnSp>
            <p:nvCxnSpPr>
              <p:cNvPr id="224" name="Straight Arrow Connector 223"/>
              <p:cNvCxnSpPr>
                <a:stCxn id="206" idx="6"/>
                <a:endCxn id="205" idx="2"/>
              </p:cNvCxnSpPr>
              <p:nvPr/>
            </p:nvCxnSpPr>
            <p:spPr>
              <a:xfrm flipV="1">
                <a:off x="2557011" y="1229473"/>
                <a:ext cx="227956" cy="55576"/>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5" name="Straight Arrow Connector 224"/>
              <p:cNvCxnSpPr>
                <a:stCxn id="206" idx="7"/>
                <a:endCxn id="202" idx="3"/>
              </p:cNvCxnSpPr>
              <p:nvPr/>
            </p:nvCxnSpPr>
            <p:spPr>
              <a:xfrm rot="5400000" flipH="1" flipV="1">
                <a:off x="2556260" y="880488"/>
                <a:ext cx="351577" cy="382640"/>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6" name="Straight Arrow Connector 225"/>
              <p:cNvCxnSpPr>
                <a:stCxn id="200" idx="5"/>
                <a:endCxn id="207" idx="2"/>
              </p:cNvCxnSpPr>
              <p:nvPr/>
            </p:nvCxnSpPr>
            <p:spPr>
              <a:xfrm rot="16200000" flipH="1">
                <a:off x="1961722" y="1292151"/>
                <a:ext cx="83364" cy="334956"/>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7" name="Straight Arrow Connector 226"/>
              <p:cNvCxnSpPr>
                <a:stCxn id="203" idx="5"/>
                <a:endCxn id="213" idx="7"/>
              </p:cNvCxnSpPr>
              <p:nvPr/>
            </p:nvCxnSpPr>
            <p:spPr>
              <a:xfrm rot="5400000">
                <a:off x="2948899" y="1378618"/>
                <a:ext cx="750272" cy="152358"/>
              </a:xfrm>
              <a:prstGeom prst="straightConnector1">
                <a:avLst/>
              </a:prstGeom>
              <a:ln w="19050">
                <a:solidFill>
                  <a:srgbClr val="00B050"/>
                </a:solidFill>
                <a:tailEnd type="triangle"/>
              </a:ln>
              <a:effectLst/>
            </p:spPr>
            <p:style>
              <a:lnRef idx="2">
                <a:schemeClr val="accent5"/>
              </a:lnRef>
              <a:fillRef idx="0">
                <a:schemeClr val="accent5"/>
              </a:fillRef>
              <a:effectRef idx="1">
                <a:schemeClr val="accent5"/>
              </a:effectRef>
              <a:fontRef idx="minor">
                <a:schemeClr val="tx1"/>
              </a:fontRef>
            </p:style>
          </p:cxnSp>
          <p:cxnSp>
            <p:nvCxnSpPr>
              <p:cNvPr id="228" name="Straight Arrow Connector 227"/>
              <p:cNvCxnSpPr>
                <a:stCxn id="202" idx="7"/>
                <a:endCxn id="203" idx="1"/>
              </p:cNvCxnSpPr>
              <p:nvPr/>
            </p:nvCxnSpPr>
            <p:spPr>
              <a:xfrm rot="16200000" flipH="1">
                <a:off x="3069971" y="748810"/>
                <a:ext cx="183641" cy="320999"/>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29" name="Straight Arrow Connector 228"/>
              <p:cNvCxnSpPr>
                <a:stCxn id="202" idx="4"/>
                <a:endCxn id="205" idx="0"/>
              </p:cNvCxnSpPr>
              <p:nvPr/>
            </p:nvCxnSpPr>
            <p:spPr>
              <a:xfrm rot="5400000">
                <a:off x="2769580" y="981775"/>
                <a:ext cx="263380" cy="123282"/>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0" name="Straight Arrow Connector 229"/>
              <p:cNvCxnSpPr>
                <a:stCxn id="205" idx="7"/>
                <a:endCxn id="203" idx="2"/>
              </p:cNvCxnSpPr>
              <p:nvPr/>
            </p:nvCxnSpPr>
            <p:spPr>
              <a:xfrm rot="5400000" flipH="1" flipV="1">
                <a:off x="3017706" y="901303"/>
                <a:ext cx="148605" cy="427999"/>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1" name="Straight Arrow Connector 230"/>
              <p:cNvCxnSpPr>
                <a:stCxn id="204" idx="0"/>
                <a:endCxn id="203" idx="3"/>
              </p:cNvCxnSpPr>
              <p:nvPr/>
            </p:nvCxnSpPr>
            <p:spPr>
              <a:xfrm rot="5400000" flipH="1" flipV="1">
                <a:off x="3109561" y="1172597"/>
                <a:ext cx="305667" cy="119793"/>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2" name="Straight Arrow Connector 231"/>
              <p:cNvCxnSpPr>
                <a:stCxn id="205" idx="5"/>
                <a:endCxn id="204" idx="2"/>
              </p:cNvCxnSpPr>
              <p:nvPr/>
            </p:nvCxnSpPr>
            <p:spPr>
              <a:xfrm rot="16200000" flipH="1">
                <a:off x="2927142" y="1217794"/>
                <a:ext cx="171560" cy="269825"/>
              </a:xfrm>
              <a:prstGeom prst="straightConnector1">
                <a:avLst/>
              </a:prstGeom>
              <a:ln w="19050">
                <a:solidFill>
                  <a:srgbClr val="00B050"/>
                </a:solidFill>
                <a:headEnd type="none"/>
                <a:tailEnd type="triangle"/>
              </a:ln>
              <a:effectLst/>
            </p:spPr>
            <p:style>
              <a:lnRef idx="2">
                <a:schemeClr val="accent5"/>
              </a:lnRef>
              <a:fillRef idx="0">
                <a:schemeClr val="accent5"/>
              </a:fillRef>
              <a:effectRef idx="1">
                <a:schemeClr val="accent5"/>
              </a:effectRef>
              <a:fontRef idx="minor">
                <a:schemeClr val="tx1"/>
              </a:fontRef>
            </p:style>
          </p:cxnSp>
          <p:cxnSp>
            <p:nvCxnSpPr>
              <p:cNvPr id="233" name="Straight Arrow Connector 232"/>
              <p:cNvCxnSpPr>
                <a:stCxn id="205" idx="4"/>
                <a:endCxn id="212" idx="0"/>
              </p:cNvCxnSpPr>
              <p:nvPr/>
            </p:nvCxnSpPr>
            <p:spPr>
              <a:xfrm rot="5400000">
                <a:off x="2651729" y="1381069"/>
                <a:ext cx="283920" cy="91880"/>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4" name="Straight Arrow Connector 233"/>
              <p:cNvCxnSpPr>
                <a:stCxn id="201" idx="5"/>
                <a:endCxn id="206" idx="1"/>
              </p:cNvCxnSpPr>
              <p:nvPr/>
            </p:nvCxnSpPr>
            <p:spPr>
              <a:xfrm rot="16200000" flipH="1">
                <a:off x="2250243" y="1033872"/>
                <a:ext cx="234384" cy="193065"/>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5" name="Straight Arrow Connector 234"/>
              <p:cNvCxnSpPr>
                <a:stCxn id="210" idx="6"/>
                <a:endCxn id="213" idx="2"/>
              </p:cNvCxnSpPr>
              <p:nvPr/>
            </p:nvCxnSpPr>
            <p:spPr>
              <a:xfrm flipV="1">
                <a:off x="2679129" y="1868594"/>
                <a:ext cx="474520" cy="123233"/>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6" name="Straight Arrow Connector 235"/>
              <p:cNvCxnSpPr>
                <a:stCxn id="211" idx="7"/>
                <a:endCxn id="213" idx="3"/>
              </p:cNvCxnSpPr>
              <p:nvPr/>
            </p:nvCxnSpPr>
            <p:spPr>
              <a:xfrm rot="5400000" flipH="1" flipV="1">
                <a:off x="2643298" y="1804686"/>
                <a:ext cx="424066" cy="629204"/>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7" name="Straight Arrow Connector 236"/>
              <p:cNvCxnSpPr>
                <a:stCxn id="213" idx="4"/>
                <a:endCxn id="214" idx="0"/>
              </p:cNvCxnSpPr>
              <p:nvPr/>
            </p:nvCxnSpPr>
            <p:spPr>
              <a:xfrm rot="5400000">
                <a:off x="3012966" y="2005539"/>
                <a:ext cx="277878" cy="115141"/>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8" name="Straight Arrow Connector 237"/>
              <p:cNvCxnSpPr>
                <a:stCxn id="200" idx="3"/>
                <a:endCxn id="208" idx="1"/>
              </p:cNvCxnSpPr>
              <p:nvPr/>
            </p:nvCxnSpPr>
            <p:spPr>
              <a:xfrm rot="16200000" flipH="1">
                <a:off x="1521830" y="1654119"/>
                <a:ext cx="595627" cy="123282"/>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39" name="Straight Arrow Connector 238"/>
              <p:cNvCxnSpPr>
                <a:stCxn id="207" idx="3"/>
                <a:endCxn id="208" idx="7"/>
              </p:cNvCxnSpPr>
              <p:nvPr/>
            </p:nvCxnSpPr>
            <p:spPr>
              <a:xfrm rot="5400000">
                <a:off x="1835781" y="1662191"/>
                <a:ext cx="474810" cy="227956"/>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40" name="Straight Arrow Connector 239"/>
              <p:cNvCxnSpPr>
                <a:stCxn id="208" idx="4"/>
                <a:endCxn id="211" idx="2"/>
              </p:cNvCxnSpPr>
              <p:nvPr/>
            </p:nvCxnSpPr>
            <p:spPr>
              <a:xfrm rot="16200000" flipH="1">
                <a:off x="2052589" y="1974887"/>
                <a:ext cx="262172" cy="528020"/>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cxnSp>
            <p:nvCxnSpPr>
              <p:cNvPr id="241" name="Straight Arrow Connector 240"/>
              <p:cNvCxnSpPr>
                <a:stCxn id="209" idx="4"/>
                <a:endCxn id="211" idx="1"/>
              </p:cNvCxnSpPr>
              <p:nvPr/>
            </p:nvCxnSpPr>
            <p:spPr>
              <a:xfrm rot="16200000" flipH="1">
                <a:off x="2187689" y="2055043"/>
                <a:ext cx="345536" cy="207021"/>
              </a:xfrm>
              <a:prstGeom prst="straightConnector1">
                <a:avLst/>
              </a:prstGeom>
              <a:ln w="19050">
                <a:solidFill>
                  <a:srgbClr val="00B050"/>
                </a:solidFill>
                <a:headEnd type="triangle"/>
                <a:tailEnd type="triangle"/>
              </a:ln>
              <a:effectLst/>
            </p:spPr>
            <p:style>
              <a:lnRef idx="2">
                <a:schemeClr val="accent5"/>
              </a:lnRef>
              <a:fillRef idx="0">
                <a:schemeClr val="accent5"/>
              </a:fillRef>
              <a:effectRef idx="1">
                <a:schemeClr val="accent5"/>
              </a:effectRef>
              <a:fontRef idx="minor">
                <a:schemeClr val="tx1"/>
              </a:fontRef>
            </p:style>
          </p:cxnSp>
        </p:grpSp>
        <p:grpSp>
          <p:nvGrpSpPr>
            <p:cNvPr id="46140" name="Group 344"/>
            <p:cNvGrpSpPr>
              <a:grpSpLocks/>
            </p:cNvGrpSpPr>
            <p:nvPr/>
          </p:nvGrpSpPr>
          <p:grpSpPr bwMode="auto">
            <a:xfrm>
              <a:off x="1741719" y="801782"/>
              <a:ext cx="1674778" cy="1623776"/>
              <a:chOff x="1741719" y="801782"/>
              <a:chExt cx="1674778" cy="1623776"/>
            </a:xfrm>
          </p:grpSpPr>
          <p:sp>
            <p:nvSpPr>
              <p:cNvPr id="200" name="Oval 199"/>
              <p:cNvSpPr>
                <a:spLocks noChangeAspect="1"/>
              </p:cNvSpPr>
              <p:nvPr/>
            </p:nvSpPr>
            <p:spPr>
              <a:xfrm>
                <a:off x="1741719" y="1322502"/>
                <a:ext cx="110489" cy="1111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1" name="Oval 200"/>
              <p:cNvSpPr>
                <a:spLocks noChangeAspect="1"/>
              </p:cNvSpPr>
              <p:nvPr/>
            </p:nvSpPr>
            <p:spPr>
              <a:xfrm>
                <a:off x="2176696" y="918975"/>
                <a:ext cx="109326" cy="1111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2" name="Oval 201"/>
              <p:cNvSpPr>
                <a:spLocks noChangeAspect="1"/>
              </p:cNvSpPr>
              <p:nvPr/>
            </p:nvSpPr>
            <p:spPr>
              <a:xfrm>
                <a:off x="2908249" y="801782"/>
                <a:ext cx="109326" cy="109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3" name="Oval 202"/>
              <p:cNvSpPr>
                <a:spLocks noChangeAspect="1"/>
              </p:cNvSpPr>
              <p:nvPr/>
            </p:nvSpPr>
            <p:spPr>
              <a:xfrm>
                <a:off x="3306009" y="985423"/>
                <a:ext cx="110488" cy="1111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4" name="Oval 203"/>
              <p:cNvSpPr>
                <a:spLocks noChangeAspect="1"/>
              </p:cNvSpPr>
              <p:nvPr/>
            </p:nvSpPr>
            <p:spPr>
              <a:xfrm>
                <a:off x="3147835" y="1385327"/>
                <a:ext cx="109326"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5" name="Oval 204"/>
              <p:cNvSpPr>
                <a:spLocks noChangeAspect="1"/>
              </p:cNvSpPr>
              <p:nvPr/>
            </p:nvSpPr>
            <p:spPr>
              <a:xfrm>
                <a:off x="2784966" y="1173897"/>
                <a:ext cx="109326" cy="109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6" name="Oval 205"/>
              <p:cNvSpPr>
                <a:spLocks noChangeAspect="1"/>
              </p:cNvSpPr>
              <p:nvPr/>
            </p:nvSpPr>
            <p:spPr>
              <a:xfrm>
                <a:off x="2447685" y="1231889"/>
                <a:ext cx="109326"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7" name="Oval 206"/>
              <p:cNvSpPr>
                <a:spLocks noChangeAspect="1"/>
              </p:cNvSpPr>
              <p:nvPr/>
            </p:nvSpPr>
            <p:spPr>
              <a:xfrm>
                <a:off x="2170881" y="1445735"/>
                <a:ext cx="110488"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8" name="Oval 207"/>
              <p:cNvSpPr>
                <a:spLocks noChangeAspect="1"/>
              </p:cNvSpPr>
              <p:nvPr/>
            </p:nvSpPr>
            <p:spPr>
              <a:xfrm>
                <a:off x="1863839" y="1997867"/>
                <a:ext cx="110488" cy="1111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09" name="Oval 208"/>
              <p:cNvSpPr>
                <a:spLocks noChangeAspect="1"/>
              </p:cNvSpPr>
              <p:nvPr/>
            </p:nvSpPr>
            <p:spPr>
              <a:xfrm>
                <a:off x="2202283" y="1875843"/>
                <a:ext cx="109326"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10" name="Oval 209"/>
              <p:cNvSpPr>
                <a:spLocks noChangeAspect="1"/>
              </p:cNvSpPr>
              <p:nvPr/>
            </p:nvSpPr>
            <p:spPr>
              <a:xfrm>
                <a:off x="2569804" y="1937459"/>
                <a:ext cx="109326"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11" name="Oval 210"/>
              <p:cNvSpPr>
                <a:spLocks noChangeAspect="1"/>
              </p:cNvSpPr>
              <p:nvPr/>
            </p:nvSpPr>
            <p:spPr>
              <a:xfrm>
                <a:off x="2447685" y="2315615"/>
                <a:ext cx="109326" cy="10994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12" name="Oval 211"/>
              <p:cNvSpPr>
                <a:spLocks noChangeAspect="1"/>
              </p:cNvSpPr>
              <p:nvPr/>
            </p:nvSpPr>
            <p:spPr>
              <a:xfrm>
                <a:off x="2693086" y="1570176"/>
                <a:ext cx="109326" cy="1087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13" name="Oval 212"/>
              <p:cNvSpPr>
                <a:spLocks noChangeAspect="1"/>
              </p:cNvSpPr>
              <p:nvPr/>
            </p:nvSpPr>
            <p:spPr>
              <a:xfrm>
                <a:off x="3154813" y="1814226"/>
                <a:ext cx="110488" cy="1099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14" name="Oval 213"/>
              <p:cNvSpPr>
                <a:spLocks noChangeAspect="1"/>
              </p:cNvSpPr>
              <p:nvPr/>
            </p:nvSpPr>
            <p:spPr>
              <a:xfrm>
                <a:off x="3041998" y="2202048"/>
                <a:ext cx="108163" cy="1111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grpSp>
      </p:grpSp>
      <p:cxnSp>
        <p:nvCxnSpPr>
          <p:cNvPr id="242" name="Straight Arrow Connector 241"/>
          <p:cNvCxnSpPr>
            <a:stCxn id="200" idx="6"/>
            <a:endCxn id="206" idx="2"/>
          </p:cNvCxnSpPr>
          <p:nvPr/>
        </p:nvCxnSpPr>
        <p:spPr>
          <a:xfrm flipV="1">
            <a:off x="3732213" y="3989388"/>
            <a:ext cx="812800" cy="12065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3" name="TextBox 100"/>
          <p:cNvSpPr txBox="1">
            <a:spLocks noChangeArrowheads="1"/>
          </p:cNvSpPr>
          <p:nvPr/>
        </p:nvSpPr>
        <p:spPr bwMode="auto">
          <a:xfrm>
            <a:off x="152400" y="3500438"/>
            <a:ext cx="381000" cy="461962"/>
          </a:xfrm>
          <a:prstGeom prst="rect">
            <a:avLst/>
          </a:prstGeom>
          <a:noFill/>
          <a:ln w="9525">
            <a:noFill/>
            <a:miter lim="800000"/>
            <a:headEnd/>
            <a:tailEnd/>
          </a:ln>
        </p:spPr>
        <p:txBody>
          <a:bodyPr>
            <a:spAutoFit/>
          </a:bodyPr>
          <a:lstStyle/>
          <a:p>
            <a:r>
              <a:rPr lang="en-US" sz="2400" b="1">
                <a:latin typeface="Tw Cen MT" pitchFamily="34" charset="0"/>
              </a:rPr>
              <a:t>A</a:t>
            </a:r>
          </a:p>
        </p:txBody>
      </p:sp>
      <p:sp>
        <p:nvSpPr>
          <p:cNvPr id="244" name="TextBox 101"/>
          <p:cNvSpPr txBox="1">
            <a:spLocks noChangeArrowheads="1"/>
          </p:cNvSpPr>
          <p:nvPr/>
        </p:nvSpPr>
        <p:spPr bwMode="auto">
          <a:xfrm>
            <a:off x="1295400" y="3881438"/>
            <a:ext cx="381000" cy="461962"/>
          </a:xfrm>
          <a:prstGeom prst="rect">
            <a:avLst/>
          </a:prstGeom>
          <a:noFill/>
          <a:ln w="9525">
            <a:noFill/>
            <a:miter lim="800000"/>
            <a:headEnd/>
            <a:tailEnd/>
          </a:ln>
        </p:spPr>
        <p:txBody>
          <a:bodyPr>
            <a:spAutoFit/>
          </a:bodyPr>
          <a:lstStyle/>
          <a:p>
            <a:r>
              <a:rPr lang="en-US" sz="2400" b="1">
                <a:latin typeface="Tw Cen MT" pitchFamily="34" charset="0"/>
              </a:rPr>
              <a:t>B</a:t>
            </a:r>
          </a:p>
        </p:txBody>
      </p:sp>
      <p:sp>
        <p:nvSpPr>
          <p:cNvPr id="245" name="TextBox 102"/>
          <p:cNvSpPr txBox="1">
            <a:spLocks noChangeArrowheads="1"/>
          </p:cNvSpPr>
          <p:nvPr/>
        </p:nvSpPr>
        <p:spPr bwMode="auto">
          <a:xfrm>
            <a:off x="4648200" y="3957638"/>
            <a:ext cx="381000" cy="461962"/>
          </a:xfrm>
          <a:prstGeom prst="rect">
            <a:avLst/>
          </a:prstGeom>
          <a:noFill/>
          <a:ln w="9525">
            <a:noFill/>
            <a:miter lim="800000"/>
            <a:headEnd/>
            <a:tailEnd/>
          </a:ln>
        </p:spPr>
        <p:txBody>
          <a:bodyPr>
            <a:spAutoFit/>
          </a:bodyPr>
          <a:lstStyle/>
          <a:p>
            <a:r>
              <a:rPr lang="en-US" sz="2400" b="1">
                <a:latin typeface="Tw Cen MT" pitchFamily="34" charset="0"/>
              </a:rPr>
              <a:t>B</a:t>
            </a:r>
          </a:p>
        </p:txBody>
      </p:sp>
      <p:sp>
        <p:nvSpPr>
          <p:cNvPr id="246" name="TextBox 103"/>
          <p:cNvSpPr txBox="1">
            <a:spLocks noChangeArrowheads="1"/>
          </p:cNvSpPr>
          <p:nvPr/>
        </p:nvSpPr>
        <p:spPr bwMode="auto">
          <a:xfrm>
            <a:off x="3581400" y="3424238"/>
            <a:ext cx="381000" cy="461962"/>
          </a:xfrm>
          <a:prstGeom prst="rect">
            <a:avLst/>
          </a:prstGeom>
          <a:noFill/>
          <a:ln w="9525">
            <a:noFill/>
            <a:miter lim="800000"/>
            <a:headEnd/>
            <a:tailEnd/>
          </a:ln>
        </p:spPr>
        <p:txBody>
          <a:bodyPr>
            <a:spAutoFit/>
          </a:bodyPr>
          <a:lstStyle/>
          <a:p>
            <a:r>
              <a:rPr lang="en-US" sz="2400" b="1">
                <a:latin typeface="Tw Cen MT" pitchFamily="34" charset="0"/>
              </a:rPr>
              <a:t>A</a:t>
            </a:r>
          </a:p>
        </p:txBody>
      </p:sp>
      <p:grpSp>
        <p:nvGrpSpPr>
          <p:cNvPr id="8" name="Group 349"/>
          <p:cNvGrpSpPr>
            <a:grpSpLocks/>
          </p:cNvGrpSpPr>
          <p:nvPr/>
        </p:nvGrpSpPr>
        <p:grpSpPr bwMode="auto">
          <a:xfrm>
            <a:off x="6858000" y="3352800"/>
            <a:ext cx="2209800" cy="2057400"/>
            <a:chOff x="3799117" y="816429"/>
            <a:chExt cx="1674775" cy="1623781"/>
          </a:xfrm>
        </p:grpSpPr>
        <p:grpSp>
          <p:nvGrpSpPr>
            <p:cNvPr id="46094" name="Group 347"/>
            <p:cNvGrpSpPr>
              <a:grpSpLocks/>
            </p:cNvGrpSpPr>
            <p:nvPr/>
          </p:nvGrpSpPr>
          <p:grpSpPr bwMode="auto">
            <a:xfrm>
              <a:off x="3814758" y="832667"/>
              <a:ext cx="1643492" cy="1552064"/>
              <a:chOff x="3814758" y="832667"/>
              <a:chExt cx="1643492" cy="1552064"/>
            </a:xfrm>
          </p:grpSpPr>
          <p:cxnSp>
            <p:nvCxnSpPr>
              <p:cNvPr id="265" name="Straight Arrow Connector 264"/>
              <p:cNvCxnSpPr>
                <a:stCxn id="251" idx="6"/>
                <a:endCxn id="255" idx="1"/>
              </p:cNvCxnSpPr>
              <p:nvPr/>
            </p:nvCxnSpPr>
            <p:spPr>
              <a:xfrm>
                <a:off x="4342937" y="989332"/>
                <a:ext cx="514945" cy="21550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66" name="Straight Arrow Connector 265"/>
              <p:cNvCxnSpPr>
                <a:stCxn id="250" idx="6"/>
                <a:endCxn id="256" idx="2"/>
              </p:cNvCxnSpPr>
              <p:nvPr/>
            </p:nvCxnSpPr>
            <p:spPr>
              <a:xfrm flipV="1">
                <a:off x="3908603" y="1301309"/>
                <a:ext cx="596759" cy="9146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67" name="Straight Arrow Connector 266"/>
              <p:cNvCxnSpPr>
                <a:stCxn id="259" idx="1"/>
                <a:endCxn id="250" idx="4"/>
              </p:cNvCxnSpPr>
              <p:nvPr/>
            </p:nvCxnSpPr>
            <p:spPr>
              <a:xfrm rot="16200000" flipV="1">
                <a:off x="3833873" y="1466033"/>
                <a:ext cx="461074" cy="42230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68" name="Straight Arrow Connector 267"/>
              <p:cNvCxnSpPr>
                <a:stCxn id="260" idx="4"/>
                <a:endCxn id="261" idx="0"/>
              </p:cNvCxnSpPr>
              <p:nvPr/>
            </p:nvCxnSpPr>
            <p:spPr>
              <a:xfrm rot="5400000">
                <a:off x="4486175" y="2133905"/>
                <a:ext cx="269377" cy="12272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69" name="Straight Arrow Connector 268"/>
              <p:cNvCxnSpPr>
                <a:stCxn id="257" idx="4"/>
                <a:endCxn id="259" idx="0"/>
              </p:cNvCxnSpPr>
              <p:nvPr/>
            </p:nvCxnSpPr>
            <p:spPr>
              <a:xfrm rot="16200000" flipH="1">
                <a:off x="4139902" y="1716020"/>
                <a:ext cx="318241" cy="3007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0" name="Straight Arrow Connector 269"/>
              <p:cNvCxnSpPr>
                <a:stCxn id="252" idx="2"/>
                <a:endCxn id="251" idx="7"/>
              </p:cNvCxnSpPr>
              <p:nvPr/>
            </p:nvCxnSpPr>
            <p:spPr>
              <a:xfrm rot="10800000" flipV="1">
                <a:off x="4327297" y="870305"/>
                <a:ext cx="638869" cy="8018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1" name="Straight Arrow Connector 270"/>
              <p:cNvCxnSpPr>
                <a:stCxn id="264" idx="1"/>
                <a:endCxn id="260" idx="5"/>
              </p:cNvCxnSpPr>
              <p:nvPr/>
            </p:nvCxnSpPr>
            <p:spPr>
              <a:xfrm rot="16200000" flipV="1">
                <a:off x="4824071" y="1943398"/>
                <a:ext cx="187938" cy="392225"/>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2" name="Straight Arrow Connector 271"/>
              <p:cNvCxnSpPr>
                <a:stCxn id="252" idx="5"/>
                <a:endCxn id="254" idx="1"/>
              </p:cNvCxnSpPr>
              <p:nvPr/>
            </p:nvCxnSpPr>
            <p:spPr>
              <a:xfrm rot="16200000" flipH="1">
                <a:off x="4887532" y="1081674"/>
                <a:ext cx="506179" cy="16362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3" name="Straight Arrow Connector 272"/>
              <p:cNvCxnSpPr>
                <a:stCxn id="263" idx="0"/>
                <a:endCxn id="254" idx="3"/>
              </p:cNvCxnSpPr>
              <p:nvPr/>
            </p:nvCxnSpPr>
            <p:spPr>
              <a:xfrm rot="5400000" flipH="1" flipV="1">
                <a:off x="5045496" y="1653100"/>
                <a:ext cx="337035" cy="1684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4" name="Straight Arrow Connector 273"/>
              <p:cNvCxnSpPr>
                <a:stCxn id="258" idx="6"/>
                <a:endCxn id="259" idx="3"/>
              </p:cNvCxnSpPr>
              <p:nvPr/>
            </p:nvCxnSpPr>
            <p:spPr>
              <a:xfrm flipV="1">
                <a:off x="4031324" y="1982896"/>
                <a:ext cx="244238" cy="8519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5" name="Straight Arrow Connector 274"/>
              <p:cNvCxnSpPr>
                <a:stCxn id="256" idx="6"/>
                <a:endCxn id="255" idx="2"/>
              </p:cNvCxnSpPr>
              <p:nvPr/>
            </p:nvCxnSpPr>
            <p:spPr>
              <a:xfrm flipV="1">
                <a:off x="4613645" y="1243675"/>
                <a:ext cx="228597" cy="5763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6" name="Straight Arrow Connector 275"/>
              <p:cNvCxnSpPr>
                <a:stCxn id="256" idx="7"/>
                <a:endCxn id="252" idx="3"/>
              </p:cNvCxnSpPr>
              <p:nvPr/>
            </p:nvCxnSpPr>
            <p:spPr>
              <a:xfrm rot="5400000" flipH="1" flipV="1">
                <a:off x="4613244" y="895158"/>
                <a:ext cx="353323" cy="383803"/>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7" name="Straight Arrow Connector 276"/>
              <p:cNvCxnSpPr>
                <a:stCxn id="250" idx="5"/>
                <a:endCxn id="257" idx="2"/>
              </p:cNvCxnSpPr>
              <p:nvPr/>
            </p:nvCxnSpPr>
            <p:spPr>
              <a:xfrm rot="16200000" flipH="1">
                <a:off x="4019479" y="1305145"/>
                <a:ext cx="81440" cy="33688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8" name="Straight Arrow Connector 277"/>
              <p:cNvCxnSpPr>
                <a:stCxn id="253" idx="5"/>
                <a:endCxn id="263" idx="7"/>
              </p:cNvCxnSpPr>
              <p:nvPr/>
            </p:nvCxnSpPr>
            <p:spPr>
              <a:xfrm rot="5400000">
                <a:off x="4975297" y="1362120"/>
                <a:ext cx="751751" cy="21415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79" name="Straight Arrow Connector 278"/>
              <p:cNvCxnSpPr>
                <a:stCxn id="252" idx="7"/>
                <a:endCxn id="253" idx="1"/>
              </p:cNvCxnSpPr>
              <p:nvPr/>
            </p:nvCxnSpPr>
            <p:spPr>
              <a:xfrm rot="16200000" flipH="1">
                <a:off x="5128566" y="762960"/>
                <a:ext cx="182926" cy="32244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0" name="Straight Arrow Connector 279"/>
              <p:cNvCxnSpPr>
                <a:stCxn id="252" idx="4"/>
                <a:endCxn id="255" idx="0"/>
              </p:cNvCxnSpPr>
              <p:nvPr/>
            </p:nvCxnSpPr>
            <p:spPr>
              <a:xfrm rot="5400000">
                <a:off x="4828618" y="996857"/>
                <a:ext cx="261860" cy="12151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1" name="Straight Arrow Connector 280"/>
              <p:cNvCxnSpPr>
                <a:stCxn id="255" idx="7"/>
                <a:endCxn id="253" idx="2"/>
              </p:cNvCxnSpPr>
              <p:nvPr/>
            </p:nvCxnSpPr>
            <p:spPr>
              <a:xfrm rot="5400000" flipH="1" flipV="1">
                <a:off x="5075698" y="916126"/>
                <a:ext cx="149097" cy="428319"/>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2" name="Straight Arrow Connector 281"/>
              <p:cNvCxnSpPr>
                <a:stCxn id="254" idx="0"/>
                <a:endCxn id="253" idx="3"/>
              </p:cNvCxnSpPr>
              <p:nvPr/>
            </p:nvCxnSpPr>
            <p:spPr>
              <a:xfrm rot="5400000" flipH="1" flipV="1">
                <a:off x="5167611" y="1186650"/>
                <a:ext cx="306964" cy="12031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3" name="Straight Arrow Connector 282"/>
              <p:cNvCxnSpPr>
                <a:stCxn id="255" idx="5"/>
                <a:endCxn id="254" idx="2"/>
              </p:cNvCxnSpPr>
              <p:nvPr/>
            </p:nvCxnSpPr>
            <p:spPr>
              <a:xfrm rot="16200000" flipH="1">
                <a:off x="4985014" y="1233588"/>
                <a:ext cx="171650" cy="269504"/>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4" name="Straight Arrow Connector 283"/>
              <p:cNvCxnSpPr>
                <a:stCxn id="255" idx="4"/>
                <a:endCxn id="262" idx="0"/>
              </p:cNvCxnSpPr>
              <p:nvPr/>
            </p:nvCxnSpPr>
            <p:spPr>
              <a:xfrm rot="5400000">
                <a:off x="4710889" y="1394062"/>
                <a:ext cx="283159" cy="9264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5" name="Straight Arrow Connector 284"/>
              <p:cNvCxnSpPr>
                <a:stCxn id="251" idx="5"/>
                <a:endCxn id="256" idx="1"/>
              </p:cNvCxnSpPr>
              <p:nvPr/>
            </p:nvCxnSpPr>
            <p:spPr>
              <a:xfrm rot="16200000" flipH="1">
                <a:off x="4306376" y="1049094"/>
                <a:ext cx="235549" cy="193706"/>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6" name="Straight Arrow Connector 285"/>
              <p:cNvCxnSpPr>
                <a:stCxn id="260" idx="6"/>
                <a:endCxn id="263" idx="2"/>
              </p:cNvCxnSpPr>
              <p:nvPr/>
            </p:nvCxnSpPr>
            <p:spPr>
              <a:xfrm flipV="1">
                <a:off x="4737568" y="1882663"/>
                <a:ext cx="411475" cy="125292"/>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7" name="Straight Arrow Connector 157"/>
              <p:cNvCxnSpPr>
                <a:stCxn id="261" idx="7"/>
                <a:endCxn id="263" idx="3"/>
              </p:cNvCxnSpPr>
              <p:nvPr/>
            </p:nvCxnSpPr>
            <p:spPr>
              <a:xfrm rot="5400000" flipH="1" flipV="1">
                <a:off x="4669601" y="1852411"/>
                <a:ext cx="423486" cy="56668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8" name="Straight Arrow Connector 158"/>
              <p:cNvCxnSpPr>
                <a:stCxn id="263" idx="4"/>
                <a:endCxn id="264" idx="0"/>
              </p:cNvCxnSpPr>
              <p:nvPr/>
            </p:nvCxnSpPr>
            <p:spPr>
              <a:xfrm rot="5400000">
                <a:off x="5040675" y="2052275"/>
                <a:ext cx="276894" cy="52938"/>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89" name="Straight Arrow Connector 288"/>
              <p:cNvCxnSpPr>
                <a:stCxn id="250" idx="3"/>
                <a:endCxn id="258" idx="1"/>
              </p:cNvCxnSpPr>
              <p:nvPr/>
            </p:nvCxnSpPr>
            <p:spPr>
              <a:xfrm rot="16200000" flipH="1">
                <a:off x="3577924" y="1669698"/>
                <a:ext cx="596389" cy="12272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90" name="Straight Arrow Connector 289"/>
              <p:cNvCxnSpPr>
                <a:stCxn id="257" idx="3"/>
                <a:endCxn id="258" idx="7"/>
              </p:cNvCxnSpPr>
              <p:nvPr/>
            </p:nvCxnSpPr>
            <p:spPr>
              <a:xfrm rot="5400000">
                <a:off x="3893180" y="1678154"/>
                <a:ext cx="473603" cy="228597"/>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91" name="Straight Arrow Connector 290"/>
              <p:cNvCxnSpPr>
                <a:stCxn id="258" idx="4"/>
                <a:endCxn id="261" idx="2"/>
              </p:cNvCxnSpPr>
              <p:nvPr/>
            </p:nvCxnSpPr>
            <p:spPr>
              <a:xfrm rot="16200000" flipH="1">
                <a:off x="4109716" y="1989436"/>
                <a:ext cx="263113" cy="528180"/>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cxnSp>
            <p:nvCxnSpPr>
              <p:cNvPr id="292" name="Straight Arrow Connector 291"/>
              <p:cNvCxnSpPr>
                <a:stCxn id="259" idx="4"/>
                <a:endCxn id="261" idx="1"/>
              </p:cNvCxnSpPr>
              <p:nvPr/>
            </p:nvCxnSpPr>
            <p:spPr>
              <a:xfrm rot="16200000" flipH="1">
                <a:off x="4244003" y="2070496"/>
                <a:ext cx="347058" cy="206941"/>
              </a:xfrm>
              <a:prstGeom prst="straightConnector1">
                <a:avLst/>
              </a:prstGeom>
              <a:ln w="19050">
                <a:solidFill>
                  <a:srgbClr val="00B050"/>
                </a:solidFill>
                <a:headEnd type="none"/>
                <a:tailEnd type="none"/>
              </a:ln>
              <a:effectLst/>
            </p:spPr>
            <p:style>
              <a:lnRef idx="2">
                <a:schemeClr val="accent5"/>
              </a:lnRef>
              <a:fillRef idx="0">
                <a:schemeClr val="accent5"/>
              </a:fillRef>
              <a:effectRef idx="1">
                <a:schemeClr val="accent5"/>
              </a:effectRef>
              <a:fontRef idx="minor">
                <a:schemeClr val="tx1"/>
              </a:fontRef>
            </p:style>
          </p:cxnSp>
        </p:grpSp>
        <p:grpSp>
          <p:nvGrpSpPr>
            <p:cNvPr id="46095" name="Group 348"/>
            <p:cNvGrpSpPr>
              <a:grpSpLocks/>
            </p:cNvGrpSpPr>
            <p:nvPr/>
          </p:nvGrpSpPr>
          <p:grpSpPr bwMode="auto">
            <a:xfrm>
              <a:off x="3799117" y="816429"/>
              <a:ext cx="1674775" cy="1623781"/>
              <a:chOff x="3799117" y="816429"/>
              <a:chExt cx="1674775" cy="1623781"/>
            </a:xfrm>
          </p:grpSpPr>
          <p:sp>
            <p:nvSpPr>
              <p:cNvPr id="250" name="Oval 249"/>
              <p:cNvSpPr>
                <a:spLocks noChangeAspect="1"/>
              </p:cNvSpPr>
              <p:nvPr/>
            </p:nvSpPr>
            <p:spPr>
              <a:xfrm>
                <a:off x="3799117" y="1337643"/>
                <a:ext cx="109486" cy="109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1" name="Oval 250"/>
              <p:cNvSpPr>
                <a:spLocks noChangeAspect="1"/>
              </p:cNvSpPr>
              <p:nvPr/>
            </p:nvSpPr>
            <p:spPr>
              <a:xfrm>
                <a:off x="4233452" y="934203"/>
                <a:ext cx="109486" cy="109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2" name="Oval 251"/>
              <p:cNvSpPr>
                <a:spLocks noChangeAspect="1"/>
              </p:cNvSpPr>
              <p:nvPr/>
            </p:nvSpPr>
            <p:spPr>
              <a:xfrm>
                <a:off x="4964963" y="816429"/>
                <a:ext cx="109486" cy="109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3" name="Oval 252"/>
              <p:cNvSpPr>
                <a:spLocks noChangeAspect="1"/>
              </p:cNvSpPr>
              <p:nvPr/>
            </p:nvSpPr>
            <p:spPr>
              <a:xfrm>
                <a:off x="5364406" y="1001861"/>
                <a:ext cx="109486" cy="109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4" name="Oval 253"/>
              <p:cNvSpPr>
                <a:spLocks noChangeAspect="1"/>
              </p:cNvSpPr>
              <p:nvPr/>
            </p:nvSpPr>
            <p:spPr>
              <a:xfrm>
                <a:off x="5205591" y="1399036"/>
                <a:ext cx="109486" cy="110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5" name="Oval 254"/>
              <p:cNvSpPr>
                <a:spLocks noChangeAspect="1"/>
              </p:cNvSpPr>
              <p:nvPr/>
            </p:nvSpPr>
            <p:spPr>
              <a:xfrm>
                <a:off x="4842242" y="1188546"/>
                <a:ext cx="109486" cy="1090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6" name="Oval 255"/>
              <p:cNvSpPr>
                <a:spLocks noChangeAspect="1"/>
              </p:cNvSpPr>
              <p:nvPr/>
            </p:nvSpPr>
            <p:spPr>
              <a:xfrm>
                <a:off x="4505362" y="1246180"/>
                <a:ext cx="108283" cy="110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7" name="Oval 256"/>
              <p:cNvSpPr>
                <a:spLocks noChangeAspect="1"/>
              </p:cNvSpPr>
              <p:nvPr/>
            </p:nvSpPr>
            <p:spPr>
              <a:xfrm>
                <a:off x="4228639" y="1460429"/>
                <a:ext cx="109486" cy="110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8" name="Oval 257"/>
              <p:cNvSpPr>
                <a:spLocks noChangeAspect="1"/>
              </p:cNvSpPr>
              <p:nvPr/>
            </p:nvSpPr>
            <p:spPr>
              <a:xfrm>
                <a:off x="3920635" y="2012966"/>
                <a:ext cx="110689" cy="110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59" name="Oval 258"/>
              <p:cNvSpPr>
                <a:spLocks noChangeAspect="1"/>
              </p:cNvSpPr>
              <p:nvPr/>
            </p:nvSpPr>
            <p:spPr>
              <a:xfrm>
                <a:off x="4259921" y="1891432"/>
                <a:ext cx="109486" cy="109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60" name="Oval 259"/>
              <p:cNvSpPr>
                <a:spLocks noChangeAspect="1"/>
              </p:cNvSpPr>
              <p:nvPr/>
            </p:nvSpPr>
            <p:spPr>
              <a:xfrm>
                <a:off x="4628083" y="1952826"/>
                <a:ext cx="109486" cy="110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61" name="Oval 260"/>
              <p:cNvSpPr>
                <a:spLocks noChangeAspect="1"/>
              </p:cNvSpPr>
              <p:nvPr/>
            </p:nvSpPr>
            <p:spPr>
              <a:xfrm>
                <a:off x="4505362" y="2331207"/>
                <a:ext cx="108283" cy="10900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62" name="Oval 261"/>
              <p:cNvSpPr>
                <a:spLocks noChangeAspect="1"/>
              </p:cNvSpPr>
              <p:nvPr/>
            </p:nvSpPr>
            <p:spPr>
              <a:xfrm>
                <a:off x="4749600" y="1584468"/>
                <a:ext cx="110689" cy="1102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63" name="Oval 262"/>
              <p:cNvSpPr>
                <a:spLocks noChangeAspect="1"/>
              </p:cNvSpPr>
              <p:nvPr/>
            </p:nvSpPr>
            <p:spPr>
              <a:xfrm>
                <a:off x="5149043" y="1830040"/>
                <a:ext cx="110689" cy="10775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64" name="Oval 263"/>
              <p:cNvSpPr>
                <a:spLocks noChangeAspect="1"/>
              </p:cNvSpPr>
              <p:nvPr/>
            </p:nvSpPr>
            <p:spPr>
              <a:xfrm>
                <a:off x="5098511" y="2217191"/>
                <a:ext cx="110689" cy="1090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grpSp>
      </p:grpSp>
      <p:sp>
        <p:nvSpPr>
          <p:cNvPr id="293" name="Right Arrow 292"/>
          <p:cNvSpPr/>
          <p:nvPr/>
        </p:nvSpPr>
        <p:spPr>
          <a:xfrm>
            <a:off x="6019800" y="4191000"/>
            <a:ext cx="685800" cy="381000"/>
          </a:xfrm>
          <a:prstGeom prst="rightArrow">
            <a:avLst/>
          </a:prstGeom>
          <a:ln>
            <a:solidFill>
              <a:schemeClr val="accent2">
                <a:lumMod val="75000"/>
                <a:alpha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243" grpId="0"/>
      <p:bldP spid="244" grpId="0"/>
      <p:bldP spid="245" grpId="0"/>
      <p:bldP spid="246" grpId="0"/>
      <p:bldP spid="2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13" descr="notre-dame-reconstruct"/>
          <p:cNvPicPr>
            <a:picLocks noChangeAspect="1" noChangeArrowheads="1"/>
          </p:cNvPicPr>
          <p:nvPr/>
        </p:nvPicPr>
        <p:blipFill>
          <a:blip r:embed="rId3"/>
          <a:srcRect/>
          <a:stretch>
            <a:fillRect/>
          </a:stretch>
        </p:blipFill>
        <p:spPr bwMode="auto">
          <a:xfrm>
            <a:off x="2590800" y="3124200"/>
            <a:ext cx="3733800" cy="2800350"/>
          </a:xfrm>
          <a:prstGeom prst="rect">
            <a:avLst/>
          </a:prstGeom>
          <a:noFill/>
          <a:ln w="19050">
            <a:solidFill>
              <a:srgbClr val="000000"/>
            </a:solidFill>
            <a:miter lim="800000"/>
            <a:headEnd/>
            <a:tailEnd/>
          </a:ln>
        </p:spPr>
      </p:pic>
      <p:pic>
        <p:nvPicPr>
          <p:cNvPr id="88" name="Picture 87" descr="notre-dame-montage"/>
          <p:cNvPicPr>
            <a:picLocks noChangeAspect="1" noChangeArrowheads="1"/>
          </p:cNvPicPr>
          <p:nvPr/>
        </p:nvPicPr>
        <p:blipFill>
          <a:blip r:embed="rId4"/>
          <a:srcRect/>
          <a:stretch>
            <a:fillRect/>
          </a:stretch>
        </p:blipFill>
        <p:spPr bwMode="auto">
          <a:xfrm>
            <a:off x="2514600" y="1273175"/>
            <a:ext cx="3886200" cy="3222625"/>
          </a:xfrm>
          <a:prstGeom prst="rect">
            <a:avLst/>
          </a:prstGeom>
          <a:noFill/>
          <a:ln w="9525">
            <a:noFill/>
            <a:miter lim="800000"/>
            <a:headEnd/>
            <a:tailEnd/>
          </a:ln>
        </p:spPr>
      </p:pic>
      <p:sp>
        <p:nvSpPr>
          <p:cNvPr id="6148" name="Title 1"/>
          <p:cNvSpPr>
            <a:spLocks noGrp="1"/>
          </p:cNvSpPr>
          <p:nvPr>
            <p:ph type="title"/>
          </p:nvPr>
        </p:nvSpPr>
        <p:spPr bwMode="auto"/>
        <p:txBody>
          <a:bodyPr wrap="square" numCol="1" anchorCtr="0" compatLnSpc="1">
            <a:prstTxWarp prst="textNoShape">
              <a:avLst/>
            </a:prstTxWarp>
          </a:bodyPr>
          <a:lstStyle/>
          <a:p>
            <a:r>
              <a:rPr lang="en-US" smtClean="0"/>
              <a:t>Photo Tourism</a:t>
            </a:r>
          </a:p>
        </p:txBody>
      </p:sp>
      <p:grpSp>
        <p:nvGrpSpPr>
          <p:cNvPr id="3" name="Group 89"/>
          <p:cNvGrpSpPr>
            <a:grpSpLocks/>
          </p:cNvGrpSpPr>
          <p:nvPr/>
        </p:nvGrpSpPr>
        <p:grpSpPr bwMode="auto">
          <a:xfrm>
            <a:off x="228600" y="1778000"/>
            <a:ext cx="8763000" cy="1727200"/>
            <a:chOff x="228600" y="1676400"/>
            <a:chExt cx="8763000" cy="1295400"/>
          </a:xfrm>
        </p:grpSpPr>
        <p:sp>
          <p:nvSpPr>
            <p:cNvPr id="4" name="Rounded Rectangle 3"/>
            <p:cNvSpPr/>
            <p:nvPr/>
          </p:nvSpPr>
          <p:spPr>
            <a:xfrm>
              <a:off x="228600" y="1676400"/>
              <a:ext cx="8763000" cy="1295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73" name="TextBox 10"/>
            <p:cNvSpPr txBox="1">
              <a:spLocks noChangeArrowheads="1"/>
            </p:cNvSpPr>
            <p:nvPr/>
          </p:nvSpPr>
          <p:spPr bwMode="auto">
            <a:xfrm>
              <a:off x="533400" y="1714500"/>
              <a:ext cx="4343400" cy="346249"/>
            </a:xfrm>
            <a:prstGeom prst="rect">
              <a:avLst/>
            </a:prstGeom>
            <a:noFill/>
            <a:ln w="9525">
              <a:noFill/>
              <a:miter lim="800000"/>
              <a:headEnd/>
              <a:tailEnd/>
            </a:ln>
          </p:spPr>
          <p:txBody>
            <a:bodyPr wrap="square">
              <a:spAutoFit/>
            </a:bodyPr>
            <a:lstStyle/>
            <a:p>
              <a:r>
                <a:rPr lang="en-US" sz="2400" b="1" dirty="0">
                  <a:latin typeface="Calibri" pitchFamily="34" charset="0"/>
                </a:rPr>
                <a:t>Computing </a:t>
              </a:r>
              <a:r>
                <a:rPr lang="en-US" sz="2400" b="1" dirty="0" smtClean="0">
                  <a:latin typeface="Calibri" pitchFamily="34" charset="0"/>
                </a:rPr>
                <a:t>Correspondences</a:t>
              </a:r>
              <a:endParaRPr lang="en-US" sz="2400" b="1" dirty="0">
                <a:latin typeface="Calibri" pitchFamily="34" charset="0"/>
              </a:endParaRPr>
            </a:p>
          </p:txBody>
        </p:sp>
      </p:grpSp>
      <p:grpSp>
        <p:nvGrpSpPr>
          <p:cNvPr id="5" name="Group 90"/>
          <p:cNvGrpSpPr>
            <a:grpSpLocks/>
          </p:cNvGrpSpPr>
          <p:nvPr/>
        </p:nvGrpSpPr>
        <p:grpSpPr bwMode="auto">
          <a:xfrm>
            <a:off x="304800" y="2286000"/>
            <a:ext cx="8610600" cy="1143000"/>
            <a:chOff x="304800" y="2209800"/>
            <a:chExt cx="8610600" cy="1143000"/>
          </a:xfrm>
        </p:grpSpPr>
        <p:sp>
          <p:nvSpPr>
            <p:cNvPr id="22" name="Rectangle 21"/>
            <p:cNvSpPr/>
            <p:nvPr/>
          </p:nvSpPr>
          <p:spPr>
            <a:xfrm>
              <a:off x="304800" y="2362200"/>
              <a:ext cx="1676400" cy="838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smtClean="0">
                  <a:solidFill>
                    <a:schemeClr val="tx1"/>
                  </a:solidFill>
                </a:rPr>
                <a:t>Feature Extraction</a:t>
              </a:r>
              <a:endParaRPr lang="en-US" sz="2400" b="1" dirty="0">
                <a:solidFill>
                  <a:srgbClr val="FF0000"/>
                </a:solidFill>
              </a:endParaRPr>
            </a:p>
          </p:txBody>
        </p:sp>
        <p:sp>
          <p:nvSpPr>
            <p:cNvPr id="23" name="Rectangle 22"/>
            <p:cNvSpPr/>
            <p:nvPr/>
          </p:nvSpPr>
          <p:spPr>
            <a:xfrm>
              <a:off x="2362200" y="2209800"/>
              <a:ext cx="1828800" cy="1143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err="1" smtClean="0">
                  <a:solidFill>
                    <a:srgbClr val="FF0000"/>
                  </a:solidFill>
                </a:rPr>
                <a:t>Pairwise</a:t>
              </a:r>
              <a:endParaRPr lang="en-US" sz="2400" b="1" dirty="0" smtClean="0">
                <a:solidFill>
                  <a:srgbClr val="FF0000"/>
                </a:solidFill>
              </a:endParaRPr>
            </a:p>
            <a:p>
              <a:pPr algn="ctr" fontAlgn="auto">
                <a:spcBef>
                  <a:spcPts val="0"/>
                </a:spcBef>
                <a:spcAft>
                  <a:spcPts val="0"/>
                </a:spcAft>
                <a:defRPr/>
              </a:pPr>
              <a:r>
                <a:rPr lang="en-US" sz="2400" b="1" dirty="0" smtClean="0">
                  <a:solidFill>
                    <a:schemeClr val="tx1"/>
                  </a:solidFill>
                </a:rPr>
                <a:t>Feature Matching</a:t>
              </a:r>
              <a:endParaRPr lang="en-US" sz="2400" b="1" dirty="0">
                <a:solidFill>
                  <a:srgbClr val="FF0000"/>
                </a:solidFill>
              </a:endParaRPr>
            </a:p>
          </p:txBody>
        </p:sp>
        <p:sp>
          <p:nvSpPr>
            <p:cNvPr id="24" name="Rectangle 23"/>
            <p:cNvSpPr/>
            <p:nvPr/>
          </p:nvSpPr>
          <p:spPr>
            <a:xfrm>
              <a:off x="4572000" y="2286000"/>
              <a:ext cx="2209800" cy="9906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smtClean="0">
                  <a:solidFill>
                    <a:schemeClr val="tx1"/>
                  </a:solidFill>
                </a:rPr>
                <a:t>Match Refinement</a:t>
              </a:r>
              <a:endParaRPr lang="en-US" sz="2400" b="1" dirty="0">
                <a:solidFill>
                  <a:srgbClr val="FF0000"/>
                </a:solidFill>
              </a:endParaRPr>
            </a:p>
          </p:txBody>
        </p:sp>
        <p:sp>
          <p:nvSpPr>
            <p:cNvPr id="25" name="Rectangle 24"/>
            <p:cNvSpPr/>
            <p:nvPr/>
          </p:nvSpPr>
          <p:spPr>
            <a:xfrm>
              <a:off x="7162800" y="2362200"/>
              <a:ext cx="1752600" cy="838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smtClean="0">
                  <a:solidFill>
                    <a:schemeClr val="tx1"/>
                  </a:solidFill>
                </a:rPr>
                <a:t>Track Creation</a:t>
              </a:r>
              <a:endParaRPr lang="en-US" sz="2400" b="1" dirty="0">
                <a:solidFill>
                  <a:srgbClr val="FF0000"/>
                </a:solidFill>
              </a:endParaRPr>
            </a:p>
          </p:txBody>
        </p:sp>
      </p:grpSp>
      <p:sp>
        <p:nvSpPr>
          <p:cNvPr id="28" name="Rounded Rectangle 27"/>
          <p:cNvSpPr/>
          <p:nvPr/>
        </p:nvSpPr>
        <p:spPr>
          <a:xfrm>
            <a:off x="228600" y="4038600"/>
            <a:ext cx="8763000" cy="1447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28"/>
          <p:cNvSpPr txBox="1">
            <a:spLocks noChangeArrowheads="1"/>
          </p:cNvSpPr>
          <p:nvPr/>
        </p:nvSpPr>
        <p:spPr bwMode="auto">
          <a:xfrm>
            <a:off x="609600" y="4038600"/>
            <a:ext cx="3657600" cy="461665"/>
          </a:xfrm>
          <a:prstGeom prst="rect">
            <a:avLst/>
          </a:prstGeom>
          <a:noFill/>
          <a:ln w="9525">
            <a:noFill/>
            <a:miter lim="800000"/>
            <a:headEnd/>
            <a:tailEnd/>
          </a:ln>
        </p:spPr>
        <p:txBody>
          <a:bodyPr>
            <a:spAutoFit/>
          </a:bodyPr>
          <a:lstStyle/>
          <a:p>
            <a:r>
              <a:rPr lang="en-US" sz="2400" b="1" dirty="0">
                <a:latin typeface="Calibri" pitchFamily="34" charset="0"/>
              </a:rPr>
              <a:t>Incremental </a:t>
            </a:r>
            <a:r>
              <a:rPr lang="en-US" sz="2400" b="1" dirty="0" err="1">
                <a:latin typeface="Calibri" pitchFamily="34" charset="0"/>
              </a:rPr>
              <a:t>SfM</a:t>
            </a:r>
            <a:endParaRPr lang="en-US" sz="2400" b="1" dirty="0">
              <a:latin typeface="Calibri" pitchFamily="34" charset="0"/>
            </a:endParaRPr>
          </a:p>
        </p:txBody>
      </p:sp>
      <p:sp>
        <p:nvSpPr>
          <p:cNvPr id="30" name="Rectangle 29"/>
          <p:cNvSpPr/>
          <p:nvPr/>
        </p:nvSpPr>
        <p:spPr>
          <a:xfrm>
            <a:off x="609600" y="4572000"/>
            <a:ext cx="2133600" cy="838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smtClean="0">
                <a:solidFill>
                  <a:schemeClr val="tx1"/>
                </a:solidFill>
              </a:rPr>
              <a:t>Seeding</a:t>
            </a:r>
            <a:endParaRPr lang="en-US" sz="2400" b="1" dirty="0">
              <a:solidFill>
                <a:schemeClr val="tx1"/>
              </a:solidFill>
            </a:endParaRPr>
          </a:p>
        </p:txBody>
      </p:sp>
      <p:sp>
        <p:nvSpPr>
          <p:cNvPr id="32" name="Rectangle 31"/>
          <p:cNvSpPr/>
          <p:nvPr/>
        </p:nvSpPr>
        <p:spPr>
          <a:xfrm>
            <a:off x="3352800" y="4572000"/>
            <a:ext cx="2895600" cy="838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000" b="1" dirty="0">
                <a:solidFill>
                  <a:schemeClr val="tx1"/>
                </a:solidFill>
              </a:rPr>
              <a:t>Add new images and triangulate new points</a:t>
            </a:r>
            <a:endParaRPr lang="en-US" sz="2000" b="1" dirty="0">
              <a:solidFill>
                <a:schemeClr val="tx1"/>
              </a:solidFill>
            </a:endParaRPr>
          </a:p>
        </p:txBody>
      </p:sp>
      <p:sp>
        <p:nvSpPr>
          <p:cNvPr id="33" name="Rectangle 32"/>
          <p:cNvSpPr/>
          <p:nvPr/>
        </p:nvSpPr>
        <p:spPr>
          <a:xfrm>
            <a:off x="6858000" y="4572000"/>
            <a:ext cx="1752600" cy="838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a:solidFill>
                  <a:schemeClr val="tx1"/>
                </a:solidFill>
              </a:rPr>
              <a:t>Bundle adjust</a:t>
            </a:r>
            <a:endParaRPr lang="en-US" sz="2400" b="1" dirty="0">
              <a:solidFill>
                <a:schemeClr val="tx1"/>
              </a:solidFill>
            </a:endParaRPr>
          </a:p>
        </p:txBody>
      </p:sp>
      <p:sp>
        <p:nvSpPr>
          <p:cNvPr id="34" name="Down Arrow 33"/>
          <p:cNvSpPr/>
          <p:nvPr/>
        </p:nvSpPr>
        <p:spPr>
          <a:xfrm>
            <a:off x="4343400" y="3581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Down Arrow 34"/>
          <p:cNvSpPr/>
          <p:nvPr/>
        </p:nvSpPr>
        <p:spPr>
          <a:xfrm>
            <a:off x="4343400" y="55626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a:stCxn id="22" idx="3"/>
            <a:endCxn id="23" idx="1"/>
          </p:cNvCxnSpPr>
          <p:nvPr/>
        </p:nvCxnSpPr>
        <p:spPr>
          <a:xfrm>
            <a:off x="1981200" y="2857500"/>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3" idx="3"/>
            <a:endCxn id="24" idx="1"/>
          </p:cNvCxnSpPr>
          <p:nvPr/>
        </p:nvCxnSpPr>
        <p:spPr>
          <a:xfrm>
            <a:off x="4191000" y="2857500"/>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4" idx="3"/>
            <a:endCxn id="25" idx="1"/>
          </p:cNvCxnSpPr>
          <p:nvPr/>
        </p:nvCxnSpPr>
        <p:spPr>
          <a:xfrm>
            <a:off x="6781800" y="2857500"/>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0" idx="3"/>
            <a:endCxn id="32" idx="1"/>
          </p:cNvCxnSpPr>
          <p:nvPr/>
        </p:nvCxnSpPr>
        <p:spPr>
          <a:xfrm>
            <a:off x="2743200" y="4991100"/>
            <a:ext cx="609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2" idx="3"/>
            <a:endCxn id="33" idx="1"/>
          </p:cNvCxnSpPr>
          <p:nvPr/>
        </p:nvCxnSpPr>
        <p:spPr>
          <a:xfrm>
            <a:off x="6248400" y="4991100"/>
            <a:ext cx="609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urved Connector 79"/>
          <p:cNvCxnSpPr>
            <a:stCxn id="33" idx="2"/>
            <a:endCxn id="32" idx="2"/>
          </p:cNvCxnSpPr>
          <p:nvPr/>
        </p:nvCxnSpPr>
        <p:spPr>
          <a:xfrm rot="5400000">
            <a:off x="6267450" y="3943350"/>
            <a:ext cx="1588" cy="2933700"/>
          </a:xfrm>
          <a:prstGeom prst="curvedConnector3">
            <a:avLst>
              <a:gd name="adj1" fmla="val 14395466"/>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5" name="Footer Placeholder 15"/>
          <p:cNvSpPr>
            <a:spLocks noGrp="1"/>
          </p:cNvSpPr>
          <p:nvPr>
            <p:ph type="ftr" sz="quarter" idx="11"/>
          </p:nvPr>
        </p:nvSpPr>
        <p:spPr>
          <a:xfrm>
            <a:off x="1981200" y="6172200"/>
            <a:ext cx="4953000" cy="609600"/>
          </a:xfrm>
        </p:spPr>
        <p:txBody>
          <a:bodyPr/>
          <a:lstStyle/>
          <a:p>
            <a:pPr>
              <a:defRPr/>
            </a:pPr>
            <a:r>
              <a:rPr lang="en-US" dirty="0" err="1" smtClean="0"/>
              <a:t>Snavely</a:t>
            </a:r>
            <a:r>
              <a:rPr lang="en-US" dirty="0" smtClean="0"/>
              <a:t> et. al, Photo Tourism: Exploring image collections in 3D </a:t>
            </a:r>
            <a:endParaRPr lang="en-US" dirty="0"/>
          </a:p>
        </p:txBody>
      </p:sp>
      <p:sp>
        <p:nvSpPr>
          <p:cNvPr id="86" name="Rectangle 85"/>
          <p:cNvSpPr/>
          <p:nvPr/>
        </p:nvSpPr>
        <p:spPr>
          <a:xfrm>
            <a:off x="3352800" y="990600"/>
            <a:ext cx="2209800" cy="22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a:solidFill>
                  <a:schemeClr val="tx1"/>
                </a:solidFill>
              </a:rPr>
              <a:t>Input Images</a:t>
            </a:r>
            <a:endParaRPr lang="en-US" sz="2400" b="1" dirty="0">
              <a:solidFill>
                <a:schemeClr val="tx1"/>
              </a:solidFill>
            </a:endParaRPr>
          </a:p>
        </p:txBody>
      </p:sp>
      <p:sp>
        <p:nvSpPr>
          <p:cNvPr id="87" name="Down Arrow 86"/>
          <p:cNvSpPr/>
          <p:nvPr/>
        </p:nvSpPr>
        <p:spPr>
          <a:xfrm>
            <a:off x="4343400" y="1295400"/>
            <a:ext cx="304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Rectangle 88"/>
          <p:cNvSpPr/>
          <p:nvPr/>
        </p:nvSpPr>
        <p:spPr>
          <a:xfrm>
            <a:off x="2362200" y="5791200"/>
            <a:ext cx="4267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gn="ctr" fontAlgn="auto">
              <a:spcBef>
                <a:spcPts val="0"/>
              </a:spcBef>
              <a:spcAft>
                <a:spcPts val="0"/>
              </a:spcAft>
              <a:defRPr/>
            </a:pPr>
            <a:r>
              <a:rPr lang="en-US" sz="2400" b="1" dirty="0">
                <a:solidFill>
                  <a:schemeClr val="tx1"/>
                </a:solidFill>
              </a:rPr>
              <a:t>Full Scene Reconstruction</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8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4"/>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8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8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87"/>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7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p:bldP spid="29" grpId="1"/>
      <p:bldP spid="30" grpId="0" animBg="1"/>
      <p:bldP spid="30" grpId="1" animBg="1"/>
      <p:bldP spid="32" grpId="0" animBg="1"/>
      <p:bldP spid="32" grpId="1" animBg="1"/>
      <p:bldP spid="33" grpId="0" animBg="1"/>
      <p:bldP spid="33" grpId="1" animBg="1"/>
      <p:bldP spid="34" grpId="0" animBg="1"/>
      <p:bldP spid="34" grpId="1" animBg="1"/>
      <p:bldP spid="35" grpId="0" animBg="1"/>
      <p:bldP spid="86" grpId="0" animBg="1"/>
      <p:bldP spid="86" grpId="1" animBg="1"/>
      <p:bldP spid="87" grpId="0" animBg="1"/>
      <p:bldP spid="8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p:txBody>
          <a:bodyPr wrap="square" numCol="1" anchorCtr="0" compatLnSpc="1">
            <a:prstTxWarp prst="textNoShape">
              <a:avLst/>
            </a:prstTxWarp>
          </a:bodyPr>
          <a:lstStyle/>
          <a:p>
            <a:r>
              <a:rPr lang="en-US" smtClean="0"/>
              <a:t>Bottlenecks and Issues</a:t>
            </a:r>
          </a:p>
        </p:txBody>
      </p:sp>
      <p:sp>
        <p:nvSpPr>
          <p:cNvPr id="3" name="Content Placeholder 2"/>
          <p:cNvSpPr>
            <a:spLocks noGrp="1"/>
          </p:cNvSpPr>
          <p:nvPr>
            <p:ph idx="1"/>
          </p:nvPr>
        </p:nvSpPr>
        <p:spPr>
          <a:xfrm>
            <a:off x="457200" y="1417638"/>
            <a:ext cx="8229600" cy="4525962"/>
          </a:xfrm>
        </p:spPr>
        <p:txBody>
          <a:bodyPr/>
          <a:lstStyle/>
          <a:p>
            <a:r>
              <a:rPr lang="en-US" b="1" dirty="0" smtClean="0"/>
              <a:t>Quadratic </a:t>
            </a:r>
            <a:r>
              <a:rPr lang="en-US" dirty="0" smtClean="0"/>
              <a:t>Image Matching cost</a:t>
            </a:r>
          </a:p>
          <a:p>
            <a:r>
              <a:rPr lang="en-US" b="1" dirty="0" smtClean="0"/>
              <a:t>Global</a:t>
            </a:r>
            <a:r>
              <a:rPr lang="en-US" dirty="0" smtClean="0"/>
              <a:t> scene reconstruction</a:t>
            </a:r>
          </a:p>
          <a:p>
            <a:pPr lvl="1"/>
            <a:r>
              <a:rPr lang="en-US" dirty="0" smtClean="0"/>
              <a:t>O(N</a:t>
            </a:r>
            <a:r>
              <a:rPr lang="en-US" baseline="30000" dirty="0" smtClean="0"/>
              <a:t>4</a:t>
            </a:r>
            <a:r>
              <a:rPr lang="en-US" dirty="0" smtClean="0"/>
              <a:t>) in the worst case</a:t>
            </a:r>
          </a:p>
          <a:p>
            <a:pPr lvl="1"/>
            <a:r>
              <a:rPr lang="en-US" dirty="0" smtClean="0"/>
              <a:t>Sensitivity to the choice of the initial pair</a:t>
            </a:r>
          </a:p>
          <a:p>
            <a:pPr lvl="1"/>
            <a:r>
              <a:rPr lang="en-US" dirty="0" smtClean="0"/>
              <a:t>Cascading of errors</a:t>
            </a:r>
          </a:p>
        </p:txBody>
      </p:sp>
      <p:pic>
        <p:nvPicPr>
          <p:cNvPr id="4" name="Picture 2"/>
          <p:cNvPicPr>
            <a:picLocks noChangeAspect="1" noChangeArrowheads="1"/>
          </p:cNvPicPr>
          <p:nvPr/>
        </p:nvPicPr>
        <p:blipFill>
          <a:blip r:embed="rId3"/>
          <a:srcRect/>
          <a:stretch>
            <a:fillRect/>
          </a:stretch>
        </p:blipFill>
        <p:spPr bwMode="auto">
          <a:xfrm>
            <a:off x="4729163" y="3733800"/>
            <a:ext cx="4110037" cy="3048000"/>
          </a:xfrm>
          <a:prstGeom prst="rect">
            <a:avLst/>
          </a:prstGeom>
          <a:noFill/>
          <a:ln w="9525">
            <a:noFill/>
            <a:miter lim="800000"/>
            <a:headEnd/>
            <a:tailEnd/>
          </a:ln>
        </p:spPr>
      </p:pic>
      <p:sp>
        <p:nvSpPr>
          <p:cNvPr id="5" name="Oval 4"/>
          <p:cNvSpPr/>
          <p:nvPr/>
        </p:nvSpPr>
        <p:spPr>
          <a:xfrm rot="20998408">
            <a:off x="5813425" y="3687763"/>
            <a:ext cx="1041400" cy="1874837"/>
          </a:xfrm>
          <a:prstGeom prst="ellipse">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ooter Placeholder 15"/>
          <p:cNvSpPr>
            <a:spLocks noGrp="1"/>
          </p:cNvSpPr>
          <p:nvPr>
            <p:ph type="ftr" sz="quarter" idx="11"/>
          </p:nvPr>
        </p:nvSpPr>
        <p:spPr>
          <a:xfrm>
            <a:off x="0" y="6584950"/>
            <a:ext cx="6019800" cy="273050"/>
          </a:xfrm>
        </p:spPr>
        <p:txBody>
          <a:bodyPr/>
          <a:lstStyle/>
          <a:p>
            <a:pPr>
              <a:defRPr/>
            </a:pPr>
            <a:r>
              <a:rPr lang="en-US" b="1" dirty="0" smtClean="0"/>
              <a:t>Image credits: </a:t>
            </a:r>
            <a:r>
              <a:rPr lang="en-US" b="1" dirty="0" err="1" smtClean="0"/>
              <a:t>Snavely</a:t>
            </a:r>
            <a:r>
              <a:rPr lang="en-US" b="1" dirty="0" smtClean="0"/>
              <a:t> et. al, Photo Tourism: Exploring image collections in 3D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p:txBody>
          <a:bodyPr wrap="square" numCol="1" anchorCtr="0" compatLnSpc="1">
            <a:prstTxWarp prst="textNoShape">
              <a:avLst/>
            </a:prstTxWarp>
          </a:bodyPr>
          <a:lstStyle/>
          <a:p>
            <a:r>
              <a:rPr lang="en-US" smtClean="0"/>
              <a:t>Bottlenecks and Issues</a:t>
            </a:r>
          </a:p>
        </p:txBody>
      </p:sp>
      <p:sp>
        <p:nvSpPr>
          <p:cNvPr id="8195" name="Content Placeholder 2"/>
          <p:cNvSpPr>
            <a:spLocks noGrp="1"/>
          </p:cNvSpPr>
          <p:nvPr>
            <p:ph idx="1"/>
          </p:nvPr>
        </p:nvSpPr>
        <p:spPr>
          <a:xfrm>
            <a:off x="457200" y="1066800"/>
            <a:ext cx="8229600" cy="4525963"/>
          </a:xfrm>
        </p:spPr>
        <p:txBody>
          <a:bodyPr/>
          <a:lstStyle/>
          <a:p>
            <a:r>
              <a:rPr lang="en-US" smtClean="0"/>
              <a:t>Timing Breakdown </a:t>
            </a:r>
          </a:p>
        </p:txBody>
      </p:sp>
      <p:pic>
        <p:nvPicPr>
          <p:cNvPr id="8196" name="Picture 2"/>
          <p:cNvPicPr>
            <a:picLocks noChangeAspect="1" noChangeArrowheads="1"/>
          </p:cNvPicPr>
          <p:nvPr/>
        </p:nvPicPr>
        <p:blipFill>
          <a:blip r:embed="rId3">
            <a:lum bright="-4000" contrast="28000"/>
          </a:blip>
          <a:srcRect/>
          <a:stretch>
            <a:fillRect/>
          </a:stretch>
        </p:blipFill>
        <p:spPr bwMode="auto">
          <a:xfrm>
            <a:off x="228600" y="1600200"/>
            <a:ext cx="8915400" cy="3552825"/>
          </a:xfrm>
          <a:prstGeom prst="rect">
            <a:avLst/>
          </a:prstGeom>
          <a:noFill/>
          <a:ln w="9525">
            <a:noFill/>
            <a:miter lim="800000"/>
            <a:headEnd/>
            <a:tailEnd/>
          </a:ln>
        </p:spPr>
      </p:pic>
      <p:sp>
        <p:nvSpPr>
          <p:cNvPr id="5" name="Rectangle 4"/>
          <p:cNvSpPr/>
          <p:nvPr/>
        </p:nvSpPr>
        <p:spPr>
          <a:xfrm>
            <a:off x="5510213" y="1600200"/>
            <a:ext cx="2262187" cy="3581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15"/>
          <p:cNvSpPr>
            <a:spLocks noGrp="1"/>
          </p:cNvSpPr>
          <p:nvPr>
            <p:ph type="ftr" sz="quarter" idx="11"/>
          </p:nvPr>
        </p:nvSpPr>
        <p:spPr>
          <a:xfrm>
            <a:off x="1371600" y="6356350"/>
            <a:ext cx="6019800" cy="273050"/>
          </a:xfrm>
        </p:spPr>
        <p:txBody>
          <a:bodyPr/>
          <a:lstStyle/>
          <a:p>
            <a:pPr>
              <a:defRPr/>
            </a:pPr>
            <a:r>
              <a:rPr lang="en-US" dirty="0" err="1" smtClean="0"/>
              <a:t>Snavely</a:t>
            </a:r>
            <a:r>
              <a:rPr lang="en-US" dirty="0" smtClean="0"/>
              <a:t> et. al, Photo Tourism: Exploring image collections in 3D </a:t>
            </a:r>
            <a:endParaRPr lang="en-US" dirty="0"/>
          </a:p>
        </p:txBody>
      </p:sp>
      <p:sp>
        <p:nvSpPr>
          <p:cNvPr id="7" name="Rectangle 6"/>
          <p:cNvSpPr>
            <a:spLocks noChangeArrowheads="1"/>
          </p:cNvSpPr>
          <p:nvPr/>
        </p:nvSpPr>
        <p:spPr bwMode="auto">
          <a:xfrm>
            <a:off x="914400" y="4876800"/>
            <a:ext cx="7239000" cy="1384995"/>
          </a:xfrm>
          <a:prstGeom prst="rect">
            <a:avLst/>
          </a:prstGeom>
          <a:noFill/>
          <a:ln w="9525">
            <a:noFill/>
            <a:miter lim="800000"/>
            <a:headEnd/>
            <a:tailEnd/>
          </a:ln>
        </p:spPr>
        <p:txBody>
          <a:bodyPr wrap="square">
            <a:spAutoFit/>
          </a:bodyPr>
          <a:lstStyle/>
          <a:p>
            <a:endParaRPr lang="en-US" sz="2800" dirty="0">
              <a:latin typeface="Calibri" pitchFamily="34" charset="0"/>
            </a:endParaRPr>
          </a:p>
          <a:p>
            <a:pPr algn="ctr"/>
            <a:r>
              <a:rPr lang="en-US" sz="2800" dirty="0">
                <a:latin typeface="Calibri" pitchFamily="34" charset="0"/>
              </a:rPr>
              <a:t>Full Scene Reconstruction for Trafalgar Square </a:t>
            </a:r>
            <a:r>
              <a:rPr lang="en-US" sz="2800" dirty="0" smtClean="0">
                <a:latin typeface="Calibri" pitchFamily="34" charset="0"/>
              </a:rPr>
              <a:t>with </a:t>
            </a:r>
            <a:r>
              <a:rPr lang="en-US" sz="2800" dirty="0">
                <a:latin typeface="Calibri" pitchFamily="34" charset="0"/>
              </a:rPr>
              <a:t>8000 images took  </a:t>
            </a:r>
            <a:r>
              <a:rPr lang="en-US" sz="2800" b="1" dirty="0">
                <a:latin typeface="Calibri" pitchFamily="34" charset="0"/>
              </a:rPr>
              <a:t>&gt; 50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p:txBody>
          <a:bodyPr wrap="square" numCol="1" anchorCtr="0" compatLnSpc="1">
            <a:prstTxWarp prst="textNoShape">
              <a:avLst/>
            </a:prstTxWarp>
          </a:bodyPr>
          <a:lstStyle/>
          <a:p>
            <a:r>
              <a:rPr lang="en-US" smtClean="0"/>
              <a:t>Motivation</a:t>
            </a:r>
          </a:p>
        </p:txBody>
      </p:sp>
      <p:sp>
        <p:nvSpPr>
          <p:cNvPr id="3" name="Content Placeholder 2"/>
          <p:cNvSpPr>
            <a:spLocks noGrp="1"/>
          </p:cNvSpPr>
          <p:nvPr>
            <p:ph idx="1"/>
          </p:nvPr>
        </p:nvSpPr>
        <p:spPr>
          <a:xfrm>
            <a:off x="457200" y="1219200"/>
            <a:ext cx="8458200" cy="4953000"/>
          </a:xfrm>
        </p:spPr>
        <p:txBody>
          <a:bodyPr/>
          <a:lstStyle/>
          <a:p>
            <a:r>
              <a:rPr lang="en-US" dirty="0" smtClean="0"/>
              <a:t>CPCs are </a:t>
            </a:r>
            <a:r>
              <a:rPr lang="en-US" b="1" dirty="0" smtClean="0">
                <a:solidFill>
                  <a:srgbClr val="FF0000"/>
                </a:solidFill>
              </a:rPr>
              <a:t>unstructured</a:t>
            </a:r>
            <a:r>
              <a:rPr lang="en-US" dirty="0" smtClean="0"/>
              <a:t> collections</a:t>
            </a:r>
          </a:p>
          <a:p>
            <a:pPr lvl="1"/>
            <a:r>
              <a:rPr lang="en-US" dirty="0" smtClean="0"/>
              <a:t>Different resolutions, viewpoint , lighting  conditions…</a:t>
            </a:r>
          </a:p>
          <a:p>
            <a:pPr lvl="1"/>
            <a:r>
              <a:rPr lang="en-US" dirty="0" smtClean="0"/>
              <a:t>Very </a:t>
            </a:r>
            <a:r>
              <a:rPr lang="en-US" b="1" dirty="0" smtClean="0"/>
              <a:t>limited number</a:t>
            </a:r>
            <a:r>
              <a:rPr lang="en-US" dirty="0" smtClean="0"/>
              <a:t> of images match</a:t>
            </a:r>
          </a:p>
          <a:p>
            <a:r>
              <a:rPr lang="en-US" b="1" dirty="0" smtClean="0">
                <a:solidFill>
                  <a:schemeClr val="tx2"/>
                </a:solidFill>
              </a:rPr>
              <a:t>Contribution </a:t>
            </a:r>
            <a:r>
              <a:rPr lang="en-US" b="1" dirty="0" smtClean="0">
                <a:solidFill>
                  <a:schemeClr val="tx2"/>
                </a:solidFill>
              </a:rPr>
              <a:t>1 : </a:t>
            </a:r>
            <a:r>
              <a:rPr lang="en-US" dirty="0" smtClean="0"/>
              <a:t>Matching </a:t>
            </a:r>
          </a:p>
          <a:p>
            <a:pPr lvl="1"/>
            <a:r>
              <a:rPr lang="en-US" b="1" dirty="0" smtClean="0"/>
              <a:t>Exhaustive </a:t>
            </a:r>
            <a:r>
              <a:rPr lang="en-US" b="1" dirty="0" err="1" smtClean="0"/>
              <a:t>pairwise</a:t>
            </a:r>
            <a:r>
              <a:rPr lang="en-US" b="1" dirty="0" smtClean="0"/>
              <a:t> matching </a:t>
            </a:r>
            <a:r>
              <a:rPr lang="en-US" b="1" dirty="0" smtClean="0"/>
              <a:t> w/o</a:t>
            </a:r>
            <a:r>
              <a:rPr lang="en-US" dirty="0" smtClean="0"/>
              <a:t> </a:t>
            </a:r>
            <a:r>
              <a:rPr lang="en-US" b="1" dirty="0" smtClean="0"/>
              <a:t>quadratic cost</a:t>
            </a:r>
          </a:p>
          <a:p>
            <a:r>
              <a:rPr lang="en-US" b="1" dirty="0" smtClean="0">
                <a:solidFill>
                  <a:schemeClr val="tx2"/>
                </a:solidFill>
              </a:rPr>
              <a:t>Contribution </a:t>
            </a:r>
            <a:r>
              <a:rPr lang="en-US" b="1" dirty="0" smtClean="0">
                <a:solidFill>
                  <a:schemeClr val="tx2"/>
                </a:solidFill>
              </a:rPr>
              <a:t>2 : </a:t>
            </a:r>
            <a:r>
              <a:rPr lang="en-US" dirty="0" smtClean="0"/>
              <a:t>Visualization</a:t>
            </a:r>
          </a:p>
          <a:p>
            <a:pPr lvl="1"/>
            <a:r>
              <a:rPr lang="en-US" b="1" dirty="0" smtClean="0"/>
              <a:t>F</a:t>
            </a:r>
            <a:r>
              <a:rPr lang="en-US" b="1" dirty="0" smtClean="0"/>
              <a:t>ramework</a:t>
            </a:r>
            <a:r>
              <a:rPr lang="en-US" dirty="0" smtClean="0"/>
              <a:t> for bypassing the issues faced with </a:t>
            </a:r>
            <a:r>
              <a:rPr lang="en-US" b="1" dirty="0" smtClean="0"/>
              <a:t>Incremental </a:t>
            </a:r>
            <a:r>
              <a:rPr lang="en-US" b="1" dirty="0" err="1" smtClean="0"/>
              <a:t>Sfm</a:t>
            </a:r>
            <a:r>
              <a:rPr lang="en-US"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p:txBody>
          <a:bodyPr wrap="square" numCol="1" anchorCtr="0" compatLnSpc="1">
            <a:prstTxWarp prst="textNoShape">
              <a:avLst/>
            </a:prstTxWarp>
          </a:bodyPr>
          <a:lstStyle/>
          <a:p>
            <a:r>
              <a:rPr lang="en-US" dirty="0" smtClean="0"/>
              <a:t>Image Matching Problem</a:t>
            </a:r>
            <a:endParaRPr lang="en-US" dirty="0" smtClean="0"/>
          </a:p>
        </p:txBody>
      </p:sp>
      <p:sp>
        <p:nvSpPr>
          <p:cNvPr id="3" name="Content Placeholder 2"/>
          <p:cNvSpPr>
            <a:spLocks noGrp="1"/>
          </p:cNvSpPr>
          <p:nvPr>
            <p:ph idx="1"/>
          </p:nvPr>
        </p:nvSpPr>
        <p:spPr>
          <a:xfrm>
            <a:off x="304800" y="762000"/>
            <a:ext cx="8229600" cy="4953000"/>
          </a:xfrm>
        </p:spPr>
        <p:txBody>
          <a:bodyPr/>
          <a:lstStyle/>
          <a:p>
            <a:r>
              <a:rPr lang="en-US" dirty="0" smtClean="0"/>
              <a:t>Compute </a:t>
            </a:r>
            <a:r>
              <a:rPr lang="en-US" b="1" dirty="0" smtClean="0"/>
              <a:t>Image Match Graph  </a:t>
            </a:r>
          </a:p>
          <a:p>
            <a:pPr lvl="1"/>
            <a:r>
              <a:rPr lang="en-US" dirty="0" smtClean="0"/>
              <a:t>Images </a:t>
            </a:r>
            <a:r>
              <a:rPr lang="en-US" dirty="0" smtClean="0">
                <a:sym typeface="Wingdings" pitchFamily="2" charset="2"/>
              </a:rPr>
              <a:t></a:t>
            </a:r>
            <a:r>
              <a:rPr lang="en-US" dirty="0" smtClean="0">
                <a:solidFill>
                  <a:schemeClr val="tx2"/>
                </a:solidFill>
              </a:rPr>
              <a:t>Nodes</a:t>
            </a:r>
            <a:r>
              <a:rPr lang="en-US" dirty="0" smtClean="0"/>
              <a:t> </a:t>
            </a:r>
          </a:p>
          <a:p>
            <a:pPr lvl="1"/>
            <a:r>
              <a:rPr lang="en-US" dirty="0" smtClean="0"/>
              <a:t>Image Match </a:t>
            </a:r>
            <a:r>
              <a:rPr lang="en-US" dirty="0" smtClean="0">
                <a:sym typeface="Wingdings" pitchFamily="2" charset="2"/>
              </a:rPr>
              <a:t></a:t>
            </a:r>
            <a:r>
              <a:rPr lang="en-US" dirty="0" smtClean="0">
                <a:solidFill>
                  <a:schemeClr val="tx2"/>
                </a:solidFill>
              </a:rPr>
              <a:t>Edges</a:t>
            </a:r>
          </a:p>
          <a:p>
            <a:r>
              <a:rPr lang="en-US" dirty="0" smtClean="0"/>
              <a:t>Queries:</a:t>
            </a:r>
          </a:p>
          <a:p>
            <a:pPr lvl="1"/>
            <a:r>
              <a:rPr lang="en-US" dirty="0" smtClean="0"/>
              <a:t>Connected components</a:t>
            </a:r>
          </a:p>
          <a:p>
            <a:pPr lvl="1"/>
            <a:r>
              <a:rPr lang="en-US" dirty="0" smtClean="0"/>
              <a:t>Shortest path</a:t>
            </a:r>
          </a:p>
        </p:txBody>
      </p:sp>
      <p:grpSp>
        <p:nvGrpSpPr>
          <p:cNvPr id="4" name="Group 67"/>
          <p:cNvGrpSpPr>
            <a:grpSpLocks/>
          </p:cNvGrpSpPr>
          <p:nvPr/>
        </p:nvGrpSpPr>
        <p:grpSpPr bwMode="auto">
          <a:xfrm>
            <a:off x="5562600" y="1676400"/>
            <a:ext cx="3444875" cy="3124200"/>
            <a:chOff x="1981200" y="1447799"/>
            <a:chExt cx="4290204" cy="3962399"/>
          </a:xfrm>
        </p:grpSpPr>
        <p:grpSp>
          <p:nvGrpSpPr>
            <p:cNvPr id="10257" name="Group 3"/>
            <p:cNvGrpSpPr>
              <a:grpSpLocks/>
            </p:cNvGrpSpPr>
            <p:nvPr/>
          </p:nvGrpSpPr>
          <p:grpSpPr bwMode="auto">
            <a:xfrm>
              <a:off x="1981200" y="1447799"/>
              <a:ext cx="4290204" cy="3962399"/>
              <a:chOff x="1143000" y="3276609"/>
              <a:chExt cx="2145102" cy="1905004"/>
            </a:xfrm>
          </p:grpSpPr>
          <p:sp>
            <p:nvSpPr>
              <p:cNvPr id="7" name="Oval 6"/>
              <p:cNvSpPr/>
              <p:nvPr/>
            </p:nvSpPr>
            <p:spPr>
              <a:xfrm>
                <a:off x="1676804" y="3962914"/>
                <a:ext cx="152233" cy="1519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523583" y="4266863"/>
                <a:ext cx="153221"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1829037" y="4495309"/>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2209620" y="4343334"/>
                <a:ext cx="152233" cy="1519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981270" y="3886443"/>
                <a:ext cx="152233" cy="1519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905154" y="4191360"/>
                <a:ext cx="152233" cy="1519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600688" y="5028671"/>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981270" y="4952200"/>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676804" y="4724722"/>
                <a:ext cx="152233" cy="1519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1447466" y="3657029"/>
                <a:ext cx="153222"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1600688" y="3276609"/>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1295233" y="3353081"/>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1143000" y="3733500"/>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2832392" y="3854499"/>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946072" y="3601854"/>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135869" y="3741244"/>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3088420" y="3973562"/>
                <a:ext cx="152233" cy="1519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2756275" y="4159416"/>
                <a:ext cx="152233" cy="15294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2519029" y="3648317"/>
                <a:ext cx="152233" cy="15197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a:stCxn id="18" idx="5"/>
                <a:endCxn id="16" idx="0"/>
              </p:cNvCxnSpPr>
              <p:nvPr/>
            </p:nvCxnSpPr>
            <p:spPr>
              <a:xfrm rot="16200000" flipH="1">
                <a:off x="1387532" y="3520978"/>
                <a:ext cx="174238" cy="97864"/>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a:stCxn id="19" idx="7"/>
                <a:endCxn id="16" idx="2"/>
              </p:cNvCxnSpPr>
              <p:nvPr/>
            </p:nvCxnSpPr>
            <p:spPr>
              <a:xfrm rot="5400000" flipH="1" flipV="1">
                <a:off x="1349343" y="3657642"/>
                <a:ext cx="22264" cy="173981"/>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a:stCxn id="17" idx="4"/>
                <a:endCxn id="16" idx="7"/>
              </p:cNvCxnSpPr>
              <p:nvPr/>
            </p:nvCxnSpPr>
            <p:spPr>
              <a:xfrm rot="5400000">
                <a:off x="1502507" y="3504996"/>
                <a:ext cx="249741" cy="98853"/>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a:stCxn id="16" idx="5"/>
                <a:endCxn id="7" idx="1"/>
              </p:cNvCxnSpPr>
              <p:nvPr/>
            </p:nvCxnSpPr>
            <p:spPr>
              <a:xfrm rot="16200000" flipH="1">
                <a:off x="1539517" y="3826142"/>
                <a:ext cx="197470" cy="120600"/>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0" name="Straight Connector 29"/>
              <p:cNvCxnSpPr>
                <a:stCxn id="11" idx="3"/>
                <a:endCxn id="12" idx="0"/>
              </p:cNvCxnSpPr>
              <p:nvPr/>
            </p:nvCxnSpPr>
            <p:spPr>
              <a:xfrm rot="5400000">
                <a:off x="1904541" y="4092882"/>
                <a:ext cx="175206" cy="21748"/>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a:stCxn id="7" idx="5"/>
                <a:endCxn id="12" idx="1"/>
              </p:cNvCxnSpPr>
              <p:nvPr/>
            </p:nvCxnSpPr>
            <p:spPr>
              <a:xfrm rot="16200000" flipH="1">
                <a:off x="1806586" y="4092340"/>
                <a:ext cx="120031" cy="120600"/>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2" name="Straight Connector 31"/>
              <p:cNvCxnSpPr>
                <a:stCxn id="8" idx="7"/>
                <a:endCxn id="12" idx="2"/>
              </p:cNvCxnSpPr>
              <p:nvPr/>
            </p:nvCxnSpPr>
            <p:spPr>
              <a:xfrm rot="5400000" flipH="1" flipV="1">
                <a:off x="1768480" y="4152451"/>
                <a:ext cx="22263" cy="251086"/>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3" name="Straight Connector 32"/>
              <p:cNvCxnSpPr>
                <a:stCxn id="15" idx="0"/>
                <a:endCxn id="9" idx="2"/>
              </p:cNvCxnSpPr>
              <p:nvPr/>
            </p:nvCxnSpPr>
            <p:spPr>
              <a:xfrm rot="5400000" flipH="1" flipV="1">
                <a:off x="1714508" y="4610192"/>
                <a:ext cx="152942" cy="76116"/>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a:stCxn id="15" idx="3"/>
                <a:endCxn id="13" idx="0"/>
              </p:cNvCxnSpPr>
              <p:nvPr/>
            </p:nvCxnSpPr>
            <p:spPr>
              <a:xfrm rot="5400000">
                <a:off x="1600559" y="4930677"/>
                <a:ext cx="174238" cy="21748"/>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5" name="Straight Connector 34"/>
              <p:cNvCxnSpPr>
                <a:stCxn id="15" idx="5"/>
                <a:endCxn id="14" idx="1"/>
              </p:cNvCxnSpPr>
              <p:nvPr/>
            </p:nvCxnSpPr>
            <p:spPr>
              <a:xfrm rot="16200000" flipH="1">
                <a:off x="1844160" y="4816574"/>
                <a:ext cx="120999" cy="196716"/>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a:stCxn id="12" idx="4"/>
                <a:endCxn id="9" idx="7"/>
              </p:cNvCxnSpPr>
              <p:nvPr/>
            </p:nvCxnSpPr>
            <p:spPr>
              <a:xfrm rot="5400000">
                <a:off x="1882299" y="4419569"/>
                <a:ext cx="175206" cy="22736"/>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7" name="Straight Connector 36"/>
              <p:cNvCxnSpPr>
                <a:stCxn id="12" idx="7"/>
                <a:endCxn id="20" idx="2"/>
              </p:cNvCxnSpPr>
              <p:nvPr/>
            </p:nvCxnSpPr>
            <p:spPr>
              <a:xfrm rot="5400000" flipH="1" flipV="1">
                <a:off x="2292195" y="3673426"/>
                <a:ext cx="282653" cy="797741"/>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8" name="Straight Connector 37"/>
              <p:cNvCxnSpPr>
                <a:stCxn id="25" idx="5"/>
                <a:endCxn id="20" idx="1"/>
              </p:cNvCxnSpPr>
              <p:nvPr/>
            </p:nvCxnSpPr>
            <p:spPr>
              <a:xfrm rot="16200000" flipH="1">
                <a:off x="2702459" y="3724094"/>
                <a:ext cx="98735" cy="206602"/>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a:stCxn id="21" idx="4"/>
                <a:endCxn id="20" idx="0"/>
              </p:cNvCxnSpPr>
              <p:nvPr/>
            </p:nvCxnSpPr>
            <p:spPr>
              <a:xfrm rot="5400000">
                <a:off x="2915497" y="3747807"/>
                <a:ext cx="99703" cy="113681"/>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40" name="Straight Connector 39"/>
              <p:cNvCxnSpPr>
                <a:stCxn id="22" idx="2"/>
                <a:endCxn id="20" idx="7"/>
              </p:cNvCxnSpPr>
              <p:nvPr/>
            </p:nvCxnSpPr>
            <p:spPr>
              <a:xfrm rot="10800000" flipV="1">
                <a:off x="2962877" y="3817716"/>
                <a:ext cx="172992" cy="59047"/>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41" name="Straight Connector 40"/>
              <p:cNvCxnSpPr>
                <a:stCxn id="20" idx="4"/>
                <a:endCxn id="24" idx="0"/>
              </p:cNvCxnSpPr>
              <p:nvPr/>
            </p:nvCxnSpPr>
            <p:spPr>
              <a:xfrm rot="5400000">
                <a:off x="2794463" y="4045371"/>
                <a:ext cx="151974" cy="76116"/>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a:stCxn id="20" idx="5"/>
                <a:endCxn id="23" idx="1"/>
              </p:cNvCxnSpPr>
              <p:nvPr/>
            </p:nvCxnSpPr>
            <p:spPr>
              <a:xfrm rot="16200000" flipH="1">
                <a:off x="3031198" y="3916857"/>
                <a:ext cx="10648" cy="147290"/>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grpSp>
        <p:cxnSp>
          <p:nvCxnSpPr>
            <p:cNvPr id="6" name="Straight Connector 5"/>
            <p:cNvCxnSpPr>
              <a:stCxn id="12" idx="6"/>
              <a:endCxn id="10" idx="1"/>
            </p:cNvCxnSpPr>
            <p:nvPr/>
          </p:nvCxnSpPr>
          <p:spPr bwMode="auto">
            <a:xfrm>
              <a:off x="3809974" y="3507522"/>
              <a:ext cx="349938" cy="205368"/>
            </a:xfrm>
            <a:prstGeom prst="line">
              <a:avLst/>
            </a:prstGeom>
            <a:ln>
              <a:solidFill>
                <a:schemeClr val="accent1">
                  <a:alpha val="50000"/>
                </a:schemeClr>
              </a:solidFill>
            </a:ln>
          </p:spPr>
          <p:style>
            <a:lnRef idx="3">
              <a:schemeClr val="accent1"/>
            </a:lnRef>
            <a:fillRef idx="0">
              <a:schemeClr val="accent1"/>
            </a:fillRef>
            <a:effectRef idx="2">
              <a:schemeClr val="accent1"/>
            </a:effectRef>
            <a:fontRef idx="minor">
              <a:schemeClr val="tx1"/>
            </a:fontRef>
          </p:style>
        </p:cxnSp>
      </p:grpSp>
      <p:grpSp>
        <p:nvGrpSpPr>
          <p:cNvPr id="45" name="Group 68"/>
          <p:cNvGrpSpPr>
            <a:grpSpLocks/>
          </p:cNvGrpSpPr>
          <p:nvPr/>
        </p:nvGrpSpPr>
        <p:grpSpPr bwMode="auto">
          <a:xfrm>
            <a:off x="6629400" y="990600"/>
            <a:ext cx="1828800" cy="1600200"/>
            <a:chOff x="5943600" y="990600"/>
            <a:chExt cx="1828800" cy="1600200"/>
          </a:xfrm>
        </p:grpSpPr>
        <p:pic>
          <p:nvPicPr>
            <p:cNvPr id="10255" name="Picture 42" descr="IMG_1479.JPG"/>
            <p:cNvPicPr>
              <a:picLocks noChangeAspect="1"/>
            </p:cNvPicPr>
            <p:nvPr/>
          </p:nvPicPr>
          <p:blipFill>
            <a:blip r:embed="rId2"/>
            <a:srcRect/>
            <a:stretch>
              <a:fillRect/>
            </a:stretch>
          </p:blipFill>
          <p:spPr bwMode="auto">
            <a:xfrm>
              <a:off x="5943600" y="990600"/>
              <a:ext cx="1828800" cy="1028951"/>
            </a:xfrm>
            <a:prstGeom prst="rect">
              <a:avLst/>
            </a:prstGeom>
            <a:noFill/>
            <a:ln w="9525">
              <a:noFill/>
              <a:miter lim="800000"/>
              <a:headEnd/>
              <a:tailEnd/>
            </a:ln>
          </p:spPr>
        </p:pic>
        <p:cxnSp>
          <p:nvCxnSpPr>
            <p:cNvPr id="44" name="Straight Arrow Connector 43"/>
            <p:cNvCxnSpPr>
              <a:endCxn id="43" idx="2"/>
            </p:cNvCxnSpPr>
            <p:nvPr/>
          </p:nvCxnSpPr>
          <p:spPr>
            <a:xfrm rot="5400000" flipH="1" flipV="1">
              <a:off x="6381750" y="2114550"/>
              <a:ext cx="5715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6" name="Group 40"/>
          <p:cNvGrpSpPr>
            <a:grpSpLocks/>
          </p:cNvGrpSpPr>
          <p:nvPr/>
        </p:nvGrpSpPr>
        <p:grpSpPr bwMode="auto">
          <a:xfrm>
            <a:off x="6691313" y="2627313"/>
            <a:ext cx="2376487" cy="3503612"/>
            <a:chOff x="2809782" y="3829898"/>
            <a:chExt cx="4501676" cy="6580597"/>
          </a:xfrm>
        </p:grpSpPr>
        <p:sp>
          <p:nvSpPr>
            <p:cNvPr id="48" name="Oval 47"/>
            <p:cNvSpPr/>
            <p:nvPr/>
          </p:nvSpPr>
          <p:spPr>
            <a:xfrm rot="16605041">
              <a:off x="2544632" y="4095048"/>
              <a:ext cx="1639932" cy="1109631"/>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49" name="Straight Connector 48"/>
            <p:cNvCxnSpPr>
              <a:stCxn id="48" idx="1"/>
              <a:endCxn id="51" idx="2"/>
            </p:cNvCxnSpPr>
            <p:nvPr/>
          </p:nvCxnSpPr>
          <p:spPr>
            <a:xfrm rot="10800000" flipV="1">
              <a:off x="2890974" y="5180604"/>
              <a:ext cx="15037" cy="3056237"/>
            </a:xfrm>
            <a:prstGeom prst="line">
              <a:avLst/>
            </a:prstGeom>
            <a:ln>
              <a:solidFill>
                <a:schemeClr val="bg1">
                  <a:lumMod val="75000"/>
                  <a:alpha val="32000"/>
                </a:schemeClr>
              </a:solidFill>
            </a:ln>
          </p:spPr>
          <p:style>
            <a:lnRef idx="3">
              <a:schemeClr val="accent2"/>
            </a:lnRef>
            <a:fillRef idx="0">
              <a:schemeClr val="accent2"/>
            </a:fillRef>
            <a:effectRef idx="2">
              <a:schemeClr val="accent2"/>
            </a:effectRef>
            <a:fontRef idx="minor">
              <a:schemeClr val="tx1"/>
            </a:fontRef>
          </p:style>
        </p:cxnSp>
        <p:cxnSp>
          <p:nvCxnSpPr>
            <p:cNvPr id="50" name="Straight Connector 49"/>
            <p:cNvCxnSpPr>
              <a:stCxn id="48" idx="5"/>
              <a:endCxn id="51" idx="7"/>
            </p:cNvCxnSpPr>
            <p:nvPr/>
          </p:nvCxnSpPr>
          <p:spPr>
            <a:xfrm>
              <a:off x="3823185" y="4119121"/>
              <a:ext cx="2841741" cy="2582147"/>
            </a:xfrm>
            <a:prstGeom prst="line">
              <a:avLst/>
            </a:prstGeom>
            <a:ln>
              <a:solidFill>
                <a:schemeClr val="bg1">
                  <a:lumMod val="75000"/>
                  <a:alpha val="32000"/>
                </a:schemeClr>
              </a:solidFill>
            </a:ln>
          </p:spPr>
          <p:style>
            <a:lnRef idx="3">
              <a:schemeClr val="accent2"/>
            </a:lnRef>
            <a:fillRef idx="0">
              <a:schemeClr val="accent2"/>
            </a:fillRef>
            <a:effectRef idx="2">
              <a:schemeClr val="accent2"/>
            </a:effectRef>
            <a:fontRef idx="minor">
              <a:schemeClr val="tx1"/>
            </a:fontRef>
          </p:style>
        </p:cxnSp>
        <p:sp>
          <p:nvSpPr>
            <p:cNvPr id="51" name="Oval 50"/>
            <p:cNvSpPr/>
            <p:nvPr/>
          </p:nvSpPr>
          <p:spPr>
            <a:xfrm>
              <a:off x="2890974" y="6066168"/>
              <a:ext cx="4420484" cy="4344327"/>
            </a:xfrm>
            <a:prstGeom prst="ellipse">
              <a:avLst/>
            </a:prstGeom>
            <a:noFill/>
            <a:ln>
              <a:solidFill>
                <a:schemeClr val="bg1">
                  <a:lumMod val="75000"/>
                  <a:alpha val="32000"/>
                </a:schemeClr>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a:p>
          </p:txBody>
        </p:sp>
        <p:pic>
          <p:nvPicPr>
            <p:cNvPr id="52" name="Picture 51" descr="im1.jpg"/>
            <p:cNvPicPr>
              <a:picLocks noChangeAspect="1"/>
            </p:cNvPicPr>
            <p:nvPr/>
          </p:nvPicPr>
          <p:blipFill>
            <a:blip r:embed="rId3" cstate="print"/>
            <a:stretch>
              <a:fillRect/>
            </a:stretch>
          </p:blipFill>
          <p:spPr>
            <a:xfrm>
              <a:off x="3120459" y="7885402"/>
              <a:ext cx="1828801" cy="1028233"/>
            </a:xfrm>
            <a:prstGeom prst="rect">
              <a:avLst/>
            </a:prstGeom>
          </p:spPr>
          <p:style>
            <a:lnRef idx="0">
              <a:schemeClr val="accent1"/>
            </a:lnRef>
            <a:fillRef idx="3">
              <a:schemeClr val="accent1"/>
            </a:fillRef>
            <a:effectRef idx="3">
              <a:schemeClr val="accent1"/>
            </a:effectRef>
            <a:fontRef idx="minor">
              <a:schemeClr val="lt1"/>
            </a:fontRef>
          </p:style>
        </p:pic>
        <p:pic>
          <p:nvPicPr>
            <p:cNvPr id="53" name="Picture 52" descr="im2.jpg"/>
            <p:cNvPicPr>
              <a:picLocks noChangeAspect="1"/>
            </p:cNvPicPr>
            <p:nvPr/>
          </p:nvPicPr>
          <p:blipFill>
            <a:blip r:embed="rId4" cstate="print"/>
            <a:stretch>
              <a:fillRect/>
            </a:stretch>
          </p:blipFill>
          <p:spPr>
            <a:xfrm>
              <a:off x="5254059" y="7885402"/>
              <a:ext cx="1828801" cy="1028233"/>
            </a:xfrm>
            <a:prstGeom prst="rect">
              <a:avLst/>
            </a:prstGeom>
          </p:spPr>
          <p:style>
            <a:lnRef idx="0">
              <a:schemeClr val="accent1"/>
            </a:lnRef>
            <a:fillRef idx="3">
              <a:schemeClr val="accent1"/>
            </a:fillRef>
            <a:effectRef idx="3">
              <a:schemeClr val="accent1"/>
            </a:effectRef>
            <a:fontRef idx="minor">
              <a:schemeClr val="lt1"/>
            </a:fontRef>
          </p:style>
        </p:pic>
        <p:cxnSp>
          <p:nvCxnSpPr>
            <p:cNvPr id="54" name="Straight Connector 53"/>
            <p:cNvCxnSpPr>
              <a:stCxn id="52" idx="3"/>
              <a:endCxn id="53" idx="1"/>
            </p:cNvCxnSpPr>
            <p:nvPr/>
          </p:nvCxnSpPr>
          <p:spPr>
            <a:xfrm>
              <a:off x="4947852" y="8400833"/>
              <a:ext cx="306727" cy="2983"/>
            </a:xfrm>
            <a:prstGeom prst="line">
              <a:avLst/>
            </a:prstGeom>
            <a:ln>
              <a:solidFill>
                <a:schemeClr val="tx1"/>
              </a:solidFill>
            </a:ln>
          </p:spPr>
          <p:style>
            <a:lnRef idx="3">
              <a:schemeClr val="accent5"/>
            </a:lnRef>
            <a:fillRef idx="0">
              <a:schemeClr val="accent5"/>
            </a:fillRef>
            <a:effectRef idx="2">
              <a:schemeClr val="accent5"/>
            </a:effectRef>
            <a:fontRef idx="minor">
              <a:schemeClr val="tx1"/>
            </a:fontRef>
          </p:style>
        </p:cxnSp>
      </p:grpSp>
      <p:pic>
        <p:nvPicPr>
          <p:cNvPr id="55" name="Picture 2" descr="F:\LaTeXJan13\images_eccv\intro_pic.jpg"/>
          <p:cNvPicPr>
            <a:picLocks noChangeAspect="1" noChangeArrowheads="1"/>
          </p:cNvPicPr>
          <p:nvPr/>
        </p:nvPicPr>
        <p:blipFill>
          <a:blip r:embed="rId5"/>
          <a:srcRect/>
          <a:stretch>
            <a:fillRect/>
          </a:stretch>
        </p:blipFill>
        <p:spPr bwMode="auto">
          <a:xfrm>
            <a:off x="304800" y="3886200"/>
            <a:ext cx="59436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17046</TotalTime>
  <Words>3115</Words>
  <Application>Microsoft Office PowerPoint</Application>
  <PresentationFormat>On-screen Show (4:3)</PresentationFormat>
  <Paragraphs>541</Paragraphs>
  <Slides>45</Slides>
  <Notes>18</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Arial</vt:lpstr>
      <vt:lpstr>ＭＳ Ｐゴシック</vt:lpstr>
      <vt:lpstr>Wingdings</vt:lpstr>
      <vt:lpstr>Tw Cen MT</vt:lpstr>
      <vt:lpstr>Office Theme</vt:lpstr>
      <vt:lpstr>Techniques for Organization and Visualization of Community Photo Collections</vt:lpstr>
      <vt:lpstr>Community Photo Collections</vt:lpstr>
      <vt:lpstr>Community Photo Collections</vt:lpstr>
      <vt:lpstr>Photo Tourism</vt:lpstr>
      <vt:lpstr>Photo Tourism</vt:lpstr>
      <vt:lpstr>Bottlenecks and Issues</vt:lpstr>
      <vt:lpstr>Bottlenecks and Issues</vt:lpstr>
      <vt:lpstr>Motivation</vt:lpstr>
      <vt:lpstr>Image Matching Problem</vt:lpstr>
      <vt:lpstr>Discovering Matching Images</vt:lpstr>
      <vt:lpstr>Discovering Matching Images</vt:lpstr>
      <vt:lpstr>Our Solution : Overview</vt:lpstr>
      <vt:lpstr>Indexing Geometry</vt:lpstr>
      <vt:lpstr>Constant Time Queries using HOFs</vt:lpstr>
      <vt:lpstr>Spatial Verification</vt:lpstr>
      <vt:lpstr>Solution : Summary</vt:lpstr>
      <vt:lpstr>Results</vt:lpstr>
      <vt:lpstr>Results</vt:lpstr>
      <vt:lpstr>Results</vt:lpstr>
      <vt:lpstr>Visualizing CPCs</vt:lpstr>
      <vt:lpstr>Problem Statement</vt:lpstr>
      <vt:lpstr>Our Solution : Overview</vt:lpstr>
      <vt:lpstr>Partial Reconstructions</vt:lpstr>
      <vt:lpstr>User interface and navigation</vt:lpstr>
      <vt:lpstr>Incremental insertion</vt:lpstr>
      <vt:lpstr>Dataset</vt:lpstr>
      <vt:lpstr>Results</vt:lpstr>
      <vt:lpstr>Results</vt:lpstr>
      <vt:lpstr>Results</vt:lpstr>
      <vt:lpstr>Conclusions</vt:lpstr>
      <vt:lpstr>Thank you! </vt:lpstr>
      <vt:lpstr>Thank You!</vt:lpstr>
      <vt:lpstr>Backup Slides</vt:lpstr>
      <vt:lpstr>Photo Tourism</vt:lpstr>
      <vt:lpstr>Matching images</vt:lpstr>
      <vt:lpstr>Establishing Correspondences</vt:lpstr>
      <vt:lpstr>Image Retrieval</vt:lpstr>
      <vt:lpstr>Image Retrieval</vt:lpstr>
      <vt:lpstr>Image Retrieval</vt:lpstr>
      <vt:lpstr>Bloom Filters</vt:lpstr>
      <vt:lpstr>Bloom Filters</vt:lpstr>
      <vt:lpstr>Bloom Filters</vt:lpstr>
      <vt:lpstr>Bloom Filters</vt:lpstr>
      <vt:lpstr>Bloom Filters</vt:lpstr>
      <vt:lpstr>Global vs. Partial</vt:lpstr>
    </vt:vector>
  </TitlesOfParts>
  <Company>NVIDIA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Exhaustive Pairwise Matching In Large Image Collections</dc:title>
  <dc:creator>Kumar Srijan</dc:creator>
  <cp:keywords>Image retrieval;Walkthroughs</cp:keywords>
  <cp:lastModifiedBy>sunita</cp:lastModifiedBy>
  <cp:revision>255</cp:revision>
  <dcterms:created xsi:type="dcterms:W3CDTF">2012-09-30T12:56:19Z</dcterms:created>
  <dcterms:modified xsi:type="dcterms:W3CDTF">2013-06-06T06:36:24Z</dcterms:modified>
</cp:coreProperties>
</file>