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7"/>
  </p:notesMasterIdLst>
  <p:sldIdLst>
    <p:sldId id="257" r:id="rId2"/>
    <p:sldId id="259" r:id="rId3"/>
    <p:sldId id="344" r:id="rId4"/>
    <p:sldId id="262" r:id="rId5"/>
    <p:sldId id="265" r:id="rId6"/>
    <p:sldId id="268" r:id="rId7"/>
    <p:sldId id="269" r:id="rId8"/>
    <p:sldId id="270" r:id="rId9"/>
    <p:sldId id="279" r:id="rId10"/>
    <p:sldId id="280" r:id="rId11"/>
    <p:sldId id="333" r:id="rId12"/>
    <p:sldId id="334" r:id="rId13"/>
    <p:sldId id="281" r:id="rId14"/>
    <p:sldId id="342" r:id="rId15"/>
    <p:sldId id="337" r:id="rId16"/>
    <p:sldId id="338" r:id="rId17"/>
    <p:sldId id="343" r:id="rId18"/>
    <p:sldId id="345" r:id="rId19"/>
    <p:sldId id="282" r:id="rId20"/>
    <p:sldId id="286" r:id="rId21"/>
    <p:sldId id="291" r:id="rId22"/>
    <p:sldId id="292" r:id="rId23"/>
    <p:sldId id="285" r:id="rId24"/>
    <p:sldId id="346" r:id="rId25"/>
    <p:sldId id="288" r:id="rId26"/>
    <p:sldId id="298" r:id="rId27"/>
    <p:sldId id="299" r:id="rId28"/>
    <p:sldId id="290" r:id="rId29"/>
    <p:sldId id="293" r:id="rId30"/>
    <p:sldId id="294" r:id="rId31"/>
    <p:sldId id="295" r:id="rId32"/>
    <p:sldId id="296" r:id="rId33"/>
    <p:sldId id="300" r:id="rId34"/>
    <p:sldId id="302" r:id="rId35"/>
    <p:sldId id="301" r:id="rId36"/>
    <p:sldId id="304" r:id="rId37"/>
    <p:sldId id="305" r:id="rId38"/>
    <p:sldId id="312" r:id="rId39"/>
    <p:sldId id="308" r:id="rId40"/>
    <p:sldId id="309" r:id="rId41"/>
    <p:sldId id="311" r:id="rId42"/>
    <p:sldId id="313" r:id="rId43"/>
    <p:sldId id="315" r:id="rId44"/>
    <p:sldId id="317" r:id="rId45"/>
    <p:sldId id="318" r:id="rId46"/>
    <p:sldId id="340" r:id="rId47"/>
    <p:sldId id="323" r:id="rId48"/>
    <p:sldId id="324" r:id="rId49"/>
    <p:sldId id="325" r:id="rId50"/>
    <p:sldId id="326" r:id="rId51"/>
    <p:sldId id="327" r:id="rId52"/>
    <p:sldId id="328" r:id="rId53"/>
    <p:sldId id="330" r:id="rId54"/>
    <p:sldId id="331" r:id="rId55"/>
    <p:sldId id="329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5DB30-761E-4E34-A10F-7B08A31720CF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0D8AAE-4556-4C10-9049-B558F367A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559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ADC47-9EAD-4924-A8A5-644AAF7C6DE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195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4800" y="152400"/>
            <a:ext cx="1076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914400" y="228600"/>
            <a:ext cx="6858000" cy="0"/>
          </a:xfrm>
          <a:prstGeom prst="line">
            <a:avLst/>
          </a:prstGeom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 defTabSz="457200" eaLnBrk="0" hangingPunct="0">
              <a:defRPr/>
            </a:pPr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914400" y="304800"/>
            <a:ext cx="5334000" cy="0"/>
          </a:xfrm>
          <a:prstGeom prst="line">
            <a:avLst/>
          </a:prstGeom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 defTabSz="457200" eaLnBrk="0" hangingPunct="0">
              <a:defRPr/>
            </a:pPr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914400" y="381000"/>
            <a:ext cx="3581400" cy="0"/>
          </a:xfrm>
          <a:prstGeom prst="line">
            <a:avLst/>
          </a:prstGeom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 defTabSz="457200" eaLnBrk="0" hangingPunct="0">
              <a:defRPr/>
            </a:pPr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228600" y="914400"/>
            <a:ext cx="0" cy="5715000"/>
          </a:xfrm>
          <a:prstGeom prst="line">
            <a:avLst/>
          </a:prstGeom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 defTabSz="457200" eaLnBrk="0" hangingPunct="0">
              <a:defRPr/>
            </a:pPr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>
            <a:off x="304800" y="914400"/>
            <a:ext cx="0" cy="4343400"/>
          </a:xfrm>
          <a:prstGeom prst="line">
            <a:avLst/>
          </a:prstGeom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 defTabSz="457200" eaLnBrk="0" hangingPunct="0">
              <a:defRPr/>
            </a:pPr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381000" y="914400"/>
            <a:ext cx="0" cy="2895600"/>
          </a:xfrm>
          <a:prstGeom prst="line">
            <a:avLst/>
          </a:prstGeom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 defTabSz="457200" eaLnBrk="0" hangingPunct="0">
              <a:defRPr/>
            </a:pPr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7391400" y="6705600"/>
            <a:ext cx="1600200" cy="0"/>
          </a:xfrm>
          <a:prstGeom prst="line">
            <a:avLst/>
          </a:prstGeom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 defTabSz="457200" eaLnBrk="0" hangingPunct="0">
              <a:defRPr/>
            </a:pPr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8991600" y="5334000"/>
            <a:ext cx="0" cy="1371600"/>
          </a:xfrm>
          <a:prstGeom prst="line">
            <a:avLst/>
          </a:prstGeom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 defTabSz="457200" eaLnBrk="0" hangingPunct="0">
              <a:defRPr/>
            </a:pPr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>
            <a:off x="7696200" y="6629400"/>
            <a:ext cx="1219200" cy="0"/>
          </a:xfrm>
          <a:prstGeom prst="line">
            <a:avLst/>
          </a:prstGeom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 defTabSz="457200" eaLnBrk="0" hangingPunct="0">
              <a:defRPr/>
            </a:pPr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>
            <a:off x="8915400" y="5562600"/>
            <a:ext cx="0" cy="1066800"/>
          </a:xfrm>
          <a:prstGeom prst="line">
            <a:avLst/>
          </a:prstGeom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 defTabSz="457200" eaLnBrk="0" hangingPunct="0">
              <a:defRPr/>
            </a:pPr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16" name="Line 19"/>
          <p:cNvSpPr>
            <a:spLocks noChangeShapeType="1"/>
          </p:cNvSpPr>
          <p:nvPr/>
        </p:nvSpPr>
        <p:spPr bwMode="auto">
          <a:xfrm>
            <a:off x="8001000" y="6553200"/>
            <a:ext cx="838200" cy="0"/>
          </a:xfrm>
          <a:prstGeom prst="line">
            <a:avLst/>
          </a:prstGeom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 defTabSz="457200" eaLnBrk="0" hangingPunct="0">
              <a:defRPr/>
            </a:pPr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17" name="Line 20"/>
          <p:cNvSpPr>
            <a:spLocks noChangeShapeType="1"/>
          </p:cNvSpPr>
          <p:nvPr/>
        </p:nvSpPr>
        <p:spPr bwMode="auto">
          <a:xfrm>
            <a:off x="8839200" y="5791200"/>
            <a:ext cx="0" cy="762000"/>
          </a:xfrm>
          <a:prstGeom prst="line">
            <a:avLst/>
          </a:prstGeom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 defTabSz="457200" eaLnBrk="0" hangingPunct="0">
              <a:defRPr/>
            </a:pPr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 rot="16200000">
            <a:off x="-311943" y="6331743"/>
            <a:ext cx="838200" cy="214313"/>
          </a:xfrm>
          <a:prstGeom prst="rect">
            <a:avLst/>
          </a:prstGeom>
          <a:extLst/>
        </p:spPr>
        <p:txBody>
          <a:bodyPr>
            <a:spAutoFit/>
          </a:bodyPr>
          <a:lstStyle/>
          <a:p>
            <a:pPr defTabSz="457200" eaLnBrk="0" hangingPunct="0">
              <a:spcBef>
                <a:spcPct val="50000"/>
              </a:spcBef>
              <a:defRPr/>
            </a:pPr>
            <a:r>
              <a:rPr lang="en-US" sz="800">
                <a:solidFill>
                  <a:srgbClr val="808080"/>
                </a:solidFill>
              </a:rPr>
              <a:t>IIIT Hyderabad</a:t>
            </a:r>
          </a:p>
        </p:txBody>
      </p:sp>
      <p:sp>
        <p:nvSpPr>
          <p:cNvPr id="2457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81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5867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1E962FE-36A3-474E-AC7A-410DB9F57528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5/23/2014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867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5867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1405054-E04D-4E70-A1C8-34F37AF7FA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554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C89EC-C10A-4AE7-9228-065F64D8575C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5/23/2014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06FB8-7A9F-439F-BDB0-D3F085A2F9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016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47CB4-4800-41CA-984E-BA9B861C5F7F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5/23/2014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578A5-DA34-482B-879B-4EDE71E68D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030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CD3BB-8982-4E9E-98B7-09EAF27A4038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5/23/2014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0FBDE-EB0A-48FD-86C6-B5A642F8A5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079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68D08-F0C2-4609-8FB8-AC1153EEFFA4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5/23/2014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1DF85-0704-41DB-91EB-393A0736D8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373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A45D1-7683-4B60-8BB0-13BAF1E7F68D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5/23/2014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FEAF6-CD72-4A38-AC0A-B5FD8CA6BC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069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6F873-4E34-415A-AB39-343FFD1B9A60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5/23/2014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DF282-1108-4B7A-AC37-038B29F280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702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3704D-16C7-4EC9-A2A1-01642EC3B001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5/23/2014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9AA0B-1C69-4B06-A5AE-A78212D044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424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E9B73-AEEE-41B0-9182-8B8D897628E8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5/23/2014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63044-C226-4106-B9E9-EE0FE77455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239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D5510-B454-4281-8FAD-6AB529FCFF79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5/23/2014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26373-E024-4FEE-90A4-28F316860B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190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9829B-3C53-4DA3-BEBE-AC0352610E40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5/23/2014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03327-0CD2-49B9-BC58-6FA6341C52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163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47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400" smtClean="0">
                <a:latin typeface="Times" charset="0"/>
                <a:cs typeface="+mn-cs"/>
              </a:defRPr>
            </a:lvl1pPr>
          </a:lstStyle>
          <a:p>
            <a:pPr defTabSz="457200">
              <a:defRPr/>
            </a:pPr>
            <a:fld id="{242E456A-21DA-4F71-A74A-51A33C9CBC49}" type="datetimeFigureOut">
              <a:rPr lang="en-US">
                <a:solidFill>
                  <a:srgbClr val="000000"/>
                </a:solidFill>
              </a:rPr>
              <a:pPr defTabSz="457200">
                <a:defRPr/>
              </a:pPr>
              <a:t>5/23/2014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447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Times" charset="0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47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400" smtClean="0">
                <a:latin typeface="Times" charset="0"/>
                <a:cs typeface="+mn-cs"/>
              </a:defRPr>
            </a:lvl1pPr>
          </a:lstStyle>
          <a:p>
            <a:pPr defTabSz="457200">
              <a:defRPr/>
            </a:pPr>
            <a:fld id="{8842ADB8-8EFE-4D29-855B-193499BD31FC}" type="slidenum">
              <a:rPr lang="en-US">
                <a:solidFill>
                  <a:srgbClr val="000000"/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924800" y="152400"/>
            <a:ext cx="1076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9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52400" y="1524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4745" name="Line 9"/>
          <p:cNvSpPr>
            <a:spLocks noChangeShapeType="1"/>
          </p:cNvSpPr>
          <p:nvPr/>
        </p:nvSpPr>
        <p:spPr bwMode="auto">
          <a:xfrm>
            <a:off x="914400" y="228600"/>
            <a:ext cx="6858000" cy="0"/>
          </a:xfrm>
          <a:prstGeom prst="line">
            <a:avLst/>
          </a:prstGeom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 defTabSz="457200" eaLnBrk="0" hangingPunct="0">
              <a:defRPr/>
            </a:pPr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244746" name="Line 10"/>
          <p:cNvSpPr>
            <a:spLocks noChangeShapeType="1"/>
          </p:cNvSpPr>
          <p:nvPr/>
        </p:nvSpPr>
        <p:spPr bwMode="auto">
          <a:xfrm>
            <a:off x="914400" y="304800"/>
            <a:ext cx="5334000" cy="0"/>
          </a:xfrm>
          <a:prstGeom prst="line">
            <a:avLst/>
          </a:prstGeom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 defTabSz="457200" eaLnBrk="0" hangingPunct="0">
              <a:defRPr/>
            </a:pPr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244747" name="Line 11"/>
          <p:cNvSpPr>
            <a:spLocks noChangeShapeType="1"/>
          </p:cNvSpPr>
          <p:nvPr/>
        </p:nvSpPr>
        <p:spPr bwMode="auto">
          <a:xfrm>
            <a:off x="914400" y="381000"/>
            <a:ext cx="3581400" cy="0"/>
          </a:xfrm>
          <a:prstGeom prst="line">
            <a:avLst/>
          </a:prstGeom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 defTabSz="457200" eaLnBrk="0" hangingPunct="0">
              <a:defRPr/>
            </a:pPr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244748" name="Line 12"/>
          <p:cNvSpPr>
            <a:spLocks noChangeShapeType="1"/>
          </p:cNvSpPr>
          <p:nvPr/>
        </p:nvSpPr>
        <p:spPr bwMode="auto">
          <a:xfrm>
            <a:off x="228600" y="914400"/>
            <a:ext cx="0" cy="5715000"/>
          </a:xfrm>
          <a:prstGeom prst="line">
            <a:avLst/>
          </a:prstGeom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 defTabSz="457200" eaLnBrk="0" hangingPunct="0">
              <a:defRPr/>
            </a:pPr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244749" name="Text Box 13"/>
          <p:cNvSpPr txBox="1">
            <a:spLocks noChangeArrowheads="1"/>
          </p:cNvSpPr>
          <p:nvPr/>
        </p:nvSpPr>
        <p:spPr bwMode="auto">
          <a:xfrm rot="16200000">
            <a:off x="-311943" y="6331743"/>
            <a:ext cx="838200" cy="214313"/>
          </a:xfrm>
          <a:prstGeom prst="rect">
            <a:avLst/>
          </a:prstGeom>
          <a:extLst/>
        </p:spPr>
        <p:txBody>
          <a:bodyPr>
            <a:spAutoFit/>
          </a:bodyPr>
          <a:lstStyle/>
          <a:p>
            <a:pPr defTabSz="457200" eaLnBrk="0" hangingPunct="0">
              <a:spcBef>
                <a:spcPct val="50000"/>
              </a:spcBef>
              <a:defRPr/>
            </a:pPr>
            <a:r>
              <a:rPr lang="en-US" sz="800">
                <a:solidFill>
                  <a:srgbClr val="808080"/>
                </a:solidFill>
              </a:rPr>
              <a:t>IIIT Hyderabad</a:t>
            </a:r>
          </a:p>
        </p:txBody>
      </p:sp>
    </p:spTree>
    <p:extLst>
      <p:ext uri="{BB962C8B-B14F-4D97-AF65-F5344CB8AC3E}">
        <p14:creationId xmlns:p14="http://schemas.microsoft.com/office/powerpoint/2010/main" val="1825853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16.emf"/><Relationship Id="rId3" Type="http://schemas.openxmlformats.org/officeDocument/2006/relationships/image" Target="../media/image17.png"/><Relationship Id="rId7" Type="http://schemas.openxmlformats.org/officeDocument/2006/relationships/image" Target="../media/image12.png"/><Relationship Id="rId12" Type="http://schemas.openxmlformats.org/officeDocument/2006/relationships/image" Target="../media/image23.png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11" Type="http://schemas.openxmlformats.org/officeDocument/2006/relationships/image" Target="../media/image22.png"/><Relationship Id="rId5" Type="http://schemas.openxmlformats.org/officeDocument/2006/relationships/image" Target="../media/image10.png"/><Relationship Id="rId15" Type="http://schemas.openxmlformats.org/officeDocument/2006/relationships/oleObject" Target="../embeddings/oleObject1.bin"/><Relationship Id="rId10" Type="http://schemas.openxmlformats.org/officeDocument/2006/relationships/image" Target="../media/image21.png"/><Relationship Id="rId19" Type="http://schemas.openxmlformats.org/officeDocument/2006/relationships/image" Target="../media/image26.png"/><Relationship Id="rId4" Type="http://schemas.openxmlformats.org/officeDocument/2006/relationships/image" Target="../media/image18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3716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A Framework for Community Detection from Social Media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20040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Chandrashekar V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</a:rPr>
              <a:t>Centre for Visual Information Technology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</a:rPr>
              <a:t>IIIT-Hyderabad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9530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Advisers: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</a:rPr>
              <a:t>Prof. C. V. </a:t>
            </a:r>
            <a:r>
              <a:rPr lang="en-US" dirty="0" err="1" smtClean="0">
                <a:solidFill>
                  <a:srgbClr val="C00000"/>
                </a:solidFill>
              </a:rPr>
              <a:t>Jawahar</a:t>
            </a:r>
            <a:r>
              <a:rPr lang="en-US" dirty="0" smtClean="0">
                <a:solidFill>
                  <a:srgbClr val="C00000"/>
                </a:solidFill>
              </a:rPr>
              <a:t>, Dr. </a:t>
            </a:r>
            <a:r>
              <a:rPr lang="en-US" dirty="0" err="1" smtClean="0">
                <a:solidFill>
                  <a:srgbClr val="C00000"/>
                </a:solidFill>
              </a:rPr>
              <a:t>Shailesh</a:t>
            </a:r>
            <a:r>
              <a:rPr lang="en-US" dirty="0" smtClean="0">
                <a:solidFill>
                  <a:srgbClr val="C00000"/>
                </a:solidFill>
              </a:rPr>
              <a:t> Kumar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20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8382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Community Detection in </a:t>
            </a:r>
            <a:r>
              <a:rPr lang="en-US" sz="2800" b="1" dirty="0" err="1" smtClean="0"/>
              <a:t>Tagsets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676400"/>
            <a:ext cx="77724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Tagset</a:t>
            </a:r>
            <a:r>
              <a:rPr lang="en-US" sz="24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Data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Flickr</a:t>
            </a:r>
            <a:r>
              <a:rPr lang="en-US" dirty="0" smtClean="0"/>
              <a:t> </a:t>
            </a:r>
            <a:endParaRPr lang="en-US" dirty="0" smtClean="0">
              <a:solidFill>
                <a:srgbClr val="7030A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YouTube</a:t>
            </a:r>
            <a:r>
              <a:rPr lang="en-US" dirty="0" smtClean="0"/>
              <a:t> </a:t>
            </a:r>
            <a:endParaRPr lang="en-US" dirty="0" smtClean="0">
              <a:solidFill>
                <a:srgbClr val="7030A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AdWords</a:t>
            </a:r>
            <a:endParaRPr lang="en-US" dirty="0" smtClean="0">
              <a:solidFill>
                <a:srgbClr val="7030A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IMDB</a:t>
            </a:r>
            <a:r>
              <a:rPr lang="en-US" dirty="0" smtClean="0"/>
              <a:t>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Scientific Publications</a:t>
            </a:r>
            <a:endParaRPr lang="en-US" dirty="0" smtClean="0">
              <a:solidFill>
                <a:srgbClr val="7030A0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Key Challenges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</a:rPr>
              <a:t>Noisy Tag-sets</a:t>
            </a:r>
            <a:endParaRPr lang="en-US" dirty="0" smtClean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</a:rPr>
              <a:t>Weighted Graphs</a:t>
            </a:r>
            <a:endParaRPr lang="en-US" dirty="0" smtClean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mtClean="0">
                <a:solidFill>
                  <a:srgbClr val="0070C0"/>
                </a:solidFill>
              </a:rPr>
              <a:t>Overlapping Communities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67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199" y="838200"/>
            <a:ext cx="6169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Entity-set Data - a “Crazy Haystack” !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8288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Few buy complete “</a:t>
            </a:r>
            <a:r>
              <a:rPr lang="en-US" dirty="0" smtClean="0">
                <a:solidFill>
                  <a:srgbClr val="C00000"/>
                </a:solidFill>
              </a:rPr>
              <a:t>logical</a:t>
            </a:r>
            <a:r>
              <a:rPr lang="en-US" dirty="0" smtClean="0"/>
              <a:t>” </a:t>
            </a:r>
            <a:r>
              <a:rPr lang="en-US" dirty="0" err="1" smtClean="0"/>
              <a:t>itemset</a:t>
            </a:r>
            <a:r>
              <a:rPr lang="en-US" dirty="0" smtClean="0"/>
              <a:t> in same basket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2667000"/>
            <a:ext cx="4191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Already have other products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Buy them from another retailer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Buy them at a different time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Got them as gifts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…</a:t>
            </a:r>
            <a:endParaRPr lang="en-US" dirty="0"/>
          </a:p>
        </p:txBody>
      </p: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4568825" y="2477976"/>
            <a:ext cx="4133850" cy="2890838"/>
            <a:chOff x="4749800" y="2270125"/>
            <a:chExt cx="4133850" cy="2890837"/>
          </a:xfrm>
        </p:grpSpPr>
        <p:pic>
          <p:nvPicPr>
            <p:cNvPr id="7" name="Picture 3" descr="laptop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2050" y="3381375"/>
              <a:ext cx="1143000" cy="865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 descr="scann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9800" y="3635375"/>
              <a:ext cx="1066800" cy="727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" descr="jumpdriv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3400" y="4537075"/>
              <a:ext cx="609600" cy="4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 descr="linksy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3400" y="2270125"/>
              <a:ext cx="1219200" cy="808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7" descr="mous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7800" y="3962400"/>
              <a:ext cx="765175" cy="904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8" descr="speakers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9200" y="2540000"/>
              <a:ext cx="1314450" cy="71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9" descr="printer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1800" y="4446587"/>
              <a:ext cx="1123950" cy="71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Freeform 15"/>
          <p:cNvSpPr>
            <a:spLocks/>
          </p:cNvSpPr>
          <p:nvPr/>
        </p:nvSpPr>
        <p:spPr bwMode="ltGray">
          <a:xfrm>
            <a:off x="4481513" y="2228850"/>
            <a:ext cx="3100387" cy="3036888"/>
          </a:xfrm>
          <a:custGeom>
            <a:avLst/>
            <a:gdLst>
              <a:gd name="T0" fmla="*/ 2147483647 w 1953"/>
              <a:gd name="T1" fmla="*/ 2147483647 h 2416"/>
              <a:gd name="T2" fmla="*/ 2147483647 w 1953"/>
              <a:gd name="T3" fmla="*/ 2147483647 h 2416"/>
              <a:gd name="T4" fmla="*/ 2147483647 w 1953"/>
              <a:gd name="T5" fmla="*/ 2147483647 h 2416"/>
              <a:gd name="T6" fmla="*/ 2147483647 w 1953"/>
              <a:gd name="T7" fmla="*/ 2147483647 h 2416"/>
              <a:gd name="T8" fmla="*/ 2147483647 w 1953"/>
              <a:gd name="T9" fmla="*/ 2147483647 h 2416"/>
              <a:gd name="T10" fmla="*/ 2147483647 w 1953"/>
              <a:gd name="T11" fmla="*/ 2147483647 h 2416"/>
              <a:gd name="T12" fmla="*/ 2147483647 w 1953"/>
              <a:gd name="T13" fmla="*/ 2147483647 h 2416"/>
              <a:gd name="T14" fmla="*/ 2147483647 w 1953"/>
              <a:gd name="T15" fmla="*/ 2147483647 h 2416"/>
              <a:gd name="T16" fmla="*/ 2147483647 w 1953"/>
              <a:gd name="T17" fmla="*/ 2147483647 h 2416"/>
              <a:gd name="T18" fmla="*/ 2147483647 w 1953"/>
              <a:gd name="T19" fmla="*/ 2147483647 h 2416"/>
              <a:gd name="T20" fmla="*/ 2147483647 w 1953"/>
              <a:gd name="T21" fmla="*/ 2147483647 h 241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53"/>
              <a:gd name="T34" fmla="*/ 0 h 2416"/>
              <a:gd name="T35" fmla="*/ 1953 w 1953"/>
              <a:gd name="T36" fmla="*/ 2416 h 241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53" h="2416">
                <a:moveTo>
                  <a:pt x="89" y="1165"/>
                </a:moveTo>
                <a:cubicBezTo>
                  <a:pt x="179" y="948"/>
                  <a:pt x="520" y="435"/>
                  <a:pt x="738" y="260"/>
                </a:cubicBezTo>
                <a:cubicBezTo>
                  <a:pt x="956" y="85"/>
                  <a:pt x="1210" y="0"/>
                  <a:pt x="1400" y="114"/>
                </a:cubicBezTo>
                <a:cubicBezTo>
                  <a:pt x="1590" y="228"/>
                  <a:pt x="1809" y="709"/>
                  <a:pt x="1881" y="943"/>
                </a:cubicBezTo>
                <a:cubicBezTo>
                  <a:pt x="1953" y="1177"/>
                  <a:pt x="1911" y="1385"/>
                  <a:pt x="1833" y="1519"/>
                </a:cubicBezTo>
                <a:cubicBezTo>
                  <a:pt x="1755" y="1653"/>
                  <a:pt x="1493" y="1620"/>
                  <a:pt x="1413" y="1748"/>
                </a:cubicBezTo>
                <a:cubicBezTo>
                  <a:pt x="1333" y="1876"/>
                  <a:pt x="1467" y="2189"/>
                  <a:pt x="1353" y="2287"/>
                </a:cubicBezTo>
                <a:cubicBezTo>
                  <a:pt x="1239" y="2385"/>
                  <a:pt x="889" y="2416"/>
                  <a:pt x="729" y="2335"/>
                </a:cubicBezTo>
                <a:cubicBezTo>
                  <a:pt x="569" y="2254"/>
                  <a:pt x="482" y="1930"/>
                  <a:pt x="393" y="1801"/>
                </a:cubicBezTo>
                <a:cubicBezTo>
                  <a:pt x="304" y="1672"/>
                  <a:pt x="246" y="1669"/>
                  <a:pt x="195" y="1563"/>
                </a:cubicBezTo>
                <a:cubicBezTo>
                  <a:pt x="144" y="1457"/>
                  <a:pt x="0" y="1284"/>
                  <a:pt x="89" y="1165"/>
                </a:cubicBezTo>
                <a:close/>
              </a:path>
            </a:pathLst>
          </a:cu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ltGray">
          <a:xfrm>
            <a:off x="5181600" y="2286000"/>
            <a:ext cx="3683000" cy="2141537"/>
          </a:xfrm>
          <a:custGeom>
            <a:avLst/>
            <a:gdLst>
              <a:gd name="T0" fmla="*/ 2147483647 w 2320"/>
              <a:gd name="T1" fmla="*/ 2147483647 h 1704"/>
              <a:gd name="T2" fmla="*/ 2147483647 w 2320"/>
              <a:gd name="T3" fmla="*/ 2147483647 h 1704"/>
              <a:gd name="T4" fmla="*/ 2147483647 w 2320"/>
              <a:gd name="T5" fmla="*/ 2147483647 h 1704"/>
              <a:gd name="T6" fmla="*/ 2147483647 w 2320"/>
              <a:gd name="T7" fmla="*/ 2147483647 h 1704"/>
              <a:gd name="T8" fmla="*/ 2147483647 w 2320"/>
              <a:gd name="T9" fmla="*/ 2147483647 h 1704"/>
              <a:gd name="T10" fmla="*/ 2147483647 w 2320"/>
              <a:gd name="T11" fmla="*/ 2147483647 h 1704"/>
              <a:gd name="T12" fmla="*/ 2147483647 w 2320"/>
              <a:gd name="T13" fmla="*/ 2147483647 h 1704"/>
              <a:gd name="T14" fmla="*/ 2147483647 w 2320"/>
              <a:gd name="T15" fmla="*/ 2147483647 h 1704"/>
              <a:gd name="T16" fmla="*/ 2147483647 w 2320"/>
              <a:gd name="T17" fmla="*/ 2147483647 h 1704"/>
              <a:gd name="T18" fmla="*/ 2147483647 w 2320"/>
              <a:gd name="T19" fmla="*/ 2147483647 h 1704"/>
              <a:gd name="T20" fmla="*/ 2147483647 w 2320"/>
              <a:gd name="T21" fmla="*/ 2147483647 h 1704"/>
              <a:gd name="T22" fmla="*/ 2147483647 w 2320"/>
              <a:gd name="T23" fmla="*/ 2147483647 h 1704"/>
              <a:gd name="T24" fmla="*/ 2147483647 w 2320"/>
              <a:gd name="T25" fmla="*/ 2147483647 h 170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20"/>
              <a:gd name="T40" fmla="*/ 0 h 1704"/>
              <a:gd name="T41" fmla="*/ 2320 w 2320"/>
              <a:gd name="T42" fmla="*/ 1704 h 170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20" h="1704">
                <a:moveTo>
                  <a:pt x="32" y="656"/>
                </a:moveTo>
                <a:cubicBezTo>
                  <a:pt x="64" y="808"/>
                  <a:pt x="384" y="864"/>
                  <a:pt x="464" y="992"/>
                </a:cubicBezTo>
                <a:cubicBezTo>
                  <a:pt x="544" y="1120"/>
                  <a:pt x="472" y="1312"/>
                  <a:pt x="512" y="1424"/>
                </a:cubicBezTo>
                <a:cubicBezTo>
                  <a:pt x="552" y="1536"/>
                  <a:pt x="592" y="1624"/>
                  <a:pt x="704" y="1664"/>
                </a:cubicBezTo>
                <a:cubicBezTo>
                  <a:pt x="816" y="1704"/>
                  <a:pt x="1048" y="1704"/>
                  <a:pt x="1184" y="1664"/>
                </a:cubicBezTo>
                <a:cubicBezTo>
                  <a:pt x="1320" y="1624"/>
                  <a:pt x="1440" y="1496"/>
                  <a:pt x="1520" y="1424"/>
                </a:cubicBezTo>
                <a:cubicBezTo>
                  <a:pt x="1600" y="1352"/>
                  <a:pt x="1552" y="1288"/>
                  <a:pt x="1664" y="1232"/>
                </a:cubicBezTo>
                <a:cubicBezTo>
                  <a:pt x="1776" y="1176"/>
                  <a:pt x="2088" y="1192"/>
                  <a:pt x="2192" y="1088"/>
                </a:cubicBezTo>
                <a:cubicBezTo>
                  <a:pt x="2296" y="984"/>
                  <a:pt x="2320" y="736"/>
                  <a:pt x="2288" y="608"/>
                </a:cubicBezTo>
                <a:cubicBezTo>
                  <a:pt x="2256" y="480"/>
                  <a:pt x="2208" y="392"/>
                  <a:pt x="2000" y="320"/>
                </a:cubicBezTo>
                <a:cubicBezTo>
                  <a:pt x="1792" y="248"/>
                  <a:pt x="1328" y="216"/>
                  <a:pt x="1040" y="176"/>
                </a:cubicBezTo>
                <a:cubicBezTo>
                  <a:pt x="752" y="136"/>
                  <a:pt x="440" y="0"/>
                  <a:pt x="272" y="80"/>
                </a:cubicBezTo>
                <a:cubicBezTo>
                  <a:pt x="104" y="160"/>
                  <a:pt x="0" y="504"/>
                  <a:pt x="32" y="656"/>
                </a:cubicBezTo>
                <a:close/>
              </a:path>
            </a:pathLst>
          </a:custGeom>
          <a:noFill/>
          <a:ln w="38100">
            <a:solidFill>
              <a:srgbClr val="00CB0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ltGray">
          <a:xfrm>
            <a:off x="4343400" y="3429000"/>
            <a:ext cx="4081462" cy="2133600"/>
          </a:xfrm>
          <a:custGeom>
            <a:avLst/>
            <a:gdLst/>
            <a:ahLst/>
            <a:cxnLst>
              <a:cxn ang="0">
                <a:pos x="376" y="215"/>
              </a:cxn>
              <a:cxn ang="0">
                <a:pos x="899" y="314"/>
              </a:cxn>
              <a:cxn ang="0">
                <a:pos x="1197" y="83"/>
              </a:cxn>
              <a:cxn ang="0">
                <a:pos x="1707" y="16"/>
              </a:cxn>
              <a:cxn ang="0">
                <a:pos x="1899" y="182"/>
              </a:cxn>
              <a:cxn ang="0">
                <a:pos x="2065" y="314"/>
              </a:cxn>
              <a:cxn ang="0">
                <a:pos x="2261" y="444"/>
              </a:cxn>
              <a:cxn ang="0">
                <a:pos x="2528" y="765"/>
              </a:cxn>
              <a:cxn ang="0">
                <a:pos x="2521" y="1076"/>
              </a:cxn>
              <a:cxn ang="0">
                <a:pos x="2376" y="1347"/>
              </a:cxn>
              <a:cxn ang="0">
                <a:pos x="2151" y="1400"/>
              </a:cxn>
              <a:cxn ang="0">
                <a:pos x="1840" y="1446"/>
              </a:cxn>
              <a:cxn ang="0">
                <a:pos x="906" y="1652"/>
              </a:cxn>
              <a:cxn ang="0">
                <a:pos x="449" y="1168"/>
              </a:cxn>
              <a:cxn ang="0">
                <a:pos x="12" y="381"/>
              </a:cxn>
              <a:cxn ang="0">
                <a:pos x="376" y="215"/>
              </a:cxn>
            </a:cxnLst>
            <a:rect l="0" t="0" r="r" b="b"/>
            <a:pathLst>
              <a:path w="2571" h="1698">
                <a:moveTo>
                  <a:pt x="376" y="215"/>
                </a:moveTo>
                <a:cubicBezTo>
                  <a:pt x="524" y="204"/>
                  <a:pt x="762" y="336"/>
                  <a:pt x="899" y="314"/>
                </a:cubicBezTo>
                <a:cubicBezTo>
                  <a:pt x="1036" y="292"/>
                  <a:pt x="1062" y="133"/>
                  <a:pt x="1197" y="83"/>
                </a:cubicBezTo>
                <a:cubicBezTo>
                  <a:pt x="1332" y="33"/>
                  <a:pt x="1590" y="0"/>
                  <a:pt x="1707" y="16"/>
                </a:cubicBezTo>
                <a:cubicBezTo>
                  <a:pt x="1824" y="32"/>
                  <a:pt x="1839" y="132"/>
                  <a:pt x="1899" y="182"/>
                </a:cubicBezTo>
                <a:cubicBezTo>
                  <a:pt x="1959" y="232"/>
                  <a:pt x="2005" y="270"/>
                  <a:pt x="2065" y="314"/>
                </a:cubicBezTo>
                <a:cubicBezTo>
                  <a:pt x="2125" y="358"/>
                  <a:pt x="2184" y="369"/>
                  <a:pt x="2261" y="444"/>
                </a:cubicBezTo>
                <a:cubicBezTo>
                  <a:pt x="2338" y="519"/>
                  <a:pt x="2485" y="660"/>
                  <a:pt x="2528" y="765"/>
                </a:cubicBezTo>
                <a:cubicBezTo>
                  <a:pt x="2571" y="870"/>
                  <a:pt x="2546" y="979"/>
                  <a:pt x="2521" y="1076"/>
                </a:cubicBezTo>
                <a:cubicBezTo>
                  <a:pt x="2496" y="1173"/>
                  <a:pt x="2438" y="1293"/>
                  <a:pt x="2376" y="1347"/>
                </a:cubicBezTo>
                <a:cubicBezTo>
                  <a:pt x="2314" y="1401"/>
                  <a:pt x="2240" y="1384"/>
                  <a:pt x="2151" y="1400"/>
                </a:cubicBezTo>
                <a:cubicBezTo>
                  <a:pt x="2062" y="1416"/>
                  <a:pt x="2047" y="1404"/>
                  <a:pt x="1840" y="1446"/>
                </a:cubicBezTo>
                <a:cubicBezTo>
                  <a:pt x="1633" y="1488"/>
                  <a:pt x="1138" y="1698"/>
                  <a:pt x="906" y="1652"/>
                </a:cubicBezTo>
                <a:cubicBezTo>
                  <a:pt x="674" y="1606"/>
                  <a:pt x="598" y="1380"/>
                  <a:pt x="449" y="1168"/>
                </a:cubicBezTo>
                <a:cubicBezTo>
                  <a:pt x="300" y="956"/>
                  <a:pt x="24" y="540"/>
                  <a:pt x="12" y="381"/>
                </a:cubicBezTo>
                <a:cubicBezTo>
                  <a:pt x="0" y="222"/>
                  <a:pt x="228" y="226"/>
                  <a:pt x="376" y="215"/>
                </a:cubicBezTo>
                <a:close/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ltGray">
          <a:xfrm>
            <a:off x="5943600" y="3429000"/>
            <a:ext cx="2719388" cy="1905000"/>
          </a:xfrm>
          <a:custGeom>
            <a:avLst/>
            <a:gdLst>
              <a:gd name="T0" fmla="*/ 2147483647 w 1713"/>
              <a:gd name="T1" fmla="*/ 2147483647 h 1516"/>
              <a:gd name="T2" fmla="*/ 2147483647 w 1713"/>
              <a:gd name="T3" fmla="*/ 2147483647 h 1516"/>
              <a:gd name="T4" fmla="*/ 2147483647 w 1713"/>
              <a:gd name="T5" fmla="*/ 2147483647 h 1516"/>
              <a:gd name="T6" fmla="*/ 2147483647 w 1713"/>
              <a:gd name="T7" fmla="*/ 2147483647 h 1516"/>
              <a:gd name="T8" fmla="*/ 2147483647 w 1713"/>
              <a:gd name="T9" fmla="*/ 2147483647 h 1516"/>
              <a:gd name="T10" fmla="*/ 2147483647 w 1713"/>
              <a:gd name="T11" fmla="*/ 2147483647 h 1516"/>
              <a:gd name="T12" fmla="*/ 2147483647 w 1713"/>
              <a:gd name="T13" fmla="*/ 2147483647 h 1516"/>
              <a:gd name="T14" fmla="*/ 2147483647 w 1713"/>
              <a:gd name="T15" fmla="*/ 2147483647 h 1516"/>
              <a:gd name="T16" fmla="*/ 2147483647 w 1713"/>
              <a:gd name="T17" fmla="*/ 2147483647 h 15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13"/>
              <a:gd name="T28" fmla="*/ 0 h 1516"/>
              <a:gd name="T29" fmla="*/ 1713 w 1713"/>
              <a:gd name="T30" fmla="*/ 1516 h 151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13" h="1516">
                <a:moveTo>
                  <a:pt x="796" y="44"/>
                </a:moveTo>
                <a:cubicBezTo>
                  <a:pt x="637" y="0"/>
                  <a:pt x="275" y="28"/>
                  <a:pt x="152" y="140"/>
                </a:cubicBezTo>
                <a:cubicBezTo>
                  <a:pt x="29" y="252"/>
                  <a:pt x="0" y="548"/>
                  <a:pt x="56" y="716"/>
                </a:cubicBezTo>
                <a:cubicBezTo>
                  <a:pt x="112" y="884"/>
                  <a:pt x="384" y="1020"/>
                  <a:pt x="488" y="1148"/>
                </a:cubicBezTo>
                <a:cubicBezTo>
                  <a:pt x="592" y="1276"/>
                  <a:pt x="504" y="1452"/>
                  <a:pt x="680" y="1484"/>
                </a:cubicBezTo>
                <a:cubicBezTo>
                  <a:pt x="856" y="1516"/>
                  <a:pt x="1384" y="1476"/>
                  <a:pt x="1544" y="1340"/>
                </a:cubicBezTo>
                <a:cubicBezTo>
                  <a:pt x="1704" y="1204"/>
                  <a:pt x="1713" y="824"/>
                  <a:pt x="1640" y="668"/>
                </a:cubicBezTo>
                <a:cubicBezTo>
                  <a:pt x="1567" y="512"/>
                  <a:pt x="1248" y="506"/>
                  <a:pt x="1107" y="402"/>
                </a:cubicBezTo>
                <a:cubicBezTo>
                  <a:pt x="966" y="298"/>
                  <a:pt x="955" y="88"/>
                  <a:pt x="796" y="44"/>
                </a:cubicBezTo>
                <a:close/>
              </a:path>
            </a:pathLst>
          </a:cu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81000" y="5715000"/>
            <a:ext cx="8321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It’s a </a:t>
            </a:r>
            <a:r>
              <a:rPr lang="en-US" sz="3200" b="1" dirty="0" smtClean="0">
                <a:solidFill>
                  <a:srgbClr val="0070C0"/>
                </a:solidFill>
              </a:rPr>
              <a:t>Projections</a:t>
            </a:r>
            <a:r>
              <a:rPr lang="en-US" sz="3200" dirty="0" smtClean="0"/>
              <a:t> of </a:t>
            </a:r>
            <a:r>
              <a:rPr lang="en-US" sz="3200" b="1" dirty="0" smtClean="0">
                <a:solidFill>
                  <a:srgbClr val="FF0000"/>
                </a:solidFill>
              </a:rPr>
              <a:t>latent</a:t>
            </a:r>
            <a:r>
              <a:rPr lang="en-US" sz="3200" dirty="0" smtClean="0"/>
              <a:t> </a:t>
            </a:r>
            <a:r>
              <a:rPr lang="en-US" sz="3200" b="1" dirty="0" smtClean="0">
                <a:solidFill>
                  <a:srgbClr val="00B050"/>
                </a:solidFill>
              </a:rPr>
              <a:t>customer</a:t>
            </a:r>
            <a:r>
              <a:rPr lang="en-US" sz="3200" dirty="0" smtClean="0"/>
              <a:t> intentions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7491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8382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It gets even Crazier!</a:t>
            </a:r>
            <a:endParaRPr lang="en-US" sz="2800" b="1" dirty="0"/>
          </a:p>
        </p:txBody>
      </p:sp>
      <p:pic>
        <p:nvPicPr>
          <p:cNvPr id="3" name="Picture 8" descr="logical_itemset_retai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" y="1447800"/>
            <a:ext cx="751998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58674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It’s a </a:t>
            </a:r>
            <a:r>
              <a:rPr lang="en-US" sz="3200" b="1" dirty="0" smtClean="0">
                <a:solidFill>
                  <a:srgbClr val="0070C0"/>
                </a:solidFill>
              </a:rPr>
              <a:t>Mixture</a:t>
            </a:r>
            <a:r>
              <a:rPr lang="en-US" sz="3200" dirty="0" smtClean="0"/>
              <a:t> of </a:t>
            </a:r>
            <a:r>
              <a:rPr lang="en-US" sz="3200" b="1" dirty="0" smtClean="0">
                <a:solidFill>
                  <a:srgbClr val="7030A0"/>
                </a:solidFill>
              </a:rPr>
              <a:t>Projections</a:t>
            </a:r>
            <a:r>
              <a:rPr lang="en-US" sz="3200" dirty="0" smtClean="0"/>
              <a:t> of </a:t>
            </a:r>
            <a:r>
              <a:rPr lang="en-US" sz="3200" b="1" dirty="0" smtClean="0">
                <a:solidFill>
                  <a:srgbClr val="FF0000"/>
                </a:solidFill>
              </a:rPr>
              <a:t>latent</a:t>
            </a:r>
            <a:r>
              <a:rPr lang="en-US" sz="3200" dirty="0" smtClean="0"/>
              <a:t> intentions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52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8382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Tagsets</a:t>
            </a:r>
            <a:r>
              <a:rPr lang="en-US" sz="2800" b="1" dirty="0" smtClean="0"/>
              <a:t> – a “Crazy Haystack” !</a:t>
            </a:r>
            <a:endParaRPr lang="en-US" sz="2800" b="1" dirty="0"/>
          </a:p>
        </p:txBody>
      </p:sp>
      <p:pic>
        <p:nvPicPr>
          <p:cNvPr id="3" name="Picture 2" descr="logical_itemset_tag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918" y="1524000"/>
            <a:ext cx="5691482" cy="4223964"/>
          </a:xfrm>
          <a:prstGeom prst="rect">
            <a:avLst/>
          </a:prstGeom>
        </p:spPr>
      </p:pic>
      <p:sp>
        <p:nvSpPr>
          <p:cNvPr id="4" name="Content Placeholder 18"/>
          <p:cNvSpPr txBox="1">
            <a:spLocks/>
          </p:cNvSpPr>
          <p:nvPr/>
        </p:nvSpPr>
        <p:spPr>
          <a:xfrm>
            <a:off x="228600" y="5791200"/>
            <a:ext cx="8915399" cy="685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 algn="ctr" fontAlgn="auto">
              <a:spcBef>
                <a:spcPct val="50000"/>
              </a:spcBef>
              <a:spcAft>
                <a:spcPts val="0"/>
              </a:spcAft>
              <a:buClr>
                <a:srgbClr val="B2B2B2"/>
              </a:buClr>
              <a:buSzPct val="75000"/>
              <a:buFont typeface="Wingdings" pitchFamily="-65" charset="2"/>
              <a:buNone/>
              <a:defRPr/>
            </a:pPr>
            <a:r>
              <a:rPr lang="en-US" sz="3000" b="1" kern="0" dirty="0" smtClean="0">
                <a:solidFill>
                  <a:srgbClr val="0000FF"/>
                </a:solidFill>
              </a:rPr>
              <a:t>Mixture </a:t>
            </a:r>
            <a:r>
              <a:rPr lang="en-US" sz="3000" kern="0" dirty="0" smtClean="0">
                <a:solidFill>
                  <a:srgbClr val="000000"/>
                </a:solidFill>
              </a:rPr>
              <a:t>of </a:t>
            </a:r>
            <a:r>
              <a:rPr lang="en-US" sz="3000" b="1" kern="0" dirty="0" smtClean="0">
                <a:solidFill>
                  <a:srgbClr val="800080"/>
                </a:solidFill>
              </a:rPr>
              <a:t>Projections</a:t>
            </a:r>
            <a:r>
              <a:rPr lang="en-US" sz="3000" kern="0" dirty="0" smtClean="0">
                <a:solidFill>
                  <a:srgbClr val="800080"/>
                </a:solidFill>
              </a:rPr>
              <a:t> </a:t>
            </a:r>
            <a:r>
              <a:rPr lang="en-US" sz="3000" kern="0" dirty="0" smtClean="0">
                <a:solidFill>
                  <a:srgbClr val="000000"/>
                </a:solidFill>
              </a:rPr>
              <a:t>of </a:t>
            </a:r>
            <a:r>
              <a:rPr lang="en-US" sz="3000" b="1" kern="0" dirty="0" smtClean="0">
                <a:solidFill>
                  <a:srgbClr val="FF0000"/>
                </a:solidFill>
              </a:rPr>
              <a:t>latent</a:t>
            </a:r>
            <a:r>
              <a:rPr lang="en-US" sz="3000" b="1" kern="0" dirty="0" smtClean="0">
                <a:solidFill>
                  <a:srgbClr val="008000"/>
                </a:solidFill>
              </a:rPr>
              <a:t> </a:t>
            </a:r>
            <a:r>
              <a:rPr lang="en-US" sz="3000" b="1" kern="0" dirty="0" smtClean="0">
                <a:solidFill>
                  <a:srgbClr val="000000"/>
                </a:solidFill>
              </a:rPr>
              <a:t>Concepts</a:t>
            </a:r>
            <a:endParaRPr lang="en-US" sz="3000" b="1" kern="0" dirty="0" smtClean="0"/>
          </a:p>
        </p:txBody>
      </p:sp>
    </p:spTree>
    <p:extLst>
      <p:ext uri="{BB962C8B-B14F-4D97-AF65-F5344CB8AC3E}">
        <p14:creationId xmlns:p14="http://schemas.microsoft.com/office/powerpoint/2010/main" val="40157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5334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Frequent Item-Set Mining</a:t>
            </a:r>
            <a:endParaRPr lang="en-US" sz="2800" b="1" dirty="0"/>
          </a:p>
        </p:txBody>
      </p:sp>
      <p:grpSp>
        <p:nvGrpSpPr>
          <p:cNvPr id="3" name="Group 66"/>
          <p:cNvGrpSpPr>
            <a:grpSpLocks/>
          </p:cNvGrpSpPr>
          <p:nvPr/>
        </p:nvGrpSpPr>
        <p:grpSpPr bwMode="auto">
          <a:xfrm>
            <a:off x="303212" y="1143000"/>
            <a:ext cx="1525588" cy="5597525"/>
            <a:chOff x="152400" y="1143000"/>
            <a:chExt cx="1526267" cy="5596930"/>
          </a:xfrm>
        </p:grpSpPr>
        <p:grpSp>
          <p:nvGrpSpPr>
            <p:cNvPr id="4" name="Group 36"/>
            <p:cNvGrpSpPr>
              <a:grpSpLocks/>
            </p:cNvGrpSpPr>
            <p:nvPr/>
          </p:nvGrpSpPr>
          <p:grpSpPr bwMode="auto">
            <a:xfrm>
              <a:off x="152400" y="1143000"/>
              <a:ext cx="1524000" cy="4572000"/>
              <a:chOff x="0" y="1143000"/>
              <a:chExt cx="1524000" cy="564515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0" y="1143000"/>
                <a:ext cx="1524000" cy="5645150"/>
              </a:xfrm>
              <a:prstGeom prst="rect">
                <a:avLst/>
              </a:prstGeom>
              <a:noFill/>
              <a:ln w="38100">
                <a:solidFill>
                  <a:srgbClr val="8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pic>
            <p:nvPicPr>
              <p:cNvPr id="7" name="Picture 3" descr="laptop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400" y="1219200"/>
                <a:ext cx="1143000" cy="865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4" descr="scanner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450" y="5978525"/>
                <a:ext cx="1066800" cy="727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6" descr="linksys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400" y="1981200"/>
                <a:ext cx="1219200" cy="8080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7" descr="mouse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625" y="2905125"/>
                <a:ext cx="765175" cy="904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8" descr="speakers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467225"/>
                <a:ext cx="1314450" cy="714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9" descr="printer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450" y="5229225"/>
                <a:ext cx="1123950" cy="714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16" descr="jumpdrive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400" y="3756025"/>
                <a:ext cx="838200" cy="663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" name="TextBox 38"/>
            <p:cNvSpPr txBox="1">
              <a:spLocks noChangeArrowheads="1"/>
            </p:cNvSpPr>
            <p:nvPr/>
          </p:nvSpPr>
          <p:spPr bwMode="auto">
            <a:xfrm>
              <a:off x="152400" y="5816600"/>
              <a:ext cx="1526267" cy="92333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b="1" dirty="0">
                  <a:solidFill>
                    <a:schemeClr val="bg1"/>
                  </a:solidFill>
                  <a:latin typeface="Gill Sans MT" charset="0"/>
                </a:rPr>
                <a:t>FREQUENT</a:t>
              </a:r>
            </a:p>
            <a:p>
              <a:pPr algn="ctr" eaLnBrk="1" hangingPunct="1"/>
              <a:r>
                <a:rPr lang="en-US" sz="1800" b="1" dirty="0">
                  <a:solidFill>
                    <a:schemeClr val="bg1"/>
                  </a:solidFill>
                  <a:latin typeface="Gill Sans MT" charset="0"/>
                </a:rPr>
                <a:t>ITEM-SETS</a:t>
              </a:r>
            </a:p>
            <a:p>
              <a:pPr algn="ctr" eaLnBrk="1" hangingPunct="1"/>
              <a:r>
                <a:rPr lang="en-US" sz="1800" b="1" dirty="0">
                  <a:solidFill>
                    <a:schemeClr val="bg1"/>
                  </a:solidFill>
                  <a:latin typeface="Gill Sans MT" charset="0"/>
                </a:rPr>
                <a:t>Size = 1</a:t>
              </a:r>
            </a:p>
          </p:txBody>
        </p:sp>
      </p:grpSp>
      <p:grpSp>
        <p:nvGrpSpPr>
          <p:cNvPr id="14" name="Group 67"/>
          <p:cNvGrpSpPr>
            <a:grpSpLocks/>
          </p:cNvGrpSpPr>
          <p:nvPr/>
        </p:nvGrpSpPr>
        <p:grpSpPr bwMode="auto">
          <a:xfrm>
            <a:off x="2244725" y="1162050"/>
            <a:ext cx="1717675" cy="5607050"/>
            <a:chOff x="2244888" y="1162050"/>
            <a:chExt cx="1717512" cy="5607050"/>
          </a:xfrm>
        </p:grpSpPr>
        <p:grpSp>
          <p:nvGrpSpPr>
            <p:cNvPr id="15" name="Group 37"/>
            <p:cNvGrpSpPr>
              <a:grpSpLocks/>
            </p:cNvGrpSpPr>
            <p:nvPr/>
          </p:nvGrpSpPr>
          <p:grpSpPr bwMode="auto">
            <a:xfrm>
              <a:off x="2244888" y="1162050"/>
              <a:ext cx="1717512" cy="4552950"/>
              <a:chOff x="1752600" y="1162050"/>
              <a:chExt cx="1717512" cy="5645150"/>
            </a:xfrm>
          </p:grpSpPr>
          <p:pic>
            <p:nvPicPr>
              <p:cNvPr id="17" name="Picture 10" descr="laptop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8800" y="1266826"/>
                <a:ext cx="738187" cy="5587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11" descr="linksys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65400" y="1295399"/>
                <a:ext cx="787400" cy="5218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12" descr="laptop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2600" y="2274461"/>
                <a:ext cx="879312" cy="6655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13" descr="mouse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87949" y="2230802"/>
                <a:ext cx="588651" cy="696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14" descr="linksys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3051" y="4343400"/>
                <a:ext cx="1142549" cy="757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Picture 17" descr="scanner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3164" y="6172200"/>
                <a:ext cx="703436" cy="479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Picture 18" descr="printer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0700" y="6172200"/>
                <a:ext cx="741120" cy="4710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Picture 21" descr="mouse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3200" y="4565650"/>
                <a:ext cx="520856" cy="615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" name="Picture 29" descr="laptop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0700" y="3259718"/>
                <a:ext cx="879312" cy="6655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30" descr="jumpdrive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31912" y="3244850"/>
                <a:ext cx="838200" cy="663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Rectangle 26"/>
              <p:cNvSpPr/>
              <p:nvPr/>
            </p:nvSpPr>
            <p:spPr>
              <a:xfrm>
                <a:off x="1752600" y="1162050"/>
                <a:ext cx="1717512" cy="5645150"/>
              </a:xfrm>
              <a:prstGeom prst="rect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aphicFrame>
            <p:nvGraphicFramePr>
              <p:cNvPr id="28" name="Object 2"/>
              <p:cNvGraphicFramePr>
                <a:graphicFrameLocks noChangeAspect="1"/>
              </p:cNvGraphicFramePr>
              <p:nvPr/>
            </p:nvGraphicFramePr>
            <p:xfrm>
              <a:off x="2451100" y="3932236"/>
              <a:ext cx="228600" cy="511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74" name="Equation" r:id="rId15" imgW="76200" imgH="165100" progId="Equation.DSMT4">
                      <p:embed/>
                    </p:oleObj>
                  </mc:Choice>
                  <mc:Fallback>
                    <p:oleObj name="Equation" r:id="rId15" imgW="76200" imgH="1651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51100" y="3932236"/>
                            <a:ext cx="228600" cy="5111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9" name="Object 3"/>
              <p:cNvGraphicFramePr>
                <a:graphicFrameLocks noChangeAspect="1"/>
              </p:cNvGraphicFramePr>
              <p:nvPr/>
            </p:nvGraphicFramePr>
            <p:xfrm>
              <a:off x="2374900" y="5432425"/>
              <a:ext cx="228600" cy="511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75" name="Equation" r:id="rId17" imgW="76200" imgH="165100" progId="Equation.3">
                      <p:embed/>
                    </p:oleObj>
                  </mc:Choice>
                  <mc:Fallback>
                    <p:oleObj name="Equation" r:id="rId17" imgW="76200" imgH="1651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74900" y="5432425"/>
                            <a:ext cx="228600" cy="5111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6" name="TextBox 39"/>
            <p:cNvSpPr txBox="1">
              <a:spLocks noChangeArrowheads="1"/>
            </p:cNvSpPr>
            <p:nvPr/>
          </p:nvSpPr>
          <p:spPr bwMode="auto">
            <a:xfrm>
              <a:off x="2255321" y="5845770"/>
              <a:ext cx="1637062" cy="923330"/>
            </a:xfrm>
            <a:prstGeom prst="rect">
              <a:avLst/>
            </a:prstGeom>
            <a:solidFill>
              <a:srgbClr val="000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b="1">
                  <a:solidFill>
                    <a:schemeClr val="bg1"/>
                  </a:solidFill>
                  <a:latin typeface="Gill Sans MT" charset="0"/>
                </a:rPr>
                <a:t>CANDIDATE</a:t>
              </a:r>
            </a:p>
            <a:p>
              <a:pPr algn="ctr" eaLnBrk="1" hangingPunct="1"/>
              <a:r>
                <a:rPr lang="en-US" sz="1800" b="1">
                  <a:solidFill>
                    <a:schemeClr val="bg1"/>
                  </a:solidFill>
                  <a:latin typeface="Gill Sans MT" charset="0"/>
                </a:rPr>
                <a:t>ITEM-SETS</a:t>
              </a:r>
            </a:p>
            <a:p>
              <a:pPr algn="ctr" eaLnBrk="1" hangingPunct="1"/>
              <a:r>
                <a:rPr lang="en-US" sz="1800" b="1">
                  <a:solidFill>
                    <a:schemeClr val="bg1"/>
                  </a:solidFill>
                  <a:latin typeface="Gill Sans MT" charset="0"/>
                </a:rPr>
                <a:t>Size = 2</a:t>
              </a:r>
            </a:p>
          </p:txBody>
        </p:sp>
      </p:grpSp>
      <p:grpSp>
        <p:nvGrpSpPr>
          <p:cNvPr id="30" name="Group 68"/>
          <p:cNvGrpSpPr>
            <a:grpSpLocks/>
          </p:cNvGrpSpPr>
          <p:nvPr/>
        </p:nvGrpSpPr>
        <p:grpSpPr bwMode="auto">
          <a:xfrm>
            <a:off x="4419600" y="1143000"/>
            <a:ext cx="1717675" cy="5607050"/>
            <a:chOff x="4419600" y="1143000"/>
            <a:chExt cx="1717512" cy="5607050"/>
          </a:xfrm>
        </p:grpSpPr>
        <p:pic>
          <p:nvPicPr>
            <p:cNvPr id="31" name="Picture 41" descr="laptop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1227504"/>
              <a:ext cx="738187" cy="450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42" descr="linksys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2400" y="1250549"/>
              <a:ext cx="787400" cy="420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43" descr="laptop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2511186"/>
              <a:ext cx="879312" cy="536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44" descr="mous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4949" y="2475974"/>
              <a:ext cx="588651" cy="561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45" descr="linksy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0051" y="3708836"/>
              <a:ext cx="1142549" cy="610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46" descr="scanner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0164" y="5183807"/>
              <a:ext cx="703436" cy="386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47" descr="printer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7700" y="5183807"/>
              <a:ext cx="741120" cy="379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48" descr="mous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3888086"/>
              <a:ext cx="520856" cy="496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Rectangle 38"/>
            <p:cNvSpPr/>
            <p:nvPr/>
          </p:nvSpPr>
          <p:spPr>
            <a:xfrm>
              <a:off x="4419600" y="1143000"/>
              <a:ext cx="1717512" cy="4552950"/>
            </a:xfrm>
            <a:prstGeom prst="rect">
              <a:avLst/>
            </a:prstGeom>
            <a:noFill/>
            <a:ln w="38100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0" name="TextBox 54"/>
            <p:cNvSpPr txBox="1">
              <a:spLocks noChangeArrowheads="1"/>
            </p:cNvSpPr>
            <p:nvPr/>
          </p:nvSpPr>
          <p:spPr bwMode="auto">
            <a:xfrm>
              <a:off x="4536912" y="5826720"/>
              <a:ext cx="1526267" cy="92333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b="1">
                  <a:solidFill>
                    <a:schemeClr val="bg1"/>
                  </a:solidFill>
                  <a:latin typeface="Gill Sans MT" charset="0"/>
                </a:rPr>
                <a:t>FREQUENT</a:t>
              </a:r>
            </a:p>
            <a:p>
              <a:pPr algn="ctr" eaLnBrk="1" hangingPunct="1"/>
              <a:r>
                <a:rPr lang="en-US" sz="1800" b="1">
                  <a:solidFill>
                    <a:schemeClr val="bg1"/>
                  </a:solidFill>
                  <a:latin typeface="Gill Sans MT" charset="0"/>
                </a:rPr>
                <a:t>ITEM-SETS</a:t>
              </a:r>
            </a:p>
            <a:p>
              <a:pPr algn="ctr" eaLnBrk="1" hangingPunct="1"/>
              <a:r>
                <a:rPr lang="en-US" sz="1800" b="1">
                  <a:solidFill>
                    <a:schemeClr val="bg1"/>
                  </a:solidFill>
                  <a:latin typeface="Gill Sans MT" charset="0"/>
                </a:rPr>
                <a:t>Size = 2</a:t>
              </a:r>
            </a:p>
          </p:txBody>
        </p:sp>
      </p:grpSp>
      <p:grpSp>
        <p:nvGrpSpPr>
          <p:cNvPr id="52" name="Group 69"/>
          <p:cNvGrpSpPr>
            <a:grpSpLocks/>
          </p:cNvGrpSpPr>
          <p:nvPr/>
        </p:nvGrpSpPr>
        <p:grpSpPr bwMode="auto">
          <a:xfrm>
            <a:off x="5943600" y="1135063"/>
            <a:ext cx="2946400" cy="3000375"/>
            <a:chOff x="6134087" y="1135290"/>
            <a:chExt cx="2755744" cy="3000571"/>
          </a:xfrm>
        </p:grpSpPr>
        <p:pic>
          <p:nvPicPr>
            <p:cNvPr id="53" name="Picture 19" descr="laptop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4083" y="2381239"/>
              <a:ext cx="800070" cy="605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20" descr="linksy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4153" y="2272640"/>
              <a:ext cx="853409" cy="565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Picture 22" descr="mous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4153" y="2857101"/>
              <a:ext cx="535603" cy="633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Rectangle 55"/>
            <p:cNvSpPr/>
            <p:nvPr/>
          </p:nvSpPr>
          <p:spPr>
            <a:xfrm>
              <a:off x="6527631" y="2173136"/>
              <a:ext cx="2362200" cy="1331449"/>
            </a:xfrm>
            <a:prstGeom prst="rect">
              <a:avLst/>
            </a:prstGeom>
            <a:noFill/>
            <a:ln w="38100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TextBox 55"/>
            <p:cNvSpPr txBox="1">
              <a:spLocks noChangeArrowheads="1"/>
            </p:cNvSpPr>
            <p:nvPr/>
          </p:nvSpPr>
          <p:spPr bwMode="auto">
            <a:xfrm>
              <a:off x="6925622" y="1135290"/>
              <a:ext cx="1637062" cy="923330"/>
            </a:xfrm>
            <a:prstGeom prst="rect">
              <a:avLst/>
            </a:prstGeom>
            <a:solidFill>
              <a:srgbClr val="000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b="1" dirty="0">
                  <a:solidFill>
                    <a:schemeClr val="bg1"/>
                  </a:solidFill>
                  <a:latin typeface="Gill Sans MT" charset="0"/>
                </a:rPr>
                <a:t>CANDIDATE</a:t>
              </a:r>
            </a:p>
            <a:p>
              <a:pPr algn="ctr" eaLnBrk="1" hangingPunct="1"/>
              <a:r>
                <a:rPr lang="en-US" sz="1800" b="1" dirty="0">
                  <a:solidFill>
                    <a:schemeClr val="bg1"/>
                  </a:solidFill>
                  <a:latin typeface="Gill Sans MT" charset="0"/>
                </a:rPr>
                <a:t>ITEM-SETS</a:t>
              </a:r>
            </a:p>
            <a:p>
              <a:pPr algn="ctr" eaLnBrk="1" hangingPunct="1"/>
              <a:r>
                <a:rPr lang="en-US" sz="1800" b="1" dirty="0">
                  <a:solidFill>
                    <a:schemeClr val="bg1"/>
                  </a:solidFill>
                  <a:latin typeface="Gill Sans MT" charset="0"/>
                </a:rPr>
                <a:t>Size = 3</a:t>
              </a:r>
            </a:p>
          </p:txBody>
        </p:sp>
        <p:cxnSp>
          <p:nvCxnSpPr>
            <p:cNvPr id="58" name="Straight Arrow Connector 57"/>
            <p:cNvCxnSpPr/>
            <p:nvPr/>
          </p:nvCxnSpPr>
          <p:spPr>
            <a:xfrm rot="16200000" flipH="1">
              <a:off x="6142912" y="1673365"/>
              <a:ext cx="804916" cy="798809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V="1">
              <a:off x="6145965" y="2741945"/>
              <a:ext cx="798809" cy="128595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V="1">
              <a:off x="6134087" y="2872128"/>
              <a:ext cx="810688" cy="1263733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70"/>
          <p:cNvGrpSpPr>
            <a:grpSpLocks/>
          </p:cNvGrpSpPr>
          <p:nvPr/>
        </p:nvGrpSpPr>
        <p:grpSpPr bwMode="auto">
          <a:xfrm>
            <a:off x="6527803" y="4471988"/>
            <a:ext cx="2362201" cy="2241550"/>
            <a:chOff x="6527631" y="4472246"/>
            <a:chExt cx="2362199" cy="2241669"/>
          </a:xfrm>
        </p:grpSpPr>
        <p:sp>
          <p:nvSpPr>
            <p:cNvPr id="62" name="TextBox 64"/>
            <p:cNvSpPr txBox="1">
              <a:spLocks noChangeArrowheads="1"/>
            </p:cNvSpPr>
            <p:nvPr/>
          </p:nvSpPr>
          <p:spPr bwMode="auto">
            <a:xfrm>
              <a:off x="6984831" y="5790585"/>
              <a:ext cx="1526267" cy="92333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b="1">
                  <a:solidFill>
                    <a:schemeClr val="bg1"/>
                  </a:solidFill>
                  <a:latin typeface="Gill Sans MT" charset="0"/>
                </a:rPr>
                <a:t>FREQUENT</a:t>
              </a:r>
            </a:p>
            <a:p>
              <a:pPr algn="ctr" eaLnBrk="1" hangingPunct="1"/>
              <a:r>
                <a:rPr lang="en-US" sz="1800" b="1">
                  <a:solidFill>
                    <a:schemeClr val="bg1"/>
                  </a:solidFill>
                  <a:latin typeface="Gill Sans MT" charset="0"/>
                </a:rPr>
                <a:t>ITEM-SETS</a:t>
              </a:r>
            </a:p>
            <a:p>
              <a:pPr algn="ctr" eaLnBrk="1" hangingPunct="1"/>
              <a:r>
                <a:rPr lang="en-US" sz="1800" b="1">
                  <a:solidFill>
                    <a:schemeClr val="bg1"/>
                  </a:solidFill>
                  <a:latin typeface="Gill Sans MT" charset="0"/>
                </a:rPr>
                <a:t>Size = 3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6527631" y="4472246"/>
              <a:ext cx="2362199" cy="1242139"/>
            </a:xfrm>
            <a:prstGeom prst="rect">
              <a:avLst/>
            </a:prstGeom>
            <a:noFill/>
            <a:ln w="38100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6312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8382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CoocMiner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752600"/>
            <a:ext cx="7620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scalable, unsupervised, hierarchical framework that</a:t>
            </a:r>
          </a:p>
          <a:p>
            <a:endParaRPr lang="en-US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Analyzes pair-wise </a:t>
            </a:r>
            <a:r>
              <a:rPr lang="en-US" b="1" u="sng" dirty="0" smtClean="0">
                <a:solidFill>
                  <a:srgbClr val="FF0000"/>
                </a:solidFill>
              </a:rPr>
              <a:t>relationships</a:t>
            </a:r>
            <a:r>
              <a:rPr lang="en-US" dirty="0" smtClean="0"/>
              <a:t> among </a:t>
            </a:r>
            <a:r>
              <a:rPr lang="en-US" b="1" u="sng" dirty="0" smtClean="0">
                <a:solidFill>
                  <a:srgbClr val="C00000"/>
                </a:solidFill>
              </a:rPr>
              <a:t>entities</a:t>
            </a:r>
          </a:p>
          <a:p>
            <a:endParaRPr lang="en-US" b="1" u="sng" dirty="0" smtClean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Co-occurring in various </a:t>
            </a:r>
            <a:r>
              <a:rPr lang="en-US" b="1" u="sng" dirty="0" smtClean="0">
                <a:solidFill>
                  <a:srgbClr val="00B050"/>
                </a:solidFill>
              </a:rPr>
              <a:t>contexts</a:t>
            </a:r>
          </a:p>
          <a:p>
            <a:endParaRPr lang="en-US" b="1" u="sng" dirty="0" smtClean="0">
              <a:solidFill>
                <a:srgbClr val="00B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To build a </a:t>
            </a:r>
            <a:r>
              <a:rPr lang="en-US" b="1" u="sng" dirty="0" smtClean="0">
                <a:solidFill>
                  <a:srgbClr val="0070C0"/>
                </a:solidFill>
              </a:rPr>
              <a:t>Co-occurrence Graph(s)</a:t>
            </a:r>
            <a:r>
              <a:rPr lang="en-US" dirty="0" smtClean="0"/>
              <a:t> in which</a:t>
            </a:r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It discovers </a:t>
            </a:r>
            <a:r>
              <a:rPr lang="en-US" b="1" u="sng" dirty="0" smtClean="0">
                <a:solidFill>
                  <a:srgbClr val="7030A0"/>
                </a:solidFill>
              </a:rPr>
              <a:t>coherent higher order structures</a:t>
            </a:r>
            <a:endParaRPr lang="en-US" b="1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30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8382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Co-occurrence Analysis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820882"/>
            <a:ext cx="7620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</a:rPr>
              <a:t>Context</a:t>
            </a:r>
            <a:r>
              <a:rPr lang="en-US" dirty="0" smtClean="0"/>
              <a:t> – Nature of Co-occurrence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E.g. </a:t>
            </a:r>
            <a:r>
              <a:rPr lang="en-US" dirty="0" smtClean="0"/>
              <a:t>resource-based, session-based, user-consumed etc.</a:t>
            </a:r>
            <a:endParaRPr lang="en-US" dirty="0" smtClean="0"/>
          </a:p>
          <a:p>
            <a:pPr lvl="1"/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</a:rPr>
              <a:t>Co-occurrence</a:t>
            </a:r>
            <a:r>
              <a:rPr lang="en-US" dirty="0" smtClean="0"/>
              <a:t> – Definition of Co-occurrence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E.g. Co-occurrence, Marginal &amp; Total counts</a:t>
            </a:r>
          </a:p>
          <a:p>
            <a:pPr lvl="1"/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</a:rPr>
              <a:t>Consistency</a:t>
            </a:r>
            <a:r>
              <a:rPr lang="en-US" dirty="0" smtClean="0"/>
              <a:t> – Strength of Co-occurrence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E.g. Point-wise Mutual Information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1889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5334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“Co-Purchase” Consistency Graph</a:t>
            </a:r>
            <a:endParaRPr lang="en-US" sz="2800" b="1" dirty="0"/>
          </a:p>
        </p:txBody>
      </p:sp>
      <p:pic>
        <p:nvPicPr>
          <p:cNvPr id="4" name="Picture 6" descr="1000_ids_neato_ol_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79407"/>
            <a:ext cx="8610600" cy="509916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3494088" y="1119481"/>
            <a:ext cx="3206750" cy="5387682"/>
            <a:chOff x="3493767" y="882869"/>
            <a:chExt cx="3206296" cy="5623929"/>
          </a:xfrm>
        </p:grpSpPr>
        <p:sp>
          <p:nvSpPr>
            <p:cNvPr id="6" name="Oval 5"/>
            <p:cNvSpPr/>
            <p:nvPr/>
          </p:nvSpPr>
          <p:spPr>
            <a:xfrm rot="3054316">
              <a:off x="3513173" y="4442272"/>
              <a:ext cx="1981200" cy="202001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 rot="3054316">
              <a:off x="5163332" y="4970066"/>
              <a:ext cx="1981200" cy="109226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 rot="3054316">
              <a:off x="4752792" y="994741"/>
              <a:ext cx="1316008" cy="109226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49" name="Group 18"/>
          <p:cNvGrpSpPr>
            <a:grpSpLocks/>
          </p:cNvGrpSpPr>
          <p:nvPr/>
        </p:nvGrpSpPr>
        <p:grpSpPr bwMode="auto">
          <a:xfrm>
            <a:off x="5922963" y="2094001"/>
            <a:ext cx="2952750" cy="1722911"/>
            <a:chOff x="5923022" y="2093725"/>
            <a:chExt cx="2952750" cy="1723106"/>
          </a:xfrm>
        </p:grpSpPr>
        <p:graphicFrame>
          <p:nvGraphicFramePr>
            <p:cNvPr id="50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20611279"/>
                </p:ext>
              </p:extLst>
            </p:nvPr>
          </p:nvGraphicFramePr>
          <p:xfrm>
            <a:off x="5923022" y="2822944"/>
            <a:ext cx="2952750" cy="993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1" name="Equation" r:id="rId4" imgW="1358900" imgH="457200" progId="Equation.DSMT4">
                    <p:embed/>
                  </p:oleObj>
                </mc:Choice>
                <mc:Fallback>
                  <p:oleObj name="Equation" r:id="rId4" imgW="1358900" imgH="457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23022" y="2822944"/>
                          <a:ext cx="2952750" cy="993887"/>
                        </a:xfrm>
                        <a:prstGeom prst="rect">
                          <a:avLst/>
                        </a:prstGeom>
                        <a:solidFill>
                          <a:srgbClr val="FF99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" name="TextBox 50"/>
            <p:cNvSpPr txBox="1"/>
            <p:nvPr/>
          </p:nvSpPr>
          <p:spPr>
            <a:xfrm>
              <a:off x="7013527" y="2204863"/>
              <a:ext cx="378629" cy="369374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 smtClean="0">
                  <a:latin typeface="Times New Roman"/>
                  <a:ea typeface="+mn-ea"/>
                  <a:cs typeface="Times New Roman"/>
                </a:rPr>
                <a:t>a</a:t>
              </a:r>
              <a:endParaRPr lang="en-US" i="1" dirty="0"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842309" y="2093725"/>
              <a:ext cx="378629" cy="369374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 smtClean="0">
                  <a:latin typeface="Times New Roman"/>
                  <a:ea typeface="+mn-ea"/>
                  <a:cs typeface="Times New Roman"/>
                </a:rPr>
                <a:t>b</a:t>
              </a:r>
              <a:endParaRPr lang="en-US" i="1" dirty="0">
                <a:latin typeface="Times New Roman"/>
                <a:ea typeface="+mn-ea"/>
                <a:cs typeface="Times New Roman"/>
              </a:endParaRPr>
            </a:p>
          </p:txBody>
        </p:sp>
      </p:grpSp>
      <p:cxnSp>
        <p:nvCxnSpPr>
          <p:cNvPr id="55" name="Straight Connector 54"/>
          <p:cNvCxnSpPr/>
          <p:nvPr/>
        </p:nvCxnSpPr>
        <p:spPr>
          <a:xfrm flipV="1">
            <a:off x="7392097" y="2278667"/>
            <a:ext cx="450153" cy="111125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ounded Rectangular Callout 56"/>
          <p:cNvSpPr/>
          <p:nvPr/>
        </p:nvSpPr>
        <p:spPr>
          <a:xfrm>
            <a:off x="1839447" y="2690518"/>
            <a:ext cx="3110430" cy="1126395"/>
          </a:xfrm>
          <a:prstGeom prst="wedgeRoundRectCallout">
            <a:avLst>
              <a:gd name="adj1" fmla="val 50465"/>
              <a:gd name="adj2" fmla="val -104844"/>
              <a:gd name="adj3" fmla="val 16667"/>
            </a:avLst>
          </a:prstGeom>
          <a:solidFill>
            <a:srgbClr val="92D05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 smtClean="0">
                <a:solidFill>
                  <a:srgbClr val="000000"/>
                </a:solidFill>
              </a:rPr>
              <a:t>Logical </a:t>
            </a:r>
            <a:r>
              <a:rPr lang="en-US" sz="2200" dirty="0" err="1" smtClean="0">
                <a:solidFill>
                  <a:srgbClr val="000000"/>
                </a:solidFill>
              </a:rPr>
              <a:t>Itemsets</a:t>
            </a:r>
            <a:r>
              <a:rPr lang="en-US" sz="2200" dirty="0" smtClean="0">
                <a:solidFill>
                  <a:srgbClr val="000000"/>
                </a:solidFill>
              </a:rPr>
              <a:t> = </a:t>
            </a:r>
            <a:r>
              <a:rPr lang="en-US" sz="2200" b="1" dirty="0" smtClean="0">
                <a:solidFill>
                  <a:srgbClr val="000000"/>
                </a:solidFill>
              </a:rPr>
              <a:t>Cliques </a:t>
            </a:r>
            <a:r>
              <a:rPr lang="en-US" sz="2200" dirty="0">
                <a:solidFill>
                  <a:srgbClr val="000000"/>
                </a:solidFill>
              </a:rPr>
              <a:t>in the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rgbClr val="000000"/>
                </a:solidFill>
              </a:rPr>
              <a:t>Co</a:t>
            </a:r>
            <a:r>
              <a:rPr lang="en-US" sz="2200" dirty="0" smtClean="0">
                <a:solidFill>
                  <a:srgbClr val="000000"/>
                </a:solidFill>
              </a:rPr>
              <a:t>-Purchase </a:t>
            </a:r>
            <a:r>
              <a:rPr lang="en-US" sz="2200" dirty="0">
                <a:solidFill>
                  <a:srgbClr val="000000"/>
                </a:solidFill>
              </a:rPr>
              <a:t>Graph</a:t>
            </a:r>
          </a:p>
        </p:txBody>
      </p:sp>
      <p:grpSp>
        <p:nvGrpSpPr>
          <p:cNvPr id="58" name="Group 28"/>
          <p:cNvGrpSpPr>
            <a:grpSpLocks/>
          </p:cNvGrpSpPr>
          <p:nvPr/>
        </p:nvGrpSpPr>
        <p:grpSpPr bwMode="auto">
          <a:xfrm>
            <a:off x="222250" y="4419600"/>
            <a:ext cx="3206750" cy="2225675"/>
            <a:chOff x="188914" y="4402995"/>
            <a:chExt cx="3206750" cy="2226405"/>
          </a:xfrm>
        </p:grpSpPr>
        <p:sp>
          <p:nvSpPr>
            <p:cNvPr id="59" name="Rectangle 58"/>
            <p:cNvSpPr/>
            <p:nvPr/>
          </p:nvSpPr>
          <p:spPr>
            <a:xfrm>
              <a:off x="215902" y="4402995"/>
              <a:ext cx="3179762" cy="2226405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60" name="Group 13"/>
            <p:cNvGrpSpPr>
              <a:grpSpLocks/>
            </p:cNvGrpSpPr>
            <p:nvPr/>
          </p:nvGrpSpPr>
          <p:grpSpPr bwMode="auto">
            <a:xfrm>
              <a:off x="188914" y="4540250"/>
              <a:ext cx="3206750" cy="2089150"/>
              <a:chOff x="141" y="2688"/>
              <a:chExt cx="2020" cy="1316"/>
            </a:xfrm>
          </p:grpSpPr>
          <p:sp>
            <p:nvSpPr>
              <p:cNvPr id="61" name="Rectangle 14"/>
              <p:cNvSpPr>
                <a:spLocks noChangeArrowheads="1"/>
              </p:cNvSpPr>
              <p:nvPr/>
            </p:nvSpPr>
            <p:spPr bwMode="gray">
              <a:xfrm>
                <a:off x="141" y="2688"/>
                <a:ext cx="202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720" rIns="45720">
                <a:spAutoFit/>
              </a:bodyPr>
              <a:lstStyle/>
              <a:p>
                <a:pPr algn="ctr">
                  <a:spcBef>
                    <a:spcPct val="50000"/>
                  </a:spcBef>
                  <a:buClr>
                    <a:srgbClr val="B2B2B2"/>
                  </a:buClr>
                  <a:buSzPct val="75000"/>
                  <a:buFont typeface="Wingdings" charset="0"/>
                  <a:buNone/>
                </a:pPr>
                <a:r>
                  <a:rPr lang="en-US" b="1" dirty="0">
                    <a:latin typeface="Gill Sans MT" charset="0"/>
                  </a:rPr>
                  <a:t>Consistency:</a:t>
                </a:r>
                <a:r>
                  <a:rPr lang="en-US" b="1" dirty="0">
                    <a:solidFill>
                      <a:schemeClr val="tx2"/>
                    </a:solidFill>
                    <a:latin typeface="Gill Sans MT" charset="0"/>
                  </a:rPr>
                  <a:t> Strength</a:t>
                </a:r>
                <a:endParaRPr lang="en-US" dirty="0">
                  <a:solidFill>
                    <a:schemeClr val="tx2"/>
                  </a:solidFill>
                  <a:latin typeface="Gill Sans MT" charset="0"/>
                </a:endParaRPr>
              </a:p>
            </p:txBody>
          </p:sp>
          <p:sp>
            <p:nvSpPr>
              <p:cNvPr id="62" name="Oval 15"/>
              <p:cNvSpPr>
                <a:spLocks noChangeArrowheads="1"/>
              </p:cNvSpPr>
              <p:nvPr/>
            </p:nvSpPr>
            <p:spPr bwMode="gray">
              <a:xfrm>
                <a:off x="1597" y="3051"/>
                <a:ext cx="496" cy="508"/>
              </a:xfrm>
              <a:prstGeom prst="ellipse">
                <a:avLst/>
              </a:prstGeom>
              <a:solidFill>
                <a:srgbClr val="005F94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Ctr="1"/>
              <a:lstStyle/>
              <a:p>
                <a:pPr algn="ctr">
                  <a:spcBef>
                    <a:spcPct val="50000"/>
                  </a:spcBef>
                  <a:buClr>
                    <a:srgbClr val="B2B2B2"/>
                  </a:buClr>
                  <a:buSzPct val="75000"/>
                  <a:buFont typeface="Wingdings" charset="0"/>
                  <a:buNone/>
                </a:pPr>
                <a:r>
                  <a:rPr lang="en-US" sz="2000">
                    <a:latin typeface="Gill Sans MT" charset="0"/>
                  </a:rPr>
                  <a:t>A</a:t>
                </a:r>
              </a:p>
            </p:txBody>
          </p:sp>
          <p:sp>
            <p:nvSpPr>
              <p:cNvPr id="63" name="Oval 16"/>
              <p:cNvSpPr>
                <a:spLocks noChangeArrowheads="1"/>
              </p:cNvSpPr>
              <p:nvPr/>
            </p:nvSpPr>
            <p:spPr bwMode="gray">
              <a:xfrm>
                <a:off x="1571" y="3250"/>
                <a:ext cx="532" cy="530"/>
              </a:xfrm>
              <a:prstGeom prst="ellipse">
                <a:avLst/>
              </a:prstGeom>
              <a:solidFill>
                <a:srgbClr val="520785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 anchorCtr="1"/>
              <a:lstStyle/>
              <a:p>
                <a:pPr algn="ctr">
                  <a:spcBef>
                    <a:spcPct val="50000"/>
                  </a:spcBef>
                  <a:buClr>
                    <a:srgbClr val="B2B2B2"/>
                  </a:buClr>
                  <a:buSzPct val="75000"/>
                  <a:buFont typeface="Wingdings" charset="0"/>
                  <a:buNone/>
                </a:pPr>
                <a:r>
                  <a:rPr lang="en-US" sz="2000">
                    <a:latin typeface="Gill Sans MT" charset="0"/>
                  </a:rPr>
                  <a:t>B</a:t>
                </a:r>
              </a:p>
            </p:txBody>
          </p:sp>
          <p:sp>
            <p:nvSpPr>
              <p:cNvPr id="64" name="Oval 17"/>
              <p:cNvSpPr>
                <a:spLocks noChangeArrowheads="1"/>
              </p:cNvSpPr>
              <p:nvPr/>
            </p:nvSpPr>
            <p:spPr bwMode="gray">
              <a:xfrm>
                <a:off x="158" y="3089"/>
                <a:ext cx="672" cy="672"/>
              </a:xfrm>
              <a:prstGeom prst="ellipse">
                <a:avLst/>
              </a:prstGeom>
              <a:solidFill>
                <a:srgbClr val="005F94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  <a:buClr>
                    <a:srgbClr val="B2B2B2"/>
                  </a:buClr>
                  <a:buSzPct val="75000"/>
                  <a:buFont typeface="Wingdings" charset="0"/>
                  <a:buNone/>
                </a:pPr>
                <a:r>
                  <a:rPr lang="en-US" sz="2000">
                    <a:latin typeface="Gill Sans MT" charset="0"/>
                  </a:rPr>
                  <a:t>A</a:t>
                </a:r>
              </a:p>
            </p:txBody>
          </p:sp>
          <p:sp>
            <p:nvSpPr>
              <p:cNvPr id="65" name="Oval 18"/>
              <p:cNvSpPr>
                <a:spLocks noChangeArrowheads="1"/>
              </p:cNvSpPr>
              <p:nvPr/>
            </p:nvSpPr>
            <p:spPr bwMode="gray">
              <a:xfrm>
                <a:off x="692" y="3087"/>
                <a:ext cx="672" cy="672"/>
              </a:xfrm>
              <a:prstGeom prst="ellipse">
                <a:avLst/>
              </a:prstGeom>
              <a:solidFill>
                <a:srgbClr val="520785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  <a:buClr>
                    <a:srgbClr val="B2B2B2"/>
                  </a:buClr>
                  <a:buSzPct val="75000"/>
                  <a:buFont typeface="Wingdings" charset="0"/>
                  <a:buNone/>
                </a:pPr>
                <a:r>
                  <a:rPr lang="en-US" sz="2000" dirty="0">
                    <a:latin typeface="Gill Sans MT" charset="0"/>
                  </a:rPr>
                  <a:t>B</a:t>
                </a:r>
              </a:p>
            </p:txBody>
          </p:sp>
          <p:sp>
            <p:nvSpPr>
              <p:cNvPr id="66" name="Text Box 19"/>
              <p:cNvSpPr txBox="1">
                <a:spLocks noChangeArrowheads="1"/>
              </p:cNvSpPr>
              <p:nvPr/>
            </p:nvSpPr>
            <p:spPr bwMode="gray">
              <a:xfrm>
                <a:off x="592" y="3792"/>
                <a:ext cx="31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>
                    <a:srgbClr val="B2B2B2"/>
                  </a:buClr>
                  <a:buSzPct val="75000"/>
                  <a:buFont typeface="Wingdings" charset="0"/>
                  <a:buNone/>
                </a:pPr>
                <a:r>
                  <a:rPr lang="en-US" sz="1600" b="1">
                    <a:latin typeface="Gill Sans MT" charset="0"/>
                  </a:rPr>
                  <a:t>Low</a:t>
                </a:r>
              </a:p>
            </p:txBody>
          </p:sp>
          <p:sp>
            <p:nvSpPr>
              <p:cNvPr id="67" name="Text Box 20"/>
              <p:cNvSpPr txBox="1">
                <a:spLocks noChangeArrowheads="1"/>
              </p:cNvSpPr>
              <p:nvPr/>
            </p:nvSpPr>
            <p:spPr bwMode="gray">
              <a:xfrm>
                <a:off x="1670" y="3792"/>
                <a:ext cx="34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>
                    <a:srgbClr val="B2B2B2"/>
                  </a:buClr>
                  <a:buSzPct val="75000"/>
                  <a:buFont typeface="Wingdings" charset="0"/>
                  <a:buNone/>
                </a:pPr>
                <a:r>
                  <a:rPr lang="en-US" sz="1600" b="1">
                    <a:latin typeface="Gill Sans MT" charset="0"/>
                  </a:rPr>
                  <a:t>High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1011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8382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Denoising</a:t>
            </a:r>
            <a:r>
              <a:rPr lang="en-US" sz="2800" b="1" dirty="0" smtClean="0"/>
              <a:t> – for better graphs</a:t>
            </a:r>
            <a:endParaRPr lang="en-US" sz="2800" b="1" dirty="0"/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685800" y="1564957"/>
            <a:ext cx="715418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hangingPunct="1"/>
            <a:r>
              <a:rPr lang="en-US" sz="2600" dirty="0">
                <a:solidFill>
                  <a:prstClr val="black"/>
                </a:solidFill>
                <a:latin typeface="Century Gothic"/>
              </a:rPr>
              <a:t>Co-occurrence of Tags with tag </a:t>
            </a:r>
            <a:r>
              <a:rPr lang="en-US" sz="2600" dirty="0" smtClean="0">
                <a:solidFill>
                  <a:prstClr val="black"/>
                </a:solidFill>
                <a:latin typeface="Century Gothic"/>
              </a:rPr>
              <a:t>“</a:t>
            </a:r>
            <a:r>
              <a:rPr lang="en-US" altLang="ja-JP" sz="2600" b="1" dirty="0" smtClean="0">
                <a:solidFill>
                  <a:prstClr val="black"/>
                </a:solidFill>
                <a:latin typeface="Century Gothic"/>
              </a:rPr>
              <a:t>wedding</a:t>
            </a:r>
            <a:r>
              <a:rPr lang="en-US" sz="2600" dirty="0" smtClean="0">
                <a:solidFill>
                  <a:prstClr val="black"/>
                </a:solidFill>
                <a:latin typeface="Century Gothic"/>
              </a:rPr>
              <a:t>”</a:t>
            </a:r>
            <a:endParaRPr lang="en-US" sz="2600" dirty="0">
              <a:solidFill>
                <a:prstClr val="black"/>
              </a:solidFill>
              <a:latin typeface="Century Gothic"/>
            </a:endParaRPr>
          </a:p>
        </p:txBody>
      </p:sp>
      <p:pic>
        <p:nvPicPr>
          <p:cNvPr id="4" name="Picture 2" descr="Screen Shot 2012-12-24 at 9.49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8305800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06400" y="2438400"/>
            <a:ext cx="2336800" cy="457200"/>
          </a:xfrm>
          <a:prstGeom prst="roundRect">
            <a:avLst/>
          </a:prstGeom>
          <a:solidFill>
            <a:sysClr val="windowText" lastClr="000000">
              <a:shade val="80000"/>
            </a:sysClr>
          </a:solidFill>
          <a:ln w="12700" cap="flat" cmpd="sng" algn="ctr">
            <a:solidFill>
              <a:sysClr val="windowText" lastClr="000000">
                <a:satMod val="105000"/>
              </a:sysClr>
            </a:solidFill>
            <a:prstDash val="solid"/>
          </a:ln>
          <a:effectLst/>
          <a:scene3d>
            <a:camera prst="obliqueTopRight"/>
            <a:lightRig rig="threePt" dir="tl"/>
          </a:scene3d>
          <a:sp3d>
            <a:bevelT w="25400" h="25400"/>
          </a:sp3d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Tag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743200" y="2438400"/>
            <a:ext cx="3048000" cy="457200"/>
          </a:xfrm>
          <a:prstGeom prst="roundRect">
            <a:avLst/>
          </a:prstGeom>
          <a:solidFill>
            <a:sysClr val="windowText" lastClr="000000">
              <a:shade val="80000"/>
            </a:sysClr>
          </a:solidFill>
          <a:ln w="12700" cap="flat" cmpd="sng" algn="ctr">
            <a:solidFill>
              <a:sysClr val="windowText" lastClr="000000">
                <a:satMod val="105000"/>
              </a:sysClr>
            </a:solidFill>
            <a:prstDash val="solid"/>
          </a:ln>
          <a:effectLst/>
          <a:scene3d>
            <a:camera prst="obliqueTopRight"/>
            <a:lightRig rig="threePt" dir="tl"/>
          </a:scene3d>
          <a:sp3d>
            <a:bevelT w="25400" h="25400"/>
          </a:sp3d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Before Denoising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808133" y="2438400"/>
            <a:ext cx="2802467" cy="457200"/>
          </a:xfrm>
          <a:prstGeom prst="roundRect">
            <a:avLst/>
          </a:prstGeom>
          <a:solidFill>
            <a:sysClr val="windowText" lastClr="000000">
              <a:shade val="80000"/>
            </a:sysClr>
          </a:solidFill>
          <a:ln w="12700" cap="flat" cmpd="sng" algn="ctr">
            <a:solidFill>
              <a:sysClr val="windowText" lastClr="000000">
                <a:satMod val="105000"/>
              </a:sysClr>
            </a:solidFill>
            <a:prstDash val="solid"/>
          </a:ln>
          <a:effectLst/>
          <a:scene3d>
            <a:camera prst="obliqueTopRight"/>
            <a:lightRig rig="threePt" dir="tl"/>
          </a:scene3d>
          <a:sp3d>
            <a:bevelT w="25400" h="25400"/>
          </a:sp3d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After Denoising</a:t>
            </a:r>
          </a:p>
        </p:txBody>
      </p:sp>
    </p:spTree>
    <p:extLst>
      <p:ext uri="{BB962C8B-B14F-4D97-AF65-F5344CB8AC3E}">
        <p14:creationId xmlns:p14="http://schemas.microsoft.com/office/powerpoint/2010/main" val="74118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096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Creating Robust Co-</a:t>
            </a:r>
            <a:r>
              <a:rPr lang="en-US" sz="2800" b="1" dirty="0" err="1" smtClean="0"/>
              <a:t>oc</a:t>
            </a:r>
            <a:r>
              <a:rPr lang="en-US" sz="2800" b="1" dirty="0" smtClean="0"/>
              <a:t> Graph</a:t>
            </a:r>
            <a:endParaRPr lang="en-US" sz="2800" b="1" dirty="0"/>
          </a:p>
        </p:txBody>
      </p:sp>
      <p:grpSp>
        <p:nvGrpSpPr>
          <p:cNvPr id="49" name="Group 48"/>
          <p:cNvGrpSpPr>
            <a:grpSpLocks/>
          </p:cNvGrpSpPr>
          <p:nvPr/>
        </p:nvGrpSpPr>
        <p:grpSpPr bwMode="auto">
          <a:xfrm>
            <a:off x="334905" y="1425575"/>
            <a:ext cx="3932295" cy="2536825"/>
            <a:chOff x="-141044" y="1298960"/>
            <a:chExt cx="3932275" cy="2536263"/>
          </a:xfrm>
        </p:grpSpPr>
        <p:sp>
          <p:nvSpPr>
            <p:cNvPr id="50" name="Rounded Rectangle 49"/>
            <p:cNvSpPr/>
            <p:nvPr/>
          </p:nvSpPr>
          <p:spPr>
            <a:xfrm>
              <a:off x="1490838" y="1298960"/>
              <a:ext cx="1241431" cy="457200"/>
            </a:xfrm>
            <a:prstGeom prst="roundRect">
              <a:avLst/>
            </a:prstGeom>
            <a:solidFill>
              <a:srgbClr val="7DC1EF">
                <a:shade val="80000"/>
              </a:srgbClr>
            </a:solidFill>
            <a:ln w="12700" cap="flat" cmpd="sng" algn="ctr">
              <a:solidFill>
                <a:srgbClr val="7DC1EF">
                  <a:satMod val="105000"/>
                </a:srgbClr>
              </a:solidFill>
              <a:prstDash val="solid"/>
            </a:ln>
            <a:effectLst/>
            <a:scene3d>
              <a:camera prst="obliqueTopRight"/>
              <a:lightRig rig="threePt" dir="tl"/>
            </a:scene3d>
            <a:sp3d>
              <a:bevelT w="25400" h="25400"/>
            </a:sp3d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</a:rPr>
                <a:t>umbrella</a:t>
              </a: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194610" y="1952351"/>
              <a:ext cx="1039095" cy="502920"/>
            </a:xfrm>
            <a:prstGeom prst="roundRect">
              <a:avLst/>
            </a:prstGeom>
            <a:solidFill>
              <a:srgbClr val="7DC1EF">
                <a:shade val="80000"/>
              </a:srgbClr>
            </a:solidFill>
            <a:ln w="12700" cap="flat" cmpd="sng" algn="ctr">
              <a:solidFill>
                <a:srgbClr val="7DC1EF">
                  <a:satMod val="105000"/>
                </a:srgbClr>
              </a:solidFill>
              <a:prstDash val="solid"/>
            </a:ln>
            <a:effectLst/>
            <a:scene3d>
              <a:camera prst="obliqueTopRight"/>
              <a:lightRig rig="threePt" dir="tl"/>
            </a:scene3d>
            <a:sp3d>
              <a:bevelT w="25400" h="25400"/>
            </a:sp3d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</a:rPr>
                <a:t>rain</a:t>
              </a: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2632844" y="1984760"/>
              <a:ext cx="1158387" cy="457200"/>
            </a:xfrm>
            <a:prstGeom prst="roundRect">
              <a:avLst/>
            </a:prstGeom>
            <a:solidFill>
              <a:srgbClr val="7DC1EF">
                <a:shade val="80000"/>
              </a:srgbClr>
            </a:solidFill>
            <a:ln w="12700" cap="flat" cmpd="sng" algn="ctr">
              <a:solidFill>
                <a:srgbClr val="7DC1EF">
                  <a:satMod val="105000"/>
                </a:srgbClr>
              </a:solidFill>
              <a:prstDash val="solid"/>
            </a:ln>
            <a:effectLst/>
            <a:scene3d>
              <a:camera prst="obliqueTopRight"/>
              <a:lightRig rig="threePt" dir="tl"/>
            </a:scene3d>
            <a:sp3d>
              <a:bevelT w="25400" h="25400"/>
            </a:sp3d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</a:rPr>
                <a:t>thunder</a:t>
              </a: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-141044" y="2878168"/>
              <a:ext cx="1436510" cy="457200"/>
            </a:xfrm>
            <a:prstGeom prst="roundRect">
              <a:avLst/>
            </a:prstGeom>
            <a:solidFill>
              <a:srgbClr val="7DC1EF">
                <a:shade val="80000"/>
              </a:srgbClr>
            </a:solidFill>
            <a:ln w="12700" cap="flat" cmpd="sng" algn="ctr">
              <a:solidFill>
                <a:srgbClr val="7DC1EF">
                  <a:satMod val="105000"/>
                </a:srgbClr>
              </a:solidFill>
              <a:prstDash val="solid"/>
            </a:ln>
            <a:effectLst/>
            <a:scene3d>
              <a:camera prst="obliqueTopRight"/>
              <a:lightRig rig="threePt" dir="tl"/>
            </a:scene3d>
            <a:sp3d>
              <a:bevelT w="25400" h="25400"/>
            </a:sp3d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</a:rPr>
                <a:t>chocolate</a:t>
              </a: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2629068" y="2780829"/>
              <a:ext cx="1039092" cy="457200"/>
            </a:xfrm>
            <a:prstGeom prst="roundRect">
              <a:avLst/>
            </a:prstGeom>
            <a:solidFill>
              <a:srgbClr val="7DC1EF">
                <a:shade val="80000"/>
              </a:srgbClr>
            </a:solidFill>
            <a:ln w="12700" cap="flat" cmpd="sng" algn="ctr">
              <a:solidFill>
                <a:srgbClr val="7DC1EF">
                  <a:satMod val="105000"/>
                </a:srgbClr>
              </a:solidFill>
              <a:prstDash val="solid"/>
            </a:ln>
            <a:effectLst/>
            <a:scene3d>
              <a:camera prst="obliqueTopRight"/>
              <a:lightRig rig="threePt" dir="tl"/>
            </a:scene3d>
            <a:sp3d>
              <a:bevelT w="25400" h="25400"/>
            </a:sp3d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</a:rPr>
                <a:t>coffee</a:t>
              </a:r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1451910" y="3378023"/>
              <a:ext cx="1039095" cy="457200"/>
            </a:xfrm>
            <a:prstGeom prst="roundRect">
              <a:avLst/>
            </a:prstGeom>
            <a:solidFill>
              <a:srgbClr val="7DC1EF">
                <a:shade val="80000"/>
              </a:srgbClr>
            </a:solidFill>
            <a:ln w="12700" cap="flat" cmpd="sng" algn="ctr">
              <a:solidFill>
                <a:srgbClr val="7DC1EF">
                  <a:satMod val="105000"/>
                </a:srgbClr>
              </a:solidFill>
              <a:prstDash val="solid"/>
            </a:ln>
            <a:effectLst/>
            <a:scene3d>
              <a:camera prst="obliqueTopRight"/>
              <a:lightRig rig="threePt" dir="tl"/>
            </a:scene3d>
            <a:sp3d>
              <a:bevelT w="25400" h="25400"/>
            </a:sp3d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</a:rPr>
                <a:t>cake</a:t>
              </a:r>
            </a:p>
          </p:txBody>
        </p:sp>
      </p:grpSp>
      <p:grpSp>
        <p:nvGrpSpPr>
          <p:cNvPr id="56" name="Group 55"/>
          <p:cNvGrpSpPr>
            <a:grpSpLocks/>
          </p:cNvGrpSpPr>
          <p:nvPr/>
        </p:nvGrpSpPr>
        <p:grpSpPr bwMode="auto">
          <a:xfrm>
            <a:off x="1219200" y="1882775"/>
            <a:ext cx="2438400" cy="1622425"/>
            <a:chOff x="714158" y="1756160"/>
            <a:chExt cx="2438233" cy="1621863"/>
          </a:xfrm>
        </p:grpSpPr>
        <p:cxnSp>
          <p:nvCxnSpPr>
            <p:cNvPr id="57" name="Straight Connector 56"/>
            <p:cNvCxnSpPr/>
            <p:nvPr/>
          </p:nvCxnSpPr>
          <p:spPr>
            <a:xfrm flipH="1">
              <a:off x="1295143" y="1756160"/>
              <a:ext cx="766710" cy="1350495"/>
            </a:xfrm>
            <a:prstGeom prst="line">
              <a:avLst/>
            </a:prstGeom>
            <a:noFill/>
            <a:ln w="25400" cap="flat" cmpd="sng" algn="ctr">
              <a:solidFill>
                <a:srgbClr val="BBC0AC">
                  <a:lumMod val="50000"/>
                </a:srgbClr>
              </a:solidFill>
              <a:prstDash val="solid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>
            <a:xfrm flipH="1">
              <a:off x="1233235" y="1756160"/>
              <a:ext cx="828618" cy="447520"/>
            </a:xfrm>
            <a:prstGeom prst="line">
              <a:avLst/>
            </a:prstGeom>
            <a:noFill/>
            <a:ln w="25400" cap="flat" cmpd="sng" algn="ctr">
              <a:solidFill>
                <a:srgbClr val="BBC0AC">
                  <a:lumMod val="50000"/>
                </a:srgbClr>
              </a:solidFill>
              <a:prstDash val="soli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>
            <a:xfrm>
              <a:off x="2061854" y="1756160"/>
              <a:ext cx="571461" cy="457042"/>
            </a:xfrm>
            <a:prstGeom prst="line">
              <a:avLst/>
            </a:prstGeom>
            <a:noFill/>
            <a:ln w="25400" cap="flat" cmpd="sng" algn="ctr">
              <a:solidFill>
                <a:srgbClr val="BBC0AC">
                  <a:lumMod val="50000"/>
                </a:srgbClr>
              </a:solidFill>
              <a:prstDash val="solid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>
            <a:xfrm flipH="1" flipV="1">
              <a:off x="1233235" y="2203680"/>
              <a:ext cx="1400079" cy="9522"/>
            </a:xfrm>
            <a:prstGeom prst="line">
              <a:avLst/>
            </a:prstGeom>
            <a:noFill/>
            <a:ln w="25400" cap="flat" cmpd="sng" algn="ctr">
              <a:solidFill>
                <a:srgbClr val="BBC0AC">
                  <a:lumMod val="50000"/>
                </a:srgbClr>
              </a:solidFill>
              <a:prstDash val="soli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>
            <a:xfrm flipH="1">
              <a:off x="1295143" y="2213202"/>
              <a:ext cx="1338171" cy="893453"/>
            </a:xfrm>
            <a:prstGeom prst="line">
              <a:avLst/>
            </a:prstGeom>
            <a:noFill/>
            <a:ln w="25400" cap="flat" cmpd="sng" algn="ctr">
              <a:solidFill>
                <a:srgbClr val="BBC0AC">
                  <a:lumMod val="50000"/>
                </a:srgbClr>
              </a:solidFill>
              <a:prstDash val="solid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>
            <a:xfrm flipH="1">
              <a:off x="1971372" y="2213202"/>
              <a:ext cx="661943" cy="1164821"/>
            </a:xfrm>
            <a:prstGeom prst="line">
              <a:avLst/>
            </a:prstGeom>
            <a:noFill/>
            <a:ln w="25400" cap="flat" cmpd="sng" algn="ctr">
              <a:solidFill>
                <a:srgbClr val="BBC0AC">
                  <a:lumMod val="50000"/>
                </a:srgbClr>
              </a:solidFill>
              <a:prstDash val="solid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>
            <a:xfrm>
              <a:off x="1233235" y="2203680"/>
              <a:ext cx="738136" cy="1174343"/>
            </a:xfrm>
            <a:prstGeom prst="line">
              <a:avLst/>
            </a:prstGeom>
            <a:noFill/>
            <a:ln w="25400" cap="flat" cmpd="sng" algn="ctr">
              <a:solidFill>
                <a:srgbClr val="BBC0AC">
                  <a:lumMod val="50000"/>
                </a:srgbClr>
              </a:solidFill>
              <a:prstDash val="soli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>
            <a:xfrm flipH="1">
              <a:off x="1971372" y="1756160"/>
              <a:ext cx="90482" cy="1621863"/>
            </a:xfrm>
            <a:prstGeom prst="line">
              <a:avLst/>
            </a:prstGeom>
            <a:noFill/>
            <a:ln w="25400" cap="flat" cmpd="sng" algn="ctr">
              <a:solidFill>
                <a:srgbClr val="BBC0AC">
                  <a:lumMod val="50000"/>
                </a:srgbClr>
              </a:solidFill>
              <a:prstDash val="soli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>
            <a:xfrm>
              <a:off x="1233235" y="2203680"/>
              <a:ext cx="1395316" cy="806171"/>
            </a:xfrm>
            <a:prstGeom prst="line">
              <a:avLst/>
            </a:prstGeom>
            <a:noFill/>
            <a:ln w="25400" cap="flat" cmpd="sng" algn="ctr">
              <a:solidFill>
                <a:srgbClr val="BBC0AC">
                  <a:lumMod val="50000"/>
                </a:srgbClr>
              </a:solidFill>
              <a:prstDash val="solid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>
            <a:xfrm flipH="1" flipV="1">
              <a:off x="1295143" y="3106655"/>
              <a:ext cx="676229" cy="271368"/>
            </a:xfrm>
            <a:prstGeom prst="line">
              <a:avLst/>
            </a:prstGeom>
            <a:noFill/>
            <a:ln w="25400" cap="flat" cmpd="sng" algn="ctr">
              <a:solidFill>
                <a:srgbClr val="BBC0AC">
                  <a:lumMod val="50000"/>
                </a:srgbClr>
              </a:solidFill>
              <a:prstDash val="soli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>
            <a:xfrm flipH="1">
              <a:off x="1971372" y="3009851"/>
              <a:ext cx="657180" cy="368172"/>
            </a:xfrm>
            <a:prstGeom prst="line">
              <a:avLst/>
            </a:prstGeom>
            <a:noFill/>
            <a:ln w="25400" cap="flat" cmpd="sng" algn="ctr">
              <a:solidFill>
                <a:srgbClr val="BBC0AC">
                  <a:lumMod val="50000"/>
                </a:srgbClr>
              </a:solidFill>
              <a:prstDash val="soli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>
            <a:xfrm flipH="1" flipV="1">
              <a:off x="714158" y="2456005"/>
              <a:ext cx="9524" cy="422129"/>
            </a:xfrm>
            <a:prstGeom prst="line">
              <a:avLst/>
            </a:prstGeom>
            <a:noFill/>
            <a:ln w="25400" cap="flat" cmpd="sng" algn="ctr">
              <a:solidFill>
                <a:srgbClr val="BBC0AC">
                  <a:lumMod val="50000"/>
                </a:srgbClr>
              </a:solidFill>
              <a:prstDash val="soli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>
            <a:xfrm flipV="1">
              <a:off x="3149216" y="2441722"/>
              <a:ext cx="3175" cy="339607"/>
            </a:xfrm>
            <a:prstGeom prst="line">
              <a:avLst/>
            </a:prstGeom>
            <a:noFill/>
            <a:ln w="25400" cap="flat" cmpd="sng" algn="ctr">
              <a:solidFill>
                <a:srgbClr val="BBC0AC">
                  <a:lumMod val="50000"/>
                </a:srgbClr>
              </a:solidFill>
              <a:prstDash val="soli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>
            <a:xfrm>
              <a:off x="2061854" y="1756160"/>
              <a:ext cx="566698" cy="1253691"/>
            </a:xfrm>
            <a:prstGeom prst="line">
              <a:avLst/>
            </a:prstGeom>
            <a:noFill/>
            <a:ln w="25400" cap="flat" cmpd="sng" algn="ctr">
              <a:solidFill>
                <a:srgbClr val="BBC0AC">
                  <a:lumMod val="50000"/>
                </a:srgbClr>
              </a:solidFill>
              <a:prstDash val="soli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>
            <a:xfrm flipH="1">
              <a:off x="1295143" y="3009851"/>
              <a:ext cx="1333409" cy="96804"/>
            </a:xfrm>
            <a:prstGeom prst="line">
              <a:avLst/>
            </a:prstGeom>
            <a:noFill/>
            <a:ln w="25400" cap="flat" cmpd="sng" algn="ctr">
              <a:solidFill>
                <a:srgbClr val="BBC0AC">
                  <a:lumMod val="50000"/>
                </a:srgbClr>
              </a:solidFill>
              <a:prstDash val="solid"/>
            </a:ln>
            <a:effectLst/>
          </p:spPr>
        </p:cxnSp>
      </p:grpSp>
      <p:grpSp>
        <p:nvGrpSpPr>
          <p:cNvPr id="72" name="Group 71"/>
          <p:cNvGrpSpPr>
            <a:grpSpLocks/>
          </p:cNvGrpSpPr>
          <p:nvPr/>
        </p:nvGrpSpPr>
        <p:grpSpPr bwMode="auto">
          <a:xfrm>
            <a:off x="1748508" y="4070350"/>
            <a:ext cx="4102899" cy="2536825"/>
            <a:chOff x="1748488" y="4071009"/>
            <a:chExt cx="4102880" cy="2536263"/>
          </a:xfrm>
        </p:grpSpPr>
        <p:sp>
          <p:nvSpPr>
            <p:cNvPr id="73" name="Rounded Rectangle 72"/>
            <p:cNvSpPr/>
            <p:nvPr/>
          </p:nvSpPr>
          <p:spPr>
            <a:xfrm>
              <a:off x="3317854" y="4071009"/>
              <a:ext cx="1338374" cy="457200"/>
            </a:xfrm>
            <a:prstGeom prst="roundRect">
              <a:avLst/>
            </a:prstGeom>
            <a:solidFill>
              <a:srgbClr val="7DC1EF">
                <a:shade val="80000"/>
              </a:srgbClr>
            </a:solidFill>
            <a:ln w="12700" cap="flat" cmpd="sng" algn="ctr">
              <a:solidFill>
                <a:srgbClr val="7DC1EF">
                  <a:satMod val="105000"/>
                </a:srgbClr>
              </a:solidFill>
              <a:prstDash val="solid"/>
            </a:ln>
            <a:effectLst/>
            <a:scene3d>
              <a:camera prst="obliqueTopRight"/>
              <a:lightRig rig="threePt" dir="tl"/>
            </a:scene3d>
            <a:sp3d>
              <a:bevelT w="25400" h="25400"/>
            </a:sp3d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</a:rPr>
                <a:t>umbrella</a:t>
              </a:r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2216999" y="4724400"/>
              <a:ext cx="1039095" cy="502920"/>
            </a:xfrm>
            <a:prstGeom prst="roundRect">
              <a:avLst/>
            </a:prstGeom>
            <a:solidFill>
              <a:srgbClr val="7DC1EF">
                <a:shade val="80000"/>
              </a:srgbClr>
            </a:solidFill>
            <a:ln w="12700" cap="flat" cmpd="sng" algn="ctr">
              <a:solidFill>
                <a:srgbClr val="7DC1EF">
                  <a:satMod val="105000"/>
                </a:srgbClr>
              </a:solidFill>
              <a:prstDash val="solid"/>
            </a:ln>
            <a:effectLst/>
            <a:scene3d>
              <a:camera prst="obliqueTopRight"/>
              <a:lightRig rig="threePt" dir="tl"/>
            </a:scene3d>
            <a:sp3d>
              <a:bevelT w="25400" h="25400"/>
            </a:sp3d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</a:rPr>
                <a:t>rain</a:t>
              </a:r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4655234" y="4756809"/>
              <a:ext cx="1196134" cy="457200"/>
            </a:xfrm>
            <a:prstGeom prst="roundRect">
              <a:avLst/>
            </a:prstGeom>
            <a:solidFill>
              <a:srgbClr val="7DC1EF">
                <a:shade val="80000"/>
              </a:srgbClr>
            </a:solidFill>
            <a:ln w="12700" cap="flat" cmpd="sng" algn="ctr">
              <a:solidFill>
                <a:srgbClr val="7DC1EF">
                  <a:satMod val="105000"/>
                </a:srgbClr>
              </a:solidFill>
              <a:prstDash val="solid"/>
            </a:ln>
            <a:effectLst/>
            <a:scene3d>
              <a:camera prst="obliqueTopRight"/>
              <a:lightRig rig="threePt" dir="tl"/>
            </a:scene3d>
            <a:sp3d>
              <a:bevelT w="25400" h="25400"/>
            </a:sp3d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</a:rPr>
                <a:t>thunder</a:t>
              </a:r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1748488" y="5566252"/>
              <a:ext cx="1480013" cy="457200"/>
            </a:xfrm>
            <a:prstGeom prst="roundRect">
              <a:avLst/>
            </a:prstGeom>
            <a:solidFill>
              <a:srgbClr val="E07602">
                <a:shade val="80000"/>
              </a:srgbClr>
            </a:solidFill>
            <a:ln w="12700" cap="flat" cmpd="sng" algn="ctr">
              <a:solidFill>
                <a:srgbClr val="E07602">
                  <a:satMod val="105000"/>
                </a:srgbClr>
              </a:solidFill>
              <a:prstDash val="solid"/>
            </a:ln>
            <a:effectLst/>
            <a:scene3d>
              <a:camera prst="obliqueTopRight"/>
              <a:lightRig rig="threePt" dir="tl"/>
            </a:scene3d>
            <a:sp3d>
              <a:bevelT w="25400" h="25400"/>
            </a:sp3d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</a:rPr>
                <a:t>chocolate</a:t>
              </a:r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4651457" y="5552878"/>
              <a:ext cx="1039092" cy="457200"/>
            </a:xfrm>
            <a:prstGeom prst="roundRect">
              <a:avLst/>
            </a:prstGeom>
            <a:solidFill>
              <a:srgbClr val="E07602">
                <a:shade val="80000"/>
              </a:srgbClr>
            </a:solidFill>
            <a:ln w="12700" cap="flat" cmpd="sng" algn="ctr">
              <a:solidFill>
                <a:srgbClr val="E07602">
                  <a:satMod val="105000"/>
                </a:srgbClr>
              </a:solidFill>
              <a:prstDash val="solid"/>
            </a:ln>
            <a:effectLst/>
            <a:scene3d>
              <a:camera prst="obliqueTopRight"/>
              <a:lightRig rig="threePt" dir="tl"/>
            </a:scene3d>
            <a:sp3d>
              <a:bevelT w="25400" h="25400"/>
            </a:sp3d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</a:rPr>
                <a:t>coffee</a:t>
              </a:r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3474299" y="6150072"/>
              <a:ext cx="1039095" cy="457200"/>
            </a:xfrm>
            <a:prstGeom prst="roundRect">
              <a:avLst/>
            </a:prstGeom>
            <a:solidFill>
              <a:srgbClr val="E07602">
                <a:shade val="80000"/>
              </a:srgbClr>
            </a:solidFill>
            <a:ln w="12700" cap="flat" cmpd="sng" algn="ctr">
              <a:solidFill>
                <a:srgbClr val="E07602">
                  <a:satMod val="105000"/>
                </a:srgbClr>
              </a:solidFill>
              <a:prstDash val="solid"/>
            </a:ln>
            <a:effectLst/>
            <a:scene3d>
              <a:camera prst="obliqueTopRight"/>
              <a:lightRig rig="threePt" dir="tl"/>
            </a:scene3d>
            <a:sp3d>
              <a:bevelT w="25400" h="25400"/>
            </a:sp3d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</a:rPr>
                <a:t>cake</a:t>
              </a:r>
            </a:p>
          </p:txBody>
        </p:sp>
        <p:cxnSp>
          <p:nvCxnSpPr>
            <p:cNvPr id="79" name="Straight Connector 78"/>
            <p:cNvCxnSpPr>
              <a:stCxn id="73" idx="2"/>
              <a:endCxn id="74" idx="3"/>
            </p:cNvCxnSpPr>
            <p:nvPr/>
          </p:nvCxnSpPr>
          <p:spPr>
            <a:xfrm flipH="1">
              <a:off x="3256094" y="4528209"/>
              <a:ext cx="730947" cy="447652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  <a:scene3d>
              <a:camera prst="obliqueTopRight"/>
              <a:lightRig rig="threePt" dir="tl"/>
            </a:scene3d>
            <a:sp3d>
              <a:bevelT w="25400" h="25400"/>
            </a:sp3d>
          </p:spPr>
        </p:cxnSp>
        <p:cxnSp>
          <p:nvCxnSpPr>
            <p:cNvPr id="80" name="Straight Connector 79"/>
            <p:cNvCxnSpPr>
              <a:stCxn id="73" idx="2"/>
              <a:endCxn id="75" idx="1"/>
            </p:cNvCxnSpPr>
            <p:nvPr/>
          </p:nvCxnSpPr>
          <p:spPr>
            <a:xfrm>
              <a:off x="3987042" y="4528209"/>
              <a:ext cx="668192" cy="457201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  <a:scene3d>
              <a:camera prst="obliqueTopRight"/>
              <a:lightRig rig="threePt" dir="tl"/>
            </a:scene3d>
            <a:sp3d>
              <a:bevelT w="25400" h="25400"/>
            </a:sp3d>
          </p:spPr>
        </p:cxnSp>
        <p:cxnSp>
          <p:nvCxnSpPr>
            <p:cNvPr id="81" name="Straight Connector 80"/>
            <p:cNvCxnSpPr>
              <a:stCxn id="75" idx="1"/>
              <a:endCxn id="74" idx="3"/>
            </p:cNvCxnSpPr>
            <p:nvPr/>
          </p:nvCxnSpPr>
          <p:spPr>
            <a:xfrm flipH="1" flipV="1">
              <a:off x="3256094" y="4975860"/>
              <a:ext cx="1399140" cy="9549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  <a:scene3d>
              <a:camera prst="obliqueTopRight"/>
              <a:lightRig rig="threePt" dir="tl"/>
            </a:scene3d>
            <a:sp3d>
              <a:bevelT w="25400" h="25400"/>
            </a:sp3d>
          </p:spPr>
        </p:cxnSp>
        <p:cxnSp>
          <p:nvCxnSpPr>
            <p:cNvPr id="82" name="Straight Connector 81"/>
            <p:cNvCxnSpPr>
              <a:stCxn id="78" idx="0"/>
              <a:endCxn id="76" idx="3"/>
            </p:cNvCxnSpPr>
            <p:nvPr/>
          </p:nvCxnSpPr>
          <p:spPr>
            <a:xfrm flipH="1" flipV="1">
              <a:off x="3228501" y="5794852"/>
              <a:ext cx="765345" cy="35522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  <a:scene3d>
              <a:camera prst="obliqueTopRight"/>
              <a:lightRig rig="threePt" dir="tl"/>
            </a:scene3d>
            <a:sp3d>
              <a:bevelT w="25400" h="25400"/>
            </a:sp3d>
          </p:spPr>
        </p:cxnSp>
        <p:cxnSp>
          <p:nvCxnSpPr>
            <p:cNvPr id="83" name="Straight Connector 82"/>
            <p:cNvCxnSpPr>
              <a:stCxn id="77" idx="1"/>
              <a:endCxn id="78" idx="0"/>
            </p:cNvCxnSpPr>
            <p:nvPr/>
          </p:nvCxnSpPr>
          <p:spPr>
            <a:xfrm flipH="1">
              <a:off x="3993847" y="5781478"/>
              <a:ext cx="657610" cy="368594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  <a:scene3d>
              <a:camera prst="obliqueTopRight"/>
              <a:lightRig rig="threePt" dir="tl"/>
            </a:scene3d>
            <a:sp3d>
              <a:bevelT w="25400" h="25400"/>
            </a:sp3d>
          </p:spPr>
        </p:cxnSp>
        <p:cxnSp>
          <p:nvCxnSpPr>
            <p:cNvPr id="84" name="Straight Connector 83"/>
            <p:cNvCxnSpPr>
              <a:stCxn id="77" idx="1"/>
              <a:endCxn id="76" idx="3"/>
            </p:cNvCxnSpPr>
            <p:nvPr/>
          </p:nvCxnSpPr>
          <p:spPr>
            <a:xfrm flipH="1">
              <a:off x="3228501" y="5781478"/>
              <a:ext cx="1422955" cy="13374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  <a:scene3d>
              <a:camera prst="obliqueTopRight"/>
              <a:lightRig rig="threePt" dir="tl"/>
            </a:scene3d>
            <a:sp3d>
              <a:bevelT w="25400" h="25400"/>
            </a:sp3d>
          </p:spPr>
        </p:cxn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4953000"/>
            <a:ext cx="29527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6" name="Group 85"/>
          <p:cNvGrpSpPr>
            <a:grpSpLocks/>
          </p:cNvGrpSpPr>
          <p:nvPr/>
        </p:nvGrpSpPr>
        <p:grpSpPr bwMode="auto">
          <a:xfrm>
            <a:off x="4769558" y="1298575"/>
            <a:ext cx="3998148" cy="2536825"/>
            <a:chOff x="4770275" y="1298960"/>
            <a:chExt cx="3998129" cy="2536263"/>
          </a:xfrm>
        </p:grpSpPr>
        <p:sp>
          <p:nvSpPr>
            <p:cNvPr id="87" name="Rounded Rectangle 86"/>
            <p:cNvSpPr/>
            <p:nvPr/>
          </p:nvSpPr>
          <p:spPr>
            <a:xfrm>
              <a:off x="6396223" y="1298960"/>
              <a:ext cx="1271520" cy="457200"/>
            </a:xfrm>
            <a:prstGeom prst="roundRect">
              <a:avLst/>
            </a:prstGeom>
            <a:solidFill>
              <a:srgbClr val="7DC1EF">
                <a:shade val="80000"/>
              </a:srgbClr>
            </a:solidFill>
            <a:ln w="12700" cap="flat" cmpd="sng" algn="ctr">
              <a:solidFill>
                <a:srgbClr val="7DC1EF">
                  <a:satMod val="105000"/>
                </a:srgbClr>
              </a:solidFill>
              <a:prstDash val="solid"/>
            </a:ln>
            <a:effectLst/>
            <a:scene3d>
              <a:camera prst="obliqueTopRight"/>
              <a:lightRig rig="threePt" dir="tl"/>
            </a:scene3d>
            <a:sp3d>
              <a:bevelT w="25400" h="25400"/>
            </a:sp3d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</a:rPr>
                <a:t>umbrella</a:t>
              </a:r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5175250" y="1952351"/>
              <a:ext cx="1039095" cy="502920"/>
            </a:xfrm>
            <a:prstGeom prst="roundRect">
              <a:avLst/>
            </a:prstGeom>
            <a:solidFill>
              <a:srgbClr val="7DC1EF">
                <a:shade val="80000"/>
              </a:srgbClr>
            </a:solidFill>
            <a:ln w="12700" cap="flat" cmpd="sng" algn="ctr">
              <a:solidFill>
                <a:srgbClr val="7DC1EF">
                  <a:satMod val="105000"/>
                </a:srgbClr>
              </a:solidFill>
              <a:prstDash val="solid"/>
            </a:ln>
            <a:effectLst/>
            <a:scene3d>
              <a:camera prst="obliqueTopRight"/>
              <a:lightRig rig="threePt" dir="tl"/>
            </a:scene3d>
            <a:sp3d>
              <a:bevelT w="25400" h="25400"/>
            </a:sp3d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</a:rPr>
                <a:t>rain</a:t>
              </a:r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7613485" y="1984760"/>
              <a:ext cx="1154919" cy="457200"/>
            </a:xfrm>
            <a:prstGeom prst="roundRect">
              <a:avLst/>
            </a:prstGeom>
            <a:solidFill>
              <a:srgbClr val="7DC1EF">
                <a:shade val="80000"/>
              </a:srgbClr>
            </a:solidFill>
            <a:ln w="12700" cap="flat" cmpd="sng" algn="ctr">
              <a:solidFill>
                <a:srgbClr val="7DC1EF">
                  <a:satMod val="105000"/>
                </a:srgbClr>
              </a:solidFill>
              <a:prstDash val="solid"/>
            </a:ln>
            <a:effectLst/>
            <a:scene3d>
              <a:camera prst="obliqueTopRight"/>
              <a:lightRig rig="threePt" dir="tl"/>
            </a:scene3d>
            <a:sp3d>
              <a:bevelT w="25400" h="25400"/>
            </a:sp3d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</a:rPr>
                <a:t>thunder</a:t>
              </a: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4770275" y="2878168"/>
              <a:ext cx="1505830" cy="457200"/>
            </a:xfrm>
            <a:prstGeom prst="roundRect">
              <a:avLst/>
            </a:prstGeom>
            <a:solidFill>
              <a:srgbClr val="7DC1EF">
                <a:shade val="80000"/>
              </a:srgbClr>
            </a:solidFill>
            <a:ln w="12700" cap="flat" cmpd="sng" algn="ctr">
              <a:solidFill>
                <a:srgbClr val="7DC1EF">
                  <a:satMod val="105000"/>
                </a:srgbClr>
              </a:solidFill>
              <a:prstDash val="solid"/>
            </a:ln>
            <a:effectLst/>
            <a:scene3d>
              <a:camera prst="obliqueTopRight"/>
              <a:lightRig rig="threePt" dir="tl"/>
            </a:scene3d>
            <a:sp3d>
              <a:bevelT w="25400" h="25400"/>
            </a:sp3d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</a:rPr>
                <a:t>chocolate</a:t>
              </a:r>
            </a:p>
          </p:txBody>
        </p:sp>
        <p:sp>
          <p:nvSpPr>
            <p:cNvPr id="91" name="Rounded Rectangle 90"/>
            <p:cNvSpPr/>
            <p:nvPr/>
          </p:nvSpPr>
          <p:spPr>
            <a:xfrm>
              <a:off x="7609708" y="2780829"/>
              <a:ext cx="1039092" cy="457200"/>
            </a:xfrm>
            <a:prstGeom prst="roundRect">
              <a:avLst/>
            </a:prstGeom>
            <a:solidFill>
              <a:srgbClr val="7DC1EF">
                <a:shade val="80000"/>
              </a:srgbClr>
            </a:solidFill>
            <a:ln w="12700" cap="flat" cmpd="sng" algn="ctr">
              <a:solidFill>
                <a:srgbClr val="7DC1EF">
                  <a:satMod val="105000"/>
                </a:srgbClr>
              </a:solidFill>
              <a:prstDash val="solid"/>
            </a:ln>
            <a:effectLst/>
            <a:scene3d>
              <a:camera prst="obliqueTopRight"/>
              <a:lightRig rig="threePt" dir="tl"/>
            </a:scene3d>
            <a:sp3d>
              <a:bevelT w="25400" h="25400"/>
            </a:sp3d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</a:rPr>
                <a:t>coffee</a:t>
              </a:r>
            </a:p>
          </p:txBody>
        </p:sp>
        <p:sp>
          <p:nvSpPr>
            <p:cNvPr id="92" name="Rounded Rectangle 91"/>
            <p:cNvSpPr/>
            <p:nvPr/>
          </p:nvSpPr>
          <p:spPr>
            <a:xfrm>
              <a:off x="6432550" y="3378023"/>
              <a:ext cx="1039095" cy="457200"/>
            </a:xfrm>
            <a:prstGeom prst="roundRect">
              <a:avLst/>
            </a:prstGeom>
            <a:solidFill>
              <a:srgbClr val="7DC1EF">
                <a:shade val="80000"/>
              </a:srgbClr>
            </a:solidFill>
            <a:ln w="12700" cap="flat" cmpd="sng" algn="ctr">
              <a:solidFill>
                <a:srgbClr val="7DC1EF">
                  <a:satMod val="105000"/>
                </a:srgbClr>
              </a:solidFill>
              <a:prstDash val="solid"/>
            </a:ln>
            <a:effectLst/>
            <a:scene3d>
              <a:camera prst="obliqueTopRight"/>
              <a:lightRig rig="threePt" dir="tl"/>
            </a:scene3d>
            <a:sp3d>
              <a:bevelT w="25400" h="25400"/>
            </a:sp3d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</a:rPr>
                <a:t>cake</a:t>
              </a:r>
            </a:p>
          </p:txBody>
        </p:sp>
      </p:grpSp>
      <p:grpSp>
        <p:nvGrpSpPr>
          <p:cNvPr id="93" name="Group 92"/>
          <p:cNvGrpSpPr>
            <a:grpSpLocks/>
          </p:cNvGrpSpPr>
          <p:nvPr/>
        </p:nvGrpSpPr>
        <p:grpSpPr bwMode="auto">
          <a:xfrm>
            <a:off x="6213635" y="1755876"/>
            <a:ext cx="1399147" cy="1622324"/>
            <a:chOff x="6212915" y="1756261"/>
            <a:chExt cx="1399700" cy="1621762"/>
          </a:xfrm>
        </p:grpSpPr>
        <p:cxnSp>
          <p:nvCxnSpPr>
            <p:cNvPr id="94" name="Straight Connector 93"/>
            <p:cNvCxnSpPr/>
            <p:nvPr/>
          </p:nvCxnSpPr>
          <p:spPr>
            <a:xfrm flipH="1">
              <a:off x="6212915" y="1756261"/>
              <a:ext cx="817965" cy="447596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/>
            <a:scene3d>
              <a:camera prst="obliqueTopRight"/>
              <a:lightRig rig="threePt" dir="tl"/>
            </a:scene3d>
            <a:sp3d>
              <a:bevelT w="25400" h="25400"/>
            </a:sp3d>
          </p:spPr>
        </p:cxnSp>
        <p:cxnSp>
          <p:nvCxnSpPr>
            <p:cNvPr id="95" name="Straight Connector 94"/>
            <p:cNvCxnSpPr/>
            <p:nvPr/>
          </p:nvCxnSpPr>
          <p:spPr>
            <a:xfrm>
              <a:off x="7030880" y="1756261"/>
              <a:ext cx="581735" cy="457144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/>
            <a:scene3d>
              <a:camera prst="obliqueTopRight"/>
              <a:lightRig rig="threePt" dir="tl"/>
            </a:scene3d>
            <a:sp3d>
              <a:bevelT w="25400" h="25400"/>
            </a:sp3d>
          </p:spPr>
        </p:cxnSp>
        <p:cxnSp>
          <p:nvCxnSpPr>
            <p:cNvPr id="96" name="Straight Connector 95"/>
            <p:cNvCxnSpPr/>
            <p:nvPr/>
          </p:nvCxnSpPr>
          <p:spPr>
            <a:xfrm flipH="1" flipV="1">
              <a:off x="6212915" y="2203857"/>
              <a:ext cx="1399698" cy="9548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/>
            <a:scene3d>
              <a:camera prst="obliqueTopRight"/>
              <a:lightRig rig="threePt" dir="tl"/>
            </a:scene3d>
            <a:sp3d>
              <a:bevelT w="25400" h="25400"/>
            </a:sp3d>
          </p:spPr>
        </p:cxnSp>
        <p:cxnSp>
          <p:nvCxnSpPr>
            <p:cNvPr id="97" name="Straight Connector 96"/>
            <p:cNvCxnSpPr/>
            <p:nvPr/>
          </p:nvCxnSpPr>
          <p:spPr>
            <a:xfrm flipH="1" flipV="1">
              <a:off x="6274699" y="3106701"/>
              <a:ext cx="676264" cy="271221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/>
            <a:scene3d>
              <a:camera prst="obliqueTopRight"/>
              <a:lightRig rig="threePt" dir="tl"/>
            </a:scene3d>
            <a:sp3d>
              <a:bevelT w="25400" h="25400"/>
            </a:sp3d>
          </p:spPr>
        </p:cxnSp>
        <p:cxnSp>
          <p:nvCxnSpPr>
            <p:cNvPr id="98" name="Straight Connector 97"/>
            <p:cNvCxnSpPr/>
            <p:nvPr/>
          </p:nvCxnSpPr>
          <p:spPr>
            <a:xfrm flipH="1">
              <a:off x="6952098" y="3009429"/>
              <a:ext cx="657610" cy="368594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/>
            <a:scene3d>
              <a:camera prst="obliqueTopRight"/>
              <a:lightRig rig="threePt" dir="tl"/>
            </a:scene3d>
            <a:sp3d>
              <a:bevelT w="25400" h="25400"/>
            </a:sp3d>
          </p:spPr>
        </p:cxnSp>
        <p:cxnSp>
          <p:nvCxnSpPr>
            <p:cNvPr id="99" name="Straight Connector 98"/>
            <p:cNvCxnSpPr/>
            <p:nvPr/>
          </p:nvCxnSpPr>
          <p:spPr>
            <a:xfrm flipH="1">
              <a:off x="6274699" y="3009374"/>
              <a:ext cx="1334137" cy="97327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/>
            <a:scene3d>
              <a:camera prst="obliqueTopRight"/>
              <a:lightRig rig="threePt" dir="tl"/>
            </a:scene3d>
            <a:sp3d>
              <a:bevelT w="25400" h="25400"/>
            </a:sp3d>
          </p:spPr>
        </p:cxnSp>
      </p:grpSp>
      <p:grpSp>
        <p:nvGrpSpPr>
          <p:cNvPr id="100" name="Group 99"/>
          <p:cNvGrpSpPr>
            <a:grpSpLocks/>
          </p:cNvGrpSpPr>
          <p:nvPr/>
        </p:nvGrpSpPr>
        <p:grpSpPr bwMode="auto">
          <a:xfrm>
            <a:off x="5694363" y="1755775"/>
            <a:ext cx="2438400" cy="1622425"/>
            <a:chOff x="5694798" y="1756160"/>
            <a:chExt cx="2438233" cy="1621863"/>
          </a:xfrm>
        </p:grpSpPr>
        <p:cxnSp>
          <p:nvCxnSpPr>
            <p:cNvPr id="101" name="Straight Connector 100"/>
            <p:cNvCxnSpPr/>
            <p:nvPr/>
          </p:nvCxnSpPr>
          <p:spPr>
            <a:xfrm flipH="1">
              <a:off x="6275783" y="1756160"/>
              <a:ext cx="766709" cy="1350495"/>
            </a:xfrm>
            <a:prstGeom prst="line">
              <a:avLst/>
            </a:prstGeom>
            <a:noFill/>
            <a:ln w="25400" cap="flat" cmpd="sng" algn="ctr">
              <a:solidFill>
                <a:srgbClr val="BBC0AC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102" name="Straight Connector 101"/>
            <p:cNvCxnSpPr/>
            <p:nvPr/>
          </p:nvCxnSpPr>
          <p:spPr>
            <a:xfrm flipH="1">
              <a:off x="6275783" y="2213202"/>
              <a:ext cx="1338170" cy="893453"/>
            </a:xfrm>
            <a:prstGeom prst="line">
              <a:avLst/>
            </a:prstGeom>
            <a:noFill/>
            <a:ln w="25400" cap="flat" cmpd="sng" algn="ctr">
              <a:solidFill>
                <a:srgbClr val="BBC0AC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103" name="Straight Connector 102"/>
            <p:cNvCxnSpPr/>
            <p:nvPr/>
          </p:nvCxnSpPr>
          <p:spPr>
            <a:xfrm flipH="1">
              <a:off x="6952012" y="2213202"/>
              <a:ext cx="661942" cy="1164821"/>
            </a:xfrm>
            <a:prstGeom prst="line">
              <a:avLst/>
            </a:prstGeom>
            <a:noFill/>
            <a:ln w="25400" cap="flat" cmpd="sng" algn="ctr">
              <a:solidFill>
                <a:srgbClr val="BBC0AC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104" name="Straight Connector 103"/>
            <p:cNvCxnSpPr/>
            <p:nvPr/>
          </p:nvCxnSpPr>
          <p:spPr>
            <a:xfrm>
              <a:off x="6213874" y="2203680"/>
              <a:ext cx="738137" cy="1174343"/>
            </a:xfrm>
            <a:prstGeom prst="line">
              <a:avLst/>
            </a:prstGeom>
            <a:noFill/>
            <a:ln w="25400" cap="flat" cmpd="sng" algn="ctr">
              <a:solidFill>
                <a:srgbClr val="BBC0AC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105" name="Straight Connector 104"/>
            <p:cNvCxnSpPr/>
            <p:nvPr/>
          </p:nvCxnSpPr>
          <p:spPr>
            <a:xfrm flipH="1">
              <a:off x="6952012" y="1756160"/>
              <a:ext cx="90481" cy="1621863"/>
            </a:xfrm>
            <a:prstGeom prst="line">
              <a:avLst/>
            </a:prstGeom>
            <a:noFill/>
            <a:ln w="25400" cap="flat" cmpd="sng" algn="ctr">
              <a:solidFill>
                <a:srgbClr val="BBC0AC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106" name="Straight Connector 105"/>
            <p:cNvCxnSpPr/>
            <p:nvPr/>
          </p:nvCxnSpPr>
          <p:spPr>
            <a:xfrm>
              <a:off x="6213874" y="2203680"/>
              <a:ext cx="1395317" cy="806171"/>
            </a:xfrm>
            <a:prstGeom prst="line">
              <a:avLst/>
            </a:prstGeom>
            <a:noFill/>
            <a:ln w="25400" cap="flat" cmpd="sng" algn="ctr">
              <a:solidFill>
                <a:srgbClr val="BBC0AC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107" name="Straight Connector 106"/>
            <p:cNvCxnSpPr/>
            <p:nvPr/>
          </p:nvCxnSpPr>
          <p:spPr>
            <a:xfrm flipH="1" flipV="1">
              <a:off x="5694798" y="2456005"/>
              <a:ext cx="9524" cy="422129"/>
            </a:xfrm>
            <a:prstGeom prst="line">
              <a:avLst/>
            </a:prstGeom>
            <a:noFill/>
            <a:ln w="25400" cap="flat" cmpd="sng" algn="ctr">
              <a:solidFill>
                <a:srgbClr val="BBC0AC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108" name="Straight Connector 107"/>
            <p:cNvCxnSpPr/>
            <p:nvPr/>
          </p:nvCxnSpPr>
          <p:spPr>
            <a:xfrm flipV="1">
              <a:off x="8129856" y="2441722"/>
              <a:ext cx="3175" cy="339607"/>
            </a:xfrm>
            <a:prstGeom prst="line">
              <a:avLst/>
            </a:prstGeom>
            <a:noFill/>
            <a:ln w="25400" cap="flat" cmpd="sng" algn="ctr">
              <a:solidFill>
                <a:srgbClr val="BBC0AC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109" name="Straight Connector 108"/>
            <p:cNvCxnSpPr/>
            <p:nvPr/>
          </p:nvCxnSpPr>
          <p:spPr>
            <a:xfrm>
              <a:off x="7042493" y="1756160"/>
              <a:ext cx="566699" cy="1253691"/>
            </a:xfrm>
            <a:prstGeom prst="line">
              <a:avLst/>
            </a:prstGeom>
            <a:noFill/>
            <a:ln w="25400" cap="flat" cmpd="sng" algn="ctr">
              <a:solidFill>
                <a:srgbClr val="BBC0AC">
                  <a:lumMod val="75000"/>
                </a:srgbClr>
              </a:solidFill>
              <a:prstDash val="solid"/>
            </a:ln>
            <a:effectLst/>
          </p:spPr>
        </p:cxn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226" y="2354263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1" name="Object 2"/>
          <p:cNvGraphicFramePr>
            <a:graphicFrameLocks noChangeAspect="1"/>
          </p:cNvGraphicFramePr>
          <p:nvPr/>
        </p:nvGraphicFramePr>
        <p:xfrm>
          <a:off x="5029200" y="1303338"/>
          <a:ext cx="992640" cy="45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" name="Equation" r:id="rId5" imgW="457200" imgH="228600" progId="Equation.3">
                  <p:embed/>
                </p:oleObj>
              </mc:Choice>
              <mc:Fallback>
                <p:oleObj name="Equation" r:id="rId5" imgW="457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303338"/>
                        <a:ext cx="992640" cy="451562"/>
                      </a:xfrm>
                      <a:prstGeom prst="rect">
                        <a:avLst/>
                      </a:prstGeom>
                      <a:solidFill>
                        <a:srgbClr val="FF99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3" name="Straight Arrow Connector 112"/>
          <p:cNvCxnSpPr/>
          <p:nvPr/>
        </p:nvCxnSpPr>
        <p:spPr bwMode="auto">
          <a:xfrm>
            <a:off x="5943600" y="1752600"/>
            <a:ext cx="644525" cy="227012"/>
          </a:xfrm>
          <a:prstGeom prst="straightConnector1">
            <a:avLst/>
          </a:prstGeom>
          <a:noFill/>
          <a:ln w="25400" cap="flat" cmpd="sng" algn="ctr">
            <a:solidFill>
              <a:srgbClr val="A2C816"/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13034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1562100"/>
            <a:ext cx="6350000" cy="4762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8382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Motivation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55391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8382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Network Generation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0585"/>
            <a:ext cx="7696200" cy="525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4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8382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Local Node Centrality (LNC)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5240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 node is </a:t>
            </a:r>
            <a:r>
              <a:rPr lang="en-US" b="1" i="1" dirty="0" smtClean="0">
                <a:solidFill>
                  <a:srgbClr val="C00000"/>
                </a:solidFill>
              </a:rPr>
              <a:t>central</a:t>
            </a:r>
            <a:r>
              <a:rPr lang="en-US" dirty="0" smtClean="0">
                <a:solidFill>
                  <a:srgbClr val="C00000"/>
                </a:solidFill>
              </a:rPr>
              <a:t> to a community if it is </a:t>
            </a:r>
            <a:r>
              <a:rPr lang="en-US" b="1" i="1" dirty="0" smtClean="0">
                <a:solidFill>
                  <a:srgbClr val="C00000"/>
                </a:solidFill>
              </a:rPr>
              <a:t>strongly connected</a:t>
            </a:r>
            <a:r>
              <a:rPr lang="en-US" dirty="0" smtClean="0">
                <a:solidFill>
                  <a:srgbClr val="C00000"/>
                </a:solidFill>
              </a:rPr>
              <a:t> to other </a:t>
            </a:r>
            <a:r>
              <a:rPr lang="en-US" b="1" i="1" dirty="0" smtClean="0">
                <a:solidFill>
                  <a:srgbClr val="C00000"/>
                </a:solidFill>
              </a:rPr>
              <a:t>central</a:t>
            </a:r>
            <a:r>
              <a:rPr lang="en-US" dirty="0" smtClean="0">
                <a:solidFill>
                  <a:srgbClr val="C00000"/>
                </a:solidFill>
              </a:rPr>
              <a:t> nodes in the community.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412" y="1981200"/>
            <a:ext cx="3862388" cy="35868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5146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Localization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Eigenvector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/>
              <a:t>Unnormalization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54664"/>
            <a:ext cx="4038600" cy="7459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56388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Coherence: A community is coherent if </a:t>
            </a:r>
            <a:r>
              <a:rPr lang="en-US" b="1" i="1" dirty="0" smtClean="0">
                <a:solidFill>
                  <a:srgbClr val="C00000"/>
                </a:solidFill>
              </a:rPr>
              <a:t>each</a:t>
            </a:r>
            <a:r>
              <a:rPr lang="en-US" dirty="0" smtClean="0">
                <a:solidFill>
                  <a:srgbClr val="C00000"/>
                </a:solidFill>
              </a:rPr>
              <a:t> of its nodes </a:t>
            </a:r>
            <a:r>
              <a:rPr lang="en-US" b="1" i="1" dirty="0" smtClean="0">
                <a:solidFill>
                  <a:srgbClr val="C00000"/>
                </a:solidFill>
              </a:rPr>
              <a:t>belongs</a:t>
            </a:r>
            <a:r>
              <a:rPr lang="en-US" dirty="0" smtClean="0">
                <a:solidFill>
                  <a:srgbClr val="C00000"/>
                </a:solidFill>
              </a:rPr>
              <a:t> with </a:t>
            </a:r>
            <a:r>
              <a:rPr lang="en-US" b="1" i="1" dirty="0" smtClean="0">
                <a:solidFill>
                  <a:srgbClr val="C00000"/>
                </a:solidFill>
              </a:rPr>
              <a:t>all other nodes</a:t>
            </a:r>
            <a:r>
              <a:rPr lang="en-US" dirty="0" smtClean="0">
                <a:solidFill>
                  <a:srgbClr val="C00000"/>
                </a:solidFill>
              </a:rPr>
              <a:t> in the community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737" y="6143625"/>
            <a:ext cx="3438525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90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636661"/>
              </p:ext>
            </p:extLst>
          </p:nvPr>
        </p:nvGraphicFramePr>
        <p:xfrm>
          <a:off x="457200" y="2209800"/>
          <a:ext cx="8458200" cy="25958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00163"/>
                <a:gridCol w="715803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Dataset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Communities with LNC</a:t>
                      </a:r>
                      <a:r>
                        <a:rPr lang="en-US" baseline="0" dirty="0" smtClean="0"/>
                        <a:t> scores of entities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IMDB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Courtroom:0.92,  lawyer, trail, judge, perjury, lawsuit, false-accusation:0.53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IMDB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Africa:1.0, lion, elephant, safari, jungle, chimpanzee,</a:t>
                      </a:r>
                      <a:r>
                        <a:rPr lang="en-US" baseline="0" dirty="0" smtClean="0"/>
                        <a:t> rescue:0.36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IMDB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Hospital:0.98, doctor,</a:t>
                      </a:r>
                      <a:r>
                        <a:rPr lang="en-US" baseline="0" dirty="0" smtClean="0"/>
                        <a:t> nurse, wheelchair, ambulance, car-accident:0.43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Flickr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Wimbeldon:1.02, lawn, tennis, net, court, watching,</a:t>
                      </a:r>
                      <a:r>
                        <a:rPr lang="en-US" baseline="0" dirty="0" smtClean="0"/>
                        <a:t> players: 0.81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Flickr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Airplane:0.85, plane,</a:t>
                      </a:r>
                      <a:r>
                        <a:rPr lang="en-US" baseline="0" dirty="0" smtClean="0"/>
                        <a:t> aircraft, flight, aviation, flying, fly:0.72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Flickr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Singer:0.84, singing, musician, guitar, band, drums,</a:t>
                      </a:r>
                      <a:r>
                        <a:rPr lang="en-US" baseline="0" dirty="0" smtClean="0"/>
                        <a:t> music:0.72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596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4572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Soft Maximal Cliques (SMC)</a:t>
            </a:r>
            <a:endParaRPr lang="en-US" sz="2800" b="1" dirty="0"/>
          </a:p>
        </p:txBody>
      </p:sp>
      <p:pic>
        <p:nvPicPr>
          <p:cNvPr id="3" name="Picture 2" descr="Screen Shot 2014-03-22 at 5.22.10 PM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" t="2139"/>
          <a:stretch/>
        </p:blipFill>
        <p:spPr>
          <a:xfrm>
            <a:off x="609600" y="990600"/>
            <a:ext cx="8077200" cy="508251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50272" y="6019800"/>
            <a:ext cx="8312728" cy="762000"/>
          </a:xfrm>
          <a:prstGeom prst="roundRect">
            <a:avLst/>
          </a:prstGeom>
          <a:solidFill>
            <a:srgbClr val="E4C402">
              <a:shade val="80000"/>
            </a:srgbClr>
          </a:solidFill>
          <a:ln w="12700" cap="flat" cmpd="sng" algn="ctr">
            <a:solidFill>
              <a:srgbClr val="E4C402">
                <a:satMod val="105000"/>
              </a:srgbClr>
            </a:solidFill>
            <a:prstDash val="solid"/>
          </a:ln>
          <a:effectLst/>
          <a:scene3d>
            <a:camera prst="obliqueTopRight"/>
            <a:lightRig rig="threePt" dir="tl"/>
          </a:scene3d>
          <a:sp3d>
            <a:bevelT w="25400" h="25400"/>
          </a:sp3d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</a:rPr>
              <a:t>Coherence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</a:rPr>
              <a:t> of a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</a:rPr>
              <a:t>Soft Maximal Clique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</a:rPr>
              <a:t> is higher than the coherence of all of its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</a:rPr>
              <a:t>Up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</a:rPr>
              <a:t> as well as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</a:rPr>
              <a:t>Down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</a:rPr>
              <a:t> neighbors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320143" y="1143000"/>
            <a:ext cx="2118257" cy="685800"/>
          </a:xfrm>
          <a:prstGeom prst="wedgeEllipseCallout">
            <a:avLst>
              <a:gd name="adj1" fmla="val 58399"/>
              <a:gd name="adj2" fmla="val 70559"/>
            </a:avLst>
          </a:prstGeom>
          <a:solidFill>
            <a:srgbClr val="7DC1EF">
              <a:shade val="80000"/>
            </a:srgbClr>
          </a:solidFill>
          <a:ln w="12700" cap="flat" cmpd="sng" algn="ctr">
            <a:solidFill>
              <a:srgbClr val="7DC1EF">
                <a:satMod val="105000"/>
              </a:srgbClr>
            </a:solidFill>
            <a:prstDash val="solid"/>
          </a:ln>
          <a:effectLst/>
          <a:scene3d>
            <a:camera prst="obliqueTopRight"/>
            <a:lightRig rig="threePt" dir="tl"/>
          </a:scene3d>
          <a:sp3d>
            <a:bevelT w="25400" h="25400"/>
          </a:sp3d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</a:rPr>
              <a:t>Up Neighbor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6858000" y="1143000"/>
            <a:ext cx="2118257" cy="685800"/>
          </a:xfrm>
          <a:prstGeom prst="wedgeEllipseCallout">
            <a:avLst>
              <a:gd name="adj1" fmla="val -65064"/>
              <a:gd name="adj2" fmla="val 76836"/>
            </a:avLst>
          </a:prstGeom>
          <a:solidFill>
            <a:srgbClr val="7DC1EF">
              <a:shade val="80000"/>
            </a:srgbClr>
          </a:solidFill>
          <a:ln w="12700" cap="flat" cmpd="sng" algn="ctr">
            <a:solidFill>
              <a:srgbClr val="7DC1EF">
                <a:satMod val="105000"/>
              </a:srgbClr>
            </a:solidFill>
            <a:prstDash val="solid"/>
          </a:ln>
          <a:effectLst/>
          <a:scene3d>
            <a:camera prst="obliqueTopRight"/>
            <a:lightRig rig="threePt" dir="tl"/>
          </a:scene3d>
          <a:sp3d>
            <a:bevelT w="25400" h="25400"/>
          </a:sp3d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</a:rPr>
              <a:t>Up Neighbor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5257800" y="3886200"/>
            <a:ext cx="3577509" cy="574354"/>
          </a:xfrm>
          <a:prstGeom prst="wedgeEllipseCallout">
            <a:avLst>
              <a:gd name="adj1" fmla="val -26935"/>
              <a:gd name="adj2" fmla="val -118427"/>
            </a:avLst>
          </a:prstGeom>
          <a:solidFill>
            <a:srgbClr val="21449B">
              <a:shade val="80000"/>
            </a:srgbClr>
          </a:solidFill>
          <a:ln w="12700" cap="flat" cmpd="sng" algn="ctr">
            <a:solidFill>
              <a:srgbClr val="21449B">
                <a:satMod val="105000"/>
              </a:srgbClr>
            </a:solidFill>
            <a:prstDash val="solid"/>
          </a:ln>
          <a:effectLst/>
          <a:scene3d>
            <a:camera prst="obliqueTopRight"/>
            <a:lightRig rig="threePt" dir="tl"/>
          </a:scene3d>
          <a:sp3d>
            <a:bevelT w="25400" h="25400"/>
          </a:sp3d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Soft Maximal Clique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1627909" y="3810000"/>
            <a:ext cx="2563091" cy="685800"/>
          </a:xfrm>
          <a:prstGeom prst="wedgeEllipseCallout">
            <a:avLst>
              <a:gd name="adj1" fmla="val 58398"/>
              <a:gd name="adj2" fmla="val 71684"/>
            </a:avLst>
          </a:prstGeom>
          <a:solidFill>
            <a:srgbClr val="7DC1EF"/>
          </a:solidFill>
          <a:ln w="12700" cap="flat" cmpd="sng" algn="ctr">
            <a:solidFill>
              <a:srgbClr val="7DC1EF">
                <a:satMod val="105000"/>
              </a:srgbClr>
            </a:solidFill>
            <a:prstDash val="solid"/>
          </a:ln>
          <a:effectLst/>
          <a:scene3d>
            <a:camera prst="obliqueTopRight"/>
            <a:lightRig rig="threePt" dir="tl"/>
          </a:scene3d>
          <a:sp3d>
            <a:bevelT w="25400" h="25400"/>
          </a:sp3d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Down Neighbors</a:t>
            </a:r>
          </a:p>
        </p:txBody>
      </p:sp>
    </p:spTree>
    <p:extLst>
      <p:ext uri="{BB962C8B-B14F-4D97-AF65-F5344CB8AC3E}">
        <p14:creationId xmlns:p14="http://schemas.microsoft.com/office/powerpoint/2010/main" val="216193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096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SMC Algorithm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43000"/>
            <a:ext cx="7215187" cy="556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35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99416"/>
            <a:ext cx="7924800" cy="57061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8382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Discovering SMCs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0531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4572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Discovered SMC Communities</a:t>
            </a:r>
            <a:endParaRPr lang="en-US" sz="2800" b="1" dirty="0"/>
          </a:p>
        </p:txBody>
      </p:sp>
      <p:grpSp>
        <p:nvGrpSpPr>
          <p:cNvPr id="43" name="Group 32"/>
          <p:cNvGrpSpPr>
            <a:grpSpLocks/>
          </p:cNvGrpSpPr>
          <p:nvPr/>
        </p:nvGrpSpPr>
        <p:grpSpPr bwMode="auto">
          <a:xfrm>
            <a:off x="304800" y="3830638"/>
            <a:ext cx="4348162" cy="2874962"/>
            <a:chOff x="373562" y="3754519"/>
            <a:chExt cx="4348313" cy="2875573"/>
          </a:xfrm>
        </p:grpSpPr>
        <p:pic>
          <p:nvPicPr>
            <p:cNvPr id="44" name="Picture 4" descr="Screen shot 2012-08-11 at 6.39.45 A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562" y="3781437"/>
              <a:ext cx="4279861" cy="2848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Rounded Rectangle 44"/>
            <p:cNvSpPr/>
            <p:nvPr/>
          </p:nvSpPr>
          <p:spPr>
            <a:xfrm>
              <a:off x="1943601" y="3754519"/>
              <a:ext cx="681497" cy="391597"/>
            </a:xfrm>
            <a:prstGeom prst="roundRect">
              <a:avLst/>
            </a:prstGeom>
            <a:solidFill>
              <a:srgbClr val="000090"/>
            </a:solidFill>
            <a:ln w="12700" cap="flat" cmpd="sng" algn="ctr">
              <a:solidFill>
                <a:srgbClr val="21449B"/>
              </a:solidFill>
              <a:prstDash val="solid"/>
            </a:ln>
            <a:effectLst/>
            <a:scene3d>
              <a:camera prst="obliqueTopRight"/>
              <a:lightRig rig="threePt" dir="tl"/>
            </a:scene3d>
            <a:sp3d>
              <a:bevelT w="25400" h="25400"/>
            </a:sp3d>
          </p:spPr>
          <p:txBody>
            <a:bodyPr wrap="none" anchor="ctr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</a:rPr>
                <a:t>judge</a:t>
              </a: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3903480" y="4146116"/>
              <a:ext cx="818395" cy="391597"/>
            </a:xfrm>
            <a:prstGeom prst="roundRect">
              <a:avLst/>
            </a:prstGeom>
            <a:solidFill>
              <a:srgbClr val="000090"/>
            </a:solidFill>
            <a:ln w="12700" cap="flat" cmpd="sng" algn="ctr">
              <a:solidFill>
                <a:srgbClr val="21449B"/>
              </a:solidFill>
              <a:prstDash val="solid"/>
            </a:ln>
            <a:effectLst/>
            <a:scene3d>
              <a:camera prst="obliqueTopRight"/>
              <a:lightRig rig="threePt" dir="tl"/>
            </a:scene3d>
            <a:sp3d>
              <a:bevelT w="25400" h="25400"/>
            </a:sp3d>
          </p:spPr>
          <p:txBody>
            <a:bodyPr wrap="none" anchor="ctr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</a:rPr>
                <a:t>lawsuit</a:t>
              </a: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3105189" y="5294774"/>
              <a:ext cx="568254" cy="391597"/>
            </a:xfrm>
            <a:prstGeom prst="roundRect">
              <a:avLst/>
            </a:prstGeom>
            <a:solidFill>
              <a:srgbClr val="000090"/>
            </a:solidFill>
            <a:ln w="12700" cap="flat" cmpd="sng" algn="ctr">
              <a:solidFill>
                <a:srgbClr val="21449B"/>
              </a:solidFill>
              <a:prstDash val="solid"/>
            </a:ln>
            <a:effectLst/>
            <a:scene3d>
              <a:camera prst="obliqueTopRight"/>
              <a:lightRig rig="threePt" dir="tl"/>
            </a:scene3d>
            <a:sp3d>
              <a:bevelT w="25400" h="25400"/>
            </a:sp3d>
          </p:spPr>
          <p:txBody>
            <a:bodyPr wrap="none" anchor="ctr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</a:rPr>
                <a:t>trial</a:t>
              </a: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2394380" y="6238495"/>
              <a:ext cx="798582" cy="391597"/>
            </a:xfrm>
            <a:prstGeom prst="roundRect">
              <a:avLst/>
            </a:prstGeom>
            <a:solidFill>
              <a:srgbClr val="000090"/>
            </a:solidFill>
            <a:ln w="12700" cap="flat" cmpd="sng" algn="ctr">
              <a:solidFill>
                <a:srgbClr val="21449B"/>
              </a:solidFill>
              <a:prstDash val="solid"/>
            </a:ln>
            <a:effectLst/>
            <a:scene3d>
              <a:camera prst="obliqueTopRight"/>
              <a:lightRig rig="threePt" dir="tl"/>
            </a:scene3d>
            <a:sp3d>
              <a:bevelT w="25400" h="25400"/>
            </a:sp3d>
          </p:spPr>
          <p:txBody>
            <a:bodyPr wrap="none" anchor="ctr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</a:rPr>
                <a:t>lawyer</a:t>
              </a: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373562" y="6238495"/>
              <a:ext cx="1713540" cy="391597"/>
            </a:xfrm>
            <a:prstGeom prst="roundRect">
              <a:avLst/>
            </a:prstGeom>
            <a:solidFill>
              <a:srgbClr val="000090"/>
            </a:solidFill>
            <a:ln w="12700" cap="flat" cmpd="sng" algn="ctr">
              <a:solidFill>
                <a:srgbClr val="21449B"/>
              </a:solidFill>
              <a:prstDash val="solid"/>
            </a:ln>
            <a:effectLst/>
            <a:scene3d>
              <a:camera prst="obliqueTopRight"/>
              <a:lightRig rig="threePt" dir="tl"/>
            </a:scene3d>
            <a:sp3d>
              <a:bevelT w="25400" h="25400"/>
            </a:sp3d>
          </p:spPr>
          <p:txBody>
            <a:bodyPr wrap="none" anchor="ctr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</a:rPr>
                <a:t>false-persecution</a:t>
              </a: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425957" y="4903177"/>
              <a:ext cx="861627" cy="391597"/>
            </a:xfrm>
            <a:prstGeom prst="roundRect">
              <a:avLst/>
            </a:prstGeom>
            <a:solidFill>
              <a:srgbClr val="000090"/>
            </a:solidFill>
            <a:ln w="12700" cap="flat" cmpd="sng" algn="ctr">
              <a:solidFill>
                <a:srgbClr val="21449B"/>
              </a:solidFill>
              <a:prstDash val="solid"/>
            </a:ln>
            <a:effectLst/>
            <a:scene3d>
              <a:camera prst="obliqueTopRight"/>
              <a:lightRig rig="threePt" dir="tl"/>
            </a:scene3d>
            <a:sp3d>
              <a:bevelT w="25400" h="25400"/>
            </a:sp3d>
          </p:spPr>
          <p:txBody>
            <a:bodyPr wrap="none" anchor="ctr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</a:rPr>
                <a:t>perjury</a:t>
              </a: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1596277" y="4707378"/>
              <a:ext cx="1196020" cy="391597"/>
            </a:xfrm>
            <a:prstGeom prst="roundRect">
              <a:avLst/>
            </a:prstGeom>
            <a:solidFill>
              <a:srgbClr val="000090"/>
            </a:solidFill>
            <a:ln w="12700" cap="flat" cmpd="sng" algn="ctr">
              <a:solidFill>
                <a:srgbClr val="21449B"/>
              </a:solidFill>
              <a:prstDash val="solid"/>
            </a:ln>
            <a:effectLst/>
            <a:scene3d>
              <a:camera prst="obliqueTopRight"/>
              <a:lightRig rig="threePt" dir="tl"/>
            </a:scene3d>
            <a:sp3d>
              <a:bevelT w="25400" h="25400"/>
            </a:sp3d>
          </p:spPr>
          <p:txBody>
            <a:bodyPr wrap="none" anchor="ctr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</a:rPr>
                <a:t>courtroom</a:t>
              </a:r>
            </a:p>
          </p:txBody>
        </p:sp>
      </p:grpSp>
      <p:grpSp>
        <p:nvGrpSpPr>
          <p:cNvPr id="52" name="Group 33"/>
          <p:cNvGrpSpPr>
            <a:grpSpLocks/>
          </p:cNvGrpSpPr>
          <p:nvPr/>
        </p:nvGrpSpPr>
        <p:grpSpPr bwMode="auto">
          <a:xfrm>
            <a:off x="4495800" y="3276600"/>
            <a:ext cx="4635952" cy="3473450"/>
            <a:chOff x="4508152" y="3155713"/>
            <a:chExt cx="4635848" cy="3474379"/>
          </a:xfrm>
        </p:grpSpPr>
        <p:pic>
          <p:nvPicPr>
            <p:cNvPr id="53" name="Picture 3" descr="Screen shot 2012-08-11 at 6.40.11 A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30" y="3273078"/>
              <a:ext cx="4139970" cy="3353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" name="Rounded Rectangle 53"/>
            <p:cNvSpPr/>
            <p:nvPr/>
          </p:nvSpPr>
          <p:spPr>
            <a:xfrm>
              <a:off x="6595794" y="3155713"/>
              <a:ext cx="925203" cy="391597"/>
            </a:xfrm>
            <a:prstGeom prst="roundRect">
              <a:avLst/>
            </a:prstGeom>
            <a:solidFill>
              <a:srgbClr val="800000"/>
            </a:solidFill>
            <a:ln w="12700" cap="flat" cmpd="sng" algn="ctr">
              <a:solidFill>
                <a:srgbClr val="21449B"/>
              </a:solidFill>
              <a:prstDash val="solid"/>
            </a:ln>
            <a:effectLst/>
            <a:scene3d>
              <a:camera prst="obliqueTopRight"/>
              <a:lightRig rig="threePt" dir="tl"/>
            </a:scene3d>
            <a:sp3d>
              <a:bevelT w="25400" h="25400"/>
            </a:sp3d>
          </p:spPr>
          <p:txBody>
            <a:bodyPr wrap="none" anchor="ctr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</a:rPr>
                <a:t>guitarist</a:t>
              </a:r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7628219" y="3503911"/>
              <a:ext cx="1191967" cy="391597"/>
            </a:xfrm>
            <a:prstGeom prst="roundRect">
              <a:avLst/>
            </a:prstGeom>
            <a:solidFill>
              <a:srgbClr val="800000"/>
            </a:solidFill>
            <a:ln w="12700" cap="flat" cmpd="sng" algn="ctr">
              <a:solidFill>
                <a:srgbClr val="21449B"/>
              </a:solidFill>
              <a:prstDash val="solid"/>
            </a:ln>
            <a:effectLst/>
            <a:scene3d>
              <a:camera prst="obliqueTopRight"/>
              <a:lightRig rig="threePt" dir="tl"/>
            </a:scene3d>
            <a:sp3d>
              <a:bevelT w="25400" h="25400"/>
            </a:sp3d>
          </p:spPr>
          <p:txBody>
            <a:bodyPr wrap="none" anchor="ctr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</a:rPr>
                <a:t>rock-music</a:t>
              </a: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8377747" y="4511579"/>
              <a:ext cx="719663" cy="391597"/>
            </a:xfrm>
            <a:prstGeom prst="roundRect">
              <a:avLst/>
            </a:prstGeom>
            <a:solidFill>
              <a:srgbClr val="800000"/>
            </a:solidFill>
            <a:ln w="12700" cap="flat" cmpd="sng" algn="ctr">
              <a:solidFill>
                <a:srgbClr val="21449B"/>
              </a:solidFill>
              <a:prstDash val="solid"/>
            </a:ln>
            <a:effectLst/>
            <a:scene3d>
              <a:camera prst="obliqueTopRight"/>
              <a:lightRig rig="threePt" dir="tl"/>
            </a:scene3d>
            <a:sp3d>
              <a:bevelT w="25400" h="25400"/>
            </a:sp3d>
          </p:spPr>
          <p:txBody>
            <a:bodyPr wrap="none" anchor="ctr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</a:rPr>
                <a:t>guitar</a:t>
              </a:r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6953607" y="4765007"/>
              <a:ext cx="629563" cy="391597"/>
            </a:xfrm>
            <a:prstGeom prst="roundRect">
              <a:avLst/>
            </a:prstGeom>
            <a:solidFill>
              <a:srgbClr val="800000"/>
            </a:solidFill>
            <a:ln w="12700" cap="flat" cmpd="sng" algn="ctr">
              <a:solidFill>
                <a:srgbClr val="21449B"/>
              </a:solidFill>
              <a:prstDash val="solid"/>
            </a:ln>
            <a:effectLst/>
            <a:scene3d>
              <a:camera prst="obliqueTopRight"/>
              <a:lightRig rig="threePt" dir="tl"/>
            </a:scene3d>
            <a:sp3d>
              <a:bevelT w="25400" h="25400"/>
            </a:sp3d>
          </p:spPr>
          <p:txBody>
            <a:bodyPr wrap="none" anchor="ctr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</a:rPr>
                <a:t>song</a:t>
              </a:r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7961415" y="5686371"/>
              <a:ext cx="972858" cy="391597"/>
            </a:xfrm>
            <a:prstGeom prst="roundRect">
              <a:avLst/>
            </a:prstGeom>
            <a:solidFill>
              <a:srgbClr val="800000"/>
            </a:solidFill>
            <a:ln w="12700" cap="flat" cmpd="sng" algn="ctr">
              <a:solidFill>
                <a:srgbClr val="21449B"/>
              </a:solidFill>
              <a:prstDash val="solid"/>
            </a:ln>
            <a:effectLst/>
            <a:scene3d>
              <a:camera prst="obliqueTopRight"/>
              <a:lightRig rig="threePt" dir="tl"/>
            </a:scene3d>
            <a:sp3d>
              <a:bevelT w="25400" h="25400"/>
            </a:sp3d>
          </p:spPr>
          <p:txBody>
            <a:bodyPr wrap="none" anchor="ctr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</a:rPr>
                <a:t>musician</a:t>
              </a: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6746894" y="6238495"/>
              <a:ext cx="1109704" cy="391597"/>
            </a:xfrm>
            <a:prstGeom prst="roundRect">
              <a:avLst/>
            </a:prstGeom>
            <a:solidFill>
              <a:srgbClr val="800000"/>
            </a:solidFill>
            <a:ln w="12700" cap="flat" cmpd="sng" algn="ctr">
              <a:solidFill>
                <a:srgbClr val="21449B"/>
              </a:solidFill>
              <a:prstDash val="solid"/>
            </a:ln>
            <a:effectLst/>
            <a:scene3d>
              <a:camera prst="obliqueTopRight"/>
              <a:lightRig rig="threePt" dir="tl"/>
            </a:scene3d>
            <a:sp3d>
              <a:bevelT w="25400" h="25400"/>
            </a:sp3d>
          </p:spPr>
          <p:txBody>
            <a:bodyPr wrap="none" anchor="ctr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</a:rPr>
                <a:t>rock-band</a:t>
              </a: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5850226" y="5882170"/>
              <a:ext cx="744805" cy="391597"/>
            </a:xfrm>
            <a:prstGeom prst="roundRect">
              <a:avLst/>
            </a:prstGeom>
            <a:solidFill>
              <a:srgbClr val="800000"/>
            </a:solidFill>
            <a:ln w="12700" cap="flat" cmpd="sng" algn="ctr">
              <a:solidFill>
                <a:srgbClr val="21449B"/>
              </a:solidFill>
              <a:prstDash val="solid"/>
            </a:ln>
            <a:effectLst/>
            <a:scene3d>
              <a:camera prst="obliqueTopRight"/>
              <a:lightRig rig="threePt" dir="tl"/>
            </a:scene3d>
            <a:sp3d>
              <a:bevelT w="25400" h="25400"/>
            </a:sp3d>
          </p:spPr>
          <p:txBody>
            <a:bodyPr wrap="none" anchor="ctr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</a:rPr>
                <a:t>singer</a:t>
              </a:r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4508152" y="4793438"/>
              <a:ext cx="1691253" cy="391597"/>
            </a:xfrm>
            <a:prstGeom prst="roundRect">
              <a:avLst/>
            </a:prstGeom>
            <a:solidFill>
              <a:srgbClr val="800000"/>
            </a:solidFill>
            <a:ln w="12700" cap="flat" cmpd="sng" algn="ctr">
              <a:solidFill>
                <a:srgbClr val="21449B"/>
              </a:solidFill>
              <a:prstDash val="solid"/>
            </a:ln>
            <a:effectLst/>
            <a:scene3d>
              <a:camera prst="obliqueTopRight"/>
              <a:lightRig rig="threePt" dir="tl"/>
            </a:scene3d>
            <a:sp3d>
              <a:bevelT w="25400" h="25400"/>
            </a:sp3d>
          </p:spPr>
          <p:txBody>
            <a:bodyPr wrap="square" anchor="ctr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</a:rPr>
                <a:t>electric-guitar</a:t>
              </a:r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5685650" y="3775526"/>
              <a:ext cx="812026" cy="391597"/>
            </a:xfrm>
            <a:prstGeom prst="roundRect">
              <a:avLst/>
            </a:prstGeom>
            <a:solidFill>
              <a:srgbClr val="800000"/>
            </a:solidFill>
            <a:ln w="12700" cap="flat" cmpd="sng" algn="ctr">
              <a:solidFill>
                <a:srgbClr val="21449B"/>
              </a:solidFill>
              <a:prstDash val="solid"/>
            </a:ln>
            <a:effectLst/>
            <a:scene3d>
              <a:camera prst="obliqueTopRight"/>
              <a:lightRig rig="threePt" dir="tl"/>
            </a:scene3d>
            <a:sp3d>
              <a:bevelT w="25400" h="25400"/>
            </a:sp3d>
          </p:spPr>
          <p:txBody>
            <a:bodyPr wrap="none" anchor="ctr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</a:rPr>
                <a:t>singing</a:t>
              </a:r>
            </a:p>
          </p:txBody>
        </p:sp>
      </p:grpSp>
      <p:grpSp>
        <p:nvGrpSpPr>
          <p:cNvPr id="63" name="Group 31"/>
          <p:cNvGrpSpPr>
            <a:grpSpLocks/>
          </p:cNvGrpSpPr>
          <p:nvPr/>
        </p:nvGrpSpPr>
        <p:grpSpPr bwMode="auto">
          <a:xfrm>
            <a:off x="865482" y="876300"/>
            <a:ext cx="5273382" cy="2886075"/>
            <a:chOff x="1007407" y="1018551"/>
            <a:chExt cx="5272894" cy="2886087"/>
          </a:xfrm>
        </p:grpSpPr>
        <p:pic>
          <p:nvPicPr>
            <p:cNvPr id="64" name="Picture 2" descr="Screen shot 2012-08-11 at 6.40.31 A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6123" y="1018551"/>
              <a:ext cx="4904178" cy="2886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Rounded Rectangle 64"/>
            <p:cNvSpPr/>
            <p:nvPr/>
          </p:nvSpPr>
          <p:spPr>
            <a:xfrm>
              <a:off x="4980491" y="1571711"/>
              <a:ext cx="1062055" cy="391597"/>
            </a:xfrm>
            <a:prstGeom prst="roundRect">
              <a:avLst/>
            </a:prstGeom>
            <a:solidFill>
              <a:srgbClr val="7DC1EF">
                <a:lumMod val="75000"/>
              </a:srgbClr>
            </a:solidFill>
            <a:ln w="12700" cap="flat" cmpd="sng" algn="ctr">
              <a:solidFill>
                <a:srgbClr val="21449B"/>
              </a:solidFill>
              <a:prstDash val="solid"/>
            </a:ln>
            <a:effectLst/>
            <a:scene3d>
              <a:camera prst="obliqueTopRight"/>
              <a:lightRig rig="threePt" dir="tl"/>
            </a:scene3d>
            <a:sp3d>
              <a:bevelT w="25400" h="25400"/>
            </a:sp3d>
          </p:spPr>
          <p:txBody>
            <a:bodyPr wrap="none" anchor="ctr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</a:rPr>
                <a:t>university</a:t>
              </a:r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3851409" y="1126279"/>
              <a:ext cx="798227" cy="391597"/>
            </a:xfrm>
            <a:prstGeom prst="roundRect">
              <a:avLst/>
            </a:prstGeom>
            <a:solidFill>
              <a:srgbClr val="7DC1EF">
                <a:lumMod val="75000"/>
              </a:srgbClr>
            </a:solidFill>
            <a:ln w="12700" cap="flat" cmpd="sng" algn="ctr">
              <a:solidFill>
                <a:srgbClr val="21449B"/>
              </a:solidFill>
              <a:prstDash val="solid"/>
            </a:ln>
            <a:effectLst/>
            <a:scene3d>
              <a:camera prst="obliqueTopRight"/>
              <a:lightRig rig="threePt" dir="tl"/>
            </a:scene3d>
            <a:sp3d>
              <a:bevelT w="25400" h="25400"/>
            </a:sp3d>
          </p:spPr>
          <p:txBody>
            <a:bodyPr wrap="none" anchor="ctr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</a:rPr>
                <a:t>school</a:t>
              </a:r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5145480" y="2607738"/>
              <a:ext cx="1054334" cy="391599"/>
            </a:xfrm>
            <a:prstGeom prst="roundRect">
              <a:avLst/>
            </a:prstGeom>
            <a:solidFill>
              <a:srgbClr val="7DC1EF">
                <a:lumMod val="75000"/>
              </a:srgbClr>
            </a:solidFill>
            <a:ln w="12700" cap="flat" cmpd="sng" algn="ctr">
              <a:solidFill>
                <a:srgbClr val="21449B"/>
              </a:solidFill>
              <a:prstDash val="solid"/>
            </a:ln>
            <a:effectLst/>
            <a:scene3d>
              <a:camera prst="obliqueTopRight"/>
              <a:lightRig rig="threePt" dir="tl"/>
            </a:scene3d>
            <a:sp3d>
              <a:bevelT w="25400" h="25400"/>
            </a:sp3d>
          </p:spPr>
          <p:txBody>
            <a:bodyPr wrap="square" anchor="ctr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</a:rPr>
                <a:t>college</a:t>
              </a:r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3931919" y="2304213"/>
              <a:ext cx="884456" cy="391597"/>
            </a:xfrm>
            <a:prstGeom prst="roundRect">
              <a:avLst/>
            </a:prstGeom>
            <a:solidFill>
              <a:srgbClr val="7DC1EF">
                <a:lumMod val="75000"/>
              </a:srgbClr>
            </a:solidFill>
            <a:ln w="12700" cap="flat" cmpd="sng" algn="ctr">
              <a:solidFill>
                <a:srgbClr val="21449B"/>
              </a:solidFill>
              <a:prstDash val="solid"/>
            </a:ln>
            <a:effectLst/>
            <a:scene3d>
              <a:camera prst="obliqueTopRight"/>
              <a:lightRig rig="threePt" dir="tl"/>
            </a:scene3d>
            <a:sp3d>
              <a:bevelT w="25400" h="25400"/>
            </a:sp3d>
          </p:spPr>
          <p:txBody>
            <a:bodyPr wrap="none" anchor="ctr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</a:rPr>
                <a:t>student</a:t>
              </a:r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3037327" y="1683200"/>
              <a:ext cx="1146850" cy="391597"/>
            </a:xfrm>
            <a:prstGeom prst="roundRect">
              <a:avLst/>
            </a:prstGeom>
            <a:solidFill>
              <a:srgbClr val="7DC1EF">
                <a:lumMod val="75000"/>
              </a:srgbClr>
            </a:solidFill>
            <a:ln w="12700" cap="flat" cmpd="sng" algn="ctr">
              <a:solidFill>
                <a:srgbClr val="21449B"/>
              </a:solidFill>
              <a:prstDash val="solid"/>
            </a:ln>
            <a:effectLst/>
            <a:scene3d>
              <a:camera prst="obliqueTopRight"/>
              <a:lightRig rig="threePt" dir="tl"/>
            </a:scene3d>
            <a:sp3d>
              <a:bevelT w="25400" h="25400"/>
            </a:sp3d>
          </p:spPr>
          <p:txBody>
            <a:bodyPr wrap="none" anchor="ctr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</a:rPr>
                <a:t>classroom</a:t>
              </a: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1007407" y="1979234"/>
              <a:ext cx="1890308" cy="391599"/>
            </a:xfrm>
            <a:prstGeom prst="roundRect">
              <a:avLst/>
            </a:prstGeom>
            <a:solidFill>
              <a:srgbClr val="7DC1EF">
                <a:lumMod val="75000"/>
              </a:srgbClr>
            </a:solidFill>
            <a:ln w="12700" cap="flat" cmpd="sng" algn="ctr">
              <a:solidFill>
                <a:srgbClr val="21449B"/>
              </a:solidFill>
              <a:prstDash val="solid"/>
            </a:ln>
            <a:effectLst/>
            <a:scene3d>
              <a:camera prst="obliqueTopRight"/>
              <a:lightRig rig="threePt" dir="tl"/>
            </a:scene3d>
            <a:sp3d>
              <a:bevelT w="25400" h="25400"/>
            </a:sp3d>
          </p:spPr>
          <p:txBody>
            <a:bodyPr wrap="square" anchor="ctr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</a:rPr>
                <a:t>school-teacher</a:t>
              </a:r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2644144" y="2887317"/>
              <a:ext cx="1068783" cy="391597"/>
            </a:xfrm>
            <a:prstGeom prst="roundRect">
              <a:avLst/>
            </a:prstGeom>
            <a:solidFill>
              <a:srgbClr val="7DC1EF">
                <a:lumMod val="75000"/>
              </a:srgbClr>
            </a:solidFill>
            <a:ln w="12700" cap="flat" cmpd="sng" algn="ctr">
              <a:solidFill>
                <a:srgbClr val="21449B"/>
              </a:solidFill>
              <a:prstDash val="solid"/>
            </a:ln>
            <a:effectLst/>
            <a:scene3d>
              <a:camera prst="obliqueTopRight"/>
              <a:lightRig rig="threePt" dir="tl"/>
            </a:scene3d>
            <a:sp3d>
              <a:bevelT w="25400" h="25400"/>
            </a:sp3d>
          </p:spPr>
          <p:txBody>
            <a:bodyPr wrap="square" anchor="ctr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</a:rPr>
                <a:t>teacher</a:t>
              </a:r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2644144" y="3486123"/>
              <a:ext cx="3264069" cy="391599"/>
            </a:xfrm>
            <a:prstGeom prst="roundRect">
              <a:avLst/>
            </a:prstGeom>
            <a:solidFill>
              <a:srgbClr val="7DC1EF">
                <a:lumMod val="75000"/>
              </a:srgbClr>
            </a:solidFill>
            <a:ln w="12700" cap="flat" cmpd="sng" algn="ctr">
              <a:solidFill>
                <a:srgbClr val="21449B"/>
              </a:solidFill>
              <a:prstDash val="solid"/>
            </a:ln>
            <a:effectLst/>
            <a:scene3d>
              <a:camera prst="obliqueTopRight"/>
              <a:lightRig rig="threePt" dir="tl"/>
            </a:scene3d>
            <a:sp3d>
              <a:bevelT w="25400" h="25400"/>
            </a:sp3d>
          </p:spPr>
          <p:txBody>
            <a:bodyPr wrap="square" anchor="ctr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</a:rPr>
                <a:t>teacher-student-relationship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795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096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More Discovered SMCs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39253" y="1344252"/>
            <a:ext cx="8728547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entury Gothic"/>
              </a:rPr>
              <a:t>mountaineering, countryside, walking, climbing, backpacking, peak, hiking</a:t>
            </a:r>
          </a:p>
          <a:p>
            <a:pPr defTabSz="457200"/>
            <a:endParaRPr lang="en-US" dirty="0">
              <a:solidFill>
                <a:prstClr val="black"/>
              </a:solidFill>
              <a:latin typeface="Century Gothic"/>
            </a:endParaRPr>
          </a:p>
          <a:p>
            <a:pPr defTabSz="457200"/>
            <a:r>
              <a:rPr lang="en-US" dirty="0" err="1">
                <a:solidFill>
                  <a:prstClr val="black"/>
                </a:solidFill>
                <a:latin typeface="Century Gothic"/>
              </a:rPr>
              <a:t>empirestatebuilding</a:t>
            </a:r>
            <a:r>
              <a:rPr lang="en-US" dirty="0">
                <a:solidFill>
                  <a:prstClr val="black"/>
                </a:solidFill>
                <a:latin typeface="Century Gothic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Century Gothic"/>
              </a:rPr>
              <a:t>statueofliberty</a:t>
            </a:r>
            <a:r>
              <a:rPr lang="en-US" dirty="0">
                <a:solidFill>
                  <a:prstClr val="black"/>
                </a:solidFill>
                <a:latin typeface="Century Gothic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Century Gothic"/>
              </a:rPr>
              <a:t>bigapple</a:t>
            </a:r>
            <a:r>
              <a:rPr lang="en-US" dirty="0">
                <a:solidFill>
                  <a:prstClr val="black"/>
                </a:solidFill>
                <a:latin typeface="Century Gothic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Century Gothic"/>
              </a:rPr>
              <a:t>broadway</a:t>
            </a:r>
            <a:r>
              <a:rPr lang="en-US" dirty="0">
                <a:solidFill>
                  <a:prstClr val="black"/>
                </a:solidFill>
                <a:latin typeface="Century Gothic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Century Gothic"/>
              </a:rPr>
              <a:t>timessquare</a:t>
            </a:r>
            <a:r>
              <a:rPr lang="en-US" dirty="0">
                <a:solidFill>
                  <a:prstClr val="black"/>
                </a:solidFill>
                <a:latin typeface="Century Gothic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Century Gothic"/>
              </a:rPr>
              <a:t>centralpark</a:t>
            </a:r>
            <a:r>
              <a:rPr lang="en-US" dirty="0">
                <a:solidFill>
                  <a:prstClr val="black"/>
                </a:solidFill>
                <a:latin typeface="Century Gothic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Century Gothic"/>
              </a:rPr>
              <a:t>newyorkcity</a:t>
            </a:r>
            <a:endParaRPr lang="en-US" dirty="0">
              <a:solidFill>
                <a:prstClr val="black"/>
              </a:solidFill>
              <a:latin typeface="Century Gothic"/>
            </a:endParaRPr>
          </a:p>
          <a:p>
            <a:pPr defTabSz="457200"/>
            <a:endParaRPr lang="en-US" dirty="0">
              <a:solidFill>
                <a:prstClr val="black"/>
              </a:solidFill>
              <a:latin typeface="Century Gothic"/>
            </a:endParaRPr>
          </a:p>
          <a:p>
            <a:pPr defTabSz="457200"/>
            <a:r>
              <a:rPr lang="en-US" dirty="0">
                <a:solidFill>
                  <a:prstClr val="black"/>
                </a:solidFill>
                <a:latin typeface="Century Gothic"/>
              </a:rPr>
              <a:t>lieutenant, sergeant, colonel, military-officer, captain, u.s.-army, military, soldier, army</a:t>
            </a:r>
          </a:p>
          <a:p>
            <a:pPr defTabSz="457200"/>
            <a:endParaRPr lang="en-US" dirty="0">
              <a:solidFill>
                <a:prstClr val="black"/>
              </a:solidFill>
              <a:latin typeface="Century Gothic"/>
            </a:endParaRPr>
          </a:p>
          <a:p>
            <a:pPr defTabSz="457200"/>
            <a:r>
              <a:rPr lang="en-US" dirty="0">
                <a:solidFill>
                  <a:prstClr val="black"/>
                </a:solidFill>
                <a:latin typeface="Century Gothic"/>
              </a:rPr>
              <a:t>Marvel Comics, DC Comics, Superhero, Comic book, Spider-Man, Fictional character, Superman, X-Men, Batman, Marvel Universe</a:t>
            </a:r>
          </a:p>
          <a:p>
            <a:pPr defTabSz="457200"/>
            <a:endParaRPr lang="en-US" dirty="0">
              <a:solidFill>
                <a:prstClr val="black"/>
              </a:solidFill>
              <a:latin typeface="Century Gothic"/>
            </a:endParaRPr>
          </a:p>
          <a:p>
            <a:pPr defTabSz="457200"/>
            <a:r>
              <a:rPr lang="en-US" dirty="0" err="1">
                <a:solidFill>
                  <a:prstClr val="black"/>
                </a:solidFill>
                <a:latin typeface="Century Gothic"/>
              </a:rPr>
              <a:t>linux</a:t>
            </a:r>
            <a:r>
              <a:rPr lang="en-US" dirty="0">
                <a:solidFill>
                  <a:prstClr val="black"/>
                </a:solidFill>
                <a:latin typeface="Century Gothic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Century Gothic"/>
              </a:rPr>
              <a:t>debian</a:t>
            </a:r>
            <a:r>
              <a:rPr lang="en-US" dirty="0">
                <a:solidFill>
                  <a:prstClr val="black"/>
                </a:solidFill>
                <a:latin typeface="Century Gothic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Century Gothic"/>
              </a:rPr>
              <a:t>ubuntu</a:t>
            </a:r>
            <a:r>
              <a:rPr lang="en-US" dirty="0">
                <a:solidFill>
                  <a:prstClr val="black"/>
                </a:solidFill>
                <a:latin typeface="Century Gothic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Century Gothic"/>
              </a:rPr>
              <a:t>unix</a:t>
            </a:r>
            <a:r>
              <a:rPr lang="en-US" dirty="0">
                <a:solidFill>
                  <a:prstClr val="black"/>
                </a:solidFill>
                <a:latin typeface="Century Gothic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Century Gothic"/>
              </a:rPr>
              <a:t>opensource</a:t>
            </a:r>
            <a:r>
              <a:rPr lang="en-US" dirty="0">
                <a:solidFill>
                  <a:prstClr val="black"/>
                </a:solidFill>
                <a:latin typeface="Century Gothic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Century Gothic"/>
              </a:rPr>
              <a:t>os</a:t>
            </a:r>
            <a:r>
              <a:rPr lang="en-US" dirty="0">
                <a:solidFill>
                  <a:prstClr val="black"/>
                </a:solidFill>
                <a:latin typeface="Century Gothic"/>
              </a:rPr>
              <a:t>, software, freeware, </a:t>
            </a:r>
            <a:r>
              <a:rPr lang="en-US" dirty="0" err="1">
                <a:solidFill>
                  <a:prstClr val="black"/>
                </a:solidFill>
                <a:latin typeface="Century Gothic"/>
              </a:rPr>
              <a:t>microsoft</a:t>
            </a:r>
            <a:r>
              <a:rPr lang="en-US" dirty="0">
                <a:solidFill>
                  <a:prstClr val="black"/>
                </a:solidFill>
                <a:latin typeface="Century Gothic"/>
              </a:rPr>
              <a:t>, windows, mac, computer</a:t>
            </a:r>
          </a:p>
          <a:p>
            <a:pPr defTabSz="457200"/>
            <a:endParaRPr lang="en-US" dirty="0">
              <a:solidFill>
                <a:prstClr val="black"/>
              </a:solidFill>
              <a:latin typeface="Century Gothic"/>
            </a:endParaRPr>
          </a:p>
          <a:p>
            <a:pPr defTabSz="457200"/>
            <a:r>
              <a:rPr lang="en-US" dirty="0" err="1">
                <a:solidFill>
                  <a:prstClr val="black"/>
                </a:solidFill>
                <a:latin typeface="Century Gothic"/>
              </a:rPr>
              <a:t>css</a:t>
            </a:r>
            <a:r>
              <a:rPr lang="en-US" dirty="0">
                <a:solidFill>
                  <a:prstClr val="black"/>
                </a:solidFill>
                <a:latin typeface="Century Gothic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Century Gothic"/>
              </a:rPr>
              <a:t>webdesign</a:t>
            </a:r>
            <a:r>
              <a:rPr lang="en-US" dirty="0">
                <a:solidFill>
                  <a:prstClr val="black"/>
                </a:solidFill>
                <a:latin typeface="Century Gothic"/>
              </a:rPr>
              <a:t>, html, </a:t>
            </a:r>
            <a:r>
              <a:rPr lang="en-US" dirty="0" err="1">
                <a:solidFill>
                  <a:prstClr val="black"/>
                </a:solidFill>
                <a:latin typeface="Century Gothic"/>
              </a:rPr>
              <a:t>webdev</a:t>
            </a:r>
            <a:r>
              <a:rPr lang="en-US" dirty="0">
                <a:solidFill>
                  <a:prstClr val="black"/>
                </a:solidFill>
                <a:latin typeface="Century Gothic"/>
              </a:rPr>
              <a:t>, design, web, </a:t>
            </a:r>
            <a:r>
              <a:rPr lang="en-US" dirty="0" err="1">
                <a:solidFill>
                  <a:prstClr val="black"/>
                </a:solidFill>
                <a:latin typeface="Century Gothic"/>
              </a:rPr>
              <a:t>xhtml</a:t>
            </a:r>
            <a:r>
              <a:rPr lang="en-US" dirty="0">
                <a:solidFill>
                  <a:prstClr val="black"/>
                </a:solidFill>
                <a:latin typeface="Century Gothic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Century Gothic"/>
              </a:rPr>
              <a:t>javascript</a:t>
            </a:r>
            <a:r>
              <a:rPr lang="en-US" dirty="0">
                <a:solidFill>
                  <a:prstClr val="black"/>
                </a:solidFill>
                <a:latin typeface="Century Gothic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Century Gothic"/>
              </a:rPr>
              <a:t>ajax</a:t>
            </a:r>
            <a:r>
              <a:rPr lang="en-US" dirty="0">
                <a:solidFill>
                  <a:prstClr val="black"/>
                </a:solidFill>
                <a:latin typeface="Century Gothic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Century Gothic"/>
              </a:rPr>
              <a:t>php</a:t>
            </a:r>
            <a:r>
              <a:rPr lang="en-US" dirty="0">
                <a:solidFill>
                  <a:prstClr val="black"/>
                </a:solidFill>
                <a:latin typeface="Century Gothic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Century Gothic"/>
              </a:rPr>
              <a:t>mysql</a:t>
            </a:r>
            <a:endParaRPr lang="en-US" dirty="0">
              <a:solidFill>
                <a:prstClr val="black"/>
              </a:solidFill>
              <a:latin typeface="Century Gothic"/>
            </a:endParaRPr>
          </a:p>
          <a:p>
            <a:pPr defTabSz="457200"/>
            <a:endParaRPr lang="en-US" dirty="0">
              <a:solidFill>
                <a:prstClr val="black"/>
              </a:solidFill>
              <a:latin typeface="Century Gothic"/>
            </a:endParaRPr>
          </a:p>
          <a:p>
            <a:pPr defTabSz="457200"/>
            <a:endParaRPr lang="en-US" dirty="0">
              <a:solidFill>
                <a:prstClr val="black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6702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096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Experimental Evaluation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143000"/>
            <a:ext cx="80010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Datasets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b="1" dirty="0" err="1" smtClean="0">
                <a:solidFill>
                  <a:srgbClr val="C00000"/>
                </a:solidFill>
              </a:rPr>
              <a:t>Bibsonomy</a:t>
            </a:r>
            <a:r>
              <a:rPr lang="en-US" dirty="0"/>
              <a:t> </a:t>
            </a:r>
            <a:r>
              <a:rPr lang="en-US" dirty="0" smtClean="0"/>
              <a:t>– tags for 40K bookmarks &amp; publications.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C00000"/>
                </a:solidFill>
              </a:rPr>
              <a:t>Flickr</a:t>
            </a:r>
            <a:r>
              <a:rPr lang="en-US" dirty="0" smtClean="0"/>
              <a:t> – collection of 2 million social-tagged images randomly collected.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C00000"/>
                </a:solidFill>
              </a:rPr>
              <a:t>IMDB</a:t>
            </a:r>
            <a:r>
              <a:rPr lang="en-US" dirty="0" smtClean="0"/>
              <a:t> – Keywords associated with about 300K movies.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C00000"/>
                </a:solidFill>
              </a:rPr>
              <a:t>Medline</a:t>
            </a:r>
            <a:r>
              <a:rPr lang="en-US" dirty="0" smtClean="0"/>
              <a:t> – containing references &amp; abstracts on about 14 million life sciences &amp; biomedical topics. Mesh terms associated with topics as entities.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C00000"/>
                </a:solidFill>
              </a:rPr>
              <a:t>Wikipedia</a:t>
            </a:r>
            <a:r>
              <a:rPr lang="en-US" dirty="0" smtClean="0"/>
              <a:t> – wiki pages as entities and out-links of page used for creating entity-set of page. Around 1.8 millions wiki pages used for dataset.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Evaluation Metrics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Coherence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Overlapping Modularity[12]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Community-based Entity Prediction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Comparative Community Detection Methods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002060"/>
                </a:solidFill>
              </a:rPr>
              <a:t>Weighted Clique Percolation Method (WCPM)</a:t>
            </a:r>
            <a:r>
              <a:rPr lang="en-US" dirty="0" smtClean="0"/>
              <a:t>[13]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FF0000"/>
                </a:solidFill>
              </a:rPr>
              <a:t>BIGCLAM</a:t>
            </a:r>
            <a:r>
              <a:rPr lang="en-US" dirty="0" smtClean="0"/>
              <a:t>[11]</a:t>
            </a:r>
            <a:endParaRPr lang="en-US" dirty="0"/>
          </a:p>
          <a:p>
            <a:pPr lvl="1"/>
            <a:r>
              <a:rPr lang="en-US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18618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09600"/>
            <a:ext cx="594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Effect of </a:t>
            </a:r>
            <a:r>
              <a:rPr lang="en-US" sz="2800" b="1" dirty="0" err="1" smtClean="0"/>
              <a:t>Denoising</a:t>
            </a:r>
            <a:r>
              <a:rPr lang="en-US" sz="2800" b="1" dirty="0" smtClean="0"/>
              <a:t> in Network Generation Phase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61" y="2185987"/>
            <a:ext cx="4208839" cy="22336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362200"/>
            <a:ext cx="3812388" cy="1981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5029200"/>
            <a:ext cx="8305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</a:t>
            </a:r>
            <a:r>
              <a:rPr lang="en-US" dirty="0" err="1" smtClean="0"/>
              <a:t>Bibsonomy</a:t>
            </a:r>
            <a:r>
              <a:rPr lang="en-US" dirty="0" smtClean="0"/>
              <a:t> &amp; IMDB, there is about 4-5% increase in F-measure, whereas for user-</a:t>
            </a:r>
            <a:r>
              <a:rPr lang="en-US" dirty="0" err="1" smtClean="0"/>
              <a:t>colloborative</a:t>
            </a:r>
            <a:r>
              <a:rPr lang="en-US" dirty="0" smtClean="0"/>
              <a:t> network Flickr, there is exceptionally high increase of 22.72%.</a:t>
            </a:r>
          </a:p>
          <a:p>
            <a:endParaRPr lang="en-US" dirty="0"/>
          </a:p>
          <a:p>
            <a:r>
              <a:rPr lang="en-US" dirty="0" err="1" smtClean="0"/>
              <a:t>Denoising</a:t>
            </a:r>
            <a:r>
              <a:rPr lang="en-US" dirty="0" smtClean="0"/>
              <a:t> doesn’t deteriorate the performance of framework, rather tries to improve its effectiveness wherever possible.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02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8382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Problem Statement</a:t>
            </a:r>
            <a:endParaRPr lang="en-US" sz="2800" b="1" dirty="0"/>
          </a:p>
        </p:txBody>
      </p:sp>
      <p:pic>
        <p:nvPicPr>
          <p:cNvPr id="5" name="Picture 8" descr="logical_itemset_retai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" y="1600200"/>
            <a:ext cx="751998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14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92631"/>
            <a:ext cx="8534400" cy="15363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381858"/>
            <a:ext cx="8686800" cy="14855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9200" y="6096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Structural Properties of Communities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3716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C00000"/>
                </a:solidFill>
              </a:rPr>
              <a:t>Coherence of Communities Discovered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3653135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C00000"/>
                </a:solidFill>
              </a:rPr>
              <a:t>Modularity of Communities Discovered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61722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-SMC</a:t>
            </a:r>
            <a:r>
              <a:rPr lang="en-US" sz="2400" b="1" dirty="0" smtClean="0"/>
              <a:t>   </a:t>
            </a:r>
            <a:r>
              <a:rPr lang="en-US" sz="2400" b="1" dirty="0" smtClean="0">
                <a:solidFill>
                  <a:srgbClr val="FF0000"/>
                </a:solidFill>
              </a:rPr>
              <a:t>–BIGCLAM</a:t>
            </a:r>
            <a:r>
              <a:rPr lang="en-US" sz="2400" b="1" dirty="0" smtClean="0"/>
              <a:t>     </a:t>
            </a:r>
            <a:r>
              <a:rPr lang="en-US" sz="2400" b="1" dirty="0" smtClean="0">
                <a:solidFill>
                  <a:srgbClr val="0070C0"/>
                </a:solidFill>
              </a:rPr>
              <a:t>-WCPM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29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09600"/>
            <a:ext cx="594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Community-based Entity Recommendation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7" y="1532095"/>
            <a:ext cx="7072313" cy="502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17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096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Comparison with LDA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37" y="1624012"/>
            <a:ext cx="6943725" cy="36099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5562600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LDA</a:t>
            </a:r>
            <a:r>
              <a:rPr lang="en-US" dirty="0" smtClean="0"/>
              <a:t>[14]</a:t>
            </a:r>
            <a:r>
              <a:rPr lang="en-US" dirty="0" smtClean="0">
                <a:solidFill>
                  <a:srgbClr val="C00000"/>
                </a:solidFill>
              </a:rPr>
              <a:t> would not be right choice for semantic concept modeling in tagging systems, where avg. length of entity-set (document) is low &amp; the entity frequencies in entity-sets is either 0 or 1.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22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2425005"/>
            <a:ext cx="594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Compacting Large and Loose Communities</a:t>
            </a:r>
          </a:p>
        </p:txBody>
      </p:sp>
    </p:spTree>
    <p:extLst>
      <p:ext uri="{BB962C8B-B14F-4D97-AF65-F5344CB8AC3E}">
        <p14:creationId xmlns:p14="http://schemas.microsoft.com/office/powerpoint/2010/main" val="28505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09600"/>
            <a:ext cx="594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Traditional Community Detection Methods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828800"/>
            <a:ext cx="815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Maximal Cliques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Clique Percolation Method (CPM)</a:t>
            </a:r>
            <a:r>
              <a:rPr lang="en-US" dirty="0" smtClean="0"/>
              <a:t>[4,13]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572637"/>
            <a:ext cx="2569845" cy="2834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962400"/>
            <a:ext cx="3115323" cy="26384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52800" y="48768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Local Fitness Maximization (LFM)</a:t>
            </a:r>
            <a:r>
              <a:rPr lang="en-US" dirty="0" smtClean="0"/>
              <a:t>[9]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55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096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Motivation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619250"/>
            <a:ext cx="3904376" cy="2647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49530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Oversized communities contain unnecessary noise, while undersized communities might not generalize concept well.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Finding large number of compact communities like maximal cliques is an NP-hard problem.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2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096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Goal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3716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find a way to identify loose communities discovered by any method &amp; refine them into compact communities in a systematic fashion.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8322991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529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096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Important Notions &amp; Definitions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882676"/>
            <a:ext cx="8077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Local Node Centrality (LNC)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Coherence of community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Neighborhood of Community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7051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cv\Videos\Downloads\label_concept_extraction_fl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8762999" cy="582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7800" y="3810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Loose Community Partition (LCP)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9110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096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Datasets &amp; Evaluation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295400"/>
            <a:ext cx="746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Datasets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Amazon Product Network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Flickr Tag Network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Evaluation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Overlapping Modularity[12]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Community-based Product/Tag Recommendation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84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8382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Challenges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676400"/>
            <a:ext cx="8077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Scalability</a:t>
            </a:r>
            <a:r>
              <a:rPr lang="en-US" dirty="0" smtClean="0"/>
              <a:t>: billions of nodes &amp; edges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Heterogeneity</a:t>
            </a:r>
            <a:r>
              <a:rPr lang="en-US" dirty="0" smtClean="0"/>
              <a:t>: multiple types of edges &amp; nodes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Evolution</a:t>
            </a:r>
            <a:r>
              <a:rPr lang="en-US" dirty="0" smtClean="0"/>
              <a:t>: current network under consideration is static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Evaluation</a:t>
            </a:r>
            <a:r>
              <a:rPr lang="en-US" dirty="0" smtClean="0"/>
              <a:t>: Lack of reliable ground truth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Privacy</a:t>
            </a:r>
            <a:r>
              <a:rPr lang="en-US" dirty="0" smtClean="0"/>
              <a:t>: Lot of valuable information not available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72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096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Results</a:t>
            </a:r>
            <a:endParaRPr lang="en-US" sz="28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600"/>
            <a:ext cx="5867400" cy="141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87" y="3048000"/>
            <a:ext cx="5827713" cy="175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573" y="5026364"/>
            <a:ext cx="5841227" cy="1755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378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2627293"/>
            <a:ext cx="594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Image Annotation in Presence of Noisy Labels</a:t>
            </a:r>
          </a:p>
        </p:txBody>
      </p:sp>
    </p:spTree>
    <p:extLst>
      <p:ext uri="{BB962C8B-B14F-4D97-AF65-F5344CB8AC3E}">
        <p14:creationId xmlns:p14="http://schemas.microsoft.com/office/powerpoint/2010/main" val="198249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096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Annotation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76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Given an image, come-up with some textual information that describes its “</a:t>
            </a:r>
            <a:r>
              <a:rPr lang="en-US" sz="2000" dirty="0" smtClean="0">
                <a:solidFill>
                  <a:srgbClr val="C00000"/>
                </a:solidFill>
              </a:rPr>
              <a:t>semantics</a:t>
            </a:r>
            <a:r>
              <a:rPr lang="en-US" sz="2000" dirty="0" smtClean="0"/>
              <a:t>”.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What do we “</a:t>
            </a:r>
            <a:r>
              <a:rPr lang="en-US" sz="2000" dirty="0" smtClean="0">
                <a:solidFill>
                  <a:srgbClr val="C00000"/>
                </a:solidFill>
              </a:rPr>
              <a:t>see</a:t>
            </a:r>
            <a:r>
              <a:rPr lang="en-US" sz="2000" dirty="0" smtClean="0"/>
              <a:t>” in the image ?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556992"/>
            <a:ext cx="24003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410200" y="4014192"/>
            <a:ext cx="2629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Sky, Plane, Smoke , …</a:t>
            </a:r>
          </a:p>
        </p:txBody>
      </p:sp>
    </p:spTree>
    <p:extLst>
      <p:ext uri="{BB962C8B-B14F-4D97-AF65-F5344CB8AC3E}">
        <p14:creationId xmlns:p14="http://schemas.microsoft.com/office/powerpoint/2010/main" val="69635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096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Nearest Neighbor Model</a:t>
            </a:r>
            <a:endParaRPr lang="en-US" sz="2800" b="1" dirty="0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219200" y="1371600"/>
            <a:ext cx="6629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cs typeface="Arial" pitchFamily="34" charset="0"/>
              </a:rPr>
              <a:t>Propagate labels from similar images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8" y="1905000"/>
            <a:ext cx="7602537" cy="362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1219200" y="5791200"/>
            <a:ext cx="7239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800000"/>
                </a:solidFill>
                <a:cs typeface="Arial" pitchFamily="34" charset="0"/>
              </a:rPr>
              <a:t>Similar images share common labels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401638" y="6521450"/>
            <a:ext cx="6743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A90000"/>
                </a:solidFill>
                <a:cs typeface="Arial" pitchFamily="34" charset="0"/>
              </a:rPr>
              <a:t>Image from   </a:t>
            </a:r>
            <a:r>
              <a:rPr lang="en-GB" sz="1200" dirty="0" err="1">
                <a:solidFill>
                  <a:srgbClr val="A90000"/>
                </a:solidFill>
                <a:cs typeface="Arial" pitchFamily="34" charset="0"/>
              </a:rPr>
              <a:t>Matthieu</a:t>
            </a:r>
            <a:r>
              <a:rPr lang="en-GB" sz="1200" dirty="0">
                <a:solidFill>
                  <a:srgbClr val="A90000"/>
                </a:solidFill>
                <a:cs typeface="Arial" pitchFamily="34" charset="0"/>
              </a:rPr>
              <a:t> </a:t>
            </a:r>
            <a:r>
              <a:rPr lang="en-GB" sz="1200" dirty="0" err="1">
                <a:solidFill>
                  <a:srgbClr val="A90000"/>
                </a:solidFill>
                <a:cs typeface="Arial" pitchFamily="34" charset="0"/>
              </a:rPr>
              <a:t>Guillaumin</a:t>
            </a:r>
            <a:r>
              <a:rPr lang="en-GB" sz="1200" dirty="0">
                <a:solidFill>
                  <a:srgbClr val="A90000"/>
                </a:solidFill>
                <a:cs typeface="Arial" pitchFamily="34" charset="0"/>
              </a:rPr>
              <a:t>   “Exploiting Multimodal Data for Image Understanding”, PhD Thesis.</a:t>
            </a:r>
            <a:endParaRPr lang="en-US" sz="1200" dirty="0">
              <a:solidFill>
                <a:srgbClr val="A9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58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096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Noisy Labels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19225"/>
            <a:ext cx="8686800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94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096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Concept-based Image Annotation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05000"/>
            <a:ext cx="87630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65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096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Concept-based Image Annotation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447800"/>
            <a:ext cx="7696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Label Network Construction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Noise Removal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Label-based Concept Extraction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Label Transfer for Annotation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0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9598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Label Transfer for Annotation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524000"/>
            <a:ext cx="8077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Given a test image, find top K-visually similar training images.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Labels associated with concepts of nearest training images are ranked.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Ranking done based on visual similarity, concept strength &amp; label strength.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L top-ranked unique labels are assigned to the test image.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17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9598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Experiments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447800"/>
            <a:ext cx="8153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Datasets: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C00000"/>
                </a:solidFill>
              </a:rPr>
              <a:t>Corel-5K</a:t>
            </a:r>
            <a:r>
              <a:rPr lang="en-US" dirty="0" smtClean="0"/>
              <a:t> (5000 images, 374 labels)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C00000"/>
                </a:solidFill>
              </a:rPr>
              <a:t>ESP</a:t>
            </a:r>
            <a:r>
              <a:rPr lang="en-US" dirty="0" smtClean="0"/>
              <a:t> (22000 images, 269 labels)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Modulated experiments by regulating the degree of noise adding to training data.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Features: </a:t>
            </a:r>
            <a:r>
              <a:rPr lang="en-US" dirty="0" smtClean="0">
                <a:solidFill>
                  <a:srgbClr val="C00000"/>
                </a:solidFill>
              </a:rPr>
              <a:t>SIFT, color histograms, GIST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Evaluation: </a:t>
            </a:r>
            <a:r>
              <a:rPr lang="en-US" dirty="0" smtClean="0">
                <a:solidFill>
                  <a:srgbClr val="C00000"/>
                </a:solidFill>
              </a:rPr>
              <a:t>F</a:t>
            </a:r>
            <a:r>
              <a:rPr lang="en-US" baseline="-25000" dirty="0" smtClean="0">
                <a:solidFill>
                  <a:srgbClr val="C00000"/>
                </a:solidFill>
              </a:rPr>
              <a:t>1</a:t>
            </a:r>
            <a:r>
              <a:rPr lang="en-US" dirty="0" smtClean="0">
                <a:solidFill>
                  <a:srgbClr val="C00000"/>
                </a:solidFill>
              </a:rPr>
              <a:t>-score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Comparison with </a:t>
            </a:r>
            <a:r>
              <a:rPr lang="en-US" dirty="0" smtClean="0">
                <a:solidFill>
                  <a:srgbClr val="C00000"/>
                </a:solidFill>
              </a:rPr>
              <a:t>JEC</a:t>
            </a:r>
            <a:r>
              <a:rPr lang="en-US" dirty="0" smtClean="0"/>
              <a:t>[15]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58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9598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Qualitative Results on Corel-5K</a:t>
            </a:r>
            <a:endParaRPr lang="en-US" sz="28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8077200" cy="357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907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8382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Outline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676400"/>
            <a:ext cx="7315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Social Media Network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Communities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/>
              <a:t>CoocMiner</a:t>
            </a:r>
            <a:r>
              <a:rPr lang="en-US" dirty="0" smtClean="0"/>
              <a:t>: Discovering Tag Communities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Compacting Large &amp; Loose  Communities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Image Annotation in Presence of Noisy Labels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Conclusions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56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9598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Quantitative Results</a:t>
            </a:r>
            <a:endParaRPr lang="en-US" sz="28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46313"/>
            <a:ext cx="4035425" cy="270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09800"/>
            <a:ext cx="4419600" cy="272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0" y="51816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Corel-5K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9800" y="51816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ESP-Games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58674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 degree of noise is increased, there is about 150% increase in F</a:t>
            </a:r>
            <a:r>
              <a:rPr lang="en-US" baseline="-25000" dirty="0" smtClean="0"/>
              <a:t>1</a:t>
            </a:r>
            <a:r>
              <a:rPr lang="en-US" dirty="0" smtClean="0"/>
              <a:t>-score.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7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9598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Conclusions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524000"/>
            <a:ext cx="7848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Presented </a:t>
            </a:r>
            <a:r>
              <a:rPr lang="en-US" dirty="0" err="1" smtClean="0"/>
              <a:t>CoocMiner</a:t>
            </a:r>
            <a:r>
              <a:rPr lang="en-US" dirty="0" smtClean="0"/>
              <a:t>, an end-to-end framework for discovering communities from raw social media data.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Introduced an algorithm for identifying large and loose communities discovered by any community detection method &amp; partition them into compact and meaningful communities.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Proposed a novel knowledge-based approach for image annotation that exploits semantic label concepts, derived based on collective knowledge embedded in label co-occurrence based consistency network.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95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9598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Related Publications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2104072"/>
            <a:ext cx="7848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C00000"/>
                </a:solidFill>
              </a:rPr>
              <a:t>Logical </a:t>
            </a:r>
            <a:r>
              <a:rPr lang="en-US" b="1" dirty="0" err="1" smtClean="0">
                <a:solidFill>
                  <a:srgbClr val="C00000"/>
                </a:solidFill>
              </a:rPr>
              <a:t>Itemset</a:t>
            </a:r>
            <a:r>
              <a:rPr lang="en-US" b="1" dirty="0" smtClean="0">
                <a:solidFill>
                  <a:srgbClr val="C00000"/>
                </a:solidFill>
              </a:rPr>
              <a:t> Mining</a:t>
            </a:r>
            <a:r>
              <a:rPr lang="en-US" dirty="0" smtClean="0"/>
              <a:t>, Workshop Proceedings of ICDM 2012.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C00000"/>
                </a:solidFill>
              </a:rPr>
              <a:t>Compacting Large and Loose Communities</a:t>
            </a:r>
            <a:r>
              <a:rPr lang="en-US" dirty="0" smtClean="0"/>
              <a:t>, ACPR 2013.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C00000"/>
                </a:solidFill>
              </a:rPr>
              <a:t>Image Annotation in Presence of Noisy Labels</a:t>
            </a:r>
            <a:r>
              <a:rPr lang="en-US" dirty="0" smtClean="0"/>
              <a:t>, </a:t>
            </a:r>
            <a:r>
              <a:rPr lang="en-US" dirty="0" err="1" smtClean="0"/>
              <a:t>PReMI</a:t>
            </a:r>
            <a:r>
              <a:rPr lang="en-US" dirty="0" smtClean="0"/>
              <a:t> 2013.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40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6096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References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143000"/>
            <a:ext cx="8001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J.Shi</a:t>
            </a:r>
            <a:r>
              <a:rPr lang="en-US" dirty="0" smtClean="0"/>
              <a:t> and </a:t>
            </a:r>
            <a:r>
              <a:rPr lang="en-US" dirty="0" err="1" smtClean="0"/>
              <a:t>J.Malik</a:t>
            </a:r>
            <a:r>
              <a:rPr lang="en-US" dirty="0" smtClean="0"/>
              <a:t>. Normalized cuts and image segmentation. IEEE PAMI 2000.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M.E. Newman. Modularity and community structure in networks. PNAS 2006.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M. Girvan and M.E.J. Newman. Community structure in social and biological networks. PNAS 2002.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G. </a:t>
            </a:r>
            <a:r>
              <a:rPr lang="en-US" dirty="0" err="1" smtClean="0"/>
              <a:t>Palla</a:t>
            </a:r>
            <a:r>
              <a:rPr lang="en-US" dirty="0"/>
              <a:t> </a:t>
            </a:r>
            <a:r>
              <a:rPr lang="en-US" dirty="0" smtClean="0"/>
              <a:t>et.al. Uncovering the overlapping community structure of complex networks in nature and society. Nature 2005.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Clauset</a:t>
            </a:r>
            <a:r>
              <a:rPr lang="en-US" dirty="0" smtClean="0"/>
              <a:t> et.al. Finding community structure in very large networks. Physical Review 2004.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Duch</a:t>
            </a:r>
            <a:r>
              <a:rPr lang="en-US" dirty="0" smtClean="0"/>
              <a:t> et.al. Community detection in complex networks using </a:t>
            </a:r>
            <a:r>
              <a:rPr lang="en-US" dirty="0" err="1" smtClean="0"/>
              <a:t>extremal</a:t>
            </a:r>
            <a:r>
              <a:rPr lang="en-US" dirty="0" smtClean="0"/>
              <a:t> optimization. Physical Review 2005.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Raghavan et.al. Near linear time algorithm to detect community structures in large-scale networks. Physical Review 2007.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Xie</a:t>
            </a:r>
            <a:r>
              <a:rPr lang="en-US" dirty="0" smtClean="0"/>
              <a:t> et.al. Uncovering overlapping communities in social networks via a speaker-listener interaction dynamic process. ICDMW 2011.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Lancichinetti</a:t>
            </a:r>
            <a:r>
              <a:rPr lang="en-US" dirty="0" smtClean="0"/>
              <a:t> et.al. Detecting the overlapping and hierarchical community structure in complex networks. New Journal of Physics 2009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Lancichinetti</a:t>
            </a:r>
            <a:r>
              <a:rPr lang="en-US" dirty="0" smtClean="0"/>
              <a:t> et.al. Finding statistically significant communities in networks. </a:t>
            </a:r>
            <a:r>
              <a:rPr lang="en-US" dirty="0" err="1" smtClean="0"/>
              <a:t>PLoS</a:t>
            </a:r>
            <a:r>
              <a:rPr lang="en-US" dirty="0" smtClean="0"/>
              <a:t> ONE 2011.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smtClean="0"/>
              <a:t>Yang et.al. Overlapping community detection at scale: a nonnegative matrix factorization approach WSDM 2013.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82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8382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References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524000"/>
            <a:ext cx="7772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12.  Nicosia et.al. Extending the definition of modularity to directed graphs with    overlapping communities. Journal of Stat. Mech. 2009.</a:t>
            </a:r>
          </a:p>
          <a:p>
            <a:r>
              <a:rPr lang="en-US" dirty="0" smtClean="0"/>
              <a:t>13.  </a:t>
            </a:r>
            <a:r>
              <a:rPr lang="en-US" dirty="0" err="1" smtClean="0"/>
              <a:t>Farkas</a:t>
            </a:r>
            <a:r>
              <a:rPr lang="en-US" dirty="0" smtClean="0"/>
              <a:t> et.al. Weighted network modules. New Journal of Physics. 2007</a:t>
            </a:r>
          </a:p>
          <a:p>
            <a:pPr marL="342900" indent="-342900">
              <a:buAutoNum type="arabicPeriod" startAt="14"/>
            </a:pPr>
            <a:r>
              <a:rPr lang="en-US" dirty="0" err="1" smtClean="0"/>
              <a:t>Blei</a:t>
            </a:r>
            <a:r>
              <a:rPr lang="en-US" dirty="0" smtClean="0"/>
              <a:t> et.al. Latent </a:t>
            </a:r>
            <a:r>
              <a:rPr lang="en-US" dirty="0" err="1" smtClean="0"/>
              <a:t>Dirichlet</a:t>
            </a:r>
            <a:r>
              <a:rPr lang="en-US" dirty="0" smtClean="0"/>
              <a:t> Allocation. JMLR 2003.</a:t>
            </a:r>
          </a:p>
          <a:p>
            <a:pPr marL="342900" indent="-342900">
              <a:buAutoNum type="arabicPeriod" startAt="14"/>
            </a:pPr>
            <a:r>
              <a:rPr lang="en-US" dirty="0" err="1" smtClean="0"/>
              <a:t>Makadia</a:t>
            </a:r>
            <a:r>
              <a:rPr lang="en-US" dirty="0" smtClean="0"/>
              <a:t> et.al. Baselines for image annotation. IJCV 2010.</a:t>
            </a:r>
          </a:p>
        </p:txBody>
      </p:sp>
    </p:spTree>
    <p:extLst>
      <p:ext uri="{BB962C8B-B14F-4D97-AF65-F5344CB8AC3E}">
        <p14:creationId xmlns:p14="http://schemas.microsoft.com/office/powerpoint/2010/main" val="39166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438400"/>
            <a:ext cx="723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Thank You</a:t>
            </a:r>
          </a:p>
          <a:p>
            <a:pPr algn="ctr"/>
            <a:r>
              <a:rPr lang="en-US" sz="2800" dirty="0" smtClean="0"/>
              <a:t>Questions 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1073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8382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Social Media Network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676400"/>
            <a:ext cx="7467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Vertices of Social Media Network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Users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Content Items (blog posts, photos, videos)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Meta-data Items (topic categories, tags)</a:t>
            </a:r>
          </a:p>
          <a:p>
            <a:pPr lvl="1"/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Relations/Interactions among them as edges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Simple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Weighted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Directed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Multi-way (connecting &gt; 2 entities)</a:t>
            </a:r>
          </a:p>
          <a:p>
            <a:pPr lvl="1"/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Social Media Network Creation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5105400"/>
            <a:ext cx="7162799" cy="107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34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8382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Communities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600200"/>
            <a:ext cx="762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No unique definition.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network comprising of entities with a common element of interest like topic, place, event.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Community Structure &amp; Attributes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213" y="3594564"/>
            <a:ext cx="5451173" cy="300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56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8382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Community Detection Methods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744682"/>
            <a:ext cx="8305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Key to community detection algorithm is definition of community-ness</a:t>
            </a:r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Definitions of community-ness: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Internal Community Scores: No. of edges, edge density, avg. degree, intensity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External Community Scores: Expansion, Cut Ratio, </a:t>
            </a:r>
            <a:r>
              <a:rPr lang="en-US" dirty="0" err="1" smtClean="0"/>
              <a:t>betweenness</a:t>
            </a:r>
            <a:r>
              <a:rPr lang="en-US" dirty="0" smtClean="0"/>
              <a:t> centrality[3]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Internal + External Scores: Conductance[1], Normalized Cut[1]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Network Model: Modularity[2]</a:t>
            </a:r>
          </a:p>
          <a:p>
            <a:pPr lvl="1"/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Popular Methods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Clique Percolation Method (CPM)[4]: identifies &amp; percolates k-cliques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Modularity Maximization Methods[5,6]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Label Propagation Methods[7,8]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Local Objective Maximization Approaches[9,10]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Community Affiliation Network Models[11]</a:t>
            </a:r>
          </a:p>
        </p:txBody>
      </p:sp>
    </p:spTree>
    <p:extLst>
      <p:ext uri="{BB962C8B-B14F-4D97-AF65-F5344CB8AC3E}">
        <p14:creationId xmlns:p14="http://schemas.microsoft.com/office/powerpoint/2010/main" val="428583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2425005"/>
            <a:ext cx="594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CoocMiner</a:t>
            </a:r>
            <a:r>
              <a:rPr lang="en-US" sz="2800" b="1" dirty="0" smtClean="0"/>
              <a:t>: Discovering Tag Communities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22098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83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_cvit">
  <a:themeElements>
    <a:clrScheme name="new_cvi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ew_cvit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x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x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new_c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_cvi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_cvi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_cvi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_cvi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_cvi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cvi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cvi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cvi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cvi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cvi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cvi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3782</TotalTime>
  <Words>1750</Words>
  <Application>Microsoft Office PowerPoint</Application>
  <PresentationFormat>On-screen Show (4:3)</PresentationFormat>
  <Paragraphs>361</Paragraphs>
  <Slides>55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7" baseType="lpstr">
      <vt:lpstr>new_cvit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NVIDIA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NVIDIA</dc:creator>
  <cp:lastModifiedBy>NVIDIA</cp:lastModifiedBy>
  <cp:revision>97</cp:revision>
  <dcterms:created xsi:type="dcterms:W3CDTF">2014-05-11T06:19:43Z</dcterms:created>
  <dcterms:modified xsi:type="dcterms:W3CDTF">2014-05-23T07:43:27Z</dcterms:modified>
</cp:coreProperties>
</file>