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8" r:id="rId2"/>
    <p:sldId id="260" r:id="rId3"/>
    <p:sldId id="267" r:id="rId4"/>
    <p:sldId id="268" r:id="rId5"/>
    <p:sldId id="300" r:id="rId6"/>
    <p:sldId id="317" r:id="rId7"/>
    <p:sldId id="285" r:id="rId8"/>
    <p:sldId id="271" r:id="rId9"/>
    <p:sldId id="272" r:id="rId10"/>
    <p:sldId id="316" r:id="rId11"/>
    <p:sldId id="273" r:id="rId12"/>
    <p:sldId id="274" r:id="rId13"/>
    <p:sldId id="275" r:id="rId14"/>
    <p:sldId id="288" r:id="rId15"/>
    <p:sldId id="286" r:id="rId16"/>
    <p:sldId id="276" r:id="rId17"/>
    <p:sldId id="318" r:id="rId18"/>
    <p:sldId id="308" r:id="rId19"/>
    <p:sldId id="309" r:id="rId20"/>
    <p:sldId id="310" r:id="rId21"/>
    <p:sldId id="311" r:id="rId22"/>
    <p:sldId id="287" r:id="rId23"/>
    <p:sldId id="313" r:id="rId24"/>
    <p:sldId id="277" r:id="rId25"/>
    <p:sldId id="319" r:id="rId26"/>
    <p:sldId id="279" r:id="rId27"/>
    <p:sldId id="302" r:id="rId28"/>
    <p:sldId id="303" r:id="rId29"/>
    <p:sldId id="304" r:id="rId30"/>
    <p:sldId id="315" r:id="rId31"/>
    <p:sldId id="314" r:id="rId32"/>
    <p:sldId id="305" r:id="rId33"/>
    <p:sldId id="280" r:id="rId34"/>
    <p:sldId id="291" r:id="rId35"/>
    <p:sldId id="292" r:id="rId36"/>
    <p:sldId id="281" r:id="rId37"/>
    <p:sldId id="282" r:id="rId38"/>
    <p:sldId id="289" r:id="rId39"/>
    <p:sldId id="301" r:id="rId40"/>
    <p:sldId id="294" r:id="rId41"/>
    <p:sldId id="295" r:id="rId42"/>
    <p:sldId id="312" r:id="rId43"/>
    <p:sldId id="296" r:id="rId44"/>
    <p:sldId id="297" r:id="rId45"/>
    <p:sldId id="299" r:id="rId46"/>
    <p:sldId id="298" r:id="rId47"/>
    <p:sldId id="265" r:id="rId48"/>
    <p:sldId id="293" r:id="rId49"/>
    <p:sldId id="320" r:id="rId50"/>
    <p:sldId id="29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2A2B-EBE6-4FA4-BEFF-1EA9C0D69E64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A073C-5D57-43ED-ADE0-2CD2FD4DB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8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746F2B-7D64-46DD-8374-326D051BAD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2286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304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914400" y="381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28600" y="9144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04800" y="914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81000" y="914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7391400" y="6705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8991600" y="5334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7696200" y="6629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8915400" y="5562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8001000" y="6553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8839200" y="5791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 rot="16200000">
            <a:off x="-421922" y="6026378"/>
            <a:ext cx="1143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808080"/>
                </a:solidFill>
                <a:latin typeface="Times"/>
                <a:cs typeface="Arial" charset="0"/>
              </a:rPr>
              <a:t>IIIT Hyderabad</a:t>
            </a:r>
          </a:p>
        </p:txBody>
      </p:sp>
      <p:sp>
        <p:nvSpPr>
          <p:cNvPr id="53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3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cs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438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IIITH-2010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Anoop M. Namboodiri</a:t>
            </a: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DD84BBB-76DB-4535-B3EB-6ADBA5DA231E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22" name="Picture 21" descr="IIITH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191219"/>
            <a:ext cx="1143000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9"/>
          <p:cNvPicPr>
            <a:picLocks noChangeAspect="1" noChangeArrowheads="1"/>
          </p:cNvPicPr>
          <p:nvPr/>
        </p:nvPicPr>
        <p:blipFill>
          <a:blip r:embed="rId2">
            <a:lum bright="17000" contrast="-25000"/>
          </a:blip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2286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304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914400" y="381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28600" y="9144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04800" y="914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81000" y="914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 rot="16200000">
            <a:off x="-395697" y="6064478"/>
            <a:ext cx="1066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808080"/>
                </a:solidFill>
                <a:latin typeface="Times"/>
                <a:cs typeface="Arial" charset="0"/>
              </a:rPr>
              <a:t>IIIT Hyderabad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IIITH-2010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Anoop M. Namboodiri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D4F812B8-D37B-4775-B9DB-3FBD7C36D3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15" descr="IIITH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191219"/>
            <a:ext cx="1143000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IIITH-2010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Anoop M. Namboodiri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8" descr="9"/>
          <p:cNvPicPr>
            <a:picLocks noChangeAspect="1" noChangeArrowheads="1"/>
          </p:cNvPicPr>
          <p:nvPr userDrawn="1"/>
        </p:nvPicPr>
        <p:blipFill>
          <a:blip r:embed="rId2">
            <a:lum bright="17000" contrast="-25000"/>
          </a:blip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228600" y="9144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304800" y="914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381000" y="914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 userDrawn="1"/>
        </p:nvSpPr>
        <p:spPr bwMode="auto">
          <a:xfrm rot="16200000">
            <a:off x="-395697" y="6064478"/>
            <a:ext cx="1066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808080"/>
                </a:solidFill>
                <a:latin typeface="Times"/>
                <a:cs typeface="Arial" charset="0"/>
              </a:rPr>
              <a:t>IIIT Hyderabad</a:t>
            </a: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914400" y="2286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914400" y="304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914400" y="381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13" descr="IIITH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191219"/>
            <a:ext cx="1143000" cy="646981"/>
          </a:xfrm>
          <a:prstGeom prst="rect">
            <a:avLst/>
          </a:prstGeom>
        </p:spPr>
      </p:pic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0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04888"/>
            <a:ext cx="4038600" cy="5395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4888"/>
            <a:ext cx="4038600" cy="5395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77200" y="6477000"/>
            <a:ext cx="609600" cy="244475"/>
          </a:xfrm>
        </p:spPr>
        <p:txBody>
          <a:bodyPr/>
          <a:lstStyle>
            <a:lvl1pPr>
              <a:defRPr/>
            </a:lvl1pPr>
          </a:lstStyle>
          <a:p>
            <a:fld id="{5ADEED94-1477-4CB8-9963-DFCB696337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808080"/>
                </a:solidFill>
              </a:rPr>
              <a:t>IIITH-2010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08080"/>
                </a:solidFill>
              </a:rPr>
              <a:t>Anoop M. Namboodiri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808080"/>
                </a:solidFill>
              </a:rPr>
              <a:t>IIITH-2010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08080"/>
                </a:solidFill>
              </a:rPr>
              <a:t>Anoop M. Namboodiri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1447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chemeClr val="bg2"/>
                </a:solidFill>
                <a:latin typeface="Time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08080"/>
                </a:solidFill>
                <a:cs typeface="Arial" charset="0"/>
              </a:rPr>
              <a:t>IIITH-2010</a:t>
            </a:r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chemeClr val="bg2"/>
                </a:solidFill>
                <a:latin typeface="Time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808080"/>
                </a:solidFill>
                <a:cs typeface="Arial" charset="0"/>
              </a:rPr>
              <a:t>Anoop M. </a:t>
            </a:r>
            <a:r>
              <a:rPr lang="en-US" dirty="0" err="1">
                <a:solidFill>
                  <a:srgbClr val="808080"/>
                </a:solidFill>
                <a:cs typeface="Arial" charset="0"/>
              </a:rPr>
              <a:t>Namboodiri</a:t>
            </a:r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A345BF-EF73-44EF-B552-263DD58CDCB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9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286000"/>
          </a:xfrm>
        </p:spPr>
        <p:txBody>
          <a:bodyPr/>
          <a:lstStyle/>
          <a:p>
            <a:r>
              <a:rPr lang="en-US" dirty="0" smtClean="0"/>
              <a:t>Cascaded Filtering For Biometric Identification Using Random Projection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762000"/>
          </a:xfrm>
        </p:spPr>
        <p:txBody>
          <a:bodyPr/>
          <a:lstStyle/>
          <a:p>
            <a:r>
              <a:rPr lang="en-US" dirty="0" err="1" smtClean="0"/>
              <a:t>Atif</a:t>
            </a:r>
            <a:r>
              <a:rPr lang="en-US" dirty="0" smtClean="0"/>
              <a:t> </a:t>
            </a:r>
            <a:r>
              <a:rPr lang="en-US" dirty="0" err="1" smtClean="0"/>
              <a:t>Iqbal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30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CBIR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Image search</a:t>
            </a:r>
          </a:p>
          <a:p>
            <a:r>
              <a:rPr lang="en-US" dirty="0" err="1" smtClean="0"/>
              <a:t>Tineye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46175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9950"/>
            <a:ext cx="4129691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Biometric Indexing: A Special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High Inter-Class Variation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Low Intra-Class Variation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Low variation in inter-class distances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6096000" y="1371600"/>
            <a:ext cx="2667000" cy="2895600"/>
            <a:chOff x="4953000" y="1219200"/>
            <a:chExt cx="3124200" cy="3200400"/>
          </a:xfrm>
        </p:grpSpPr>
        <p:sp>
          <p:nvSpPr>
            <p:cNvPr id="7" name="Oval 6"/>
            <p:cNvSpPr/>
            <p:nvPr/>
          </p:nvSpPr>
          <p:spPr bwMode="auto">
            <a:xfrm>
              <a:off x="7315200" y="2438400"/>
              <a:ext cx="762000" cy="788988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184900" y="1660525"/>
              <a:ext cx="1514475" cy="2570163"/>
            </a:xfrm>
            <a:custGeom>
              <a:avLst/>
              <a:gdLst>
                <a:gd name="connsiteX0" fmla="*/ 204952 w 1513490"/>
                <a:gd name="connsiteY0" fmla="*/ 0 h 2569780"/>
                <a:gd name="connsiteX1" fmla="*/ 1513490 w 1513490"/>
                <a:gd name="connsiteY1" fmla="*/ 1198180 h 2569780"/>
                <a:gd name="connsiteX2" fmla="*/ 0 w 1513490"/>
                <a:gd name="connsiteY2" fmla="*/ 2569780 h 2569780"/>
                <a:gd name="connsiteX3" fmla="*/ 204952 w 1513490"/>
                <a:gd name="connsiteY3" fmla="*/ 0 h 256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90" h="2569780">
                  <a:moveTo>
                    <a:pt x="204952" y="0"/>
                  </a:moveTo>
                  <a:lnTo>
                    <a:pt x="1513490" y="1198180"/>
                  </a:lnTo>
                  <a:lnTo>
                    <a:pt x="0" y="2569780"/>
                  </a:lnTo>
                  <a:lnTo>
                    <a:pt x="20495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7" name="Straight Connector 66"/>
            <p:cNvCxnSpPr>
              <a:stCxn id="64" idx="1"/>
              <a:endCxn id="65" idx="1"/>
            </p:cNvCxnSpPr>
            <p:nvPr/>
          </p:nvCxnSpPr>
          <p:spPr>
            <a:xfrm>
              <a:off x="5365750" y="2701925"/>
              <a:ext cx="2333625" cy="1571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 bwMode="auto">
            <a:xfrm>
              <a:off x="4953000" y="2333625"/>
              <a:ext cx="762000" cy="790575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365750" y="1660525"/>
              <a:ext cx="993775" cy="2538413"/>
            </a:xfrm>
            <a:custGeom>
              <a:avLst/>
              <a:gdLst>
                <a:gd name="connsiteX0" fmla="*/ 993228 w 993228"/>
                <a:gd name="connsiteY0" fmla="*/ 0 h 2538249"/>
                <a:gd name="connsiteX1" fmla="*/ 0 w 993228"/>
                <a:gd name="connsiteY1" fmla="*/ 1040525 h 2538249"/>
                <a:gd name="connsiteX2" fmla="*/ 835572 w 993228"/>
                <a:gd name="connsiteY2" fmla="*/ 2538249 h 2538249"/>
                <a:gd name="connsiteX3" fmla="*/ 993228 w 993228"/>
                <a:gd name="connsiteY3" fmla="*/ 0 h 25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3228" h="2538249">
                  <a:moveTo>
                    <a:pt x="993228" y="0"/>
                  </a:moveTo>
                  <a:lnTo>
                    <a:pt x="0" y="1040525"/>
                  </a:lnTo>
                  <a:lnTo>
                    <a:pt x="835572" y="2538249"/>
                  </a:lnTo>
                  <a:lnTo>
                    <a:pt x="9932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867400" y="3733800"/>
              <a:ext cx="762000" cy="685800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943600" y="1219200"/>
              <a:ext cx="946150" cy="790575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599" y="3554412"/>
            <a:ext cx="4428233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of Biometric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Indexing is difficult in biometrics</a:t>
            </a:r>
          </a:p>
          <a:p>
            <a:r>
              <a:rPr lang="en-US" sz="2400" dirty="0" smtClean="0"/>
              <a:t>Features extracted have high dimensions </a:t>
            </a:r>
          </a:p>
          <a:p>
            <a:r>
              <a:rPr lang="en-US" sz="2400" dirty="0" smtClean="0"/>
              <a:t>Do not have natural sorting order. </a:t>
            </a:r>
          </a:p>
          <a:p>
            <a:r>
              <a:rPr lang="en-US" sz="2400" dirty="0" smtClean="0"/>
              <a:t>Acquired image can be of poor quality. </a:t>
            </a:r>
          </a:p>
          <a:p>
            <a:r>
              <a:rPr lang="en-US" sz="2400" dirty="0" smtClean="0"/>
              <a:t>Use of different sensors.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1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3200" dirty="0" smtClean="0"/>
              <a:t>Iris have Bad </a:t>
            </a:r>
            <a:r>
              <a:rPr lang="en-US" sz="3200" dirty="0" err="1" smtClean="0"/>
              <a:t>Indexability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685800" y="6096000"/>
            <a:ext cx="8153400" cy="5334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300" dirty="0" smtClean="0">
                <a:latin typeface="+mj-lt"/>
              </a:rPr>
              <a:t>False Non-Identification Rate (FNIR) </a:t>
            </a:r>
            <a:r>
              <a:rPr lang="en-US" sz="2300" dirty="0" err="1" smtClean="0">
                <a:latin typeface="+mj-lt"/>
              </a:rPr>
              <a:t>vs</a:t>
            </a:r>
            <a:r>
              <a:rPr lang="en-US" sz="2300" dirty="0" smtClean="0">
                <a:latin typeface="+mj-lt"/>
              </a:rPr>
              <a:t> Penetration (%) (CASIA Iris)</a:t>
            </a:r>
            <a:endParaRPr lang="en-US" sz="2300" dirty="0">
              <a:latin typeface="+mj-lt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607073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2019300" y="3619500"/>
            <a:ext cx="40386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Distance preserving nature of random projections.</a:t>
            </a:r>
          </a:p>
          <a:p>
            <a:r>
              <a:rPr lang="en-US" sz="2400" dirty="0" smtClean="0"/>
              <a:t>Useful in variety of applications: dimensional reduction, density estimation, </a:t>
            </a:r>
            <a:r>
              <a:rPr lang="en-US" sz="2400" dirty="0"/>
              <a:t>data </a:t>
            </a:r>
            <a:r>
              <a:rPr lang="en-US" sz="2400" dirty="0" smtClean="0"/>
              <a:t>clustering, </a:t>
            </a:r>
            <a:r>
              <a:rPr lang="en-US" sz="2400" dirty="0"/>
              <a:t>nearest neighbor </a:t>
            </a:r>
            <a:r>
              <a:rPr lang="en-US" sz="2400" dirty="0" smtClean="0"/>
              <a:t>search, </a:t>
            </a:r>
            <a:r>
              <a:rPr lang="en-US" sz="2400" dirty="0"/>
              <a:t>document </a:t>
            </a:r>
            <a:r>
              <a:rPr lang="en-US" sz="2400" dirty="0" smtClean="0"/>
              <a:t>classification etc. </a:t>
            </a:r>
          </a:p>
          <a:p>
            <a:r>
              <a:rPr lang="en-US" sz="2400" dirty="0" smtClean="0"/>
              <a:t>Derive low dimensional feature vectors.</a:t>
            </a:r>
          </a:p>
          <a:p>
            <a:r>
              <a:rPr lang="en-US" sz="2400" dirty="0" smtClean="0"/>
              <a:t>Computationally less expensive.</a:t>
            </a:r>
          </a:p>
          <a:p>
            <a:r>
              <a:rPr lang="en-US" sz="2400" dirty="0" smtClean="0"/>
              <a:t>Similarity of data vectors is preserved.</a:t>
            </a:r>
          </a:p>
          <a:p>
            <a:r>
              <a:rPr lang="en-US" sz="2400" dirty="0" smtClean="0"/>
              <a:t>Organizing textual documents.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9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12B8-D37B-4775-B9DB-3FBD7C36D3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Previous Works</a:t>
            </a:r>
          </a:p>
          <a:p>
            <a:r>
              <a:rPr lang="en-US" dirty="0" smtClean="0"/>
              <a:t>Cascaded Filtering for </a:t>
            </a:r>
            <a:r>
              <a:rPr lang="en-US" dirty="0" err="1" smtClean="0"/>
              <a:t>Palmprints</a:t>
            </a:r>
            <a:endParaRPr lang="en-US" dirty="0" smtClean="0"/>
          </a:p>
          <a:p>
            <a:r>
              <a:rPr lang="en-US" dirty="0"/>
              <a:t>Cascaded Filtering </a:t>
            </a:r>
            <a:r>
              <a:rPr lang="en-US" dirty="0" smtClean="0"/>
              <a:t>for Fingerprints</a:t>
            </a:r>
          </a:p>
          <a:p>
            <a:r>
              <a:rPr lang="en-US" dirty="0" smtClean="0"/>
              <a:t>Summary and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in biometrics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81534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/>
              <a:t>First indexing in biometrics </a:t>
            </a:r>
            <a:r>
              <a:rPr lang="en-US" sz="2000" dirty="0" smtClean="0"/>
              <a:t>1902 </a:t>
            </a:r>
            <a:r>
              <a:rPr lang="en-US" sz="2000" dirty="0" smtClean="0"/>
              <a:t>by Edward Henry for fingerprint.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</a:t>
            </a:r>
          </a:p>
          <a:p>
            <a:pPr marL="0" indent="0">
              <a:buNone/>
            </a:pPr>
            <a:r>
              <a:rPr lang="en-US" sz="2000" dirty="0" smtClean="0"/>
              <a:t>        </a:t>
            </a:r>
            <a:r>
              <a:rPr lang="en-US" sz="1400" dirty="0" smtClean="0"/>
              <a:t>Arch (~5%)                        Loop(~60%)                     Whorl(~35%)</a:t>
            </a:r>
          </a:p>
          <a:p>
            <a:r>
              <a:rPr lang="en-US" sz="2000" dirty="0" smtClean="0"/>
              <a:t>Indexing </a:t>
            </a:r>
            <a:r>
              <a:rPr lang="en-US" sz="2000" dirty="0"/>
              <a:t>using </a:t>
            </a:r>
            <a:r>
              <a:rPr lang="en-US" sz="2000" dirty="0" smtClean="0"/>
              <a:t>KD-Trees</a:t>
            </a:r>
          </a:p>
          <a:p>
            <a:r>
              <a:rPr lang="en-US" sz="2000" dirty="0" smtClean="0"/>
              <a:t>Pyramid indexing </a:t>
            </a:r>
            <a:r>
              <a:rPr lang="en-US" sz="2000" dirty="0"/>
              <a:t>a database is pruned to 8.86% of original size with 0% </a:t>
            </a:r>
            <a:r>
              <a:rPr lang="en-US" sz="2000" dirty="0" smtClean="0"/>
              <a:t>FNIR. </a:t>
            </a:r>
          </a:p>
          <a:p>
            <a:r>
              <a:rPr lang="en-US" sz="2000" dirty="0"/>
              <a:t>In </a:t>
            </a:r>
            <a:r>
              <a:rPr lang="en-US" sz="2000" dirty="0" err="1"/>
              <a:t>Mehrotra</a:t>
            </a:r>
            <a:r>
              <a:rPr lang="en-US" sz="2000" dirty="0"/>
              <a:t> et </a:t>
            </a:r>
            <a:r>
              <a:rPr lang="en-US" sz="2000" dirty="0" smtClean="0"/>
              <a:t>al(2009) </a:t>
            </a:r>
            <a:r>
              <a:rPr lang="en-US" sz="2000" dirty="0"/>
              <a:t>the IRIS </a:t>
            </a:r>
            <a:r>
              <a:rPr lang="en-US" sz="2000" dirty="0" smtClean="0"/>
              <a:t>datasets </a:t>
            </a:r>
            <a:r>
              <a:rPr lang="en-US" sz="2000" dirty="0"/>
              <a:t>were pruned to 35% with an FNIR of 2.6%.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Arun</a:t>
            </a:r>
            <a:r>
              <a:rPr lang="en-US" sz="2000" dirty="0"/>
              <a:t> Ross </a:t>
            </a:r>
            <a:r>
              <a:rPr lang="en-US" sz="2000" i="1" dirty="0"/>
              <a:t>et al. </a:t>
            </a:r>
            <a:r>
              <a:rPr lang="en-US" sz="2000" dirty="0"/>
              <a:t>in 2011 used Minutia quadruplets for fingerprint indexing. </a:t>
            </a:r>
          </a:p>
          <a:p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17240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43075"/>
            <a:ext cx="17430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7" y="1781175"/>
            <a:ext cx="17621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990600"/>
          </a:xfrm>
        </p:spPr>
        <p:txBody>
          <a:bodyPr/>
          <a:lstStyle/>
          <a:p>
            <a:r>
              <a:rPr lang="en-US" dirty="0" smtClean="0"/>
              <a:t>Fingerprints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39887"/>
            <a:ext cx="4150846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458200" cy="4648200"/>
          </a:xfrm>
        </p:spPr>
        <p:txBody>
          <a:bodyPr/>
          <a:lstStyle/>
          <a:p>
            <a:r>
              <a:rPr lang="en-US" dirty="0" smtClean="0"/>
              <a:t>Fingerprint is one of the strongest biometric trait</a:t>
            </a:r>
          </a:p>
          <a:p>
            <a:r>
              <a:rPr lang="en-US" dirty="0" smtClean="0"/>
              <a:t>Old and reliable method. </a:t>
            </a:r>
          </a:p>
          <a:p>
            <a:r>
              <a:rPr lang="en-US" dirty="0" smtClean="0"/>
              <a:t>Everyone is known to have unique, immutable fingerprints. </a:t>
            </a:r>
          </a:p>
          <a:p>
            <a:r>
              <a:rPr lang="en-US" dirty="0" smtClean="0"/>
              <a:t>Identification: minutia and pattern matching</a:t>
            </a:r>
          </a:p>
          <a:p>
            <a:r>
              <a:rPr lang="en-US" dirty="0" smtClean="0"/>
              <a:t>Indexing started in 1902</a:t>
            </a:r>
          </a:p>
          <a:p>
            <a:r>
              <a:rPr lang="en-US" dirty="0" smtClean="0"/>
              <a:t>Edward Henry divided the fingerprint into 9 classes.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31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Classification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Started in 1900 by Bengal Police officer.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57400" y="2286000"/>
            <a:ext cx="4191002" cy="4080256"/>
            <a:chOff x="1371600" y="2286000"/>
            <a:chExt cx="4191002" cy="40802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286000"/>
              <a:ext cx="4038600" cy="1251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581400"/>
              <a:ext cx="4191001" cy="1354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6" y="4962526"/>
              <a:ext cx="4143376" cy="1403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16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12B8-D37B-4775-B9DB-3FBD7C36D3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Introduction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Previous Works</a:t>
            </a:r>
          </a:p>
          <a:p>
            <a:r>
              <a:rPr lang="en-US" dirty="0" smtClean="0"/>
              <a:t>Cascaded Filtering for </a:t>
            </a:r>
            <a:r>
              <a:rPr lang="en-US" dirty="0" err="1" smtClean="0"/>
              <a:t>Palmprints</a:t>
            </a:r>
            <a:endParaRPr lang="en-US" dirty="0" smtClean="0"/>
          </a:p>
          <a:p>
            <a:r>
              <a:rPr lang="en-US" dirty="0"/>
              <a:t>Cascaded Filtering </a:t>
            </a:r>
            <a:r>
              <a:rPr lang="en-US" dirty="0" smtClean="0"/>
              <a:t>for Fingerprints</a:t>
            </a:r>
          </a:p>
          <a:p>
            <a:r>
              <a:rPr lang="en-US" dirty="0" smtClean="0"/>
              <a:t>Summary and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Classification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Initially classified in 9 different classes.</a:t>
            </a:r>
          </a:p>
          <a:p>
            <a:r>
              <a:rPr lang="en-US" dirty="0" smtClean="0"/>
              <a:t>No. of classes were reduced to 5 with AFIS</a:t>
            </a:r>
          </a:p>
          <a:p>
            <a:r>
              <a:rPr lang="en-US" dirty="0" smtClean="0"/>
              <a:t>Fingerprints are not equally distributed</a:t>
            </a:r>
          </a:p>
          <a:p>
            <a:r>
              <a:rPr lang="en-US" dirty="0" smtClean="0"/>
              <a:t>Whorls : ~30-35%</a:t>
            </a:r>
          </a:p>
          <a:p>
            <a:r>
              <a:rPr lang="en-US" dirty="0" smtClean="0"/>
              <a:t>Arch: ~5%</a:t>
            </a:r>
          </a:p>
          <a:p>
            <a:r>
              <a:rPr lang="en-US" dirty="0" smtClean="0"/>
              <a:t>Loops: ~65%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Indexing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r>
              <a:rPr lang="en-US" dirty="0" smtClean="0"/>
              <a:t>Detection of core and delta points.</a:t>
            </a:r>
          </a:p>
          <a:p>
            <a:r>
              <a:rPr lang="en-US" dirty="0" smtClean="0"/>
              <a:t>Alignment of fingerprints. </a:t>
            </a:r>
          </a:p>
          <a:p>
            <a:r>
              <a:rPr lang="en-US" dirty="0" smtClean="0"/>
              <a:t>Problem: Some of the captured fingerprints may not have core and delta points.</a:t>
            </a:r>
          </a:p>
          <a:p>
            <a:r>
              <a:rPr lang="en-US" dirty="0" smtClean="0"/>
              <a:t>Wont work if the size of the data base is very large</a:t>
            </a:r>
          </a:p>
          <a:p>
            <a:r>
              <a:rPr lang="en-US" dirty="0"/>
              <a:t>Time: if indexing takes a lots of time it will be useless for large scale implementation.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12B8-D37B-4775-B9DB-3FBD7C36D3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Previous Works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Cascaded Filtering for </a:t>
            </a:r>
            <a:r>
              <a:rPr lang="en-US" dirty="0" err="1" smtClean="0">
                <a:solidFill>
                  <a:srgbClr val="C00000"/>
                </a:solidFill>
              </a:rPr>
              <a:t>Palmprints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Cascaded Filtering </a:t>
            </a:r>
            <a:r>
              <a:rPr lang="en-US" dirty="0" smtClean="0"/>
              <a:t>for Fingerprints</a:t>
            </a:r>
          </a:p>
          <a:p>
            <a:r>
              <a:rPr lang="en-US" dirty="0" smtClean="0"/>
              <a:t>Summary and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Cascaded Filtering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543175"/>
            <a:ext cx="82581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6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with projections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953000" cy="422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Random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Samples in space is normalized</a:t>
            </a:r>
          </a:p>
          <a:p>
            <a:r>
              <a:rPr lang="en-US" dirty="0" smtClean="0"/>
              <a:t>Projections lines were selected based on its capacity to filter out the imposter samples.</a:t>
            </a:r>
          </a:p>
          <a:p>
            <a:r>
              <a:rPr lang="en-US" dirty="0" smtClean="0"/>
              <a:t>We put the projections with high scores on top. 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palmprints</a:t>
            </a:r>
            <a:r>
              <a:rPr lang="en-US" dirty="0" smtClean="0"/>
              <a:t>, size of the window is fixed. </a:t>
            </a:r>
          </a:p>
          <a:p>
            <a:r>
              <a:rPr lang="en-US" dirty="0" smtClean="0"/>
              <a:t>For fingerprints the size of the window is  calculated along with the scores </a:t>
            </a:r>
            <a:r>
              <a:rPr lang="en-US" smtClean="0"/>
              <a:t>of projections during </a:t>
            </a:r>
            <a:r>
              <a:rPr lang="en-US" dirty="0" smtClean="0"/>
              <a:t>training phase.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of the projections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609600" y="1600200"/>
                <a:ext cx="7924800" cy="4114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fitness of a projection i with a </a:t>
                </a:r>
                <a:r>
                  <a:rPr lang="en-US" dirty="0" smtClean="0"/>
                  <a:t>window W </a:t>
                </a:r>
                <a:r>
                  <a:rPr lang="en-US" dirty="0"/>
                  <a:t>may be calculated using the </a:t>
                </a:r>
                <a:r>
                  <a:rPr lang="en-US" dirty="0" smtClean="0"/>
                  <a:t>following: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∉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¬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nary>
                      </m:den>
                    </m:f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∉</m:t>
                            </m:r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</m:nary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i="1" dirty="0" smtClean="0"/>
                  <a:t>S(j</a:t>
                </a:r>
                <a:r>
                  <a:rPr lang="en-US" i="1" dirty="0"/>
                  <a:t>) </a:t>
                </a:r>
                <a:r>
                  <a:rPr lang="en-US" dirty="0" smtClean="0"/>
                  <a:t>takes </a:t>
                </a:r>
                <a:r>
                  <a:rPr lang="en-US" dirty="0"/>
                  <a:t>a value 1, </a:t>
                </a:r>
                <a:r>
                  <a:rPr lang="en-US" dirty="0" smtClean="0"/>
                  <a:t>when j </a:t>
                </a:r>
                <a:r>
                  <a:rPr lang="en-US" dirty="0"/>
                  <a:t>is of the same class as the </a:t>
                </a:r>
                <a:r>
                  <a:rPr lang="en-US" dirty="0" smtClean="0"/>
                  <a:t>probe.</a:t>
                </a:r>
              </a:p>
              <a:p>
                <a:r>
                  <a:rPr lang="en-US" dirty="0"/>
                  <a:t>The score of the </a:t>
                </a:r>
                <a:r>
                  <a:rPr lang="en-US" i="1" dirty="0" err="1" smtClean="0"/>
                  <a:t>i</a:t>
                </a:r>
                <a:r>
                  <a:rPr lang="en-US" i="1" baseline="30000" dirty="0" err="1" smtClean="0"/>
                  <a:t>th</a:t>
                </a:r>
                <a:r>
                  <a:rPr lang="en-US" i="1" baseline="30000" dirty="0" smtClean="0"/>
                  <a:t> </a:t>
                </a:r>
                <a:r>
                  <a:rPr lang="en-US" dirty="0" smtClean="0"/>
                  <a:t>projection </a:t>
                </a:r>
                <a:r>
                  <a:rPr lang="en-US" dirty="0"/>
                  <a:t>is defined as the ratio: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𝑆𝑐𝑜𝑟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600200"/>
                <a:ext cx="7924800" cy="4114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1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238375"/>
            <a:ext cx="6477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5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000250"/>
            <a:ext cx="68961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76400"/>
            <a:ext cx="6343650" cy="270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438400" y="4572000"/>
            <a:ext cx="3829050" cy="1819275"/>
            <a:chOff x="2800350" y="4572000"/>
            <a:chExt cx="3829050" cy="181927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4572000"/>
              <a:ext cx="1771650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4619625"/>
              <a:ext cx="1790700" cy="177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6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Biometrics?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8153400" cy="2590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dirty="0" smtClean="0"/>
              <a:t>Behavioral Biometric: Typing Rhythm</a:t>
            </a:r>
            <a:r>
              <a:rPr lang="en-US" sz="2200" dirty="0"/>
              <a:t>, G</a:t>
            </a:r>
            <a:r>
              <a:rPr lang="en-US" sz="2200" dirty="0" smtClean="0"/>
              <a:t>ait </a:t>
            </a:r>
            <a:r>
              <a:rPr lang="en-US" sz="2200" dirty="0"/>
              <a:t>and </a:t>
            </a:r>
            <a:r>
              <a:rPr lang="en-US" sz="2200" dirty="0" smtClean="0"/>
              <a:t>Voice</a:t>
            </a:r>
          </a:p>
          <a:p>
            <a:r>
              <a:rPr lang="en-US" sz="2200" dirty="0" smtClean="0"/>
              <a:t>Advantages: </a:t>
            </a:r>
          </a:p>
          <a:p>
            <a:pPr lvl="1"/>
            <a:r>
              <a:rPr lang="en-US" sz="2200" dirty="0" smtClean="0"/>
              <a:t>User convenience, Non-repudiation, Wide range of applications (data protection, transaction and web security)</a:t>
            </a:r>
          </a:p>
          <a:p>
            <a:r>
              <a:rPr lang="en-US" sz="2200" dirty="0" smtClean="0"/>
              <a:t>Used by many government to keep a track on </a:t>
            </a:r>
            <a:r>
              <a:rPr lang="en-US" sz="2200" dirty="0"/>
              <a:t>i</a:t>
            </a:r>
            <a:r>
              <a:rPr lang="en-US" sz="2200" dirty="0" smtClean="0"/>
              <a:t>ts people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838200" y="1295400"/>
            <a:ext cx="81534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</a:pPr>
            <a:r>
              <a:rPr lang="en-US" sz="2400" spc="30" dirty="0" smtClean="0">
                <a:solidFill>
                  <a:schemeClr val="accent2">
                    <a:lumMod val="75000"/>
                  </a:schemeClr>
                </a:solidFill>
              </a:rPr>
              <a:t>“Uniquely recognizing a person based on their physiological or behavioral characteristics”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1371600" cy="1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09800"/>
            <a:ext cx="1219199" cy="146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209800"/>
            <a:ext cx="1737928" cy="146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209800"/>
            <a:ext cx="1905000" cy="1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E:\PolyU_Palmprint_Database(2nd Version)\PolyUDB\PolyU_386_S_09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28" y="2209800"/>
            <a:ext cx="1919672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for the Iris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20669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4956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26193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495800"/>
            <a:ext cx="26193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Gabor Filter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676400"/>
            <a:ext cx="64484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32766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4967" y="6248400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 : </a:t>
            </a:r>
            <a:r>
              <a:rPr lang="en-US" dirty="0" err="1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5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1066800"/>
            <a:ext cx="27717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390900"/>
            <a:ext cx="72104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088" y="5221069"/>
            <a:ext cx="364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source: </a:t>
            </a:r>
            <a:r>
              <a:rPr lang="en-US" dirty="0" err="1" smtClean="0"/>
              <a:t>Mehrotra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380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Representation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5486400"/>
            <a:ext cx="7848600" cy="11239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Gabor response                 </a:t>
            </a:r>
            <a:r>
              <a:rPr lang="en-US" dirty="0" err="1" smtClean="0"/>
              <a:t>Mehrotra</a:t>
            </a:r>
            <a:r>
              <a:rPr lang="en-US" dirty="0" smtClean="0"/>
              <a:t> et al[2009]</a:t>
            </a:r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4" y="2253744"/>
            <a:ext cx="2133600" cy="174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2" y="3995733"/>
            <a:ext cx="1933573" cy="154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urved Connector 11"/>
          <p:cNvCxnSpPr/>
          <p:nvPr/>
        </p:nvCxnSpPr>
        <p:spPr>
          <a:xfrm>
            <a:off x="4791075" y="2133600"/>
            <a:ext cx="1619249" cy="152401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6781801" y="3956050"/>
            <a:ext cx="152399" cy="12700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81125"/>
            <a:ext cx="1743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609975"/>
            <a:ext cx="1771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609975"/>
            <a:ext cx="17907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urved Connector 7"/>
          <p:cNvCxnSpPr/>
          <p:nvPr/>
        </p:nvCxnSpPr>
        <p:spPr>
          <a:xfrm rot="10800000" flipV="1">
            <a:off x="1676406" y="2590800"/>
            <a:ext cx="1371595" cy="1019174"/>
          </a:xfrm>
          <a:prstGeom prst="curvedConnector3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>
            <a:off x="3602833" y="3250405"/>
            <a:ext cx="585787" cy="285751"/>
          </a:xfrm>
          <a:prstGeom prst="curvedConnector3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Additional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096000" cy="394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5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the Size of Window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59694"/>
            <a:ext cx="7010399" cy="483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1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Data pruned after each set of 50 projections, starting with 1. </a:t>
            </a:r>
            <a:r>
              <a:rPr lang="en-US" dirty="0" smtClean="0"/>
              <a:t>The improvement </a:t>
            </a:r>
            <a:r>
              <a:rPr lang="en-US" dirty="0"/>
              <a:t>in pruning reduces as the number of projections </a:t>
            </a:r>
            <a:r>
              <a:rPr lang="en-US" dirty="0" smtClean="0"/>
              <a:t>increase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50387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It takes 2.86 seconds for explicit comparison of a template against all samples, whereas it takes 0.84 seconds </a:t>
            </a:r>
            <a:r>
              <a:rPr lang="en-US" dirty="0"/>
              <a:t>after </a:t>
            </a:r>
            <a:r>
              <a:rPr lang="en-US" dirty="0" smtClean="0"/>
              <a:t>using filtering </a:t>
            </a:r>
            <a:r>
              <a:rPr lang="en-US" dirty="0"/>
              <a:t>pipeline of 104 random </a:t>
            </a:r>
            <a:r>
              <a:rPr lang="en-US" dirty="0" smtClean="0"/>
              <a:t>projections.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44958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12B8-D37B-4775-B9DB-3FBD7C36D3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Previous Works</a:t>
            </a:r>
          </a:p>
          <a:p>
            <a:r>
              <a:rPr lang="en-US" dirty="0" smtClean="0"/>
              <a:t>Cascaded Filtering for </a:t>
            </a:r>
            <a:r>
              <a:rPr lang="en-US" dirty="0" err="1" smtClean="0"/>
              <a:t>Palmprints</a:t>
            </a:r>
            <a:endParaRPr lang="en-US" dirty="0" smtClean="0"/>
          </a:p>
          <a:p>
            <a:r>
              <a:rPr lang="en-US" dirty="0">
                <a:solidFill>
                  <a:srgbClr val="C00000"/>
                </a:solidFill>
              </a:rPr>
              <a:t>Cascaded Filtering </a:t>
            </a:r>
            <a:r>
              <a:rPr lang="en-US" dirty="0" smtClean="0">
                <a:solidFill>
                  <a:srgbClr val="C00000"/>
                </a:solidFill>
              </a:rPr>
              <a:t>for Fingerprints</a:t>
            </a:r>
          </a:p>
          <a:p>
            <a:r>
              <a:rPr lang="en-US" dirty="0" smtClean="0"/>
              <a:t>Summary and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990600"/>
          </a:xfrm>
        </p:spPr>
        <p:txBody>
          <a:bodyPr/>
          <a:lstStyle/>
          <a:p>
            <a:r>
              <a:rPr lang="en-US" dirty="0" smtClean="0"/>
              <a:t>Minutia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4456113"/>
            <a:ext cx="8153400" cy="2249487"/>
          </a:xfrm>
        </p:spPr>
        <p:txBody>
          <a:bodyPr/>
          <a:lstStyle/>
          <a:p>
            <a:r>
              <a:rPr lang="en-US" dirty="0" smtClean="0"/>
              <a:t>Degradation </a:t>
            </a:r>
            <a:r>
              <a:rPr lang="en-US" dirty="0"/>
              <a:t>types – ridges are not continuous, parallel ridges are not well separated, cuts/creases/bruises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39887"/>
            <a:ext cx="3276600" cy="28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Biometric Authentication System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12668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n 1"/>
          <p:cNvSpPr/>
          <p:nvPr/>
        </p:nvSpPr>
        <p:spPr>
          <a:xfrm>
            <a:off x="7391400" y="2862262"/>
            <a:ext cx="1066800" cy="1709738"/>
          </a:xfrm>
          <a:prstGeom prst="can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Curved Connector 3"/>
          <p:cNvCxnSpPr>
            <a:stCxn id="28" idx="3"/>
          </p:cNvCxnSpPr>
          <p:nvPr/>
        </p:nvCxnSpPr>
        <p:spPr>
          <a:xfrm>
            <a:off x="6248400" y="2304366"/>
            <a:ext cx="1600200" cy="557896"/>
          </a:xfrm>
          <a:prstGeom prst="curvedConnector3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2" idx="3"/>
            <a:endCxn id="36" idx="3"/>
          </p:cNvCxnSpPr>
          <p:nvPr/>
        </p:nvCxnSpPr>
        <p:spPr>
          <a:xfrm rot="5400000">
            <a:off x="6468814" y="3972580"/>
            <a:ext cx="856566" cy="2055407"/>
          </a:xfrm>
          <a:prstGeom prst="curved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86025" y="2314574"/>
            <a:ext cx="48577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</p:cNvCxnSpPr>
          <p:nvPr/>
        </p:nvCxnSpPr>
        <p:spPr>
          <a:xfrm>
            <a:off x="4219257" y="2267635"/>
            <a:ext cx="657543" cy="1836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38400" y="5386390"/>
            <a:ext cx="48577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5" idx="3"/>
          </p:cNvCxnSpPr>
          <p:nvPr/>
        </p:nvCxnSpPr>
        <p:spPr>
          <a:xfrm>
            <a:off x="4191000" y="5391835"/>
            <a:ext cx="547687" cy="1360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91400" y="3393965"/>
            <a:ext cx="10668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Template Database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1066800" y="4202668"/>
            <a:ext cx="154048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Verification</a:t>
            </a:r>
          </a:p>
        </p:txBody>
      </p:sp>
      <p:cxnSp>
        <p:nvCxnSpPr>
          <p:cNvPr id="2062" name="Straight Arrow Connector 2061"/>
          <p:cNvCxnSpPr/>
          <p:nvPr/>
        </p:nvCxnSpPr>
        <p:spPr>
          <a:xfrm flipH="1">
            <a:off x="4876800" y="5791200"/>
            <a:ext cx="388143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86400" y="5791200"/>
            <a:ext cx="457199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71999" y="6183868"/>
            <a:ext cx="692943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638800" y="6172200"/>
            <a:ext cx="692943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1944469"/>
            <a:ext cx="124745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Feature</a:t>
            </a:r>
          </a:p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09572" y="1981200"/>
            <a:ext cx="133882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Template</a:t>
            </a:r>
          </a:p>
          <a:p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43543" y="5068669"/>
            <a:ext cx="124745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Feature</a:t>
            </a:r>
          </a:p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24400" y="5105400"/>
            <a:ext cx="114499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Template</a:t>
            </a:r>
          </a:p>
          <a:p>
            <a:r>
              <a:rPr lang="en-US" dirty="0" smtClean="0"/>
              <a:t>Matching</a:t>
            </a:r>
            <a:endParaRPr lang="en-US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752600"/>
            <a:ext cx="12858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152525" y="1371600"/>
            <a:ext cx="136207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Enrollment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38400" y="4839789"/>
            <a:ext cx="533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772400" y="4572001"/>
            <a:ext cx="0" cy="2666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4419600"/>
            <a:ext cx="19223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8153400" cy="1866900"/>
          </a:xfrm>
        </p:spPr>
        <p:txBody>
          <a:bodyPr/>
          <a:lstStyle/>
          <a:p>
            <a:r>
              <a:rPr lang="en-US" dirty="0" smtClean="0"/>
              <a:t>The feature should be fixed in length for all the samples. </a:t>
            </a:r>
          </a:p>
          <a:p>
            <a:r>
              <a:rPr lang="en-US" dirty="0" smtClean="0"/>
              <a:t>Minutia Triplets and Quadruplets is used as features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43300"/>
            <a:ext cx="1619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77332" y="48122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467932" y="48006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baseline="-25000" dirty="0"/>
              <a:t>2</a:t>
            </a:r>
          </a:p>
        </p:txBody>
      </p:sp>
      <p:sp>
        <p:nvSpPr>
          <p:cNvPr id="7" name="Arc 6"/>
          <p:cNvSpPr/>
          <p:nvPr/>
        </p:nvSpPr>
        <p:spPr>
          <a:xfrm>
            <a:off x="3886200" y="5029200"/>
            <a:ext cx="685800" cy="457200"/>
          </a:xfrm>
          <a:prstGeom prst="arc">
            <a:avLst>
              <a:gd name="adj1" fmla="val 18364268"/>
              <a:gd name="adj2" fmla="val 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6200000">
            <a:off x="5772150" y="5010150"/>
            <a:ext cx="495300" cy="457200"/>
          </a:xfrm>
          <a:prstGeom prst="arc">
            <a:avLst>
              <a:gd name="adj1" fmla="val 15444589"/>
              <a:gd name="adj2" fmla="val 21110165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0" y="4114800"/>
            <a:ext cx="1981200" cy="1143000"/>
          </a:xfrm>
          <a:prstGeom prst="triangle">
            <a:avLst>
              <a:gd name="adj" fmla="val 38131"/>
            </a:avLst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821668"/>
            <a:ext cx="168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Smaller Angles</a:t>
            </a:r>
            <a:endParaRPr lang="en-US" dirty="0"/>
          </a:p>
        </p:txBody>
      </p:sp>
      <p:cxnSp>
        <p:nvCxnSpPr>
          <p:cNvPr id="14" name="Straight Connector 13"/>
          <p:cNvCxnSpPr>
            <a:stCxn id="10" idx="0"/>
          </p:cNvCxnSpPr>
          <p:nvPr/>
        </p:nvCxnSpPr>
        <p:spPr>
          <a:xfrm flipV="1">
            <a:off x="5667666" y="4191000"/>
            <a:ext cx="123534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62500" y="4191000"/>
            <a:ext cx="1028700" cy="742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95800" y="525780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Largest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dirty="0" smtClean="0"/>
              <a:t>Minutia Quadruplets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 Means is used to find 50 cluster center</a:t>
            </a:r>
            <a:endParaRPr lang="en-US" dirty="0"/>
          </a:p>
          <a:p>
            <a:r>
              <a:rPr lang="en-US" dirty="0" smtClean="0"/>
              <a:t>50 Features extracted from triplets and quadruplets and joined together.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371600"/>
            <a:ext cx="4572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73643"/>
                  </p:ext>
                </p:extLst>
              </p:nvPr>
            </p:nvGraphicFramePr>
            <p:xfrm>
              <a:off x="5486400" y="1066800"/>
              <a:ext cx="3581400" cy="3200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19200"/>
                    <a:gridCol w="2362200"/>
                  </a:tblGrid>
                  <a:tr h="35705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Features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5705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5705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2−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5705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5705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5705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𝜌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5705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𝜌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624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Function</a:t>
                          </a:r>
                          <a:r>
                            <a:rPr lang="en-US" baseline="0" dirty="0" smtClean="0"/>
                            <a:t> of area of quad and </a:t>
                          </a:r>
                          <a:r>
                            <a:rPr lang="en-US" i="0" baseline="0" dirty="0" smtClean="0"/>
                            <a:t>||</a:t>
                          </a:r>
                          <a:endParaRPr lang="en-US" i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73643"/>
                  </p:ext>
                </p:extLst>
              </p:nvPr>
            </p:nvGraphicFramePr>
            <p:xfrm>
              <a:off x="5486400" y="1066800"/>
              <a:ext cx="3581400" cy="32004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19200"/>
                    <a:gridCol w="236220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Features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546" t="-110000" b="-700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546" t="-210000" b="-600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546" t="-310000" b="-500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546" t="-410000" b="-400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546" t="-510000" b="-300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546" t="-610000" b="-200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Function</a:t>
                          </a:r>
                          <a:r>
                            <a:rPr lang="en-US" baseline="0" dirty="0" smtClean="0"/>
                            <a:t> of area of quad and </a:t>
                          </a:r>
                          <a:r>
                            <a:rPr lang="en-US" i="0" baseline="0" dirty="0" smtClean="0"/>
                            <a:t>||</a:t>
                          </a:r>
                          <a:endParaRPr lang="en-US" i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4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Quadrilaterals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451735"/>
            <a:ext cx="7784918" cy="1857375"/>
            <a:chOff x="838200" y="2451735"/>
            <a:chExt cx="7784918" cy="18573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975610"/>
              <a:ext cx="2057400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818" y="2661285"/>
              <a:ext cx="2686050" cy="164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918" y="2451735"/>
              <a:ext cx="2362200" cy="18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838200" y="4659868"/>
            <a:ext cx="7630848" cy="369332"/>
            <a:chOff x="838200" y="4604266"/>
            <a:chExt cx="7630848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838200" y="4604266"/>
              <a:ext cx="2371162" cy="36933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Convex Quadrilateral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200" y="4604266"/>
              <a:ext cx="2491388" cy="36933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Concave Quadrilateral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95412" y="4604266"/>
              <a:ext cx="2273636" cy="36933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Reflex Quadrilateral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39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666875"/>
            <a:ext cx="581501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 flipV="1">
            <a:off x="2743200" y="2362200"/>
            <a:ext cx="609600" cy="76200"/>
          </a:xfrm>
          <a:prstGeom prst="curved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2895600" y="4572000"/>
            <a:ext cx="609600" cy="76200"/>
          </a:xfrm>
          <a:prstGeom prst="curved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4572000" y="2362200"/>
            <a:ext cx="1219200" cy="304800"/>
          </a:xfrm>
          <a:prstGeom prst="curved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4572000" y="4648200"/>
            <a:ext cx="1219200" cy="304800"/>
          </a:xfrm>
          <a:prstGeom prst="curved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0" y="2362200"/>
            <a:ext cx="18288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50 features from triangle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05600" y="4572000"/>
            <a:ext cx="197802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50 features from quadrilaterals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3581400"/>
            <a:ext cx="22098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Combined together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685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024063"/>
            <a:ext cx="43624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4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the combination of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209800"/>
            <a:ext cx="47053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1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dirty="0" smtClean="0"/>
              <a:t>Effect of the size of training set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419600" cy="314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05707"/>
              </p:ext>
            </p:extLst>
          </p:nvPr>
        </p:nvGraphicFramePr>
        <p:xfrm>
          <a:off x="1447800" y="4648200"/>
          <a:ext cx="6781801" cy="13817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458403"/>
                <a:gridCol w="2543175"/>
                <a:gridCol w="17802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Penetration Rate (99% Hit rate)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taken in microseconds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Iloanusi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i="1" baseline="0" dirty="0" smtClean="0"/>
                        <a:t>et al.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20%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Proposed</a:t>
                      </a:r>
                      <a:r>
                        <a:rPr lang="en-US" baseline="0" dirty="0" smtClean="0"/>
                        <a:t> 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3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12B8-D37B-4775-B9DB-3FBD7C36D3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Previous Works</a:t>
            </a:r>
          </a:p>
          <a:p>
            <a:r>
              <a:rPr lang="en-US" dirty="0" smtClean="0"/>
              <a:t>Cascaded Filtering for </a:t>
            </a:r>
            <a:r>
              <a:rPr lang="en-US" dirty="0" err="1" smtClean="0"/>
              <a:t>Palmprints</a:t>
            </a:r>
            <a:endParaRPr lang="en-US" dirty="0" smtClean="0"/>
          </a:p>
          <a:p>
            <a:r>
              <a:rPr lang="en-US" dirty="0"/>
              <a:t>Cascaded Filtering </a:t>
            </a:r>
            <a:r>
              <a:rPr lang="en-US" dirty="0" smtClean="0"/>
              <a:t>for Fingerprints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Summary and Conclusion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Search space reduced by 63% and search time by 3 times on </a:t>
            </a:r>
            <a:r>
              <a:rPr lang="en-US" sz="2400" dirty="0" err="1" smtClean="0"/>
              <a:t>PolyU</a:t>
            </a:r>
            <a:r>
              <a:rPr lang="en-US" sz="2400" dirty="0" smtClean="0"/>
              <a:t> Datasets. </a:t>
            </a:r>
          </a:p>
          <a:p>
            <a:r>
              <a:rPr lang="en-US" sz="2400" dirty="0"/>
              <a:t>Search space reduced by 74% and search time by almost 2 times on FVC 2002. </a:t>
            </a:r>
            <a:endParaRPr lang="en-US" sz="2400" dirty="0" smtClean="0"/>
          </a:p>
          <a:p>
            <a:r>
              <a:rPr lang="en-US" sz="2400" dirty="0"/>
              <a:t>Can add more features without time overhead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approach is flexible using different feature vectors. </a:t>
            </a:r>
          </a:p>
          <a:p>
            <a:r>
              <a:rPr lang="en-US" sz="2400" dirty="0" smtClean="0"/>
              <a:t>Cost for inserting new data is minimal. </a:t>
            </a:r>
          </a:p>
          <a:p>
            <a:r>
              <a:rPr lang="en-US" sz="2400" dirty="0" smtClean="0"/>
              <a:t>Allows a high degree of parallelization. </a:t>
            </a:r>
          </a:p>
          <a:p>
            <a:r>
              <a:rPr lang="en-US" sz="2400" dirty="0" smtClean="0"/>
              <a:t>Possibility of creating more complex filtration with formally characterized fitness function.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Cascaded Filtering for Biometric Identification Using Random Projections, </a:t>
            </a:r>
            <a:r>
              <a:rPr lang="en-US" i="1" dirty="0" smtClean="0"/>
              <a:t>National Conference on Communication</a:t>
            </a:r>
            <a:r>
              <a:rPr lang="en-US" dirty="0" smtClean="0"/>
              <a:t>, January, 2011</a:t>
            </a:r>
          </a:p>
          <a:p>
            <a:r>
              <a:rPr lang="en-US" dirty="0"/>
              <a:t>Cascaded Filtering for </a:t>
            </a:r>
            <a:r>
              <a:rPr lang="en-US" dirty="0" smtClean="0"/>
              <a:t>Fingerprint Identification </a:t>
            </a:r>
            <a:r>
              <a:rPr lang="en-US" dirty="0"/>
              <a:t>Using Random </a:t>
            </a:r>
            <a:r>
              <a:rPr lang="en-US" dirty="0" smtClean="0"/>
              <a:t>Projections, </a:t>
            </a:r>
            <a:r>
              <a:rPr lang="en-US" i="1" dirty="0" smtClean="0"/>
              <a:t>Computer Vision and Pattern Recognition Workshop</a:t>
            </a:r>
            <a:r>
              <a:rPr lang="en-US" dirty="0" smtClean="0"/>
              <a:t>, June,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Biometric Authentication System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12668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n 1"/>
          <p:cNvSpPr/>
          <p:nvPr/>
        </p:nvSpPr>
        <p:spPr>
          <a:xfrm>
            <a:off x="7391400" y="2862262"/>
            <a:ext cx="1066800" cy="1709738"/>
          </a:xfrm>
          <a:prstGeom prst="can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Curved Connector 3"/>
          <p:cNvCxnSpPr>
            <a:stCxn id="28" idx="3"/>
          </p:cNvCxnSpPr>
          <p:nvPr/>
        </p:nvCxnSpPr>
        <p:spPr>
          <a:xfrm>
            <a:off x="6248400" y="2304366"/>
            <a:ext cx="1600200" cy="557896"/>
          </a:xfrm>
          <a:prstGeom prst="curvedConnector3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2" idx="3"/>
            <a:endCxn id="36" idx="3"/>
          </p:cNvCxnSpPr>
          <p:nvPr/>
        </p:nvCxnSpPr>
        <p:spPr>
          <a:xfrm rot="5400000">
            <a:off x="6563380" y="3878014"/>
            <a:ext cx="667435" cy="2055407"/>
          </a:xfrm>
          <a:prstGeom prst="curved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86025" y="2314574"/>
            <a:ext cx="48577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</p:cNvCxnSpPr>
          <p:nvPr/>
        </p:nvCxnSpPr>
        <p:spPr>
          <a:xfrm>
            <a:off x="4219257" y="2267635"/>
            <a:ext cx="657543" cy="1836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38400" y="5257800"/>
            <a:ext cx="48577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191000" y="5257800"/>
            <a:ext cx="547687" cy="1360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91400" y="3393965"/>
            <a:ext cx="10668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Template Database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1066800" y="4202668"/>
            <a:ext cx="166211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Identification</a:t>
            </a:r>
          </a:p>
        </p:txBody>
      </p:sp>
      <p:cxnSp>
        <p:nvCxnSpPr>
          <p:cNvPr id="2062" name="Straight Arrow Connector 2061"/>
          <p:cNvCxnSpPr/>
          <p:nvPr/>
        </p:nvCxnSpPr>
        <p:spPr>
          <a:xfrm flipH="1">
            <a:off x="4876800" y="5562600"/>
            <a:ext cx="388143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86400" y="5562600"/>
            <a:ext cx="457199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71999" y="5943600"/>
            <a:ext cx="692943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638800" y="5943600"/>
            <a:ext cx="692943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1944469"/>
            <a:ext cx="124745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Feature</a:t>
            </a:r>
          </a:p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09572" y="1981200"/>
            <a:ext cx="133882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Template</a:t>
            </a:r>
          </a:p>
          <a:p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43543" y="4953000"/>
            <a:ext cx="124745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Feature</a:t>
            </a:r>
          </a:p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24400" y="4916269"/>
            <a:ext cx="114499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Template</a:t>
            </a:r>
          </a:p>
          <a:p>
            <a:r>
              <a:rPr lang="en-US" dirty="0" smtClean="0"/>
              <a:t>Matching</a:t>
            </a:r>
            <a:endParaRPr lang="en-US" dirty="0"/>
          </a:p>
        </p:txBody>
      </p:sp>
      <p:cxnSp>
        <p:nvCxnSpPr>
          <p:cNvPr id="7" name="Curved Connector 6"/>
          <p:cNvCxnSpPr/>
          <p:nvPr/>
        </p:nvCxnSpPr>
        <p:spPr>
          <a:xfrm rot="10800000" flipV="1">
            <a:off x="5869394" y="4571998"/>
            <a:ext cx="2207810" cy="381001"/>
          </a:xfrm>
          <a:prstGeom prst="curvedConnector3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2" idx="3"/>
          </p:cNvCxnSpPr>
          <p:nvPr/>
        </p:nvCxnSpPr>
        <p:spPr>
          <a:xfrm rot="5400000">
            <a:off x="6401797" y="4039597"/>
            <a:ext cx="990600" cy="2055407"/>
          </a:xfrm>
          <a:prstGeom prst="curved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12858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143000" y="1295400"/>
            <a:ext cx="136207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36946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12B8-D37B-4775-B9DB-3FBD7C36D37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5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2400" cy="2514600"/>
          </a:xfrm>
        </p:spPr>
        <p:txBody>
          <a:bodyPr/>
          <a:lstStyle/>
          <a:p>
            <a:r>
              <a:rPr lang="en-US" dirty="0" smtClean="0"/>
              <a:t>What if the size of the database</a:t>
            </a:r>
            <a:br>
              <a:rPr lang="en-US" dirty="0" smtClean="0"/>
            </a:br>
            <a:r>
              <a:rPr lang="en-US" dirty="0" smtClean="0"/>
              <a:t>is too large??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12B8-D37B-4775-B9DB-3FBD7C36D3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Motivation</a:t>
            </a:r>
          </a:p>
          <a:p>
            <a:r>
              <a:rPr lang="en-US" dirty="0" smtClean="0"/>
              <a:t>Previous Works</a:t>
            </a:r>
          </a:p>
          <a:p>
            <a:r>
              <a:rPr lang="en-US" dirty="0" smtClean="0"/>
              <a:t>Cascaded Filtering for </a:t>
            </a:r>
            <a:r>
              <a:rPr lang="en-US" dirty="0" err="1" smtClean="0"/>
              <a:t>Palmprints</a:t>
            </a:r>
            <a:endParaRPr lang="en-US" dirty="0" smtClean="0"/>
          </a:p>
          <a:p>
            <a:r>
              <a:rPr lang="en-US" dirty="0"/>
              <a:t>Cascaded Filtering </a:t>
            </a:r>
            <a:r>
              <a:rPr lang="en-US" dirty="0" smtClean="0"/>
              <a:t>for Fingerprints</a:t>
            </a:r>
          </a:p>
          <a:p>
            <a:r>
              <a:rPr lang="en-US" dirty="0" smtClean="0"/>
              <a:t>Summary and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7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of the Matching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Large Database (1.25 billion in case of UID project). </a:t>
            </a:r>
          </a:p>
          <a:p>
            <a:r>
              <a:rPr lang="en-US" sz="2400" dirty="0" smtClean="0"/>
              <a:t>Identification: obtained template is matched with each template stored.</a:t>
            </a:r>
          </a:p>
          <a:p>
            <a:r>
              <a:rPr lang="en-US" sz="2400" dirty="0" smtClean="0"/>
              <a:t>If one matching takes around 1 millisecond, a single enrollment will take more than 300 hrs. </a:t>
            </a:r>
          </a:p>
          <a:p>
            <a:r>
              <a:rPr lang="en-US" sz="2400" dirty="0" smtClean="0"/>
              <a:t>With 1000 processors, it will take over 20,000 years to enroll every Indian.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Unacceptable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Search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47244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Application in web search</a:t>
            </a:r>
          </a:p>
          <a:p>
            <a:r>
              <a:rPr lang="en-US" sz="2400" dirty="0" smtClean="0"/>
              <a:t>Match every search query against 1 trillion web pages</a:t>
            </a:r>
          </a:p>
          <a:p>
            <a:r>
              <a:rPr lang="en-US" sz="2400" dirty="0" smtClean="0"/>
              <a:t>Text search is fast </a:t>
            </a:r>
          </a:p>
          <a:p>
            <a:r>
              <a:rPr lang="en-US" sz="2400" dirty="0" smtClean="0"/>
              <a:t>Indexing improves the speed of data retrieval.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29" y="1981200"/>
            <a:ext cx="3796871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695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ew_cvit">
  <a:themeElements>
    <a:clrScheme name="new_cv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new_cvi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mpd="sng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new_c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1259</Words>
  <Application>Microsoft Office PowerPoint</Application>
  <PresentationFormat>On-screen Show (4:3)</PresentationFormat>
  <Paragraphs>294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2_new_cvit</vt:lpstr>
      <vt:lpstr>Cascaded Filtering For Biometric Identification Using Random Projection</vt:lpstr>
      <vt:lpstr>Thesis Overview</vt:lpstr>
      <vt:lpstr>What is Biometrics?</vt:lpstr>
      <vt:lpstr>Biometric Authentication System</vt:lpstr>
      <vt:lpstr>Biometric Authentication System</vt:lpstr>
      <vt:lpstr>What if the size of the database is too large??</vt:lpstr>
      <vt:lpstr>Thesis Overview</vt:lpstr>
      <vt:lpstr>Scale of the Matching Problem</vt:lpstr>
      <vt:lpstr>Large Scale Search Problems</vt:lpstr>
      <vt:lpstr>CBIR</vt:lpstr>
      <vt:lpstr>Biometric Indexing: A Special Case</vt:lpstr>
      <vt:lpstr>Indexing of Biometric data</vt:lpstr>
      <vt:lpstr>Iris have Bad Indexability</vt:lpstr>
      <vt:lpstr>Random projections</vt:lpstr>
      <vt:lpstr>Thesis Overview</vt:lpstr>
      <vt:lpstr>Indexing in biometrics</vt:lpstr>
      <vt:lpstr>Fingerprints Details</vt:lpstr>
      <vt:lpstr>Fingerprints</vt:lpstr>
      <vt:lpstr>Fingerprint Classification</vt:lpstr>
      <vt:lpstr>Fingerprint Classification</vt:lpstr>
      <vt:lpstr>Fingerprint Indexing</vt:lpstr>
      <vt:lpstr>Thesis Overview</vt:lpstr>
      <vt:lpstr>Cascaded Filtering</vt:lpstr>
      <vt:lpstr>Filtering with projections</vt:lpstr>
      <vt:lpstr>Selection of Random Lines</vt:lpstr>
      <vt:lpstr>Sorting of the projections</vt:lpstr>
      <vt:lpstr>Feature Extraction</vt:lpstr>
      <vt:lpstr>Feature Extraction</vt:lpstr>
      <vt:lpstr>Feature Extraction</vt:lpstr>
      <vt:lpstr>Features for the Iris</vt:lpstr>
      <vt:lpstr>Gabor Filter</vt:lpstr>
      <vt:lpstr>Additional Features</vt:lpstr>
      <vt:lpstr>Feature Representation</vt:lpstr>
      <vt:lpstr>Effect of Additional Features</vt:lpstr>
      <vt:lpstr>Effect of the Size of Window</vt:lpstr>
      <vt:lpstr>Pruning </vt:lpstr>
      <vt:lpstr>Time Analysis</vt:lpstr>
      <vt:lpstr>Thesis Overview</vt:lpstr>
      <vt:lpstr>Minutia</vt:lpstr>
      <vt:lpstr>Feature Extraction</vt:lpstr>
      <vt:lpstr>Minutia Quadruplets</vt:lpstr>
      <vt:lpstr>Types of Quadrilaterals</vt:lpstr>
      <vt:lpstr>Cluster Formation</vt:lpstr>
      <vt:lpstr>Time Analysis</vt:lpstr>
      <vt:lpstr>Effect of the combination of features</vt:lpstr>
      <vt:lpstr>Effect of the size of training set</vt:lpstr>
      <vt:lpstr>Thesis Overview</vt:lpstr>
      <vt:lpstr>Summary</vt:lpstr>
      <vt:lpstr>Publications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Cascaded Filtering For Fingerprint Identification Using Random Projection</dc:title>
  <dc:creator>atif</dc:creator>
  <cp:lastModifiedBy>atif</cp:lastModifiedBy>
  <cp:revision>62</cp:revision>
  <dcterms:created xsi:type="dcterms:W3CDTF">2006-08-16T00:00:00Z</dcterms:created>
  <dcterms:modified xsi:type="dcterms:W3CDTF">2012-07-25T06:09:44Z</dcterms:modified>
</cp:coreProperties>
</file>