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8" r:id="rId2"/>
    <p:sldId id="260" r:id="rId3"/>
    <p:sldId id="339" r:id="rId4"/>
    <p:sldId id="267" r:id="rId5"/>
    <p:sldId id="332" r:id="rId6"/>
    <p:sldId id="333" r:id="rId7"/>
    <p:sldId id="268" r:id="rId8"/>
    <p:sldId id="300" r:id="rId9"/>
    <p:sldId id="340" r:id="rId10"/>
    <p:sldId id="351" r:id="rId11"/>
    <p:sldId id="341" r:id="rId12"/>
    <p:sldId id="354" r:id="rId13"/>
    <p:sldId id="342" r:id="rId14"/>
    <p:sldId id="344" r:id="rId15"/>
    <p:sldId id="355" r:id="rId16"/>
    <p:sldId id="343" r:id="rId17"/>
    <p:sldId id="356" r:id="rId18"/>
    <p:sldId id="321" r:id="rId19"/>
    <p:sldId id="322" r:id="rId20"/>
    <p:sldId id="323" r:id="rId21"/>
    <p:sldId id="324" r:id="rId22"/>
    <p:sldId id="325" r:id="rId23"/>
    <p:sldId id="326" r:id="rId24"/>
    <p:sldId id="373" r:id="rId25"/>
    <p:sldId id="328" r:id="rId26"/>
    <p:sldId id="357" r:id="rId27"/>
    <p:sldId id="327" r:id="rId28"/>
    <p:sldId id="335" r:id="rId29"/>
    <p:sldId id="336" r:id="rId30"/>
    <p:sldId id="371" r:id="rId31"/>
    <p:sldId id="349" r:id="rId32"/>
    <p:sldId id="359" r:id="rId33"/>
    <p:sldId id="360" r:id="rId34"/>
    <p:sldId id="350" r:id="rId35"/>
    <p:sldId id="358" r:id="rId36"/>
    <p:sldId id="345" r:id="rId37"/>
    <p:sldId id="352" r:id="rId38"/>
    <p:sldId id="353" r:id="rId39"/>
    <p:sldId id="348" r:id="rId40"/>
    <p:sldId id="363" r:id="rId41"/>
    <p:sldId id="361" r:id="rId42"/>
    <p:sldId id="337" r:id="rId43"/>
    <p:sldId id="338" r:id="rId44"/>
    <p:sldId id="364" r:id="rId45"/>
    <p:sldId id="372" r:id="rId46"/>
    <p:sldId id="362" r:id="rId47"/>
    <p:sldId id="365" r:id="rId48"/>
    <p:sldId id="366" r:id="rId49"/>
    <p:sldId id="367" r:id="rId50"/>
    <p:sldId id="368" r:id="rId51"/>
    <p:sldId id="369" r:id="rId52"/>
    <p:sldId id="320" r:id="rId53"/>
    <p:sldId id="37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97" autoAdjust="0"/>
  </p:normalViewPr>
  <p:slideViewPr>
    <p:cSldViewPr>
      <p:cViewPr>
        <p:scale>
          <a:sx n="80" d="100"/>
          <a:sy n="80" d="100"/>
        </p:scale>
        <p:origin x="-8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Votes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Id1</c:v>
                </c:pt>
                <c:pt idx="1">
                  <c:v>Id2</c:v>
                </c:pt>
                <c:pt idx="2">
                  <c:v>Id3</c:v>
                </c:pt>
                <c:pt idx="3">
                  <c:v>Id4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Id1</c:v>
                </c:pt>
                <c:pt idx="1">
                  <c:v>Id2</c:v>
                </c:pt>
                <c:pt idx="2">
                  <c:v>Id3</c:v>
                </c:pt>
                <c:pt idx="3">
                  <c:v>Id4</c:v>
                </c:pt>
              </c:strCache>
            </c: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Id1</c:v>
                </c:pt>
                <c:pt idx="1">
                  <c:v>Id2</c:v>
                </c:pt>
                <c:pt idx="2">
                  <c:v>Id3</c:v>
                </c:pt>
                <c:pt idx="3">
                  <c:v>Id4</c:v>
                </c:pt>
              </c:strCache>
            </c:strRef>
          </c:cat>
          <c:val>
            <c:numRef>
              <c:f>Sheet1!$D$2:$D$5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764160"/>
        <c:axId val="44765952"/>
        <c:axId val="0"/>
      </c:bar3DChart>
      <c:catAx>
        <c:axId val="44764160"/>
        <c:scaling>
          <c:orientation val="minMax"/>
        </c:scaling>
        <c:delete val="0"/>
        <c:axPos val="b"/>
        <c:majorTickMark val="out"/>
        <c:minorTickMark val="none"/>
        <c:tickLblPos val="nextTo"/>
        <c:crossAx val="44765952"/>
        <c:crosses val="autoZero"/>
        <c:auto val="1"/>
        <c:lblAlgn val="ctr"/>
        <c:lblOffset val="100"/>
        <c:noMultiLvlLbl val="0"/>
      </c:catAx>
      <c:valAx>
        <c:axId val="44765952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764160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4B491-1E68-410C-93CD-B84F799619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A83124-FD67-43B8-8734-32FD9D6B71A5}">
      <dgm:prSet phldrT="[Text]" custT="1"/>
      <dgm:spPr/>
      <dgm:t>
        <a:bodyPr/>
        <a:lstStyle/>
        <a:p>
          <a:r>
            <a:rPr lang="el-GR" sz="1600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r>
            <a:rPr lang="el-GR" sz="1600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r>
            <a:rPr lang="el-GR" sz="1600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r>
            <a:rPr lang="el-GR" sz="1600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sz="1600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endParaRPr lang="en-US" sz="1600" b="1" baseline="-25000" dirty="0">
            <a:solidFill>
              <a:schemeClr val="tx1"/>
            </a:solidFill>
          </a:endParaRPr>
        </a:p>
      </dgm:t>
    </dgm:pt>
    <dgm:pt modelId="{0E29F1C0-D248-4A4B-B940-9A4E0F81FFAF}" type="parTrans" cxnId="{F645B414-DAAC-4592-A02E-AEF7E1C22FF4}">
      <dgm:prSet/>
      <dgm:spPr/>
      <dgm:t>
        <a:bodyPr/>
        <a:lstStyle/>
        <a:p>
          <a:endParaRPr lang="en-US"/>
        </a:p>
      </dgm:t>
    </dgm:pt>
    <dgm:pt modelId="{E628731D-2DA6-4E5A-BE73-B02965E08873}" type="sibTrans" cxnId="{F645B414-DAAC-4592-A02E-AEF7E1C22FF4}">
      <dgm:prSet/>
      <dgm:spPr/>
      <dgm:t>
        <a:bodyPr/>
        <a:lstStyle/>
        <a:p>
          <a:endParaRPr lang="en-US"/>
        </a:p>
      </dgm:t>
    </dgm:pt>
    <dgm:pt modelId="{D8734D4A-3341-4845-9EB0-2B152A5D51DD}">
      <dgm:prSet phldrT="[Text]" custT="1"/>
      <dgm:spPr/>
      <dgm:t>
        <a:bodyPr/>
        <a:lstStyle/>
        <a:p>
          <a:r>
            <a:rPr lang="el-GR" sz="1600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r>
            <a:rPr lang="el-GR" sz="1600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r>
            <a:rPr lang="el-GR" sz="1600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sz="1600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r>
            <a:rPr lang="el-GR" sz="1600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endParaRPr lang="en-US" sz="1600" b="1" baseline="-25000" dirty="0">
            <a:solidFill>
              <a:schemeClr val="tx1"/>
            </a:solidFill>
          </a:endParaRPr>
        </a:p>
      </dgm:t>
    </dgm:pt>
    <dgm:pt modelId="{CF18D26F-9058-4402-A7B9-0D1330689D9E}" type="parTrans" cxnId="{5D1D32DE-DBF5-403E-B629-1B708E3E3678}">
      <dgm:prSet/>
      <dgm:spPr/>
      <dgm:t>
        <a:bodyPr/>
        <a:lstStyle/>
        <a:p>
          <a:endParaRPr lang="en-US"/>
        </a:p>
      </dgm:t>
    </dgm:pt>
    <dgm:pt modelId="{508858E5-4979-4C35-B877-D80D48C94C76}" type="sibTrans" cxnId="{5D1D32DE-DBF5-403E-B629-1B708E3E3678}">
      <dgm:prSet/>
      <dgm:spPr/>
      <dgm:t>
        <a:bodyPr/>
        <a:lstStyle/>
        <a:p>
          <a:endParaRPr lang="en-US"/>
        </a:p>
      </dgm:t>
    </dgm:pt>
    <dgm:pt modelId="{65E944B5-2442-491D-8B13-E328737E83BC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endParaRPr lang="en-US" b="1" baseline="-25000" dirty="0">
            <a:solidFill>
              <a:schemeClr val="tx1"/>
            </a:solidFill>
          </a:endParaRPr>
        </a:p>
      </dgm:t>
    </dgm:pt>
    <dgm:pt modelId="{85893674-3271-402C-AB94-EA0D3624CA7A}" type="parTrans" cxnId="{10717FC3-EB9D-4703-B824-3743318FB891}">
      <dgm:prSet/>
      <dgm:spPr/>
      <dgm:t>
        <a:bodyPr/>
        <a:lstStyle/>
        <a:p>
          <a:endParaRPr lang="en-US"/>
        </a:p>
      </dgm:t>
    </dgm:pt>
    <dgm:pt modelId="{B33D2C0C-5339-4670-A10E-446E34F8E0FF}" type="sibTrans" cxnId="{10717FC3-EB9D-4703-B824-3743318FB891}">
      <dgm:prSet/>
      <dgm:spPr/>
      <dgm:t>
        <a:bodyPr/>
        <a:lstStyle/>
        <a:p>
          <a:endParaRPr lang="en-US"/>
        </a:p>
      </dgm:t>
    </dgm:pt>
    <dgm:pt modelId="{E070B4A8-7085-4D46-8D99-79F2E4D3AD05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endParaRPr lang="en-US" b="1" baseline="-25000" dirty="0">
            <a:solidFill>
              <a:schemeClr val="tx1"/>
            </a:solidFill>
          </a:endParaRPr>
        </a:p>
      </dgm:t>
    </dgm:pt>
    <dgm:pt modelId="{8FDF718E-1594-47D6-AF50-673B2E9EEB8C}" type="parTrans" cxnId="{1C6274F5-6BC7-474D-8801-FE146C909189}">
      <dgm:prSet/>
      <dgm:spPr/>
      <dgm:t>
        <a:bodyPr/>
        <a:lstStyle/>
        <a:p>
          <a:endParaRPr lang="en-US"/>
        </a:p>
      </dgm:t>
    </dgm:pt>
    <dgm:pt modelId="{5BA167EE-9177-47D0-BC99-4318B59FAEED}" type="sibTrans" cxnId="{1C6274F5-6BC7-474D-8801-FE146C909189}">
      <dgm:prSet/>
      <dgm:spPr/>
      <dgm:t>
        <a:bodyPr/>
        <a:lstStyle/>
        <a:p>
          <a:endParaRPr lang="en-US"/>
        </a:p>
      </dgm:t>
    </dgm:pt>
    <dgm:pt modelId="{AE6BA83B-CE5D-44A4-A127-3CF081E480E6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endParaRPr lang="en-US" b="1" baseline="-25000" dirty="0">
            <a:solidFill>
              <a:schemeClr val="tx1"/>
            </a:solidFill>
          </a:endParaRPr>
        </a:p>
      </dgm:t>
    </dgm:pt>
    <dgm:pt modelId="{A1A3D2F4-0866-40CF-8DE3-3CDBC8E8D589}" type="parTrans" cxnId="{49B62182-1787-4AE3-84F9-949778F3ABF3}">
      <dgm:prSet/>
      <dgm:spPr/>
      <dgm:t>
        <a:bodyPr/>
        <a:lstStyle/>
        <a:p>
          <a:endParaRPr lang="en-US"/>
        </a:p>
      </dgm:t>
    </dgm:pt>
    <dgm:pt modelId="{9615461B-ABD8-46A8-8D61-FBA5430DD9EC}" type="sibTrans" cxnId="{49B62182-1787-4AE3-84F9-949778F3ABF3}">
      <dgm:prSet/>
      <dgm:spPr/>
      <dgm:t>
        <a:bodyPr/>
        <a:lstStyle/>
        <a:p>
          <a:endParaRPr lang="en-US"/>
        </a:p>
      </dgm:t>
    </dgm:pt>
    <dgm:pt modelId="{1A522D6F-0F2C-42AD-8BC0-D01E1AEB78A0}" type="pres">
      <dgm:prSet presAssocID="{B304B491-1E68-410C-93CD-B84F799619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C3BE55-9FF5-4D82-BD52-F2143C3122B4}" type="pres">
      <dgm:prSet presAssocID="{BEA83124-FD67-43B8-8734-32FD9D6B71A5}" presName="linNode" presStyleCnt="0"/>
      <dgm:spPr/>
    </dgm:pt>
    <dgm:pt modelId="{CD0F2BBC-93B9-4344-9A9B-DE541320966C}" type="pres">
      <dgm:prSet presAssocID="{BEA83124-FD67-43B8-8734-32FD9D6B71A5}" presName="parentText" presStyleLbl="node1" presStyleIdx="0" presStyleCnt="5" custScaleX="155827" custScaleY="124207" custLinFactNeighborX="-13" custLinFactNeighborY="-3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EF2B4-BB4F-4C00-AC12-072C38A1CCDE}" type="pres">
      <dgm:prSet presAssocID="{E628731D-2DA6-4E5A-BE73-B02965E08873}" presName="sp" presStyleCnt="0"/>
      <dgm:spPr/>
    </dgm:pt>
    <dgm:pt modelId="{5FEC7F97-25F8-4B0A-A63E-DAE6C6AB4C5D}" type="pres">
      <dgm:prSet presAssocID="{D8734D4A-3341-4845-9EB0-2B152A5D51DD}" presName="linNode" presStyleCnt="0"/>
      <dgm:spPr/>
    </dgm:pt>
    <dgm:pt modelId="{38209403-A944-42DA-A4BC-56881838FFD2}" type="pres">
      <dgm:prSet presAssocID="{D8734D4A-3341-4845-9EB0-2B152A5D51DD}" presName="parentText" presStyleLbl="node1" presStyleIdx="1" presStyleCnt="5" custScaleX="155800" custScaleY="996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0A962-8D50-4AE0-9838-78D4C0D53FF7}" type="pres">
      <dgm:prSet presAssocID="{508858E5-4979-4C35-B877-D80D48C94C76}" presName="sp" presStyleCnt="0"/>
      <dgm:spPr/>
    </dgm:pt>
    <dgm:pt modelId="{479A2B6A-7A9A-49F7-9CF1-830F4EEF807D}" type="pres">
      <dgm:prSet presAssocID="{65E944B5-2442-491D-8B13-E328737E83BC}" presName="linNode" presStyleCnt="0"/>
      <dgm:spPr/>
    </dgm:pt>
    <dgm:pt modelId="{91E42028-B314-44C7-BB39-6D38E542F688}" type="pres">
      <dgm:prSet presAssocID="{65E944B5-2442-491D-8B13-E328737E83BC}" presName="parentText" presStyleLbl="node1" presStyleIdx="2" presStyleCnt="5" custScaleX="155827" custScaleY="1262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77EE5-36B0-400B-B885-6B107B0D430B}" type="pres">
      <dgm:prSet presAssocID="{B33D2C0C-5339-4670-A10E-446E34F8E0FF}" presName="sp" presStyleCnt="0"/>
      <dgm:spPr/>
    </dgm:pt>
    <dgm:pt modelId="{630CC9E8-C568-4541-AFC4-C3AC566241A2}" type="pres">
      <dgm:prSet presAssocID="{E070B4A8-7085-4D46-8D99-79F2E4D3AD05}" presName="linNode" presStyleCnt="0"/>
      <dgm:spPr/>
    </dgm:pt>
    <dgm:pt modelId="{5379786D-77FC-47FB-B9B4-E4C4F71417E0}" type="pres">
      <dgm:prSet presAssocID="{E070B4A8-7085-4D46-8D99-79F2E4D3AD05}" presName="parentText" presStyleLbl="node1" presStyleIdx="3" presStyleCnt="5" custScaleX="155827" custScaleY="1342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99FD7-110D-4960-A801-D2A8BB8FFDD0}" type="pres">
      <dgm:prSet presAssocID="{5BA167EE-9177-47D0-BC99-4318B59FAEED}" presName="sp" presStyleCnt="0"/>
      <dgm:spPr/>
    </dgm:pt>
    <dgm:pt modelId="{4ADE0EE0-D5BC-4B87-9451-2A679DBC8C79}" type="pres">
      <dgm:prSet presAssocID="{AE6BA83B-CE5D-44A4-A127-3CF081E480E6}" presName="linNode" presStyleCnt="0"/>
      <dgm:spPr/>
    </dgm:pt>
    <dgm:pt modelId="{7389472C-A9B8-450A-9FF7-EB511A4E55E2}" type="pres">
      <dgm:prSet presAssocID="{AE6BA83B-CE5D-44A4-A127-3CF081E480E6}" presName="parentText" presStyleLbl="node1" presStyleIdx="4" presStyleCnt="5" custScaleX="155827" custScaleY="170883" custLinFactNeighborX="-13" custLinFactNeighborY="-3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3B5BD3-8017-4BA5-98EC-F3D73B116A91}" type="presOf" srcId="{D8734D4A-3341-4845-9EB0-2B152A5D51DD}" destId="{38209403-A944-42DA-A4BC-56881838FFD2}" srcOrd="0" destOrd="0" presId="urn:microsoft.com/office/officeart/2005/8/layout/vList5"/>
    <dgm:cxn modelId="{10717FC3-EB9D-4703-B824-3743318FB891}" srcId="{B304B491-1E68-410C-93CD-B84F7996199F}" destId="{65E944B5-2442-491D-8B13-E328737E83BC}" srcOrd="2" destOrd="0" parTransId="{85893674-3271-402C-AB94-EA0D3624CA7A}" sibTransId="{B33D2C0C-5339-4670-A10E-446E34F8E0FF}"/>
    <dgm:cxn modelId="{D2268DB7-8B8C-445F-BC78-0AF26F15E3F0}" type="presOf" srcId="{AE6BA83B-CE5D-44A4-A127-3CF081E480E6}" destId="{7389472C-A9B8-450A-9FF7-EB511A4E55E2}" srcOrd="0" destOrd="0" presId="urn:microsoft.com/office/officeart/2005/8/layout/vList5"/>
    <dgm:cxn modelId="{1C6274F5-6BC7-474D-8801-FE146C909189}" srcId="{B304B491-1E68-410C-93CD-B84F7996199F}" destId="{E070B4A8-7085-4D46-8D99-79F2E4D3AD05}" srcOrd="3" destOrd="0" parTransId="{8FDF718E-1594-47D6-AF50-673B2E9EEB8C}" sibTransId="{5BA167EE-9177-47D0-BC99-4318B59FAEED}"/>
    <dgm:cxn modelId="{5D1D32DE-DBF5-403E-B629-1B708E3E3678}" srcId="{B304B491-1E68-410C-93CD-B84F7996199F}" destId="{D8734D4A-3341-4845-9EB0-2B152A5D51DD}" srcOrd="1" destOrd="0" parTransId="{CF18D26F-9058-4402-A7B9-0D1330689D9E}" sibTransId="{508858E5-4979-4C35-B877-D80D48C94C76}"/>
    <dgm:cxn modelId="{4A145B16-A4EE-4A24-9DA5-9C501C7F51A4}" type="presOf" srcId="{BEA83124-FD67-43B8-8734-32FD9D6B71A5}" destId="{CD0F2BBC-93B9-4344-9A9B-DE541320966C}" srcOrd="0" destOrd="0" presId="urn:microsoft.com/office/officeart/2005/8/layout/vList5"/>
    <dgm:cxn modelId="{5345E68A-BC9C-43A9-835E-B1AD158AB362}" type="presOf" srcId="{65E944B5-2442-491D-8B13-E328737E83BC}" destId="{91E42028-B314-44C7-BB39-6D38E542F688}" srcOrd="0" destOrd="0" presId="urn:microsoft.com/office/officeart/2005/8/layout/vList5"/>
    <dgm:cxn modelId="{864CD948-A99E-443E-9EBB-714C9A1AFA19}" type="presOf" srcId="{B304B491-1E68-410C-93CD-B84F7996199F}" destId="{1A522D6F-0F2C-42AD-8BC0-D01E1AEB78A0}" srcOrd="0" destOrd="0" presId="urn:microsoft.com/office/officeart/2005/8/layout/vList5"/>
    <dgm:cxn modelId="{F645B414-DAAC-4592-A02E-AEF7E1C22FF4}" srcId="{B304B491-1E68-410C-93CD-B84F7996199F}" destId="{BEA83124-FD67-43B8-8734-32FD9D6B71A5}" srcOrd="0" destOrd="0" parTransId="{0E29F1C0-D248-4A4B-B940-9A4E0F81FFAF}" sibTransId="{E628731D-2DA6-4E5A-BE73-B02965E08873}"/>
    <dgm:cxn modelId="{49B62182-1787-4AE3-84F9-949778F3ABF3}" srcId="{B304B491-1E68-410C-93CD-B84F7996199F}" destId="{AE6BA83B-CE5D-44A4-A127-3CF081E480E6}" srcOrd="4" destOrd="0" parTransId="{A1A3D2F4-0866-40CF-8DE3-3CDBC8E8D589}" sibTransId="{9615461B-ABD8-46A8-8D61-FBA5430DD9EC}"/>
    <dgm:cxn modelId="{FCA4C16F-D8EA-4F3F-8D12-9337D5330BBF}" type="presOf" srcId="{E070B4A8-7085-4D46-8D99-79F2E4D3AD05}" destId="{5379786D-77FC-47FB-B9B4-E4C4F71417E0}" srcOrd="0" destOrd="0" presId="urn:microsoft.com/office/officeart/2005/8/layout/vList5"/>
    <dgm:cxn modelId="{8D7B6D32-5A5B-408F-B583-7C503F47D466}" type="presParOf" srcId="{1A522D6F-0F2C-42AD-8BC0-D01E1AEB78A0}" destId="{EEC3BE55-9FF5-4D82-BD52-F2143C3122B4}" srcOrd="0" destOrd="0" presId="urn:microsoft.com/office/officeart/2005/8/layout/vList5"/>
    <dgm:cxn modelId="{BB41A75C-1C49-4434-A836-B9F93739BA1F}" type="presParOf" srcId="{EEC3BE55-9FF5-4D82-BD52-F2143C3122B4}" destId="{CD0F2BBC-93B9-4344-9A9B-DE541320966C}" srcOrd="0" destOrd="0" presId="urn:microsoft.com/office/officeart/2005/8/layout/vList5"/>
    <dgm:cxn modelId="{104F1BF3-9918-4D60-B797-F9F02AD76B29}" type="presParOf" srcId="{1A522D6F-0F2C-42AD-8BC0-D01E1AEB78A0}" destId="{689EF2B4-BB4F-4C00-AC12-072C38A1CCDE}" srcOrd="1" destOrd="0" presId="urn:microsoft.com/office/officeart/2005/8/layout/vList5"/>
    <dgm:cxn modelId="{B68736D5-B101-4C30-90A5-F61D474B2BB1}" type="presParOf" srcId="{1A522D6F-0F2C-42AD-8BC0-D01E1AEB78A0}" destId="{5FEC7F97-25F8-4B0A-A63E-DAE6C6AB4C5D}" srcOrd="2" destOrd="0" presId="urn:microsoft.com/office/officeart/2005/8/layout/vList5"/>
    <dgm:cxn modelId="{59170B56-0945-4538-8D45-E9924057B560}" type="presParOf" srcId="{5FEC7F97-25F8-4B0A-A63E-DAE6C6AB4C5D}" destId="{38209403-A944-42DA-A4BC-56881838FFD2}" srcOrd="0" destOrd="0" presId="urn:microsoft.com/office/officeart/2005/8/layout/vList5"/>
    <dgm:cxn modelId="{5B101E14-09F4-4D3C-91B0-6CFD2FD4FF27}" type="presParOf" srcId="{1A522D6F-0F2C-42AD-8BC0-D01E1AEB78A0}" destId="{4560A962-8D50-4AE0-9838-78D4C0D53FF7}" srcOrd="3" destOrd="0" presId="urn:microsoft.com/office/officeart/2005/8/layout/vList5"/>
    <dgm:cxn modelId="{E53A702D-6D9F-45B8-B5B5-49A7198F069E}" type="presParOf" srcId="{1A522D6F-0F2C-42AD-8BC0-D01E1AEB78A0}" destId="{479A2B6A-7A9A-49F7-9CF1-830F4EEF807D}" srcOrd="4" destOrd="0" presId="urn:microsoft.com/office/officeart/2005/8/layout/vList5"/>
    <dgm:cxn modelId="{F1201B40-C114-4C2D-9E2C-D1ACC32C7FBE}" type="presParOf" srcId="{479A2B6A-7A9A-49F7-9CF1-830F4EEF807D}" destId="{91E42028-B314-44C7-BB39-6D38E542F688}" srcOrd="0" destOrd="0" presId="urn:microsoft.com/office/officeart/2005/8/layout/vList5"/>
    <dgm:cxn modelId="{8CA602B1-C736-4C93-AF02-62CEDEE282D9}" type="presParOf" srcId="{1A522D6F-0F2C-42AD-8BC0-D01E1AEB78A0}" destId="{07B77EE5-36B0-400B-B885-6B107B0D430B}" srcOrd="5" destOrd="0" presId="urn:microsoft.com/office/officeart/2005/8/layout/vList5"/>
    <dgm:cxn modelId="{479B1B21-A702-4E0F-A2EB-54219BF37F0A}" type="presParOf" srcId="{1A522D6F-0F2C-42AD-8BC0-D01E1AEB78A0}" destId="{630CC9E8-C568-4541-AFC4-C3AC566241A2}" srcOrd="6" destOrd="0" presId="urn:microsoft.com/office/officeart/2005/8/layout/vList5"/>
    <dgm:cxn modelId="{644884B7-DAF5-4749-957F-2B2A57B84884}" type="presParOf" srcId="{630CC9E8-C568-4541-AFC4-C3AC566241A2}" destId="{5379786D-77FC-47FB-B9B4-E4C4F71417E0}" srcOrd="0" destOrd="0" presId="urn:microsoft.com/office/officeart/2005/8/layout/vList5"/>
    <dgm:cxn modelId="{711DAC42-CB59-4F97-A1A0-EC7C00821AB5}" type="presParOf" srcId="{1A522D6F-0F2C-42AD-8BC0-D01E1AEB78A0}" destId="{5D899FD7-110D-4960-A801-D2A8BB8FFDD0}" srcOrd="7" destOrd="0" presId="urn:microsoft.com/office/officeart/2005/8/layout/vList5"/>
    <dgm:cxn modelId="{11A5D938-BA65-4F52-A17B-6CC89720F689}" type="presParOf" srcId="{1A522D6F-0F2C-42AD-8BC0-D01E1AEB78A0}" destId="{4ADE0EE0-D5BC-4B87-9451-2A679DBC8C79}" srcOrd="8" destOrd="0" presId="urn:microsoft.com/office/officeart/2005/8/layout/vList5"/>
    <dgm:cxn modelId="{9BA5F9BF-9421-4B67-BE77-F47FADFBCD03}" type="presParOf" srcId="{4ADE0EE0-D5BC-4B87-9451-2A679DBC8C79}" destId="{7389472C-A9B8-450A-9FF7-EB511A4E55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4B491-1E68-410C-93CD-B84F799619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A83124-FD67-43B8-8734-32FD9D6B71A5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b="1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endParaRPr lang="en-US" b="1" dirty="0">
            <a:solidFill>
              <a:schemeClr val="tx1"/>
            </a:solidFill>
          </a:endParaRPr>
        </a:p>
      </dgm:t>
    </dgm:pt>
    <dgm:pt modelId="{0E29F1C0-D248-4A4B-B940-9A4E0F81FFAF}" type="parTrans" cxnId="{F645B414-DAAC-4592-A02E-AEF7E1C22FF4}">
      <dgm:prSet/>
      <dgm:spPr/>
      <dgm:t>
        <a:bodyPr/>
        <a:lstStyle/>
        <a:p>
          <a:endParaRPr lang="en-US"/>
        </a:p>
      </dgm:t>
    </dgm:pt>
    <dgm:pt modelId="{E628731D-2DA6-4E5A-BE73-B02965E08873}" type="sibTrans" cxnId="{F645B414-DAAC-4592-A02E-AEF7E1C22FF4}">
      <dgm:prSet/>
      <dgm:spPr/>
      <dgm:t>
        <a:bodyPr/>
        <a:lstStyle/>
        <a:p>
          <a:endParaRPr lang="en-US"/>
        </a:p>
      </dgm:t>
    </dgm:pt>
    <dgm:pt modelId="{1A522D6F-0F2C-42AD-8BC0-D01E1AEB78A0}" type="pres">
      <dgm:prSet presAssocID="{B304B491-1E68-410C-93CD-B84F799619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C3BE55-9FF5-4D82-BD52-F2143C3122B4}" type="pres">
      <dgm:prSet presAssocID="{BEA83124-FD67-43B8-8734-32FD9D6B71A5}" presName="linNode" presStyleCnt="0"/>
      <dgm:spPr/>
    </dgm:pt>
    <dgm:pt modelId="{CD0F2BBC-93B9-4344-9A9B-DE541320966C}" type="pres">
      <dgm:prSet presAssocID="{BEA83124-FD67-43B8-8734-32FD9D6B71A5}" presName="parentText" presStyleLbl="node1" presStyleIdx="0" presStyleCnt="1" custScaleX="115176" custScaleY="47368" custLinFactNeighborX="677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720CCD-1AD0-4139-B84B-D2185FA7FB50}" type="presOf" srcId="{B304B491-1E68-410C-93CD-B84F7996199F}" destId="{1A522D6F-0F2C-42AD-8BC0-D01E1AEB78A0}" srcOrd="0" destOrd="0" presId="urn:microsoft.com/office/officeart/2005/8/layout/vList5"/>
    <dgm:cxn modelId="{DC55F750-5958-4DCE-9E5B-3AB00B14B0C9}" type="presOf" srcId="{BEA83124-FD67-43B8-8734-32FD9D6B71A5}" destId="{CD0F2BBC-93B9-4344-9A9B-DE541320966C}" srcOrd="0" destOrd="0" presId="urn:microsoft.com/office/officeart/2005/8/layout/vList5"/>
    <dgm:cxn modelId="{F645B414-DAAC-4592-A02E-AEF7E1C22FF4}" srcId="{B304B491-1E68-410C-93CD-B84F7996199F}" destId="{BEA83124-FD67-43B8-8734-32FD9D6B71A5}" srcOrd="0" destOrd="0" parTransId="{0E29F1C0-D248-4A4B-B940-9A4E0F81FFAF}" sibTransId="{E628731D-2DA6-4E5A-BE73-B02965E08873}"/>
    <dgm:cxn modelId="{65E647FF-7560-44B2-AA7E-154184D38CB5}" type="presParOf" srcId="{1A522D6F-0F2C-42AD-8BC0-D01E1AEB78A0}" destId="{EEC3BE55-9FF5-4D82-BD52-F2143C3122B4}" srcOrd="0" destOrd="0" presId="urn:microsoft.com/office/officeart/2005/8/layout/vList5"/>
    <dgm:cxn modelId="{7DB14E3D-687E-419F-BC5F-9721C6F51DD2}" type="presParOf" srcId="{EEC3BE55-9FF5-4D82-BD52-F2143C3122B4}" destId="{CD0F2BBC-93B9-4344-9A9B-DE541320966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F2BBC-93B9-4344-9A9B-DE541320966C}">
      <dsp:nvSpPr>
        <dsp:cNvPr id="0" name=""/>
        <dsp:cNvSpPr/>
      </dsp:nvSpPr>
      <dsp:spPr>
        <a:xfrm>
          <a:off x="685803" y="0"/>
          <a:ext cx="1750893" cy="434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endParaRPr lang="en-US" sz="1600" b="1" kern="1200" baseline="-25000" dirty="0">
            <a:solidFill>
              <a:schemeClr val="tx1"/>
            </a:solidFill>
          </a:endParaRPr>
        </a:p>
      </dsp:txBody>
      <dsp:txXfrm>
        <a:off x="706993" y="21190"/>
        <a:ext cx="1708513" cy="391705"/>
      </dsp:txXfrm>
    </dsp:sp>
    <dsp:sp modelId="{38209403-A944-42DA-A4BC-56881838FFD2}">
      <dsp:nvSpPr>
        <dsp:cNvPr id="0" name=""/>
        <dsp:cNvSpPr/>
      </dsp:nvSpPr>
      <dsp:spPr>
        <a:xfrm>
          <a:off x="685949" y="452709"/>
          <a:ext cx="1752301" cy="348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endParaRPr lang="en-US" sz="1600" b="1" kern="1200" baseline="-25000" dirty="0">
            <a:solidFill>
              <a:schemeClr val="tx1"/>
            </a:solidFill>
          </a:endParaRPr>
        </a:p>
      </dsp:txBody>
      <dsp:txXfrm>
        <a:off x="702951" y="469711"/>
        <a:ext cx="1718297" cy="314289"/>
      </dsp:txXfrm>
    </dsp:sp>
    <dsp:sp modelId="{91E42028-B314-44C7-BB39-6D38E542F688}">
      <dsp:nvSpPr>
        <dsp:cNvPr id="0" name=""/>
        <dsp:cNvSpPr/>
      </dsp:nvSpPr>
      <dsp:spPr>
        <a:xfrm>
          <a:off x="685949" y="818477"/>
          <a:ext cx="1749183" cy="441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endParaRPr lang="en-US" sz="1600" b="1" kern="1200" baseline="-25000" dirty="0">
            <a:solidFill>
              <a:schemeClr val="tx1"/>
            </a:solidFill>
          </a:endParaRPr>
        </a:p>
      </dsp:txBody>
      <dsp:txXfrm>
        <a:off x="707489" y="840017"/>
        <a:ext cx="1706103" cy="398177"/>
      </dsp:txXfrm>
    </dsp:sp>
    <dsp:sp modelId="{5379786D-77FC-47FB-B9B4-E4C4F71417E0}">
      <dsp:nvSpPr>
        <dsp:cNvPr id="0" name=""/>
        <dsp:cNvSpPr/>
      </dsp:nvSpPr>
      <dsp:spPr>
        <a:xfrm>
          <a:off x="685949" y="1277208"/>
          <a:ext cx="1749183" cy="469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endParaRPr lang="en-US" sz="1600" b="1" kern="1200" baseline="-25000" dirty="0">
            <a:solidFill>
              <a:schemeClr val="tx1"/>
            </a:solidFill>
          </a:endParaRPr>
        </a:p>
      </dsp:txBody>
      <dsp:txXfrm>
        <a:off x="708851" y="1300110"/>
        <a:ext cx="1703379" cy="423352"/>
      </dsp:txXfrm>
    </dsp:sp>
    <dsp:sp modelId="{7389472C-A9B8-450A-9FF7-EB511A4E55E2}">
      <dsp:nvSpPr>
        <dsp:cNvPr id="0" name=""/>
        <dsp:cNvSpPr/>
      </dsp:nvSpPr>
      <dsp:spPr>
        <a:xfrm>
          <a:off x="685803" y="1752599"/>
          <a:ext cx="1750893" cy="597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r>
            <a:rPr lang="el-GR" sz="16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6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endParaRPr lang="en-US" sz="1600" b="1" kern="1200" baseline="-25000" dirty="0">
            <a:solidFill>
              <a:schemeClr val="tx1"/>
            </a:solidFill>
          </a:endParaRPr>
        </a:p>
      </dsp:txBody>
      <dsp:txXfrm>
        <a:off x="714956" y="1781752"/>
        <a:ext cx="1692587" cy="538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F2BBC-93B9-4344-9A9B-DE541320966C}">
      <dsp:nvSpPr>
        <dsp:cNvPr id="0" name=""/>
        <dsp:cNvSpPr/>
      </dsp:nvSpPr>
      <dsp:spPr>
        <a:xfrm>
          <a:off x="990600" y="381003"/>
          <a:ext cx="1295398" cy="685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8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1</a:t>
          </a:r>
          <a:r>
            <a:rPr lang="el-GR" sz="18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8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2</a:t>
          </a:r>
          <a:r>
            <a:rPr lang="el-GR" sz="18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8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3</a:t>
          </a:r>
          <a:r>
            <a:rPr lang="el-GR" sz="18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8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4</a:t>
          </a:r>
          <a:r>
            <a:rPr lang="el-GR" sz="1800" b="1" kern="12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ρ</a:t>
          </a:r>
          <a:r>
            <a:rPr lang="en-US" sz="1800" b="1" kern="1200" baseline="-25000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5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024078" y="414481"/>
        <a:ext cx="1228442" cy="618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2A2B-EBE6-4FA4-BEFF-1EA9C0D69E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A073C-5D57-43ED-ADE0-2CD2FD4DB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56B468-3028-46E6-BC29-9E976377F2E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</a:t>
            </a:r>
            <a:r>
              <a:rPr lang="en-US" baseline="0" dirty="0" smtClean="0"/>
              <a:t> of entries </a:t>
            </a:r>
            <a:r>
              <a:rPr lang="en-US" b="1" baseline="0" dirty="0" smtClean="0"/>
              <a:t>per</a:t>
            </a:r>
            <a:r>
              <a:rPr lang="en-US" baseline="0" dirty="0" smtClean="0"/>
              <a:t> </a:t>
            </a:r>
            <a:r>
              <a:rPr lang="en-US" b="1" baseline="0" dirty="0" smtClean="0"/>
              <a:t>minutia </a:t>
            </a:r>
            <a:r>
              <a:rPr lang="en-US" baseline="0" dirty="0" smtClean="0"/>
              <a:t>= m*m*(nCm) = 150 in our experiments with m=5 and n=6. This is so because each local arrangement of length m is stored as m*m numbers (with  all the cyclic permutations taken care of). Since, there are (nCm) number of arrangements, hence the above number of entries in the hash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214E5B-ECC6-47E9-A069-60AB1E6175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2286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304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914400" y="381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04800" y="914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81000" y="914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7391400" y="6705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8991600" y="5334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696200" y="6629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915400" y="5562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8001000" y="6553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8839200" y="5791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 rot="16200000">
            <a:off x="-421922" y="6026378"/>
            <a:ext cx="1143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808080"/>
                </a:solidFill>
                <a:latin typeface="Times"/>
                <a:cs typeface="Arial" charset="0"/>
              </a:rPr>
              <a:t>IIIT Hyderabad</a:t>
            </a:r>
          </a:p>
        </p:txBody>
      </p:sp>
      <p:sp>
        <p:nvSpPr>
          <p:cNvPr id="53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3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cs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438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IIITH-2010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Anoop M. Namboodiri</a:t>
            </a: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D84BBB-76DB-4535-B3EB-6ADBA5DA231E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22" name="Picture 21" descr="IIITH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191219"/>
            <a:ext cx="1143000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9"/>
          <p:cNvPicPr>
            <a:picLocks noChangeAspect="1" noChangeArrowheads="1"/>
          </p:cNvPicPr>
          <p:nvPr/>
        </p:nvPicPr>
        <p:blipFill>
          <a:blip r:embed="rId2">
            <a:lum bright="17000" contrast="-25000"/>
          </a:blip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14400" y="2286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304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914400" y="381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04800" y="914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81000" y="914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 rot="16200000">
            <a:off x="-395697" y="6064478"/>
            <a:ext cx="106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808080"/>
                </a:solidFill>
                <a:latin typeface="Times"/>
                <a:cs typeface="Arial" charset="0"/>
              </a:rPr>
              <a:t>IIIT Hyderabad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IIITH-2010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Anoop M. Namboodiri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D4F812B8-D37B-4775-B9DB-3FBD7C36D3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5" descr="IIITH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191219"/>
            <a:ext cx="1143000" cy="6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IIITH-2010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808080"/>
                </a:solidFill>
              </a:rPr>
              <a:t>Anoop M. Namboodiri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8" descr="9"/>
          <p:cNvPicPr>
            <a:picLocks noChangeAspect="1" noChangeArrowheads="1"/>
          </p:cNvPicPr>
          <p:nvPr userDrawn="1"/>
        </p:nvPicPr>
        <p:blipFill>
          <a:blip r:embed="rId2">
            <a:lum bright="17000" contrast="-25000"/>
          </a:blip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228600" y="914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304800" y="914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381000" y="914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 userDrawn="1"/>
        </p:nvSpPr>
        <p:spPr bwMode="auto">
          <a:xfrm rot="16200000">
            <a:off x="-395697" y="6064478"/>
            <a:ext cx="106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808080"/>
                </a:solidFill>
                <a:latin typeface="Times"/>
                <a:cs typeface="Arial" charset="0"/>
              </a:rPr>
              <a:t>IIIT Hyderabad</a:t>
            </a: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914400" y="2286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>
            <a:off x="914400" y="3048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914400" y="381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13" descr="IIITH-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191219"/>
            <a:ext cx="1143000" cy="646981"/>
          </a:xfrm>
          <a:prstGeom prst="rect">
            <a:avLst/>
          </a:prstGeom>
        </p:spPr>
      </p:pic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0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04888"/>
            <a:ext cx="4038600" cy="5395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4888"/>
            <a:ext cx="4038600" cy="5395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77200" y="6477000"/>
            <a:ext cx="609600" cy="244475"/>
          </a:xfrm>
        </p:spPr>
        <p:txBody>
          <a:bodyPr/>
          <a:lstStyle>
            <a:lvl1pPr>
              <a:defRPr/>
            </a:lvl1pPr>
          </a:lstStyle>
          <a:p>
            <a:fld id="{5ADEED94-1477-4CB8-9963-DFCB696337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IIITH-2010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Anoop M. Namboodiri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IIITH-2010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808080"/>
                </a:solidFill>
              </a:rPr>
              <a:t>Anoop M. Namboodiri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1447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chemeClr val="bg2"/>
                </a:solidFill>
                <a:latin typeface="Time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808080"/>
                </a:solidFill>
                <a:cs typeface="Arial" charset="0"/>
              </a:rPr>
              <a:t>IIITH-2010</a:t>
            </a:r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chemeClr val="bg2"/>
                </a:solidFill>
                <a:latin typeface="Time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08080"/>
                </a:solidFill>
                <a:cs typeface="Arial" charset="0"/>
              </a:rPr>
              <a:t>Anoop M. </a:t>
            </a:r>
            <a:r>
              <a:rPr lang="en-US" dirty="0" err="1">
                <a:solidFill>
                  <a:srgbClr val="808080"/>
                </a:solidFill>
                <a:cs typeface="Arial" charset="0"/>
              </a:rPr>
              <a:t>Namboodiri</a:t>
            </a:r>
            <a:endParaRPr lang="en-US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345BF-EF73-44EF-B552-263DD58CDCB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9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286000"/>
          </a:xfrm>
        </p:spPr>
        <p:txBody>
          <a:bodyPr/>
          <a:lstStyle/>
          <a:p>
            <a:r>
              <a:rPr lang="en-US" dirty="0" smtClean="0"/>
              <a:t>Minutiae Local Structures for Fingerprint Matching and Indexing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762000"/>
          </a:xfrm>
        </p:spPr>
        <p:txBody>
          <a:bodyPr/>
          <a:lstStyle/>
          <a:p>
            <a:r>
              <a:rPr lang="en-US" dirty="0" err="1" smtClean="0"/>
              <a:t>Akhil</a:t>
            </a:r>
            <a:r>
              <a:rPr lang="en-US" dirty="0" smtClean="0"/>
              <a:t> </a:t>
            </a:r>
            <a:r>
              <a:rPr lang="en-US" dirty="0" err="1" smtClean="0"/>
              <a:t>Vij</a:t>
            </a:r>
            <a:endParaRPr lang="en-US" dirty="0" smtClean="0"/>
          </a:p>
          <a:p>
            <a:r>
              <a:rPr lang="en-US" dirty="0" err="1" smtClean="0"/>
              <a:t>Anoop</a:t>
            </a:r>
            <a:r>
              <a:rPr lang="en-US" dirty="0" smtClean="0"/>
              <a:t> </a:t>
            </a:r>
            <a:r>
              <a:rPr lang="en-US" dirty="0" err="1" smtClean="0"/>
              <a:t>Namboodiri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30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Accuracy of Fingerprint Verification Systems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C:\Users\avij\Desktop\Research_presentation\pc\Thesis\LaTex\figures_akhil\eps_images\distribution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467056" cy="45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Accuracy of Fingerprint Identification Systems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 Index Power </a:t>
            </a:r>
            <a:r>
              <a:rPr lang="en-US" sz="2400" dirty="0" smtClean="0"/>
              <a:t>(to measure performance)</a:t>
            </a:r>
            <a:endParaRPr lang="en-US" dirty="0" smtClean="0"/>
          </a:p>
          <a:p>
            <a:r>
              <a:rPr lang="en-US" dirty="0" smtClean="0"/>
              <a:t>Penetration Rate </a:t>
            </a:r>
            <a:r>
              <a:rPr lang="en-US" sz="2400" dirty="0" smtClean="0"/>
              <a:t>(to evaluate retrieval efficiency)</a:t>
            </a:r>
            <a:endParaRPr lang="en-US" dirty="0"/>
          </a:p>
        </p:txBody>
      </p:sp>
      <p:pic>
        <p:nvPicPr>
          <p:cNvPr id="1027" name="Picture 3" descr="C:\Users\avij\Desktop\Research_presentation\pc\Thesis\LaTex\figures_akhil\index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89068"/>
            <a:ext cx="6172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Major Challenges 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Local Structures for Indexing</a:t>
            </a:r>
          </a:p>
          <a:p>
            <a:r>
              <a:rPr lang="en-US" dirty="0" smtClean="0"/>
              <a:t>Local Structures for Matching</a:t>
            </a:r>
          </a:p>
          <a:p>
            <a:r>
              <a:rPr lang="en-US" dirty="0" smtClean="0"/>
              <a:t>Summary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Major Challenges – Fingerprint Identification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Identification of Fingerprints over a large database is still an open problem.</a:t>
            </a:r>
          </a:p>
          <a:p>
            <a:r>
              <a:rPr lang="en-US" dirty="0"/>
              <a:t>Features extracted have high dimensions. </a:t>
            </a:r>
          </a:p>
          <a:p>
            <a:r>
              <a:rPr lang="en-US" dirty="0"/>
              <a:t>Acquired image can be of poor quality. </a:t>
            </a:r>
          </a:p>
          <a:p>
            <a:r>
              <a:rPr lang="en-US" dirty="0"/>
              <a:t>Different impressions of the same finger can look quite different because of global transformations, noise, uneven pressure and other skin conditions.</a:t>
            </a:r>
          </a:p>
          <a:p>
            <a:r>
              <a:rPr lang="en-US" dirty="0"/>
              <a:t>Use of different sensors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Major Challenges – Fingerprint Matching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4114800" cy="4648200"/>
          </a:xfrm>
        </p:spPr>
        <p:txBody>
          <a:bodyPr/>
          <a:lstStyle/>
          <a:p>
            <a:r>
              <a:rPr lang="en-US" sz="2200" dirty="0" smtClean="0"/>
              <a:t>Global Transformations</a:t>
            </a:r>
          </a:p>
          <a:p>
            <a:r>
              <a:rPr lang="en-US" sz="2200" dirty="0" smtClean="0"/>
              <a:t>Partial Overlap</a:t>
            </a:r>
          </a:p>
          <a:p>
            <a:r>
              <a:rPr lang="en-US" sz="2200" dirty="0" smtClean="0"/>
              <a:t>Non-linear Distortions</a:t>
            </a:r>
          </a:p>
          <a:p>
            <a:r>
              <a:rPr lang="en-US" sz="2200" dirty="0" smtClean="0"/>
              <a:t>Uneven Pressure and other skin conditions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All above factors lead to large variability in different impressions of the same finger.</a:t>
            </a:r>
            <a:endParaRPr lang="en-US" sz="2200" dirty="0"/>
          </a:p>
        </p:txBody>
      </p:sp>
      <p:pic>
        <p:nvPicPr>
          <p:cNvPr id="2050" name="Picture 2" descr="C:\Users\avij\Desktop\Research_presentation\pc\Thesis\LaTex\figures_akhil\eps_images\non_linear_distortion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82" y="1524000"/>
            <a:ext cx="4092302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Major Challenges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Motivation</a:t>
            </a:r>
          </a:p>
          <a:p>
            <a:r>
              <a:rPr lang="en-US" dirty="0" smtClean="0"/>
              <a:t>Local Structures for Indexing</a:t>
            </a:r>
          </a:p>
          <a:p>
            <a:r>
              <a:rPr lang="en-US" dirty="0" smtClean="0"/>
              <a:t>Local Structures for Matching</a:t>
            </a:r>
          </a:p>
          <a:p>
            <a:r>
              <a:rPr lang="en-US" dirty="0" smtClean="0"/>
              <a:t>Summary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for more accurate minutiae-only indexing and matching algorithms</a:t>
            </a:r>
          </a:p>
          <a:p>
            <a:r>
              <a:rPr lang="en-US" dirty="0" smtClean="0"/>
              <a:t>Need for algorithms that are robust to missing or spurious minutiae points</a:t>
            </a:r>
          </a:p>
          <a:p>
            <a:r>
              <a:rPr lang="en-US" dirty="0" smtClean="0"/>
              <a:t>Need for new fixed length fingerprint representation</a:t>
            </a:r>
          </a:p>
          <a:p>
            <a:r>
              <a:rPr lang="en-US" dirty="0" smtClean="0"/>
              <a:t>Need representation suitable for template protection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Major Challenges 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 Structures for Indexing</a:t>
            </a:r>
          </a:p>
          <a:p>
            <a:r>
              <a:rPr lang="en-US" dirty="0" smtClean="0"/>
              <a:t>Local Structures for Matching</a:t>
            </a:r>
          </a:p>
          <a:p>
            <a:r>
              <a:rPr lang="en-US" dirty="0" smtClean="0"/>
              <a:t>Summary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Fingerprint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6324600" cy="2209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Problem Statement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200" dirty="0" smtClean="0"/>
              <a:t>Given a fingerprint database and a query obtained in the presence of translation, rotation, scale, shear etc. does the query resemble any of the fingerprints in the database?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69EA28-E317-49C6-B23B-1664149E06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39624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rgbClr val="00B050"/>
                </a:solidFill>
                <a:latin typeface="+mn-lt"/>
                <a:cs typeface="+mn-cs"/>
              </a:rPr>
              <a:t>Possible Solutions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+mn-cs"/>
              </a:rPr>
              <a:t>Do one-to-one  explicit verification for each fingerprint in the database.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+mn-cs"/>
              </a:rPr>
              <a:t>Fingerprint Classification.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latin typeface="+mn-lt"/>
                <a:cs typeface="+mn-cs"/>
              </a:rPr>
              <a:t>Fingerprint Indexing.</a:t>
            </a:r>
          </a:p>
        </p:txBody>
      </p:sp>
      <p:pic>
        <p:nvPicPr>
          <p:cNvPr id="1026" name="Picture 2" descr="C:\Users\akhil\Desktop\CVPR_ppt\mmw_fingerprints_061809_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676400"/>
            <a:ext cx="2514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7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Explicit One-to-One matching with entire Database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This is not feasible as this can lead to very large number of matches in case of large databases (1.25 billion in case of the UID project).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If one matching takes around 1 millisecond, identifying a single query will take more than 300 hours. This is not what we need.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We need efficient filtering techniques to narrow down the portion of the database to be searched.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EAC91C-FE22-40D7-9614-2FA24E75DF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Introduction</a:t>
            </a:r>
          </a:p>
          <a:p>
            <a:r>
              <a:rPr lang="en-US" dirty="0" smtClean="0"/>
              <a:t>Major Challenges </a:t>
            </a:r>
            <a:endParaRPr lang="en-US" dirty="0"/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Local Structures for Indexing</a:t>
            </a:r>
          </a:p>
          <a:p>
            <a:r>
              <a:rPr lang="en-US" dirty="0" smtClean="0"/>
              <a:t>Local Structures for Matching</a:t>
            </a:r>
          </a:p>
          <a:p>
            <a:r>
              <a:rPr lang="en-US" dirty="0" smtClean="0"/>
              <a:t>Summary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Fingerprint Classification</a:t>
            </a:r>
            <a:endParaRPr lang="en-US" dirty="0"/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B474FD-395D-4345-AE79-363DA47292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21508" name="Text Placeholder 7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2209800"/>
          </a:xfrm>
        </p:spPr>
        <p:txBody>
          <a:bodyPr/>
          <a:lstStyle/>
          <a:p>
            <a:r>
              <a:rPr lang="en-US" sz="1800" dirty="0" smtClean="0"/>
              <a:t>Fingerprint classification refers to the problem of assigning a fingerprint to a class in a consistent and reliable way.</a:t>
            </a:r>
          </a:p>
          <a:p>
            <a:endParaRPr lang="en-US" sz="1800" dirty="0" smtClean="0"/>
          </a:p>
          <a:p>
            <a:r>
              <a:rPr lang="en-US" sz="1800" dirty="0" smtClean="0"/>
              <a:t> Fingerprint classification is generally based on global features, such as global ridge structure and singular points like core and delta. Once the query has been assigned a class, the matching is done only with samples of the same class. Proposed approaches : </a:t>
            </a:r>
          </a:p>
          <a:p>
            <a:endParaRPr lang="en-US" sz="1800" dirty="0" smtClean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None/>
            </a:pPr>
            <a:endParaRPr lang="en-US" sz="1600" dirty="0" smtClean="0"/>
          </a:p>
          <a:p>
            <a:endParaRPr lang="en-US" dirty="0" smtClean="0"/>
          </a:p>
        </p:txBody>
      </p:sp>
      <p:pic>
        <p:nvPicPr>
          <p:cNvPr id="2050" name="Picture 2" descr="C:\Users\akhil\Desktop\CVPR_ppt\fingerc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62400"/>
            <a:ext cx="3886200" cy="1981200"/>
          </a:xfrm>
          <a:prstGeom prst="rect">
            <a:avLst/>
          </a:prstGeom>
          <a:noFill/>
        </p:spPr>
      </p:pic>
      <p:pic>
        <p:nvPicPr>
          <p:cNvPr id="2051" name="Picture 3" descr="C:\Users\akhil\Desktop\CVPR_ppt\global_ridge_patter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1" y="3962400"/>
            <a:ext cx="4724400" cy="2486348"/>
          </a:xfrm>
          <a:prstGeom prst="rect">
            <a:avLst/>
          </a:prstGeom>
          <a:noFill/>
        </p:spPr>
      </p:pic>
      <p:pic>
        <p:nvPicPr>
          <p:cNvPr id="2052" name="Picture 4" descr="C:\Users\akhil\Desktop\CVPR_ppt\core_del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038600"/>
            <a:ext cx="1543473" cy="1765837"/>
          </a:xfrm>
          <a:prstGeom prst="rect">
            <a:avLst/>
          </a:prstGeom>
          <a:noFill/>
        </p:spPr>
      </p:pic>
      <p:pic>
        <p:nvPicPr>
          <p:cNvPr id="2054" name="Picture 6" descr="C:\Users\akhil\Desktop\CVPR_ppt\graph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038600"/>
            <a:ext cx="1778442" cy="1676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" y="6019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Fingercode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943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Global ridge pattern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943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Singular Points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5943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Graph Theory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20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Problems with Fingerprint Classification</a:t>
            </a:r>
            <a:endParaRPr lang="en-US" sz="32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FE8D18-A39A-481F-9404-D5E9B0D32E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20484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8153400" cy="1828800"/>
          </a:xfrm>
        </p:spPr>
        <p:txBody>
          <a:bodyPr/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Uneven distribution of fingerprints in different classes . </a:t>
            </a:r>
          </a:p>
          <a:p>
            <a:pPr lvl="1" indent="-342900">
              <a:lnSpc>
                <a:spcPct val="95000"/>
              </a:lnSpc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Number of classes are less.</a:t>
            </a:r>
          </a:p>
          <a:p>
            <a:pPr lvl="1" indent="-342900">
              <a:lnSpc>
                <a:spcPct val="95000"/>
              </a:lnSpc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Ambiguity in case of poor quality fingerprints</a:t>
            </a:r>
          </a:p>
          <a:p>
            <a:pPr lvl="1" indent="-342900">
              <a:lnSpc>
                <a:spcPct val="95000"/>
              </a:lnSpc>
              <a:buClr>
                <a:srgbClr val="000000"/>
              </a:buCl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lvl="1" indent="-342900">
              <a:lnSpc>
                <a:spcPct val="95000"/>
              </a:lnSpc>
              <a:buClr>
                <a:srgbClr val="000000"/>
              </a:buCl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sz="2400" dirty="0" smtClean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352800"/>
            <a:ext cx="66294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3.7%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2.9%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33.8%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624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31.7%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624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18%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4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9</a:t>
            </a:r>
            <a:r>
              <a:rPr lang="en-US" b="1" dirty="0" smtClean="0">
                <a:solidFill>
                  <a:srgbClr val="FFFF00"/>
                </a:solidFill>
              </a:rPr>
              <a:t>.9%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freezing" dir="t"/>
          </a:scene3d>
          <a:sp3d prstMaterial="plastic">
            <a:bevelT w="6350" h="6350"/>
          </a:sp3d>
        </p:spPr>
        <p:txBody>
          <a:bodyPr/>
          <a:lstStyle/>
          <a:p>
            <a:pPr>
              <a:defRPr/>
            </a:pPr>
            <a:r>
              <a:rPr lang="en-US" dirty="0" smtClean="0"/>
              <a:t>Fingerprint Indexing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3124200"/>
          </a:xfrm>
        </p:spPr>
        <p:txBody>
          <a:bodyPr/>
          <a:lstStyle/>
          <a:p>
            <a:pPr lvl="1" indent="-342900">
              <a:lnSpc>
                <a:spcPct val="95000"/>
              </a:lnSpc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The goal of the third approach, called indexing, is to find a mapping that maps similar fingerprints to close points in a high-dimensional space.</a:t>
            </a:r>
          </a:p>
          <a:p>
            <a:pPr lvl="1" indent="-342900">
              <a:lnSpc>
                <a:spcPct val="95000"/>
              </a:lnSpc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Retrieval is performed by matching the query fingerprint with those in the database whose vectors are close to query vector.</a:t>
            </a:r>
          </a:p>
          <a:p>
            <a:pPr lvl="1" indent="-342900">
              <a:lnSpc>
                <a:spcPct val="95000"/>
              </a:lnSpc>
              <a:buClr>
                <a:srgbClr val="000000"/>
              </a:buCl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Usually , local features such as minutiae locations , minutiae triplets have been proposed for indexing purposes. But appearance and disappearance of minutiae points is a problem with these methods. We try to address this problem in our work.</a:t>
            </a:r>
            <a:endParaRPr lang="en-US" sz="2000" dirty="0" smtClean="0"/>
          </a:p>
          <a:p>
            <a:endParaRPr lang="en-US" sz="2400" i="1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BF8C77-3B00-4B0C-8FEC-68C6757C5E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0600" y="4800600"/>
            <a:ext cx="1905000" cy="1828800"/>
          </a:xfrm>
          <a:prstGeom prst="ellipse">
            <a:avLst/>
          </a:prstGeom>
          <a:solidFill>
            <a:schemeClr val="accent1"/>
          </a:solidFill>
          <a:ln w="12700" cmpd="sng">
            <a:noFill/>
          </a:ln>
          <a:scene3d>
            <a:camera prst="orthographicFront"/>
            <a:lightRig rig="balanced" dir="t"/>
          </a:scene3d>
          <a:sp3d extrusionH="127000" contourW="107950" prstMaterial="dkEdge">
            <a:bevelT w="82550" h="254000"/>
            <a:bevelB w="101600" h="63500"/>
            <a:extrusionClr>
              <a:schemeClr val="accent2">
                <a:lumMod val="60000"/>
                <a:lumOff val="4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5486400"/>
            <a:ext cx="1905000" cy="533400"/>
          </a:xfrm>
          <a:prstGeom prst="ellips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38800" y="5715000"/>
            <a:ext cx="228600" cy="152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5181600"/>
            <a:ext cx="76200" cy="762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0" y="6172200"/>
            <a:ext cx="76200" cy="762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15000" y="5257800"/>
            <a:ext cx="76200" cy="762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8" idx="1"/>
          </p:cNvCxnSpPr>
          <p:nvPr/>
        </p:nvCxnSpPr>
        <p:spPr>
          <a:xfrm rot="16200000" flipV="1">
            <a:off x="5263380" y="5328420"/>
            <a:ext cx="479518" cy="338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  <a:endCxn id="11" idx="4"/>
          </p:cNvCxnSpPr>
          <p:nvPr/>
        </p:nvCxnSpPr>
        <p:spPr>
          <a:xfrm rot="5400000" flipH="1" flipV="1">
            <a:off x="5562600" y="5524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10" idx="7"/>
          </p:cNvCxnSpPr>
          <p:nvPr/>
        </p:nvCxnSpPr>
        <p:spPr>
          <a:xfrm rot="5400000">
            <a:off x="5418092" y="5848350"/>
            <a:ext cx="315959" cy="354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648200" y="6096000"/>
            <a:ext cx="76200" cy="762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71600" y="5562600"/>
            <a:ext cx="76200" cy="762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10400" y="5029200"/>
            <a:ext cx="76200" cy="762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05600" y="6324600"/>
            <a:ext cx="76200" cy="762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10400" y="5638800"/>
            <a:ext cx="76200" cy="762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48200" y="5181600"/>
            <a:ext cx="76200" cy="762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71600" y="6019800"/>
            <a:ext cx="76200" cy="762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586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Retrieved Fingerprints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0" y="541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Ignored Fingerprints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8" idx="6"/>
          </p:cNvCxnSpPr>
          <p:nvPr/>
        </p:nvCxnSpPr>
        <p:spPr>
          <a:xfrm>
            <a:off x="5867400" y="57912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43800" y="5410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Fingerprint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Feature Representation Used</a:t>
            </a:r>
            <a:endParaRPr lang="en-US" dirty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7145FA-1A11-43D3-B7D5-56FE5266D6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23556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atomic unit of our representation is a fixed-length descriptor for a minutia that captures its distinctive neighborhood pattern in an affine-invariant fashion.</a:t>
            </a:r>
          </a:p>
          <a:p>
            <a:r>
              <a:rPr lang="en-US" sz="2000" dirty="0" smtClean="0"/>
              <a:t>This distinctive representation of the neighborhood of each minutiae allows us to compare two minutiae points and determine their similarity irrespective of the global alignment.</a:t>
            </a:r>
          </a:p>
          <a:p>
            <a:r>
              <a:rPr lang="en-US" sz="2000" dirty="0" smtClean="0"/>
              <a:t>In our work, we try to ensure affine-invariance of the minutiae neighborhood and explore the effectiveness of affine-invariant features for the purpose of indexing.</a:t>
            </a:r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7472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Feature Representation Used</a:t>
            </a:r>
            <a:endParaRPr lang="en-US" dirty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7145FA-1A11-43D3-B7D5-56FE5266D6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pic>
        <p:nvPicPr>
          <p:cNvPr id="1029" name="Picture 5" descr="C:\Users\avij\Desktop\Research_presentation\pc\Thesis\LaTex\figures_akhil\eps_images\arrangement_vector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86700" cy="37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Calculation of the Descriptor</a:t>
            </a:r>
            <a:endParaRPr lang="en-US" dirty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7145FA-1A11-43D3-B7D5-56FE5266D6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62200" y="3505200"/>
            <a:ext cx="228600" cy="228600"/>
          </a:xfrm>
          <a:prstGeom prst="ellipse">
            <a:avLst/>
          </a:prstGeom>
          <a:solidFill>
            <a:schemeClr val="tx2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981200" y="32004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25146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90800" y="29718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276600" y="35814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905000" y="45720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819400" y="42672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28800" y="36576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743200" y="46482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286000" y="41148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05000" y="23622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09800" y="28956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600200" y="28194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124200" y="2895600"/>
            <a:ext cx="152400" cy="1524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43200" y="2819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352800" y="3352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09800" y="3810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600200" y="3657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56" name="Straight Connector 55"/>
          <p:cNvCxnSpPr>
            <a:endCxn id="37" idx="2"/>
          </p:cNvCxnSpPr>
          <p:nvPr/>
        </p:nvCxnSpPr>
        <p:spPr>
          <a:xfrm rot="16200000" flipH="1">
            <a:off x="2743200" y="3124200"/>
            <a:ext cx="533400" cy="533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V="1">
            <a:off x="2362200" y="3733800"/>
            <a:ext cx="914400" cy="457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6" idx="2"/>
            <a:endCxn id="44" idx="2"/>
          </p:cNvCxnSpPr>
          <p:nvPr/>
        </p:nvCxnSpPr>
        <p:spPr>
          <a:xfrm rot="10800000">
            <a:off x="1828800" y="3733800"/>
            <a:ext cx="457200" cy="457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36" idx="3"/>
          </p:cNvCxnSpPr>
          <p:nvPr/>
        </p:nvCxnSpPr>
        <p:spPr>
          <a:xfrm flipV="1">
            <a:off x="1905000" y="3101882"/>
            <a:ext cx="708118" cy="63191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962400" y="3124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Initially, we have the minutia point surrounded by its neighbors.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810000" y="3124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, we find its n nearest minutiae points.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3886200" y="3124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Then, we select a subset of m points.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3962400" y="29718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with 4 points marked as A, B, C, D  we calculate the invariant 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1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.</a:t>
            </a:r>
            <a:endParaRPr lang="en-US" sz="2400" baseline="-25000" dirty="0"/>
          </a:p>
        </p:txBody>
      </p:sp>
      <p:sp>
        <p:nvSpPr>
          <p:cNvPr id="83" name="TextBox 82"/>
          <p:cNvSpPr txBox="1"/>
          <p:nvPr/>
        </p:nvSpPr>
        <p:spPr>
          <a:xfrm>
            <a:off x="3352800" y="3352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2286000" y="3810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524000" y="3657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88" name="Straight Connector 87"/>
          <p:cNvCxnSpPr>
            <a:endCxn id="34" idx="3"/>
          </p:cNvCxnSpPr>
          <p:nvPr/>
        </p:nvCxnSpPr>
        <p:spPr>
          <a:xfrm rot="5400000" flipH="1" flipV="1">
            <a:off x="1790700" y="3444782"/>
            <a:ext cx="327118" cy="9851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828800" y="2895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94" name="Straight Connector 93"/>
          <p:cNvCxnSpPr>
            <a:stCxn id="37" idx="4"/>
            <a:endCxn id="89" idx="2"/>
          </p:cNvCxnSpPr>
          <p:nvPr/>
        </p:nvCxnSpPr>
        <p:spPr>
          <a:xfrm rot="5400000" flipH="1">
            <a:off x="2438400" y="2819400"/>
            <a:ext cx="457200" cy="13716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 flipH="1">
            <a:off x="3962394" y="3429000"/>
            <a:ext cx="5181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we perform a clockwise rotation of points A,B, C and D and calculate the invariant 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2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.</a:t>
            </a:r>
            <a:endParaRPr lang="en-US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3810000" y="2971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Similarly we do m such clockwise rotations to calculate the m-length descriptor 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1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2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3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……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m</a:t>
            </a:r>
            <a:endParaRPr lang="en-US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3810000" y="2743200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m-length descriptor describes the local arrangement of these m-points around the minutia.</a:t>
            </a:r>
          </a:p>
          <a:p>
            <a:r>
              <a:rPr lang="en-US" sz="2000" dirty="0" smtClean="0"/>
              <a:t>Since there are k=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m </a:t>
            </a:r>
            <a:r>
              <a:rPr lang="en-US" sz="2000" dirty="0" smtClean="0"/>
              <a:t> such m-point combinations, we get the following descriptor matrix for a single minutia point.</a:t>
            </a:r>
          </a:p>
          <a:p>
            <a:endParaRPr lang="en-US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419600" y="25146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11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12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13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…..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1m</a:t>
            </a:r>
          </a:p>
          <a:p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21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22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23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…..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2m</a:t>
            </a:r>
            <a:endParaRPr lang="en-US" sz="2400" dirty="0" smtClean="0"/>
          </a:p>
          <a:p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31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32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33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…..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3m</a:t>
            </a:r>
            <a:endParaRPr lang="en-US" sz="2400" dirty="0" smtClean="0"/>
          </a:p>
          <a:p>
            <a:r>
              <a:rPr lang="en-US" sz="2400" dirty="0" smtClean="0"/>
              <a:t>………………….</a:t>
            </a:r>
          </a:p>
          <a:p>
            <a:r>
              <a:rPr lang="en-US" sz="2400" dirty="0" smtClean="0"/>
              <a:t>………………….</a:t>
            </a:r>
          </a:p>
          <a:p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k1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k2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k3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2400" dirty="0" smtClean="0">
                <a:latin typeface="Arial Unicode MS"/>
                <a:ea typeface="Arial Unicode MS"/>
                <a:cs typeface="Arial Unicode MS"/>
              </a:rPr>
              <a:t>…..</a:t>
            </a:r>
            <a:r>
              <a:rPr lang="el-GR" sz="2400" dirty="0" smtClean="0">
                <a:latin typeface="Arial Unicode MS"/>
                <a:ea typeface="Arial Unicode MS"/>
                <a:cs typeface="Arial Unicode MS"/>
              </a:rPr>
              <a:t> ρ</a:t>
            </a:r>
            <a:r>
              <a:rPr lang="en-US" sz="2400" baseline="-25000" dirty="0" smtClean="0">
                <a:latin typeface="Arial Unicode MS"/>
                <a:ea typeface="Arial Unicode MS"/>
                <a:cs typeface="Arial Unicode MS"/>
              </a:rPr>
              <a:t>km</a:t>
            </a:r>
            <a:endParaRPr lang="en-US" sz="2400" dirty="0" smtClean="0"/>
          </a:p>
          <a:p>
            <a:endParaRPr lang="en-US" dirty="0" smtClean="0"/>
          </a:p>
        </p:txBody>
      </p:sp>
      <p:cxnSp>
        <p:nvCxnSpPr>
          <p:cNvPr id="57" name="Straight Connector 56"/>
          <p:cNvCxnSpPr>
            <a:endCxn id="36" idx="2"/>
          </p:cNvCxnSpPr>
          <p:nvPr/>
        </p:nvCxnSpPr>
        <p:spPr>
          <a:xfrm flipV="1">
            <a:off x="2133600" y="3048000"/>
            <a:ext cx="457200" cy="2286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67000" y="2819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60" name="Straight Connector 59"/>
          <p:cNvCxnSpPr>
            <a:endCxn id="37" idx="2"/>
          </p:cNvCxnSpPr>
          <p:nvPr/>
        </p:nvCxnSpPr>
        <p:spPr>
          <a:xfrm rot="16200000" flipH="1">
            <a:off x="2743200" y="3124200"/>
            <a:ext cx="533400" cy="533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25000" y="2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5" grpId="0"/>
      <p:bldP spid="86" grpId="0"/>
      <p:bldP spid="89" grpId="0"/>
      <p:bldP spid="97" grpId="0"/>
      <p:bldP spid="97" grpId="1"/>
      <p:bldP spid="98" grpId="0"/>
      <p:bldP spid="98" grpId="1"/>
      <p:bldP spid="100" grpId="0"/>
      <p:bldP spid="100" grpId="1"/>
      <p:bldP spid="101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Calculation of the Descriptor</a:t>
            </a:r>
            <a:endParaRPr lang="en-US" dirty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7145FA-1A11-43D3-B7D5-56FE5266D6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2" y="2131427"/>
            <a:ext cx="396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0" y="21989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Area(∆ABC)/Area(∆ACD)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808515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Ratio of  largest sides =  AB/AD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2766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Ratio of  median angles=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∠</a:t>
            </a:r>
            <a:r>
              <a:rPr lang="en-US" sz="1600" dirty="0" smtClean="0"/>
              <a:t> ACB/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∠</a:t>
            </a:r>
            <a:r>
              <a:rPr lang="en-US" sz="1600" dirty="0" smtClean="0"/>
              <a:t>ACD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770811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Ratio of  minimum angles=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∠</a:t>
            </a:r>
            <a:r>
              <a:rPr lang="en-US" sz="1600" dirty="0" smtClean="0"/>
              <a:t> BAC/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∠</a:t>
            </a:r>
            <a:r>
              <a:rPr lang="en-US" sz="1600" dirty="0" smtClean="0"/>
              <a:t>DAC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95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Calculation of the Descriptor</a:t>
            </a:r>
            <a:endParaRPr lang="en-US" dirty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7145FA-1A11-43D3-B7D5-56FE5266D6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sp>
        <p:nvSpPr>
          <p:cNvPr id="23556" name="Text Placeholder 3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038600"/>
          </a:xfrm>
        </p:spPr>
        <p:txBody>
          <a:bodyPr/>
          <a:lstStyle/>
          <a:p>
            <a:r>
              <a:rPr lang="en-US" sz="2000" dirty="0" smtClean="0"/>
              <a:t>To calculate the fixed length descriptor for a minutia </a:t>
            </a:r>
            <a:r>
              <a:rPr lang="en-US" sz="2000" i="1" dirty="0" smtClean="0"/>
              <a:t>p 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1800" dirty="0" smtClean="0"/>
          </a:p>
          <a:p>
            <a:pPr lvl="1"/>
            <a:r>
              <a:rPr lang="en-US" sz="1700" dirty="0" smtClean="0"/>
              <a:t>We first calculate the nearest n neighbors of </a:t>
            </a:r>
            <a:r>
              <a:rPr lang="en-US" sz="1700" i="1" dirty="0" smtClean="0"/>
              <a:t>p.</a:t>
            </a:r>
          </a:p>
          <a:p>
            <a:pPr lvl="1"/>
            <a:r>
              <a:rPr lang="en-US" sz="1700" dirty="0" smtClean="0"/>
              <a:t>Then we enumerate over all combinations of m points out of these n points.</a:t>
            </a:r>
          </a:p>
          <a:p>
            <a:pPr lvl="1"/>
            <a:r>
              <a:rPr lang="en-US" sz="1700" dirty="0" smtClean="0"/>
              <a:t>For each such combination, we arrange the m points in clockwise order.</a:t>
            </a:r>
          </a:p>
          <a:p>
            <a:pPr lvl="1"/>
            <a:r>
              <a:rPr lang="en-US" sz="1700" dirty="0" smtClean="0"/>
              <a:t>Then with 4 points denoted as A, B, C and D, we calculate the following affine invariant features :</a:t>
            </a:r>
          </a:p>
          <a:p>
            <a:pPr lvl="1"/>
            <a:endParaRPr lang="en-US" sz="1600" dirty="0" smtClean="0"/>
          </a:p>
          <a:p>
            <a:pPr lvl="2"/>
            <a:r>
              <a:rPr lang="en-US" sz="1600" dirty="0" smtClean="0"/>
              <a:t>Ratio of Areas  of ∆ABC and ∆ACD (denoted by </a:t>
            </a:r>
            <a:r>
              <a:rPr lang="el-GR" sz="1600" dirty="0" smtClean="0"/>
              <a:t>φ</a:t>
            </a:r>
            <a:r>
              <a:rPr lang="en-US" sz="1600" dirty="0" smtClean="0"/>
              <a:t>).</a:t>
            </a:r>
          </a:p>
          <a:p>
            <a:pPr lvl="2"/>
            <a:r>
              <a:rPr lang="en-US" sz="1600" dirty="0" smtClean="0"/>
              <a:t>Ratio of Lengths of  Largest side of ∆ABC and ∆ACD (denoted by </a:t>
            </a:r>
            <a:r>
              <a:rPr lang="el-GR" sz="1600" dirty="0" smtClean="0"/>
              <a:t>λ</a:t>
            </a:r>
            <a:r>
              <a:rPr lang="en-US" sz="1600" dirty="0" smtClean="0"/>
              <a:t>).</a:t>
            </a:r>
          </a:p>
          <a:p>
            <a:pPr lvl="2"/>
            <a:r>
              <a:rPr lang="en-US" sz="1600" dirty="0" smtClean="0"/>
              <a:t>Ratio of median and minimum angles of ∆ABC and ∆ACD (denoted by  </a:t>
            </a:r>
            <a:r>
              <a:rPr lang="el-GR" sz="1600" dirty="0" smtClean="0"/>
              <a:t>α</a:t>
            </a:r>
            <a:r>
              <a:rPr lang="en-US" sz="1600" baseline="-25000" dirty="0" smtClean="0"/>
              <a:t>1 </a:t>
            </a:r>
            <a:r>
              <a:rPr lang="en-US" sz="1600" dirty="0" smtClean="0"/>
              <a:t>and </a:t>
            </a:r>
            <a:r>
              <a:rPr lang="el-GR" sz="1600" dirty="0" smtClean="0"/>
              <a:t>α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).</a:t>
            </a:r>
          </a:p>
          <a:p>
            <a:pPr lvl="2">
              <a:buNone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2000" y="57150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700" dirty="0" smtClean="0"/>
              <a:t>       -  </a:t>
            </a:r>
            <a:r>
              <a:rPr lang="en-US" sz="1700" dirty="0" smtClean="0">
                <a:latin typeface="+mn-lt"/>
              </a:rPr>
              <a:t>These features are combined to get one final value which describes the                                            	local arrangement of these m points around the minutia </a:t>
            </a:r>
            <a:r>
              <a:rPr lang="en-US" sz="1700" i="1" dirty="0" smtClean="0">
                <a:latin typeface="+mn-lt"/>
              </a:rPr>
              <a:t>p</a:t>
            </a:r>
            <a:r>
              <a:rPr lang="en-US" sz="1700" dirty="0" smtClean="0">
                <a:latin typeface="+mn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Enrolling a Fingerprint</a:t>
            </a:r>
            <a:endParaRPr lang="en-US" dirty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7145FA-1A11-43D3-B7D5-56FE5266D6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00" y="3200400"/>
            <a:ext cx="152400" cy="1524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2743200"/>
            <a:ext cx="76200" cy="76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62200" y="3429000"/>
            <a:ext cx="76200" cy="76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52600" y="3733800"/>
            <a:ext cx="76200" cy="76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3429000"/>
            <a:ext cx="76200" cy="76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47800" y="2667000"/>
            <a:ext cx="76200" cy="76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>
            <a:off x="1447800" y="2819400"/>
            <a:ext cx="762000" cy="838200"/>
          </a:xfrm>
          <a:prstGeom prst="circularArrow">
            <a:avLst>
              <a:gd name="adj1" fmla="val 14231"/>
              <a:gd name="adj2" fmla="val 1718883"/>
              <a:gd name="adj3" fmla="val 83825"/>
              <a:gd name="adj4" fmla="val 12849374"/>
              <a:gd name="adj5" fmla="val 16135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590800" y="3200400"/>
            <a:ext cx="1219200" cy="1524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3200400" y="1828800"/>
          <a:ext cx="3124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4" name="Curved Connector 23"/>
          <p:cNvCxnSpPr>
            <a:endCxn id="31" idx="1"/>
          </p:cNvCxnSpPr>
          <p:nvPr/>
        </p:nvCxnSpPr>
        <p:spPr>
          <a:xfrm flipV="1">
            <a:off x="5410200" y="1981200"/>
            <a:ext cx="10668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5486400" y="3810000"/>
            <a:ext cx="9144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477000" y="1828800"/>
            <a:ext cx="2057400" cy="304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FP id, Minutia id, vector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477000" y="2133600"/>
            <a:ext cx="2057400" cy="304800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477000" y="2438400"/>
            <a:ext cx="2057400" cy="304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FP id, Minutia id, vector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77000" y="2743200"/>
            <a:ext cx="2057400" cy="304800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7000" y="3048000"/>
            <a:ext cx="2057400" cy="304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FP id, Minutia id, vector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77000" y="3352800"/>
            <a:ext cx="2057400" cy="304800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477000" y="3657600"/>
            <a:ext cx="2057400" cy="304800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77000" y="3962400"/>
            <a:ext cx="2057400" cy="304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FP id, Minutia id, vector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477000" y="4267200"/>
            <a:ext cx="2057400" cy="304800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477000" y="4572000"/>
            <a:ext cx="2057400" cy="304800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477000" y="4876800"/>
            <a:ext cx="2057400" cy="304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FP id, Minutia id, vector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77000" y="1524000"/>
            <a:ext cx="2057400" cy="304800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Curved Connector 44"/>
          <p:cNvCxnSpPr/>
          <p:nvPr/>
        </p:nvCxnSpPr>
        <p:spPr>
          <a:xfrm rot="16200000" flipH="1">
            <a:off x="5105400" y="3581400"/>
            <a:ext cx="1600200" cy="1295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endCxn id="33" idx="1"/>
          </p:cNvCxnSpPr>
          <p:nvPr/>
        </p:nvCxnSpPr>
        <p:spPr>
          <a:xfrm>
            <a:off x="5486400" y="2514600"/>
            <a:ext cx="990600" cy="7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>
            <a:off x="5334000" y="2895600"/>
            <a:ext cx="12954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752600" y="5791200"/>
            <a:ext cx="152400" cy="1524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133600" y="54102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2133600" y="62484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752600" y="63246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295400" y="60198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524000" y="53340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286000" y="60198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133600" y="36576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09800" y="2590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066800" y="3429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600200" y="3733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3622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752600" y="4267200"/>
            <a:ext cx="152400" cy="990600"/>
          </a:xfrm>
          <a:prstGeom prst="up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D:\Study\Sem 5\DIP\Project\db\101_1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800600"/>
            <a:ext cx="1924050" cy="1854626"/>
          </a:xfrm>
          <a:prstGeom prst="rect">
            <a:avLst/>
          </a:prstGeom>
          <a:noFill/>
        </p:spPr>
      </p:pic>
      <p:sp>
        <p:nvSpPr>
          <p:cNvPr id="86" name="Left Arrow 85"/>
          <p:cNvSpPr/>
          <p:nvPr/>
        </p:nvSpPr>
        <p:spPr>
          <a:xfrm>
            <a:off x="2590800" y="5715000"/>
            <a:ext cx="1676400" cy="152400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58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n=7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838200" y="220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</a:t>
            </a:r>
            <a:r>
              <a:rPr lang="en-US" dirty="0" smtClean="0"/>
              <a:t>=5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Querying the Index</a:t>
            </a:r>
            <a:endParaRPr lang="en-US" dirty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7145FA-1A11-43D3-B7D5-56FE5266D6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00" y="3200400"/>
            <a:ext cx="152400" cy="1524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9800" y="2743200"/>
            <a:ext cx="76200" cy="76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62200" y="3429000"/>
            <a:ext cx="76200" cy="76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52600" y="3733800"/>
            <a:ext cx="76200" cy="76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3429000"/>
            <a:ext cx="76200" cy="76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47800" y="2667000"/>
            <a:ext cx="76200" cy="762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>
            <a:off x="1447800" y="2819400"/>
            <a:ext cx="762000" cy="838200"/>
          </a:xfrm>
          <a:prstGeom prst="circularArrow">
            <a:avLst>
              <a:gd name="adj1" fmla="val 14231"/>
              <a:gd name="adj2" fmla="val 1718883"/>
              <a:gd name="adj3" fmla="val 83825"/>
              <a:gd name="adj4" fmla="val 12849374"/>
              <a:gd name="adj5" fmla="val 16135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667000" y="3200400"/>
            <a:ext cx="1295400" cy="1524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3048000" y="2514600"/>
          <a:ext cx="3124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6477000" y="2743200"/>
            <a:ext cx="2057400" cy="838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b="1" dirty="0" smtClean="0">
                <a:solidFill>
                  <a:schemeClr val="tx1"/>
                </a:solidFill>
              </a:rPr>
              <a:t>FP id 2, Min. id p5, </a:t>
            </a:r>
            <a:r>
              <a:rPr lang="el-GR" sz="1600" b="1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1</a:t>
            </a:r>
            <a:r>
              <a:rPr lang="el-GR" sz="1600" b="1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2</a:t>
            </a:r>
            <a:r>
              <a:rPr lang="el-GR" sz="1600" b="1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3</a:t>
            </a:r>
            <a:r>
              <a:rPr lang="el-GR" sz="1600" b="1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4</a:t>
            </a:r>
            <a:r>
              <a:rPr lang="el-GR" sz="1600" b="1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ρ</a:t>
            </a:r>
            <a:r>
              <a:rPr lang="en-US" sz="1600" b="1" baseline="-250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5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endCxn id="35" idx="1"/>
          </p:cNvCxnSpPr>
          <p:nvPr/>
        </p:nvCxnSpPr>
        <p:spPr>
          <a:xfrm flipV="1">
            <a:off x="5334000" y="3162300"/>
            <a:ext cx="1143000" cy="1143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752600" y="5791200"/>
            <a:ext cx="152400" cy="1524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133600" y="54102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2133600" y="62484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752600" y="63246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295400" y="60198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524000" y="53340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219200" y="55626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286000" y="60198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1143000" y="28956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133600" y="3657600"/>
            <a:ext cx="76200" cy="76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09800" y="2590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066800" y="3429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600200" y="3733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3622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5" name="Up Arrow 84"/>
          <p:cNvSpPr/>
          <p:nvPr/>
        </p:nvSpPr>
        <p:spPr>
          <a:xfrm>
            <a:off x="1752600" y="4267200"/>
            <a:ext cx="152400" cy="990600"/>
          </a:xfrm>
          <a:prstGeom prst="up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D:\Study\Sem 5\DIP\Project\db\101_1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4800600"/>
            <a:ext cx="1924050" cy="1854626"/>
          </a:xfrm>
          <a:prstGeom prst="rect">
            <a:avLst/>
          </a:prstGeom>
          <a:noFill/>
        </p:spPr>
      </p:pic>
      <p:sp>
        <p:nvSpPr>
          <p:cNvPr id="86" name="Left Arrow 85"/>
          <p:cNvSpPr/>
          <p:nvPr/>
        </p:nvSpPr>
        <p:spPr>
          <a:xfrm>
            <a:off x="2590800" y="5715000"/>
            <a:ext cx="1676400" cy="152400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58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n=7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838200" y="220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</a:t>
            </a:r>
            <a:r>
              <a:rPr lang="en-US" dirty="0" smtClean="0"/>
              <a:t>=5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6477000" y="2133600"/>
            <a:ext cx="2057400" cy="304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477000" y="1828800"/>
            <a:ext cx="2057400" cy="304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477000" y="2438400"/>
            <a:ext cx="2057400" cy="304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6" name="Chart 55"/>
          <p:cNvGraphicFramePr/>
          <p:nvPr/>
        </p:nvGraphicFramePr>
        <p:xfrm>
          <a:off x="5943600" y="4419600"/>
          <a:ext cx="2971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7" name="Cube 56"/>
          <p:cNvSpPr/>
          <p:nvPr/>
        </p:nvSpPr>
        <p:spPr>
          <a:xfrm>
            <a:off x="7162800" y="5410200"/>
            <a:ext cx="304800" cy="228600"/>
          </a:xfrm>
          <a:prstGeom prst="cub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6362700" y="4152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010400" y="3810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Increase the vote for fingerprint with ID 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66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Biometrics – General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Database Details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/>
              <a:t>Most of the experiments were done on the four FVC 2002 databases (</a:t>
            </a:r>
            <a:r>
              <a:rPr lang="en-US" sz="2200" dirty="0" err="1" smtClean="0"/>
              <a:t>db</a:t>
            </a:r>
            <a:r>
              <a:rPr lang="en-US" sz="2200" dirty="0" smtClean="0"/>
              <a:t>[1-4]) and two FVC 2004 databases(</a:t>
            </a:r>
            <a:r>
              <a:rPr lang="en-US" sz="2200" dirty="0" err="1" smtClean="0"/>
              <a:t>db</a:t>
            </a:r>
            <a:r>
              <a:rPr lang="en-US" sz="2200" dirty="0" smtClean="0"/>
              <a:t>[1-2]).</a:t>
            </a:r>
          </a:p>
          <a:p>
            <a:r>
              <a:rPr lang="en-US" sz="2200" dirty="0" smtClean="0"/>
              <a:t>Each database contains 800 fingerprints from 100 users (8 impressions per finger).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For indexing experiments, the first 4 impressions were used to build the hash table while the remaining 4 were used as probes.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For matching experiments, a total of 14,000 genuine matches (2800 per database) and 24,750 imposter matches (4950 per database) were done.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465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200" dirty="0" smtClean="0"/>
              <a:t>Identification Results – Accuracy &amp; Retrieval Efficiency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65AA-A4D4-4018-8575-AE444137666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6" name="Picture 2" descr="C:\Users\akhil\Desktop\CVPR_ppt\results-ID2\db1\DB1_3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17132"/>
            <a:ext cx="4419600" cy="4659868"/>
          </a:xfrm>
          <a:prstGeom prst="rect">
            <a:avLst/>
          </a:prstGeom>
          <a:noFill/>
        </p:spPr>
      </p:pic>
      <p:pic>
        <p:nvPicPr>
          <p:cNvPr id="1027" name="Picture 3" descr="C:\Users\akhil\Desktop\CVPR_ppt\results-ID2\db2\DB2_3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17132"/>
            <a:ext cx="4343400" cy="4659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2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200" dirty="0" smtClean="0"/>
              <a:t>Identification Results – Time Gain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65AA-A4D4-4018-8575-AE444137666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" name="Picture 2" descr="C:\Users\avij\Desktop\Research_presentation\pc\Thesis\LaTex\figures_akhil\eps_images\time_gain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31" y="1752600"/>
            <a:ext cx="7086600" cy="46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200" dirty="0" smtClean="0"/>
              <a:t>Identification Results – Scaling of Algorithm with increase in database size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65AA-A4D4-4018-8575-AE444137666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050" name="Picture 2" descr="C:\Users\avij\Desktop\Research_presentation\pc\Thesis\LaTex\figures_akhil\eps_images\time_scal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534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65AA-A4D4-4018-8575-AE444137666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1447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showing the comparison with the quadruplet method proposed by Ross et . al</a:t>
            </a:r>
            <a:endParaRPr lang="en-US" dirty="0"/>
          </a:p>
        </p:txBody>
      </p:sp>
      <p:pic>
        <p:nvPicPr>
          <p:cNvPr id="3" name="Picture 2" descr="C:\Users\akhil\Desktop\CVPR_ppt\results-ID2\db1\compare_DB1_N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97347"/>
            <a:ext cx="7543800" cy="476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4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812B8-D37B-4775-B9DB-3FBD7C36D3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Major Challenges 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Local Structures for Indexing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 Structures for Matching</a:t>
            </a:r>
          </a:p>
          <a:p>
            <a:r>
              <a:rPr lang="en-US" dirty="0" smtClean="0"/>
              <a:t>Summary and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Fingerprint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6248400" cy="2209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Problem Statement</a:t>
            </a:r>
          </a:p>
          <a:p>
            <a:pPr marL="0" indent="0">
              <a:buNone/>
              <a:defRPr/>
            </a:pPr>
            <a:r>
              <a:rPr lang="en-US" sz="2200" dirty="0" smtClean="0"/>
              <a:t>Given two fingerprints, in the presence of </a:t>
            </a:r>
            <a:r>
              <a:rPr lang="en-US" sz="2200" dirty="0"/>
              <a:t>Global distortions, partial </a:t>
            </a:r>
            <a:r>
              <a:rPr lang="en-US" sz="2200" dirty="0" smtClean="0"/>
              <a:t>overlap and non-linear </a:t>
            </a:r>
            <a:r>
              <a:rPr lang="en-US" sz="2200" dirty="0"/>
              <a:t>distortions, </a:t>
            </a:r>
            <a:r>
              <a:rPr lang="en-US" sz="2200" dirty="0" smtClean="0"/>
              <a:t>we need to return either a degree of similarity or a binary decision (matched/non-matched)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69EA28-E317-49C6-B23B-1664149E06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4196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solidFill>
                  <a:srgbClr val="00B050"/>
                </a:solidFill>
                <a:latin typeface="+mn-lt"/>
                <a:cs typeface="+mn-cs"/>
              </a:rPr>
              <a:t>Possible </a:t>
            </a:r>
            <a:r>
              <a:rPr lang="en-US" sz="2800" kern="0" dirty="0" smtClean="0">
                <a:solidFill>
                  <a:srgbClr val="00B050"/>
                </a:solidFill>
                <a:latin typeface="+mn-lt"/>
                <a:cs typeface="+mn-cs"/>
              </a:rPr>
              <a:t>Solutions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Correlation Based Matching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Ridge-Based Global Fingerprint Matching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Minutia-Based Local Fingerprint Matching</a:t>
            </a:r>
            <a:endParaRPr lang="en-US" sz="2000" kern="0" dirty="0"/>
          </a:p>
        </p:txBody>
      </p:sp>
      <p:pic>
        <p:nvPicPr>
          <p:cNvPr id="3074" name="Picture 2" descr="C:\Users\avij\Desktop\Research_presentation\pc\Thesis\LaTex\figures_akhil\two_fingerprint_mat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37" y="1562100"/>
            <a:ext cx="2590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Correlation-Based Fingerprint Matching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These techniques work by superimposing the two fingerprint images and computing the correlation between the corresponding pixels for different alignments.</a:t>
            </a:r>
          </a:p>
          <a:p>
            <a:r>
              <a:rPr lang="en-US" sz="2000" dirty="0" smtClean="0"/>
              <a:t>These techniques cannot handle local non-linear distortions and also pixel correlations have to be computed for exponential number of alignments making matching very expensive.</a:t>
            </a:r>
            <a:endParaRPr lang="en-US" sz="2000" dirty="0"/>
          </a:p>
        </p:txBody>
      </p:sp>
      <p:pic>
        <p:nvPicPr>
          <p:cNvPr id="4098" name="Picture 2" descr="C:\Users\avij\Desktop\Research_presentation\pc\Thesis\LaTex\figures_akhil\correlation_ba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6477000" cy="273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Global Ridge-Based Fingerprint Matching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These techniques use global features such as singular points, orientation flow around core points, average ridge-line frequency, directional field and geometric attributes of ridge lines.</a:t>
            </a:r>
          </a:p>
          <a:p>
            <a:r>
              <a:rPr lang="en-US" sz="2000" dirty="0" smtClean="0"/>
              <a:t>Most of these algorithms are computationally demanding and lack robustness with respect to non-linear distortions.</a:t>
            </a:r>
          </a:p>
          <a:p>
            <a:r>
              <a:rPr lang="en-US" sz="2000" dirty="0" smtClean="0"/>
              <a:t>Also, most of these features are not present in the standard ISO minutiae template and have to computed separately from images.</a:t>
            </a:r>
            <a:endParaRPr lang="en-US" sz="2000" dirty="0"/>
          </a:p>
        </p:txBody>
      </p:sp>
      <p:pic>
        <p:nvPicPr>
          <p:cNvPr id="3074" name="Picture 2" descr="C:\Users\avij\Desktop\Research_presentation\pc\Thesis\LaTex\figures_akhil\eps_images\global_representation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848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Feature Representation Used</a:t>
            </a:r>
            <a:endParaRPr lang="en-US" dirty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7145FA-1A11-43D3-B7D5-56FE5266D6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pic>
        <p:nvPicPr>
          <p:cNvPr id="4098" name="Picture 2" descr="C:\Users\avij\Desktop\Research_presentation\pc\Thesis\LaTex\figures_akhil\eps_images\local_structur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305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Biometrics?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8153400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dirty="0" smtClean="0"/>
              <a:t>Behavioral Biometric: Typing Rhythm</a:t>
            </a:r>
            <a:r>
              <a:rPr lang="en-US" sz="2200" dirty="0"/>
              <a:t>, G</a:t>
            </a:r>
            <a:r>
              <a:rPr lang="en-US" sz="2200" dirty="0" smtClean="0"/>
              <a:t>ait </a:t>
            </a:r>
            <a:r>
              <a:rPr lang="en-US" sz="2200" dirty="0"/>
              <a:t>and </a:t>
            </a:r>
            <a:r>
              <a:rPr lang="en-US" sz="2200" dirty="0" smtClean="0"/>
              <a:t>Voice</a:t>
            </a:r>
          </a:p>
          <a:p>
            <a:r>
              <a:rPr lang="en-US" sz="2200" dirty="0" smtClean="0"/>
              <a:t>Advantages: </a:t>
            </a:r>
          </a:p>
          <a:p>
            <a:pPr lvl="1"/>
            <a:r>
              <a:rPr lang="en-US" sz="2200" dirty="0" smtClean="0"/>
              <a:t>User convenience, Security and Uniqueness, Wide range of applications (data protection, transaction and web security)</a:t>
            </a:r>
          </a:p>
          <a:p>
            <a:r>
              <a:rPr lang="en-US" sz="2200" dirty="0" smtClean="0"/>
              <a:t>Used by many government to keep a track on </a:t>
            </a:r>
            <a:r>
              <a:rPr lang="en-US" sz="2200" dirty="0"/>
              <a:t>i</a:t>
            </a:r>
            <a:r>
              <a:rPr lang="en-US" sz="2200" dirty="0" smtClean="0"/>
              <a:t>ts people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838200" y="1295400"/>
            <a:ext cx="81534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</a:pPr>
            <a:r>
              <a:rPr lang="en-US" sz="2400" spc="30" dirty="0" smtClean="0">
                <a:solidFill>
                  <a:schemeClr val="accent2">
                    <a:lumMod val="75000"/>
                  </a:schemeClr>
                </a:solidFill>
              </a:rPr>
              <a:t>“Uniquely recognizing a person based on their physiological or behavioral characteristics”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1371600" cy="1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09800"/>
            <a:ext cx="1219199" cy="14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209800"/>
            <a:ext cx="1737928" cy="14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209800"/>
            <a:ext cx="1905000" cy="146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E:\PolyU_Palmprint_Database(2nd Version)\PolyUDB\PolyU_386_S_09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28" y="2209800"/>
            <a:ext cx="1919672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Calculation of the Descriptor</a:t>
            </a:r>
            <a:endParaRPr lang="en-US" dirty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7145FA-1A11-43D3-B7D5-56FE5266D6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23556" name="Text Placeholder 3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038600"/>
          </a:xfrm>
        </p:spPr>
        <p:txBody>
          <a:bodyPr/>
          <a:lstStyle/>
          <a:p>
            <a:r>
              <a:rPr lang="en-US" sz="2000" dirty="0" smtClean="0"/>
              <a:t>To calculate the fixed length descriptor for a minutia </a:t>
            </a:r>
            <a:r>
              <a:rPr lang="en-US" sz="2000" i="1" dirty="0"/>
              <a:t>X</a:t>
            </a:r>
            <a:r>
              <a:rPr lang="en-US" sz="2000" i="1" dirty="0" smtClean="0"/>
              <a:t> 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1800" dirty="0" smtClean="0"/>
          </a:p>
          <a:p>
            <a:pPr lvl="1"/>
            <a:r>
              <a:rPr lang="en-US" sz="1700" dirty="0" smtClean="0"/>
              <a:t>We first calculate the nearest n neighbors of </a:t>
            </a:r>
            <a:r>
              <a:rPr lang="en-US" sz="1700" i="1" dirty="0"/>
              <a:t>X</a:t>
            </a:r>
            <a:r>
              <a:rPr lang="en-US" sz="1700" i="1" dirty="0" smtClean="0"/>
              <a:t>.</a:t>
            </a:r>
            <a:endParaRPr lang="en-US" sz="1700" dirty="0" smtClean="0"/>
          </a:p>
          <a:p>
            <a:pPr lvl="1"/>
            <a:r>
              <a:rPr lang="en-US" sz="1700" dirty="0" smtClean="0"/>
              <a:t>We arrange the n points in clockwise order.</a:t>
            </a:r>
          </a:p>
          <a:p>
            <a:pPr lvl="1"/>
            <a:r>
              <a:rPr lang="en-US" sz="1700" dirty="0"/>
              <a:t>W</a:t>
            </a:r>
            <a:r>
              <a:rPr lang="en-US" sz="1700" dirty="0" smtClean="0"/>
              <a:t>ith </a:t>
            </a:r>
            <a:r>
              <a:rPr lang="en-US" sz="1700" dirty="0"/>
              <a:t>2</a:t>
            </a:r>
            <a:r>
              <a:rPr lang="en-US" sz="1700" dirty="0" smtClean="0"/>
              <a:t> points denoted as A and B, we calculate the following affine invariant features for the triplet {A,X,B} :</a:t>
            </a:r>
          </a:p>
          <a:p>
            <a:pPr lvl="1"/>
            <a:endParaRPr lang="en-US" sz="1600" dirty="0" smtClean="0"/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Relative Distances – Distance of points A,B with respect to central minutia point X.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Relative Orientation – Orientations of points A,B with respect to central minutia point X.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 smtClean="0"/>
              <a:t>Ratio of Angles </a:t>
            </a:r>
            <a:r>
              <a:rPr lang="en-US" sz="1600" dirty="0"/>
              <a:t>of ∆</a:t>
            </a:r>
            <a:r>
              <a:rPr lang="en-US" sz="1600" dirty="0" smtClean="0"/>
              <a:t>AXB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71500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700" dirty="0" smtClean="0"/>
              <a:t>       -  </a:t>
            </a:r>
            <a:r>
              <a:rPr lang="en-US" sz="1700" dirty="0" smtClean="0">
                <a:latin typeface="+mn-lt"/>
              </a:rPr>
              <a:t>These features are combined to get one final value which describes the                                            </a:t>
            </a:r>
            <a:r>
              <a:rPr lang="en-US" sz="1700" dirty="0" smtClean="0"/>
              <a:t>contribution of this minutiae triplets {A,X,B}</a:t>
            </a:r>
            <a:r>
              <a:rPr lang="en-US" sz="1700" dirty="0" smtClean="0">
                <a:latin typeface="+mn-lt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Representation used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3" descr="C:\Users\avij\Desktop\Research_presentation\pc\Thesis\LaTex\figures_akhil\eps_images\triangle_imag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810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4292" y="3299936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Features Used :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Ratio of lengths of sides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Ratio of relative angles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Ratio of relative orientations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62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Minutiae Neighborhoods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7818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Minutiae Neighborhoods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6172200" cy="49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990600"/>
          </a:xfrm>
        </p:spPr>
        <p:txBody>
          <a:bodyPr/>
          <a:lstStyle/>
          <a:p>
            <a:r>
              <a:rPr lang="en-US" dirty="0" smtClean="0"/>
              <a:t>Similarity Measure b/w two Fingerprints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r>
              <a:rPr lang="en-US" sz="2000" dirty="0" smtClean="0"/>
              <a:t>Given two binary vectors fp1 and fp2, representing the two fingerprints, a formula based on simple bitwise operations on the two vectors will give a measure of number of similar neighborhoods present in them.</a:t>
            </a:r>
          </a:p>
          <a:p>
            <a:r>
              <a:rPr lang="en-US" sz="2000" dirty="0" smtClean="0"/>
              <a:t>Simple and fast bit-oriented coding can now be used as a measure for fingerprint similarity.</a:t>
            </a:r>
            <a:endParaRPr lang="en-US" sz="2000" dirty="0"/>
          </a:p>
        </p:txBody>
      </p:sp>
      <p:pic>
        <p:nvPicPr>
          <p:cNvPr id="1026" name="Picture 2" descr="C:\Users\avij\Desktop\Research_presentation\pc\Thesis\LaTex\figures_akhil\similarity_meas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74676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Database Details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/>
              <a:t>Most of the experiments were done on the four FVC 2002 databases (</a:t>
            </a:r>
            <a:r>
              <a:rPr lang="en-US" sz="2200" dirty="0" err="1" smtClean="0"/>
              <a:t>db</a:t>
            </a:r>
            <a:r>
              <a:rPr lang="en-US" sz="2200" dirty="0" smtClean="0"/>
              <a:t>[1-4]) and two FVC 2004 databases(</a:t>
            </a:r>
            <a:r>
              <a:rPr lang="en-US" sz="2200" dirty="0" err="1" smtClean="0"/>
              <a:t>db</a:t>
            </a:r>
            <a:r>
              <a:rPr lang="en-US" sz="2200" dirty="0" smtClean="0"/>
              <a:t>[1-2]).</a:t>
            </a:r>
          </a:p>
          <a:p>
            <a:r>
              <a:rPr lang="en-US" sz="2200" dirty="0" smtClean="0"/>
              <a:t>Each database contains 800 fingerprints from 100 users (8 impressions per finger).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For indexing experiments, the first 4 impressions were used to build the hash table while the remaining 4 were used as probes.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For matching experiments, a total of 14,000 genuine matches (2800 per database) and 24,750 imposter matches (4950 per database) were done.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465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200" dirty="0" smtClean="0"/>
              <a:t>Verification Results – Accuracy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65AA-A4D4-4018-8575-AE444137666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050" name="Picture 2" descr="C:\Users\avij\Desktop\Research_presentation\pc\Thesis\LaTex\figures_akhil\eps_images\fvc_2004_db1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162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200" dirty="0" smtClean="0"/>
              <a:t>Verification Results – Accuracy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65AA-A4D4-4018-8575-AE444137666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074" name="Picture 2" descr="C:\Users\avij\Desktop\Research_presentation\pc\Thesis\LaTex\figures_akhil\eps_images\fvc_2002_db123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77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200" dirty="0" smtClean="0"/>
              <a:t>Verification Results – Accuracy and number of clusters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65AA-A4D4-4018-8575-AE444137666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4098" name="Picture 2" descr="C:\Users\avij\Desktop\Research_presentation\pc\Thesis\LaTex\figures_akhil\eps_images\fvc_2002_db3_semilog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73200"/>
            <a:ext cx="75438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200" dirty="0" smtClean="0"/>
              <a:t>Comparison with similar Fixed length Representations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65AA-A4D4-4018-8575-AE444137666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5122" name="Picture 2" descr="C:\Users\avij\Desktop\Research_presentation\pc\Thesis\LaTex\figures_akhil\eps_images\comparison_curve_ver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2" y="1676400"/>
            <a:ext cx="83820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Fingerprints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4572000" cy="4800600"/>
          </a:xfrm>
        </p:spPr>
        <p:txBody>
          <a:bodyPr/>
          <a:lstStyle/>
          <a:p>
            <a:r>
              <a:rPr lang="en-US" sz="2400" dirty="0" smtClean="0"/>
              <a:t>Fingerprint is one of the strongest biometric trait</a:t>
            </a:r>
          </a:p>
          <a:p>
            <a:r>
              <a:rPr lang="en-US" sz="2400" dirty="0" smtClean="0"/>
              <a:t>Old and reliable method. </a:t>
            </a:r>
          </a:p>
          <a:p>
            <a:r>
              <a:rPr lang="en-US" sz="2400" dirty="0" smtClean="0"/>
              <a:t>Everyone is known to have unique, immutable fingerprints. </a:t>
            </a:r>
          </a:p>
          <a:p>
            <a:r>
              <a:rPr lang="en-US" sz="2400" dirty="0" smtClean="0"/>
              <a:t>Popular because of ease of capture, distinctiveness and persistence over time, as well as the low cost and maturity of sensors and algorithms.</a:t>
            </a:r>
          </a:p>
          <a:p>
            <a:endParaRPr lang="en-US" sz="2400" dirty="0" smtClean="0"/>
          </a:p>
        </p:txBody>
      </p:sp>
      <p:pic>
        <p:nvPicPr>
          <p:cNvPr id="5" name="Picture 6" descr="vr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828800"/>
            <a:ext cx="29718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3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200" dirty="0" smtClean="0"/>
              <a:t>Verification Results – Class distributions for FVC 2004 Databases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65AA-A4D4-4018-8575-AE444137666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6146" name="Picture 2" descr="C:\Users\avij\Desktop\Research_presentation\pc\Thesis\LaTex\figures_akhil\eps_images\fvc_2004_db1_di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8751"/>
            <a:ext cx="3962400" cy="298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vij\Desktop\Research_presentation\pc\Thesis\LaTex\figures_akhil\eps_images\fvc_2004_db2_dis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64825"/>
            <a:ext cx="3733800" cy="28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z="3200" dirty="0" smtClean="0"/>
              <a:t>Verification Results – Class distributions for FVC 2002 Databases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965AA-A4D4-4018-8575-AE444137666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170" name="Picture 2" descr="C:\Users\avij\Desktop\Research_presentation\pc\Thesis\LaTex\figures_akhil\eps_images\fvc_2002_db1_dis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59" y="1600200"/>
            <a:ext cx="3220316" cy="24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vij\Desktop\Research_presentation\pc\Thesis\LaTex\figures_akhil\eps_images\fvc_2002_db2_dist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1" y="4232924"/>
            <a:ext cx="3283522" cy="24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vij\Desktop\Research_presentation\pc\Thesis\LaTex\figures_akhil\eps_images\fvc_2002_db3_dist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676485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Fingerprint Indexing Based on Local Arrangements of Minutiae Neighborhoods, </a:t>
            </a:r>
            <a:r>
              <a:rPr lang="en-US" i="1" dirty="0" smtClean="0"/>
              <a:t>Computer Vision and Pattern Recognition Workshop</a:t>
            </a:r>
            <a:r>
              <a:rPr lang="en-US" dirty="0" smtClean="0"/>
              <a:t>, June, 2012</a:t>
            </a:r>
          </a:p>
          <a:p>
            <a:r>
              <a:rPr lang="en-US" dirty="0" smtClean="0"/>
              <a:t>Learning Minutiae Neighborhoods : A new Binary Representation for Matching Fingerprints (to be submitted) in upcoming International Conference on Pattern Recognition, ICPR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990600"/>
          </a:xfrm>
        </p:spPr>
        <p:txBody>
          <a:bodyPr/>
          <a:lstStyle/>
          <a:p>
            <a:r>
              <a:rPr lang="en-US" dirty="0" smtClean="0"/>
              <a:t>Fingerprints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4725" y="1905000"/>
            <a:ext cx="4359275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Fingerprints are fully formed at about </a:t>
            </a:r>
            <a:r>
              <a:rPr lang="en-US" sz="2000" b="1" dirty="0"/>
              <a:t>seven months of fetus development</a:t>
            </a:r>
            <a:r>
              <a:rPr lang="en-US" sz="2000" dirty="0"/>
              <a:t> and finger ridge </a:t>
            </a:r>
            <a:r>
              <a:rPr lang="en-US" sz="2000" dirty="0" smtClean="0"/>
              <a:t>patterns </a:t>
            </a:r>
            <a:r>
              <a:rPr lang="en-US" sz="2000" b="1" dirty="0"/>
              <a:t>do not change </a:t>
            </a:r>
            <a:r>
              <a:rPr lang="en-US" sz="2000" b="1" dirty="0" smtClean="0"/>
              <a:t>for </a:t>
            </a:r>
            <a:r>
              <a:rPr lang="en-US" sz="2000" b="1" dirty="0"/>
              <a:t>an individual</a:t>
            </a:r>
            <a:r>
              <a:rPr lang="en-US" sz="2000" dirty="0"/>
              <a:t> except due to accidents such as bruises and </a:t>
            </a:r>
            <a:r>
              <a:rPr lang="en-US" sz="2000" dirty="0" smtClean="0"/>
              <a:t>cuts.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Fingerprints contain two levels of detail/information – local minutia information (</a:t>
            </a:r>
            <a:r>
              <a:rPr lang="en-US" sz="2000" dirty="0">
                <a:solidFill>
                  <a:srgbClr val="000000"/>
                </a:solidFill>
              </a:rPr>
              <a:t>attributes: type, (</a:t>
            </a:r>
            <a:r>
              <a:rPr lang="en-US" sz="2000" dirty="0" err="1" smtClean="0">
                <a:solidFill>
                  <a:srgbClr val="000000"/>
                </a:solidFill>
              </a:rPr>
              <a:t>x,y</a:t>
            </a:r>
            <a:r>
              <a:rPr lang="en-US" sz="2000" dirty="0" smtClean="0">
                <a:solidFill>
                  <a:srgbClr val="000000"/>
                </a:solidFill>
              </a:rPr>
              <a:t>) location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orientation</a:t>
            </a:r>
            <a:r>
              <a:rPr lang="en-US" sz="2000" dirty="0" smtClean="0"/>
              <a:t>) and global ridge/structure information.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6576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0" y="4100915"/>
            <a:ext cx="25146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10" y="4267200"/>
            <a:ext cx="20193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685800" y="404949"/>
            <a:ext cx="7772400" cy="990600"/>
          </a:xfrm>
        </p:spPr>
        <p:txBody>
          <a:bodyPr/>
          <a:lstStyle/>
          <a:p>
            <a:r>
              <a:rPr lang="en-US" sz="3200" b="1" dirty="0" smtClean="0"/>
              <a:t>Biometric Authentication System in Verification Mode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12668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n 1"/>
          <p:cNvSpPr/>
          <p:nvPr/>
        </p:nvSpPr>
        <p:spPr>
          <a:xfrm>
            <a:off x="7391400" y="2862262"/>
            <a:ext cx="1066800" cy="1709738"/>
          </a:xfrm>
          <a:prstGeom prst="can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>
            <a:stCxn id="28" idx="3"/>
          </p:cNvCxnSpPr>
          <p:nvPr/>
        </p:nvCxnSpPr>
        <p:spPr>
          <a:xfrm>
            <a:off x="6248400" y="2304366"/>
            <a:ext cx="1600200" cy="557896"/>
          </a:xfrm>
          <a:prstGeom prst="curved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2" idx="3"/>
            <a:endCxn id="36" idx="3"/>
          </p:cNvCxnSpPr>
          <p:nvPr/>
        </p:nvCxnSpPr>
        <p:spPr>
          <a:xfrm rot="5400000">
            <a:off x="6468814" y="3972580"/>
            <a:ext cx="856566" cy="2055407"/>
          </a:xfrm>
          <a:prstGeom prst="curved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86025" y="2314574"/>
            <a:ext cx="4857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</p:cNvCxnSpPr>
          <p:nvPr/>
        </p:nvCxnSpPr>
        <p:spPr>
          <a:xfrm>
            <a:off x="4219257" y="2267635"/>
            <a:ext cx="657543" cy="1836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38400" y="5386390"/>
            <a:ext cx="4857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5" idx="3"/>
          </p:cNvCxnSpPr>
          <p:nvPr/>
        </p:nvCxnSpPr>
        <p:spPr>
          <a:xfrm>
            <a:off x="4191000" y="5391835"/>
            <a:ext cx="547687" cy="1360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91400" y="3393965"/>
            <a:ext cx="10668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Template Database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1066800" y="4202668"/>
            <a:ext cx="154048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Verification</a:t>
            </a:r>
          </a:p>
        </p:txBody>
      </p:sp>
      <p:cxnSp>
        <p:nvCxnSpPr>
          <p:cNvPr id="2062" name="Straight Arrow Connector 2061"/>
          <p:cNvCxnSpPr/>
          <p:nvPr/>
        </p:nvCxnSpPr>
        <p:spPr>
          <a:xfrm flipH="1">
            <a:off x="4876800" y="5791200"/>
            <a:ext cx="388143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86400" y="5791200"/>
            <a:ext cx="457199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71999" y="6183868"/>
            <a:ext cx="692943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638800" y="6172200"/>
            <a:ext cx="692943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1944469"/>
            <a:ext cx="124745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Feature</a:t>
            </a:r>
          </a:p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09572" y="1981200"/>
            <a:ext cx="133882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Template</a:t>
            </a:r>
          </a:p>
          <a:p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43543" y="5068669"/>
            <a:ext cx="124745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Feature</a:t>
            </a:r>
          </a:p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24400" y="5105400"/>
            <a:ext cx="114499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Template</a:t>
            </a:r>
          </a:p>
          <a:p>
            <a:r>
              <a:rPr lang="en-US" dirty="0" smtClean="0"/>
              <a:t>Matching</a:t>
            </a:r>
            <a:endParaRPr lang="en-US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752600"/>
            <a:ext cx="12858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152525" y="1371600"/>
            <a:ext cx="136207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Enrollment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38400" y="4839789"/>
            <a:ext cx="533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772400" y="4572001"/>
            <a:ext cx="0" cy="2666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4364712"/>
            <a:ext cx="2819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User Information (1vs1)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Biometric Authentication System in Identification Mode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12668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n 1"/>
          <p:cNvSpPr/>
          <p:nvPr/>
        </p:nvSpPr>
        <p:spPr>
          <a:xfrm>
            <a:off x="7391400" y="2862262"/>
            <a:ext cx="1066800" cy="1709738"/>
          </a:xfrm>
          <a:prstGeom prst="can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>
            <a:stCxn id="28" idx="3"/>
          </p:cNvCxnSpPr>
          <p:nvPr/>
        </p:nvCxnSpPr>
        <p:spPr>
          <a:xfrm>
            <a:off x="6248400" y="2304366"/>
            <a:ext cx="1600200" cy="557896"/>
          </a:xfrm>
          <a:prstGeom prst="curved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2" idx="3"/>
            <a:endCxn id="36" idx="3"/>
          </p:cNvCxnSpPr>
          <p:nvPr/>
        </p:nvCxnSpPr>
        <p:spPr>
          <a:xfrm rot="5400000">
            <a:off x="6563380" y="3878014"/>
            <a:ext cx="667435" cy="2055407"/>
          </a:xfrm>
          <a:prstGeom prst="curved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86025" y="2314574"/>
            <a:ext cx="4857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</p:cNvCxnSpPr>
          <p:nvPr/>
        </p:nvCxnSpPr>
        <p:spPr>
          <a:xfrm>
            <a:off x="4219257" y="2267635"/>
            <a:ext cx="657543" cy="1836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38400" y="5257800"/>
            <a:ext cx="4857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91000" y="5257800"/>
            <a:ext cx="547687" cy="1360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91400" y="3393965"/>
            <a:ext cx="10668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Template Database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1066800" y="4202668"/>
            <a:ext cx="166211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Identification</a:t>
            </a:r>
          </a:p>
        </p:txBody>
      </p:sp>
      <p:cxnSp>
        <p:nvCxnSpPr>
          <p:cNvPr id="2062" name="Straight Arrow Connector 2061"/>
          <p:cNvCxnSpPr/>
          <p:nvPr/>
        </p:nvCxnSpPr>
        <p:spPr>
          <a:xfrm flipH="1">
            <a:off x="4876800" y="5562600"/>
            <a:ext cx="388143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486400" y="5562600"/>
            <a:ext cx="457199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71999" y="5943600"/>
            <a:ext cx="692943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638800" y="5943600"/>
            <a:ext cx="692943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1944469"/>
            <a:ext cx="124745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Feature</a:t>
            </a:r>
          </a:p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09572" y="1981200"/>
            <a:ext cx="133882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Template</a:t>
            </a:r>
          </a:p>
          <a:p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43543" y="4953000"/>
            <a:ext cx="1247457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Feature</a:t>
            </a:r>
          </a:p>
          <a:p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24400" y="4916269"/>
            <a:ext cx="114499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Template</a:t>
            </a:r>
          </a:p>
          <a:p>
            <a:r>
              <a:rPr lang="en-US" dirty="0" smtClean="0"/>
              <a:t>Matching</a:t>
            </a:r>
            <a:endParaRPr lang="en-US" dirty="0"/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5869394" y="4571998"/>
            <a:ext cx="2207810" cy="381001"/>
          </a:xfrm>
          <a:prstGeom prst="curved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2" idx="3"/>
          </p:cNvCxnSpPr>
          <p:nvPr/>
        </p:nvCxnSpPr>
        <p:spPr>
          <a:xfrm rot="5400000">
            <a:off x="6401797" y="4039597"/>
            <a:ext cx="990600" cy="2055407"/>
          </a:xfrm>
          <a:prstGeom prst="curved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944469"/>
            <a:ext cx="12858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162049" y="1521432"/>
            <a:ext cx="136207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1053" y="4526896"/>
            <a:ext cx="113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</a:t>
            </a:r>
            <a:r>
              <a:rPr lang="en-US" b="1" dirty="0" err="1" smtClean="0"/>
              <a:t>vs</a:t>
            </a:r>
            <a:r>
              <a:rPr lang="en-US" b="1" dirty="0" smtClean="0"/>
              <a:t> 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46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Accuracy of Fingerprint Verification Systems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345BF-EF73-44EF-B552-263DD58CDC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8153400" cy="4876800"/>
          </a:xfrm>
        </p:spPr>
        <p:txBody>
          <a:bodyPr/>
          <a:lstStyle/>
          <a:p>
            <a:r>
              <a:rPr lang="en-US" sz="1800" b="1" u="sng" dirty="0" smtClean="0"/>
              <a:t>False Match Rate </a:t>
            </a:r>
            <a:r>
              <a:rPr lang="en-US" sz="1800" b="1" dirty="0" smtClean="0"/>
              <a:t>(FMR)</a:t>
            </a:r>
            <a:r>
              <a:rPr lang="en-US" dirty="0" smtClean="0"/>
              <a:t>: </a:t>
            </a:r>
            <a:r>
              <a:rPr lang="en-US" sz="2000" dirty="0" smtClean="0"/>
              <a:t>In this case, the system </a:t>
            </a:r>
            <a:r>
              <a:rPr lang="en-US" sz="2000" dirty="0"/>
              <a:t>mistakes two fingerprints coming from different </a:t>
            </a:r>
            <a:r>
              <a:rPr lang="en-US" sz="2000" dirty="0" smtClean="0"/>
              <a:t>individuals to </a:t>
            </a:r>
            <a:r>
              <a:rPr lang="en-US" sz="2000" dirty="0"/>
              <a:t>be a match. </a:t>
            </a:r>
            <a:r>
              <a:rPr lang="en-US" sz="2000" dirty="0" smtClean="0"/>
              <a:t>FMR </a:t>
            </a:r>
            <a:r>
              <a:rPr lang="en-US" sz="2000" dirty="0"/>
              <a:t>is defined as </a:t>
            </a:r>
            <a:r>
              <a:rPr lang="en-US" sz="2000" dirty="0" smtClean="0"/>
              <a:t>the probability </a:t>
            </a:r>
            <a:r>
              <a:rPr lang="en-US" sz="2000" dirty="0"/>
              <a:t>that an imposter </a:t>
            </a:r>
            <a:r>
              <a:rPr lang="en-US" sz="2000" dirty="0" smtClean="0"/>
              <a:t>score </a:t>
            </a:r>
            <a:r>
              <a:rPr lang="en-US" sz="2000" dirty="0"/>
              <a:t>exceeds the threshold </a:t>
            </a:r>
            <a:r>
              <a:rPr lang="en-US" sz="2000" i="1" dirty="0"/>
              <a:t>t</a:t>
            </a:r>
            <a:r>
              <a:rPr lang="en-US" sz="2000" dirty="0" smtClean="0"/>
              <a:t>.</a:t>
            </a:r>
          </a:p>
          <a:p>
            <a:r>
              <a:rPr lang="en-US" sz="1800" b="1" u="sng" dirty="0" smtClean="0"/>
              <a:t>False Non </a:t>
            </a:r>
            <a:r>
              <a:rPr lang="en-US" sz="1800" b="1" u="sng" dirty="0"/>
              <a:t>Match Rate </a:t>
            </a:r>
            <a:r>
              <a:rPr lang="en-US" sz="1800" b="1" dirty="0"/>
              <a:t>(</a:t>
            </a:r>
            <a:r>
              <a:rPr lang="en-US" sz="1800" b="1" dirty="0" smtClean="0"/>
              <a:t>FNMR</a:t>
            </a:r>
            <a:r>
              <a:rPr lang="en-US" sz="1800" b="1" dirty="0"/>
              <a:t>)</a:t>
            </a:r>
            <a:r>
              <a:rPr lang="en-US" sz="2000" dirty="0"/>
              <a:t>: In this case, the system mistakes two </a:t>
            </a:r>
            <a:r>
              <a:rPr lang="en-US" sz="2000" dirty="0" smtClean="0"/>
              <a:t>different impressions of the same finger </a:t>
            </a:r>
            <a:r>
              <a:rPr lang="en-US" sz="2000" dirty="0"/>
              <a:t>to be </a:t>
            </a:r>
            <a:r>
              <a:rPr lang="en-US" sz="2000" dirty="0" smtClean="0"/>
              <a:t>non-matching. FNMR </a:t>
            </a:r>
            <a:r>
              <a:rPr lang="en-US" sz="2000" dirty="0"/>
              <a:t>is defined as the probability that an </a:t>
            </a:r>
            <a:r>
              <a:rPr lang="en-US" sz="2000" dirty="0" smtClean="0"/>
              <a:t>genuine score falls below </a:t>
            </a:r>
            <a:r>
              <a:rPr lang="en-US" sz="2000" dirty="0"/>
              <a:t>the threshold </a:t>
            </a:r>
            <a:r>
              <a:rPr lang="en-US" sz="2000" i="1" dirty="0"/>
              <a:t>t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Imposter Scores generally should be very low and genuine scores should be on the higher side. A good verification algorithm separates out these two classes.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1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ew_cvit">
  <a:themeElements>
    <a:clrScheme name="new_cv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new_cvi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new_c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v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v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2265</Words>
  <Application>Microsoft Office PowerPoint</Application>
  <PresentationFormat>On-screen Show (4:3)</PresentationFormat>
  <Paragraphs>347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2_new_cvit</vt:lpstr>
      <vt:lpstr>Minutiae Local Structures for Fingerprint Matching and Indexing</vt:lpstr>
      <vt:lpstr> Overview</vt:lpstr>
      <vt:lpstr>Introduction</vt:lpstr>
      <vt:lpstr>What is Biometrics?</vt:lpstr>
      <vt:lpstr>Fingerprints</vt:lpstr>
      <vt:lpstr>Fingerprints Details</vt:lpstr>
      <vt:lpstr>Biometric Authentication System in Verification Mode</vt:lpstr>
      <vt:lpstr>Biometric Authentication System in Identification Mode</vt:lpstr>
      <vt:lpstr>Accuracy of Fingerprint Verification Systems</vt:lpstr>
      <vt:lpstr>Accuracy of Fingerprint Verification Systems</vt:lpstr>
      <vt:lpstr>Accuracy of Fingerprint Identification Systems</vt:lpstr>
      <vt:lpstr> Overview</vt:lpstr>
      <vt:lpstr>Major Challenges – Fingerprint Identification</vt:lpstr>
      <vt:lpstr>Major Challenges – Fingerprint Matching</vt:lpstr>
      <vt:lpstr> Overview</vt:lpstr>
      <vt:lpstr>Motivation</vt:lpstr>
      <vt:lpstr> Overview</vt:lpstr>
      <vt:lpstr>Fingerprint Identification</vt:lpstr>
      <vt:lpstr>Explicit One-to-One matching with entire Database </vt:lpstr>
      <vt:lpstr> Fingerprint Classification</vt:lpstr>
      <vt:lpstr>Problems with Fingerprint Classification</vt:lpstr>
      <vt:lpstr>Fingerprint Indexing</vt:lpstr>
      <vt:lpstr>Feature Representation Used</vt:lpstr>
      <vt:lpstr>Feature Representation Used</vt:lpstr>
      <vt:lpstr>Calculation of the Descriptor</vt:lpstr>
      <vt:lpstr>Calculation of the Descriptor</vt:lpstr>
      <vt:lpstr>Calculation of the Descriptor</vt:lpstr>
      <vt:lpstr>Enrolling a Fingerprint</vt:lpstr>
      <vt:lpstr>Querying the Index</vt:lpstr>
      <vt:lpstr>Database Details</vt:lpstr>
      <vt:lpstr>Identification Results – Accuracy &amp; Retrieval Efficiency </vt:lpstr>
      <vt:lpstr>Identification Results – Time Gain</vt:lpstr>
      <vt:lpstr>Identification Results – Scaling of Algorithm with increase in database size</vt:lpstr>
      <vt:lpstr>Comparison </vt:lpstr>
      <vt:lpstr> Overview</vt:lpstr>
      <vt:lpstr>Fingerprint Verification</vt:lpstr>
      <vt:lpstr>Correlation-Based Fingerprint Matching</vt:lpstr>
      <vt:lpstr>Global Ridge-Based Fingerprint Matching</vt:lpstr>
      <vt:lpstr>Feature Representation Used</vt:lpstr>
      <vt:lpstr>Calculation of the Descriptor</vt:lpstr>
      <vt:lpstr>Feature Representation used</vt:lpstr>
      <vt:lpstr>Learning Minutiae Neighborhoods </vt:lpstr>
      <vt:lpstr>Learning Minutiae Neighborhoods </vt:lpstr>
      <vt:lpstr>Similarity Measure b/w two Fingerprints</vt:lpstr>
      <vt:lpstr>Database Details</vt:lpstr>
      <vt:lpstr>Verification Results – Accuracy </vt:lpstr>
      <vt:lpstr>Verification Results – Accuracy </vt:lpstr>
      <vt:lpstr>Verification Results – Accuracy and number of clusters</vt:lpstr>
      <vt:lpstr>Comparison with similar Fixed length Representations</vt:lpstr>
      <vt:lpstr>Verification Results – Class distributions for FVC 2004 Databases </vt:lpstr>
      <vt:lpstr>Verification Results – Class distributions for FVC 2002 Databases </vt:lpstr>
      <vt:lpstr>Publications</vt:lpstr>
      <vt:lpstr>Questions 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Cascaded Filtering For Fingerprint Identification Using Random Projection</dc:title>
  <dc:creator>atif</dc:creator>
  <cp:lastModifiedBy>Vij, Akhil</cp:lastModifiedBy>
  <cp:revision>118</cp:revision>
  <dcterms:created xsi:type="dcterms:W3CDTF">2006-08-16T00:00:00Z</dcterms:created>
  <dcterms:modified xsi:type="dcterms:W3CDTF">2013-11-26T05:09:27Z</dcterms:modified>
</cp:coreProperties>
</file>