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85"/>
  </p:notesMasterIdLst>
  <p:sldIdLst>
    <p:sldId id="354" r:id="rId2"/>
    <p:sldId id="335" r:id="rId3"/>
    <p:sldId id="357" r:id="rId4"/>
    <p:sldId id="382" r:id="rId5"/>
    <p:sldId id="358" r:id="rId6"/>
    <p:sldId id="381" r:id="rId7"/>
    <p:sldId id="384" r:id="rId8"/>
    <p:sldId id="361" r:id="rId9"/>
    <p:sldId id="370" r:id="rId10"/>
    <p:sldId id="380" r:id="rId11"/>
    <p:sldId id="377" r:id="rId12"/>
    <p:sldId id="363" r:id="rId13"/>
    <p:sldId id="362" r:id="rId14"/>
    <p:sldId id="379" r:id="rId15"/>
    <p:sldId id="383" r:id="rId16"/>
    <p:sldId id="359" r:id="rId17"/>
    <p:sldId id="334" r:id="rId18"/>
    <p:sldId id="337" r:id="rId19"/>
    <p:sldId id="340" r:id="rId20"/>
    <p:sldId id="341" r:id="rId21"/>
    <p:sldId id="342" r:id="rId22"/>
    <p:sldId id="343" r:id="rId23"/>
    <p:sldId id="344" r:id="rId24"/>
    <p:sldId id="386" r:id="rId25"/>
    <p:sldId id="346" r:id="rId26"/>
    <p:sldId id="347" r:id="rId27"/>
    <p:sldId id="348" r:id="rId28"/>
    <p:sldId id="349" r:id="rId29"/>
    <p:sldId id="350" r:id="rId30"/>
    <p:sldId id="351" r:id="rId31"/>
    <p:sldId id="373" r:id="rId32"/>
    <p:sldId id="306" r:id="rId33"/>
    <p:sldId id="307" r:id="rId34"/>
    <p:sldId id="308" r:id="rId35"/>
    <p:sldId id="309" r:id="rId36"/>
    <p:sldId id="310" r:id="rId37"/>
    <p:sldId id="311" r:id="rId38"/>
    <p:sldId id="312" r:id="rId39"/>
    <p:sldId id="314" r:id="rId40"/>
    <p:sldId id="315" r:id="rId41"/>
    <p:sldId id="316" r:id="rId42"/>
    <p:sldId id="317" r:id="rId43"/>
    <p:sldId id="318" r:id="rId44"/>
    <p:sldId id="319" r:id="rId45"/>
    <p:sldId id="320" r:id="rId46"/>
    <p:sldId id="321" r:id="rId47"/>
    <p:sldId id="322" r:id="rId48"/>
    <p:sldId id="323" r:id="rId49"/>
    <p:sldId id="325" r:id="rId50"/>
    <p:sldId id="326" r:id="rId51"/>
    <p:sldId id="327" r:id="rId52"/>
    <p:sldId id="328" r:id="rId53"/>
    <p:sldId id="329" r:id="rId54"/>
    <p:sldId id="330" r:id="rId55"/>
    <p:sldId id="331" r:id="rId56"/>
    <p:sldId id="267" r:id="rId57"/>
    <p:sldId id="295" r:id="rId58"/>
    <p:sldId id="375" r:id="rId59"/>
    <p:sldId id="288" r:id="rId60"/>
    <p:sldId id="284" r:id="rId61"/>
    <p:sldId id="268" r:id="rId62"/>
    <p:sldId id="304" r:id="rId63"/>
    <p:sldId id="271" r:id="rId64"/>
    <p:sldId id="299" r:id="rId65"/>
    <p:sldId id="301" r:id="rId66"/>
    <p:sldId id="302" r:id="rId67"/>
    <p:sldId id="368" r:id="rId68"/>
    <p:sldId id="272" r:id="rId69"/>
    <p:sldId id="305" r:id="rId70"/>
    <p:sldId id="278" r:id="rId71"/>
    <p:sldId id="273" r:id="rId72"/>
    <p:sldId id="279" r:id="rId73"/>
    <p:sldId id="280" r:id="rId74"/>
    <p:sldId id="274" r:id="rId75"/>
    <p:sldId id="275" r:id="rId76"/>
    <p:sldId id="276" r:id="rId77"/>
    <p:sldId id="277" r:id="rId78"/>
    <p:sldId id="281" r:id="rId79"/>
    <p:sldId id="282" r:id="rId80"/>
    <p:sldId id="291" r:id="rId81"/>
    <p:sldId id="385" r:id="rId82"/>
    <p:sldId id="356" r:id="rId83"/>
    <p:sldId id="290" r:id="rId8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a:ea typeface="+mn-ea"/>
        <a:cs typeface="+mn-cs"/>
      </a:defRPr>
    </a:lvl1pPr>
    <a:lvl2pPr marL="457200" algn="l" rtl="0" fontAlgn="base">
      <a:spcBef>
        <a:spcPct val="0"/>
      </a:spcBef>
      <a:spcAft>
        <a:spcPct val="0"/>
      </a:spcAft>
      <a:defRPr sz="2400" kern="1200">
        <a:solidFill>
          <a:schemeClr val="tx1"/>
        </a:solidFill>
        <a:latin typeface="Times"/>
        <a:ea typeface="+mn-ea"/>
        <a:cs typeface="+mn-cs"/>
      </a:defRPr>
    </a:lvl2pPr>
    <a:lvl3pPr marL="914400" algn="l" rtl="0" fontAlgn="base">
      <a:spcBef>
        <a:spcPct val="0"/>
      </a:spcBef>
      <a:spcAft>
        <a:spcPct val="0"/>
      </a:spcAft>
      <a:defRPr sz="2400" kern="1200">
        <a:solidFill>
          <a:schemeClr val="tx1"/>
        </a:solidFill>
        <a:latin typeface="Times"/>
        <a:ea typeface="+mn-ea"/>
        <a:cs typeface="+mn-cs"/>
      </a:defRPr>
    </a:lvl3pPr>
    <a:lvl4pPr marL="1371600" algn="l" rtl="0" fontAlgn="base">
      <a:spcBef>
        <a:spcPct val="0"/>
      </a:spcBef>
      <a:spcAft>
        <a:spcPct val="0"/>
      </a:spcAft>
      <a:defRPr sz="2400" kern="1200">
        <a:solidFill>
          <a:schemeClr val="tx1"/>
        </a:solidFill>
        <a:latin typeface="Times"/>
        <a:ea typeface="+mn-ea"/>
        <a:cs typeface="+mn-cs"/>
      </a:defRPr>
    </a:lvl4pPr>
    <a:lvl5pPr marL="1828800" algn="l" rtl="0" fontAlgn="base">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00FF00"/>
    <a:srgbClr val="6699FF"/>
    <a:srgbClr val="006600"/>
    <a:srgbClr val="537CFF"/>
    <a:srgbClr val="0066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1560" autoAdjust="0"/>
  </p:normalViewPr>
  <p:slideViewPr>
    <p:cSldViewPr>
      <p:cViewPr>
        <p:scale>
          <a:sx n="50" d="100"/>
          <a:sy n="50" d="100"/>
        </p:scale>
        <p:origin x="-7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smtClean="0"/>
            </a:lvl1pPr>
          </a:lstStyle>
          <a:p>
            <a:pPr>
              <a:defRPr/>
            </a:pPr>
            <a:fld id="{5E062845-D452-43CA-8C70-04EFF3D510A1}" type="datetimeFigureOut">
              <a:rPr lang="en-US"/>
              <a:pPr>
                <a:defRPr/>
              </a:pPr>
              <a:t>8/13/2013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0" hangingPunct="0">
              <a:defRPr sz="1200" smtClean="0"/>
            </a:lvl1pPr>
          </a:lstStyle>
          <a:p>
            <a:pPr>
              <a:defRPr/>
            </a:pPr>
            <a:fld id="{C78AF34B-4625-4CBD-BDD1-1482DEF9260B}" type="slidenum">
              <a:rPr lang="en-US"/>
              <a:pPr>
                <a:defRPr/>
              </a:pPr>
              <a:t>‹#›</a:t>
            </a:fld>
            <a:endParaRPr lang="en-US"/>
          </a:p>
        </p:txBody>
      </p:sp>
    </p:spTree>
    <p:extLst>
      <p:ext uri="{BB962C8B-B14F-4D97-AF65-F5344CB8AC3E}">
        <p14:creationId xmlns:p14="http://schemas.microsoft.com/office/powerpoint/2010/main" val="12845379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Instance retrieval</a:t>
            </a:r>
            <a:r>
              <a:rPr lang="en-US" baseline="0" dirty="0" smtClean="0"/>
              <a:t> is finding the particular instances of the query, for example retrieve all the occurrences of this particular car.</a:t>
            </a:r>
          </a:p>
          <a:p>
            <a:endParaRPr lang="en-US" baseline="0" dirty="0" smtClean="0"/>
          </a:p>
          <a:p>
            <a:r>
              <a:rPr lang="en-US" baseline="0" dirty="0" smtClean="0"/>
              <a:t>Category retrieval on the other hand is retrieving variants of the query, for example retrieve all the cars (different makes, different colors, etc).</a:t>
            </a:r>
            <a:endParaRPr lang="en-IN"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Category retrieval</a:t>
            </a:r>
            <a:r>
              <a:rPr lang="en-US" baseline="0" dirty="0" smtClean="0"/>
              <a:t> has been </a:t>
            </a:r>
            <a:r>
              <a:rPr lang="en-IN" sz="1200" kern="1200" baseline="0" dirty="0" smtClean="0">
                <a:solidFill>
                  <a:schemeClr val="tx1"/>
                </a:solidFill>
                <a:latin typeface="+mn-lt"/>
                <a:ea typeface="+mn-ea"/>
                <a:cs typeface="+mn-cs"/>
              </a:rPr>
              <a:t>approached as a learning-based classification problem. </a:t>
            </a:r>
            <a:r>
              <a:rPr lang="en-US" baseline="0" dirty="0" smtClean="0"/>
              <a:t>Some recent methods are the DPM’s and Exemplar SVM’s. They are slow because of the complex SVM learning methods. </a:t>
            </a:r>
          </a:p>
          <a:p>
            <a:r>
              <a:rPr lang="en-IN" sz="1200" kern="1200" baseline="0" dirty="0" smtClean="0">
                <a:solidFill>
                  <a:schemeClr val="tx1"/>
                </a:solidFill>
                <a:latin typeface="+mn-lt"/>
                <a:ea typeface="+mn-ea"/>
                <a:cs typeface="+mn-cs"/>
              </a:rPr>
              <a:t>Since the location and spatial extent of the object</a:t>
            </a:r>
          </a:p>
          <a:p>
            <a:r>
              <a:rPr lang="en-IN" sz="1200" kern="1200" baseline="0" dirty="0" smtClean="0">
                <a:solidFill>
                  <a:schemeClr val="tx1"/>
                </a:solidFill>
                <a:latin typeface="+mn-lt"/>
                <a:ea typeface="+mn-ea"/>
                <a:cs typeface="+mn-cs"/>
              </a:rPr>
              <a:t>is unknown in the test set, such methods involve an exhaustive evaluation</a:t>
            </a:r>
          </a:p>
          <a:p>
            <a:r>
              <a:rPr lang="en-IN" sz="1200" kern="1200" baseline="0" dirty="0" smtClean="0">
                <a:solidFill>
                  <a:schemeClr val="tx1"/>
                </a:solidFill>
                <a:latin typeface="+mn-lt"/>
                <a:ea typeface="+mn-ea"/>
                <a:cs typeface="+mn-cs"/>
              </a:rPr>
              <a:t>of all possible windows, at multiple spatial scales.</a:t>
            </a:r>
          </a:p>
          <a:p>
            <a:r>
              <a:rPr lang="en-IN" sz="1200" kern="1200" baseline="0" dirty="0" smtClean="0">
                <a:solidFill>
                  <a:schemeClr val="tx1"/>
                </a:solidFill>
                <a:latin typeface="+mn-lt"/>
                <a:ea typeface="+mn-ea"/>
                <a:cs typeface="+mn-cs"/>
              </a:rPr>
              <a:t>This process is computationally expensive.</a:t>
            </a:r>
            <a:endParaRPr lang="en-US" baseline="0" dirty="0" smtClean="0"/>
          </a:p>
          <a:p>
            <a:r>
              <a:rPr lang="en-US" baseline="0" dirty="0" smtClean="0"/>
              <a:t>Moreover, Exemplar SVM require separate SVM for each of the image. Because of the huge time complexity, These methods are not scalable to big datasets.</a:t>
            </a:r>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58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two extremes that we have talked about are instances (same object) and the category retrieval (retrieve example from same class). There is an </a:t>
            </a:r>
            <a:r>
              <a:rPr lang="en-US" baseline="0" dirty="0" err="1" smtClean="0"/>
              <a:t>intermediatory</a:t>
            </a:r>
            <a:r>
              <a:rPr lang="en-US" baseline="0" dirty="0" smtClean="0"/>
              <a:t> set of classes, which we call as Near Instance categories. The images in the near instance categories have less intra-class variation and can be treated more like instances rather than a class.</a:t>
            </a:r>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59</a:t>
            </a:fld>
            <a:endParaRPr lang="en-US"/>
          </a:p>
        </p:txBody>
      </p:sp>
    </p:spTree>
    <p:extLst>
      <p:ext uri="{BB962C8B-B14F-4D97-AF65-F5344CB8AC3E}">
        <p14:creationId xmlns:p14="http://schemas.microsoft.com/office/powerpoint/2010/main" val="1753261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To perform the category retrieval</a:t>
            </a:r>
            <a:r>
              <a:rPr lang="en-US" baseline="0" dirty="0" smtClean="0"/>
              <a:t> for near classes, we make a couple of changes in the standard Instance Retrieval pipeline. </a:t>
            </a:r>
          </a:p>
          <a:p>
            <a:endParaRPr lang="en-US" baseline="0" dirty="0" smtClean="0"/>
          </a:p>
          <a:p>
            <a:r>
              <a:rPr lang="en-IN" sz="1200" kern="1200" baseline="0" dirty="0" smtClean="0">
                <a:solidFill>
                  <a:schemeClr val="tx1"/>
                </a:solidFill>
                <a:latin typeface="+mn-lt"/>
                <a:ea typeface="+mn-ea"/>
                <a:cs typeface="+mn-cs"/>
              </a:rPr>
              <a:t>First is to reduce the vocabulary size. The typical vocabulary size used in category retrieval/</a:t>
            </a:r>
          </a:p>
          <a:p>
            <a:r>
              <a:rPr lang="en-IN" sz="1200" kern="1200" baseline="0" dirty="0" smtClean="0">
                <a:solidFill>
                  <a:schemeClr val="tx1"/>
                </a:solidFill>
                <a:latin typeface="+mn-lt"/>
                <a:ea typeface="+mn-ea"/>
                <a:cs typeface="+mn-cs"/>
              </a:rPr>
              <a:t>classification is 4000. Thus, visual words are better</a:t>
            </a:r>
          </a:p>
          <a:p>
            <a:r>
              <a:rPr lang="en-IN" sz="1200" kern="1200" baseline="0" dirty="0" smtClean="0">
                <a:solidFill>
                  <a:schemeClr val="tx1"/>
                </a:solidFill>
                <a:latin typeface="+mn-lt"/>
                <a:ea typeface="+mn-ea"/>
                <a:cs typeface="+mn-cs"/>
              </a:rPr>
              <a:t>able to capture the variation across categories. On the</a:t>
            </a:r>
          </a:p>
          <a:p>
            <a:r>
              <a:rPr lang="en-IN" sz="1200" kern="1200" baseline="0" dirty="0" smtClean="0">
                <a:solidFill>
                  <a:schemeClr val="tx1"/>
                </a:solidFill>
                <a:latin typeface="+mn-lt"/>
                <a:ea typeface="+mn-ea"/>
                <a:cs typeface="+mn-cs"/>
              </a:rPr>
              <a:t>other hand, in instance retrieval we are interested in exact</a:t>
            </a:r>
          </a:p>
          <a:p>
            <a:r>
              <a:rPr lang="en-IN" sz="1200" kern="1200" baseline="0" dirty="0" smtClean="0">
                <a:solidFill>
                  <a:schemeClr val="tx1"/>
                </a:solidFill>
                <a:latin typeface="+mn-lt"/>
                <a:ea typeface="+mn-ea"/>
                <a:cs typeface="+mn-cs"/>
              </a:rPr>
              <a:t>matches, hence using a much larger vocabulary size (1 million</a:t>
            </a:r>
          </a:p>
          <a:p>
            <a:r>
              <a:rPr lang="en-IN" sz="1200" kern="1200" baseline="0" dirty="0" smtClean="0">
                <a:solidFill>
                  <a:schemeClr val="tx1"/>
                </a:solidFill>
                <a:latin typeface="+mn-lt"/>
                <a:ea typeface="+mn-ea"/>
                <a:cs typeface="+mn-cs"/>
              </a:rPr>
              <a:t>visual words). We choose a vocabulary size of 10,000</a:t>
            </a:r>
          </a:p>
          <a:p>
            <a:r>
              <a:rPr lang="en-IN" sz="1200" kern="1200" baseline="0" dirty="0" smtClean="0">
                <a:solidFill>
                  <a:schemeClr val="tx1"/>
                </a:solidFill>
                <a:latin typeface="+mn-lt"/>
                <a:ea typeface="+mn-ea"/>
                <a:cs typeface="+mn-cs"/>
              </a:rPr>
              <a:t>visual words, which is more suitable for representing “near</a:t>
            </a:r>
          </a:p>
          <a:p>
            <a:r>
              <a:rPr lang="en-IN" sz="1200" kern="1200" baseline="0" dirty="0" smtClean="0">
                <a:solidFill>
                  <a:schemeClr val="tx1"/>
                </a:solidFill>
                <a:latin typeface="+mn-lt"/>
                <a:ea typeface="+mn-ea"/>
                <a:cs typeface="+mn-cs"/>
              </a:rPr>
              <a:t>instance“ categories.</a:t>
            </a:r>
            <a:endParaRPr lang="en-US" baseline="0" dirty="0" smtClean="0"/>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Next change we propose is a </a:t>
            </a:r>
            <a:r>
              <a:rPr lang="en-IN" sz="1200" kern="1200" baseline="0" dirty="0" err="1" smtClean="0">
                <a:solidFill>
                  <a:schemeClr val="tx1"/>
                </a:solidFill>
                <a:latin typeface="+mn-lt"/>
                <a:ea typeface="+mn-ea"/>
                <a:cs typeface="+mn-cs"/>
              </a:rPr>
              <a:t>HoG</a:t>
            </a:r>
            <a:r>
              <a:rPr lang="en-IN" sz="1200" kern="1200" baseline="0" dirty="0" smtClean="0">
                <a:solidFill>
                  <a:schemeClr val="tx1"/>
                </a:solidFill>
                <a:latin typeface="+mn-lt"/>
                <a:ea typeface="+mn-ea"/>
                <a:cs typeface="+mn-cs"/>
              </a:rPr>
              <a:t>-based post processing method to improve the quality of retrieved results. </a:t>
            </a:r>
            <a:r>
              <a:rPr lang="en-US" dirty="0" err="1" smtClean="0"/>
              <a:t>HoG</a:t>
            </a:r>
            <a:r>
              <a:rPr lang="en-US" dirty="0" smtClean="0"/>
              <a:t> feature descriptors are obtained for the query as well as retrieved images. The retrieved images are re-sized to the size of the query image, ensuring consistency in the dimensions of </a:t>
            </a:r>
            <a:r>
              <a:rPr lang="en-US" dirty="0" err="1" smtClean="0"/>
              <a:t>HoG</a:t>
            </a:r>
            <a:r>
              <a:rPr lang="en-US" dirty="0" smtClean="0"/>
              <a:t> vector representations. The descriptors for each image are concatenated into a 1-dimensional vector. The Euclidean distance (d) between the </a:t>
            </a:r>
            <a:r>
              <a:rPr lang="en-US" dirty="0" err="1" smtClean="0"/>
              <a:t>HoG</a:t>
            </a:r>
            <a:r>
              <a:rPr lang="en-US" dirty="0" smtClean="0"/>
              <a:t> vector representations of the query sample and that of the retrieved images is computed. Two retrieved images are compared as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If the </a:t>
            </a:r>
            <a:r>
              <a:rPr lang="en-US" dirty="0" err="1" smtClean="0"/>
              <a:t>eucledian</a:t>
            </a:r>
            <a:r>
              <a:rPr lang="en-US" dirty="0" smtClean="0"/>
              <a:t> distance between</a:t>
            </a:r>
            <a:r>
              <a:rPr lang="en-US" baseline="0" dirty="0" smtClean="0"/>
              <a:t> retrieved </a:t>
            </a:r>
            <a:r>
              <a:rPr lang="en-US" dirty="0" smtClean="0"/>
              <a:t>Image I1 and Query sample</a:t>
            </a:r>
            <a:r>
              <a:rPr lang="en-US" baseline="0" dirty="0" smtClean="0"/>
              <a:t> </a:t>
            </a:r>
            <a:r>
              <a:rPr lang="en-US" dirty="0" smtClean="0"/>
              <a:t>is less than that</a:t>
            </a:r>
            <a:r>
              <a:rPr lang="en-US" baseline="0" dirty="0" smtClean="0"/>
              <a:t> of I2, I1 is </a:t>
            </a:r>
            <a:r>
              <a:rPr lang="en-US" baseline="0" dirty="0" err="1" smtClean="0"/>
              <a:t>reranked</a:t>
            </a:r>
            <a:r>
              <a:rPr lang="en-US" baseline="0" dirty="0" smtClean="0"/>
              <a:t> above I2. </a:t>
            </a:r>
            <a:endParaRPr lang="en-US" dirty="0" smtClean="0"/>
          </a:p>
          <a:p>
            <a:endParaRPr lang="en-IN" sz="1200" kern="1200" baseline="0" dirty="0" smtClean="0">
              <a:solidFill>
                <a:schemeClr val="tx1"/>
              </a:solidFill>
              <a:latin typeface="+mn-lt"/>
              <a:ea typeface="+mn-ea"/>
              <a:cs typeface="+mn-cs"/>
            </a:endParaRPr>
          </a:p>
          <a:p>
            <a:endParaRPr lang="en-US" baseline="0" dirty="0" smtClean="0"/>
          </a:p>
          <a:p>
            <a:endParaRPr lang="en-US" dirty="0" smtClean="0"/>
          </a:p>
          <a:p>
            <a:r>
              <a:rPr lang="en-US" dirty="0" smtClean="0"/>
              <a:t>Based</a:t>
            </a:r>
            <a:r>
              <a:rPr lang="en-US" baseline="0" dirty="0" smtClean="0"/>
              <a:t> on the results of our experiments, we are able to divide the object categories into three sets. Images in each of the three sets exhibit different properties, based on which we infer how easy/tough it is to retrieve from them.</a:t>
            </a:r>
          </a:p>
          <a:p>
            <a:pPr marL="228600" indent="-228600">
              <a:buAutoNum type="arabicPeriod"/>
            </a:pPr>
            <a:r>
              <a:rPr lang="en-US" baseline="0" dirty="0" smtClean="0"/>
              <a:t>Near instance categories:  Using an Instance Retrieval based method accompanied by a </a:t>
            </a:r>
            <a:r>
              <a:rPr lang="en-US" baseline="0" dirty="0" err="1" smtClean="0"/>
              <a:t>HoG</a:t>
            </a:r>
            <a:r>
              <a:rPr lang="en-US" baseline="0" dirty="0" smtClean="0"/>
              <a:t>-based post processing step gives much better performance, both in terms of precision at 10 as well as average precision, than an exemplar SVM based method, as well as the standard instance retrieval pipeline. </a:t>
            </a:r>
          </a:p>
          <a:p>
            <a:pPr marL="228600" indent="-228600">
              <a:buAutoNum type="arabicPeriod"/>
            </a:pPr>
            <a:r>
              <a:rPr lang="en-US" baseline="0" dirty="0" smtClean="0"/>
              <a:t>Neutral categories: From observing the images belonging to these classes, we inferred that even though there is some similarity in visual appearance across images, it is not sufﬁcient for instance retrieval to work. This observation is supplemented by the similar retrieval performance obtained by our method as well as 1-Exemplar SVM for these categories.</a:t>
            </a:r>
          </a:p>
          <a:p>
            <a:pPr marL="228600" indent="-228600">
              <a:buAutoNum type="arabicPeriod"/>
            </a:pPr>
            <a:r>
              <a:rPr lang="en-US" baseline="0" dirty="0" smtClean="0"/>
              <a:t>Tough categories:  Images of objects in these classes exhibit high intra-class variance, due to which standard cat- </a:t>
            </a:r>
            <a:r>
              <a:rPr lang="en-US" baseline="0" dirty="0" err="1" smtClean="0"/>
              <a:t>egory</a:t>
            </a:r>
            <a:r>
              <a:rPr lang="en-US" baseline="0" dirty="0" smtClean="0"/>
              <a:t> retrieval methods such as SVM often outperform our method of retrieving near-instances.</a:t>
            </a:r>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60</a:t>
            </a:fld>
            <a:endParaRPr lang="en-US"/>
          </a:p>
        </p:txBody>
      </p:sp>
    </p:spTree>
    <p:extLst>
      <p:ext uri="{BB962C8B-B14F-4D97-AF65-F5344CB8AC3E}">
        <p14:creationId xmlns:p14="http://schemas.microsoft.com/office/powerpoint/2010/main" val="831107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baseline="0" dirty="0" smtClean="0">
                <a:solidFill>
                  <a:schemeClr val="tx1"/>
                </a:solidFill>
                <a:latin typeface="+mn-lt"/>
                <a:ea typeface="+mn-ea"/>
                <a:cs typeface="+mn-cs"/>
              </a:rPr>
              <a:t>We test our method on the Caltech 101 dataset [9]. SIFT</a:t>
            </a:r>
          </a:p>
          <a:p>
            <a:r>
              <a:rPr lang="en-IN" sz="1200" kern="1200" baseline="0" dirty="0" smtClean="0">
                <a:solidFill>
                  <a:schemeClr val="tx1"/>
                </a:solidFill>
                <a:latin typeface="+mn-lt"/>
                <a:ea typeface="+mn-ea"/>
                <a:cs typeface="+mn-cs"/>
              </a:rPr>
              <a:t>descriptors are computed for each image in the database</a:t>
            </a:r>
          </a:p>
          <a:p>
            <a:r>
              <a:rPr lang="en-IN" sz="1200" kern="1200" baseline="0" dirty="0" smtClean="0">
                <a:solidFill>
                  <a:schemeClr val="tx1"/>
                </a:solidFill>
                <a:latin typeface="+mn-lt"/>
                <a:ea typeface="+mn-ea"/>
                <a:cs typeface="+mn-cs"/>
              </a:rPr>
              <a:t>at interest points obtained using a Difference of Gaussian</a:t>
            </a:r>
          </a:p>
          <a:p>
            <a:r>
              <a:rPr lang="en-IN" sz="1200" kern="1200" baseline="0" dirty="0" smtClean="0">
                <a:solidFill>
                  <a:schemeClr val="tx1"/>
                </a:solidFill>
                <a:latin typeface="+mn-lt"/>
                <a:ea typeface="+mn-ea"/>
                <a:cs typeface="+mn-cs"/>
              </a:rPr>
              <a:t>(</a:t>
            </a:r>
            <a:r>
              <a:rPr lang="en-IN" sz="1200" kern="1200" baseline="0" dirty="0" err="1" smtClean="0">
                <a:solidFill>
                  <a:schemeClr val="tx1"/>
                </a:solidFill>
                <a:latin typeface="+mn-lt"/>
                <a:ea typeface="+mn-ea"/>
                <a:cs typeface="+mn-cs"/>
              </a:rPr>
              <a:t>DoG</a:t>
            </a:r>
            <a:r>
              <a:rPr lang="en-IN" sz="1200" kern="1200" baseline="0" dirty="0" smtClean="0">
                <a:solidFill>
                  <a:schemeClr val="tx1"/>
                </a:solidFill>
                <a:latin typeface="+mn-lt"/>
                <a:ea typeface="+mn-ea"/>
                <a:cs typeface="+mn-cs"/>
              </a:rPr>
              <a:t>) detector. A random subset of 100,000 SIFT descriptors</a:t>
            </a:r>
          </a:p>
          <a:p>
            <a:r>
              <a:rPr lang="en-IN" sz="1200" kern="1200" baseline="0" dirty="0" smtClean="0">
                <a:solidFill>
                  <a:schemeClr val="tx1"/>
                </a:solidFill>
                <a:latin typeface="+mn-lt"/>
                <a:ea typeface="+mn-ea"/>
                <a:cs typeface="+mn-cs"/>
              </a:rPr>
              <a:t>obtained from the database images is used to create a</a:t>
            </a:r>
          </a:p>
          <a:p>
            <a:r>
              <a:rPr lang="en-IN" sz="1200" kern="1200" baseline="0" dirty="0" smtClean="0">
                <a:solidFill>
                  <a:schemeClr val="tx1"/>
                </a:solidFill>
                <a:latin typeface="+mn-lt"/>
                <a:ea typeface="+mn-ea"/>
                <a:cs typeface="+mn-cs"/>
              </a:rPr>
              <a:t>vocabulary. The vocabulary size is chosen to be considerable</a:t>
            </a:r>
          </a:p>
          <a:p>
            <a:r>
              <a:rPr lang="en-IN" sz="1200" kern="1200" baseline="0" dirty="0" smtClean="0">
                <a:solidFill>
                  <a:schemeClr val="tx1"/>
                </a:solidFill>
                <a:latin typeface="+mn-lt"/>
                <a:ea typeface="+mn-ea"/>
                <a:cs typeface="+mn-cs"/>
              </a:rPr>
              <a:t>large (10,000). This ensures that only significantly</a:t>
            </a:r>
          </a:p>
          <a:p>
            <a:r>
              <a:rPr lang="en-IN" sz="1200" kern="1200" baseline="0" dirty="0" smtClean="0">
                <a:solidFill>
                  <a:schemeClr val="tx1"/>
                </a:solidFill>
                <a:latin typeface="+mn-lt"/>
                <a:ea typeface="+mn-ea"/>
                <a:cs typeface="+mn-cs"/>
              </a:rPr>
              <a:t>similar features are captured by each visual word. 5 images</a:t>
            </a:r>
          </a:p>
          <a:p>
            <a:r>
              <a:rPr lang="en-IN" sz="1200" kern="1200" baseline="0" dirty="0" smtClean="0">
                <a:solidFill>
                  <a:schemeClr val="tx1"/>
                </a:solidFill>
                <a:latin typeface="+mn-lt"/>
                <a:ea typeface="+mn-ea"/>
                <a:cs typeface="+mn-cs"/>
              </a:rPr>
              <a:t>are randomly selected from each class to create the set of</a:t>
            </a:r>
          </a:p>
          <a:p>
            <a:r>
              <a:rPr lang="en-IN" sz="1200" kern="1200" baseline="0" dirty="0" smtClean="0">
                <a:solidFill>
                  <a:schemeClr val="tx1"/>
                </a:solidFill>
                <a:latin typeface="+mn-lt"/>
                <a:ea typeface="+mn-ea"/>
                <a:cs typeface="+mn-cs"/>
              </a:rPr>
              <a:t>query images.</a:t>
            </a:r>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61</a:t>
            </a:fld>
            <a:endParaRPr lang="en-US"/>
          </a:p>
        </p:txBody>
      </p:sp>
    </p:spTree>
    <p:extLst>
      <p:ext uri="{BB962C8B-B14F-4D97-AF65-F5344CB8AC3E}">
        <p14:creationId xmlns:p14="http://schemas.microsoft.com/office/powerpoint/2010/main" val="2899271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We report the results as Mean</a:t>
            </a:r>
            <a:r>
              <a:rPr lang="en-US" baseline="0" dirty="0" smtClean="0"/>
              <a:t> precision at 10, which is </a:t>
            </a:r>
            <a:r>
              <a:rPr lang="en-US" dirty="0" smtClean="0"/>
              <a:t>The precision obtained for the top 10 retrieved samples. The average over 5 randomly chosen queries</a:t>
            </a:r>
            <a:r>
              <a:rPr lang="en-US" baseline="0" dirty="0" smtClean="0"/>
              <a:t> </a:t>
            </a:r>
            <a:r>
              <a:rPr lang="en-US" dirty="0" smtClean="0"/>
              <a:t>is reported for each category. </a:t>
            </a:r>
          </a:p>
          <a:p>
            <a:endParaRPr lang="en-IN" sz="1200" kern="1200" baseline="0" dirty="0" smtClean="0">
              <a:solidFill>
                <a:schemeClr val="tx1"/>
              </a:solidFill>
              <a:latin typeface="+mn-lt"/>
              <a:ea typeface="+mn-ea"/>
              <a:cs typeface="+mn-cs"/>
            </a:endParaRPr>
          </a:p>
          <a:p>
            <a:r>
              <a:rPr lang="en-IN" sz="1200" kern="1200" baseline="0" dirty="0" smtClean="0">
                <a:solidFill>
                  <a:schemeClr val="tx1"/>
                </a:solidFill>
                <a:latin typeface="+mn-lt"/>
                <a:ea typeface="+mn-ea"/>
                <a:cs typeface="+mn-cs"/>
              </a:rPr>
              <a:t>We compare against multiple baselines. In the first baseline, we use the simple instance retrieval pipeline (without spatial verification) to retrieve object categories. As a second baseline, we train a</a:t>
            </a:r>
          </a:p>
          <a:p>
            <a:r>
              <a:rPr lang="en-IN" sz="1200" kern="1200" baseline="0" dirty="0" smtClean="0">
                <a:solidFill>
                  <a:schemeClr val="tx1"/>
                </a:solidFill>
                <a:latin typeface="+mn-lt"/>
                <a:ea typeface="+mn-ea"/>
                <a:cs typeface="+mn-cs"/>
              </a:rPr>
              <a:t>linear SVM classifier for each query exemplar. </a:t>
            </a:r>
            <a:r>
              <a:rPr lang="en-IN" sz="1200" kern="1200" baseline="0" dirty="0" err="1" smtClean="0">
                <a:solidFill>
                  <a:schemeClr val="tx1"/>
                </a:solidFill>
                <a:latin typeface="+mn-lt"/>
                <a:ea typeface="+mn-ea"/>
                <a:cs typeface="+mn-cs"/>
              </a:rPr>
              <a:t>HoG</a:t>
            </a:r>
            <a:r>
              <a:rPr lang="en-IN" sz="1200" kern="1200" baseline="0" dirty="0" smtClean="0">
                <a:solidFill>
                  <a:schemeClr val="tx1"/>
                </a:solidFill>
                <a:latin typeface="+mn-lt"/>
                <a:ea typeface="+mn-ea"/>
                <a:cs typeface="+mn-cs"/>
              </a:rPr>
              <a:t> descriptor of the query exemplar is used as a positive training</a:t>
            </a:r>
          </a:p>
          <a:p>
            <a:r>
              <a:rPr lang="en-IN" sz="1200" kern="1200" baseline="0" dirty="0" smtClean="0">
                <a:solidFill>
                  <a:schemeClr val="tx1"/>
                </a:solidFill>
                <a:latin typeface="+mn-lt"/>
                <a:ea typeface="+mn-ea"/>
                <a:cs typeface="+mn-cs"/>
              </a:rPr>
              <a:t>instance. Thousand negative exemplars are obtained from 10 random samples from each class, except the class of positive exemplar. Each image I in the database is scored as max scoring window, out of all possible windows in I. </a:t>
            </a:r>
          </a:p>
          <a:p>
            <a:endParaRPr lang="en-US" dirty="0" smtClean="0"/>
          </a:p>
          <a:p>
            <a:r>
              <a:rPr lang="en-US" dirty="0" smtClean="0"/>
              <a:t>Based</a:t>
            </a:r>
            <a:r>
              <a:rPr lang="en-US" baseline="0" dirty="0" smtClean="0"/>
              <a:t> on the results of our experiments, we are able to divide the object categories into three sets. Images in each of the three sets exhibit different properties, based on which we infer how easy/tough it is to retrieve from them.</a:t>
            </a:r>
          </a:p>
          <a:p>
            <a:pPr marL="228600" indent="-228600">
              <a:buAutoNum type="arabicPeriod"/>
            </a:pPr>
            <a:r>
              <a:rPr lang="en-US" baseline="0" dirty="0" smtClean="0"/>
              <a:t>Near instance categories (Green):  Using an Instance Retrieval based method accompanied by a </a:t>
            </a:r>
            <a:r>
              <a:rPr lang="en-US" baseline="0" dirty="0" err="1" smtClean="0"/>
              <a:t>HoG</a:t>
            </a:r>
            <a:r>
              <a:rPr lang="en-US" baseline="0" dirty="0" smtClean="0"/>
              <a:t>-based post processing step gives much better performance than an exemplar SVM based method, as well as the standard instance retrieval pipeline. </a:t>
            </a:r>
          </a:p>
          <a:p>
            <a:pPr marL="228600" indent="-228600">
              <a:buAutoNum type="arabicPeriod"/>
            </a:pPr>
            <a:r>
              <a:rPr lang="en-US" baseline="0" dirty="0" smtClean="0"/>
              <a:t>Neutral categories (Yellow): From observing the images belonging to these classes, we inferred that even though there is some similarity in visual appearance across images, it is not sufficient for instance retrieval to work. This observation is supplemented by the similar retrieval performance obtained by our method as well as 1-Exemplar SVM for these categories.</a:t>
            </a:r>
          </a:p>
          <a:p>
            <a:pPr marL="228600" indent="-228600">
              <a:buAutoNum type="arabicPeriod"/>
            </a:pPr>
            <a:r>
              <a:rPr lang="en-US" baseline="0" dirty="0" smtClean="0"/>
              <a:t>Tough categories (Red):  Images of objects in these classes exhibit high intra-class variance, due to which standard category retrieval methods such as SVM often outperform our method of retrieving near-instances.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62</a:t>
            </a:fld>
            <a:endParaRPr lang="en-US"/>
          </a:p>
        </p:txBody>
      </p:sp>
    </p:spTree>
    <p:extLst>
      <p:ext uri="{BB962C8B-B14F-4D97-AF65-F5344CB8AC3E}">
        <p14:creationId xmlns:p14="http://schemas.microsoft.com/office/powerpoint/2010/main" val="2899271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63</a:t>
            </a:fld>
            <a:endParaRPr lang="en-US"/>
          </a:p>
        </p:txBody>
      </p:sp>
    </p:spTree>
    <p:extLst>
      <p:ext uri="{BB962C8B-B14F-4D97-AF65-F5344CB8AC3E}">
        <p14:creationId xmlns:p14="http://schemas.microsoft.com/office/powerpoint/2010/main" val="2391414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64</a:t>
            </a:fld>
            <a:endParaRPr lang="en-US"/>
          </a:p>
        </p:txBody>
      </p:sp>
    </p:spTree>
    <p:extLst>
      <p:ext uri="{BB962C8B-B14F-4D97-AF65-F5344CB8AC3E}">
        <p14:creationId xmlns:p14="http://schemas.microsoft.com/office/powerpoint/2010/main" val="239141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Motivated by the concept of “near instances” category, we try</a:t>
            </a:r>
            <a:r>
              <a:rPr lang="en-US" baseline="0" dirty="0" smtClean="0"/>
              <a:t> to do unsupervised mining of “near instance” object categories in large datasets. </a:t>
            </a:r>
            <a:r>
              <a:rPr lang="en-IN" sz="1200" kern="1200" baseline="0" dirty="0" smtClean="0">
                <a:solidFill>
                  <a:schemeClr val="tx1"/>
                </a:solidFill>
                <a:latin typeface="+mn-lt"/>
                <a:ea typeface="+mn-ea"/>
                <a:cs typeface="+mn-cs"/>
              </a:rPr>
              <a:t>Mining object</a:t>
            </a:r>
          </a:p>
          <a:p>
            <a:r>
              <a:rPr lang="en-IN" sz="1200" kern="1200" baseline="0" dirty="0" smtClean="0">
                <a:solidFill>
                  <a:schemeClr val="tx1"/>
                </a:solidFill>
                <a:latin typeface="+mn-lt"/>
                <a:ea typeface="+mn-ea"/>
                <a:cs typeface="+mn-cs"/>
              </a:rPr>
              <a:t>categories in these </a:t>
            </a:r>
            <a:r>
              <a:rPr lang="en-IN" sz="1200" kern="1200" baseline="0" dirty="0" err="1" smtClean="0">
                <a:solidFill>
                  <a:schemeClr val="tx1"/>
                </a:solidFill>
                <a:latin typeface="+mn-lt"/>
                <a:ea typeface="+mn-ea"/>
                <a:cs typeface="+mn-cs"/>
              </a:rPr>
              <a:t>unannotated</a:t>
            </a:r>
            <a:r>
              <a:rPr lang="en-IN" sz="1200" kern="1200" baseline="0" dirty="0" smtClean="0">
                <a:solidFill>
                  <a:schemeClr val="tx1"/>
                </a:solidFill>
                <a:latin typeface="+mn-lt"/>
                <a:ea typeface="+mn-ea"/>
                <a:cs typeface="+mn-cs"/>
              </a:rPr>
              <a:t> datasets is an important and useful step to extract meaningful information and applications like labelling. </a:t>
            </a:r>
          </a:p>
          <a:p>
            <a:endParaRPr lang="en-US" sz="1200" kern="1200" baseline="0" dirty="0" smtClean="0">
              <a:solidFill>
                <a:schemeClr val="tx1"/>
              </a:solidFill>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65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this work, we focus on the dataset of Google Street View Images. The dataset consist of </a:t>
            </a:r>
            <a:r>
              <a:rPr lang="en-IN" sz="1200" kern="1200" baseline="0" dirty="0" smtClean="0">
                <a:solidFill>
                  <a:schemeClr val="tx1"/>
                </a:solidFill>
                <a:latin typeface="+mn-lt"/>
                <a:ea typeface="+mn-ea"/>
                <a:cs typeface="+mn-cs"/>
              </a:rPr>
              <a:t>images for 12 cities.</a:t>
            </a:r>
          </a:p>
          <a:p>
            <a:r>
              <a:rPr lang="en-US" sz="1200" kern="1200" baseline="0" dirty="0" smtClean="0">
                <a:solidFill>
                  <a:schemeClr val="tx1"/>
                </a:solidFill>
                <a:latin typeface="+mn-lt"/>
                <a:ea typeface="+mn-ea"/>
                <a:cs typeface="+mn-cs"/>
              </a:rPr>
              <a:t>As you can see from the example images, there are some interesting near instance categories like windows, doors, lamp posts, road signs which can help semantic information from these </a:t>
            </a:r>
            <a:r>
              <a:rPr lang="en-US" sz="1200" kern="1200" baseline="0" dirty="0" err="1" smtClean="0">
                <a:solidFill>
                  <a:schemeClr val="tx1"/>
                </a:solidFill>
                <a:latin typeface="+mn-lt"/>
                <a:ea typeface="+mn-ea"/>
                <a:cs typeface="+mn-cs"/>
              </a:rPr>
              <a:t>unannotated</a:t>
            </a:r>
            <a:r>
              <a:rPr lang="en-US" sz="1200" kern="1200" baseline="0" dirty="0" smtClean="0">
                <a:solidFill>
                  <a:schemeClr val="tx1"/>
                </a:solidFill>
                <a:latin typeface="+mn-lt"/>
                <a:ea typeface="+mn-ea"/>
                <a:cs typeface="+mn-cs"/>
              </a:rPr>
              <a:t> images. Our goal is to mine these categories from such large datasets </a:t>
            </a:r>
            <a:r>
              <a:rPr lang="en-US" sz="1200" kern="1200" baseline="0" dirty="0" err="1" smtClean="0">
                <a:solidFill>
                  <a:schemeClr val="tx1"/>
                </a:solidFill>
                <a:latin typeface="+mn-lt"/>
                <a:ea typeface="+mn-ea"/>
                <a:cs typeface="+mn-cs"/>
              </a:rPr>
              <a:t>automotically</a:t>
            </a:r>
            <a:r>
              <a:rPr lang="en-US" sz="1200" kern="1200" baseline="0" dirty="0" smtClean="0">
                <a:solidFill>
                  <a:schemeClr val="tx1"/>
                </a:solidFill>
                <a:latin typeface="+mn-lt"/>
                <a:ea typeface="+mn-ea"/>
                <a:cs typeface="+mn-cs"/>
              </a:rPr>
              <a:t> without any supervision.</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t>
            </a:r>
            <a:r>
              <a:rPr lang="en-IN" sz="1200" kern="1200" baseline="0" dirty="0" smtClean="0">
                <a:solidFill>
                  <a:schemeClr val="tx1"/>
                </a:solidFill>
                <a:latin typeface="+mn-lt"/>
                <a:ea typeface="+mn-ea"/>
                <a:cs typeface="+mn-cs"/>
              </a:rPr>
              <a:t> We downloaded 25,278 images</a:t>
            </a:r>
          </a:p>
          <a:p>
            <a:r>
              <a:rPr lang="en-IN" sz="1200" kern="1200" baseline="0" dirty="0" smtClean="0">
                <a:solidFill>
                  <a:schemeClr val="tx1"/>
                </a:solidFill>
                <a:latin typeface="+mn-lt"/>
                <a:ea typeface="+mn-ea"/>
                <a:cs typeface="+mn-cs"/>
              </a:rPr>
              <a:t>from Google Street View, the dimensions of each image being</a:t>
            </a:r>
          </a:p>
          <a:p>
            <a:r>
              <a:rPr lang="en-IN" sz="1200" kern="1200" baseline="0" dirty="0" smtClean="0">
                <a:solidFill>
                  <a:schemeClr val="tx1"/>
                </a:solidFill>
                <a:latin typeface="+mn-lt"/>
                <a:ea typeface="+mn-ea"/>
                <a:cs typeface="+mn-cs"/>
              </a:rPr>
              <a:t>936  537 pixels. This gives us 38  22 = 836 patches</a:t>
            </a:r>
          </a:p>
          <a:p>
            <a:r>
              <a:rPr lang="en-IN" sz="1200" kern="1200" baseline="0" dirty="0" smtClean="0">
                <a:solidFill>
                  <a:schemeClr val="tx1"/>
                </a:solidFill>
                <a:latin typeface="+mn-lt"/>
                <a:ea typeface="+mn-ea"/>
                <a:cs typeface="+mn-cs"/>
              </a:rPr>
              <a:t>per image, when the starting patch size is 2525 pixels. A</a:t>
            </a:r>
          </a:p>
          <a:p>
            <a:r>
              <a:rPr lang="en-IN" sz="1200" kern="1200" baseline="0" dirty="0" smtClean="0">
                <a:solidFill>
                  <a:schemeClr val="tx1"/>
                </a:solidFill>
                <a:latin typeface="+mn-lt"/>
                <a:ea typeface="+mn-ea"/>
                <a:cs typeface="+mn-cs"/>
              </a:rPr>
              <a:t>starting set of 100 seed images was used for the purpose of</a:t>
            </a:r>
          </a:p>
          <a:p>
            <a:r>
              <a:rPr lang="en-IN" sz="1200" kern="1200" baseline="0" dirty="0" smtClean="0">
                <a:solidFill>
                  <a:schemeClr val="tx1"/>
                </a:solidFill>
                <a:latin typeface="+mn-lt"/>
                <a:ea typeface="+mn-ea"/>
                <a:cs typeface="+mn-cs"/>
              </a:rPr>
              <a:t>discovery.</a:t>
            </a:r>
            <a:endParaRPr lang="en-IN"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66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baseline="0" dirty="0" smtClean="0">
                <a:solidFill>
                  <a:schemeClr val="tx1"/>
                </a:solidFill>
                <a:latin typeface="+mn-lt"/>
                <a:ea typeface="+mn-ea"/>
                <a:cs typeface="+mn-cs"/>
              </a:rPr>
              <a:t>I will give you a brief overview of our mining approach. We start with a set of small-size patches that we call as candidate patches. Then, we query each patch from the candidate set to find the similar patches using the modified IR pipeline. After we get the retrieved similar patches, the uninteresting patches are rejected and the remaining patches are grown in size. We progressively query patches at increasing</a:t>
            </a:r>
          </a:p>
          <a:p>
            <a:r>
              <a:rPr lang="en-IN" sz="1200" kern="1200" baseline="0" dirty="0" smtClean="0">
                <a:solidFill>
                  <a:schemeClr val="tx1"/>
                </a:solidFill>
                <a:latin typeface="+mn-lt"/>
                <a:ea typeface="+mn-ea"/>
                <a:cs typeface="+mn-cs"/>
              </a:rPr>
              <a:t>spatial scales, all the while rejecting uninteresting patches</a:t>
            </a:r>
          </a:p>
          <a:p>
            <a:r>
              <a:rPr lang="en-IN" sz="1200" kern="1200" baseline="0" dirty="0" smtClean="0">
                <a:solidFill>
                  <a:schemeClr val="tx1"/>
                </a:solidFill>
                <a:latin typeface="+mn-lt"/>
                <a:ea typeface="+mn-ea"/>
                <a:cs typeface="+mn-cs"/>
              </a:rPr>
              <a:t>at every step. As a result, we are able to quickly discover</a:t>
            </a:r>
          </a:p>
          <a:p>
            <a:r>
              <a:rPr lang="en-IN" sz="1200" kern="1200" baseline="0" dirty="0" smtClean="0">
                <a:solidFill>
                  <a:schemeClr val="tx1"/>
                </a:solidFill>
                <a:latin typeface="+mn-lt"/>
                <a:ea typeface="+mn-ea"/>
                <a:cs typeface="+mn-cs"/>
              </a:rPr>
              <a:t>a set of semantically meaningful near-instance object categories. </a:t>
            </a:r>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68</a:t>
            </a:fld>
            <a:endParaRPr lang="en-US"/>
          </a:p>
        </p:txBody>
      </p:sp>
    </p:spTree>
    <p:extLst>
      <p:ext uri="{BB962C8B-B14F-4D97-AF65-F5344CB8AC3E}">
        <p14:creationId xmlns:p14="http://schemas.microsoft.com/office/powerpoint/2010/main" val="173894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kern="1200" baseline="0" dirty="0" smtClean="0">
                <a:solidFill>
                  <a:schemeClr val="tx1"/>
                </a:solidFill>
                <a:latin typeface="+mn-lt"/>
                <a:ea typeface="+mn-ea"/>
                <a:cs typeface="+mn-cs"/>
              </a:rPr>
              <a:t>Results obtained in instance retrieval are typically very accurate, and obtained much faster due to the relatively easy nature of the problem. The main reasons for the high accuracy of the instance retrieval are :</a:t>
            </a:r>
          </a:p>
          <a:p>
            <a:pPr lvl="1"/>
            <a:r>
              <a:rPr lang="en-US" dirty="0" smtClean="0"/>
              <a:t>1. Large size of visual vocabulary allows for matching of identical objects</a:t>
            </a:r>
          </a:p>
          <a:p>
            <a:pPr lvl="1"/>
            <a:r>
              <a:rPr lang="en-US" dirty="0" smtClean="0"/>
              <a:t>2. Geometric verification ensures spatial consistency between matched objects</a:t>
            </a:r>
          </a:p>
          <a:p>
            <a:pPr lvl="1"/>
            <a:endParaRPr lang="en-US" dirty="0" smtClean="0"/>
          </a:p>
          <a:p>
            <a:pPr lvl="1"/>
            <a:r>
              <a:rPr lang="en-US" dirty="0" smtClean="0"/>
              <a:t>Instance</a:t>
            </a:r>
            <a:r>
              <a:rPr lang="en-US" baseline="0" dirty="0" smtClean="0"/>
              <a:t> retrieval is very fast because</a:t>
            </a:r>
            <a:endParaRPr lang="en-US" dirty="0" smtClean="0"/>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t>Inverted Indexing: Fast indexing and searching</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t>The high accuracy and high speed make instance</a:t>
            </a:r>
            <a:r>
              <a:rPr lang="en-US" baseline="0" dirty="0" smtClean="0"/>
              <a:t> retrieval scalable for big datasets.</a:t>
            </a:r>
            <a:endParaRPr lang="en-US" dirty="0" smtClean="0"/>
          </a:p>
          <a:p>
            <a:pPr lvl="1"/>
            <a:endParaRPr lang="en-US" dirty="0" smtClean="0"/>
          </a:p>
          <a:p>
            <a:endParaRPr lang="en-IN"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12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explain the method in details. The given image is ﬁrst divided into square patches of ﬁxed size of 25 × 25 pixels. This starting set of patches constitutes the initial candidate set L0. Each candidate patch is queried and based on the results</a:t>
            </a:r>
            <a:r>
              <a:rPr lang="en-US" baseline="0" dirty="0" smtClean="0"/>
              <a:t> returned, </a:t>
            </a:r>
            <a:r>
              <a:rPr lang="en-US" dirty="0" smtClean="0"/>
              <a:t>a score is</a:t>
            </a:r>
            <a:r>
              <a:rPr lang="en-US" baseline="0" dirty="0" smtClean="0"/>
              <a:t> </a:t>
            </a:r>
            <a:r>
              <a:rPr lang="en-US" dirty="0" smtClean="0"/>
              <a:t>assigned to it which signiﬁes the goodness of the candidate patch. The goodness of a candidate patch tells us the score of that patch belonging to a larger, semantically meaningful and frequently occurring near-instance category.</a:t>
            </a:r>
          </a:p>
          <a:p>
            <a:endParaRPr lang="en-US" dirty="0" smtClean="0"/>
          </a:p>
          <a:p>
            <a:r>
              <a:rPr lang="en-US" dirty="0" smtClean="0"/>
              <a:t>Each patch in the candidate set is represented using a histogram of visual words. This patch is now used as a query to retrieve visually similar patches across the image database. The top few retrieved patches are re-ranked using a spatial veriﬁcation step. We ﬁt an afﬁne transformation with 3 degrees of freedom (</a:t>
            </a:r>
            <a:r>
              <a:rPr lang="en-US" dirty="0" err="1" smtClean="0"/>
              <a:t>dof</a:t>
            </a:r>
            <a:r>
              <a:rPr lang="en-US" dirty="0" smtClean="0"/>
              <a:t>) between the query and retrieved patches. To accommodate matches on near-instance categories, we allow large-re-projection errors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69</a:t>
            </a:fld>
            <a:endParaRPr lang="en-US"/>
          </a:p>
        </p:txBody>
      </p:sp>
    </p:spTree>
    <p:extLst>
      <p:ext uri="{BB962C8B-B14F-4D97-AF65-F5344CB8AC3E}">
        <p14:creationId xmlns:p14="http://schemas.microsoft.com/office/powerpoint/2010/main" val="1738941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retrieved list of patches is characterized by many false positives. This is mainly due to (a) using a reasonably large vocabulary size for matching object categories (not instances), and (b) small size of the query patch, which results in very small number of matches from spatial veriﬁcation. We propose a good- ness score to measure the quality of the retrieved patches obtained in the cluster. The Goodness Score of a patch is computed as the sum of the Euclidean</a:t>
            </a:r>
            <a:r>
              <a:rPr lang="en-US" baseline="0" dirty="0" smtClean="0"/>
              <a:t> distance between the query patch and each retrieved patch, normalized by the number of patches retrieved and the area of the query patch. </a:t>
            </a:r>
            <a:r>
              <a:rPr lang="en-US" dirty="0" smtClean="0"/>
              <a:t>The patches are re- sized to the size of the query before the </a:t>
            </a:r>
            <a:r>
              <a:rPr lang="en-US" dirty="0" err="1" smtClean="0"/>
              <a:t>HoG</a:t>
            </a:r>
            <a:r>
              <a:rPr lang="en-US" dirty="0" smtClean="0"/>
              <a:t> descriptors are computed, to ensure consistency in dimension across </a:t>
            </a:r>
            <a:r>
              <a:rPr lang="en-US" dirty="0" err="1" smtClean="0"/>
              <a:t>HoG</a:t>
            </a:r>
            <a:r>
              <a:rPr lang="en-US" dirty="0" smtClean="0"/>
              <a:t> vector representations. A larger value of N enforces a much stricter goodness constraint on each patch, at the cost of increased computation in calculating the distances between the </a:t>
            </a:r>
            <a:r>
              <a:rPr lang="en-US" dirty="0" err="1" smtClean="0"/>
              <a:t>HoG</a:t>
            </a:r>
            <a:r>
              <a:rPr lang="en-US" dirty="0" smtClean="0"/>
              <a:t> vector representations. Normalizing by the area enables fair comparison between the scores assigned to patches of varying sizes. </a:t>
            </a:r>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70</a:t>
            </a:fld>
            <a:endParaRPr lang="en-US"/>
          </a:p>
        </p:txBody>
      </p:sp>
    </p:spTree>
    <p:extLst>
      <p:ext uri="{BB962C8B-B14F-4D97-AF65-F5344CB8AC3E}">
        <p14:creationId xmlns:p14="http://schemas.microsoft.com/office/powerpoint/2010/main" val="2019815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the </a:t>
            </a:r>
            <a:r>
              <a:rPr lang="en-US" dirty="0" err="1" smtClean="0"/>
              <a:t>kth</a:t>
            </a:r>
            <a:r>
              <a:rPr lang="en-US" dirty="0" smtClean="0"/>
              <a:t> level of grouping, we select (2k + 1) × (2k + 1) square patches, where the size of each patch is 25 × 25 pixels. The support of this new patch of increased size is</a:t>
            </a:r>
            <a:r>
              <a:rPr lang="en-US" baseline="0" dirty="0" smtClean="0"/>
              <a:t> computed. Regions with support value greater than a minimum threshold minimum support value are used to create the candidate set Lk+1 for the next level of evaluation. </a:t>
            </a:r>
          </a:p>
          <a:p>
            <a:endParaRPr lang="en-US" baseline="0" dirty="0" smtClean="0"/>
          </a:p>
          <a:p>
            <a:r>
              <a:rPr lang="en-US" baseline="0" dirty="0" smtClean="0"/>
              <a:t>Alternate methods:</a:t>
            </a:r>
          </a:p>
          <a:p>
            <a:r>
              <a:rPr lang="en-US" dirty="0" smtClean="0"/>
              <a:t>A simple solution for growing the patch can be to select 8- connected neighboring patches of the current patch. A fundamental problem with this is that some parts of the new patch might be uninteresting, and may not have any semantic association with the object which, if present, we are trying to discover. Another method of selecting useful patches is non-maximum suppression (in terms of Goodness Score), where a larger image region around each local maximum is selected.</a:t>
            </a:r>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71</a:t>
            </a:fld>
            <a:endParaRPr lang="en-US"/>
          </a:p>
        </p:txBody>
      </p:sp>
    </p:spTree>
    <p:extLst>
      <p:ext uri="{BB962C8B-B14F-4D97-AF65-F5344CB8AC3E}">
        <p14:creationId xmlns:p14="http://schemas.microsoft.com/office/powerpoint/2010/main" val="234244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72</a:t>
            </a:fld>
            <a:endParaRPr lang="en-US"/>
          </a:p>
        </p:txBody>
      </p:sp>
    </p:spTree>
    <p:extLst>
      <p:ext uri="{BB962C8B-B14F-4D97-AF65-F5344CB8AC3E}">
        <p14:creationId xmlns:p14="http://schemas.microsoft.com/office/powerpoint/2010/main" val="307819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After multiple levels of reﬁning, we are left with few, reasonably large sized patches. Similar to the method of patch evaluation, these reasonably large patches are used to query from the database. We retrieve the top 100 results for each query region. A </a:t>
            </a:r>
            <a:r>
              <a:rPr lang="en-US" dirty="0" err="1" smtClean="0"/>
              <a:t>HoG</a:t>
            </a:r>
            <a:r>
              <a:rPr lang="en-US" dirty="0" smtClean="0"/>
              <a:t> based post-processing step is employed to reﬁne the clusters of near-instance object categories. The ﬁnal rank of a retrieved patch is computed as the maximum of the ranks</a:t>
            </a:r>
            <a:r>
              <a:rPr lang="en-US" baseline="0" dirty="0" smtClean="0"/>
              <a:t> obtained by distance comparison of SIFT and </a:t>
            </a:r>
            <a:r>
              <a:rPr lang="en-US" baseline="0" dirty="0" err="1" smtClean="0"/>
              <a:t>HoG</a:t>
            </a:r>
            <a:r>
              <a:rPr lang="en-US" baseline="0" dirty="0" smtClean="0"/>
              <a:t> feature descriptors. </a:t>
            </a:r>
            <a:r>
              <a:rPr lang="en-US" dirty="0" smtClean="0"/>
              <a:t>Our </a:t>
            </a:r>
            <a:r>
              <a:rPr lang="en-US" dirty="0" err="1" smtClean="0"/>
              <a:t>HoG</a:t>
            </a:r>
            <a:r>
              <a:rPr lang="en-US" dirty="0" smtClean="0"/>
              <a:t>-based re-ranking method suppresses false positives by pushing them away from the query, while retaining true positives in the top results. This method of pushing away false positives retains the ranking information obtained by SIFT matching, which is important for retrieval of near-instance object categories.</a:t>
            </a:r>
          </a:p>
          <a:p>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73</a:t>
            </a:fld>
            <a:endParaRPr lang="en-US"/>
          </a:p>
        </p:txBody>
      </p:sp>
    </p:spTree>
    <p:extLst>
      <p:ext uri="{BB962C8B-B14F-4D97-AF65-F5344CB8AC3E}">
        <p14:creationId xmlns:p14="http://schemas.microsoft.com/office/powerpoint/2010/main" val="3985793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We perform mining </a:t>
            </a:r>
            <a:r>
              <a:rPr lang="en-US" dirty="0" err="1" smtClean="0"/>
              <a:t>upto</a:t>
            </a:r>
            <a:r>
              <a:rPr lang="en-US" dirty="0" smtClean="0"/>
              <a:t> 3 levels. The top 20 results were retrieved for each patch up to the penultimate mining level. Top 100 results were obtained for visualization at the last level. From the set of 100 seed images, we discovered several different concepts (at multiple levels), which fall into the category of near-instance objects. The type of object category discovered varies with the level at which we are mining. For example, “House Signs“ and “Street Lamps“ were discovered on the second level of mining, where the patch size is relatively low. As we move higher, the type of near-instance object categories discovered are those which cover a larger spatial extent, such as “Windows“ and “Text Banners“.</a:t>
            </a:r>
          </a:p>
          <a:p>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74</a:t>
            </a:fld>
            <a:endParaRPr lang="en-US"/>
          </a:p>
        </p:txBody>
      </p:sp>
    </p:spTree>
    <p:extLst>
      <p:ext uri="{BB962C8B-B14F-4D97-AF65-F5344CB8AC3E}">
        <p14:creationId xmlns:p14="http://schemas.microsoft.com/office/powerpoint/2010/main" val="3579531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Mining/Retrieval of Object Categories using Exemplar SVM comprises of two stages - training and testing. Train- </a:t>
            </a:r>
            <a:r>
              <a:rPr lang="en-US" dirty="0" err="1" smtClean="0"/>
              <a:t>ing</a:t>
            </a:r>
            <a:r>
              <a:rPr lang="en-US" dirty="0" smtClean="0"/>
              <a:t> a linear SVM involves maximizing the margin between the single positive exemplar and millions of negative </a:t>
            </a:r>
            <a:r>
              <a:rPr lang="en-US" dirty="0" err="1" smtClean="0"/>
              <a:t>exem</a:t>
            </a:r>
            <a:r>
              <a:rPr lang="en-US" dirty="0" smtClean="0"/>
              <a:t>- </a:t>
            </a:r>
            <a:r>
              <a:rPr lang="en-US" dirty="0" err="1" smtClean="0"/>
              <a:t>plars</a:t>
            </a:r>
            <a:r>
              <a:rPr lang="en-US" dirty="0" smtClean="0"/>
              <a:t>. For both primal and dual optimization, the complex- </a:t>
            </a:r>
            <a:r>
              <a:rPr lang="en-US" dirty="0" err="1" smtClean="0"/>
              <a:t>ity</a:t>
            </a:r>
            <a:r>
              <a:rPr lang="en-US" dirty="0" smtClean="0"/>
              <a:t> is O(max(</a:t>
            </a:r>
            <a:r>
              <a:rPr lang="en-US" dirty="0" err="1" smtClean="0"/>
              <a:t>n,d</a:t>
            </a:r>
            <a:r>
              <a:rPr lang="en-US" dirty="0" smtClean="0"/>
              <a:t>)min(</a:t>
            </a:r>
            <a:r>
              <a:rPr lang="en-US" dirty="0" err="1" smtClean="0"/>
              <a:t>n,d</a:t>
            </a:r>
            <a:r>
              <a:rPr lang="en-US" dirty="0" smtClean="0"/>
              <a:t>)2) (O. </a:t>
            </a:r>
            <a:r>
              <a:rPr lang="en-US" dirty="0" err="1" smtClean="0"/>
              <a:t>Chapelle</a:t>
            </a:r>
            <a:r>
              <a:rPr lang="en-US" dirty="0" smtClean="0"/>
              <a:t>. Training a support vector machine in the primal. Neural </a:t>
            </a:r>
            <a:r>
              <a:rPr lang="en-US" dirty="0" err="1" smtClean="0"/>
              <a:t>Comput</a:t>
            </a:r>
            <a:r>
              <a:rPr lang="en-US" dirty="0" smtClean="0"/>
              <a:t>., 2007), where n is the number of training instances (1 Positive + Many Negatives), and d is the dimension of representation of an exemplar. Both re- </a:t>
            </a:r>
            <a:r>
              <a:rPr lang="en-US" dirty="0" err="1" smtClean="0"/>
              <a:t>trieval</a:t>
            </a:r>
            <a:r>
              <a:rPr lang="en-US" dirty="0" smtClean="0"/>
              <a:t> as well as mining are unsupervised methods, and re- quire no time for training, as opposed to an SVM classiﬁer. SVM testing scales linearly with the number of positive in- stances (but not the negatives), since a separate classiﬁer is learnt for each positive exemplar. For an image (of </a:t>
            </a:r>
            <a:r>
              <a:rPr lang="en-US" dirty="0" err="1" smtClean="0"/>
              <a:t>dimen</a:t>
            </a:r>
            <a:r>
              <a:rPr lang="en-US" dirty="0" smtClean="0"/>
              <a:t>- </a:t>
            </a:r>
            <a:r>
              <a:rPr lang="en-US" dirty="0" err="1" smtClean="0"/>
              <a:t>sion</a:t>
            </a:r>
            <a:r>
              <a:rPr lang="en-US" dirty="0" smtClean="0"/>
              <a:t> H × W), applying a classiﬁer (at say S spatial scales) takes O(H × W) computation (since S &lt;&lt; H × W). We can evaluate all E Exemplar-SVMs over |D| database </a:t>
            </a:r>
            <a:r>
              <a:rPr lang="en-US" dirty="0" err="1" smtClean="0"/>
              <a:t>im</a:t>
            </a:r>
            <a:r>
              <a:rPr lang="en-US" dirty="0" smtClean="0"/>
              <a:t>- ages in O(E × |D| × H × W).</a:t>
            </a:r>
          </a:p>
          <a:p>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78</a:t>
            </a:fld>
            <a:endParaRPr lang="en-US"/>
          </a:p>
        </p:txBody>
      </p:sp>
    </p:spTree>
    <p:extLst>
      <p:ext uri="{BB962C8B-B14F-4D97-AF65-F5344CB8AC3E}">
        <p14:creationId xmlns:p14="http://schemas.microsoft.com/office/powerpoint/2010/main" val="252902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For Quantitative evaluation, we compare with Exemplar-SVM method. A linear SVM is learnt for a single positive exemplar, and all possible windows from database images (other than query image) as the negative exemplars. We perform 10 iterations of retraining, and 5 iterations of mining hard negatives in each iteration of re-training. 100 hard negatives are mined in each iteration (of re-training) and added to the negative set. The PEGA- SOS SVM solver in the </a:t>
            </a:r>
            <a:r>
              <a:rPr lang="en-US" dirty="0" err="1" smtClean="0"/>
              <a:t>VLFeat</a:t>
            </a:r>
            <a:r>
              <a:rPr lang="en-US" dirty="0" smtClean="0"/>
              <a:t> library is used for training. The bias multiplier is set to 100, and the regularization parameter λ = 100/N, where N is the number of training samples. For training, the classiﬁer is run on a subset of 200 database images, at 4 spatial scales. We also perform retrieval on this subset using the same positive exemplar, followed by the </a:t>
            </a:r>
            <a:r>
              <a:rPr lang="en-US" dirty="0" err="1" smtClean="0"/>
              <a:t>HoG</a:t>
            </a:r>
            <a:r>
              <a:rPr lang="en-US" dirty="0" smtClean="0"/>
              <a:t> post-processing method</a:t>
            </a:r>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79</a:t>
            </a:fld>
            <a:endParaRPr lang="en-US"/>
          </a:p>
        </p:txBody>
      </p:sp>
    </p:spTree>
    <p:extLst>
      <p:ext uri="{BB962C8B-B14F-4D97-AF65-F5344CB8AC3E}">
        <p14:creationId xmlns:p14="http://schemas.microsoft.com/office/powerpoint/2010/main" val="50765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Given a query image marked by the user, the goal is to achieve all instances (of the same object) which are present in the image database. </a:t>
            </a:r>
          </a:p>
          <a:p>
            <a:endParaRPr lang="en-US" dirty="0" smtClean="0"/>
          </a:p>
          <a:p>
            <a:r>
              <a:rPr lang="en-US" dirty="0" smtClean="0"/>
              <a:t>The popular approach to solving this problem employs the Bag-of-Words method. SIFT descriptors, are computed at interest points in the image. The visual codebook used to assign word ids is obtained by clustering a random subset of feature descriptors, using K-means clustering. A visual word identiﬁer is assigned to each feature descriptor, similar descriptors being assigned the same word id. </a:t>
            </a:r>
            <a:r>
              <a:rPr lang="en-IN" sz="1200" kern="1200" baseline="0" dirty="0" smtClean="0">
                <a:solidFill>
                  <a:schemeClr val="tx1"/>
                </a:solidFill>
                <a:latin typeface="+mn-lt"/>
                <a:ea typeface="+mn-ea"/>
                <a:cs typeface="+mn-cs"/>
              </a:rPr>
              <a:t>Using large vocabulary sizes (1 million visual words) has shown to give superior performance for retrieving instances.</a:t>
            </a:r>
          </a:p>
          <a:p>
            <a:endParaRPr lang="en-US" dirty="0" smtClean="0"/>
          </a:p>
          <a:p>
            <a:r>
              <a:rPr lang="en-US" dirty="0" smtClean="0"/>
              <a:t>A standard tf-idf weighting scheme is used to down-weight the contribution of commonly occurring (and hence not very descriptive) visual words across the database. </a:t>
            </a:r>
            <a:r>
              <a:rPr lang="en-IN" sz="1200" kern="1200" baseline="0" dirty="0" smtClean="0">
                <a:solidFill>
                  <a:schemeClr val="tx1"/>
                </a:solidFill>
                <a:latin typeface="+mn-lt"/>
                <a:ea typeface="+mn-ea"/>
                <a:cs typeface="+mn-cs"/>
              </a:rPr>
              <a:t>Each image I in the database is represented as a vector V (I) of</a:t>
            </a:r>
          </a:p>
          <a:p>
            <a:r>
              <a:rPr lang="en-IN" sz="1200" kern="1200" baseline="0" dirty="0" smtClean="0">
                <a:solidFill>
                  <a:schemeClr val="tx1"/>
                </a:solidFill>
                <a:latin typeface="+mn-lt"/>
                <a:ea typeface="+mn-ea"/>
                <a:cs typeface="+mn-cs"/>
              </a:rPr>
              <a:t>visual word occurrences. The similarity between the query image I(q) and a database image I(d) is defined as the cosine similarity of the two vectors</a:t>
            </a:r>
          </a:p>
          <a:p>
            <a:endParaRPr lang="en-US" dirty="0" smtClean="0"/>
          </a:p>
          <a:p>
            <a:endParaRPr lang="en-US" dirty="0" smtClean="0"/>
          </a:p>
          <a:p>
            <a:r>
              <a:rPr lang="en-US" dirty="0" smtClean="0"/>
              <a:t>The inverted file technique</a:t>
            </a:r>
            <a:r>
              <a:rPr lang="en-US" baseline="0" dirty="0" smtClean="0"/>
              <a:t> is used to store the database images. </a:t>
            </a:r>
            <a:r>
              <a:rPr lang="en-IN" sz="1200" kern="1200" baseline="0" dirty="0" smtClean="0">
                <a:solidFill>
                  <a:schemeClr val="tx1"/>
                </a:solidFill>
                <a:latin typeface="+mn-lt"/>
                <a:ea typeface="+mn-ea"/>
                <a:cs typeface="+mn-cs"/>
              </a:rPr>
              <a:t>A rank list of the database images is obtained by comparing every database image against the query. Since the database is already indexed, this step can be done in the order of milliseconds.</a:t>
            </a:r>
            <a:endParaRPr lang="en-US" dirty="0" smtClean="0"/>
          </a:p>
          <a:p>
            <a:endParaRPr lang="en-US" dirty="0" smtClean="0"/>
          </a:p>
          <a:p>
            <a:r>
              <a:rPr lang="en-US" dirty="0" smtClean="0"/>
              <a:t>Geometric Veriﬁcation is used as a post processing step to incorporate spatial information into an otherwise order- less Bag-of-Words (</a:t>
            </a:r>
            <a:r>
              <a:rPr lang="en-US" dirty="0" err="1" smtClean="0"/>
              <a:t>BoW</a:t>
            </a:r>
            <a:r>
              <a:rPr lang="en-US" dirty="0" smtClean="0"/>
              <a:t>) method. The standard method is to use one of the several variants of the RANSAC algorithm to generate multiple fundamental matrices from randomly sampled subsets of a given set of point correspondences. Based on the number of consistent “inliers“, one of the several generated hypotheses is selected. The geometric veriﬁcation step is computationally expensive, thereby limiting its application to only the top few retrieved results. </a:t>
            </a:r>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13</a:t>
            </a:fld>
            <a:endParaRPr lang="en-US"/>
          </a:p>
        </p:txBody>
      </p:sp>
    </p:spTree>
    <p:extLst>
      <p:ext uri="{BB962C8B-B14F-4D97-AF65-F5344CB8AC3E}">
        <p14:creationId xmlns:p14="http://schemas.microsoft.com/office/powerpoint/2010/main" val="4285216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have been many attempts in the past at adapting well-established data-mining techniques for unsupervised mining in images. Quack et al mine clusters containing similar image content from geo-tagged imagery obtained from Flickr. The mined clusters are then classiﬁed into objects/events, and text labels, obtained from Wikipedia articles, are associated with </a:t>
            </a:r>
            <a:r>
              <a:rPr lang="en-US" sz="1200" baseline="0" dirty="0" smtClean="0"/>
              <a:t>each</a:t>
            </a:r>
            <a:r>
              <a:rPr lang="en-US" dirty="0" smtClean="0"/>
              <a:t> cluster. Sets of discriminative patches, termed as </a:t>
            </a:r>
            <a:r>
              <a:rPr lang="en-US" dirty="0" err="1" smtClean="0"/>
              <a:t>Grouplets</a:t>
            </a:r>
            <a:r>
              <a:rPr lang="en-US" dirty="0" smtClean="0"/>
              <a:t>, were mined for modeling the interactions between humans and objects.</a:t>
            </a:r>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15</a:t>
            </a:fld>
            <a:endParaRPr lang="en-US"/>
          </a:p>
        </p:txBody>
      </p:sp>
    </p:spTree>
    <p:extLst>
      <p:ext uri="{BB962C8B-B14F-4D97-AF65-F5344CB8AC3E}">
        <p14:creationId xmlns:p14="http://schemas.microsoft.com/office/powerpoint/2010/main" val="510786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21075" y="-1949450"/>
            <a:ext cx="7042150" cy="52832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2296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39</a:t>
            </a:fld>
            <a:endParaRPr lang="en-US"/>
          </a:p>
        </p:txBody>
      </p:sp>
    </p:spTree>
    <p:extLst>
      <p:ext uri="{BB962C8B-B14F-4D97-AF65-F5344CB8AC3E}">
        <p14:creationId xmlns:p14="http://schemas.microsoft.com/office/powerpoint/2010/main" val="1758774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42</a:t>
            </a:fld>
            <a:endParaRPr lang="en-US"/>
          </a:p>
        </p:txBody>
      </p:sp>
    </p:spTree>
    <p:extLst>
      <p:ext uri="{BB962C8B-B14F-4D97-AF65-F5344CB8AC3E}">
        <p14:creationId xmlns:p14="http://schemas.microsoft.com/office/powerpoint/2010/main" val="1758774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Good Afternoon everyone.</a:t>
            </a:r>
            <a:r>
              <a:rPr lang="en-US" baseline="0" dirty="0" smtClean="0"/>
              <a:t> My name is Mayank </a:t>
            </a:r>
            <a:r>
              <a:rPr lang="en-US" baseline="0" dirty="0" err="1" smtClean="0"/>
              <a:t>Juneja</a:t>
            </a:r>
            <a:r>
              <a:rPr lang="en-US" baseline="0" dirty="0" smtClean="0"/>
              <a:t>. I am from </a:t>
            </a:r>
            <a:r>
              <a:rPr lang="en-US" sz="1200" dirty="0" smtClean="0">
                <a:latin typeface="Times New Roman" pitchFamily="18" charset="0"/>
                <a:cs typeface="Times New Roman" pitchFamily="18" charset="0"/>
              </a:rPr>
              <a:t>Centre for Visual Information and Technology</a:t>
            </a:r>
            <a:r>
              <a:rPr lang="en-IN" sz="1200" dirty="0" smtClean="0">
                <a:latin typeface="Times New Roman" pitchFamily="18" charset="0"/>
                <a:cs typeface="Times New Roman" pitchFamily="18" charset="0"/>
              </a:rPr>
              <a:t>,</a:t>
            </a:r>
            <a:r>
              <a:rPr lang="en-IN" sz="1200" baseline="0" dirty="0" smtClean="0">
                <a:latin typeface="Times New Roman" pitchFamily="18" charset="0"/>
                <a:cs typeface="Times New Roman" pitchFamily="18" charset="0"/>
              </a:rPr>
              <a:t> IIIT Hyderabad. I am here to present our work “</a:t>
            </a:r>
            <a:r>
              <a:rPr lang="en-US" dirty="0" smtClean="0">
                <a:cs typeface="Times New Roman" pitchFamily="18" charset="0"/>
              </a:rPr>
              <a:t>Efficient 	Category Mining by Leveraging Instance Retrieval”. This is a joint work with </a:t>
            </a:r>
            <a:r>
              <a:rPr lang="en-US" dirty="0" err="1" smtClean="0">
                <a:cs typeface="Times New Roman" pitchFamily="18" charset="0"/>
              </a:rPr>
              <a:t>Abhinav</a:t>
            </a:r>
            <a:r>
              <a:rPr lang="en-US" dirty="0" smtClean="0">
                <a:cs typeface="Times New Roman" pitchFamily="18" charset="0"/>
              </a:rPr>
              <a:t> </a:t>
            </a:r>
            <a:r>
              <a:rPr lang="en-US" dirty="0" err="1" smtClean="0">
                <a:cs typeface="Times New Roman" pitchFamily="18" charset="0"/>
              </a:rPr>
              <a:t>Goel</a:t>
            </a:r>
            <a:r>
              <a:rPr lang="en-US" dirty="0" smtClean="0">
                <a:cs typeface="Times New Roman" pitchFamily="18" charset="0"/>
              </a:rPr>
              <a:t> and Prof. C.</a:t>
            </a:r>
            <a:r>
              <a:rPr lang="en-US" baseline="0" dirty="0" smtClean="0">
                <a:cs typeface="Times New Roman" pitchFamily="18" charset="0"/>
              </a:rPr>
              <a:t> V. </a:t>
            </a:r>
            <a:r>
              <a:rPr lang="en-US" baseline="0" dirty="0" err="1" smtClean="0">
                <a:cs typeface="Times New Roman" pitchFamily="18" charset="0"/>
              </a:rPr>
              <a:t>Jawahar</a:t>
            </a:r>
            <a:r>
              <a:rPr lang="en-US" baseline="0" dirty="0" smtClean="0">
                <a:cs typeface="Times New Roman" pitchFamily="18" charset="0"/>
              </a:rPr>
              <a:t>.</a:t>
            </a:r>
            <a:endParaRPr lang="en-US" sz="12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56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Instance</a:t>
            </a:r>
            <a:r>
              <a:rPr lang="en-US" baseline="0" dirty="0" smtClean="0"/>
              <a:t> Retrieval is fast, </a:t>
            </a:r>
          </a:p>
          <a:p>
            <a:endParaRPr lang="en-US" baseline="0" dirty="0" smtClean="0"/>
          </a:p>
          <a:p>
            <a:r>
              <a:rPr lang="en-IN" sz="1200" kern="1200" baseline="0" dirty="0" smtClean="0">
                <a:solidFill>
                  <a:schemeClr val="tx1"/>
                </a:solidFill>
                <a:latin typeface="+mn-lt"/>
                <a:ea typeface="+mn-ea"/>
                <a:cs typeface="+mn-cs"/>
              </a:rPr>
              <a:t>Recently, “Leveraging Category-Level Labels For Instance-Level Image Retrieval” </a:t>
            </a:r>
            <a:r>
              <a:rPr lang="en-IN" sz="1200" kern="1200" baseline="0" dirty="0" err="1" smtClean="0">
                <a:solidFill>
                  <a:schemeClr val="tx1"/>
                </a:solidFill>
                <a:latin typeface="+mn-lt"/>
                <a:ea typeface="+mn-ea"/>
                <a:cs typeface="+mn-cs"/>
              </a:rPr>
              <a:t>Gordo</a:t>
            </a:r>
            <a:r>
              <a:rPr lang="en-IN" sz="1200" kern="1200" baseline="0" dirty="0" smtClean="0">
                <a:solidFill>
                  <a:schemeClr val="tx1"/>
                </a:solidFill>
                <a:latin typeface="+mn-lt"/>
                <a:ea typeface="+mn-ea"/>
                <a:cs typeface="+mn-cs"/>
              </a:rPr>
              <a:t> et al.[13] touched on an important issue</a:t>
            </a:r>
          </a:p>
          <a:p>
            <a:r>
              <a:rPr lang="en-IN" sz="1200" kern="1200" baseline="0" dirty="0" smtClean="0">
                <a:solidFill>
                  <a:schemeClr val="tx1"/>
                </a:solidFill>
                <a:latin typeface="+mn-lt"/>
                <a:ea typeface="+mn-ea"/>
                <a:cs typeface="+mn-cs"/>
              </a:rPr>
              <a:t>in instance retrieval - instance retrieval returns, among the</a:t>
            </a:r>
          </a:p>
          <a:p>
            <a:r>
              <a:rPr lang="en-IN" sz="1200" kern="1200" baseline="0" dirty="0" smtClean="0">
                <a:solidFill>
                  <a:schemeClr val="tx1"/>
                </a:solidFill>
                <a:latin typeface="+mn-lt"/>
                <a:ea typeface="+mn-ea"/>
                <a:cs typeface="+mn-cs"/>
              </a:rPr>
              <a:t>top ranked images, results which are visually similar, but</a:t>
            </a:r>
          </a:p>
          <a:p>
            <a:r>
              <a:rPr lang="en-IN" sz="1200" kern="1200" baseline="0" dirty="0" smtClean="0">
                <a:solidFill>
                  <a:schemeClr val="tx1"/>
                </a:solidFill>
                <a:latin typeface="+mn-lt"/>
                <a:ea typeface="+mn-ea"/>
                <a:cs typeface="+mn-cs"/>
              </a:rPr>
              <a:t>not always semantically consistent with the query. To overcome</a:t>
            </a:r>
          </a:p>
          <a:p>
            <a:r>
              <a:rPr lang="en-IN" sz="1200" kern="1200" baseline="0" dirty="0" smtClean="0">
                <a:solidFill>
                  <a:schemeClr val="tx1"/>
                </a:solidFill>
                <a:latin typeface="+mn-lt"/>
                <a:ea typeface="+mn-ea"/>
                <a:cs typeface="+mn-cs"/>
              </a:rPr>
              <a:t>this issue, they incorporate information from category</a:t>
            </a:r>
          </a:p>
          <a:p>
            <a:r>
              <a:rPr lang="en-IN" sz="1200" kern="1200" baseline="0" dirty="0" smtClean="0">
                <a:solidFill>
                  <a:schemeClr val="tx1"/>
                </a:solidFill>
                <a:latin typeface="+mn-lt"/>
                <a:ea typeface="+mn-ea"/>
                <a:cs typeface="+mn-cs"/>
              </a:rPr>
              <a:t>level labels while searching for instances. We pose a question</a:t>
            </a:r>
          </a:p>
          <a:p>
            <a:r>
              <a:rPr lang="en-IN" sz="1200" kern="1200" baseline="0" dirty="0" smtClean="0">
                <a:solidFill>
                  <a:schemeClr val="tx1"/>
                </a:solidFill>
                <a:latin typeface="+mn-lt"/>
                <a:ea typeface="+mn-ea"/>
                <a:cs typeface="+mn-cs"/>
              </a:rPr>
              <a:t>in the reverse direction - Can instance retrieval be used</a:t>
            </a:r>
          </a:p>
          <a:p>
            <a:r>
              <a:rPr lang="en-IN" sz="1200" kern="1200" baseline="0" dirty="0" smtClean="0">
                <a:solidFill>
                  <a:schemeClr val="tx1"/>
                </a:solidFill>
                <a:latin typeface="+mn-lt"/>
                <a:ea typeface="+mn-ea"/>
                <a:cs typeface="+mn-cs"/>
              </a:rPr>
              <a:t>to benefit retrieval of object categories?</a:t>
            </a:r>
            <a:endParaRPr lang="en-IN" dirty="0"/>
          </a:p>
        </p:txBody>
      </p:sp>
      <p:sp>
        <p:nvSpPr>
          <p:cNvPr id="4" name="Slide Number Placeholder 3"/>
          <p:cNvSpPr>
            <a:spLocks noGrp="1"/>
          </p:cNvSpPr>
          <p:nvPr>
            <p:ph type="sldNum" sz="quarter" idx="10"/>
          </p:nvPr>
        </p:nvSpPr>
        <p:spPr/>
        <p:txBody>
          <a:bodyPr/>
          <a:lstStyle/>
          <a:p>
            <a:pPr>
              <a:defRPr/>
            </a:pPr>
            <a:fld id="{C78AF34B-4625-4CBD-BDD1-1482DEF9260B}" type="slidenum">
              <a:rPr lang="en-US" smtClean="0"/>
              <a:pPr>
                <a:defRPr/>
              </a:pPr>
              <a:t>57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16"/>
          <p:cNvSpPr>
            <a:spLocks noChangeShapeType="1"/>
          </p:cNvSpPr>
          <p:nvPr/>
        </p:nvSpPr>
        <p:spPr bwMode="auto">
          <a:xfrm>
            <a:off x="914400" y="228600"/>
            <a:ext cx="6858000" cy="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5" name="Line 17"/>
          <p:cNvSpPr>
            <a:spLocks noChangeShapeType="1"/>
          </p:cNvSpPr>
          <p:nvPr/>
        </p:nvSpPr>
        <p:spPr bwMode="auto">
          <a:xfrm>
            <a:off x="914400" y="304800"/>
            <a:ext cx="5334000" cy="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6" name="Line 18"/>
          <p:cNvSpPr>
            <a:spLocks noChangeShapeType="1"/>
          </p:cNvSpPr>
          <p:nvPr/>
        </p:nvSpPr>
        <p:spPr bwMode="auto">
          <a:xfrm>
            <a:off x="914400" y="381000"/>
            <a:ext cx="3581400" cy="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7" name="Line 22"/>
          <p:cNvSpPr>
            <a:spLocks noChangeShapeType="1"/>
          </p:cNvSpPr>
          <p:nvPr/>
        </p:nvSpPr>
        <p:spPr bwMode="auto">
          <a:xfrm>
            <a:off x="228600" y="914400"/>
            <a:ext cx="0" cy="571500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8" name="Line 23"/>
          <p:cNvSpPr>
            <a:spLocks noChangeShapeType="1"/>
          </p:cNvSpPr>
          <p:nvPr/>
        </p:nvSpPr>
        <p:spPr bwMode="auto">
          <a:xfrm>
            <a:off x="304800" y="914400"/>
            <a:ext cx="0" cy="434340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9" name="Line 24"/>
          <p:cNvSpPr>
            <a:spLocks noChangeShapeType="1"/>
          </p:cNvSpPr>
          <p:nvPr/>
        </p:nvSpPr>
        <p:spPr bwMode="auto">
          <a:xfrm>
            <a:off x="381000" y="914400"/>
            <a:ext cx="0" cy="289560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10" name="Line 25"/>
          <p:cNvSpPr>
            <a:spLocks noChangeShapeType="1"/>
          </p:cNvSpPr>
          <p:nvPr/>
        </p:nvSpPr>
        <p:spPr bwMode="auto">
          <a:xfrm>
            <a:off x="7391400" y="6705600"/>
            <a:ext cx="1600200" cy="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11" name="Line 26"/>
          <p:cNvSpPr>
            <a:spLocks noChangeShapeType="1"/>
          </p:cNvSpPr>
          <p:nvPr/>
        </p:nvSpPr>
        <p:spPr bwMode="auto">
          <a:xfrm>
            <a:off x="8991600" y="5334000"/>
            <a:ext cx="0" cy="137160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12" name="Line 29"/>
          <p:cNvSpPr>
            <a:spLocks noChangeShapeType="1"/>
          </p:cNvSpPr>
          <p:nvPr/>
        </p:nvSpPr>
        <p:spPr bwMode="auto">
          <a:xfrm>
            <a:off x="7696200" y="6629400"/>
            <a:ext cx="1219200" cy="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13" name="Line 30"/>
          <p:cNvSpPr>
            <a:spLocks noChangeShapeType="1"/>
          </p:cNvSpPr>
          <p:nvPr/>
        </p:nvSpPr>
        <p:spPr bwMode="auto">
          <a:xfrm>
            <a:off x="8915400" y="5562600"/>
            <a:ext cx="0" cy="106680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14" name="Line 31"/>
          <p:cNvSpPr>
            <a:spLocks noChangeShapeType="1"/>
          </p:cNvSpPr>
          <p:nvPr/>
        </p:nvSpPr>
        <p:spPr bwMode="auto">
          <a:xfrm>
            <a:off x="8001000" y="6553200"/>
            <a:ext cx="838200" cy="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15" name="Line 32"/>
          <p:cNvSpPr>
            <a:spLocks noChangeShapeType="1"/>
          </p:cNvSpPr>
          <p:nvPr/>
        </p:nvSpPr>
        <p:spPr bwMode="auto">
          <a:xfrm>
            <a:off x="8839200" y="5791200"/>
            <a:ext cx="0" cy="76200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16" name="Text Box 33"/>
          <p:cNvSpPr txBox="1">
            <a:spLocks noChangeArrowheads="1"/>
          </p:cNvSpPr>
          <p:nvPr/>
        </p:nvSpPr>
        <p:spPr bwMode="auto">
          <a:xfrm rot="16200000">
            <a:off x="-311943" y="6331743"/>
            <a:ext cx="838200" cy="214313"/>
          </a:xfrm>
          <a:prstGeom prst="rect">
            <a:avLst/>
          </a:prstGeom>
          <a:noFill/>
          <a:ln w="9525">
            <a:noFill/>
            <a:miter lim="800000"/>
            <a:headEnd/>
            <a:tailEnd/>
          </a:ln>
          <a:effectLst/>
        </p:spPr>
        <p:txBody>
          <a:bodyPr>
            <a:spAutoFit/>
          </a:bodyPr>
          <a:lstStyle/>
          <a:p>
            <a:pPr eaLnBrk="0" hangingPunct="0">
              <a:lnSpc>
                <a:spcPct val="83000"/>
              </a:lnSpc>
              <a:spcBef>
                <a:spcPct val="50000"/>
              </a:spcBef>
              <a:buClr>
                <a:srgbClr val="FFFFFF"/>
              </a:buClr>
              <a:buSzPct val="100000"/>
              <a:buFont typeface="Corbel" pitchFamily="32" charset="0"/>
              <a:buNone/>
              <a:defRPr/>
            </a:pPr>
            <a:r>
              <a:rPr lang="en-US" sz="800">
                <a:solidFill>
                  <a:schemeClr val="bg2"/>
                </a:solidFill>
                <a:latin typeface="Corbel" pitchFamily="32" charset="0"/>
              </a:rPr>
              <a:t>IIIT Hyderabad</a:t>
            </a:r>
          </a:p>
        </p:txBody>
      </p:sp>
      <p:sp>
        <p:nvSpPr>
          <p:cNvPr id="3075" name="Rectangle 3"/>
          <p:cNvSpPr>
            <a:spLocks noGrp="1" noChangeArrowheads="1"/>
          </p:cNvSpPr>
          <p:nvPr>
            <p:ph type="ctrTitle"/>
          </p:nvPr>
        </p:nvSpPr>
        <p:spPr>
          <a:xfrm>
            <a:off x="685800" y="1981200"/>
            <a:ext cx="7772400" cy="1143000"/>
          </a:xfrm>
        </p:spPr>
        <p:txBody>
          <a:bodyPr/>
          <a:lstStyle>
            <a:lvl1pPr>
              <a:defRPr/>
            </a:lvl1pPr>
          </a:lstStyle>
          <a:p>
            <a:r>
              <a:rPr lang="en-US" dirty="0" smtClean="0"/>
              <a:t>Click to edit Master title style</a:t>
            </a:r>
            <a:endParaRPr lang="en-US" dirty="0"/>
          </a:p>
        </p:txBody>
      </p:sp>
      <p:sp>
        <p:nvSpPr>
          <p:cNvPr id="3076" name="Rectangle 4"/>
          <p:cNvSpPr>
            <a:spLocks noGrp="1" noChangeArrowheads="1"/>
          </p:cNvSpPr>
          <p:nvPr>
            <p:ph type="subTitle" idx="1"/>
          </p:nvPr>
        </p:nvSpPr>
        <p:spPr>
          <a:xfrm>
            <a:off x="1371600" y="3581400"/>
            <a:ext cx="6400800" cy="1752600"/>
          </a:xfrm>
        </p:spPr>
        <p:txBody>
          <a:bodyPr/>
          <a:lstStyle>
            <a:lvl1pPr marL="0" indent="0" algn="ctr">
              <a:buFontTx/>
              <a:buNone/>
              <a:defRPr/>
            </a:lvl1pPr>
          </a:lstStyle>
          <a:p>
            <a:r>
              <a:rPr lang="en-US" dirty="0" smtClean="0"/>
              <a:t>Click to edit Master subtitle style</a:t>
            </a:r>
            <a:endParaRPr lang="en-US" dirty="0"/>
          </a:p>
        </p:txBody>
      </p:sp>
      <p:sp>
        <p:nvSpPr>
          <p:cNvPr id="17" name="Rectangle 5"/>
          <p:cNvSpPr>
            <a:spLocks noGrp="1" noChangeArrowheads="1"/>
          </p:cNvSpPr>
          <p:nvPr>
            <p:ph type="dt" sz="half" idx="10"/>
          </p:nvPr>
        </p:nvSpPr>
        <p:spPr>
          <a:xfrm>
            <a:off x="685800" y="5867400"/>
            <a:ext cx="1905000" cy="457200"/>
          </a:xfrm>
        </p:spPr>
        <p:txBody>
          <a:bodyPr/>
          <a:lstStyle>
            <a:lvl1pPr>
              <a:defRPr/>
            </a:lvl1pPr>
          </a:lstStyle>
          <a:p>
            <a:pPr>
              <a:defRPr/>
            </a:pPr>
            <a:endParaRPr lang="en-GB"/>
          </a:p>
        </p:txBody>
      </p:sp>
      <p:sp>
        <p:nvSpPr>
          <p:cNvPr id="18" name="Rectangle 6"/>
          <p:cNvSpPr>
            <a:spLocks noGrp="1" noChangeArrowheads="1"/>
          </p:cNvSpPr>
          <p:nvPr>
            <p:ph type="ftr" sz="quarter" idx="11"/>
          </p:nvPr>
        </p:nvSpPr>
        <p:spPr>
          <a:xfrm>
            <a:off x="3124200" y="5867400"/>
            <a:ext cx="2895600" cy="457200"/>
          </a:xfrm>
        </p:spPr>
        <p:txBody>
          <a:bodyPr/>
          <a:lstStyle>
            <a:lvl1pPr>
              <a:defRPr/>
            </a:lvl1pPr>
          </a:lstStyle>
          <a:p>
            <a:pPr>
              <a:defRPr/>
            </a:pPr>
            <a:endParaRPr lang="en-US"/>
          </a:p>
        </p:txBody>
      </p:sp>
      <p:sp>
        <p:nvSpPr>
          <p:cNvPr id="19" name="Rectangle 7"/>
          <p:cNvSpPr>
            <a:spLocks noGrp="1" noChangeArrowheads="1"/>
          </p:cNvSpPr>
          <p:nvPr>
            <p:ph type="sldNum" sz="quarter" idx="12"/>
          </p:nvPr>
        </p:nvSpPr>
        <p:spPr>
          <a:xfrm>
            <a:off x="6553200" y="5867400"/>
            <a:ext cx="1905000" cy="457200"/>
          </a:xfrm>
        </p:spPr>
        <p:txBody>
          <a:bodyPr/>
          <a:lstStyle>
            <a:lvl1pPr>
              <a:defRPr/>
            </a:lvl1pPr>
          </a:lstStyle>
          <a:p>
            <a:pPr>
              <a:defRPr/>
            </a:pPr>
            <a:fld id="{1C82F098-FD98-4C4C-B79E-F3AF065D576F}" type="slidenum">
              <a:rPr lang="en-GB"/>
              <a:pPr>
                <a:defRPr/>
              </a:pPr>
              <a:t>‹#›</a:t>
            </a:fld>
            <a:endParaRPr lang="en-GB"/>
          </a:p>
        </p:txBody>
      </p:sp>
    </p:spTree>
    <p:extLst>
      <p:ext uri="{BB962C8B-B14F-4D97-AF65-F5344CB8AC3E}">
        <p14:creationId xmlns:p14="http://schemas.microsoft.com/office/powerpoint/2010/main" val="1534861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24EF65E-DBF4-4749-BB01-7E2F82174F8B}" type="slidenum">
              <a:rPr lang="en-GB"/>
              <a:pPr>
                <a:defRPr/>
              </a:pPr>
              <a:t>‹#›</a:t>
            </a:fld>
            <a:endParaRPr lang="en-GB"/>
          </a:p>
        </p:txBody>
      </p:sp>
    </p:spTree>
    <p:extLst>
      <p:ext uri="{BB962C8B-B14F-4D97-AF65-F5344CB8AC3E}">
        <p14:creationId xmlns:p14="http://schemas.microsoft.com/office/powerpoint/2010/main" val="406174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122C3A4-5323-4B7A-B609-3137AFE6FE9B}" type="slidenum">
              <a:rPr lang="en-GB"/>
              <a:pPr>
                <a:defRPr/>
              </a:pPr>
              <a:t>‹#›</a:t>
            </a:fld>
            <a:endParaRPr lang="en-GB"/>
          </a:p>
        </p:txBody>
      </p:sp>
    </p:spTree>
    <p:extLst>
      <p:ext uri="{BB962C8B-B14F-4D97-AF65-F5344CB8AC3E}">
        <p14:creationId xmlns:p14="http://schemas.microsoft.com/office/powerpoint/2010/main" val="1355951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9166" y="515644"/>
            <a:ext cx="7772400" cy="779756"/>
          </a:xfrm>
        </p:spPr>
        <p:txBody>
          <a:bodyPr/>
          <a:lstStyle>
            <a:lvl1pPr>
              <a:defRPr sz="3600"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685800" y="1447800"/>
            <a:ext cx="7772400" cy="4648200"/>
          </a:xfrm>
        </p:spPr>
        <p:txBody>
          <a:bodyPr/>
          <a:lstStyle>
            <a:lvl1pPr>
              <a:defRPr sz="2800" baseline="0"/>
            </a:lvl1pPr>
            <a:lvl2pPr>
              <a:defRPr sz="2400" baseline="0"/>
            </a:lvl2pPr>
            <a:lvl3pPr>
              <a:defRPr sz="1800" baseline="0"/>
            </a:lvl3pPr>
            <a:lvl4pPr>
              <a:buFont typeface="Wingdings" pitchFamily="2" charset="2"/>
              <a:buChar char="§"/>
              <a:defRPr sz="1500" baseline="0"/>
            </a:lvl4pPr>
            <a:lvl5pPr>
              <a:buFont typeface="Courier New" pitchFamily="49" charset="0"/>
              <a:buChar char="o"/>
              <a:defRPr sz="120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1F078B4-70B4-4734-8387-690F63F53AE0}" type="slidenum">
              <a:rPr lang="en-GB"/>
              <a:pPr>
                <a:defRPr/>
              </a:pPr>
              <a:t>‹#›</a:t>
            </a:fld>
            <a:endParaRPr lang="en-GB"/>
          </a:p>
        </p:txBody>
      </p:sp>
    </p:spTree>
    <p:extLst>
      <p:ext uri="{BB962C8B-B14F-4D97-AF65-F5344CB8AC3E}">
        <p14:creationId xmlns:p14="http://schemas.microsoft.com/office/powerpoint/2010/main" val="2321363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0F4C1A0-F11D-40CC-B7A8-AFF24B4F0DA5}" type="slidenum">
              <a:rPr lang="en-GB"/>
              <a:pPr>
                <a:defRPr/>
              </a:pPr>
              <a:t>‹#›</a:t>
            </a:fld>
            <a:endParaRPr lang="en-GB"/>
          </a:p>
        </p:txBody>
      </p:sp>
    </p:spTree>
    <p:extLst>
      <p:ext uri="{BB962C8B-B14F-4D97-AF65-F5344CB8AC3E}">
        <p14:creationId xmlns:p14="http://schemas.microsoft.com/office/powerpoint/2010/main" val="786316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GB"/>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9A81396-BE51-4CBB-8755-2CAB124C78B6}" type="slidenum">
              <a:rPr lang="en-GB"/>
              <a:pPr>
                <a:defRPr/>
              </a:pPr>
              <a:t>‹#›</a:t>
            </a:fld>
            <a:endParaRPr lang="en-GB"/>
          </a:p>
        </p:txBody>
      </p:sp>
    </p:spTree>
    <p:extLst>
      <p:ext uri="{BB962C8B-B14F-4D97-AF65-F5344CB8AC3E}">
        <p14:creationId xmlns:p14="http://schemas.microsoft.com/office/powerpoint/2010/main" val="4158454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GB"/>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CD697D5-271E-4C54-98A1-E6AED153272A}" type="slidenum">
              <a:rPr lang="en-GB"/>
              <a:pPr>
                <a:defRPr/>
              </a:pPr>
              <a:t>‹#›</a:t>
            </a:fld>
            <a:endParaRPr lang="en-GB"/>
          </a:p>
        </p:txBody>
      </p:sp>
    </p:spTree>
    <p:extLst>
      <p:ext uri="{BB962C8B-B14F-4D97-AF65-F5344CB8AC3E}">
        <p14:creationId xmlns:p14="http://schemas.microsoft.com/office/powerpoint/2010/main" val="174730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aseline="0">
                <a:latin typeface="Times New Roman" pitchFamily="18" charset="0"/>
              </a:defRPr>
            </a:lvl1pPr>
          </a:lstStyle>
          <a:p>
            <a:r>
              <a:rPr lang="en-US" dirty="0" smtClean="0"/>
              <a:t>Click to edit Master title style</a:t>
            </a:r>
            <a:endParaRPr lang="en-US" dirty="0"/>
          </a:p>
        </p:txBody>
      </p:sp>
      <p:sp>
        <p:nvSpPr>
          <p:cNvPr id="3" name="Rectangle 7"/>
          <p:cNvSpPr>
            <a:spLocks noGrp="1" noChangeArrowheads="1"/>
          </p:cNvSpPr>
          <p:nvPr>
            <p:ph type="dt" sz="half" idx="10"/>
          </p:nvPr>
        </p:nvSpPr>
        <p:spPr>
          <a:ln/>
        </p:spPr>
        <p:txBody>
          <a:bodyPr/>
          <a:lstStyle>
            <a:lvl1pPr>
              <a:defRPr/>
            </a:lvl1pPr>
          </a:lstStyle>
          <a:p>
            <a:pPr>
              <a:defRPr/>
            </a:pPr>
            <a:endParaRPr lang="en-GB"/>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4A1BB937-DE29-4DD6-99FA-464EC0F3C027}" type="slidenum">
              <a:rPr lang="en-GB"/>
              <a:pPr>
                <a:defRPr/>
              </a:pPr>
              <a:t>‹#›</a:t>
            </a:fld>
            <a:endParaRPr lang="en-GB"/>
          </a:p>
        </p:txBody>
      </p:sp>
    </p:spTree>
    <p:extLst>
      <p:ext uri="{BB962C8B-B14F-4D97-AF65-F5344CB8AC3E}">
        <p14:creationId xmlns:p14="http://schemas.microsoft.com/office/powerpoint/2010/main" val="4010840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7675" y="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p:cNvSpPr>
            <a:spLocks noGrp="1" noChangeArrowheads="1"/>
          </p:cNvSpPr>
          <p:nvPr>
            <p:ph type="dt" sz="half" idx="10"/>
          </p:nvPr>
        </p:nvSpPr>
        <p:spPr/>
        <p:txBody>
          <a:bodyPr/>
          <a:lstStyle>
            <a:lvl1pPr>
              <a:defRPr/>
            </a:lvl1pPr>
          </a:lstStyle>
          <a:p>
            <a:pPr>
              <a:defRPr/>
            </a:pPr>
            <a:endParaRPr lang="en-GB"/>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1171B5F8-67D1-4945-BCAA-EF4898260C0D}" type="slidenum">
              <a:rPr lang="en-GB"/>
              <a:pPr>
                <a:defRPr/>
              </a:pPr>
              <a:t>‹#›</a:t>
            </a:fld>
            <a:endParaRPr lang="en-GB"/>
          </a:p>
        </p:txBody>
      </p:sp>
    </p:spTree>
    <p:extLst>
      <p:ext uri="{BB962C8B-B14F-4D97-AF65-F5344CB8AC3E}">
        <p14:creationId xmlns:p14="http://schemas.microsoft.com/office/powerpoint/2010/main" val="3600668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GB"/>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3159079-D74A-405D-8F26-3DB5F8ADEBAF}" type="slidenum">
              <a:rPr lang="en-GB"/>
              <a:pPr>
                <a:defRPr/>
              </a:pPr>
              <a:t>‹#›</a:t>
            </a:fld>
            <a:endParaRPr lang="en-GB"/>
          </a:p>
        </p:txBody>
      </p:sp>
    </p:spTree>
    <p:extLst>
      <p:ext uri="{BB962C8B-B14F-4D97-AF65-F5344CB8AC3E}">
        <p14:creationId xmlns:p14="http://schemas.microsoft.com/office/powerpoint/2010/main" val="231899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GB"/>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520C60F-3AB7-4674-8EBF-FF6158D65968}" type="slidenum">
              <a:rPr lang="en-GB"/>
              <a:pPr>
                <a:defRPr/>
              </a:pPr>
              <a:t>‹#›</a:t>
            </a:fld>
            <a:endParaRPr lang="en-GB"/>
          </a:p>
        </p:txBody>
      </p:sp>
    </p:spTree>
    <p:extLst>
      <p:ext uri="{BB962C8B-B14F-4D97-AF65-F5344CB8AC3E}">
        <p14:creationId xmlns:p14="http://schemas.microsoft.com/office/powerpoint/2010/main" val="3281636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6000">
              <a:schemeClr val="accent3"/>
            </a:gs>
            <a:gs pos="85000">
              <a:srgbClr val="F0EBD5"/>
            </a:gs>
            <a:gs pos="100000">
              <a:srgbClr val="D1C39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8" name="Rectangle 5"/>
          <p:cNvSpPr>
            <a:spLocks noGrp="1" noChangeArrowheads="1"/>
          </p:cNvSpPr>
          <p:nvPr>
            <p:ph type="title"/>
          </p:nvPr>
        </p:nvSpPr>
        <p:spPr bwMode="auto">
          <a:xfrm>
            <a:off x="685800" y="3810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4099" name="Rectangle 6"/>
          <p:cNvSpPr>
            <a:spLocks noGrp="1" noChangeArrowheads="1"/>
          </p:cNvSpPr>
          <p:nvPr>
            <p:ph type="body" idx="1"/>
          </p:nvPr>
        </p:nvSpPr>
        <p:spPr bwMode="auto">
          <a:xfrm>
            <a:off x="685800" y="13716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83000"/>
              </a:lnSpc>
              <a:buClr>
                <a:srgbClr val="FFFFFF"/>
              </a:buClr>
              <a:buSzPct val="100000"/>
              <a:buFont typeface="Corbel" pitchFamily="32" charset="0"/>
              <a:buNone/>
              <a:defRPr sz="1400">
                <a:latin typeface="Corbel" pitchFamily="32" charset="0"/>
              </a:defRPr>
            </a:lvl1pPr>
          </a:lstStyle>
          <a:p>
            <a:pPr>
              <a:defRPr/>
            </a:pPr>
            <a:endParaRPr lang="en-GB"/>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83000"/>
              </a:lnSpc>
              <a:buClr>
                <a:srgbClr val="FFFFFF"/>
              </a:buClr>
              <a:buSzPct val="100000"/>
              <a:buFont typeface="Corbel" pitchFamily="32" charset="0"/>
              <a:buNone/>
              <a:defRPr sz="1400">
                <a:latin typeface="Corbel" pitchFamily="32" charset="0"/>
              </a:defRPr>
            </a:lvl1pPr>
          </a:lstStyle>
          <a:p>
            <a:pPr>
              <a:defRPr/>
            </a:pPr>
            <a:endParaRPr lang="en-US"/>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83000"/>
              </a:lnSpc>
              <a:buClr>
                <a:srgbClr val="FFFFFF"/>
              </a:buClr>
              <a:buSzPct val="100000"/>
              <a:buFont typeface="Corbel" pitchFamily="32" charset="0"/>
              <a:buNone/>
              <a:defRPr sz="1400">
                <a:latin typeface="Corbel" pitchFamily="32" charset="0"/>
              </a:defRPr>
            </a:lvl1pPr>
          </a:lstStyle>
          <a:p>
            <a:pPr>
              <a:defRPr/>
            </a:pPr>
            <a:fld id="{9321E887-4F05-4601-9FDE-6D433C01CB8A}" type="slidenum">
              <a:rPr lang="en-GB"/>
              <a:pPr>
                <a:defRPr/>
              </a:pPr>
              <a:t>‹#›</a:t>
            </a:fld>
            <a:endParaRPr lang="en-GB"/>
          </a:p>
        </p:txBody>
      </p:sp>
      <p:pic>
        <p:nvPicPr>
          <p:cNvPr id="4103" name="Picture 13" descr="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275" y="3968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 name="Line 18"/>
          <p:cNvSpPr>
            <a:spLocks noChangeShapeType="1"/>
          </p:cNvSpPr>
          <p:nvPr/>
        </p:nvSpPr>
        <p:spPr bwMode="auto">
          <a:xfrm>
            <a:off x="187325" y="1027113"/>
            <a:ext cx="0" cy="571500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10" name="Line 14"/>
          <p:cNvSpPr>
            <a:spLocks noChangeShapeType="1"/>
          </p:cNvSpPr>
          <p:nvPr userDrawn="1"/>
        </p:nvSpPr>
        <p:spPr bwMode="auto">
          <a:xfrm>
            <a:off x="838200" y="228600"/>
            <a:ext cx="4572000" cy="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11" name="Line 15"/>
          <p:cNvSpPr>
            <a:spLocks noChangeShapeType="1"/>
          </p:cNvSpPr>
          <p:nvPr userDrawn="1"/>
        </p:nvSpPr>
        <p:spPr bwMode="auto">
          <a:xfrm>
            <a:off x="838200" y="304800"/>
            <a:ext cx="3108325" cy="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sp>
        <p:nvSpPr>
          <p:cNvPr id="12" name="Line 16"/>
          <p:cNvSpPr>
            <a:spLocks noChangeShapeType="1"/>
          </p:cNvSpPr>
          <p:nvPr userDrawn="1"/>
        </p:nvSpPr>
        <p:spPr bwMode="auto">
          <a:xfrm>
            <a:off x="838200" y="381000"/>
            <a:ext cx="1828800" cy="0"/>
          </a:xfrm>
          <a:prstGeom prst="line">
            <a:avLst/>
          </a:prstGeom>
          <a:noFill/>
          <a:ln w="9525">
            <a:solidFill>
              <a:schemeClr val="tx1"/>
            </a:solidFill>
            <a:round/>
            <a:headEnd/>
            <a:tailEnd/>
          </a:ln>
          <a:effectLst/>
        </p:spPr>
        <p:txBody>
          <a:bodyPr/>
          <a:lstStyle/>
          <a:p>
            <a:pPr eaLnBrk="0" hangingPunct="0">
              <a:lnSpc>
                <a:spcPct val="83000"/>
              </a:lnSpc>
              <a:buClr>
                <a:srgbClr val="FFFFFF"/>
              </a:buClr>
              <a:buSzPct val="100000"/>
              <a:buFont typeface="Corbel" pitchFamily="32" charset="0"/>
              <a:buNone/>
              <a:defRPr/>
            </a:pPr>
            <a:endParaRPr lang="en-US">
              <a:latin typeface="Corbel" pitchFamily="32" charset="0"/>
            </a:endParaRPr>
          </a:p>
        </p:txBody>
      </p:sp>
      <p:pic>
        <p:nvPicPr>
          <p:cNvPr id="4108" name="Picture 1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067675" y="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1" r:id="rId1"/>
    <p:sldLayoutId id="2147483700" r:id="rId2"/>
    <p:sldLayoutId id="2147483701" r:id="rId3"/>
    <p:sldLayoutId id="2147483702" r:id="rId4"/>
    <p:sldLayoutId id="2147483703" r:id="rId5"/>
    <p:sldLayoutId id="2147483704" r:id="rId6"/>
    <p:sldLayoutId id="2147483722"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3600">
          <a:solidFill>
            <a:srgbClr val="008000"/>
          </a:solidFill>
          <a:latin typeface="Bookman Old Style (Headings)"/>
          <a:ea typeface="+mj-ea"/>
          <a:cs typeface="+mj-cs"/>
        </a:defRPr>
      </a:lvl1pPr>
      <a:lvl2pPr algn="ctr" rtl="0" eaLnBrk="0" fontAlgn="base" hangingPunct="0">
        <a:spcBef>
          <a:spcPct val="0"/>
        </a:spcBef>
        <a:spcAft>
          <a:spcPct val="0"/>
        </a:spcAft>
        <a:defRPr sz="3600">
          <a:solidFill>
            <a:srgbClr val="008000"/>
          </a:solidFill>
          <a:latin typeface="Bookman Old Style (Headings)"/>
        </a:defRPr>
      </a:lvl2pPr>
      <a:lvl3pPr algn="ctr" rtl="0" eaLnBrk="0" fontAlgn="base" hangingPunct="0">
        <a:spcBef>
          <a:spcPct val="0"/>
        </a:spcBef>
        <a:spcAft>
          <a:spcPct val="0"/>
        </a:spcAft>
        <a:defRPr sz="3600">
          <a:solidFill>
            <a:srgbClr val="008000"/>
          </a:solidFill>
          <a:latin typeface="Bookman Old Style (Headings)"/>
        </a:defRPr>
      </a:lvl3pPr>
      <a:lvl4pPr algn="ctr" rtl="0" eaLnBrk="0" fontAlgn="base" hangingPunct="0">
        <a:spcBef>
          <a:spcPct val="0"/>
        </a:spcBef>
        <a:spcAft>
          <a:spcPct val="0"/>
        </a:spcAft>
        <a:defRPr sz="3600">
          <a:solidFill>
            <a:srgbClr val="008000"/>
          </a:solidFill>
          <a:latin typeface="Bookman Old Style (Headings)"/>
        </a:defRPr>
      </a:lvl4pPr>
      <a:lvl5pPr algn="ctr" rtl="0" eaLnBrk="0" fontAlgn="base" hangingPunct="0">
        <a:spcBef>
          <a:spcPct val="0"/>
        </a:spcBef>
        <a:spcAft>
          <a:spcPct val="0"/>
        </a:spcAft>
        <a:defRPr sz="3600">
          <a:solidFill>
            <a:srgbClr val="008000"/>
          </a:solidFill>
          <a:latin typeface="Bookman Old Style (Headings)"/>
        </a:defRPr>
      </a:lvl5pPr>
      <a:lvl6pPr marL="457200" algn="ctr" rtl="0" eaLnBrk="1" fontAlgn="base" hangingPunct="1">
        <a:spcBef>
          <a:spcPct val="0"/>
        </a:spcBef>
        <a:spcAft>
          <a:spcPct val="0"/>
        </a:spcAft>
        <a:defRPr sz="4400">
          <a:solidFill>
            <a:schemeClr val="tx2"/>
          </a:solidFill>
          <a:latin typeface="Times"/>
        </a:defRPr>
      </a:lvl6pPr>
      <a:lvl7pPr marL="914400" algn="ctr" rtl="0" eaLnBrk="1" fontAlgn="base" hangingPunct="1">
        <a:spcBef>
          <a:spcPct val="0"/>
        </a:spcBef>
        <a:spcAft>
          <a:spcPct val="0"/>
        </a:spcAft>
        <a:defRPr sz="4400">
          <a:solidFill>
            <a:schemeClr val="tx2"/>
          </a:solidFill>
          <a:latin typeface="Times"/>
        </a:defRPr>
      </a:lvl7pPr>
      <a:lvl8pPr marL="1371600" algn="ctr" rtl="0" eaLnBrk="1" fontAlgn="base" hangingPunct="1">
        <a:spcBef>
          <a:spcPct val="0"/>
        </a:spcBef>
        <a:spcAft>
          <a:spcPct val="0"/>
        </a:spcAft>
        <a:defRPr sz="4400">
          <a:solidFill>
            <a:schemeClr val="tx2"/>
          </a:solidFill>
          <a:latin typeface="Times"/>
        </a:defRPr>
      </a:lvl8pPr>
      <a:lvl9pPr marL="1828800" algn="ctr" rtl="0" eaLnBrk="1" fontAlgn="base" hangingPunct="1">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rgbClr val="262673"/>
          </a:solidFill>
          <a:latin typeface="+mn-lt"/>
          <a:ea typeface="+mn-ea"/>
          <a:cs typeface="+mn-cs"/>
        </a:defRPr>
      </a:lvl1pPr>
      <a:lvl2pPr marL="742950" indent="-285750" algn="l" rtl="0" eaLnBrk="0" fontAlgn="base" hangingPunct="0">
        <a:spcBef>
          <a:spcPct val="20000"/>
        </a:spcBef>
        <a:spcAft>
          <a:spcPct val="0"/>
        </a:spcAft>
        <a:buChar char="–"/>
        <a:defRPr sz="2800">
          <a:solidFill>
            <a:srgbClr val="4597A0"/>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9.gif"/><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image" Target="../media/image3.jpeg"/><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gif"/><Relationship Id="rId9" Type="http://schemas.openxmlformats.org/officeDocument/2006/relationships/image" Target="../media/image10.jpeg"/><Relationship Id="rId14" Type="http://schemas.openxmlformats.org/officeDocument/2006/relationships/image" Target="../media/image15.gif"/></Relationships>
</file>

<file path=ppt/slides/_rels/slide20.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5.jpeg"/><Relationship Id="rId18" Type="http://schemas.openxmlformats.org/officeDocument/2006/relationships/image" Target="../media/image80.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53.png"/><Relationship Id="rId17" Type="http://schemas.openxmlformats.org/officeDocument/2006/relationships/image" Target="../media/image79.jpeg"/><Relationship Id="rId2" Type="http://schemas.openxmlformats.org/officeDocument/2006/relationships/notesSlide" Target="../notesSlides/notesSlide5.xml"/><Relationship Id="rId16" Type="http://schemas.openxmlformats.org/officeDocument/2006/relationships/image" Target="../media/image78.jpeg"/><Relationship Id="rId20"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5" Type="http://schemas.openxmlformats.org/officeDocument/2006/relationships/image" Target="../media/image77.jpeg"/><Relationship Id="rId10" Type="http://schemas.openxmlformats.org/officeDocument/2006/relationships/image" Target="../media/image73.jpeg"/><Relationship Id="rId19" Type="http://schemas.openxmlformats.org/officeDocument/2006/relationships/image" Target="../media/image81.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6.jpeg"/></Relationships>
</file>

<file path=ppt/slides/_rels/slide21.xml.rels><?xml version="1.0" encoding="UTF-8" standalone="yes"?>
<Relationships xmlns="http://schemas.openxmlformats.org/package/2006/relationships"><Relationship Id="rId3" Type="http://schemas.openxmlformats.org/officeDocument/2006/relationships/image" Target="../media/image410.png"/><Relationship Id="rId7" Type="http://schemas.openxmlformats.org/officeDocument/2006/relationships/image" Target="../media/image45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0.png"/><Relationship Id="rId4" Type="http://schemas.openxmlformats.org/officeDocument/2006/relationships/image" Target="../media/image420.png"/></Relationships>
</file>

<file path=ppt/slides/_rels/slide2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83.jpeg"/><Relationship Id="rId7" Type="http://schemas.openxmlformats.org/officeDocument/2006/relationships/image" Target="../media/image67.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440.png"/><Relationship Id="rId5" Type="http://schemas.openxmlformats.org/officeDocument/2006/relationships/image" Target="../media/image73.jpeg"/><Relationship Id="rId10"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540.png"/><Relationship Id="rId3" Type="http://schemas.openxmlformats.org/officeDocument/2006/relationships/image" Target="../media/image86.jpeg"/><Relationship Id="rId7" Type="http://schemas.openxmlformats.org/officeDocument/2006/relationships/image" Target="../media/image88.jpeg"/><Relationship Id="rId12" Type="http://schemas.openxmlformats.org/officeDocument/2006/relationships/image" Target="../media/image530.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0.jpeg"/><Relationship Id="rId5" Type="http://schemas.openxmlformats.org/officeDocument/2006/relationships/image" Target="../media/image87.jpeg"/><Relationship Id="rId10" Type="http://schemas.openxmlformats.org/officeDocument/2006/relationships/image" Target="../media/image52.png"/><Relationship Id="rId4" Type="http://schemas.openxmlformats.org/officeDocument/2006/relationships/image" Target="../media/image87.png"/><Relationship Id="rId9" Type="http://schemas.openxmlformats.org/officeDocument/2006/relationships/image" Target="../media/image89.jpeg"/><Relationship Id="rId1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18" Type="http://schemas.openxmlformats.org/officeDocument/2006/relationships/image" Target="../media/image107.jpeg"/><Relationship Id="rId26" Type="http://schemas.openxmlformats.org/officeDocument/2006/relationships/image" Target="../media/image115.jpeg"/><Relationship Id="rId3" Type="http://schemas.openxmlformats.org/officeDocument/2006/relationships/image" Target="../media/image92.jpeg"/><Relationship Id="rId21" Type="http://schemas.openxmlformats.org/officeDocument/2006/relationships/image" Target="../media/image110.jpeg"/><Relationship Id="rId34" Type="http://schemas.openxmlformats.org/officeDocument/2006/relationships/image" Target="../media/image123.jpeg"/><Relationship Id="rId7" Type="http://schemas.openxmlformats.org/officeDocument/2006/relationships/image" Target="../media/image96.jpeg"/><Relationship Id="rId12" Type="http://schemas.openxmlformats.org/officeDocument/2006/relationships/image" Target="../media/image101.jpeg"/><Relationship Id="rId17" Type="http://schemas.openxmlformats.org/officeDocument/2006/relationships/image" Target="../media/image106.jpeg"/><Relationship Id="rId25" Type="http://schemas.openxmlformats.org/officeDocument/2006/relationships/image" Target="../media/image114.jpeg"/><Relationship Id="rId33" Type="http://schemas.openxmlformats.org/officeDocument/2006/relationships/image" Target="../media/image122.jpeg"/><Relationship Id="rId2" Type="http://schemas.openxmlformats.org/officeDocument/2006/relationships/image" Target="../media/image91.jpeg"/><Relationship Id="rId16" Type="http://schemas.openxmlformats.org/officeDocument/2006/relationships/image" Target="../media/image105.jpeg"/><Relationship Id="rId20" Type="http://schemas.openxmlformats.org/officeDocument/2006/relationships/image" Target="../media/image109.jpeg"/><Relationship Id="rId29"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jpeg"/><Relationship Id="rId24" Type="http://schemas.openxmlformats.org/officeDocument/2006/relationships/image" Target="../media/image113.jpeg"/><Relationship Id="rId32" Type="http://schemas.openxmlformats.org/officeDocument/2006/relationships/image" Target="../media/image121.jpeg"/><Relationship Id="rId5" Type="http://schemas.openxmlformats.org/officeDocument/2006/relationships/image" Target="../media/image94.jpeg"/><Relationship Id="rId15" Type="http://schemas.openxmlformats.org/officeDocument/2006/relationships/image" Target="../media/image104.jpeg"/><Relationship Id="rId23" Type="http://schemas.openxmlformats.org/officeDocument/2006/relationships/image" Target="../media/image112.jpeg"/><Relationship Id="rId28" Type="http://schemas.openxmlformats.org/officeDocument/2006/relationships/image" Target="../media/image117.jpeg"/><Relationship Id="rId10" Type="http://schemas.openxmlformats.org/officeDocument/2006/relationships/image" Target="../media/image99.jpeg"/><Relationship Id="rId19" Type="http://schemas.openxmlformats.org/officeDocument/2006/relationships/image" Target="../media/image108.jpeg"/><Relationship Id="rId31" Type="http://schemas.openxmlformats.org/officeDocument/2006/relationships/image" Target="../media/image120.jpeg"/><Relationship Id="rId4" Type="http://schemas.openxmlformats.org/officeDocument/2006/relationships/image" Target="../media/image93.jpeg"/><Relationship Id="rId9" Type="http://schemas.openxmlformats.org/officeDocument/2006/relationships/image" Target="../media/image98.jpeg"/><Relationship Id="rId14" Type="http://schemas.openxmlformats.org/officeDocument/2006/relationships/image" Target="../media/image103.jpeg"/><Relationship Id="rId22" Type="http://schemas.openxmlformats.org/officeDocument/2006/relationships/image" Target="../media/image111.jpeg"/><Relationship Id="rId27" Type="http://schemas.openxmlformats.org/officeDocument/2006/relationships/image" Target="../media/image116.jpeg"/><Relationship Id="rId30" Type="http://schemas.openxmlformats.org/officeDocument/2006/relationships/image" Target="../media/image119.jpeg"/></Relationships>
</file>

<file path=ppt/slides/_rels/slide25.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jpeg"/><Relationship Id="rId18" Type="http://schemas.openxmlformats.org/officeDocument/2006/relationships/image" Target="../media/image140.jpeg"/><Relationship Id="rId3" Type="http://schemas.openxmlformats.org/officeDocument/2006/relationships/image" Target="../media/image125.jpeg"/><Relationship Id="rId7" Type="http://schemas.openxmlformats.org/officeDocument/2006/relationships/image" Target="../media/image129.jpeg"/><Relationship Id="rId12" Type="http://schemas.openxmlformats.org/officeDocument/2006/relationships/image" Target="../media/image134.jpeg"/><Relationship Id="rId17" Type="http://schemas.openxmlformats.org/officeDocument/2006/relationships/image" Target="../media/image139.jpeg"/><Relationship Id="rId2" Type="http://schemas.openxmlformats.org/officeDocument/2006/relationships/image" Target="../media/image124.jpeg"/><Relationship Id="rId16"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5" Type="http://schemas.openxmlformats.org/officeDocument/2006/relationships/image" Target="../media/image137.jpeg"/><Relationship Id="rId10" Type="http://schemas.openxmlformats.org/officeDocument/2006/relationships/image" Target="../media/image132.jpeg"/><Relationship Id="rId19" Type="http://schemas.openxmlformats.org/officeDocument/2006/relationships/image" Target="../media/image141.jpeg"/><Relationship Id="rId4" Type="http://schemas.openxmlformats.org/officeDocument/2006/relationships/image" Target="../media/image126.jpeg"/><Relationship Id="rId9" Type="http://schemas.openxmlformats.org/officeDocument/2006/relationships/image" Target="../media/image131.jpeg"/><Relationship Id="rId14" Type="http://schemas.openxmlformats.org/officeDocument/2006/relationships/image" Target="../media/image136.jpeg"/></Relationships>
</file>

<file path=ppt/slides/_rels/slide26.xml.rels><?xml version="1.0" encoding="UTF-8" standalone="yes"?>
<Relationships xmlns="http://schemas.openxmlformats.org/package/2006/relationships"><Relationship Id="rId8" Type="http://schemas.openxmlformats.org/officeDocument/2006/relationships/image" Target="../media/image148.jpeg"/><Relationship Id="rId13" Type="http://schemas.openxmlformats.org/officeDocument/2006/relationships/image" Target="../media/image153.jpeg"/><Relationship Id="rId3" Type="http://schemas.openxmlformats.org/officeDocument/2006/relationships/image" Target="../media/image143.jpeg"/><Relationship Id="rId7" Type="http://schemas.openxmlformats.org/officeDocument/2006/relationships/image" Target="../media/image147.jpeg"/><Relationship Id="rId12" Type="http://schemas.openxmlformats.org/officeDocument/2006/relationships/image" Target="../media/image152.jpeg"/><Relationship Id="rId17" Type="http://schemas.openxmlformats.org/officeDocument/2006/relationships/image" Target="../media/image157.jpeg"/><Relationship Id="rId2" Type="http://schemas.openxmlformats.org/officeDocument/2006/relationships/image" Target="../media/image142.jpeg"/><Relationship Id="rId16"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image" Target="../media/image146.jpeg"/><Relationship Id="rId11" Type="http://schemas.openxmlformats.org/officeDocument/2006/relationships/image" Target="../media/image151.jpeg"/><Relationship Id="rId5" Type="http://schemas.openxmlformats.org/officeDocument/2006/relationships/image" Target="../media/image145.jpeg"/><Relationship Id="rId15" Type="http://schemas.openxmlformats.org/officeDocument/2006/relationships/image" Target="../media/image155.jpeg"/><Relationship Id="rId10" Type="http://schemas.openxmlformats.org/officeDocument/2006/relationships/image" Target="../media/image150.jpeg"/><Relationship Id="rId4" Type="http://schemas.openxmlformats.org/officeDocument/2006/relationships/image" Target="../media/image144.jpeg"/><Relationship Id="rId9" Type="http://schemas.openxmlformats.org/officeDocument/2006/relationships/image" Target="../media/image149.jpeg"/><Relationship Id="rId14" Type="http://schemas.openxmlformats.org/officeDocument/2006/relationships/image" Target="../media/image154.jpeg"/></Relationships>
</file>

<file path=ppt/slides/_rels/slide27.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28.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12" Type="http://schemas.openxmlformats.org/officeDocument/2006/relationships/image" Target="../media/image175.jpeg"/><Relationship Id="rId2" Type="http://schemas.openxmlformats.org/officeDocument/2006/relationships/image" Target="../media/image165.jpeg"/><Relationship Id="rId1" Type="http://schemas.openxmlformats.org/officeDocument/2006/relationships/slideLayout" Target="../slideLayouts/slideLayout2.xml"/><Relationship Id="rId6" Type="http://schemas.openxmlformats.org/officeDocument/2006/relationships/image" Target="../media/image169.jpeg"/><Relationship Id="rId11" Type="http://schemas.openxmlformats.org/officeDocument/2006/relationships/image" Target="../media/image174.jpeg"/><Relationship Id="rId5" Type="http://schemas.openxmlformats.org/officeDocument/2006/relationships/image" Target="../media/image16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jpeg"/></Relationships>
</file>

<file path=ppt/slides/_rels/slide29.xml.rels><?xml version="1.0" encoding="UTF-8" standalone="yes"?>
<Relationships xmlns="http://schemas.openxmlformats.org/package/2006/relationships"><Relationship Id="rId8" Type="http://schemas.openxmlformats.org/officeDocument/2006/relationships/image" Target="../media/image182.jpg"/><Relationship Id="rId3" Type="http://schemas.openxmlformats.org/officeDocument/2006/relationships/image" Target="../media/image177.jpeg"/><Relationship Id="rId7" Type="http://schemas.openxmlformats.org/officeDocument/2006/relationships/image" Target="../media/image181.jpg"/><Relationship Id="rId2" Type="http://schemas.openxmlformats.org/officeDocument/2006/relationships/image" Target="../media/image176.jpeg"/><Relationship Id="rId1" Type="http://schemas.openxmlformats.org/officeDocument/2006/relationships/slideLayout" Target="../slideLayouts/slideLayout2.xml"/><Relationship Id="rId6" Type="http://schemas.openxmlformats.org/officeDocument/2006/relationships/image" Target="../media/image180.jpeg"/><Relationship Id="rId5" Type="http://schemas.openxmlformats.org/officeDocument/2006/relationships/image" Target="../media/image179.jpg"/><Relationship Id="rId4" Type="http://schemas.openxmlformats.org/officeDocument/2006/relationships/image" Target="../media/image17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image" Target="../media/image183.jpe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0.gif"/><Relationship Id="rId2" Type="http://schemas.openxmlformats.org/officeDocument/2006/relationships/image" Target="../media/image189.gif"/><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33.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gif"/><Relationship Id="rId7" Type="http://schemas.openxmlformats.org/officeDocument/2006/relationships/image" Target="../media/image193.jpeg"/><Relationship Id="rId2" Type="http://schemas.openxmlformats.org/officeDocument/2006/relationships/image" Target="../media/image189.gif"/><Relationship Id="rId1" Type="http://schemas.openxmlformats.org/officeDocument/2006/relationships/slideLayout" Target="../slideLayouts/slideLayout7.xml"/><Relationship Id="rId6" Type="http://schemas.openxmlformats.org/officeDocument/2006/relationships/image" Target="../media/image192.jpeg"/><Relationship Id="rId11" Type="http://schemas.openxmlformats.org/officeDocument/2006/relationships/image" Target="../media/image198.gif"/><Relationship Id="rId5" Type="http://schemas.openxmlformats.org/officeDocument/2006/relationships/image" Target="../media/image191.jpeg"/><Relationship Id="rId10" Type="http://schemas.openxmlformats.org/officeDocument/2006/relationships/image" Target="../media/image197.png"/><Relationship Id="rId4" Type="http://schemas.openxmlformats.org/officeDocument/2006/relationships/image" Target="../media/image194.jpeg"/><Relationship Id="rId9" Type="http://schemas.openxmlformats.org/officeDocument/2006/relationships/image" Target="../media/image19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0.jpeg"/><Relationship Id="rId7" Type="http://schemas.openxmlformats.org/officeDocument/2006/relationships/image" Target="../media/image204.png"/><Relationship Id="rId12" Type="http://schemas.openxmlformats.org/officeDocument/2006/relationships/image" Target="../media/image209.pn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3.jpeg"/><Relationship Id="rId11" Type="http://schemas.openxmlformats.org/officeDocument/2006/relationships/image" Target="../media/image208.png"/><Relationship Id="rId5" Type="http://schemas.openxmlformats.org/officeDocument/2006/relationships/image" Target="../media/image202.jpeg"/><Relationship Id="rId10" Type="http://schemas.openxmlformats.org/officeDocument/2006/relationships/image" Target="../media/image207.png"/><Relationship Id="rId4" Type="http://schemas.openxmlformats.org/officeDocument/2006/relationships/image" Target="../media/image201.jpeg"/><Relationship Id="rId9" Type="http://schemas.openxmlformats.org/officeDocument/2006/relationships/image" Target="../media/image206.png"/></Relationships>
</file>

<file path=ppt/slides/_rels/slide36.xml.rels><?xml version="1.0" encoding="UTF-8" standalone="yes"?>
<Relationships xmlns="http://schemas.openxmlformats.org/package/2006/relationships"><Relationship Id="rId8" Type="http://schemas.openxmlformats.org/officeDocument/2006/relationships/image" Target="../media/image216.jpeg"/><Relationship Id="rId13" Type="http://schemas.openxmlformats.org/officeDocument/2006/relationships/image" Target="../media/image221.jpeg"/><Relationship Id="rId3" Type="http://schemas.openxmlformats.org/officeDocument/2006/relationships/image" Target="../media/image211.jpeg"/><Relationship Id="rId7" Type="http://schemas.openxmlformats.org/officeDocument/2006/relationships/image" Target="../media/image215.jpeg"/><Relationship Id="rId12" Type="http://schemas.openxmlformats.org/officeDocument/2006/relationships/image" Target="../media/image220.jpe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4.jpeg"/><Relationship Id="rId11" Type="http://schemas.openxmlformats.org/officeDocument/2006/relationships/image" Target="../media/image219.jpeg"/><Relationship Id="rId5" Type="http://schemas.openxmlformats.org/officeDocument/2006/relationships/image" Target="../media/image213.jpeg"/><Relationship Id="rId15" Type="http://schemas.openxmlformats.org/officeDocument/2006/relationships/image" Target="../media/image223.jpeg"/><Relationship Id="rId10" Type="http://schemas.openxmlformats.org/officeDocument/2006/relationships/image" Target="../media/image218.jpeg"/><Relationship Id="rId4" Type="http://schemas.openxmlformats.org/officeDocument/2006/relationships/image" Target="../media/image212.jpeg"/><Relationship Id="rId9" Type="http://schemas.openxmlformats.org/officeDocument/2006/relationships/image" Target="../media/image217.jpeg"/><Relationship Id="rId14" Type="http://schemas.openxmlformats.org/officeDocument/2006/relationships/image" Target="../media/image222.jpeg"/></Relationships>
</file>

<file path=ppt/slides/_rels/slide37.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19.jpeg"/><Relationship Id="rId7" Type="http://schemas.openxmlformats.org/officeDocument/2006/relationships/image" Target="../media/image211.jpeg"/><Relationship Id="rId12" Type="http://schemas.openxmlformats.org/officeDocument/2006/relationships/image" Target="../media/image227.jpeg"/><Relationship Id="rId2" Type="http://schemas.openxmlformats.org/officeDocument/2006/relationships/image" Target="../media/image218.jpeg"/><Relationship Id="rId1" Type="http://schemas.openxmlformats.org/officeDocument/2006/relationships/slideLayout" Target="../slideLayouts/slideLayout2.xml"/><Relationship Id="rId6" Type="http://schemas.openxmlformats.org/officeDocument/2006/relationships/image" Target="../media/image222.jpeg"/><Relationship Id="rId11" Type="http://schemas.openxmlformats.org/officeDocument/2006/relationships/image" Target="../media/image226.jpeg"/><Relationship Id="rId5" Type="http://schemas.openxmlformats.org/officeDocument/2006/relationships/image" Target="../media/image221.jpeg"/><Relationship Id="rId10" Type="http://schemas.openxmlformats.org/officeDocument/2006/relationships/image" Target="../media/image225.jpeg"/><Relationship Id="rId4" Type="http://schemas.openxmlformats.org/officeDocument/2006/relationships/image" Target="../media/image220.jpeg"/><Relationship Id="rId9" Type="http://schemas.openxmlformats.org/officeDocument/2006/relationships/image" Target="../media/image224.jpeg"/></Relationships>
</file>

<file path=ppt/slides/_rels/slide38.xml.rels><?xml version="1.0" encoding="UTF-8" standalone="yes"?>
<Relationships xmlns="http://schemas.openxmlformats.org/package/2006/relationships"><Relationship Id="rId8" Type="http://schemas.openxmlformats.org/officeDocument/2006/relationships/image" Target="../media/image234.jpeg"/><Relationship Id="rId13" Type="http://schemas.openxmlformats.org/officeDocument/2006/relationships/image" Target="../media/image239.jpeg"/><Relationship Id="rId3" Type="http://schemas.openxmlformats.org/officeDocument/2006/relationships/image" Target="../media/image229.jpeg"/><Relationship Id="rId7" Type="http://schemas.openxmlformats.org/officeDocument/2006/relationships/image" Target="../media/image233.jpeg"/><Relationship Id="rId12" Type="http://schemas.openxmlformats.org/officeDocument/2006/relationships/image" Target="../media/image238.jpeg"/><Relationship Id="rId2" Type="http://schemas.openxmlformats.org/officeDocument/2006/relationships/image" Target="../media/image228.jpeg"/><Relationship Id="rId1" Type="http://schemas.openxmlformats.org/officeDocument/2006/relationships/slideLayout" Target="../slideLayouts/slideLayout2.xml"/><Relationship Id="rId6" Type="http://schemas.openxmlformats.org/officeDocument/2006/relationships/image" Target="../media/image232.jpeg"/><Relationship Id="rId11" Type="http://schemas.openxmlformats.org/officeDocument/2006/relationships/image" Target="../media/image237.jpeg"/><Relationship Id="rId5" Type="http://schemas.openxmlformats.org/officeDocument/2006/relationships/image" Target="../media/image231.jpeg"/><Relationship Id="rId10" Type="http://schemas.openxmlformats.org/officeDocument/2006/relationships/image" Target="../media/image236.jpeg"/><Relationship Id="rId4" Type="http://schemas.openxmlformats.org/officeDocument/2006/relationships/image" Target="../media/image230.jpeg"/><Relationship Id="rId9" Type="http://schemas.openxmlformats.org/officeDocument/2006/relationships/image" Target="../media/image235.jpeg"/><Relationship Id="rId14" Type="http://schemas.openxmlformats.org/officeDocument/2006/relationships/image" Target="../media/image240.jpeg"/></Relationships>
</file>

<file path=ppt/slides/_rels/slide3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2.png"/><Relationship Id="rId5" Type="http://schemas.openxmlformats.org/officeDocument/2006/relationships/image" Target="../media/image39.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49.jpeg"/><Relationship Id="rId13" Type="http://schemas.openxmlformats.org/officeDocument/2006/relationships/image" Target="../media/image254.jpeg"/><Relationship Id="rId18" Type="http://schemas.openxmlformats.org/officeDocument/2006/relationships/image" Target="../media/image259.jpeg"/><Relationship Id="rId3" Type="http://schemas.openxmlformats.org/officeDocument/2006/relationships/image" Target="../media/image244.jpeg"/><Relationship Id="rId21" Type="http://schemas.openxmlformats.org/officeDocument/2006/relationships/image" Target="../media/image262.jpeg"/><Relationship Id="rId7" Type="http://schemas.openxmlformats.org/officeDocument/2006/relationships/image" Target="../media/image248.jpeg"/><Relationship Id="rId12" Type="http://schemas.openxmlformats.org/officeDocument/2006/relationships/image" Target="../media/image253.jpeg"/><Relationship Id="rId17" Type="http://schemas.openxmlformats.org/officeDocument/2006/relationships/image" Target="../media/image258.jpeg"/><Relationship Id="rId2" Type="http://schemas.openxmlformats.org/officeDocument/2006/relationships/image" Target="../media/image243.jpeg"/><Relationship Id="rId16" Type="http://schemas.openxmlformats.org/officeDocument/2006/relationships/image" Target="../media/image257.jpeg"/><Relationship Id="rId20" Type="http://schemas.openxmlformats.org/officeDocument/2006/relationships/image" Target="../media/image261.jpeg"/><Relationship Id="rId1" Type="http://schemas.openxmlformats.org/officeDocument/2006/relationships/slideLayout" Target="../slideLayouts/slideLayout6.xml"/><Relationship Id="rId6" Type="http://schemas.openxmlformats.org/officeDocument/2006/relationships/image" Target="../media/image247.jpeg"/><Relationship Id="rId11" Type="http://schemas.openxmlformats.org/officeDocument/2006/relationships/image" Target="../media/image252.jpeg"/><Relationship Id="rId5" Type="http://schemas.openxmlformats.org/officeDocument/2006/relationships/image" Target="../media/image246.jpeg"/><Relationship Id="rId15" Type="http://schemas.openxmlformats.org/officeDocument/2006/relationships/image" Target="../media/image256.jpeg"/><Relationship Id="rId10" Type="http://schemas.openxmlformats.org/officeDocument/2006/relationships/image" Target="../media/image251.jpeg"/><Relationship Id="rId19" Type="http://schemas.openxmlformats.org/officeDocument/2006/relationships/image" Target="../media/image260.jpeg"/><Relationship Id="rId4" Type="http://schemas.openxmlformats.org/officeDocument/2006/relationships/image" Target="../media/image245.jpeg"/><Relationship Id="rId9" Type="http://schemas.openxmlformats.org/officeDocument/2006/relationships/image" Target="../media/image250.jpeg"/><Relationship Id="rId14" Type="http://schemas.openxmlformats.org/officeDocument/2006/relationships/image" Target="../media/image255.jpeg"/></Relationships>
</file>

<file path=ppt/slides/_rels/slide4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jpeg"/><Relationship Id="rId1" Type="http://schemas.openxmlformats.org/officeDocument/2006/relationships/slideLayout" Target="../slideLayouts/slideLayout6.xml"/><Relationship Id="rId4" Type="http://schemas.openxmlformats.org/officeDocument/2006/relationships/image" Target="../media/image26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66.jpeg"/><Relationship Id="rId1" Type="http://schemas.openxmlformats.org/officeDocument/2006/relationships/slideLayout" Target="../slideLayouts/slideLayout6.xml"/><Relationship Id="rId4" Type="http://schemas.openxmlformats.org/officeDocument/2006/relationships/image" Target="../media/image267.png"/></Relationships>
</file>

<file path=ppt/slides/_rels/slide44.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6.xml"/><Relationship Id="rId6" Type="http://schemas.openxmlformats.org/officeDocument/2006/relationships/image" Target="../media/image273.jpeg"/><Relationship Id="rId5" Type="http://schemas.openxmlformats.org/officeDocument/2006/relationships/image" Target="../media/image272.jpeg"/><Relationship Id="rId4" Type="http://schemas.openxmlformats.org/officeDocument/2006/relationships/image" Target="../media/image271.jpeg"/></Relationships>
</file>

<file path=ppt/slides/_rels/slide47.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6.xml"/><Relationship Id="rId5" Type="http://schemas.openxmlformats.org/officeDocument/2006/relationships/image" Target="../media/image277.jpeg"/><Relationship Id="rId4" Type="http://schemas.openxmlformats.org/officeDocument/2006/relationships/image" Target="../media/image276.jpe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279.png"/><Relationship Id="rId7" Type="http://schemas.openxmlformats.org/officeDocument/2006/relationships/image" Target="../media/image283.jpeg"/><Relationship Id="rId2" Type="http://schemas.openxmlformats.org/officeDocument/2006/relationships/image" Target="../media/image278.png"/><Relationship Id="rId1" Type="http://schemas.openxmlformats.org/officeDocument/2006/relationships/slideLayout" Target="../slideLayouts/slideLayout6.xml"/><Relationship Id="rId6" Type="http://schemas.openxmlformats.org/officeDocument/2006/relationships/image" Target="../media/image282.png"/><Relationship Id="rId5" Type="http://schemas.openxmlformats.org/officeDocument/2006/relationships/image" Target="../media/image281.png"/><Relationship Id="rId4" Type="http://schemas.openxmlformats.org/officeDocument/2006/relationships/image" Target="../media/image280.png"/><Relationship Id="rId9" Type="http://schemas.openxmlformats.org/officeDocument/2006/relationships/image" Target="../media/image28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92.jpeg"/><Relationship Id="rId13" Type="http://schemas.openxmlformats.org/officeDocument/2006/relationships/image" Target="../media/image295.jpeg"/><Relationship Id="rId18" Type="http://schemas.openxmlformats.org/officeDocument/2006/relationships/image" Target="../media/image300.jpeg"/><Relationship Id="rId3" Type="http://schemas.openxmlformats.org/officeDocument/2006/relationships/image" Target="../media/image287.jpeg"/><Relationship Id="rId7" Type="http://schemas.openxmlformats.org/officeDocument/2006/relationships/image" Target="../media/image291.jpeg"/><Relationship Id="rId12" Type="http://schemas.openxmlformats.org/officeDocument/2006/relationships/image" Target="../media/image266.jpeg"/><Relationship Id="rId17" Type="http://schemas.openxmlformats.org/officeDocument/2006/relationships/image" Target="../media/image299.jpeg"/><Relationship Id="rId2" Type="http://schemas.openxmlformats.org/officeDocument/2006/relationships/image" Target="../media/image286.jpeg"/><Relationship Id="rId16" Type="http://schemas.openxmlformats.org/officeDocument/2006/relationships/image" Target="../media/image298.jpeg"/><Relationship Id="rId1" Type="http://schemas.openxmlformats.org/officeDocument/2006/relationships/slideLayout" Target="../slideLayouts/slideLayout6.xml"/><Relationship Id="rId6" Type="http://schemas.openxmlformats.org/officeDocument/2006/relationships/image" Target="../media/image290.jpeg"/><Relationship Id="rId11" Type="http://schemas.openxmlformats.org/officeDocument/2006/relationships/image" Target="../media/image39.jpeg"/><Relationship Id="rId5" Type="http://schemas.openxmlformats.org/officeDocument/2006/relationships/image" Target="../media/image289.jpeg"/><Relationship Id="rId15" Type="http://schemas.openxmlformats.org/officeDocument/2006/relationships/image" Target="../media/image297.jpeg"/><Relationship Id="rId10" Type="http://schemas.openxmlformats.org/officeDocument/2006/relationships/image" Target="../media/image294.jpeg"/><Relationship Id="rId19" Type="http://schemas.openxmlformats.org/officeDocument/2006/relationships/image" Target="../media/image301.jpeg"/><Relationship Id="rId4" Type="http://schemas.openxmlformats.org/officeDocument/2006/relationships/image" Target="../media/image288.jpeg"/><Relationship Id="rId9" Type="http://schemas.openxmlformats.org/officeDocument/2006/relationships/image" Target="../media/image293.jpeg"/><Relationship Id="rId14" Type="http://schemas.openxmlformats.org/officeDocument/2006/relationships/image" Target="../media/image296.jpeg"/></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08.png"/><Relationship Id="rId13" Type="http://schemas.openxmlformats.org/officeDocument/2006/relationships/image" Target="../media/image313.png"/><Relationship Id="rId3" Type="http://schemas.openxmlformats.org/officeDocument/2006/relationships/image" Target="../media/image303.png"/><Relationship Id="rId7" Type="http://schemas.openxmlformats.org/officeDocument/2006/relationships/image" Target="../media/image307.png"/><Relationship Id="rId12" Type="http://schemas.openxmlformats.org/officeDocument/2006/relationships/image" Target="../media/image312.png"/><Relationship Id="rId2" Type="http://schemas.openxmlformats.org/officeDocument/2006/relationships/image" Target="../media/image302.png"/><Relationship Id="rId1" Type="http://schemas.openxmlformats.org/officeDocument/2006/relationships/slideLayout" Target="../slideLayouts/slideLayout6.xml"/><Relationship Id="rId6" Type="http://schemas.openxmlformats.org/officeDocument/2006/relationships/image" Target="../media/image306.png"/><Relationship Id="rId11" Type="http://schemas.openxmlformats.org/officeDocument/2006/relationships/image" Target="../media/image311.png"/><Relationship Id="rId5" Type="http://schemas.openxmlformats.org/officeDocument/2006/relationships/image" Target="../media/image305.png"/><Relationship Id="rId15" Type="http://schemas.openxmlformats.org/officeDocument/2006/relationships/image" Target="../media/image315.jpeg"/><Relationship Id="rId10" Type="http://schemas.openxmlformats.org/officeDocument/2006/relationships/image" Target="../media/image310.png"/><Relationship Id="rId4" Type="http://schemas.openxmlformats.org/officeDocument/2006/relationships/image" Target="../media/image304.png"/><Relationship Id="rId9" Type="http://schemas.openxmlformats.org/officeDocument/2006/relationships/image" Target="../media/image309.png"/><Relationship Id="rId14" Type="http://schemas.openxmlformats.org/officeDocument/2006/relationships/image" Target="../media/image314.png"/></Relationships>
</file>

<file path=ppt/slides/_rels/slide53.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7.png"/><Relationship Id="rId7" Type="http://schemas.openxmlformats.org/officeDocument/2006/relationships/image" Target="../media/image320.png"/><Relationship Id="rId2" Type="http://schemas.openxmlformats.org/officeDocument/2006/relationships/image" Target="../media/image316.png"/><Relationship Id="rId1" Type="http://schemas.openxmlformats.org/officeDocument/2006/relationships/slideLayout" Target="../slideLayouts/slideLayout6.xml"/><Relationship Id="rId6" Type="http://schemas.openxmlformats.org/officeDocument/2006/relationships/image" Target="../media/image312.png"/><Relationship Id="rId5" Type="http://schemas.openxmlformats.org/officeDocument/2006/relationships/image" Target="../media/image319.png"/><Relationship Id="rId10" Type="http://schemas.openxmlformats.org/officeDocument/2006/relationships/hyperlink" Target="http://en.wikipedia.org/" TargetMode="External"/><Relationship Id="rId4" Type="http://schemas.openxmlformats.org/officeDocument/2006/relationships/image" Target="../media/image318.png"/><Relationship Id="rId9" Type="http://schemas.openxmlformats.org/officeDocument/2006/relationships/image" Target="../media/image322.png"/></Relationships>
</file>

<file path=ppt/slides/_rels/slide54.xml.rels><?xml version="1.0" encoding="UTF-8" standalone="yes"?>
<Relationships xmlns="http://schemas.openxmlformats.org/package/2006/relationships"><Relationship Id="rId8" Type="http://schemas.openxmlformats.org/officeDocument/2006/relationships/image" Target="../media/image329.png"/><Relationship Id="rId13" Type="http://schemas.openxmlformats.org/officeDocument/2006/relationships/image" Target="../media/image334.png"/><Relationship Id="rId3" Type="http://schemas.openxmlformats.org/officeDocument/2006/relationships/image" Target="../media/image324.png"/><Relationship Id="rId7" Type="http://schemas.openxmlformats.org/officeDocument/2006/relationships/image" Target="../media/image328.png"/><Relationship Id="rId12" Type="http://schemas.openxmlformats.org/officeDocument/2006/relationships/image" Target="../media/image333.png"/><Relationship Id="rId2" Type="http://schemas.openxmlformats.org/officeDocument/2006/relationships/image" Target="../media/image323.png"/><Relationship Id="rId16" Type="http://schemas.openxmlformats.org/officeDocument/2006/relationships/image" Target="../media/image337.png"/><Relationship Id="rId1" Type="http://schemas.openxmlformats.org/officeDocument/2006/relationships/slideLayout" Target="../slideLayouts/slideLayout6.xml"/><Relationship Id="rId6" Type="http://schemas.openxmlformats.org/officeDocument/2006/relationships/image" Target="../media/image327.png"/><Relationship Id="rId11" Type="http://schemas.openxmlformats.org/officeDocument/2006/relationships/image" Target="../media/image332.png"/><Relationship Id="rId5" Type="http://schemas.openxmlformats.org/officeDocument/2006/relationships/image" Target="../media/image326.png"/><Relationship Id="rId15" Type="http://schemas.openxmlformats.org/officeDocument/2006/relationships/image" Target="../media/image336.png"/><Relationship Id="rId10" Type="http://schemas.openxmlformats.org/officeDocument/2006/relationships/image" Target="../media/image331.png"/><Relationship Id="rId4" Type="http://schemas.openxmlformats.org/officeDocument/2006/relationships/image" Target="../media/image325.png"/><Relationship Id="rId9" Type="http://schemas.openxmlformats.org/officeDocument/2006/relationships/image" Target="../media/image330.png"/><Relationship Id="rId14" Type="http://schemas.openxmlformats.org/officeDocument/2006/relationships/image" Target="../media/image335.png"/></Relationships>
</file>

<file path=ppt/slides/_rels/slide55.xml.rels><?xml version="1.0" encoding="UTF-8" standalone="yes"?>
<Relationships xmlns="http://schemas.openxmlformats.org/package/2006/relationships"><Relationship Id="rId8" Type="http://schemas.openxmlformats.org/officeDocument/2006/relationships/hyperlink" Target="http://en.wikipedia.org/wiki/" TargetMode="External"/><Relationship Id="rId3" Type="http://schemas.openxmlformats.org/officeDocument/2006/relationships/image" Target="../media/image339.png"/><Relationship Id="rId7" Type="http://schemas.openxmlformats.org/officeDocument/2006/relationships/image" Target="../media/image343.png"/><Relationship Id="rId2" Type="http://schemas.openxmlformats.org/officeDocument/2006/relationships/image" Target="../media/image338.png"/><Relationship Id="rId1" Type="http://schemas.openxmlformats.org/officeDocument/2006/relationships/slideLayout" Target="../slideLayouts/slideLayout6.xml"/><Relationship Id="rId6" Type="http://schemas.openxmlformats.org/officeDocument/2006/relationships/image" Target="../media/image342.png"/><Relationship Id="rId5" Type="http://schemas.openxmlformats.org/officeDocument/2006/relationships/image" Target="../media/image341.png"/><Relationship Id="rId4" Type="http://schemas.openxmlformats.org/officeDocument/2006/relationships/image" Target="../media/image3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348.jpeg"/><Relationship Id="rId3" Type="http://schemas.openxmlformats.org/officeDocument/2006/relationships/image" Target="../media/image344.png"/><Relationship Id="rId7" Type="http://schemas.openxmlformats.org/officeDocument/2006/relationships/image" Target="../media/image34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6.jpeg"/><Relationship Id="rId5" Type="http://schemas.openxmlformats.org/officeDocument/2006/relationships/image" Target="../media/image22.jpeg"/><Relationship Id="rId4" Type="http://schemas.openxmlformats.org/officeDocument/2006/relationships/image" Target="../media/image345.jpeg"/></Relationships>
</file>

<file path=ppt/slides/_rels/slide59.xml.rels><?xml version="1.0" encoding="UTF-8" standalone="yes"?>
<Relationships xmlns="http://schemas.openxmlformats.org/package/2006/relationships"><Relationship Id="rId8" Type="http://schemas.openxmlformats.org/officeDocument/2006/relationships/image" Target="../media/image347.jpeg"/><Relationship Id="rId3" Type="http://schemas.openxmlformats.org/officeDocument/2006/relationships/image" Target="../media/image199.jpeg"/><Relationship Id="rId7" Type="http://schemas.openxmlformats.org/officeDocument/2006/relationships/image" Target="../media/image34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01.jpeg"/><Relationship Id="rId4" Type="http://schemas.openxmlformats.org/officeDocument/2006/relationships/image" Target="../media/image200.jpeg"/><Relationship Id="rId9" Type="http://schemas.openxmlformats.org/officeDocument/2006/relationships/image" Target="../media/image3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3.png"/><Relationship Id="rId4" Type="http://schemas.openxmlformats.org/officeDocument/2006/relationships/image" Target="../media/image352.png"/></Relationships>
</file>

<file path=ppt/slides/_rels/slide64.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361.jpeg"/><Relationship Id="rId3" Type="http://schemas.openxmlformats.org/officeDocument/2006/relationships/image" Target="../media/image357.png"/><Relationship Id="rId7" Type="http://schemas.openxmlformats.org/officeDocument/2006/relationships/image" Target="../media/image36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9.jpeg"/><Relationship Id="rId5" Type="http://schemas.openxmlformats.org/officeDocument/2006/relationships/image" Target="../media/image61.png"/><Relationship Id="rId4" Type="http://schemas.openxmlformats.org/officeDocument/2006/relationships/image" Target="../media/image358.png"/><Relationship Id="rId9" Type="http://schemas.openxmlformats.org/officeDocument/2006/relationships/image" Target="../media/image362.jpe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3.png"/></Relationships>
</file>

<file path=ppt/slides/_rels/slide74.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Mining Characteristic Patterns from Visual Data</a:t>
            </a:r>
            <a:endParaRPr lang="en-US" dirty="0"/>
          </a:p>
        </p:txBody>
      </p:sp>
      <p:sp>
        <p:nvSpPr>
          <p:cNvPr id="3" name="Subtitle 2"/>
          <p:cNvSpPr>
            <a:spLocks noGrp="1"/>
          </p:cNvSpPr>
          <p:nvPr>
            <p:ph type="subTitle" idx="1"/>
          </p:nvPr>
        </p:nvSpPr>
        <p:spPr/>
        <p:txBody>
          <a:bodyPr/>
          <a:lstStyle/>
          <a:p>
            <a:r>
              <a:rPr lang="en-US" dirty="0" smtClean="0"/>
              <a:t>Abhinav Goel</a:t>
            </a:r>
          </a:p>
          <a:p>
            <a:r>
              <a:rPr lang="en-US" dirty="0" smtClean="0"/>
              <a:t>Roll No. 200702001</a:t>
            </a:r>
          </a:p>
          <a:p>
            <a:r>
              <a:rPr lang="en-US" dirty="0" smtClean="0"/>
              <a:t>Email: abhinavgoel@students.iiit.ac.in</a:t>
            </a:r>
          </a:p>
          <a:p>
            <a:r>
              <a:rPr lang="en-US" dirty="0" smtClean="0"/>
              <a:t>    abhinav.goel02@gmail.com</a:t>
            </a:r>
          </a:p>
          <a:p>
            <a:r>
              <a:rPr lang="en-US" dirty="0" smtClean="0"/>
              <a:t>CVIT, IIIT Hyderabad</a:t>
            </a:r>
          </a:p>
        </p:txBody>
      </p:sp>
    </p:spTree>
    <p:extLst>
      <p:ext uri="{BB962C8B-B14F-4D97-AF65-F5344CB8AC3E}">
        <p14:creationId xmlns:p14="http://schemas.microsoft.com/office/powerpoint/2010/main" val="2952089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Instances vs Categories</a:t>
            </a:r>
            <a:endParaRPr lang="en-US" dirty="0"/>
          </a:p>
        </p:txBody>
      </p:sp>
      <p:sp>
        <p:nvSpPr>
          <p:cNvPr id="13" name="Text Placeholder 12"/>
          <p:cNvSpPr>
            <a:spLocks noGrp="1"/>
          </p:cNvSpPr>
          <p:nvPr>
            <p:ph type="body" idx="1"/>
          </p:nvPr>
        </p:nvSpPr>
        <p:spPr/>
        <p:txBody>
          <a:bodyPr/>
          <a:lstStyle/>
          <a:p>
            <a:r>
              <a:rPr lang="en-US" dirty="0" err="1" smtClean="0"/>
              <a:t>Sheldonian</a:t>
            </a:r>
            <a:r>
              <a:rPr lang="en-US" dirty="0" smtClean="0"/>
              <a:t> Theatre, Oxford</a:t>
            </a:r>
            <a:endParaRPr lang="en-US" dirty="0"/>
          </a:p>
        </p:txBody>
      </p:sp>
      <p:sp>
        <p:nvSpPr>
          <p:cNvPr id="15" name="Text Placeholder 14"/>
          <p:cNvSpPr>
            <a:spLocks noGrp="1"/>
          </p:cNvSpPr>
          <p:nvPr>
            <p:ph type="body" sz="quarter" idx="3"/>
          </p:nvPr>
        </p:nvSpPr>
        <p:spPr/>
        <p:txBody>
          <a:bodyPr/>
          <a:lstStyle/>
          <a:p>
            <a:r>
              <a:rPr lang="en-US" dirty="0" smtClean="0"/>
              <a:t>Various Oxford Buildings</a:t>
            </a:r>
          </a:p>
          <a:p>
            <a:endParaRPr lang="en-US" dirty="0"/>
          </a:p>
        </p:txBody>
      </p:sp>
      <p:grpSp>
        <p:nvGrpSpPr>
          <p:cNvPr id="12" name="Group 11"/>
          <p:cNvGrpSpPr/>
          <p:nvPr/>
        </p:nvGrpSpPr>
        <p:grpSpPr>
          <a:xfrm>
            <a:off x="4716017" y="2060848"/>
            <a:ext cx="4032448" cy="3995919"/>
            <a:chOff x="5868144" y="2492896"/>
            <a:chExt cx="4214643" cy="4176464"/>
          </a:xfrm>
        </p:grpSpPr>
        <p:pic>
          <p:nvPicPr>
            <p:cNvPr id="9238" name="Picture 22" descr="https://encrypted-tbn3.gstatic.com/images?q=tbn:ANd9GcSWX-w6krQQSV7NNNftn04u5azDlpcaEN57wm2eV84L8ewhD0AxhwevbNtfaS3UVqSg4z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492896"/>
              <a:ext cx="201622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https://encrypted-tbn3.gstatic.com/images?q=tbn:ANd9GcQbJuaMJEQJHyvg3YIlm6PeG73gTxnx2cnC0U0y7b6AG8z63G9as4LeOjrvlD-H3ets3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845" y="2492896"/>
              <a:ext cx="201622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https://encrypted-tbn0.gstatic.com/images?q=tbn:ANd9GcTxeRCMb_H32OtFabAq-BnF28fWWMEa-lpWNOTVlkBERWUp6ZuptQwWEOQCXMEpNww7Cx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653136"/>
              <a:ext cx="201622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9244" name="Picture 28" descr="https://encrypted-tbn3.gstatic.com/images?q=tbn:ANd9GcSBpYYp383HSYhp0Cf7dB4QpKq0aVnDSW1GFrYRliqYJqTGSzAIvT_EhQta_4phRW-2_i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6565" y="4653136"/>
              <a:ext cx="2016222" cy="20162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499756" y="2470180"/>
            <a:ext cx="3784212" cy="2839900"/>
            <a:chOff x="-5581128" y="1277593"/>
            <a:chExt cx="4306061" cy="3231527"/>
          </a:xfrm>
        </p:grpSpPr>
        <p:pic>
          <p:nvPicPr>
            <p:cNvPr id="26" name="Picture 14" descr="https://encrypted-tbn1.gstatic.com/images?q=tbn:ANd9GcQ6wpbsgF7bEXFpwvS7XzUJc4YzlrrUyUqZsOwNqJFg3roIpYq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1128" y="1289549"/>
              <a:ext cx="2104384" cy="15224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https://encrypted-tbn2.gstatic.com/images?q=tbn:ANd9GcSRqMFXsyv7fbjqd9iufH-K1RzJvRIS64sUGawnZMNVmJAfeDrIh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9595" y="1277593"/>
              <a:ext cx="2064528" cy="15464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https://encrypted-tbn2.gstatic.com/images?q=tbn:ANd9GcQV25dV-bsKZqgGBE4Sd9CW4PdYFNilq6EpGep9hwr7Pm6eEN-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1128" y="2914890"/>
              <a:ext cx="2104384" cy="15942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https://encrypted-tbn2.gstatic.com/images?q=tbn:ANd9GcQHvza3JVCe4Rxj7uAQDgVC7Xe9O9Kr8zeoGs6O-usSbYDWlH2r1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9595" y="2914890"/>
              <a:ext cx="2064528" cy="1594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8659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Instances vs Categories</a:t>
            </a:r>
            <a:endParaRPr lang="en-US" dirty="0"/>
          </a:p>
        </p:txBody>
      </p:sp>
      <p:sp>
        <p:nvSpPr>
          <p:cNvPr id="3" name="Content Placeholder 2"/>
          <p:cNvSpPr>
            <a:spLocks noGrp="1"/>
          </p:cNvSpPr>
          <p:nvPr>
            <p:ph idx="1"/>
          </p:nvPr>
        </p:nvSpPr>
        <p:spPr/>
        <p:txBody>
          <a:bodyPr/>
          <a:lstStyle/>
          <a:p>
            <a:r>
              <a:rPr lang="en-US" dirty="0"/>
              <a:t>Query for </a:t>
            </a:r>
            <a:r>
              <a:rPr lang="en-US" dirty="0" smtClean="0"/>
              <a:t>word “Submarine” </a:t>
            </a:r>
            <a:r>
              <a:rPr lang="en-US" dirty="0"/>
              <a:t>and retrieve </a:t>
            </a:r>
            <a:r>
              <a:rPr lang="en-US" dirty="0" smtClean="0"/>
              <a:t>the word “Submarine” </a:t>
            </a:r>
            <a:r>
              <a:rPr lang="en-US" dirty="0"/>
              <a:t>… (</a:t>
            </a:r>
            <a:r>
              <a:rPr lang="en-US" dirty="0" smtClean="0"/>
              <a:t>instance)</a:t>
            </a:r>
          </a:p>
          <a:p>
            <a:pPr lvl="1"/>
            <a:r>
              <a:rPr lang="en-US" dirty="0" smtClean="0"/>
              <a:t>Exact </a:t>
            </a:r>
            <a:r>
              <a:rPr lang="en-US" dirty="0"/>
              <a:t>string matching; Easy to </a:t>
            </a:r>
            <a:r>
              <a:rPr lang="en-US" dirty="0" smtClean="0"/>
              <a:t>compute.</a:t>
            </a:r>
          </a:p>
          <a:p>
            <a:pPr lvl="1"/>
            <a:r>
              <a:rPr lang="en-US" dirty="0"/>
              <a:t>A</a:t>
            </a:r>
            <a:r>
              <a:rPr lang="en-US" dirty="0" smtClean="0"/>
              <a:t>menable </a:t>
            </a:r>
            <a:r>
              <a:rPr lang="en-US" dirty="0"/>
              <a:t>to </a:t>
            </a:r>
            <a:r>
              <a:rPr lang="en-US" dirty="0" smtClean="0"/>
              <a:t>indexing</a:t>
            </a:r>
          </a:p>
          <a:p>
            <a:pPr lvl="1"/>
            <a:r>
              <a:rPr lang="en-US" dirty="0" smtClean="0"/>
              <a:t>Efficient </a:t>
            </a:r>
            <a:r>
              <a:rPr lang="en-US" dirty="0"/>
              <a:t>and </a:t>
            </a:r>
            <a:r>
              <a:rPr lang="en-US" dirty="0" smtClean="0"/>
              <a:t>“Accurate”</a:t>
            </a:r>
          </a:p>
          <a:p>
            <a:r>
              <a:rPr lang="en-US" dirty="0" smtClean="0"/>
              <a:t>Query </a:t>
            </a:r>
            <a:r>
              <a:rPr lang="en-US" dirty="0"/>
              <a:t>for </a:t>
            </a:r>
            <a:r>
              <a:rPr lang="en-US" dirty="0" smtClean="0"/>
              <a:t>word “Submarine” </a:t>
            </a:r>
            <a:r>
              <a:rPr lang="en-US" dirty="0"/>
              <a:t>and get results for </a:t>
            </a:r>
            <a:r>
              <a:rPr lang="en-US" dirty="0" smtClean="0"/>
              <a:t>“Ferry”, “Ship”, “Boat” … Vehicles that move in water</a:t>
            </a:r>
          </a:p>
          <a:p>
            <a:pPr lvl="1"/>
            <a:r>
              <a:rPr lang="en-US" dirty="0" smtClean="0"/>
              <a:t>Hard </a:t>
            </a:r>
            <a:r>
              <a:rPr lang="en-US" dirty="0"/>
              <a:t>to obtain and </a:t>
            </a:r>
            <a:r>
              <a:rPr lang="en-US" dirty="0" smtClean="0"/>
              <a:t>index</a:t>
            </a:r>
          </a:p>
          <a:p>
            <a:pPr lvl="1"/>
            <a:r>
              <a:rPr lang="en-US" dirty="0" err="1" smtClean="0"/>
              <a:t>Handcode</a:t>
            </a:r>
            <a:r>
              <a:rPr lang="en-US" dirty="0" smtClean="0"/>
              <a:t> </a:t>
            </a:r>
            <a:r>
              <a:rPr lang="en-US" dirty="0"/>
              <a:t>with </a:t>
            </a:r>
            <a:r>
              <a:rPr lang="en-US" dirty="0" smtClean="0"/>
              <a:t>prior knowledge</a:t>
            </a:r>
          </a:p>
          <a:p>
            <a:pPr lvl="1"/>
            <a:r>
              <a:rPr lang="en-US" dirty="0" smtClean="0"/>
              <a:t>Use retrieved data and </a:t>
            </a:r>
            <a:r>
              <a:rPr lang="en-US" dirty="0"/>
              <a:t>learn </a:t>
            </a:r>
            <a:r>
              <a:rPr lang="en-US" dirty="0" smtClean="0"/>
              <a:t>relationships.</a:t>
            </a:r>
            <a:endParaRPr lang="en-US" dirty="0"/>
          </a:p>
        </p:txBody>
      </p:sp>
    </p:spTree>
    <p:extLst>
      <p:ext uri="{BB962C8B-B14F-4D97-AF65-F5344CB8AC3E}">
        <p14:creationId xmlns:p14="http://schemas.microsoft.com/office/powerpoint/2010/main" val="762760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Retrieval</a:t>
            </a:r>
            <a:endParaRPr lang="en-US" dirty="0"/>
          </a:p>
        </p:txBody>
      </p:sp>
      <p:sp>
        <p:nvSpPr>
          <p:cNvPr id="3" name="Content Placeholder 2"/>
          <p:cNvSpPr>
            <a:spLocks noGrp="1"/>
          </p:cNvSpPr>
          <p:nvPr>
            <p:ph idx="1"/>
          </p:nvPr>
        </p:nvSpPr>
        <p:spPr/>
        <p:txBody>
          <a:bodyPr/>
          <a:lstStyle/>
          <a:p>
            <a:r>
              <a:rPr lang="en-US" dirty="0" smtClean="0"/>
              <a:t>Accurate results:</a:t>
            </a:r>
          </a:p>
          <a:p>
            <a:pPr lvl="1"/>
            <a:r>
              <a:rPr lang="en-US" dirty="0" smtClean="0"/>
              <a:t>Large size of visual vocabulary allows for matching of identical objects</a:t>
            </a:r>
          </a:p>
          <a:p>
            <a:pPr lvl="1"/>
            <a:r>
              <a:rPr lang="en-US" dirty="0" smtClean="0"/>
              <a:t>Geometric verification ensures spatial consistency between matched objects</a:t>
            </a:r>
          </a:p>
          <a:p>
            <a:r>
              <a:rPr lang="en-US" dirty="0" smtClean="0"/>
              <a:t>Very Fast:</a:t>
            </a:r>
          </a:p>
          <a:p>
            <a:pPr lvl="1"/>
            <a:r>
              <a:rPr lang="en-US" dirty="0" smtClean="0"/>
              <a:t>Inverted Indexing: Fast indexing and searching</a:t>
            </a:r>
          </a:p>
          <a:p>
            <a:endParaRPr lang="en-US" dirty="0" smtClean="0"/>
          </a:p>
        </p:txBody>
      </p:sp>
    </p:spTree>
    <p:extLst>
      <p:ext uri="{BB962C8B-B14F-4D97-AF65-F5344CB8AC3E}">
        <p14:creationId xmlns:p14="http://schemas.microsoft.com/office/powerpoint/2010/main" val="3262198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Retrieval Pipeline</a:t>
            </a:r>
            <a:endParaRPr lang="en-US" dirty="0"/>
          </a:p>
        </p:txBody>
      </p:sp>
      <p:sp>
        <p:nvSpPr>
          <p:cNvPr id="5" name="Rounded Rectangle 4"/>
          <p:cNvSpPr/>
          <p:nvPr/>
        </p:nvSpPr>
        <p:spPr>
          <a:xfrm>
            <a:off x="825689" y="1447800"/>
            <a:ext cx="2508015" cy="8382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smtClean="0">
                <a:solidFill>
                  <a:schemeClr val="tx1"/>
                </a:solidFill>
              </a:rPr>
              <a:t>Query</a:t>
            </a:r>
            <a:endParaRPr lang="en-US" b="1" dirty="0">
              <a:solidFill>
                <a:schemeClr val="tx1"/>
              </a:solidFill>
            </a:endParaRPr>
          </a:p>
        </p:txBody>
      </p:sp>
      <p:sp>
        <p:nvSpPr>
          <p:cNvPr id="6" name="Rounded Rectangle 5"/>
          <p:cNvSpPr/>
          <p:nvPr/>
        </p:nvSpPr>
        <p:spPr>
          <a:xfrm>
            <a:off x="5867400" y="1447800"/>
            <a:ext cx="2590800" cy="8382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err="1" smtClean="0">
                <a:solidFill>
                  <a:schemeClr val="tx1"/>
                </a:solidFill>
              </a:rPr>
              <a:t>BoW</a:t>
            </a:r>
            <a:r>
              <a:rPr lang="en-US" b="1" dirty="0" smtClean="0">
                <a:solidFill>
                  <a:schemeClr val="tx1"/>
                </a:solidFill>
              </a:rPr>
              <a:t> representation</a:t>
            </a:r>
          </a:p>
        </p:txBody>
      </p:sp>
      <p:sp>
        <p:nvSpPr>
          <p:cNvPr id="9" name="Rounded Rectangle 8"/>
          <p:cNvSpPr/>
          <p:nvPr/>
        </p:nvSpPr>
        <p:spPr>
          <a:xfrm>
            <a:off x="5867400" y="2590800"/>
            <a:ext cx="2590800" cy="8382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smtClean="0">
                <a:solidFill>
                  <a:schemeClr val="tx1"/>
                </a:solidFill>
              </a:rPr>
              <a:t>Retrieval</a:t>
            </a:r>
            <a:endParaRPr lang="en-US" b="1" dirty="0">
              <a:solidFill>
                <a:schemeClr val="tx1"/>
              </a:solidFill>
            </a:endParaRPr>
          </a:p>
        </p:txBody>
      </p:sp>
      <p:sp>
        <p:nvSpPr>
          <p:cNvPr id="10" name="Rounded Rectangle 9"/>
          <p:cNvSpPr/>
          <p:nvPr/>
        </p:nvSpPr>
        <p:spPr>
          <a:xfrm>
            <a:off x="825689" y="2590800"/>
            <a:ext cx="2508015" cy="8382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smtClean="0">
                <a:solidFill>
                  <a:schemeClr val="tx1"/>
                </a:solidFill>
              </a:rPr>
              <a:t>Spatial Verification</a:t>
            </a:r>
          </a:p>
        </p:txBody>
      </p:sp>
      <p:sp>
        <p:nvSpPr>
          <p:cNvPr id="11" name="Right Arrow 10"/>
          <p:cNvSpPr/>
          <p:nvPr/>
        </p:nvSpPr>
        <p:spPr>
          <a:xfrm>
            <a:off x="4170922" y="1809750"/>
            <a:ext cx="1144966" cy="1143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13" name="Down Arrow 12"/>
          <p:cNvSpPr/>
          <p:nvPr/>
        </p:nvSpPr>
        <p:spPr>
          <a:xfrm>
            <a:off x="7455090" y="2286000"/>
            <a:ext cx="152400" cy="3048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sp>
        <p:nvSpPr>
          <p:cNvPr id="15" name="Right Arrow 14"/>
          <p:cNvSpPr/>
          <p:nvPr/>
        </p:nvSpPr>
        <p:spPr>
          <a:xfrm rot="10800000">
            <a:off x="4133805" y="2933700"/>
            <a:ext cx="1219200" cy="1524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p>
        </p:txBody>
      </p:sp>
      <p:grpSp>
        <p:nvGrpSpPr>
          <p:cNvPr id="3" name="Group 2"/>
          <p:cNvGrpSpPr/>
          <p:nvPr/>
        </p:nvGrpSpPr>
        <p:grpSpPr>
          <a:xfrm>
            <a:off x="759543" y="3657600"/>
            <a:ext cx="7841151" cy="3112532"/>
            <a:chOff x="759543" y="3657600"/>
            <a:chExt cx="7841151" cy="3112532"/>
          </a:xfrm>
        </p:grpSpPr>
        <p:sp>
          <p:nvSpPr>
            <p:cNvPr id="27" name="TextBox 17"/>
            <p:cNvSpPr txBox="1"/>
            <p:nvPr/>
          </p:nvSpPr>
          <p:spPr>
            <a:xfrm>
              <a:off x="1305474" y="6400800"/>
              <a:ext cx="914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Image</a:t>
              </a:r>
              <a:endParaRPr lang="en-US" dirty="0"/>
            </a:p>
          </p:txBody>
        </p:sp>
        <p:cxnSp>
          <p:nvCxnSpPr>
            <p:cNvPr id="18" name="Straight Arrow Connector 17"/>
            <p:cNvCxnSpPr/>
            <p:nvPr/>
          </p:nvCxnSpPr>
          <p:spPr>
            <a:xfrm flipV="1">
              <a:off x="2765806" y="4735762"/>
              <a:ext cx="901700" cy="1828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a:endCxn id="22" idx="1"/>
            </p:cNvCxnSpPr>
            <p:nvPr/>
          </p:nvCxnSpPr>
          <p:spPr>
            <a:xfrm flipV="1">
              <a:off x="5724906" y="4720709"/>
              <a:ext cx="838200" cy="150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5" name="TextBox 29"/>
            <p:cNvSpPr txBox="1"/>
            <p:nvPr/>
          </p:nvSpPr>
          <p:spPr>
            <a:xfrm>
              <a:off x="3333705" y="6329944"/>
              <a:ext cx="2819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Interest point Detection</a:t>
              </a:r>
              <a:endParaRPr lang="en-US" dirty="0"/>
            </a:p>
          </p:txBody>
        </p:sp>
        <p:grpSp>
          <p:nvGrpSpPr>
            <p:cNvPr id="21" name="Group 20"/>
            <p:cNvGrpSpPr/>
            <p:nvPr/>
          </p:nvGrpSpPr>
          <p:grpSpPr>
            <a:xfrm>
              <a:off x="6563106" y="3920609"/>
              <a:ext cx="2037588" cy="2778667"/>
              <a:chOff x="6400800" y="3810000"/>
              <a:chExt cx="2037588" cy="2778667"/>
            </a:xfrm>
          </p:grpSpPr>
          <p:pic>
            <p:nvPicPr>
              <p:cNvPr id="22" name="Picture 21"/>
              <p:cNvPicPr>
                <a:picLocks noChangeAspect="1" noChangeArrowheads="1"/>
              </p:cNvPicPr>
              <p:nvPr/>
            </p:nvPicPr>
            <p:blipFill>
              <a:blip r:embed="rId3"/>
              <a:srcRect/>
              <a:stretch>
                <a:fillRect/>
              </a:stretch>
            </p:blipFill>
            <p:spPr bwMode="auto">
              <a:xfrm>
                <a:off x="6400800" y="3810000"/>
                <a:ext cx="2037588" cy="1600200"/>
              </a:xfrm>
              <a:prstGeom prst="rect">
                <a:avLst/>
              </a:prstGeom>
              <a:noFill/>
              <a:ln w="9525">
                <a:noFill/>
                <a:miter lim="800000"/>
                <a:headEnd/>
                <a:tailEnd/>
              </a:ln>
              <a:effectLst/>
            </p:spPr>
          </p:pic>
          <p:sp>
            <p:nvSpPr>
              <p:cNvPr id="23" name="TextBox 33"/>
              <p:cNvSpPr txBox="1"/>
              <p:nvPr/>
            </p:nvSpPr>
            <p:spPr>
              <a:xfrm>
                <a:off x="6678304" y="6219335"/>
                <a:ext cx="14478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smtClean="0"/>
                  <a:t>Eg</a:t>
                </a:r>
                <a:r>
                  <a:rPr lang="en-US" dirty="0" smtClean="0"/>
                  <a:t>. SIFT</a:t>
                </a:r>
                <a:endParaRPr lang="en-US" dirty="0"/>
              </a:p>
            </p:txBody>
          </p:sp>
        </p:grpSp>
        <p:pic>
          <p:nvPicPr>
            <p:cNvPr id="30" name="Picture 29" descr="C:\Users\Abhinav Goel\Dropbox\Abhinav Goel Master Thesis 2011-2013\figures\misc\european\3\Abbey of St. Den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543" y="3657600"/>
              <a:ext cx="2006263" cy="26723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4830" y="3657600"/>
              <a:ext cx="2010170" cy="267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391" y="3556516"/>
            <a:ext cx="6181725"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descr="http://www.robots.ox.ac.uk/~vgg/share/images/image0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8553" y="3589285"/>
            <a:ext cx="4483290" cy="318114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3286116" y="4105290"/>
            <a:ext cx="2762250" cy="1466850"/>
            <a:chOff x="3286116" y="4105290"/>
            <a:chExt cx="2762250" cy="1466850"/>
          </a:xfrm>
        </p:grpSpPr>
        <p:pic>
          <p:nvPicPr>
            <p:cNvPr id="41985" name="Picture 1"/>
            <p:cNvPicPr>
              <a:picLocks noChangeAspect="1" noChangeArrowheads="1"/>
            </p:cNvPicPr>
            <p:nvPr/>
          </p:nvPicPr>
          <p:blipFill>
            <a:blip r:embed="rId8"/>
            <a:srcRect/>
            <a:stretch>
              <a:fillRect/>
            </a:stretch>
          </p:blipFill>
          <p:spPr bwMode="auto">
            <a:xfrm>
              <a:off x="3286116" y="4105290"/>
              <a:ext cx="2762250" cy="1466850"/>
            </a:xfrm>
            <a:prstGeom prst="rect">
              <a:avLst/>
            </a:prstGeom>
            <a:noFill/>
            <a:ln w="9525">
              <a:noFill/>
              <a:miter lim="800000"/>
              <a:headEnd/>
              <a:tailEnd/>
            </a:ln>
            <a:effectLst/>
          </p:spPr>
        </p:pic>
        <p:cxnSp>
          <p:nvCxnSpPr>
            <p:cNvPr id="26" name="Straight Arrow Connector 25"/>
            <p:cNvCxnSpPr/>
            <p:nvPr/>
          </p:nvCxnSpPr>
          <p:spPr bwMode="auto">
            <a:xfrm>
              <a:off x="4357686" y="4284668"/>
              <a:ext cx="285752"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370313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6699FF"/>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6"/>
                                        </p:tgtEl>
                                        <p:attrNameLst>
                                          <p:attrName>fillcolor</p:attrName>
                                        </p:attrNameLst>
                                      </p:cBhvr>
                                      <p:to>
                                        <a:srgbClr val="D8D8D8"/>
                                      </p:to>
                                    </p:animClr>
                                    <p:set>
                                      <p:cBhvr>
                                        <p:cTn id="16" dur="500" fill="hold"/>
                                        <p:tgtEl>
                                          <p:spTgt spid="6"/>
                                        </p:tgtEl>
                                        <p:attrNameLst>
                                          <p:attrName>fill.type</p:attrName>
                                        </p:attrNameLst>
                                      </p:cBhvr>
                                      <p:to>
                                        <p:strVal val="solid"/>
                                      </p:to>
                                    </p:set>
                                    <p:set>
                                      <p:cBhvr>
                                        <p:cTn id="17" dur="500" fill="hold"/>
                                        <p:tgtEl>
                                          <p:spTgt spid="6"/>
                                        </p:tgtEl>
                                        <p:attrNameLst>
                                          <p:attrName>fill.on</p:attrName>
                                        </p:attrNameLst>
                                      </p:cBhvr>
                                      <p:to>
                                        <p:strVal val="true"/>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9"/>
                                        </p:tgtEl>
                                        <p:attrNameLst>
                                          <p:attrName>fillcolor</p:attrName>
                                        </p:attrNameLst>
                                      </p:cBhvr>
                                      <p:to>
                                        <a:srgbClr val="537CFF"/>
                                      </p:to>
                                    </p:animClr>
                                    <p:set>
                                      <p:cBhvr>
                                        <p:cTn id="23" dur="500" fill="hold"/>
                                        <p:tgtEl>
                                          <p:spTgt spid="9"/>
                                        </p:tgtEl>
                                        <p:attrNameLst>
                                          <p:attrName>fill.type</p:attrName>
                                        </p:attrNameLst>
                                      </p:cBhvr>
                                      <p:to>
                                        <p:strVal val="solid"/>
                                      </p:to>
                                    </p:set>
                                    <p:set>
                                      <p:cBhvr>
                                        <p:cTn id="24" dur="500" fill="hold"/>
                                        <p:tgtEl>
                                          <p:spTgt spid="9"/>
                                        </p:tgtEl>
                                        <p:attrNameLst>
                                          <p:attrName>fill.on</p:attrName>
                                        </p:attrNameLst>
                                      </p:cBhvr>
                                      <p:to>
                                        <p:strVal val="tru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63"/>
                                        </p:tgtEl>
                                      </p:cBhvr>
                                    </p:animEffect>
                                    <p:set>
                                      <p:cBhvr>
                                        <p:cTn id="38" dur="1" fill="hold">
                                          <p:stCondLst>
                                            <p:cond delay="499"/>
                                          </p:stCondLst>
                                        </p:cTn>
                                        <p:tgtEl>
                                          <p:spTgt spid="63"/>
                                        </p:tgtEl>
                                        <p:attrNameLst>
                                          <p:attrName>style.visibility</p:attrName>
                                        </p:attrNameLst>
                                      </p:cBhvr>
                                      <p:to>
                                        <p:strVal val="hidden"/>
                                      </p:to>
                                    </p:set>
                                  </p:childTnLst>
                                </p:cTn>
                              </p:par>
                              <p:par>
                                <p:cTn id="39" presetID="1" presetClass="emph" presetSubtype="2" fill="hold" nodeType="withEffect">
                                  <p:stCondLst>
                                    <p:cond delay="0"/>
                                  </p:stCondLst>
                                  <p:childTnLst>
                                    <p:animClr clrSpc="rgb" dir="cw">
                                      <p:cBhvr>
                                        <p:cTn id="40" dur="500" fill="hold"/>
                                        <p:tgtEl>
                                          <p:spTgt spid="10"/>
                                        </p:tgtEl>
                                        <p:attrNameLst>
                                          <p:attrName>fillcolor</p:attrName>
                                        </p:attrNameLst>
                                      </p:cBhvr>
                                      <p:to>
                                        <a:srgbClr val="537CFF"/>
                                      </p:to>
                                    </p:animClr>
                                    <p:set>
                                      <p:cBhvr>
                                        <p:cTn id="41" dur="500" fill="hold"/>
                                        <p:tgtEl>
                                          <p:spTgt spid="10"/>
                                        </p:tgtEl>
                                        <p:attrNameLst>
                                          <p:attrName>fill.type</p:attrName>
                                        </p:attrNameLst>
                                      </p:cBhvr>
                                      <p:to>
                                        <p:strVal val="solid"/>
                                      </p:to>
                                    </p:set>
                                    <p:set>
                                      <p:cBhvr>
                                        <p:cTn id="42" dur="500" fill="hold"/>
                                        <p:tgtEl>
                                          <p:spTgt spid="10"/>
                                        </p:tgtEl>
                                        <p:attrNameLst>
                                          <p:attrName>fill.on</p:attrName>
                                        </p:attrNameLst>
                                      </p:cBhvr>
                                      <p:to>
                                        <p:strVal val="true"/>
                                      </p:to>
                                    </p:set>
                                  </p:childTnLst>
                                </p:cTn>
                              </p:par>
                              <p:par>
                                <p:cTn id="43" presetID="10"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1" presetClass="emph" presetSubtype="2" fill="hold" nodeType="withEffect">
                                  <p:stCondLst>
                                    <p:cond delay="0"/>
                                  </p:stCondLst>
                                  <p:childTnLst>
                                    <p:animClr clrSpc="rgb" dir="cw">
                                      <p:cBhvr>
                                        <p:cTn id="47" dur="500" fill="hold"/>
                                        <p:tgtEl>
                                          <p:spTgt spid="9"/>
                                        </p:tgtEl>
                                        <p:attrNameLst>
                                          <p:attrName>fillcolor</p:attrName>
                                        </p:attrNameLst>
                                      </p:cBhvr>
                                      <p:to>
                                        <a:srgbClr val="F2F2F2"/>
                                      </p:to>
                                    </p:animClr>
                                    <p:set>
                                      <p:cBhvr>
                                        <p:cTn id="48" dur="500" fill="hold"/>
                                        <p:tgtEl>
                                          <p:spTgt spid="9"/>
                                        </p:tgtEl>
                                        <p:attrNameLst>
                                          <p:attrName>fill.type</p:attrName>
                                        </p:attrNameLst>
                                      </p:cBhvr>
                                      <p:to>
                                        <p:strVal val="solid"/>
                                      </p:to>
                                    </p:set>
                                    <p:set>
                                      <p:cBhvr>
                                        <p:cTn id="49" dur="5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bhinav\Desktop\presentations-new\EXTERN_001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7113"/>
            <a:ext cx="2660018" cy="21356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bhinav\Desktop\presentations-new\iccv07-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581" y="2667000"/>
            <a:ext cx="3077682" cy="24279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bhinav\Desktop\presentations-new\Draft 2\the-black-box-testing-proce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9925" y="5130093"/>
            <a:ext cx="1570517" cy="1570517"/>
          </a:xfrm>
          <a:prstGeom prst="rect">
            <a:avLst/>
          </a:prstGeom>
          <a:noFill/>
          <a:extLst>
            <a:ext uri="{909E8E84-426E-40DD-AFC4-6F175D3DCCD1}">
              <a14:hiddenFill xmlns:a14="http://schemas.microsoft.com/office/drawing/2010/main">
                <a:solidFill>
                  <a:srgbClr val="FFFFFF"/>
                </a:solidFill>
              </a14:hiddenFill>
            </a:ext>
          </a:extLst>
        </p:spPr>
      </p:pic>
      <p:sp>
        <p:nvSpPr>
          <p:cNvPr id="10" name="Left-Right Arrow 9"/>
          <p:cNvSpPr/>
          <p:nvPr/>
        </p:nvSpPr>
        <p:spPr bwMode="auto">
          <a:xfrm>
            <a:off x="3429000" y="5566310"/>
            <a:ext cx="1371600" cy="546577"/>
          </a:xfrm>
          <a:prstGeom prst="leftRightArrow">
            <a:avLst>
              <a:gd name="adj1" fmla="val 23976"/>
              <a:gd name="adj2" fmla="val 50000"/>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12" name="TextBox 11"/>
          <p:cNvSpPr txBox="1"/>
          <p:nvPr/>
        </p:nvSpPr>
        <p:spPr>
          <a:xfrm>
            <a:off x="5029200" y="5608765"/>
            <a:ext cx="3523722" cy="400110"/>
          </a:xfrm>
          <a:prstGeom prst="rect">
            <a:avLst/>
          </a:prstGeom>
          <a:noFill/>
        </p:spPr>
        <p:txBody>
          <a:bodyPr wrap="none" rtlCol="0">
            <a:spAutoFit/>
          </a:bodyPr>
          <a:lstStyle/>
          <a:p>
            <a:r>
              <a:rPr lang="en-US" sz="2000" b="1" dirty="0" smtClean="0">
                <a:solidFill>
                  <a:schemeClr val="tx1"/>
                </a:solidFill>
                <a:latin typeface="+mj-lt"/>
              </a:rPr>
              <a:t>Frequent Itemset Mining</a:t>
            </a:r>
            <a:endParaRPr lang="en-US" sz="2000" b="1" dirty="0">
              <a:solidFill>
                <a:schemeClr val="tx1"/>
              </a:solidFill>
              <a:latin typeface="+mj-lt"/>
            </a:endParaRPr>
          </a:p>
        </p:txBody>
      </p:sp>
      <p:sp>
        <p:nvSpPr>
          <p:cNvPr id="2" name="Title 1"/>
          <p:cNvSpPr>
            <a:spLocks noGrp="1"/>
          </p:cNvSpPr>
          <p:nvPr>
            <p:ph type="title"/>
          </p:nvPr>
        </p:nvSpPr>
        <p:spPr/>
        <p:txBody>
          <a:bodyPr/>
          <a:lstStyle/>
          <a:p>
            <a:r>
              <a:rPr lang="en-US" dirty="0" smtClean="0"/>
              <a:t>Literature Survey</a:t>
            </a:r>
            <a:endParaRPr lang="en-US" dirty="0"/>
          </a:p>
        </p:txBody>
      </p:sp>
      <p:sp>
        <p:nvSpPr>
          <p:cNvPr id="11" name="Title 1"/>
          <p:cNvSpPr txBox="1">
            <a:spLocks/>
          </p:cNvSpPr>
          <p:nvPr/>
        </p:nvSpPr>
        <p:spPr bwMode="auto">
          <a:xfrm>
            <a:off x="3779912" y="1628800"/>
            <a:ext cx="5184576"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2000" dirty="0" smtClean="0">
                <a:solidFill>
                  <a:srgbClr val="008000"/>
                </a:solidFill>
                <a:latin typeface="Bookman Old Style (Headings)"/>
              </a:rPr>
              <a:t>Josef </a:t>
            </a:r>
            <a:r>
              <a:rPr lang="en-US" sz="2000" dirty="0" err="1" smtClean="0">
                <a:solidFill>
                  <a:srgbClr val="008000"/>
                </a:solidFill>
                <a:latin typeface="Bookman Old Style (Headings)"/>
              </a:rPr>
              <a:t>Sivic</a:t>
            </a:r>
            <a:r>
              <a:rPr lang="en-US" sz="2000" dirty="0" smtClean="0">
                <a:solidFill>
                  <a:srgbClr val="008000"/>
                </a:solidFill>
                <a:latin typeface="Bookman Old Style (Headings)"/>
              </a:rPr>
              <a:t> and Andrew </a:t>
            </a:r>
            <a:r>
              <a:rPr lang="en-US" sz="2000" dirty="0" err="1" smtClean="0">
                <a:solidFill>
                  <a:srgbClr val="008000"/>
                </a:solidFill>
                <a:latin typeface="Bookman Old Style (Headings)"/>
              </a:rPr>
              <a:t>Zisserman</a:t>
            </a:r>
            <a:r>
              <a:rPr lang="en-US" sz="2000" dirty="0" smtClean="0">
                <a:solidFill>
                  <a:srgbClr val="008000"/>
                </a:solidFill>
                <a:latin typeface="Bookman Old Style (Headings)"/>
              </a:rPr>
              <a:t>,</a:t>
            </a:r>
          </a:p>
          <a:p>
            <a:r>
              <a:rPr lang="en-US" sz="2000" dirty="0" smtClean="0">
                <a:solidFill>
                  <a:srgbClr val="008000"/>
                </a:solidFill>
                <a:latin typeface="Bookman Old Style (Headings)"/>
              </a:rPr>
              <a:t>Video Data Mining Using Configurations of Viewpoint Invariant Regions, CVPR 2004</a:t>
            </a:r>
            <a:endParaRPr lang="en-US" sz="2000" dirty="0">
              <a:solidFill>
                <a:srgbClr val="008000"/>
              </a:solidFill>
              <a:latin typeface="Bookman Old Style (Headings)"/>
            </a:endParaRPr>
          </a:p>
        </p:txBody>
      </p:sp>
      <p:sp>
        <p:nvSpPr>
          <p:cNvPr id="13" name="Title 1"/>
          <p:cNvSpPr txBox="1">
            <a:spLocks/>
          </p:cNvSpPr>
          <p:nvPr/>
        </p:nvSpPr>
        <p:spPr bwMode="auto">
          <a:xfrm>
            <a:off x="251520" y="4094176"/>
            <a:ext cx="468052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US" sz="2000" dirty="0" smtClean="0">
                <a:solidFill>
                  <a:srgbClr val="008000"/>
                </a:solidFill>
                <a:latin typeface="Bookman Old Style (Headings)"/>
              </a:rPr>
              <a:t>Till Quack, Vittorio Ferrari and Luc Van Gool, Efficient Mining of Frequent and Distinctive Feature Configurations, ICCV 2007</a:t>
            </a:r>
            <a:endParaRPr lang="en-US" sz="2000" dirty="0">
              <a:solidFill>
                <a:srgbClr val="008000"/>
              </a:solidFill>
              <a:latin typeface="Bookman Old Style (Headings)"/>
            </a:endParaRPr>
          </a:p>
        </p:txBody>
      </p:sp>
    </p:spTree>
    <p:extLst>
      <p:ext uri="{BB962C8B-B14F-4D97-AF65-F5344CB8AC3E}">
        <p14:creationId xmlns:p14="http://schemas.microsoft.com/office/powerpoint/2010/main" val="3441164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Literature Survey</a:t>
            </a:r>
          </a:p>
        </p:txBody>
      </p:sp>
      <p:sp>
        <p:nvSpPr>
          <p:cNvPr id="5" name="Title 1"/>
          <p:cNvSpPr txBox="1">
            <a:spLocks/>
          </p:cNvSpPr>
          <p:nvPr/>
        </p:nvSpPr>
        <p:spPr bwMode="auto">
          <a:xfrm>
            <a:off x="680937" y="3810000"/>
            <a:ext cx="31242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1400" dirty="0" smtClean="0">
                <a:solidFill>
                  <a:srgbClr val="008000"/>
                </a:solidFill>
                <a:latin typeface="Bookman Old Style (Headings)"/>
              </a:rPr>
              <a:t>Video Mining with Frequent </a:t>
            </a:r>
            <a:r>
              <a:rPr lang="en-US" sz="1400" dirty="0" err="1" smtClean="0">
                <a:solidFill>
                  <a:srgbClr val="008000"/>
                </a:solidFill>
                <a:latin typeface="Bookman Old Style (Headings)"/>
              </a:rPr>
              <a:t>Itemset</a:t>
            </a:r>
            <a:r>
              <a:rPr lang="en-US" sz="1400" dirty="0" smtClean="0">
                <a:solidFill>
                  <a:srgbClr val="008000"/>
                </a:solidFill>
                <a:latin typeface="Bookman Old Style (Headings)"/>
              </a:rPr>
              <a:t> Configurations. CIVR 2006</a:t>
            </a:r>
            <a:endParaRPr lang="en-US" sz="1400" dirty="0">
              <a:solidFill>
                <a:srgbClr val="008000"/>
              </a:solidFill>
              <a:latin typeface="Bookman Old Style (Headings)"/>
            </a:endParaRPr>
          </a:p>
        </p:txBody>
      </p:sp>
      <p:pic>
        <p:nvPicPr>
          <p:cNvPr id="2052" name="Picture 4" descr="http://homes.esat.kuleuven.be/~bfernand/eccv_flh/FL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666" y="4306727"/>
            <a:ext cx="6629400" cy="221657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914400" y="6485878"/>
            <a:ext cx="71628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u="none" strike="noStrike" kern="0" cap="none" spc="0" normalizeH="0" baseline="0" noProof="0" dirty="0" smtClean="0">
                <a:ln>
                  <a:noFill/>
                </a:ln>
                <a:solidFill>
                  <a:srgbClr val="008000"/>
                </a:solidFill>
                <a:effectLst/>
                <a:uLnTx/>
                <a:uFillTx/>
                <a:latin typeface="Bookman Old Style (Headings)"/>
                <a:ea typeface="+mj-ea"/>
                <a:cs typeface="+mj-cs"/>
              </a:rPr>
              <a:t>Efficient</a:t>
            </a:r>
            <a:r>
              <a:rPr kumimoji="0" lang="en-US" sz="1400" b="0" u="none" strike="noStrike" kern="0" cap="none" spc="0" normalizeH="0" noProof="0" dirty="0" smtClean="0">
                <a:ln>
                  <a:noFill/>
                </a:ln>
                <a:solidFill>
                  <a:srgbClr val="008000"/>
                </a:solidFill>
                <a:effectLst/>
                <a:uLnTx/>
                <a:uFillTx/>
                <a:latin typeface="Bookman Old Style (Headings)"/>
                <a:ea typeface="+mj-ea"/>
                <a:cs typeface="+mj-cs"/>
              </a:rPr>
              <a:t> use of Frequent </a:t>
            </a:r>
            <a:r>
              <a:rPr kumimoji="0" lang="en-US" sz="1400" b="0" u="none" strike="noStrike" kern="0" cap="none" spc="0" normalizeH="0" noProof="0" dirty="0" err="1" smtClean="0">
                <a:ln>
                  <a:noFill/>
                </a:ln>
                <a:solidFill>
                  <a:srgbClr val="008000"/>
                </a:solidFill>
                <a:effectLst/>
                <a:uLnTx/>
                <a:uFillTx/>
                <a:latin typeface="Bookman Old Style (Headings)"/>
                <a:ea typeface="+mj-ea"/>
                <a:cs typeface="+mj-cs"/>
              </a:rPr>
              <a:t>Itemset</a:t>
            </a:r>
            <a:r>
              <a:rPr kumimoji="0" lang="en-US" sz="1400" b="0" u="none" strike="noStrike" kern="0" cap="none" spc="0" normalizeH="0" noProof="0" dirty="0" smtClean="0">
                <a:ln>
                  <a:noFill/>
                </a:ln>
                <a:solidFill>
                  <a:srgbClr val="008000"/>
                </a:solidFill>
                <a:effectLst/>
                <a:uLnTx/>
                <a:uFillTx/>
                <a:latin typeface="Bookman Old Style (Headings)"/>
                <a:ea typeface="+mj-ea"/>
                <a:cs typeface="+mj-cs"/>
              </a:rPr>
              <a:t> Mining for image classification, Fernando </a:t>
            </a:r>
            <a:r>
              <a:rPr kumimoji="0" lang="en-US" sz="1400" b="0" i="1" u="none" strike="noStrike" kern="0" cap="none" spc="0" normalizeH="0" noProof="0" dirty="0" smtClean="0">
                <a:ln>
                  <a:noFill/>
                </a:ln>
                <a:solidFill>
                  <a:srgbClr val="008000"/>
                </a:solidFill>
                <a:effectLst/>
                <a:uLnTx/>
                <a:uFillTx/>
                <a:latin typeface="Bookman Old Style (Headings)"/>
                <a:ea typeface="+mj-ea"/>
                <a:cs typeface="+mj-cs"/>
              </a:rPr>
              <a:t>et. </a:t>
            </a:r>
            <a:r>
              <a:rPr lang="en-US" sz="1400" i="1" kern="0" dirty="0" smtClean="0">
                <a:solidFill>
                  <a:srgbClr val="008000"/>
                </a:solidFill>
                <a:latin typeface="Bookman Old Style (Headings)"/>
                <a:ea typeface="+mj-ea"/>
                <a:cs typeface="+mj-cs"/>
              </a:rPr>
              <a:t>al</a:t>
            </a:r>
            <a:r>
              <a:rPr kumimoji="0" lang="en-US" sz="1400" b="0" u="none" strike="noStrike" kern="0" cap="none" spc="0" normalizeH="0" noProof="0" dirty="0" smtClean="0">
                <a:ln>
                  <a:noFill/>
                </a:ln>
                <a:solidFill>
                  <a:srgbClr val="008000"/>
                </a:solidFill>
                <a:effectLst/>
                <a:uLnTx/>
                <a:uFillTx/>
                <a:latin typeface="Bookman Old Style (Headings)"/>
                <a:ea typeface="+mj-ea"/>
                <a:cs typeface="+mj-cs"/>
              </a:rPr>
              <a:t> (2012)</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pic>
        <p:nvPicPr>
          <p:cNvPr id="2054" name="Picture 6" descr="https://encrypted-tbn2.gstatic.com/images?q=tbn:ANd9GcQQGKpKDTxjR-d3gcET6lGtFEJ5RyWlIiAlh9l6hn8d2K2ObpfQ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447800"/>
            <a:ext cx="2209800" cy="220980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4876800" y="3810000"/>
            <a:ext cx="31242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u="none" strike="noStrike" kern="0" cap="none" spc="0" normalizeH="0" baseline="0" noProof="0" dirty="0" err="1" smtClean="0">
                <a:ln>
                  <a:noFill/>
                </a:ln>
                <a:solidFill>
                  <a:srgbClr val="008000"/>
                </a:solidFill>
                <a:effectLst/>
                <a:uLnTx/>
                <a:uFillTx/>
                <a:latin typeface="Bookman Old Style (Headings)"/>
                <a:ea typeface="+mj-ea"/>
                <a:cs typeface="+mj-cs"/>
              </a:rPr>
              <a:t>Grouplet</a:t>
            </a:r>
            <a:r>
              <a:rPr lang="en-US" sz="1400" kern="0" dirty="0" smtClean="0">
                <a:solidFill>
                  <a:srgbClr val="008000"/>
                </a:solidFill>
                <a:latin typeface="Bookman Old Style (Headings)"/>
                <a:ea typeface="+mj-ea"/>
                <a:cs typeface="+mj-cs"/>
              </a:rPr>
              <a:t>, Yao </a:t>
            </a:r>
            <a:r>
              <a:rPr lang="en-US" sz="1400" i="1" kern="0" dirty="0" smtClean="0">
                <a:solidFill>
                  <a:srgbClr val="008000"/>
                </a:solidFill>
                <a:latin typeface="Bookman Old Style (Headings)"/>
                <a:ea typeface="+mj-ea"/>
                <a:cs typeface="+mj-cs"/>
              </a:rPr>
              <a:t>et. al</a:t>
            </a:r>
            <a:r>
              <a:rPr lang="en-US" sz="1400" kern="0" dirty="0" smtClean="0">
                <a:solidFill>
                  <a:srgbClr val="008000"/>
                </a:solidFill>
                <a:latin typeface="Bookman Old Style (Headings)"/>
                <a:ea typeface="+mj-ea"/>
                <a:cs typeface="+mj-cs"/>
              </a:rPr>
              <a:t> (201)</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pic>
        <p:nvPicPr>
          <p:cNvPr id="10" name="Picture 9" descr="http://groups.inf.ed.ac.uk/calvin/images/quack06civ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059" y="1431919"/>
            <a:ext cx="2768078" cy="2049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812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85800" y="1124744"/>
            <a:ext cx="7772400" cy="4648200"/>
          </a:xfrm>
        </p:spPr>
        <p:txBody>
          <a:bodyPr/>
          <a:lstStyle/>
          <a:p>
            <a:r>
              <a:rPr lang="en-US" sz="1600" dirty="0" smtClean="0">
                <a:solidFill>
                  <a:srgbClr val="C00000"/>
                </a:solidFill>
              </a:rPr>
              <a:t>Motivation</a:t>
            </a:r>
          </a:p>
          <a:p>
            <a:r>
              <a:rPr lang="en-US" sz="1600" dirty="0" smtClean="0">
                <a:solidFill>
                  <a:srgbClr val="C00000"/>
                </a:solidFill>
              </a:rPr>
              <a:t>Challenges</a:t>
            </a:r>
          </a:p>
          <a:p>
            <a:r>
              <a:rPr lang="en-US" sz="1600" dirty="0" smtClean="0">
                <a:solidFill>
                  <a:srgbClr val="C00000"/>
                </a:solidFill>
              </a:rPr>
              <a:t>Focus</a:t>
            </a:r>
          </a:p>
          <a:p>
            <a:r>
              <a:rPr lang="en-US" sz="1600" dirty="0" smtClean="0">
                <a:solidFill>
                  <a:srgbClr val="C00000"/>
                </a:solidFill>
              </a:rPr>
              <a:t>Literature Survey</a:t>
            </a:r>
          </a:p>
          <a:p>
            <a:r>
              <a:rPr lang="en-US" sz="1600" dirty="0" smtClean="0"/>
              <a:t>Mining Prominent Persons from Photo Albums</a:t>
            </a:r>
          </a:p>
          <a:p>
            <a:pPr lvl="1"/>
            <a:r>
              <a:rPr lang="en-US" sz="1400" dirty="0" smtClean="0"/>
              <a:t>Motivation</a:t>
            </a:r>
          </a:p>
          <a:p>
            <a:pPr lvl="1"/>
            <a:r>
              <a:rPr lang="en-US" sz="1400" dirty="0"/>
              <a:t>Face </a:t>
            </a:r>
            <a:r>
              <a:rPr lang="en-US" sz="1400" dirty="0" smtClean="0"/>
              <a:t>detection and representation</a:t>
            </a:r>
            <a:endParaRPr lang="en-US" sz="1400" dirty="0"/>
          </a:p>
          <a:p>
            <a:pPr lvl="1"/>
            <a:r>
              <a:rPr lang="en-US" sz="1400" dirty="0" smtClean="0"/>
              <a:t>Prominent </a:t>
            </a:r>
            <a:r>
              <a:rPr lang="en-US" sz="1400" dirty="0"/>
              <a:t>Person Mining</a:t>
            </a:r>
          </a:p>
          <a:p>
            <a:pPr lvl="1"/>
            <a:r>
              <a:rPr lang="en-US" sz="1400" dirty="0"/>
              <a:t>Experiments and Results</a:t>
            </a:r>
          </a:p>
          <a:p>
            <a:r>
              <a:rPr lang="en-US" sz="1600" dirty="0" smtClean="0"/>
              <a:t>Mining Characteristic Features for Architectural Style Categories</a:t>
            </a:r>
          </a:p>
          <a:p>
            <a:pPr lvl="1"/>
            <a:r>
              <a:rPr lang="en-US" sz="1400" dirty="0" smtClean="0"/>
              <a:t>Motivation</a:t>
            </a:r>
          </a:p>
          <a:p>
            <a:pPr lvl="1"/>
            <a:r>
              <a:rPr lang="en-US" sz="1400" dirty="0" smtClean="0"/>
              <a:t>Dataset of European Monuments</a:t>
            </a:r>
          </a:p>
          <a:p>
            <a:pPr lvl="1"/>
            <a:r>
              <a:rPr lang="en-US" sz="1400" dirty="0" smtClean="0"/>
              <a:t>Pairs of Visual Words for Image Categorization</a:t>
            </a:r>
          </a:p>
          <a:p>
            <a:pPr lvl="1"/>
            <a:r>
              <a:rPr lang="en-US" sz="1400" dirty="0" smtClean="0"/>
              <a:t>Discovering Semantic Patterns</a:t>
            </a:r>
          </a:p>
          <a:p>
            <a:r>
              <a:rPr lang="en-US" sz="1600" dirty="0" smtClean="0"/>
              <a:t>Leveraging Instance Retrieval for Efficient Category Mining</a:t>
            </a:r>
          </a:p>
          <a:p>
            <a:pPr lvl="1"/>
            <a:r>
              <a:rPr lang="en-US" sz="1400" dirty="0" smtClean="0"/>
              <a:t>Motivation</a:t>
            </a:r>
          </a:p>
          <a:p>
            <a:pPr lvl="1"/>
            <a:r>
              <a:rPr lang="en-US" sz="1400" dirty="0" smtClean="0"/>
              <a:t>Efficient Category Retrieval</a:t>
            </a:r>
          </a:p>
          <a:p>
            <a:pPr lvl="1"/>
            <a:r>
              <a:rPr lang="en-US" sz="1400" dirty="0" smtClean="0"/>
              <a:t>Efficient Category Mining</a:t>
            </a:r>
            <a:endParaRPr lang="en-US" sz="1800" dirty="0" smtClean="0"/>
          </a:p>
          <a:p>
            <a:pPr lvl="1"/>
            <a:r>
              <a:rPr lang="en-US" sz="1200" dirty="0" smtClean="0"/>
              <a:t>Experiments and Results</a:t>
            </a:r>
            <a:endParaRPr lang="en-US" sz="1200" dirty="0"/>
          </a:p>
          <a:p>
            <a:r>
              <a:rPr lang="en-US" sz="1600" dirty="0" smtClean="0"/>
              <a:t>Related Publications</a:t>
            </a:r>
          </a:p>
          <a:p>
            <a:pPr lvl="1"/>
            <a:endParaRPr lang="en-US" sz="1400" dirty="0"/>
          </a:p>
          <a:p>
            <a:pPr lvl="1"/>
            <a:endParaRPr lang="en-US" sz="1400" dirty="0" smtClean="0"/>
          </a:p>
          <a:p>
            <a:pPr lvl="1"/>
            <a:endParaRPr lang="en-US" sz="1400" dirty="0"/>
          </a:p>
        </p:txBody>
      </p:sp>
    </p:spTree>
    <p:extLst>
      <p:ext uri="{BB962C8B-B14F-4D97-AF65-F5344CB8AC3E}">
        <p14:creationId xmlns:p14="http://schemas.microsoft.com/office/powerpoint/2010/main" val="4157183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Prominent Person Mining in Photo Albums</a:t>
            </a:r>
            <a:endParaRPr lang="en-US" dirty="0"/>
          </a:p>
        </p:txBody>
      </p:sp>
      <p:sp>
        <p:nvSpPr>
          <p:cNvPr id="2" name="Text Placeholder 1"/>
          <p:cNvSpPr>
            <a:spLocks noGrp="1"/>
          </p:cNvSpPr>
          <p:nvPr>
            <p:ph type="body" idx="1"/>
          </p:nvPr>
        </p:nvSpPr>
        <p:spPr/>
        <p:txBody>
          <a:bodyPr/>
          <a:lstStyle/>
          <a:p>
            <a:r>
              <a:rPr lang="en-US" dirty="0" smtClean="0"/>
              <a:t>Presented at NCVPRIPG, Hubli, Karnataka, 2011</a:t>
            </a:r>
            <a:endParaRPr lang="en-US" dirty="0"/>
          </a:p>
        </p:txBody>
      </p:sp>
    </p:spTree>
    <p:extLst>
      <p:ext uri="{BB962C8B-B14F-4D97-AF65-F5344CB8AC3E}">
        <p14:creationId xmlns:p14="http://schemas.microsoft.com/office/powerpoint/2010/main" val="4085013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2128" y="1524000"/>
            <a:ext cx="6132217" cy="4911340"/>
            <a:chOff x="171450" y="1480365"/>
            <a:chExt cx="6343650" cy="5080678"/>
          </a:xfrm>
        </p:grpSpPr>
        <p:pic>
          <p:nvPicPr>
            <p:cNvPr id="1032" name="Picture 8" descr="C:\Users\Abhinav\Desktop\presentations-new\original_Amitabh-Bachan_4667d1a064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808318"/>
              <a:ext cx="27051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bhinav\Desktop\presentations-new\amitab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3808318"/>
              <a:ext cx="3524250" cy="27527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bhinav\Desktop\presentations-new\M_Id_84655_amitabh_bachch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1480366"/>
              <a:ext cx="2857500" cy="22295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bhinav\Desktop\presentations-new\amitabh-iifa-part-ways-gyani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1480365"/>
              <a:ext cx="3371850" cy="22295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685800" y="457200"/>
            <a:ext cx="7764463" cy="1135063"/>
          </a:xfrm>
        </p:spPr>
        <p:txBody>
          <a:bodyPr/>
          <a:lstStyle/>
          <a:p>
            <a:r>
              <a:rPr lang="en-US" dirty="0" smtClean="0"/>
              <a:t>A prominent person</a:t>
            </a:r>
            <a:endParaRPr lang="en-US" dirty="0"/>
          </a:p>
        </p:txBody>
      </p:sp>
      <p:grpSp>
        <p:nvGrpSpPr>
          <p:cNvPr id="4" name="Group 3"/>
          <p:cNvGrpSpPr/>
          <p:nvPr/>
        </p:nvGrpSpPr>
        <p:grpSpPr>
          <a:xfrm>
            <a:off x="2902209" y="1600200"/>
            <a:ext cx="5792263" cy="4825933"/>
            <a:chOff x="2133600" y="1624203"/>
            <a:chExt cx="5642352" cy="4701032"/>
          </a:xfrm>
        </p:grpSpPr>
        <p:pic>
          <p:nvPicPr>
            <p:cNvPr id="1027" name="Picture 3" descr="C:\Users\Abhinav\Desktop\presentations-new\06slide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581400"/>
              <a:ext cx="1870604" cy="274383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bhinav\Desktop\presentations-new\Amitabh-Bachan-on-ETC-Bollywood-Busines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2711" y="3920174"/>
              <a:ext cx="3653241" cy="23949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bhinav\Desktop\presentations-new\salman-khan_amitabh-bachchan_920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1624203"/>
              <a:ext cx="2594352" cy="219222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bhinav\Desktop\presentations-new\Amitabh Bachchan Aishwarya Rai Apsara Awards.jp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1624203"/>
              <a:ext cx="2914650" cy="181968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574040" y="2286000"/>
            <a:ext cx="1641481" cy="1938992"/>
          </a:xfrm>
          <a:prstGeom prst="rect">
            <a:avLst/>
          </a:prstGeom>
          <a:noFill/>
        </p:spPr>
        <p:txBody>
          <a:bodyPr wrap="square" rtlCol="0">
            <a:spAutoFit/>
          </a:bodyPr>
          <a:lstStyle/>
          <a:p>
            <a:r>
              <a:rPr lang="en-US" dirty="0" smtClean="0">
                <a:solidFill>
                  <a:schemeClr val="tx1"/>
                </a:solidFill>
                <a:latin typeface="+mj-lt"/>
              </a:rPr>
              <a:t>Is often the center of</a:t>
            </a:r>
          </a:p>
          <a:p>
            <a:r>
              <a:rPr lang="en-US" dirty="0">
                <a:solidFill>
                  <a:schemeClr val="tx1"/>
                </a:solidFill>
                <a:latin typeface="+mj-lt"/>
              </a:rPr>
              <a:t>a</a:t>
            </a:r>
            <a:r>
              <a:rPr lang="en-US" dirty="0" smtClean="0">
                <a:solidFill>
                  <a:schemeClr val="tx1"/>
                </a:solidFill>
                <a:latin typeface="+mj-lt"/>
              </a:rPr>
              <a:t>ttraction in photos</a:t>
            </a:r>
            <a:endParaRPr lang="en-US" dirty="0">
              <a:solidFill>
                <a:schemeClr val="tx1"/>
              </a:solidFill>
              <a:latin typeface="+mj-lt"/>
            </a:endParaRPr>
          </a:p>
        </p:txBody>
      </p:sp>
      <p:sp>
        <p:nvSpPr>
          <p:cNvPr id="20" name="TextBox 19"/>
          <p:cNvSpPr txBox="1"/>
          <p:nvPr/>
        </p:nvSpPr>
        <p:spPr>
          <a:xfrm>
            <a:off x="6699374" y="2278436"/>
            <a:ext cx="1761058" cy="1569660"/>
          </a:xfrm>
          <a:prstGeom prst="rect">
            <a:avLst/>
          </a:prstGeom>
          <a:noFill/>
        </p:spPr>
        <p:txBody>
          <a:bodyPr wrap="square" rtlCol="0">
            <a:spAutoFit/>
          </a:bodyPr>
          <a:lstStyle/>
          <a:p>
            <a:r>
              <a:rPr lang="en-US" dirty="0" smtClean="0">
                <a:solidFill>
                  <a:schemeClr val="tx1"/>
                </a:solidFill>
                <a:latin typeface="+mj-lt"/>
              </a:rPr>
              <a:t>Often occupies a </a:t>
            </a:r>
          </a:p>
          <a:p>
            <a:r>
              <a:rPr lang="en-US" dirty="0" smtClean="0">
                <a:solidFill>
                  <a:schemeClr val="tx1"/>
                </a:solidFill>
                <a:latin typeface="+mj-lt"/>
              </a:rPr>
              <a:t>large area in photos</a:t>
            </a:r>
            <a:endParaRPr lang="en-US" dirty="0">
              <a:solidFill>
                <a:schemeClr val="tx1"/>
              </a:solidFill>
              <a:latin typeface="+mj-lt"/>
            </a:endParaRPr>
          </a:p>
        </p:txBody>
      </p:sp>
      <p:grpSp>
        <p:nvGrpSpPr>
          <p:cNvPr id="22" name="Group 21"/>
          <p:cNvGrpSpPr/>
          <p:nvPr/>
        </p:nvGrpSpPr>
        <p:grpSpPr>
          <a:xfrm>
            <a:off x="2590800" y="1600201"/>
            <a:ext cx="6107545" cy="4600710"/>
            <a:chOff x="1350438" y="602454"/>
            <a:chExt cx="6660573" cy="5017297"/>
          </a:xfrm>
        </p:grpSpPr>
        <p:pic>
          <p:nvPicPr>
            <p:cNvPr id="23" name="Picture 2" descr="C:\Users\Abhinav\Desktop\presentations-new\Abhishek+Bachchan+Amitabh+Bachchan+2007+IIFA+6jh1i6VpBwB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3200401"/>
              <a:ext cx="3439011" cy="24193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bhinav\Desktop\presentations-new\3702_S_bachchans-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0438" y="3200400"/>
              <a:ext cx="3143250" cy="24193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Abhinav\Desktop\presentations-new\78181-iifa-brand-ambassador-amitabh-bachchan-at-the-announcement-of-id.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47786" y="602454"/>
              <a:ext cx="2763225" cy="25017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bhinav\Desktop\presentations-new\78182-iifa-brand-ambassador-amitabh-bachchan-at-the-announcement-of-i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0438" y="602455"/>
              <a:ext cx="3754961" cy="2501743"/>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381001" y="2424047"/>
            <a:ext cx="1834520" cy="2308324"/>
          </a:xfrm>
          <a:prstGeom prst="rect">
            <a:avLst/>
          </a:prstGeom>
          <a:noFill/>
        </p:spPr>
        <p:txBody>
          <a:bodyPr wrap="square" rtlCol="0">
            <a:spAutoFit/>
          </a:bodyPr>
          <a:lstStyle/>
          <a:p>
            <a:r>
              <a:rPr lang="en-US" dirty="0" smtClean="0">
                <a:solidFill>
                  <a:schemeClr val="tx1"/>
                </a:solidFill>
                <a:latin typeface="+mj-lt"/>
              </a:rPr>
              <a:t>Occurs frequently in</a:t>
            </a:r>
          </a:p>
          <a:p>
            <a:r>
              <a:rPr lang="en-US" dirty="0" smtClean="0">
                <a:solidFill>
                  <a:schemeClr val="tx1"/>
                </a:solidFill>
                <a:latin typeface="+mj-lt"/>
              </a:rPr>
              <a:t>a given photo album</a:t>
            </a:r>
            <a:endParaRPr lang="en-US" dirty="0">
              <a:solidFill>
                <a:schemeClr val="tx1"/>
              </a:solidFill>
              <a:latin typeface="+mj-lt"/>
            </a:endParaRPr>
          </a:p>
        </p:txBody>
      </p:sp>
    </p:spTree>
    <p:extLst>
      <p:ext uri="{BB962C8B-B14F-4D97-AF65-F5344CB8AC3E}">
        <p14:creationId xmlns:p14="http://schemas.microsoft.com/office/powerpoint/2010/main" val="23649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0" grpId="0"/>
      <p:bldP spid="20" grpId="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95400" y="1192156"/>
            <a:ext cx="6563780" cy="5111935"/>
            <a:chOff x="800100" y="762000"/>
            <a:chExt cx="7135280" cy="5557024"/>
          </a:xfrm>
        </p:grpSpPr>
        <p:pic>
          <p:nvPicPr>
            <p:cNvPr id="2054" name="Picture 6" descr="I:\Lab PC Backup - 02-10-2011\Documents\Post-NCVPRIPG\thesis-chapter-1\Datasets\IMDB1\JohnyDepp\AliceinWonderland\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3511114"/>
              <a:ext cx="3883166" cy="280791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I:\Lab PC Backup - 02-10-2011\Documents\Post-NCVPRIPG\thesis-chapter-1\Datasets\IMDB1\JohnyDepp\AliceinWonderlan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762000"/>
              <a:ext cx="3883166"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Lab PC Backup - 02-10-2011\Documents\Post-NCVPRIPG\thesis-chapter-1\Datasets\IMDB1\JohnyDepp\AliceinWonderlan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762000"/>
              <a:ext cx="3058580" cy="555702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7" name="Picture 9" descr="C:\Users\Abhinav\Desktop\presentations-new\face-detec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320" y="1192156"/>
            <a:ext cx="6553200" cy="5114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Face Detection</a:t>
            </a:r>
            <a:endParaRPr lang="en-US" dirty="0"/>
          </a:p>
        </p:txBody>
      </p:sp>
    </p:spTree>
    <p:extLst>
      <p:ext uri="{BB962C8B-B14F-4D97-AF65-F5344CB8AC3E}">
        <p14:creationId xmlns:p14="http://schemas.microsoft.com/office/powerpoint/2010/main" val="14941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457200"/>
            <a:ext cx="7764463" cy="1135063"/>
          </a:xfrm>
        </p:spPr>
        <p:txBody>
          <a:bodyPr/>
          <a:lstStyle/>
          <a:p>
            <a:r>
              <a:rPr lang="en-US" dirty="0" smtClean="0"/>
              <a:t>Photo Albums on the Internet</a:t>
            </a:r>
            <a:endParaRPr lang="en-US" dirty="0"/>
          </a:p>
        </p:txBody>
      </p:sp>
      <p:pic>
        <p:nvPicPr>
          <p:cNvPr id="1046" name="Picture 22" descr="C:\Users\Abhinav\Desktop\presentations-new\Draft 2\social-networking-logos\2011-06-16-13-10-44-1-mobile-m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57400"/>
            <a:ext cx="2032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Abhinav\Desktop\presentations-new\Draft 2\social-networking-logos\Costco.com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28575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Users\Abhinav\Desktop\presentations-new\Draft 2\social-networking-logos\dotPhot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457325"/>
            <a:ext cx="24193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C:\Users\Abhinav\Desktop\presentations-new\Draft 2\social-networking-logos\Evernote-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247909"/>
            <a:ext cx="2563813" cy="160021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Users\Abhinav\Desktop\presentations-new\Draft 2\social-networking-logos\faceboo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4822" y="3505200"/>
            <a:ext cx="3244168" cy="1220787"/>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C:\Users\Abhinav\Desktop\presentations-new\Draft 2\social-networking-logos\friendster-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3300" y="4572000"/>
            <a:ext cx="3408589" cy="91392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Users\Abhinav\Desktop\presentations-new\Draft 2\social-networking-logos\imvu-gray-on-white-1142x37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6181" y="5181600"/>
            <a:ext cx="3481387" cy="1127125"/>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C:\Users\Abhinav\Desktop\presentations-new\Draft 2\social-networking-logos\LinkedIngraphic.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7824" y="4922231"/>
            <a:ext cx="3990975" cy="112739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Users\Abhinav\Desktop\presentations-new\Draft 2\social-networking-logos\myspac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4400" y="4198966"/>
            <a:ext cx="4065587" cy="1126005"/>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C:\Users\Abhinav\Desktop\presentations-new\Draft 2\social-networking-logos\orku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 y="3164709"/>
            <a:ext cx="304800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Users\Abhinav\Desktop\presentations-new\Draft 2\social-networking-logos\twitter_logo_12.jpe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0692" y="2347930"/>
            <a:ext cx="3805238"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C:\Users\Abhinav\Desktop\presentations-new\Draft 2\social-networking-logos\YouTube-Music.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25190" y="2159794"/>
            <a:ext cx="3164855" cy="131921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Users\Abhinav\Desktop\presentations-new\Draft 2\social-networking-logos\picasa-logo.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67200" y="2745395"/>
            <a:ext cx="3528060" cy="1397112"/>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C:\Users\Abhinav\Desktop\presentations-new\Draft 2\social-networking-logos\RitzPix-logo.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18445" y="3848128"/>
            <a:ext cx="2743200" cy="63976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Users\Abhinav\Desktop\presentations-new\Draft 2\social-networking-logos\shutterfly_log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98372" y="4103081"/>
            <a:ext cx="41529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C:\Users\Abhinav\Desktop\presentations-new\Draft 2\social-networking-logos\SmugMug-Logo-Big-White.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88647" y="3830457"/>
            <a:ext cx="3219450" cy="119850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Users\Abhinav\Desktop\presentations-new\Draft 2\social-networking-logos\snapfish_logo.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33047" y="3149469"/>
            <a:ext cx="3575050" cy="1085057"/>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C:\Users\Abhinav\Desktop\presentations-new\Draft 2\social-networking-logos\tweakers.net_01.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87281" y="2789702"/>
            <a:ext cx="3121025" cy="77313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C:\Users\Abhinav\Desktop\presentations-new\Draft 2\social-networking-logos\zenfolio-logo.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78867" y="3253055"/>
            <a:ext cx="2857500"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1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1046"/>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100"/>
                                  </p:stCondLst>
                                  <p:childTnLst>
                                    <p:set>
                                      <p:cBhvr>
                                        <p:cTn id="9" dur="1" fill="hold">
                                          <p:stCondLst>
                                            <p:cond delay="0"/>
                                          </p:stCondLst>
                                        </p:cTn>
                                        <p:tgtEl>
                                          <p:spTgt spid="1047"/>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100"/>
                                  </p:stCondLst>
                                  <p:childTnLst>
                                    <p:set>
                                      <p:cBhvr>
                                        <p:cTn id="12" dur="1" fill="hold">
                                          <p:stCondLst>
                                            <p:cond delay="0"/>
                                          </p:stCondLst>
                                        </p:cTn>
                                        <p:tgtEl>
                                          <p:spTgt spid="1048"/>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100"/>
                                  </p:stCondLst>
                                  <p:childTnLst>
                                    <p:set>
                                      <p:cBhvr>
                                        <p:cTn id="15" dur="1" fill="hold">
                                          <p:stCondLst>
                                            <p:cond delay="0"/>
                                          </p:stCondLst>
                                        </p:cTn>
                                        <p:tgtEl>
                                          <p:spTgt spid="1049"/>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nodeType="afterEffect">
                                  <p:stCondLst>
                                    <p:cond delay="100"/>
                                  </p:stCondLst>
                                  <p:childTnLst>
                                    <p:set>
                                      <p:cBhvr>
                                        <p:cTn id="18" dur="1" fill="hold">
                                          <p:stCondLst>
                                            <p:cond delay="0"/>
                                          </p:stCondLst>
                                        </p:cTn>
                                        <p:tgtEl>
                                          <p:spTgt spid="1050"/>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100"/>
                                  </p:stCondLst>
                                  <p:childTnLst>
                                    <p:set>
                                      <p:cBhvr>
                                        <p:cTn id="21" dur="1" fill="hold">
                                          <p:stCondLst>
                                            <p:cond delay="0"/>
                                          </p:stCondLst>
                                        </p:cTn>
                                        <p:tgtEl>
                                          <p:spTgt spid="1051"/>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nodeType="afterEffect">
                                  <p:stCondLst>
                                    <p:cond delay="100"/>
                                  </p:stCondLst>
                                  <p:childTnLst>
                                    <p:set>
                                      <p:cBhvr>
                                        <p:cTn id="24" dur="1" fill="hold">
                                          <p:stCondLst>
                                            <p:cond delay="0"/>
                                          </p:stCondLst>
                                        </p:cTn>
                                        <p:tgtEl>
                                          <p:spTgt spid="1052"/>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nodeType="afterEffect">
                                  <p:stCondLst>
                                    <p:cond delay="100"/>
                                  </p:stCondLst>
                                  <p:childTnLst>
                                    <p:set>
                                      <p:cBhvr>
                                        <p:cTn id="27" dur="1" fill="hold">
                                          <p:stCondLst>
                                            <p:cond delay="0"/>
                                          </p:stCondLst>
                                        </p:cTn>
                                        <p:tgtEl>
                                          <p:spTgt spid="1053"/>
                                        </p:tgtEl>
                                        <p:attrNameLst>
                                          <p:attrName>style.visibility</p:attrName>
                                        </p:attrNameLst>
                                      </p:cBhvr>
                                      <p:to>
                                        <p:strVal val="visible"/>
                                      </p:to>
                                    </p:set>
                                  </p:childTnLst>
                                </p:cTn>
                              </p:par>
                            </p:childTnLst>
                          </p:cTn>
                        </p:par>
                        <p:par>
                          <p:cTn id="28" fill="hold">
                            <p:stCondLst>
                              <p:cond delay="800"/>
                            </p:stCondLst>
                            <p:childTnLst>
                              <p:par>
                                <p:cTn id="29" presetID="1" presetClass="entr" presetSubtype="0" fill="hold" nodeType="afterEffect">
                                  <p:stCondLst>
                                    <p:cond delay="100"/>
                                  </p:stCondLst>
                                  <p:childTnLst>
                                    <p:set>
                                      <p:cBhvr>
                                        <p:cTn id="30" dur="1" fill="hold">
                                          <p:stCondLst>
                                            <p:cond delay="0"/>
                                          </p:stCondLst>
                                        </p:cTn>
                                        <p:tgtEl>
                                          <p:spTgt spid="1054"/>
                                        </p:tgtEl>
                                        <p:attrNameLst>
                                          <p:attrName>style.visibility</p:attrName>
                                        </p:attrNameLst>
                                      </p:cBhvr>
                                      <p:to>
                                        <p:strVal val="visible"/>
                                      </p:to>
                                    </p:set>
                                  </p:childTnLst>
                                </p:cTn>
                              </p:par>
                            </p:childTnLst>
                          </p:cTn>
                        </p:par>
                        <p:par>
                          <p:cTn id="31" fill="hold">
                            <p:stCondLst>
                              <p:cond delay="900"/>
                            </p:stCondLst>
                            <p:childTnLst>
                              <p:par>
                                <p:cTn id="32" presetID="1" presetClass="entr" presetSubtype="0" fill="hold" nodeType="afterEffect">
                                  <p:stCondLst>
                                    <p:cond delay="100"/>
                                  </p:stCondLst>
                                  <p:childTnLst>
                                    <p:set>
                                      <p:cBhvr>
                                        <p:cTn id="33" dur="1" fill="hold">
                                          <p:stCondLst>
                                            <p:cond delay="0"/>
                                          </p:stCondLst>
                                        </p:cTn>
                                        <p:tgtEl>
                                          <p:spTgt spid="1055"/>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100"/>
                                  </p:stCondLst>
                                  <p:childTnLst>
                                    <p:set>
                                      <p:cBhvr>
                                        <p:cTn id="36" dur="1" fill="hold">
                                          <p:stCondLst>
                                            <p:cond delay="0"/>
                                          </p:stCondLst>
                                        </p:cTn>
                                        <p:tgtEl>
                                          <p:spTgt spid="1056"/>
                                        </p:tgtEl>
                                        <p:attrNameLst>
                                          <p:attrName>style.visibility</p:attrName>
                                        </p:attrNameLst>
                                      </p:cBhvr>
                                      <p:to>
                                        <p:strVal val="visible"/>
                                      </p:to>
                                    </p:set>
                                  </p:childTnLst>
                                </p:cTn>
                              </p:par>
                            </p:childTnLst>
                          </p:cTn>
                        </p:par>
                        <p:par>
                          <p:cTn id="37" fill="hold">
                            <p:stCondLst>
                              <p:cond delay="1100"/>
                            </p:stCondLst>
                            <p:childTnLst>
                              <p:par>
                                <p:cTn id="38" presetID="1" presetClass="entr" presetSubtype="0" fill="hold" nodeType="afterEffect">
                                  <p:stCondLst>
                                    <p:cond delay="100"/>
                                  </p:stCondLst>
                                  <p:childTnLst>
                                    <p:set>
                                      <p:cBhvr>
                                        <p:cTn id="39" dur="1" fill="hold">
                                          <p:stCondLst>
                                            <p:cond delay="0"/>
                                          </p:stCondLst>
                                        </p:cTn>
                                        <p:tgtEl>
                                          <p:spTgt spid="1057"/>
                                        </p:tgtEl>
                                        <p:attrNameLst>
                                          <p:attrName>style.visibility</p:attrName>
                                        </p:attrNameLst>
                                      </p:cBhvr>
                                      <p:to>
                                        <p:strVal val="visible"/>
                                      </p:to>
                                    </p:set>
                                  </p:childTnLst>
                                </p:cTn>
                              </p:par>
                            </p:childTnLst>
                          </p:cTn>
                        </p:par>
                        <p:par>
                          <p:cTn id="40" fill="hold">
                            <p:stCondLst>
                              <p:cond delay="1200"/>
                            </p:stCondLst>
                            <p:childTnLst>
                              <p:par>
                                <p:cTn id="41" presetID="1" presetClass="entr" presetSubtype="0" fill="hold" nodeType="afterEffect">
                                  <p:stCondLst>
                                    <p:cond delay="100"/>
                                  </p:stCondLst>
                                  <p:childTnLst>
                                    <p:set>
                                      <p:cBhvr>
                                        <p:cTn id="42" dur="1" fill="hold">
                                          <p:stCondLst>
                                            <p:cond delay="0"/>
                                          </p:stCondLst>
                                        </p:cTn>
                                        <p:tgtEl>
                                          <p:spTgt spid="1058"/>
                                        </p:tgtEl>
                                        <p:attrNameLst>
                                          <p:attrName>style.visibility</p:attrName>
                                        </p:attrNameLst>
                                      </p:cBhvr>
                                      <p:to>
                                        <p:strVal val="visible"/>
                                      </p:to>
                                    </p:set>
                                  </p:childTnLst>
                                </p:cTn>
                              </p:par>
                            </p:childTnLst>
                          </p:cTn>
                        </p:par>
                        <p:par>
                          <p:cTn id="43" fill="hold">
                            <p:stCondLst>
                              <p:cond delay="1300"/>
                            </p:stCondLst>
                            <p:childTnLst>
                              <p:par>
                                <p:cTn id="44" presetID="1" presetClass="entr" presetSubtype="0" fill="hold" nodeType="afterEffect">
                                  <p:stCondLst>
                                    <p:cond delay="100"/>
                                  </p:stCondLst>
                                  <p:childTnLst>
                                    <p:set>
                                      <p:cBhvr>
                                        <p:cTn id="45" dur="1" fill="hold">
                                          <p:stCondLst>
                                            <p:cond delay="0"/>
                                          </p:stCondLst>
                                        </p:cTn>
                                        <p:tgtEl>
                                          <p:spTgt spid="1059"/>
                                        </p:tgtEl>
                                        <p:attrNameLst>
                                          <p:attrName>style.visibility</p:attrName>
                                        </p:attrNameLst>
                                      </p:cBhvr>
                                      <p:to>
                                        <p:strVal val="visible"/>
                                      </p:to>
                                    </p:set>
                                  </p:childTnLst>
                                </p:cTn>
                              </p:par>
                            </p:childTnLst>
                          </p:cTn>
                        </p:par>
                        <p:par>
                          <p:cTn id="46" fill="hold">
                            <p:stCondLst>
                              <p:cond delay="1400"/>
                            </p:stCondLst>
                            <p:childTnLst>
                              <p:par>
                                <p:cTn id="47" presetID="1" presetClass="entr" presetSubtype="0" fill="hold" nodeType="afterEffect">
                                  <p:stCondLst>
                                    <p:cond delay="100"/>
                                  </p:stCondLst>
                                  <p:childTnLst>
                                    <p:set>
                                      <p:cBhvr>
                                        <p:cTn id="48" dur="1" fill="hold">
                                          <p:stCondLst>
                                            <p:cond delay="0"/>
                                          </p:stCondLst>
                                        </p:cTn>
                                        <p:tgtEl>
                                          <p:spTgt spid="1060"/>
                                        </p:tgtEl>
                                        <p:attrNameLst>
                                          <p:attrName>style.visibility</p:attrName>
                                        </p:attrNameLst>
                                      </p:cBhvr>
                                      <p:to>
                                        <p:strVal val="visible"/>
                                      </p:to>
                                    </p:set>
                                  </p:childTnLst>
                                </p:cTn>
                              </p:par>
                            </p:childTnLst>
                          </p:cTn>
                        </p:par>
                        <p:par>
                          <p:cTn id="49" fill="hold">
                            <p:stCondLst>
                              <p:cond delay="1500"/>
                            </p:stCondLst>
                            <p:childTnLst>
                              <p:par>
                                <p:cTn id="50" presetID="1" presetClass="entr" presetSubtype="0" fill="hold" nodeType="afterEffect">
                                  <p:stCondLst>
                                    <p:cond delay="100"/>
                                  </p:stCondLst>
                                  <p:childTnLst>
                                    <p:set>
                                      <p:cBhvr>
                                        <p:cTn id="51" dur="1" fill="hold">
                                          <p:stCondLst>
                                            <p:cond delay="0"/>
                                          </p:stCondLst>
                                        </p:cTn>
                                        <p:tgtEl>
                                          <p:spTgt spid="1061"/>
                                        </p:tgtEl>
                                        <p:attrNameLst>
                                          <p:attrName>style.visibility</p:attrName>
                                        </p:attrNameLst>
                                      </p:cBhvr>
                                      <p:to>
                                        <p:strVal val="visible"/>
                                      </p:to>
                                    </p:set>
                                  </p:childTnLst>
                                </p:cTn>
                              </p:par>
                            </p:childTnLst>
                          </p:cTn>
                        </p:par>
                        <p:par>
                          <p:cTn id="52" fill="hold">
                            <p:stCondLst>
                              <p:cond delay="1600"/>
                            </p:stCondLst>
                            <p:childTnLst>
                              <p:par>
                                <p:cTn id="53" presetID="1" presetClass="entr" presetSubtype="0" fill="hold" nodeType="afterEffect">
                                  <p:stCondLst>
                                    <p:cond delay="100"/>
                                  </p:stCondLst>
                                  <p:childTnLst>
                                    <p:set>
                                      <p:cBhvr>
                                        <p:cTn id="54" dur="1" fill="hold">
                                          <p:stCondLst>
                                            <p:cond delay="0"/>
                                          </p:stCondLst>
                                        </p:cTn>
                                        <p:tgtEl>
                                          <p:spTgt spid="1062"/>
                                        </p:tgtEl>
                                        <p:attrNameLst>
                                          <p:attrName>style.visibility</p:attrName>
                                        </p:attrNameLst>
                                      </p:cBhvr>
                                      <p:to>
                                        <p:strVal val="visible"/>
                                      </p:to>
                                    </p:set>
                                  </p:childTnLst>
                                </p:cTn>
                              </p:par>
                            </p:childTnLst>
                          </p:cTn>
                        </p:par>
                        <p:par>
                          <p:cTn id="55" fill="hold">
                            <p:stCondLst>
                              <p:cond delay="1700"/>
                            </p:stCondLst>
                            <p:childTnLst>
                              <p:par>
                                <p:cTn id="56" presetID="1" presetClass="entr" presetSubtype="0" fill="hold" nodeType="afterEffect">
                                  <p:stCondLst>
                                    <p:cond delay="100"/>
                                  </p:stCondLst>
                                  <p:childTnLst>
                                    <p:set>
                                      <p:cBhvr>
                                        <p:cTn id="57" dur="1" fill="hold">
                                          <p:stCondLst>
                                            <p:cond delay="0"/>
                                          </p:stCondLst>
                                        </p:cTn>
                                        <p:tgtEl>
                                          <p:spTgt spid="1063"/>
                                        </p:tgtEl>
                                        <p:attrNameLst>
                                          <p:attrName>style.visibility</p:attrName>
                                        </p:attrNameLst>
                                      </p:cBhvr>
                                      <p:to>
                                        <p:strVal val="visible"/>
                                      </p:to>
                                    </p:set>
                                  </p:childTnLst>
                                </p:cTn>
                              </p:par>
                            </p:childTnLst>
                          </p:cTn>
                        </p:par>
                        <p:par>
                          <p:cTn id="58" fill="hold">
                            <p:stCondLst>
                              <p:cond delay="1800"/>
                            </p:stCondLst>
                            <p:childTnLst>
                              <p:par>
                                <p:cTn id="59" presetID="1" presetClass="entr" presetSubtype="0" fill="hold" nodeType="afterEffect">
                                  <p:stCondLst>
                                    <p:cond delay="100"/>
                                  </p:stCondLst>
                                  <p:childTnLst>
                                    <p:set>
                                      <p:cBhvr>
                                        <p:cTn id="60" dur="1" fill="hold">
                                          <p:stCondLst>
                                            <p:cond delay="0"/>
                                          </p:stCondLst>
                                        </p:cTn>
                                        <p:tgtEl>
                                          <p:spTgt spid="1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90600" y="1257300"/>
            <a:ext cx="1905000" cy="3817303"/>
            <a:chOff x="990600" y="1257300"/>
            <a:chExt cx="1905000" cy="3817303"/>
          </a:xfrm>
        </p:grpSpPr>
        <p:pic>
          <p:nvPicPr>
            <p:cNvPr id="4098" name="Picture 2" descr="I:\Lab PC Backup - 02-10-2011\Documents\Post-NCVPRIPG\thesis-chapter-1\Datasets\IMDB1\JohnyDepp\AliceinWonderland\faces\10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573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I:\Lab PC Backup - 02-10-2011\Documents\Post-NCVPRIPG\thesis-chapter-1\Datasets\IMDB1\JohnyDepp\AliceinWonderland\faces\1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412210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Lab PC Backup - 02-10-2011\Documents\Post-NCVPRIPG\thesis-chapter-1\Datasets\IMDB1\JohnyDepp\AliceinWonderland\faces\1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12210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I:\Lab PC Backup - 02-10-2011\Documents\Post-NCVPRIPG\thesis-chapter-1\Datasets\IMDB1\JohnyDepp\AliceinWonderland\faces\1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3100" y="316960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Lab PC Backup - 02-10-2011\Documents\Post-NCVPRIPG\thesis-chapter-1\Datasets\IMDB1\JohnyDepp\AliceinWonderland\faces\2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316960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I:\Lab PC Backup - 02-10-2011\Documents\Post-NCVPRIPG\thesis-chapter-1\Datasets\IMDB1\JohnyDepp\AliceinWonderland\faces\10_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3100" y="22098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Lab PC Backup - 02-10-2011\Documents\Post-NCVPRIPG\thesis-chapter-1\Datasets\IMDB1\JohnyDepp\AliceinWonderland\faces\10_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22098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I:\Lab PC Backup - 02-10-2011\Documents\Post-NCVPRIPG\thesis-chapter-1\Datasets\IMDB1\JohnyDepp\AliceinWonderland\faces\10_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3100" y="1257300"/>
              <a:ext cx="952500" cy="95250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descr="C:\Users\Abhinav\Desktop\presentations-new\eigens\mea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48430" y="190500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48" name="Right Arrow 47"/>
          <p:cNvSpPr/>
          <p:nvPr/>
        </p:nvSpPr>
        <p:spPr bwMode="auto">
          <a:xfrm>
            <a:off x="3362960" y="3531553"/>
            <a:ext cx="2123440" cy="228600"/>
          </a:xfrm>
          <a:prstGeom prst="rightArrow">
            <a:avLst/>
          </a:prstGeom>
          <a:solidFill>
            <a:schemeClr val="bg1">
              <a:lumMod val="7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21" name="TextBox 20"/>
          <p:cNvSpPr txBox="1"/>
          <p:nvPr/>
        </p:nvSpPr>
        <p:spPr>
          <a:xfrm>
            <a:off x="3505197" y="1535668"/>
            <a:ext cx="1838965" cy="369332"/>
          </a:xfrm>
          <a:prstGeom prst="rect">
            <a:avLst/>
          </a:prstGeom>
          <a:noFill/>
        </p:spPr>
        <p:txBody>
          <a:bodyPr wrap="none" rtlCol="0">
            <a:spAutoFit/>
          </a:bodyPr>
          <a:lstStyle/>
          <a:p>
            <a:r>
              <a:rPr lang="en-US" dirty="0" smtClean="0">
                <a:solidFill>
                  <a:schemeClr val="tx1"/>
                </a:solidFill>
                <a:latin typeface="+mj-lt"/>
              </a:rPr>
              <a:t>Mean Face Image</a:t>
            </a:r>
            <a:endParaRPr lang="en-US" dirty="0">
              <a:solidFill>
                <a:schemeClr val="tx1"/>
              </a:solidFill>
              <a:latin typeface="+mj-lt"/>
            </a:endParaRPr>
          </a:p>
        </p:txBody>
      </p:sp>
      <p:sp>
        <p:nvSpPr>
          <p:cNvPr id="51" name="TextBox 50"/>
          <p:cNvSpPr txBox="1"/>
          <p:nvPr/>
        </p:nvSpPr>
        <p:spPr>
          <a:xfrm>
            <a:off x="6749338" y="5072778"/>
            <a:ext cx="1255472" cy="369332"/>
          </a:xfrm>
          <a:prstGeom prst="rect">
            <a:avLst/>
          </a:prstGeom>
          <a:noFill/>
        </p:spPr>
        <p:txBody>
          <a:bodyPr wrap="none" rtlCol="0">
            <a:spAutoFit/>
          </a:bodyPr>
          <a:lstStyle/>
          <a:p>
            <a:r>
              <a:rPr lang="en-US" dirty="0" smtClean="0">
                <a:solidFill>
                  <a:schemeClr val="tx1"/>
                </a:solidFill>
                <a:latin typeface="+mj-lt"/>
              </a:rPr>
              <a:t>Eigen faces</a:t>
            </a:r>
            <a:endParaRPr lang="en-US" dirty="0">
              <a:solidFill>
                <a:schemeClr val="tx1"/>
              </a:solidFill>
              <a:latin typeface="+mj-lt"/>
            </a:endParaRPr>
          </a:p>
        </p:txBody>
      </p:sp>
      <p:sp>
        <p:nvSpPr>
          <p:cNvPr id="52" name="TextBox 51"/>
          <p:cNvSpPr txBox="1"/>
          <p:nvPr/>
        </p:nvSpPr>
        <p:spPr>
          <a:xfrm>
            <a:off x="1103767" y="5037218"/>
            <a:ext cx="1678665" cy="369332"/>
          </a:xfrm>
          <a:prstGeom prst="rect">
            <a:avLst/>
          </a:prstGeom>
          <a:noFill/>
        </p:spPr>
        <p:txBody>
          <a:bodyPr wrap="none" rtlCol="0">
            <a:spAutoFit/>
          </a:bodyPr>
          <a:lstStyle/>
          <a:p>
            <a:r>
              <a:rPr lang="en-US" dirty="0" smtClean="0">
                <a:solidFill>
                  <a:schemeClr val="tx1"/>
                </a:solidFill>
                <a:latin typeface="+mj-lt"/>
              </a:rPr>
              <a:t>Original Images</a:t>
            </a:r>
            <a:endParaRPr lang="en-US" dirty="0">
              <a:solidFill>
                <a:schemeClr val="tx1"/>
              </a:solidFill>
              <a:latin typeface="+mj-lt"/>
            </a:endParaRPr>
          </a:p>
        </p:txBody>
      </p:sp>
      <p:grpSp>
        <p:nvGrpSpPr>
          <p:cNvPr id="23" name="Group 22"/>
          <p:cNvGrpSpPr/>
          <p:nvPr/>
        </p:nvGrpSpPr>
        <p:grpSpPr>
          <a:xfrm>
            <a:off x="2762112" y="5462430"/>
            <a:ext cx="3518432" cy="952500"/>
            <a:chOff x="1409700" y="5410200"/>
            <a:chExt cx="3518432" cy="952500"/>
          </a:xfrm>
        </p:grpSpPr>
        <p:pic>
          <p:nvPicPr>
            <p:cNvPr id="43" name="Picture 2" descr="I:\Lab PC Backup - 02-10-2011\Documents\Post-NCVPRIPG\thesis-chapter-1\Datasets\IMDB1\JohnyDepp\AliceinWonderland\faces\10_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541020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6" name="Equal 15"/>
            <p:cNvSpPr/>
            <p:nvPr/>
          </p:nvSpPr>
          <p:spPr bwMode="auto">
            <a:xfrm>
              <a:off x="2705100" y="5695950"/>
              <a:ext cx="381000" cy="381000"/>
            </a:xfrm>
            <a:prstGeom prst="mathEqual">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mc:AlternateContent xmlns:mc="http://schemas.openxmlformats.org/markup-compatibility/2006" xmlns:a14="http://schemas.microsoft.com/office/drawing/2010/main">
          <mc:Choice Requires="a14">
            <p:sp>
              <p:nvSpPr>
                <p:cNvPr id="22" name="TextBox 21"/>
                <p:cNvSpPr txBox="1"/>
                <p:nvPr/>
              </p:nvSpPr>
              <p:spPr>
                <a:xfrm>
                  <a:off x="3362960" y="5707618"/>
                  <a:ext cx="15651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ea typeface="Cambria Math" pitchFamily="18" charset="0"/>
                          </a:rPr>
                          <m:t>{</m:t>
                        </m:r>
                        <m:r>
                          <a:rPr lang="en-US" b="0" i="1" smtClean="0">
                            <a:solidFill>
                              <a:schemeClr val="tx1"/>
                            </a:solidFill>
                            <a:latin typeface="Cambria Math"/>
                            <a:ea typeface="Cambria Math" pitchFamily="18" charset="0"/>
                          </a:rPr>
                          <m:t>𝑤</m:t>
                        </m:r>
                        <m:r>
                          <a:rPr lang="en-US" b="0" i="1" baseline="-25000" smtClean="0">
                            <a:solidFill>
                              <a:schemeClr val="tx1"/>
                            </a:solidFill>
                            <a:latin typeface="Cambria Math"/>
                            <a:ea typeface="Cambria Math" pitchFamily="18" charset="0"/>
                          </a:rPr>
                          <m:t>1</m:t>
                        </m:r>
                        <m:r>
                          <a:rPr lang="en-US" b="0" i="1" smtClean="0">
                            <a:solidFill>
                              <a:schemeClr val="tx1"/>
                            </a:solidFill>
                            <a:latin typeface="Cambria Math"/>
                            <a:ea typeface="Cambria Math" pitchFamily="18" charset="0"/>
                          </a:rPr>
                          <m:t>, </m:t>
                        </m:r>
                        <m:r>
                          <a:rPr lang="en-US" b="0" i="1" smtClean="0">
                            <a:solidFill>
                              <a:schemeClr val="tx1"/>
                            </a:solidFill>
                            <a:latin typeface="Cambria Math"/>
                            <a:ea typeface="Cambria Math" pitchFamily="18" charset="0"/>
                          </a:rPr>
                          <m:t>𝑤</m:t>
                        </m:r>
                        <m:r>
                          <a:rPr lang="en-US" b="0" i="1" baseline="-25000" smtClean="0">
                            <a:solidFill>
                              <a:schemeClr val="tx1"/>
                            </a:solidFill>
                            <a:latin typeface="Cambria Math"/>
                            <a:ea typeface="Cambria Math" pitchFamily="18" charset="0"/>
                          </a:rPr>
                          <m:t>2</m:t>
                        </m:r>
                        <m:r>
                          <a:rPr lang="en-US" b="0" i="1" smtClean="0">
                            <a:solidFill>
                              <a:schemeClr val="tx1"/>
                            </a:solidFill>
                            <a:latin typeface="Cambria Math"/>
                            <a:ea typeface="Cambria Math" pitchFamily="18" charset="0"/>
                          </a:rPr>
                          <m:t>…</m:t>
                        </m:r>
                        <m:r>
                          <a:rPr lang="en-US" b="0" i="1" smtClean="0">
                            <a:solidFill>
                              <a:schemeClr val="tx1"/>
                            </a:solidFill>
                            <a:latin typeface="Cambria Math"/>
                            <a:ea typeface="Cambria Math" pitchFamily="18" charset="0"/>
                          </a:rPr>
                          <m:t>𝑤𝑘</m:t>
                        </m:r>
                        <m:r>
                          <a:rPr lang="en-US" b="0" i="1" smtClean="0">
                            <a:solidFill>
                              <a:schemeClr val="tx1"/>
                            </a:solidFill>
                            <a:latin typeface="Cambria Math"/>
                            <a:ea typeface="Cambria Math" pitchFamily="18" charset="0"/>
                          </a:rPr>
                          <m:t>}</m:t>
                        </m:r>
                      </m:oMath>
                    </m:oMathPara>
                  </a14:m>
                  <a:endParaRPr lang="en-US" dirty="0">
                    <a:latin typeface="Cambria Math" pitchFamily="18" charset="0"/>
                    <a:ea typeface="Cambria Math" pitchFamily="18"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362960" y="5707618"/>
                  <a:ext cx="1565172" cy="369332"/>
                </a:xfrm>
                <a:prstGeom prst="rect">
                  <a:avLst/>
                </a:prstGeom>
                <a:blipFill rotWithShape="1">
                  <a:blip r:embed="rId12"/>
                  <a:stretch>
                    <a:fillRect b="-18333"/>
                  </a:stretch>
                </a:blipFill>
              </p:spPr>
              <p:txBody>
                <a:bodyPr/>
                <a:lstStyle/>
                <a:p>
                  <a:r>
                    <a:rPr lang="en-US">
                      <a:noFill/>
                    </a:rPr>
                    <a:t> </a:t>
                  </a:r>
                </a:p>
              </p:txBody>
            </p:sp>
          </mc:Fallback>
        </mc:AlternateContent>
      </p:grpSp>
      <p:grpSp>
        <p:nvGrpSpPr>
          <p:cNvPr id="3" name="Group 2"/>
          <p:cNvGrpSpPr/>
          <p:nvPr/>
        </p:nvGrpSpPr>
        <p:grpSpPr>
          <a:xfrm>
            <a:off x="6393180" y="1264603"/>
            <a:ext cx="1905000" cy="3806905"/>
            <a:chOff x="6393180" y="1264603"/>
            <a:chExt cx="1905000" cy="3806905"/>
          </a:xfrm>
        </p:grpSpPr>
        <p:grpSp>
          <p:nvGrpSpPr>
            <p:cNvPr id="18" name="Group 17"/>
            <p:cNvGrpSpPr/>
            <p:nvPr/>
          </p:nvGrpSpPr>
          <p:grpSpPr>
            <a:xfrm>
              <a:off x="6393180" y="1264603"/>
              <a:ext cx="1905000" cy="3802697"/>
              <a:chOff x="6743700" y="1257300"/>
              <a:chExt cx="1905000" cy="3802697"/>
            </a:xfrm>
          </p:grpSpPr>
          <p:pic>
            <p:nvPicPr>
              <p:cNvPr id="4108" name="Picture 12" descr="C:\Users\Abhinav\Desktop\presentations-new\eigens\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55130" y="12573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Users\Abhinav\Desktop\presentations-new\eigens\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96200" y="12573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C:\Users\Abhinav\Desktop\presentations-new\eigens\6.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96200" y="22098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C:\Users\Abhinav\Desktop\presentations-new\eigens\7.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43700" y="3154997"/>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descr="C:\Users\Abhinav\Desktop\presentations-new\eigens\8.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96200" y="31623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C:\Users\Abhinav\Desktop\presentations-new\eigens\9.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43700" y="4107497"/>
                <a:ext cx="952500" cy="9525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I:\Lab PC Backup - 02-10-2011\Documents\Post-NCVPRIPG\thesis-chapter-1\Datasets\IMDB1\JohnyDepp\AliceinWonderland\faces\.eigen5.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93180" y="221710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I:\Lab PC Backup - 02-10-2011\Documents\Post-NCVPRIPG\thesis-chapter-1\Datasets\IMDB1\JohnyDepp\AliceinWonderland\faces\.eigen10.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45680" y="4119008"/>
              <a:ext cx="952500" cy="9525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3"/>
          <p:cNvSpPr>
            <a:spLocks noGrp="1"/>
          </p:cNvSpPr>
          <p:nvPr>
            <p:ph type="title"/>
          </p:nvPr>
        </p:nvSpPr>
        <p:spPr/>
        <p:txBody>
          <a:bodyPr/>
          <a:lstStyle/>
          <a:p>
            <a:r>
              <a:rPr lang="en-US" dirty="0" smtClean="0"/>
              <a:t>Face Representation</a:t>
            </a:r>
            <a:endParaRPr lang="en-US" dirty="0"/>
          </a:p>
        </p:txBody>
      </p:sp>
    </p:spTree>
    <p:extLst>
      <p:ext uri="{BB962C8B-B14F-4D97-AF65-F5344CB8AC3E}">
        <p14:creationId xmlns:p14="http://schemas.microsoft.com/office/powerpoint/2010/main" val="3905024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4" name="TextBox 3153"/>
          <p:cNvSpPr txBox="1"/>
          <p:nvPr/>
        </p:nvSpPr>
        <p:spPr>
          <a:xfrm>
            <a:off x="2022474" y="1470343"/>
            <a:ext cx="184731" cy="369332"/>
          </a:xfrm>
          <a:prstGeom prst="rect">
            <a:avLst/>
          </a:prstGeom>
          <a:noFill/>
        </p:spPr>
        <p:txBody>
          <a:bodyPr wrap="none" rtlCol="0">
            <a:spAutoFit/>
          </a:bodyPr>
          <a:lstStyle/>
          <a:p>
            <a:endParaRPr lang="en-US" dirty="0"/>
          </a:p>
        </p:txBody>
      </p:sp>
      <p:sp>
        <p:nvSpPr>
          <p:cNvPr id="3158" name="AutoShape 116"/>
          <p:cNvSpPr>
            <a:spLocks noChangeAspect="1" noChangeArrowheads="1" noTextEdit="1"/>
          </p:cNvSpPr>
          <p:nvPr/>
        </p:nvSpPr>
        <p:spPr bwMode="auto">
          <a:xfrm>
            <a:off x="1616075" y="1592898"/>
            <a:ext cx="6094413"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9" name="Rectangle 118"/>
          <p:cNvSpPr>
            <a:spLocks noChangeArrowheads="1"/>
          </p:cNvSpPr>
          <p:nvPr/>
        </p:nvSpPr>
        <p:spPr bwMode="auto">
          <a:xfrm>
            <a:off x="1565274" y="1510031"/>
            <a:ext cx="14478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0" name="Rectangle 119"/>
          <p:cNvSpPr>
            <a:spLocks noChangeArrowheads="1"/>
          </p:cNvSpPr>
          <p:nvPr/>
        </p:nvSpPr>
        <p:spPr bwMode="auto">
          <a:xfrm>
            <a:off x="3013074" y="1510031"/>
            <a:ext cx="4646613"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1" name="Rectangle 120"/>
          <p:cNvSpPr>
            <a:spLocks noChangeArrowheads="1"/>
          </p:cNvSpPr>
          <p:nvPr/>
        </p:nvSpPr>
        <p:spPr bwMode="auto">
          <a:xfrm>
            <a:off x="1565274" y="1879918"/>
            <a:ext cx="1447800"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2" name="Rectangle 121"/>
          <p:cNvSpPr>
            <a:spLocks noChangeArrowheads="1"/>
          </p:cNvSpPr>
          <p:nvPr/>
        </p:nvSpPr>
        <p:spPr bwMode="auto">
          <a:xfrm>
            <a:off x="3013074" y="1879918"/>
            <a:ext cx="1549400"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3" name="Rectangle 122"/>
          <p:cNvSpPr>
            <a:spLocks noChangeArrowheads="1"/>
          </p:cNvSpPr>
          <p:nvPr/>
        </p:nvSpPr>
        <p:spPr bwMode="auto">
          <a:xfrm>
            <a:off x="4562474" y="1879918"/>
            <a:ext cx="1549400"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4" name="Rectangle 123"/>
          <p:cNvSpPr>
            <a:spLocks noChangeArrowheads="1"/>
          </p:cNvSpPr>
          <p:nvPr/>
        </p:nvSpPr>
        <p:spPr bwMode="auto">
          <a:xfrm>
            <a:off x="6111874" y="1879918"/>
            <a:ext cx="1547813"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5" name="Rectangle 124"/>
          <p:cNvSpPr>
            <a:spLocks noChangeArrowheads="1"/>
          </p:cNvSpPr>
          <p:nvPr/>
        </p:nvSpPr>
        <p:spPr bwMode="auto">
          <a:xfrm>
            <a:off x="1565274" y="2251393"/>
            <a:ext cx="1447800"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6" name="Rectangle 125"/>
          <p:cNvSpPr>
            <a:spLocks noChangeArrowheads="1"/>
          </p:cNvSpPr>
          <p:nvPr/>
        </p:nvSpPr>
        <p:spPr bwMode="auto">
          <a:xfrm>
            <a:off x="3013074" y="2251393"/>
            <a:ext cx="1549400"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7" name="Rectangle 126"/>
          <p:cNvSpPr>
            <a:spLocks noChangeArrowheads="1"/>
          </p:cNvSpPr>
          <p:nvPr/>
        </p:nvSpPr>
        <p:spPr bwMode="auto">
          <a:xfrm>
            <a:off x="4562474" y="2251393"/>
            <a:ext cx="1549400"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8" name="Rectangle 127"/>
          <p:cNvSpPr>
            <a:spLocks noChangeArrowheads="1"/>
          </p:cNvSpPr>
          <p:nvPr/>
        </p:nvSpPr>
        <p:spPr bwMode="auto">
          <a:xfrm>
            <a:off x="6111874" y="2251393"/>
            <a:ext cx="1547813"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9" name="Rectangle 128"/>
          <p:cNvSpPr>
            <a:spLocks noChangeArrowheads="1"/>
          </p:cNvSpPr>
          <p:nvPr/>
        </p:nvSpPr>
        <p:spPr bwMode="auto">
          <a:xfrm>
            <a:off x="1565274" y="2622868"/>
            <a:ext cx="14478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0" name="Rectangle 129"/>
          <p:cNvSpPr>
            <a:spLocks noChangeArrowheads="1"/>
          </p:cNvSpPr>
          <p:nvPr/>
        </p:nvSpPr>
        <p:spPr bwMode="auto">
          <a:xfrm>
            <a:off x="3013074" y="2622868"/>
            <a:ext cx="15494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1" name="Rectangle 130"/>
          <p:cNvSpPr>
            <a:spLocks noChangeArrowheads="1"/>
          </p:cNvSpPr>
          <p:nvPr/>
        </p:nvSpPr>
        <p:spPr bwMode="auto">
          <a:xfrm>
            <a:off x="4562474" y="2622868"/>
            <a:ext cx="15494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2" name="Rectangle 131"/>
          <p:cNvSpPr>
            <a:spLocks noChangeArrowheads="1"/>
          </p:cNvSpPr>
          <p:nvPr/>
        </p:nvSpPr>
        <p:spPr bwMode="auto">
          <a:xfrm>
            <a:off x="6111874" y="2622868"/>
            <a:ext cx="1547813"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3" name="Rectangle 132"/>
          <p:cNvSpPr>
            <a:spLocks noChangeArrowheads="1"/>
          </p:cNvSpPr>
          <p:nvPr/>
        </p:nvSpPr>
        <p:spPr bwMode="auto">
          <a:xfrm>
            <a:off x="1565274" y="2992756"/>
            <a:ext cx="1447800"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4" name="Rectangle 133"/>
          <p:cNvSpPr>
            <a:spLocks noChangeArrowheads="1"/>
          </p:cNvSpPr>
          <p:nvPr/>
        </p:nvSpPr>
        <p:spPr bwMode="auto">
          <a:xfrm>
            <a:off x="3013074" y="2992756"/>
            <a:ext cx="1549400"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5" name="Rectangle 134"/>
          <p:cNvSpPr>
            <a:spLocks noChangeArrowheads="1"/>
          </p:cNvSpPr>
          <p:nvPr/>
        </p:nvSpPr>
        <p:spPr bwMode="auto">
          <a:xfrm>
            <a:off x="4562474" y="2992756"/>
            <a:ext cx="1549400"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6" name="Rectangle 135"/>
          <p:cNvSpPr>
            <a:spLocks noChangeArrowheads="1"/>
          </p:cNvSpPr>
          <p:nvPr/>
        </p:nvSpPr>
        <p:spPr bwMode="auto">
          <a:xfrm>
            <a:off x="6111874" y="2992756"/>
            <a:ext cx="1547813"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7" name="Rectangle 136"/>
          <p:cNvSpPr>
            <a:spLocks noChangeArrowheads="1"/>
          </p:cNvSpPr>
          <p:nvPr/>
        </p:nvSpPr>
        <p:spPr bwMode="auto">
          <a:xfrm>
            <a:off x="1565274" y="3364231"/>
            <a:ext cx="14478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8" name="Rectangle 137"/>
          <p:cNvSpPr>
            <a:spLocks noChangeArrowheads="1"/>
          </p:cNvSpPr>
          <p:nvPr/>
        </p:nvSpPr>
        <p:spPr bwMode="auto">
          <a:xfrm>
            <a:off x="3013074" y="3364231"/>
            <a:ext cx="15494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9" name="Rectangle 138"/>
          <p:cNvSpPr>
            <a:spLocks noChangeArrowheads="1"/>
          </p:cNvSpPr>
          <p:nvPr/>
        </p:nvSpPr>
        <p:spPr bwMode="auto">
          <a:xfrm>
            <a:off x="4562474" y="3364231"/>
            <a:ext cx="1549400"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0" name="Rectangle 139"/>
          <p:cNvSpPr>
            <a:spLocks noChangeArrowheads="1"/>
          </p:cNvSpPr>
          <p:nvPr/>
        </p:nvSpPr>
        <p:spPr bwMode="auto">
          <a:xfrm>
            <a:off x="6111874" y="3364231"/>
            <a:ext cx="1547813" cy="37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1" name="Rectangle 140"/>
          <p:cNvSpPr>
            <a:spLocks noChangeArrowheads="1"/>
          </p:cNvSpPr>
          <p:nvPr/>
        </p:nvSpPr>
        <p:spPr bwMode="auto">
          <a:xfrm>
            <a:off x="3006724" y="1503681"/>
            <a:ext cx="12700" cy="2238375"/>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2" name="Rectangle 141"/>
          <p:cNvSpPr>
            <a:spLocks noChangeArrowheads="1"/>
          </p:cNvSpPr>
          <p:nvPr/>
        </p:nvSpPr>
        <p:spPr bwMode="auto">
          <a:xfrm>
            <a:off x="4554537" y="1873568"/>
            <a:ext cx="14288" cy="1868488"/>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3" name="Rectangle 142"/>
          <p:cNvSpPr>
            <a:spLocks noChangeArrowheads="1"/>
          </p:cNvSpPr>
          <p:nvPr/>
        </p:nvSpPr>
        <p:spPr bwMode="auto">
          <a:xfrm>
            <a:off x="6105524" y="1873568"/>
            <a:ext cx="11113" cy="1868488"/>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4" name="Rectangle 143"/>
          <p:cNvSpPr>
            <a:spLocks noChangeArrowheads="1"/>
          </p:cNvSpPr>
          <p:nvPr/>
        </p:nvSpPr>
        <p:spPr bwMode="auto">
          <a:xfrm>
            <a:off x="1558924" y="1873568"/>
            <a:ext cx="6108701"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7" name="Rectangle 144"/>
          <p:cNvSpPr>
            <a:spLocks noChangeArrowheads="1"/>
          </p:cNvSpPr>
          <p:nvPr/>
        </p:nvSpPr>
        <p:spPr bwMode="auto">
          <a:xfrm>
            <a:off x="1558924" y="2245043"/>
            <a:ext cx="6108701"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8" name="Rectangle 145"/>
          <p:cNvSpPr>
            <a:spLocks noChangeArrowheads="1"/>
          </p:cNvSpPr>
          <p:nvPr/>
        </p:nvSpPr>
        <p:spPr bwMode="auto">
          <a:xfrm>
            <a:off x="1558924" y="2616518"/>
            <a:ext cx="6108701"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9" name="Rectangle 146"/>
          <p:cNvSpPr>
            <a:spLocks noChangeArrowheads="1"/>
          </p:cNvSpPr>
          <p:nvPr/>
        </p:nvSpPr>
        <p:spPr bwMode="auto">
          <a:xfrm>
            <a:off x="1558924" y="2986406"/>
            <a:ext cx="6108701"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0" name="Rectangle 147"/>
          <p:cNvSpPr>
            <a:spLocks noChangeArrowheads="1"/>
          </p:cNvSpPr>
          <p:nvPr/>
        </p:nvSpPr>
        <p:spPr bwMode="auto">
          <a:xfrm>
            <a:off x="1558924" y="3357881"/>
            <a:ext cx="6108701"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1" name="Rectangle 148"/>
          <p:cNvSpPr>
            <a:spLocks noChangeArrowheads="1"/>
          </p:cNvSpPr>
          <p:nvPr/>
        </p:nvSpPr>
        <p:spPr bwMode="auto">
          <a:xfrm>
            <a:off x="1558924" y="1503681"/>
            <a:ext cx="12700" cy="2238375"/>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2" name="Rectangle 149"/>
          <p:cNvSpPr>
            <a:spLocks noChangeArrowheads="1"/>
          </p:cNvSpPr>
          <p:nvPr/>
        </p:nvSpPr>
        <p:spPr bwMode="auto">
          <a:xfrm>
            <a:off x="7654924" y="1503681"/>
            <a:ext cx="12700" cy="2238375"/>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3" name="Rectangle 150"/>
          <p:cNvSpPr>
            <a:spLocks noChangeArrowheads="1"/>
          </p:cNvSpPr>
          <p:nvPr/>
        </p:nvSpPr>
        <p:spPr bwMode="auto">
          <a:xfrm>
            <a:off x="1558924" y="1503681"/>
            <a:ext cx="6108701"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4" name="Rectangle 151"/>
          <p:cNvSpPr>
            <a:spLocks noChangeArrowheads="1"/>
          </p:cNvSpPr>
          <p:nvPr/>
        </p:nvSpPr>
        <p:spPr bwMode="auto">
          <a:xfrm>
            <a:off x="1558924" y="3727768"/>
            <a:ext cx="6108701" cy="14288"/>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5" name="Rectangle 152"/>
          <p:cNvSpPr>
            <a:spLocks noChangeArrowheads="1"/>
          </p:cNvSpPr>
          <p:nvPr/>
        </p:nvSpPr>
        <p:spPr bwMode="auto">
          <a:xfrm>
            <a:off x="1657349" y="1568768"/>
            <a:ext cx="127793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Arial" pitchFamily="34" charset="0"/>
              </a:rPr>
              <a:t>Transaction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96" name="Rectangle 153"/>
          <p:cNvSpPr>
            <a:spLocks noChangeArrowheads="1"/>
          </p:cNvSpPr>
          <p:nvPr/>
        </p:nvSpPr>
        <p:spPr bwMode="auto">
          <a:xfrm>
            <a:off x="3105149" y="1568768"/>
            <a:ext cx="64293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Arial" pitchFamily="34" charset="0"/>
              </a:rPr>
              <a:t>Items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97" name="Rectangle 154"/>
          <p:cNvSpPr>
            <a:spLocks noChangeArrowheads="1"/>
          </p:cNvSpPr>
          <p:nvPr/>
        </p:nvSpPr>
        <p:spPr bwMode="auto">
          <a:xfrm>
            <a:off x="1657349" y="1945006"/>
            <a:ext cx="3460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98" name="Rectangle 155"/>
          <p:cNvSpPr>
            <a:spLocks noChangeArrowheads="1"/>
          </p:cNvSpPr>
          <p:nvPr/>
        </p:nvSpPr>
        <p:spPr bwMode="auto">
          <a:xfrm>
            <a:off x="3105149" y="1945006"/>
            <a:ext cx="6365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Bread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99" name="Rectangle 156"/>
          <p:cNvSpPr>
            <a:spLocks noChangeArrowheads="1"/>
          </p:cNvSpPr>
          <p:nvPr/>
        </p:nvSpPr>
        <p:spPr bwMode="auto">
          <a:xfrm>
            <a:off x="4654549" y="1945006"/>
            <a:ext cx="5222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Jelly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6" name="Rectangle 157"/>
          <p:cNvSpPr>
            <a:spLocks noChangeArrowheads="1"/>
          </p:cNvSpPr>
          <p:nvPr/>
        </p:nvSpPr>
        <p:spPr bwMode="auto">
          <a:xfrm>
            <a:off x="6203949" y="1945006"/>
            <a:ext cx="134143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Peanut Butter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 name="Rectangle 158"/>
          <p:cNvSpPr>
            <a:spLocks noChangeArrowheads="1"/>
          </p:cNvSpPr>
          <p:nvPr/>
        </p:nvSpPr>
        <p:spPr bwMode="auto">
          <a:xfrm>
            <a:off x="1657349" y="2313306"/>
            <a:ext cx="3460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8" name="Rectangle 159"/>
          <p:cNvSpPr>
            <a:spLocks noChangeArrowheads="1"/>
          </p:cNvSpPr>
          <p:nvPr/>
        </p:nvSpPr>
        <p:spPr bwMode="auto">
          <a:xfrm>
            <a:off x="3105149" y="2313306"/>
            <a:ext cx="6365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Bread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160"/>
          <p:cNvSpPr>
            <a:spLocks noChangeArrowheads="1"/>
          </p:cNvSpPr>
          <p:nvPr/>
        </p:nvSpPr>
        <p:spPr bwMode="auto">
          <a:xfrm>
            <a:off x="4654549" y="2313306"/>
            <a:ext cx="13414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Peanut Butter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0" name="Rectangle 161"/>
          <p:cNvSpPr>
            <a:spLocks noChangeArrowheads="1"/>
          </p:cNvSpPr>
          <p:nvPr/>
        </p:nvSpPr>
        <p:spPr bwMode="auto">
          <a:xfrm>
            <a:off x="1657349" y="2686368"/>
            <a:ext cx="3460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1" name="Rectangle 162"/>
          <p:cNvSpPr>
            <a:spLocks noChangeArrowheads="1"/>
          </p:cNvSpPr>
          <p:nvPr/>
        </p:nvSpPr>
        <p:spPr bwMode="auto">
          <a:xfrm>
            <a:off x="3105149" y="2686368"/>
            <a:ext cx="6365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Bread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 name="Rectangle 163"/>
          <p:cNvSpPr>
            <a:spLocks noChangeArrowheads="1"/>
          </p:cNvSpPr>
          <p:nvPr/>
        </p:nvSpPr>
        <p:spPr bwMode="auto">
          <a:xfrm>
            <a:off x="4654549" y="2686368"/>
            <a:ext cx="5349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Milk</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 name="Rectangle 164"/>
          <p:cNvSpPr>
            <a:spLocks noChangeArrowheads="1"/>
          </p:cNvSpPr>
          <p:nvPr/>
        </p:nvSpPr>
        <p:spPr bwMode="auto">
          <a:xfrm>
            <a:off x="6203949" y="2686368"/>
            <a:ext cx="13414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Peanut Butter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 name="Rectangle 165"/>
          <p:cNvSpPr>
            <a:spLocks noChangeArrowheads="1"/>
          </p:cNvSpPr>
          <p:nvPr/>
        </p:nvSpPr>
        <p:spPr bwMode="auto">
          <a:xfrm>
            <a:off x="1657349" y="3056256"/>
            <a:ext cx="3460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166"/>
          <p:cNvSpPr>
            <a:spLocks noChangeArrowheads="1"/>
          </p:cNvSpPr>
          <p:nvPr/>
        </p:nvSpPr>
        <p:spPr bwMode="auto">
          <a:xfrm>
            <a:off x="3105149" y="3056256"/>
            <a:ext cx="5222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Beer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167"/>
          <p:cNvSpPr>
            <a:spLocks noChangeArrowheads="1"/>
          </p:cNvSpPr>
          <p:nvPr/>
        </p:nvSpPr>
        <p:spPr bwMode="auto">
          <a:xfrm>
            <a:off x="4654549" y="3056256"/>
            <a:ext cx="6365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Bread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 name="Rectangle 168"/>
          <p:cNvSpPr>
            <a:spLocks noChangeArrowheads="1"/>
          </p:cNvSpPr>
          <p:nvPr/>
        </p:nvSpPr>
        <p:spPr bwMode="auto">
          <a:xfrm>
            <a:off x="1657349" y="3426143"/>
            <a:ext cx="3460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169"/>
          <p:cNvSpPr>
            <a:spLocks noChangeArrowheads="1"/>
          </p:cNvSpPr>
          <p:nvPr/>
        </p:nvSpPr>
        <p:spPr bwMode="auto">
          <a:xfrm>
            <a:off x="3105149" y="3426143"/>
            <a:ext cx="5222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Beer</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 name="Rectangle 170"/>
          <p:cNvSpPr>
            <a:spLocks noChangeArrowheads="1"/>
          </p:cNvSpPr>
          <p:nvPr/>
        </p:nvSpPr>
        <p:spPr bwMode="auto">
          <a:xfrm>
            <a:off x="4654549" y="3426143"/>
            <a:ext cx="5349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Milk</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10" name="TextBox 109"/>
              <p:cNvSpPr txBox="1"/>
              <p:nvPr/>
            </p:nvSpPr>
            <p:spPr>
              <a:xfrm>
                <a:off x="1640574" y="4309717"/>
                <a:ext cx="2981907" cy="528222"/>
              </a:xfrm>
              <a:prstGeom prst="rect">
                <a:avLst/>
              </a:prstGeom>
              <a:noFill/>
            </p:spPr>
            <p:txBody>
              <a:bodyPr wrap="none" rtlCol="0">
                <a:spAutoFit/>
              </a:bodyPr>
              <a:lstStyle/>
              <a:p>
                <a:r>
                  <a:rPr lang="en-US" sz="2000" dirty="0" smtClean="0">
                    <a:solidFill>
                      <a:schemeClr val="tx1"/>
                    </a:solidFill>
                  </a:rPr>
                  <a:t>Support(Bread) = </a:t>
                </a:r>
                <a14:m>
                  <m:oMath xmlns:m="http://schemas.openxmlformats.org/officeDocument/2006/math">
                    <m:f>
                      <m:fPr>
                        <m:ctrlPr>
                          <a:rPr lang="en-US" sz="2000" i="1" smtClean="0">
                            <a:solidFill>
                              <a:schemeClr val="tx1"/>
                            </a:solidFill>
                            <a:latin typeface="Cambria Math"/>
                          </a:rPr>
                        </m:ctrlPr>
                      </m:fPr>
                      <m:num>
                        <m:r>
                          <a:rPr lang="en-US" sz="2000" b="0" i="1" smtClean="0">
                            <a:solidFill>
                              <a:schemeClr val="tx1"/>
                            </a:solidFill>
                            <a:latin typeface="Cambria Math"/>
                          </a:rPr>
                          <m:t>4</m:t>
                        </m:r>
                      </m:num>
                      <m:den>
                        <m:r>
                          <a:rPr lang="en-US" sz="2000" b="0" i="1" smtClean="0">
                            <a:solidFill>
                              <a:schemeClr val="tx1"/>
                            </a:solidFill>
                            <a:latin typeface="Cambria Math"/>
                          </a:rPr>
                          <m:t>5</m:t>
                        </m:r>
                      </m:den>
                    </m:f>
                  </m:oMath>
                </a14:m>
                <a:r>
                  <a:rPr lang="en-US" sz="2000" dirty="0" smtClean="0">
                    <a:solidFill>
                      <a:schemeClr val="tx1"/>
                    </a:solidFill>
                  </a:rPr>
                  <a:t> = 0.8</a:t>
                </a:r>
                <a:endParaRPr lang="en-US" sz="2000" dirty="0">
                  <a:solidFill>
                    <a:schemeClr val="tx1"/>
                  </a:solidFill>
                </a:endParaRPr>
              </a:p>
            </p:txBody>
          </p:sp>
        </mc:Choice>
        <mc:Fallback xmlns="">
          <p:sp>
            <p:nvSpPr>
              <p:cNvPr id="110" name="TextBox 109"/>
              <p:cNvSpPr txBox="1">
                <a:spLocks noRot="1" noChangeAspect="1" noMove="1" noResize="1" noEditPoints="1" noAdjustHandles="1" noChangeArrowheads="1" noChangeShapeType="1" noTextEdit="1"/>
              </p:cNvSpPr>
              <p:nvPr/>
            </p:nvSpPr>
            <p:spPr>
              <a:xfrm>
                <a:off x="1640574" y="4309717"/>
                <a:ext cx="2981907" cy="528222"/>
              </a:xfrm>
              <a:prstGeom prst="rect">
                <a:avLst/>
              </a:prstGeom>
              <a:blipFill rotWithShape="1">
                <a:blip r:embed="rId2"/>
                <a:stretch>
                  <a:fillRect l="-2045" r="-1431"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TextBox 176"/>
              <p:cNvSpPr txBox="1"/>
              <p:nvPr/>
            </p:nvSpPr>
            <p:spPr>
              <a:xfrm>
                <a:off x="1640574" y="4890510"/>
                <a:ext cx="3863558" cy="529504"/>
              </a:xfrm>
              <a:prstGeom prst="rect">
                <a:avLst/>
              </a:prstGeom>
              <a:noFill/>
            </p:spPr>
            <p:txBody>
              <a:bodyPr wrap="none" rtlCol="0">
                <a:spAutoFit/>
              </a:bodyPr>
              <a:lstStyle/>
              <a:p>
                <a:r>
                  <a:rPr lang="en-US" sz="2000" dirty="0" smtClean="0">
                    <a:solidFill>
                      <a:schemeClr val="tx1"/>
                    </a:solidFill>
                  </a:rPr>
                  <a:t>Support(Peanut Butter) = </a:t>
                </a:r>
                <a14:m>
                  <m:oMath xmlns:m="http://schemas.openxmlformats.org/officeDocument/2006/math">
                    <m:f>
                      <m:fPr>
                        <m:ctrlPr>
                          <a:rPr lang="en-US" sz="2000" i="1" smtClean="0">
                            <a:solidFill>
                              <a:schemeClr val="tx1"/>
                            </a:solidFill>
                            <a:latin typeface="Cambria Math"/>
                          </a:rPr>
                        </m:ctrlPr>
                      </m:fPr>
                      <m:num>
                        <m:r>
                          <a:rPr lang="en-US" sz="2000" b="0" i="1" smtClean="0">
                            <a:solidFill>
                              <a:schemeClr val="tx1"/>
                            </a:solidFill>
                            <a:latin typeface="Cambria Math"/>
                          </a:rPr>
                          <m:t>3</m:t>
                        </m:r>
                      </m:num>
                      <m:den>
                        <m:r>
                          <a:rPr lang="en-US" sz="2000" b="0" i="1" smtClean="0">
                            <a:solidFill>
                              <a:schemeClr val="tx1"/>
                            </a:solidFill>
                            <a:latin typeface="Cambria Math"/>
                          </a:rPr>
                          <m:t>5</m:t>
                        </m:r>
                      </m:den>
                    </m:f>
                  </m:oMath>
                </a14:m>
                <a:r>
                  <a:rPr lang="en-US" sz="2000" dirty="0" smtClean="0">
                    <a:solidFill>
                      <a:schemeClr val="tx1"/>
                    </a:solidFill>
                  </a:rPr>
                  <a:t> = 0.6</a:t>
                </a:r>
                <a:endParaRPr lang="en-US" sz="2000" dirty="0">
                  <a:solidFill>
                    <a:schemeClr val="tx1"/>
                  </a:solidFill>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1640574" y="4890510"/>
                <a:ext cx="3863558" cy="529504"/>
              </a:xfrm>
              <a:prstGeom prst="rect">
                <a:avLst/>
              </a:prstGeom>
              <a:blipFill rotWithShape="1">
                <a:blip r:embed="rId3"/>
                <a:stretch>
                  <a:fillRect l="-1577" r="-789"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TextBox 177"/>
              <p:cNvSpPr txBox="1"/>
              <p:nvPr/>
            </p:nvSpPr>
            <p:spPr>
              <a:xfrm>
                <a:off x="1494525" y="5544621"/>
                <a:ext cx="4689104" cy="529504"/>
              </a:xfrm>
              <a:prstGeom prst="rect">
                <a:avLst/>
              </a:prstGeom>
              <a:noFill/>
            </p:spPr>
            <p:txBody>
              <a:bodyPr wrap="none" rtlCol="0">
                <a:spAutoFit/>
              </a:bodyPr>
              <a:lstStyle/>
              <a:p>
                <a:r>
                  <a:rPr lang="en-US" sz="2000" dirty="0" smtClean="0">
                    <a:solidFill>
                      <a:schemeClr val="tx1"/>
                    </a:solidFill>
                  </a:rPr>
                  <a:t>Support(Bread, Peanut Butter) = </a:t>
                </a:r>
                <a14:m>
                  <m:oMath xmlns:m="http://schemas.openxmlformats.org/officeDocument/2006/math">
                    <m:f>
                      <m:fPr>
                        <m:ctrlPr>
                          <a:rPr lang="en-US" sz="2000" i="1" smtClean="0">
                            <a:solidFill>
                              <a:schemeClr val="tx1"/>
                            </a:solidFill>
                            <a:latin typeface="Cambria Math"/>
                          </a:rPr>
                        </m:ctrlPr>
                      </m:fPr>
                      <m:num>
                        <m:r>
                          <a:rPr lang="en-US" sz="2000" b="0" i="1" smtClean="0">
                            <a:solidFill>
                              <a:schemeClr val="tx1"/>
                            </a:solidFill>
                            <a:latin typeface="Cambria Math"/>
                          </a:rPr>
                          <m:t>3</m:t>
                        </m:r>
                      </m:num>
                      <m:den>
                        <m:r>
                          <a:rPr lang="en-US" sz="2000" b="0" i="1" smtClean="0">
                            <a:solidFill>
                              <a:schemeClr val="tx1"/>
                            </a:solidFill>
                            <a:latin typeface="Cambria Math"/>
                          </a:rPr>
                          <m:t>5</m:t>
                        </m:r>
                      </m:den>
                    </m:f>
                  </m:oMath>
                </a14:m>
                <a:r>
                  <a:rPr lang="en-US" sz="2000" dirty="0" smtClean="0">
                    <a:solidFill>
                      <a:schemeClr val="tx1"/>
                    </a:solidFill>
                  </a:rPr>
                  <a:t> = 0.6</a:t>
                </a:r>
                <a:endParaRPr lang="en-US" sz="2000" dirty="0">
                  <a:solidFill>
                    <a:schemeClr val="tx1"/>
                  </a:solidFill>
                </a:endParaRPr>
              </a:p>
            </p:txBody>
          </p:sp>
        </mc:Choice>
        <mc:Fallback xmlns="">
          <p:sp>
            <p:nvSpPr>
              <p:cNvPr id="178" name="TextBox 177"/>
              <p:cNvSpPr txBox="1">
                <a:spLocks noRot="1" noChangeAspect="1" noMove="1" noResize="1" noEditPoints="1" noAdjustHandles="1" noChangeArrowheads="1" noChangeShapeType="1" noTextEdit="1"/>
              </p:cNvSpPr>
              <p:nvPr/>
            </p:nvSpPr>
            <p:spPr>
              <a:xfrm>
                <a:off x="1494525" y="5544621"/>
                <a:ext cx="4689104" cy="529504"/>
              </a:xfrm>
              <a:prstGeom prst="rect">
                <a:avLst/>
              </a:prstGeom>
              <a:blipFill rotWithShape="1">
                <a:blip r:embed="rId4"/>
                <a:stretch>
                  <a:fillRect l="-1300" r="-520" b="-81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5995987" y="5544621"/>
                <a:ext cx="1612942" cy="461665"/>
              </a:xfrm>
              <a:prstGeom prst="rect">
                <a:avLst/>
              </a:prstGeom>
              <a:noFill/>
            </p:spPr>
            <p:txBody>
              <a:bodyPr wrap="none" rtlCol="0">
                <a:spAutoFit/>
              </a:bodyPr>
              <a:lstStyle/>
              <a:p>
                <a14:m>
                  <m:oMath xmlns:m="http://schemas.openxmlformats.org/officeDocument/2006/math">
                    <m:r>
                      <a:rPr lang="en-US" sz="2400" i="1" smtClean="0">
                        <a:solidFill>
                          <a:schemeClr val="tx1"/>
                        </a:solidFill>
                        <a:latin typeface="Cambria Math"/>
                        <a:ea typeface="Cambria Math"/>
                      </a:rPr>
                      <m:t>≥</m:t>
                    </m:r>
                  </m:oMath>
                </a14:m>
                <a:r>
                  <a:rPr lang="en-US" sz="2400" dirty="0" smtClean="0">
                    <a:solidFill>
                      <a:schemeClr val="tx1"/>
                    </a:solidFill>
                  </a:rPr>
                  <a:t> </a:t>
                </a:r>
                <a:r>
                  <a:rPr lang="en-US" sz="2000" i="1" dirty="0" err="1" smtClean="0">
                    <a:solidFill>
                      <a:schemeClr val="tx1"/>
                    </a:solidFill>
                  </a:rPr>
                  <a:t>min_supp</a:t>
                </a:r>
                <a:endParaRPr lang="en-US" sz="2000" i="1" dirty="0">
                  <a:solidFill>
                    <a:schemeClr val="tx1"/>
                  </a:solidFill>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5995987" y="5544621"/>
                <a:ext cx="1612942" cy="461665"/>
              </a:xfrm>
              <a:prstGeom prst="rect">
                <a:avLst/>
              </a:prstGeom>
              <a:blipFill rotWithShape="1">
                <a:blip r:embed="rId5"/>
                <a:stretch>
                  <a:fillRect l="-1136" r="-3030" b="-22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 name="TextBox 179"/>
              <p:cNvSpPr txBox="1"/>
              <p:nvPr/>
            </p:nvSpPr>
            <p:spPr>
              <a:xfrm>
                <a:off x="4521850" y="4311134"/>
                <a:ext cx="1612942" cy="461665"/>
              </a:xfrm>
              <a:prstGeom prst="rect">
                <a:avLst/>
              </a:prstGeom>
              <a:noFill/>
            </p:spPr>
            <p:txBody>
              <a:bodyPr wrap="none" rtlCol="0">
                <a:spAutoFit/>
              </a:bodyPr>
              <a:lstStyle/>
              <a:p>
                <a14:m>
                  <m:oMath xmlns:m="http://schemas.openxmlformats.org/officeDocument/2006/math">
                    <m:r>
                      <a:rPr lang="en-US" sz="2400" i="1" smtClean="0">
                        <a:solidFill>
                          <a:schemeClr val="tx1"/>
                        </a:solidFill>
                        <a:latin typeface="Cambria Math"/>
                        <a:ea typeface="Cambria Math"/>
                      </a:rPr>
                      <m:t>≥</m:t>
                    </m:r>
                  </m:oMath>
                </a14:m>
                <a:r>
                  <a:rPr lang="en-US" sz="2400" dirty="0" smtClean="0">
                    <a:solidFill>
                      <a:schemeClr val="tx1"/>
                    </a:solidFill>
                  </a:rPr>
                  <a:t> </a:t>
                </a:r>
                <a:r>
                  <a:rPr lang="en-US" sz="2000" i="1" dirty="0" err="1" smtClean="0">
                    <a:solidFill>
                      <a:schemeClr val="tx1"/>
                    </a:solidFill>
                  </a:rPr>
                  <a:t>min_supp</a:t>
                </a:r>
                <a:endParaRPr lang="en-US" sz="2000" i="1" dirty="0">
                  <a:solidFill>
                    <a:schemeClr val="tx1"/>
                  </a:solidFill>
                </a:endParaRPr>
              </a:p>
            </p:txBody>
          </p:sp>
        </mc:Choice>
        <mc:Fallback xmlns="">
          <p:sp>
            <p:nvSpPr>
              <p:cNvPr id="180" name="TextBox 179"/>
              <p:cNvSpPr txBox="1">
                <a:spLocks noRot="1" noChangeAspect="1" noMove="1" noResize="1" noEditPoints="1" noAdjustHandles="1" noChangeArrowheads="1" noChangeShapeType="1" noTextEdit="1"/>
              </p:cNvSpPr>
              <p:nvPr/>
            </p:nvSpPr>
            <p:spPr>
              <a:xfrm>
                <a:off x="4521850" y="4311134"/>
                <a:ext cx="1612942" cy="461665"/>
              </a:xfrm>
              <a:prstGeom prst="rect">
                <a:avLst/>
              </a:prstGeom>
              <a:blipFill rotWithShape="1">
                <a:blip r:embed="rId6"/>
                <a:stretch>
                  <a:fillRect l="-1136" r="-3030" b="-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1" name="TextBox 180"/>
              <p:cNvSpPr txBox="1"/>
              <p:nvPr/>
            </p:nvSpPr>
            <p:spPr>
              <a:xfrm>
                <a:off x="5325268" y="4948731"/>
                <a:ext cx="1612942" cy="461665"/>
              </a:xfrm>
              <a:prstGeom prst="rect">
                <a:avLst/>
              </a:prstGeom>
              <a:noFill/>
            </p:spPr>
            <p:txBody>
              <a:bodyPr wrap="none" rtlCol="0">
                <a:spAutoFit/>
              </a:bodyPr>
              <a:lstStyle/>
              <a:p>
                <a14:m>
                  <m:oMath xmlns:m="http://schemas.openxmlformats.org/officeDocument/2006/math">
                    <m:r>
                      <a:rPr lang="en-US" sz="2400" i="1" smtClean="0">
                        <a:solidFill>
                          <a:schemeClr val="tx1"/>
                        </a:solidFill>
                        <a:latin typeface="Cambria Math"/>
                        <a:ea typeface="Cambria Math"/>
                      </a:rPr>
                      <m:t>≥</m:t>
                    </m:r>
                  </m:oMath>
                </a14:m>
                <a:r>
                  <a:rPr lang="en-US" sz="2400" dirty="0" smtClean="0">
                    <a:solidFill>
                      <a:schemeClr val="tx1"/>
                    </a:solidFill>
                  </a:rPr>
                  <a:t> </a:t>
                </a:r>
                <a:r>
                  <a:rPr lang="en-US" sz="2000" i="1" dirty="0" err="1" smtClean="0">
                    <a:solidFill>
                      <a:schemeClr val="tx1"/>
                    </a:solidFill>
                  </a:rPr>
                  <a:t>min_supp</a:t>
                </a:r>
                <a:endParaRPr lang="en-US" sz="2000" i="1" dirty="0">
                  <a:solidFill>
                    <a:schemeClr val="tx1"/>
                  </a:solidFill>
                </a:endParaRPr>
              </a:p>
            </p:txBody>
          </p:sp>
        </mc:Choice>
        <mc:Fallback xmlns="">
          <p:sp>
            <p:nvSpPr>
              <p:cNvPr id="181" name="TextBox 180"/>
              <p:cNvSpPr txBox="1">
                <a:spLocks noRot="1" noChangeAspect="1" noMove="1" noResize="1" noEditPoints="1" noAdjustHandles="1" noChangeArrowheads="1" noChangeShapeType="1" noTextEdit="1"/>
              </p:cNvSpPr>
              <p:nvPr/>
            </p:nvSpPr>
            <p:spPr>
              <a:xfrm>
                <a:off x="5325268" y="4948731"/>
                <a:ext cx="1612942" cy="461665"/>
              </a:xfrm>
              <a:prstGeom prst="rect">
                <a:avLst/>
              </a:prstGeom>
              <a:blipFill rotWithShape="1">
                <a:blip r:embed="rId7"/>
                <a:stretch>
                  <a:fillRect l="-1136" r="-3030" b="-21053"/>
                </a:stretch>
              </a:blipFill>
            </p:spPr>
            <p:txBody>
              <a:bodyPr/>
              <a:lstStyle/>
              <a:p>
                <a:r>
                  <a:rPr lang="en-US">
                    <a:noFill/>
                  </a:rPr>
                  <a:t> </a:t>
                </a:r>
              </a:p>
            </p:txBody>
          </p:sp>
        </mc:Fallback>
      </mc:AlternateContent>
      <p:sp>
        <p:nvSpPr>
          <p:cNvPr id="112" name="TextBox 111"/>
          <p:cNvSpPr txBox="1"/>
          <p:nvPr/>
        </p:nvSpPr>
        <p:spPr>
          <a:xfrm>
            <a:off x="6783407" y="4068824"/>
            <a:ext cx="1943161" cy="400110"/>
          </a:xfrm>
          <a:prstGeom prst="rect">
            <a:avLst/>
          </a:prstGeom>
          <a:noFill/>
        </p:spPr>
        <p:txBody>
          <a:bodyPr wrap="none" rtlCol="0">
            <a:spAutoFit/>
          </a:bodyPr>
          <a:lstStyle/>
          <a:p>
            <a:r>
              <a:rPr lang="en-US" sz="2000" i="1" dirty="0" err="1" smtClean="0">
                <a:solidFill>
                  <a:schemeClr val="tx1"/>
                </a:solidFill>
              </a:rPr>
              <a:t>min_supp</a:t>
            </a:r>
            <a:r>
              <a:rPr lang="en-US" sz="2000" i="1" dirty="0" smtClean="0">
                <a:solidFill>
                  <a:schemeClr val="tx1"/>
                </a:solidFill>
              </a:rPr>
              <a:t> = 0.6</a:t>
            </a:r>
            <a:endParaRPr lang="en-US" sz="2000" i="1" dirty="0">
              <a:solidFill>
                <a:schemeClr val="tx1"/>
              </a:solidFill>
            </a:endParaRPr>
          </a:p>
        </p:txBody>
      </p:sp>
      <p:sp>
        <p:nvSpPr>
          <p:cNvPr id="4" name="Minus 3"/>
          <p:cNvSpPr/>
          <p:nvPr/>
        </p:nvSpPr>
        <p:spPr bwMode="auto">
          <a:xfrm rot="20456148">
            <a:off x="1443678" y="698717"/>
            <a:ext cx="2583236" cy="359609"/>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67" name="Minus 66"/>
          <p:cNvSpPr/>
          <p:nvPr/>
        </p:nvSpPr>
        <p:spPr bwMode="auto">
          <a:xfrm rot="802036">
            <a:off x="1501102" y="698716"/>
            <a:ext cx="2583236" cy="359609"/>
          </a:xfrm>
          <a:prstGeom prst="mathMinu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3" name="Title 2"/>
          <p:cNvSpPr>
            <a:spLocks noGrp="1"/>
          </p:cNvSpPr>
          <p:nvPr>
            <p:ph type="title"/>
          </p:nvPr>
        </p:nvSpPr>
        <p:spPr/>
        <p:txBody>
          <a:bodyPr/>
          <a:lstStyle/>
          <a:p>
            <a:r>
              <a:rPr lang="en-US" dirty="0" smtClean="0"/>
              <a:t>Frequent </a:t>
            </a:r>
            <a:r>
              <a:rPr lang="en-US" dirty="0" err="1" smtClean="0"/>
              <a:t>Itemset</a:t>
            </a:r>
            <a:r>
              <a:rPr lang="en-US" dirty="0" smtClean="0"/>
              <a:t> Mining</a:t>
            </a:r>
            <a:endParaRPr lang="en-US" dirty="0"/>
          </a:p>
        </p:txBody>
      </p:sp>
    </p:spTree>
    <p:extLst>
      <p:ext uri="{BB962C8B-B14F-4D97-AF65-F5344CB8AC3E}">
        <p14:creationId xmlns:p14="http://schemas.microsoft.com/office/powerpoint/2010/main" val="36128101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3173972" y="1776730"/>
            <a:ext cx="851746" cy="2219552"/>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pic>
        <p:nvPicPr>
          <p:cNvPr id="5122" name="Picture 2" descr="I:\Lab PC Backup - 02-10-2011\Documents\Post-NCVPRIPG\thesis-chapter-1\Datasets\IMDB1\JohnyDepp\AliceinWonderland\faces\2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30" y="555371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I:\Lab PC Backup - 02-10-2011\Documents\Post-NCVPRIPG\thesis-chapter-1\Datasets\IMDB1\JohnyDepp\AliceinWonderland\faces\5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5035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Lab PC Backup - 02-10-2011\Documents\Post-NCVPRIPG\thesis-chapter-1\Datasets\IMDB1\JohnyDepp\AliceinWonderland\faces\6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69748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I:\Lab PC Backup - 02-10-2011\Documents\Post-NCVPRIPG\thesis-chapter-1\Datasets\IMDB1\JohnyDepp\AliceinWonderland\faces\10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280" y="385064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Lab PC Backup - 02-10-2011\Documents\Post-NCVPRIPG\thesis-chapter-1\Datasets\IMDB1\JohnyDepp\AliceinWonderland\faces\10_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2766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I:\Lab PC Backup - 02-10-2011\Documents\Post-NCVPRIPG\thesis-chapter-1\Datasets\IMDB1\JohnyDepp\AliceinWonderland\faces\1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720" y="441452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Lab PC Backup - 02-10-2011\Documents\Post-NCVPRIPG\thesis-chapter-1\Datasets\IMDB1\JohnyDepp\AliceinWonderland\faces\1_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530" y="2104073"/>
            <a:ext cx="952500" cy="952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3263054" y="1709995"/>
                <a:ext cx="640239" cy="4422749"/>
              </a:xfrm>
              <a:prstGeom prst="rect">
                <a:avLst/>
              </a:prstGeom>
              <a:noFill/>
            </p:spPr>
            <p:txBody>
              <a:bodyPr wrap="none" rtlCol="0">
                <a:spAutoFit/>
              </a:bodyPr>
              <a:lstStyle/>
              <a:p>
                <a:pPr>
                  <a:lnSpc>
                    <a:spcPct val="200000"/>
                  </a:lnSpc>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a:rPr>
                        <m:t>𝑤</m:t>
                      </m:r>
                      <m:r>
                        <a:rPr lang="en-US" sz="1800" b="0" i="1" baseline="-25000" smtClean="0">
                          <a:solidFill>
                            <a:schemeClr val="tx1"/>
                          </a:solidFill>
                          <a:latin typeface="Cambria Math"/>
                        </a:rPr>
                        <m:t>𝑘</m:t>
                      </m:r>
                      <m:r>
                        <a:rPr lang="en-US" sz="1800" b="0" i="1" baseline="-25000" smtClean="0">
                          <a:solidFill>
                            <a:schemeClr val="tx1"/>
                          </a:solidFill>
                          <a:latin typeface="Cambria Math"/>
                        </a:rPr>
                        <m:t>,1</m:t>
                      </m:r>
                    </m:oMath>
                  </m:oMathPara>
                </a14:m>
                <a:endParaRPr lang="en-US" sz="1800" b="0" baseline="-25000" dirty="0" smtClean="0">
                  <a:solidFill>
                    <a:schemeClr val="tx1"/>
                  </a:solidFill>
                </a:endParaRPr>
              </a:p>
              <a:p>
                <a:pPr>
                  <a:lnSpc>
                    <a:spcPct val="200000"/>
                  </a:lnSpc>
                </a:pPr>
                <a14:m>
                  <m:oMathPara xmlns:m="http://schemas.openxmlformats.org/officeDocument/2006/math">
                    <m:oMathParaPr>
                      <m:jc m:val="centerGroup"/>
                    </m:oMathParaPr>
                    <m:oMath xmlns:m="http://schemas.openxmlformats.org/officeDocument/2006/math">
                      <m:r>
                        <a:rPr lang="en-US" sz="1800" i="1">
                          <a:solidFill>
                            <a:schemeClr val="tx1"/>
                          </a:solidFill>
                          <a:latin typeface="Cambria Math"/>
                        </a:rPr>
                        <m:t>𝑤</m:t>
                      </m:r>
                      <m:r>
                        <a:rPr lang="en-US" sz="1800" b="0" i="1" baseline="-25000" smtClean="0">
                          <a:solidFill>
                            <a:schemeClr val="tx1"/>
                          </a:solidFill>
                          <a:latin typeface="Cambria Math"/>
                        </a:rPr>
                        <m:t>𝑘</m:t>
                      </m:r>
                      <m:r>
                        <a:rPr lang="en-US" sz="1800" b="0" i="1" baseline="-25000" smtClean="0">
                          <a:solidFill>
                            <a:schemeClr val="tx1"/>
                          </a:solidFill>
                          <a:latin typeface="Cambria Math"/>
                        </a:rPr>
                        <m:t>,2</m:t>
                      </m:r>
                    </m:oMath>
                  </m:oMathPara>
                </a14:m>
                <a:endParaRPr lang="en-US" sz="1800" baseline="-25000" dirty="0" smtClean="0"/>
              </a:p>
              <a:p>
                <a:pPr>
                  <a:lnSpc>
                    <a:spcPct val="200000"/>
                  </a:lnSpc>
                </a:pPr>
                <a14:m>
                  <m:oMathPara xmlns:m="http://schemas.openxmlformats.org/officeDocument/2006/math">
                    <m:oMathParaPr>
                      <m:jc m:val="centerGroup"/>
                    </m:oMathParaPr>
                    <m:oMath xmlns:m="http://schemas.openxmlformats.org/officeDocument/2006/math">
                      <m:r>
                        <a:rPr lang="en-US" sz="1800" i="1">
                          <a:solidFill>
                            <a:schemeClr val="tx1"/>
                          </a:solidFill>
                          <a:latin typeface="Cambria Math"/>
                        </a:rPr>
                        <m:t>𝑤</m:t>
                      </m:r>
                      <m:r>
                        <a:rPr lang="en-US" sz="1800" b="0" i="1" baseline="-25000" smtClean="0">
                          <a:solidFill>
                            <a:schemeClr val="tx1"/>
                          </a:solidFill>
                          <a:latin typeface="Cambria Math"/>
                        </a:rPr>
                        <m:t>𝑘</m:t>
                      </m:r>
                      <m:r>
                        <a:rPr lang="en-US" sz="1800" b="0" i="1" baseline="-25000" smtClean="0">
                          <a:solidFill>
                            <a:schemeClr val="tx1"/>
                          </a:solidFill>
                          <a:latin typeface="Cambria Math"/>
                        </a:rPr>
                        <m:t>,3</m:t>
                      </m:r>
                    </m:oMath>
                  </m:oMathPara>
                </a14:m>
                <a:endParaRPr lang="en-US" sz="1800" baseline="-25000" dirty="0" smtClean="0"/>
              </a:p>
              <a:p>
                <a:pPr>
                  <a:lnSpc>
                    <a:spcPct val="200000"/>
                  </a:lnSpc>
                </a:pPr>
                <a14:m>
                  <m:oMathPara xmlns:m="http://schemas.openxmlformats.org/officeDocument/2006/math">
                    <m:oMathParaPr>
                      <m:jc m:val="centerGroup"/>
                    </m:oMathParaPr>
                    <m:oMath xmlns:m="http://schemas.openxmlformats.org/officeDocument/2006/math">
                      <m:r>
                        <a:rPr lang="en-US" sz="1800" i="1">
                          <a:solidFill>
                            <a:schemeClr val="tx1"/>
                          </a:solidFill>
                          <a:latin typeface="Cambria Math"/>
                        </a:rPr>
                        <m:t>𝑤</m:t>
                      </m:r>
                      <m:r>
                        <a:rPr lang="en-US" sz="1800" b="0" i="1" baseline="-25000" smtClean="0">
                          <a:solidFill>
                            <a:schemeClr val="tx1"/>
                          </a:solidFill>
                          <a:latin typeface="Cambria Math"/>
                        </a:rPr>
                        <m:t>𝑘</m:t>
                      </m:r>
                      <m:r>
                        <a:rPr lang="en-US" sz="1800" b="0" i="1" baseline="-25000" smtClean="0">
                          <a:solidFill>
                            <a:schemeClr val="tx1"/>
                          </a:solidFill>
                          <a:latin typeface="Cambria Math"/>
                        </a:rPr>
                        <m:t>,4</m:t>
                      </m:r>
                    </m:oMath>
                  </m:oMathPara>
                </a14:m>
                <a:endParaRPr lang="en-US" sz="1800" baseline="-25000" dirty="0" smtClean="0"/>
              </a:p>
              <a:p>
                <a:pPr>
                  <a:lnSpc>
                    <a:spcPct val="200000"/>
                  </a:lnSpc>
                </a:pPr>
                <a14:m>
                  <m:oMathPara xmlns:m="http://schemas.openxmlformats.org/officeDocument/2006/math">
                    <m:oMathParaPr>
                      <m:jc m:val="centerGroup"/>
                    </m:oMathParaPr>
                    <m:oMath xmlns:m="http://schemas.openxmlformats.org/officeDocument/2006/math">
                      <m:r>
                        <a:rPr lang="en-US" sz="1800" i="1">
                          <a:solidFill>
                            <a:schemeClr val="tx1"/>
                          </a:solidFill>
                          <a:latin typeface="Cambria Math"/>
                        </a:rPr>
                        <m:t>𝑤</m:t>
                      </m:r>
                      <m:r>
                        <a:rPr lang="en-US" sz="1800" b="0" i="1" baseline="-25000" smtClean="0">
                          <a:solidFill>
                            <a:schemeClr val="tx1"/>
                          </a:solidFill>
                          <a:latin typeface="Cambria Math"/>
                        </a:rPr>
                        <m:t>𝑘</m:t>
                      </m:r>
                      <m:r>
                        <a:rPr lang="en-US" sz="1800" b="0" i="1" baseline="-25000" smtClean="0">
                          <a:solidFill>
                            <a:schemeClr val="tx1"/>
                          </a:solidFill>
                          <a:latin typeface="Cambria Math"/>
                        </a:rPr>
                        <m:t>,5</m:t>
                      </m:r>
                    </m:oMath>
                  </m:oMathPara>
                </a14:m>
                <a:endParaRPr lang="en-US" sz="1800" baseline="-25000" dirty="0" smtClean="0"/>
              </a:p>
              <a:p>
                <a:pPr>
                  <a:lnSpc>
                    <a:spcPct val="200000"/>
                  </a:lnSpc>
                </a:pPr>
                <a14:m>
                  <m:oMathPara xmlns:m="http://schemas.openxmlformats.org/officeDocument/2006/math">
                    <m:oMathParaPr>
                      <m:jc m:val="centerGroup"/>
                    </m:oMathParaPr>
                    <m:oMath xmlns:m="http://schemas.openxmlformats.org/officeDocument/2006/math">
                      <m:r>
                        <a:rPr lang="en-US" sz="1800" i="1">
                          <a:solidFill>
                            <a:schemeClr val="tx1"/>
                          </a:solidFill>
                          <a:latin typeface="Cambria Math"/>
                        </a:rPr>
                        <m:t>𝑤</m:t>
                      </m:r>
                      <m:r>
                        <a:rPr lang="en-US" sz="1800" b="0" i="1" baseline="-25000" smtClean="0">
                          <a:solidFill>
                            <a:schemeClr val="tx1"/>
                          </a:solidFill>
                          <a:latin typeface="Cambria Math"/>
                        </a:rPr>
                        <m:t>𝑘</m:t>
                      </m:r>
                      <m:r>
                        <a:rPr lang="en-US" sz="1800" b="0" i="1" baseline="-25000" smtClean="0">
                          <a:solidFill>
                            <a:schemeClr val="tx1"/>
                          </a:solidFill>
                          <a:latin typeface="Cambria Math"/>
                        </a:rPr>
                        <m:t>,6</m:t>
                      </m:r>
                    </m:oMath>
                  </m:oMathPara>
                </a14:m>
                <a:endParaRPr lang="en-US" sz="1800" baseline="-25000" dirty="0" smtClean="0"/>
              </a:p>
              <a:p>
                <a:pPr>
                  <a:lnSpc>
                    <a:spcPct val="200000"/>
                  </a:lnSpc>
                </a:pPr>
                <a14:m>
                  <m:oMathPara xmlns:m="http://schemas.openxmlformats.org/officeDocument/2006/math">
                    <m:oMathParaPr>
                      <m:jc m:val="centerGroup"/>
                    </m:oMathParaPr>
                    <m:oMath xmlns:m="http://schemas.openxmlformats.org/officeDocument/2006/math">
                      <m:r>
                        <a:rPr lang="en-US" sz="1800" i="1">
                          <a:solidFill>
                            <a:schemeClr val="tx1"/>
                          </a:solidFill>
                          <a:latin typeface="Cambria Math"/>
                        </a:rPr>
                        <m:t>𝑤</m:t>
                      </m:r>
                      <m:r>
                        <a:rPr lang="en-US" sz="1800" b="0" i="1" baseline="-25000" smtClean="0">
                          <a:solidFill>
                            <a:schemeClr val="tx1"/>
                          </a:solidFill>
                          <a:latin typeface="Cambria Math"/>
                        </a:rPr>
                        <m:t>𝑘</m:t>
                      </m:r>
                      <m:r>
                        <a:rPr lang="en-US" sz="1800" b="0" i="1" baseline="-25000" smtClean="0">
                          <a:solidFill>
                            <a:schemeClr val="tx1"/>
                          </a:solidFill>
                          <a:latin typeface="Cambria Math"/>
                        </a:rPr>
                        <m:t>,7</m:t>
                      </m:r>
                    </m:oMath>
                  </m:oMathPara>
                </a14:m>
                <a:endParaRPr lang="en-US" sz="1800" baseline="-25000" dirty="0" smtClean="0"/>
              </a:p>
              <a:p>
                <a:pPr>
                  <a:lnSpc>
                    <a:spcPct val="200000"/>
                  </a:lnSpc>
                </a:pPr>
                <a14:m>
                  <m:oMathPara xmlns:m="http://schemas.openxmlformats.org/officeDocument/2006/math">
                    <m:oMathParaPr>
                      <m:jc m:val="centerGroup"/>
                    </m:oMathParaPr>
                    <m:oMath xmlns:m="http://schemas.openxmlformats.org/officeDocument/2006/math">
                      <m:r>
                        <a:rPr lang="en-US" sz="1800" i="1">
                          <a:solidFill>
                            <a:schemeClr val="tx1"/>
                          </a:solidFill>
                          <a:latin typeface="Cambria Math"/>
                        </a:rPr>
                        <m:t>𝑤</m:t>
                      </m:r>
                      <m:r>
                        <a:rPr lang="en-US" sz="1800" b="0" i="1" baseline="-25000" smtClean="0">
                          <a:solidFill>
                            <a:schemeClr val="tx1"/>
                          </a:solidFill>
                          <a:latin typeface="Cambria Math"/>
                        </a:rPr>
                        <m:t>𝑘</m:t>
                      </m:r>
                      <m:r>
                        <a:rPr lang="en-US" sz="1800" b="0" i="1" baseline="-25000" smtClean="0">
                          <a:solidFill>
                            <a:schemeClr val="tx1"/>
                          </a:solidFill>
                          <a:latin typeface="Cambria Math"/>
                        </a:rPr>
                        <m:t>,8</m:t>
                      </m:r>
                    </m:oMath>
                  </m:oMathPara>
                </a14:m>
                <a:endParaRPr lang="en-US" sz="1800" baseline="-25000" dirty="0"/>
              </a:p>
            </p:txBody>
          </p:sp>
        </mc:Choice>
        <mc:Fallback xmlns="">
          <p:sp>
            <p:nvSpPr>
              <p:cNvPr id="3" name="TextBox 2"/>
              <p:cNvSpPr txBox="1">
                <a:spLocks noRot="1" noChangeAspect="1" noMove="1" noResize="1" noEditPoints="1" noAdjustHandles="1" noChangeArrowheads="1" noChangeShapeType="1" noTextEdit="1"/>
              </p:cNvSpPr>
              <p:nvPr/>
            </p:nvSpPr>
            <p:spPr>
              <a:xfrm>
                <a:off x="3263054" y="1709995"/>
                <a:ext cx="640239" cy="4422749"/>
              </a:xfrm>
              <a:prstGeom prst="rect">
                <a:avLst/>
              </a:prstGeom>
              <a:blipFill rotWithShape="1">
                <a:blip r:embed="rId9"/>
                <a:stretch>
                  <a:fillRect r="-3810"/>
                </a:stretch>
              </a:blipFill>
            </p:spPr>
            <p:txBody>
              <a:bodyPr/>
              <a:lstStyle/>
              <a:p>
                <a:r>
                  <a:rPr lang="en-US">
                    <a:noFill/>
                  </a:rPr>
                  <a:t> </a:t>
                </a:r>
              </a:p>
            </p:txBody>
          </p:sp>
        </mc:Fallback>
      </mc:AlternateContent>
      <p:pic>
        <p:nvPicPr>
          <p:cNvPr id="5130" name="Picture 10" descr="I:\Lab PC Backup - 02-10-2011\Documents\Post-NCVPRIPG\thesis-chapter-1\Datasets\IMDB1\JohnyDepp\AliceinWonderland\faces\17_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0200" y="505714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bwMode="auto">
          <a:xfrm>
            <a:off x="3173971" y="4538980"/>
            <a:ext cx="851746" cy="1152752"/>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15" name="Oval 14"/>
          <p:cNvSpPr/>
          <p:nvPr/>
        </p:nvSpPr>
        <p:spPr bwMode="auto">
          <a:xfrm>
            <a:off x="3278183" y="5614958"/>
            <a:ext cx="643321" cy="619352"/>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16" name="Oval 15"/>
          <p:cNvSpPr/>
          <p:nvPr/>
        </p:nvSpPr>
        <p:spPr bwMode="auto">
          <a:xfrm>
            <a:off x="3278184" y="3965802"/>
            <a:ext cx="643321" cy="619352"/>
          </a:xfrm>
          <a:prstGeom prst="ellipse">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5" name="TextBox 4"/>
          <p:cNvSpPr txBox="1"/>
          <p:nvPr/>
        </p:nvSpPr>
        <p:spPr>
          <a:xfrm>
            <a:off x="679916" y="1075491"/>
            <a:ext cx="1840568" cy="369332"/>
          </a:xfrm>
          <a:prstGeom prst="rect">
            <a:avLst/>
          </a:prstGeom>
          <a:noFill/>
        </p:spPr>
        <p:txBody>
          <a:bodyPr wrap="none" rtlCol="0">
            <a:spAutoFit/>
          </a:bodyPr>
          <a:lstStyle/>
          <a:p>
            <a:r>
              <a:rPr lang="en-US" sz="1800" dirty="0" smtClean="0">
                <a:solidFill>
                  <a:schemeClr val="tx1"/>
                </a:solidFill>
                <a:latin typeface="+mj-lt"/>
              </a:rPr>
              <a:t>Face Database</a:t>
            </a:r>
            <a:endParaRPr lang="en-US" sz="1800" dirty="0">
              <a:solidFill>
                <a:schemeClr val="tx1"/>
              </a:solidFill>
              <a:latin typeface="+mj-lt"/>
            </a:endParaRPr>
          </a:p>
        </p:txBody>
      </p:sp>
      <p:sp>
        <p:nvSpPr>
          <p:cNvPr id="18" name="TextBox 17"/>
          <p:cNvSpPr txBox="1"/>
          <p:nvPr/>
        </p:nvSpPr>
        <p:spPr>
          <a:xfrm>
            <a:off x="2791846" y="1250553"/>
            <a:ext cx="1667444" cy="369332"/>
          </a:xfrm>
          <a:prstGeom prst="rect">
            <a:avLst/>
          </a:prstGeom>
          <a:noFill/>
        </p:spPr>
        <p:txBody>
          <a:bodyPr wrap="none" rtlCol="0">
            <a:spAutoFit/>
          </a:bodyPr>
          <a:lstStyle/>
          <a:p>
            <a:r>
              <a:rPr lang="en-US" sz="1800" dirty="0" err="1" smtClean="0">
                <a:solidFill>
                  <a:schemeClr val="tx1"/>
                </a:solidFill>
                <a:latin typeface="+mj-lt"/>
              </a:rPr>
              <a:t>I</a:t>
            </a:r>
            <a:r>
              <a:rPr lang="en-US" sz="1800" baseline="30000" dirty="0" err="1" smtClean="0">
                <a:solidFill>
                  <a:schemeClr val="tx1"/>
                </a:solidFill>
                <a:latin typeface="+mj-lt"/>
              </a:rPr>
              <a:t>th</a:t>
            </a:r>
            <a:r>
              <a:rPr lang="en-US" sz="1800" dirty="0" smtClean="0">
                <a:solidFill>
                  <a:schemeClr val="tx1"/>
                </a:solidFill>
                <a:latin typeface="+mj-lt"/>
              </a:rPr>
              <a:t> dimension</a:t>
            </a:r>
            <a:endParaRPr lang="en-US" sz="1800" dirty="0">
              <a:solidFill>
                <a:schemeClr val="tx1"/>
              </a:solidFill>
              <a:latin typeface="+mj-lt"/>
            </a:endParaRPr>
          </a:p>
        </p:txBody>
      </p:sp>
      <p:sp>
        <p:nvSpPr>
          <p:cNvPr id="6" name="TextBox 5"/>
          <p:cNvSpPr txBox="1"/>
          <p:nvPr/>
        </p:nvSpPr>
        <p:spPr>
          <a:xfrm>
            <a:off x="4876800" y="3461266"/>
            <a:ext cx="3980577" cy="338554"/>
          </a:xfrm>
          <a:prstGeom prst="rect">
            <a:avLst/>
          </a:prstGeom>
          <a:noFill/>
        </p:spPr>
        <p:txBody>
          <a:bodyPr wrap="none" rtlCol="0">
            <a:spAutoFit/>
          </a:bodyPr>
          <a:lstStyle/>
          <a:p>
            <a:r>
              <a:rPr lang="en-US" sz="1600" dirty="0" smtClean="0">
                <a:solidFill>
                  <a:schemeClr val="tx1"/>
                </a:solidFill>
                <a:latin typeface="+mj-lt"/>
              </a:rPr>
              <a:t>Agglomerative Hierarchical Clustering</a:t>
            </a:r>
            <a:endParaRPr lang="en-US" sz="1600" dirty="0">
              <a:solidFill>
                <a:schemeClr val="tx1"/>
              </a:solidFill>
              <a:latin typeface="+mj-lt"/>
            </a:endParaRPr>
          </a:p>
        </p:txBody>
      </p:sp>
      <p:sp>
        <p:nvSpPr>
          <p:cNvPr id="7" name="TextBox 6"/>
          <p:cNvSpPr txBox="1"/>
          <p:nvPr/>
        </p:nvSpPr>
        <p:spPr>
          <a:xfrm>
            <a:off x="4419722" y="2133521"/>
            <a:ext cx="4182555" cy="338554"/>
          </a:xfrm>
          <a:prstGeom prst="rect">
            <a:avLst/>
          </a:prstGeom>
          <a:noFill/>
        </p:spPr>
        <p:txBody>
          <a:bodyPr wrap="none" rtlCol="0">
            <a:spAutoFit/>
          </a:bodyPr>
          <a:lstStyle/>
          <a:p>
            <a:r>
              <a:rPr lang="en-US" sz="1600" dirty="0" smtClean="0">
                <a:solidFill>
                  <a:schemeClr val="tx1"/>
                </a:solidFill>
                <a:latin typeface="+mj-lt"/>
              </a:rPr>
              <a:t>Most Prominent Person in </a:t>
            </a:r>
            <a:r>
              <a:rPr lang="en-US" sz="1600" dirty="0" err="1" smtClean="0">
                <a:solidFill>
                  <a:schemeClr val="tx1"/>
                </a:solidFill>
                <a:latin typeface="+mj-lt"/>
              </a:rPr>
              <a:t>I</a:t>
            </a:r>
            <a:r>
              <a:rPr lang="en-US" sz="1600" baseline="30000" dirty="0" err="1" smtClean="0">
                <a:solidFill>
                  <a:schemeClr val="tx1"/>
                </a:solidFill>
                <a:latin typeface="+mj-lt"/>
              </a:rPr>
              <a:t>th</a:t>
            </a:r>
            <a:r>
              <a:rPr lang="en-US" sz="1600" dirty="0" smtClean="0">
                <a:solidFill>
                  <a:schemeClr val="tx1"/>
                </a:solidFill>
                <a:latin typeface="+mj-lt"/>
              </a:rPr>
              <a:t> dimension</a:t>
            </a:r>
            <a:endParaRPr lang="en-US" sz="1600" dirty="0">
              <a:solidFill>
                <a:schemeClr val="tx1"/>
              </a:solidFill>
              <a:latin typeface="+mj-lt"/>
            </a:endParaRPr>
          </a:p>
        </p:txBody>
      </p:sp>
      <p:sp>
        <p:nvSpPr>
          <p:cNvPr id="8" name="Rectangle 7"/>
          <p:cNvSpPr/>
          <p:nvPr/>
        </p:nvSpPr>
        <p:spPr>
          <a:xfrm>
            <a:off x="5562600" y="2655673"/>
            <a:ext cx="1921168" cy="461665"/>
          </a:xfrm>
          <a:prstGeom prst="rect">
            <a:avLst/>
          </a:prstGeom>
        </p:spPr>
        <p:txBody>
          <a:bodyPr wrap="none">
            <a:spAutoFit/>
          </a:bodyPr>
          <a:lstStyle/>
          <a:p>
            <a:pPr marL="0" indent="0" algn="ctr">
              <a:buNone/>
            </a:pPr>
            <a:r>
              <a:rPr lang="en-US" sz="2400" b="1" i="1" dirty="0">
                <a:solidFill>
                  <a:schemeClr val="tx1"/>
                </a:solidFill>
                <a:latin typeface="+mj-lt"/>
              </a:rPr>
              <a:t>d</a:t>
            </a:r>
            <a:r>
              <a:rPr lang="en-US" sz="2400" b="1" i="1" baseline="-25000" dirty="0">
                <a:solidFill>
                  <a:schemeClr val="tx1"/>
                </a:solidFill>
                <a:latin typeface="+mj-lt"/>
              </a:rPr>
              <a:t>i</a:t>
            </a:r>
            <a:r>
              <a:rPr lang="en-US" sz="2400" b="1" i="1" dirty="0">
                <a:solidFill>
                  <a:schemeClr val="tx1"/>
                </a:solidFill>
                <a:latin typeface="+mj-lt"/>
              </a:rPr>
              <a:t> = </a:t>
            </a:r>
            <a:r>
              <a:rPr lang="en-US" sz="2400" b="1" dirty="0" smtClean="0">
                <a:solidFill>
                  <a:schemeClr val="tx1"/>
                </a:solidFill>
                <a:latin typeface="+mj-lt"/>
              </a:rPr>
              <a:t>11110000</a:t>
            </a:r>
            <a:endParaRPr lang="en-US" sz="2400" b="1" dirty="0">
              <a:solidFill>
                <a:schemeClr val="tx1"/>
              </a:solidFill>
              <a:latin typeface="+mj-lt"/>
            </a:endParaRPr>
          </a:p>
        </p:txBody>
      </p:sp>
      <mc:AlternateContent xmlns:mc="http://schemas.openxmlformats.org/markup-compatibility/2006" xmlns:a14="http://schemas.microsoft.com/office/drawing/2010/main">
        <mc:Choice Requires="a14">
          <p:sp>
            <p:nvSpPr>
              <p:cNvPr id="9" name="Rectangle 8"/>
              <p:cNvSpPr/>
              <p:nvPr/>
            </p:nvSpPr>
            <p:spPr>
              <a:xfrm>
                <a:off x="4682776" y="4142978"/>
                <a:ext cx="3680816" cy="461665"/>
              </a:xfrm>
              <a:prstGeom prst="rect">
                <a:avLst/>
              </a:prstGeom>
            </p:spPr>
            <p:txBody>
              <a:bodyPr wrap="none">
                <a:spAutoFit/>
              </a:bodyPr>
              <a:lstStyle/>
              <a:p>
                <a:pPr marL="0" indent="0" algn="ctr">
                  <a:buNone/>
                </a:pPr>
                <a:r>
                  <a:rPr lang="en-US" sz="2400" b="1" i="1" dirty="0" smtClean="0">
                    <a:solidFill>
                      <a:schemeClr val="tx1"/>
                    </a:solidFill>
                    <a:latin typeface="+mj-lt"/>
                  </a:rPr>
                  <a:t>d</a:t>
                </a:r>
                <a:r>
                  <a:rPr lang="en-US" sz="2400" b="1" i="1" baseline="-25000" dirty="0">
                    <a:solidFill>
                      <a:schemeClr val="tx1"/>
                    </a:solidFill>
                    <a:latin typeface="+mj-lt"/>
                  </a:rPr>
                  <a:t>1</a:t>
                </a:r>
                <a:r>
                  <a:rPr lang="en-US" sz="2400" b="1" i="1" dirty="0">
                    <a:solidFill>
                      <a:schemeClr val="tx1"/>
                    </a:solidFill>
                    <a:latin typeface="+mj-lt"/>
                  </a:rPr>
                  <a:t>d</a:t>
                </a:r>
                <a:r>
                  <a:rPr lang="en-US" sz="2400" b="1" i="1" baseline="-25000" dirty="0">
                    <a:solidFill>
                      <a:schemeClr val="tx1"/>
                    </a:solidFill>
                    <a:latin typeface="+mj-lt"/>
                  </a:rPr>
                  <a:t>2</a:t>
                </a:r>
                <a:r>
                  <a:rPr lang="en-US" sz="2400" b="1" i="1" dirty="0">
                    <a:solidFill>
                      <a:schemeClr val="tx1"/>
                    </a:solidFill>
                    <a:latin typeface="+mj-lt"/>
                  </a:rPr>
                  <a:t>…d</a:t>
                </a:r>
                <a:r>
                  <a:rPr lang="en-US" sz="2400" b="1" i="1" baseline="-25000" dirty="0">
                    <a:solidFill>
                      <a:schemeClr val="tx1"/>
                    </a:solidFill>
                    <a:latin typeface="+mj-lt"/>
                  </a:rPr>
                  <a:t>k </a:t>
                </a:r>
                <a:r>
                  <a:rPr lang="en-US" sz="2400" b="1" i="1" dirty="0">
                    <a:solidFill>
                      <a:schemeClr val="tx1"/>
                    </a:solidFill>
                    <a:latin typeface="+mj-lt"/>
                  </a:rPr>
                  <a:t>= d</a:t>
                </a:r>
                <a:r>
                  <a:rPr lang="en-US" sz="2400" b="1" i="1" baseline="-25000" dirty="0">
                    <a:solidFill>
                      <a:schemeClr val="tx1"/>
                    </a:solidFill>
                    <a:latin typeface="+mj-lt"/>
                  </a:rPr>
                  <a:t>1</a:t>
                </a:r>
                <a:r>
                  <a:rPr lang="en-US" sz="2400" b="1" i="1" dirty="0">
                    <a:solidFill>
                      <a:schemeClr val="tx1"/>
                    </a:solidFill>
                    <a:latin typeface="+mj-lt"/>
                  </a:rPr>
                  <a:t> </a:t>
                </a:r>
                <a14:m>
                  <m:oMath xmlns:m="http://schemas.openxmlformats.org/officeDocument/2006/math">
                    <m:r>
                      <a:rPr lang="en-US" sz="2400" b="1" i="1">
                        <a:solidFill>
                          <a:schemeClr val="tx1"/>
                        </a:solidFill>
                        <a:latin typeface="Cambria Math"/>
                      </a:rPr>
                      <m:t>˄</m:t>
                    </m:r>
                  </m:oMath>
                </a14:m>
                <a:r>
                  <a:rPr lang="en-US" sz="2400" b="1" i="1" dirty="0">
                    <a:solidFill>
                      <a:schemeClr val="tx1"/>
                    </a:solidFill>
                    <a:latin typeface="+mj-lt"/>
                  </a:rPr>
                  <a:t> d</a:t>
                </a:r>
                <a:r>
                  <a:rPr lang="en-US" sz="2400" b="1" i="1" baseline="-25000" dirty="0">
                    <a:solidFill>
                      <a:schemeClr val="tx1"/>
                    </a:solidFill>
                    <a:latin typeface="+mj-lt"/>
                  </a:rPr>
                  <a:t>2</a:t>
                </a:r>
                <a:r>
                  <a:rPr lang="en-US" sz="2400" b="1" i="1" dirty="0">
                    <a:solidFill>
                      <a:schemeClr val="tx1"/>
                    </a:solidFill>
                    <a:latin typeface="+mj-lt"/>
                  </a:rPr>
                  <a:t> </a:t>
                </a:r>
                <a14:m>
                  <m:oMath xmlns:m="http://schemas.openxmlformats.org/officeDocument/2006/math">
                    <m:r>
                      <a:rPr lang="en-US" sz="2400" b="1" i="1">
                        <a:solidFill>
                          <a:schemeClr val="tx1"/>
                        </a:solidFill>
                        <a:latin typeface="Cambria Math"/>
                      </a:rPr>
                      <m:t>˄ </m:t>
                    </m:r>
                  </m:oMath>
                </a14:m>
                <a:r>
                  <a:rPr lang="en-US" sz="2400" b="1" i="1" dirty="0">
                    <a:solidFill>
                      <a:schemeClr val="tx1"/>
                    </a:solidFill>
                    <a:latin typeface="+mj-lt"/>
                  </a:rPr>
                  <a:t> … </a:t>
                </a:r>
                <a14:m>
                  <m:oMath xmlns:m="http://schemas.openxmlformats.org/officeDocument/2006/math">
                    <m:r>
                      <a:rPr lang="en-US" sz="2400" b="1" i="1">
                        <a:solidFill>
                          <a:schemeClr val="tx1"/>
                        </a:solidFill>
                        <a:latin typeface="Cambria Math"/>
                      </a:rPr>
                      <m:t>˄</m:t>
                    </m:r>
                  </m:oMath>
                </a14:m>
                <a:r>
                  <a:rPr lang="en-US" sz="2400" b="1" i="1" dirty="0">
                    <a:solidFill>
                      <a:schemeClr val="tx1"/>
                    </a:solidFill>
                    <a:latin typeface="+mj-lt"/>
                  </a:rPr>
                  <a:t> d</a:t>
                </a:r>
                <a:r>
                  <a:rPr lang="en-US" sz="2400" b="1" i="1" baseline="-25000" dirty="0">
                    <a:solidFill>
                      <a:schemeClr val="tx1"/>
                    </a:solidFill>
                    <a:latin typeface="+mj-lt"/>
                  </a:rPr>
                  <a:t>k</a:t>
                </a:r>
              </a:p>
            </p:txBody>
          </p:sp>
        </mc:Choice>
        <mc:Fallback xmlns="">
          <p:sp>
            <p:nvSpPr>
              <p:cNvPr id="9" name="Rectangle 8"/>
              <p:cNvSpPr>
                <a:spLocks noRot="1" noChangeAspect="1" noMove="1" noResize="1" noEditPoints="1" noAdjustHandles="1" noChangeArrowheads="1" noChangeShapeType="1" noTextEdit="1"/>
              </p:cNvSpPr>
              <p:nvPr/>
            </p:nvSpPr>
            <p:spPr>
              <a:xfrm>
                <a:off x="4682776" y="4142978"/>
                <a:ext cx="3680816" cy="461665"/>
              </a:xfrm>
              <a:prstGeom prst="rect">
                <a:avLst/>
              </a:prstGeom>
              <a:blipFill rotWithShape="1">
                <a:blip r:embed="rId11"/>
                <a:stretch>
                  <a:fillRect l="-2152" t="-10667" r="-662" b="-30667"/>
                </a:stretch>
              </a:blipFill>
            </p:spPr>
            <p:txBody>
              <a:bodyPr/>
              <a:lstStyle/>
              <a:p>
                <a:r>
                  <a:rPr lang="en-US">
                    <a:noFill/>
                  </a:rPr>
                  <a:t> </a:t>
                </a:r>
              </a:p>
            </p:txBody>
          </p:sp>
        </mc:Fallback>
      </mc:AlternateContent>
      <p:sp>
        <p:nvSpPr>
          <p:cNvPr id="10" name="TextBox 9"/>
          <p:cNvSpPr txBox="1"/>
          <p:nvPr/>
        </p:nvSpPr>
        <p:spPr>
          <a:xfrm>
            <a:off x="4419722" y="3465314"/>
            <a:ext cx="4225837" cy="338554"/>
          </a:xfrm>
          <a:prstGeom prst="rect">
            <a:avLst/>
          </a:prstGeom>
          <a:noFill/>
        </p:spPr>
        <p:txBody>
          <a:bodyPr wrap="none" rtlCol="0">
            <a:spAutoFit/>
          </a:bodyPr>
          <a:lstStyle/>
          <a:p>
            <a:r>
              <a:rPr lang="en-US" sz="1600" dirty="0" smtClean="0">
                <a:solidFill>
                  <a:schemeClr val="tx1"/>
                </a:solidFill>
                <a:latin typeface="+mj-lt"/>
              </a:rPr>
              <a:t>Most Prominent Person in K dimensions</a:t>
            </a:r>
            <a:endParaRPr lang="en-US" sz="1600" dirty="0">
              <a:solidFill>
                <a:schemeClr val="tx1"/>
              </a:solidFill>
              <a:latin typeface="+mj-lt"/>
            </a:endParaRPr>
          </a:p>
        </p:txBody>
      </p:sp>
      <p:sp>
        <p:nvSpPr>
          <p:cNvPr id="11" name="Title 10"/>
          <p:cNvSpPr>
            <a:spLocks noGrp="1"/>
          </p:cNvSpPr>
          <p:nvPr>
            <p:ph type="title"/>
          </p:nvPr>
        </p:nvSpPr>
        <p:spPr/>
        <p:txBody>
          <a:bodyPr/>
          <a:lstStyle/>
          <a:p>
            <a:r>
              <a:rPr lang="en-US" dirty="0" smtClean="0"/>
              <a:t>Prominent Person Mining</a:t>
            </a:r>
            <a:endParaRPr lang="en-US" dirty="0"/>
          </a:p>
        </p:txBody>
      </p:sp>
    </p:spTree>
    <p:extLst>
      <p:ext uri="{BB962C8B-B14F-4D97-AF65-F5344CB8AC3E}">
        <p14:creationId xmlns:p14="http://schemas.microsoft.com/office/powerpoint/2010/main" val="28676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9" presetClass="emph" presetSubtype="0" fill="hold" grpId="1" nodeType="withEffect">
                                  <p:stCondLst>
                                    <p:cond delay="0"/>
                                  </p:stCondLst>
                                  <p:childTnLst>
                                    <p:animClr clrSpc="rgb" dir="cw">
                                      <p:cBhvr override="childStyle">
                                        <p:cTn id="9" dur="1000" fill="hold"/>
                                        <p:tgtEl>
                                          <p:spTgt spid="4"/>
                                        </p:tgtEl>
                                        <p:attrNameLst>
                                          <p:attrName>style.color</p:attrName>
                                        </p:attrNameLst>
                                      </p:cBhvr>
                                      <p:to>
                                        <a:srgbClr val="92D050"/>
                                      </p:to>
                                    </p:animClr>
                                    <p:animClr clrSpc="rgb" dir="cw">
                                      <p:cBhvr>
                                        <p:cTn id="10" dur="1000" fill="hold"/>
                                        <p:tgtEl>
                                          <p:spTgt spid="4"/>
                                        </p:tgtEl>
                                        <p:attrNameLst>
                                          <p:attrName>fillcolor</p:attrName>
                                        </p:attrNameLst>
                                      </p:cBhvr>
                                      <p:to>
                                        <a:srgbClr val="92D050"/>
                                      </p:to>
                                    </p:animClr>
                                    <p:set>
                                      <p:cBhvr>
                                        <p:cTn id="11" dur="1000" fill="hold"/>
                                        <p:tgtEl>
                                          <p:spTgt spid="4"/>
                                        </p:tgtEl>
                                        <p:attrNameLst>
                                          <p:attrName>fill.type</p:attrName>
                                        </p:attrNameLst>
                                      </p:cBhvr>
                                      <p:to>
                                        <p:strVal val="solid"/>
                                      </p:to>
                                    </p:set>
                                    <p:set>
                                      <p:cBhvr>
                                        <p:cTn id="12" dur="1000" fill="hold"/>
                                        <p:tgtEl>
                                          <p:spTgt spid="4"/>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6" grpId="1"/>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2300361" y="1463516"/>
            <a:ext cx="1623014" cy="57562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mc:AlternateContent xmlns:mc="http://schemas.openxmlformats.org/markup-compatibility/2006" xmlns:a14="http://schemas.microsoft.com/office/drawing/2010/main">
        <mc:Choice Requires="a14">
          <p:sp>
            <p:nvSpPr>
              <p:cNvPr id="3" name="Rectangle 2"/>
              <p:cNvSpPr/>
              <p:nvPr/>
            </p:nvSpPr>
            <p:spPr>
              <a:xfrm>
                <a:off x="1164333" y="1541353"/>
                <a:ext cx="6121740" cy="400110"/>
              </a:xfrm>
              <a:prstGeom prst="rect">
                <a:avLst/>
              </a:prstGeom>
            </p:spPr>
            <p:txBody>
              <a:bodyPr wrap="none">
                <a:spAutoFit/>
              </a:bodyPr>
              <a:lstStyle/>
              <a:p>
                <a:pPr marL="0" indent="0" algn="ctr">
                  <a:buNone/>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a:rPr>
                        <m:t>𝑤</m:t>
                      </m:r>
                      <m:d>
                        <m:dPr>
                          <m:ctrlPr>
                            <a:rPr lang="en-US" sz="2000" b="0" i="1" smtClean="0">
                              <a:solidFill>
                                <a:schemeClr val="tx1"/>
                              </a:solidFill>
                              <a:latin typeface="Cambria Math"/>
                            </a:rPr>
                          </m:ctrlPr>
                        </m:dPr>
                        <m:e>
                          <m:r>
                            <a:rPr lang="en-US" sz="2000" b="0" i="1" smtClean="0">
                              <a:solidFill>
                                <a:schemeClr val="tx1"/>
                              </a:solidFill>
                              <a:latin typeface="Cambria Math"/>
                            </a:rPr>
                            <m:t>𝑓</m:t>
                          </m:r>
                          <m:r>
                            <a:rPr lang="en-US" sz="2000" b="0" i="1" baseline="-25000" smtClean="0">
                              <a:solidFill>
                                <a:schemeClr val="tx1"/>
                              </a:solidFill>
                              <a:latin typeface="Cambria Math"/>
                            </a:rPr>
                            <m:t>𝑖</m:t>
                          </m:r>
                        </m:e>
                      </m:d>
                      <m:r>
                        <a:rPr lang="en-US" sz="2000" b="0" i="1" smtClean="0">
                          <a:solidFill>
                            <a:schemeClr val="tx1"/>
                          </a:solidFill>
                          <a:latin typeface="Cambria Math"/>
                        </a:rPr>
                        <m:t>  =  </m:t>
                      </m:r>
                      <m:r>
                        <a:rPr lang="en-US" sz="2000" b="0" i="1" smtClean="0">
                          <a:solidFill>
                            <a:schemeClr val="tx1"/>
                          </a:solidFill>
                          <a:latin typeface="Cambria Math"/>
                        </a:rPr>
                        <m:t>𝑓𝑖</m:t>
                      </m:r>
                      <m:r>
                        <a:rPr lang="en-US" sz="2000" b="0" i="1" smtClean="0">
                          <a:solidFill>
                            <a:schemeClr val="tx1"/>
                          </a:solidFill>
                          <a:latin typeface="Cambria Math"/>
                        </a:rPr>
                        <m:t>.</m:t>
                      </m:r>
                      <m:r>
                        <a:rPr lang="en-US" sz="2000" b="0" i="1" smtClean="0">
                          <a:solidFill>
                            <a:schemeClr val="tx1"/>
                          </a:solidFill>
                          <a:latin typeface="Cambria Math"/>
                        </a:rPr>
                        <m:t>𝑝𝑟𝑒𝑠𝑒𝑛𝑐𝑒</m:t>
                      </m:r>
                      <m:r>
                        <a:rPr lang="en-US" sz="2000" b="0" i="1" smtClean="0">
                          <a:solidFill>
                            <a:schemeClr val="tx1"/>
                          </a:solidFill>
                          <a:latin typeface="Cambria Math"/>
                        </a:rPr>
                        <m:t>  +  </m:t>
                      </m:r>
                      <m:r>
                        <a:rPr lang="en-US" sz="2000" b="0" i="1" smtClean="0">
                          <a:solidFill>
                            <a:schemeClr val="tx1"/>
                          </a:solidFill>
                          <a:latin typeface="Cambria Math"/>
                        </a:rPr>
                        <m:t>𝑓𝑖</m:t>
                      </m:r>
                      <m:r>
                        <a:rPr lang="en-US" sz="2000" b="0" i="1" smtClean="0">
                          <a:solidFill>
                            <a:schemeClr val="tx1"/>
                          </a:solidFill>
                          <a:latin typeface="Cambria Math"/>
                        </a:rPr>
                        <m:t>.</m:t>
                      </m:r>
                      <m:r>
                        <a:rPr lang="en-US" sz="2000" b="0" i="1" smtClean="0">
                          <a:solidFill>
                            <a:schemeClr val="tx1"/>
                          </a:solidFill>
                          <a:latin typeface="Cambria Math"/>
                        </a:rPr>
                        <m:t>𝑟𝑎𝑡𝑖𝑜</m:t>
                      </m:r>
                      <m:r>
                        <a:rPr lang="en-US" sz="2000" b="0" i="1" smtClean="0">
                          <a:solidFill>
                            <a:schemeClr val="tx1"/>
                          </a:solidFill>
                          <a:latin typeface="Cambria Math"/>
                        </a:rPr>
                        <m:t>   −  </m:t>
                      </m:r>
                      <m:r>
                        <a:rPr lang="en-US" sz="2000" b="0" i="1" smtClean="0">
                          <a:solidFill>
                            <a:schemeClr val="tx1"/>
                          </a:solidFill>
                          <a:latin typeface="Cambria Math"/>
                        </a:rPr>
                        <m:t>𝑓𝑖</m:t>
                      </m:r>
                      <m:r>
                        <a:rPr lang="en-US" sz="2000" b="0" i="1" smtClean="0">
                          <a:solidFill>
                            <a:schemeClr val="tx1"/>
                          </a:solidFill>
                          <a:latin typeface="Cambria Math"/>
                        </a:rPr>
                        <m:t>.</m:t>
                      </m:r>
                      <m:r>
                        <a:rPr lang="en-US" sz="2000" b="0" i="1" smtClean="0">
                          <a:solidFill>
                            <a:schemeClr val="tx1"/>
                          </a:solidFill>
                          <a:latin typeface="Cambria Math"/>
                        </a:rPr>
                        <m:t>𝑑𝑒𝑣𝑖𝑎𝑡𝑖𝑜𝑛</m:t>
                      </m:r>
                    </m:oMath>
                  </m:oMathPara>
                </a14:m>
                <a:endParaRPr lang="en-US" sz="2000" dirty="0">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164333" y="1541353"/>
                <a:ext cx="6121740" cy="400110"/>
              </a:xfrm>
              <a:prstGeom prst="rect">
                <a:avLst/>
              </a:prstGeom>
              <a:blipFill rotWithShape="1">
                <a:blip r:embed="rId2"/>
                <a:stretch>
                  <a:fillRect b="-18462"/>
                </a:stretch>
              </a:blipFill>
            </p:spPr>
            <p:txBody>
              <a:bodyPr/>
              <a:lstStyle/>
              <a:p>
                <a:r>
                  <a:rPr lang="en-US">
                    <a:noFill/>
                  </a:rPr>
                  <a:t> </a:t>
                </a:r>
              </a:p>
            </p:txBody>
          </p:sp>
        </mc:Fallback>
      </mc:AlternateContent>
      <p:grpSp>
        <p:nvGrpSpPr>
          <p:cNvPr id="11" name="Group 10"/>
          <p:cNvGrpSpPr/>
          <p:nvPr/>
        </p:nvGrpSpPr>
        <p:grpSpPr>
          <a:xfrm>
            <a:off x="1131078" y="2580639"/>
            <a:ext cx="2060436" cy="3305871"/>
            <a:chOff x="1131078" y="2580639"/>
            <a:chExt cx="2060436" cy="3305871"/>
          </a:xfrm>
        </p:grpSpPr>
        <p:pic>
          <p:nvPicPr>
            <p:cNvPr id="5" name="Picture 4" descr="I:\Lab PC Backup - 02-10-2011\Documents\Post-NCVPRIPG\thesis-chapter-1\Datasets\IMDB1\JohnyDepp\AliceinWonderland\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580639"/>
              <a:ext cx="1900557" cy="25330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1131078" y="5486400"/>
                  <a:ext cx="206043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a:rPr>
                          <m:t>𝑓</m:t>
                        </m:r>
                        <m:r>
                          <a:rPr lang="en-US" sz="2000" b="0" i="1" baseline="-25000" smtClean="0">
                            <a:solidFill>
                              <a:schemeClr val="tx1"/>
                            </a:solidFill>
                            <a:latin typeface="Cambria Math"/>
                          </a:rPr>
                          <m:t>𝑖</m:t>
                        </m:r>
                        <m:r>
                          <a:rPr lang="en-US" sz="2000" b="0" i="1" smtClean="0">
                            <a:solidFill>
                              <a:schemeClr val="tx1"/>
                            </a:solidFill>
                            <a:latin typeface="Cambria Math"/>
                          </a:rPr>
                          <m:t>.</m:t>
                        </m:r>
                        <m:r>
                          <a:rPr lang="en-US" sz="2000" b="0" i="1" smtClean="0">
                            <a:solidFill>
                              <a:schemeClr val="tx1"/>
                            </a:solidFill>
                            <a:latin typeface="Cambria Math"/>
                          </a:rPr>
                          <m:t>𝑝𝑟𝑒𝑠𝑒𝑛𝑐𝑒</m:t>
                        </m:r>
                        <m:r>
                          <a:rPr lang="en-US" sz="2000" b="0" i="1" smtClean="0">
                            <a:solidFill>
                              <a:schemeClr val="tx1"/>
                            </a:solidFill>
                            <a:latin typeface="Cambria Math"/>
                          </a:rPr>
                          <m:t>=1</m:t>
                        </m:r>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1131078" y="5486400"/>
                  <a:ext cx="2060436" cy="400110"/>
                </a:xfrm>
                <a:prstGeom prst="rect">
                  <a:avLst/>
                </a:prstGeom>
                <a:blipFill rotWithShape="1">
                  <a:blip r:embed="rId4"/>
                  <a:stretch>
                    <a:fillRect b="-15152"/>
                  </a:stretch>
                </a:blipFill>
              </p:spPr>
              <p:txBody>
                <a:bodyPr/>
                <a:lstStyle/>
                <a:p>
                  <a:r>
                    <a:rPr lang="en-US">
                      <a:noFill/>
                    </a:rPr>
                    <a:t> </a:t>
                  </a:r>
                </a:p>
              </p:txBody>
            </p:sp>
          </mc:Fallback>
        </mc:AlternateContent>
      </p:grpSp>
      <p:grpSp>
        <p:nvGrpSpPr>
          <p:cNvPr id="12" name="Group 11"/>
          <p:cNvGrpSpPr/>
          <p:nvPr/>
        </p:nvGrpSpPr>
        <p:grpSpPr>
          <a:xfrm>
            <a:off x="3163559" y="2580639"/>
            <a:ext cx="2060436" cy="3454629"/>
            <a:chOff x="3163559" y="2580639"/>
            <a:chExt cx="2060436" cy="3454629"/>
          </a:xfrm>
        </p:grpSpPr>
        <p:pic>
          <p:nvPicPr>
            <p:cNvPr id="6" name="Picture 5" descr="I:\Lab PC Backup - 02-10-2011\Documents\Post-NCVPRIPG\thesis-chapter-1\Datasets\IMDB1\JohnyDepp\AliceinWonderland\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2580639"/>
              <a:ext cx="1803309" cy="25330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p:cNvSpPr txBox="1"/>
                <p:nvPr/>
              </p:nvSpPr>
              <p:spPr>
                <a:xfrm>
                  <a:off x="3163559" y="5364700"/>
                  <a:ext cx="2060436" cy="6705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chemeClr val="tx1"/>
                            </a:solidFill>
                            <a:latin typeface="Cambria Math"/>
                          </a:rPr>
                          <m:t>𝑓</m:t>
                        </m:r>
                        <m:r>
                          <a:rPr lang="en-US" sz="2000" i="1" baseline="-25000">
                            <a:solidFill>
                              <a:schemeClr val="tx1"/>
                            </a:solidFill>
                            <a:latin typeface="Cambria Math"/>
                          </a:rPr>
                          <m:t>𝑖</m:t>
                        </m:r>
                        <m:r>
                          <a:rPr lang="en-US" sz="2000" i="1">
                            <a:solidFill>
                              <a:schemeClr val="tx1"/>
                            </a:solidFill>
                            <a:latin typeface="Cambria Math"/>
                          </a:rPr>
                          <m:t>.</m:t>
                        </m:r>
                        <m:r>
                          <a:rPr lang="en-US" sz="2000" i="1">
                            <a:solidFill>
                              <a:schemeClr val="tx1"/>
                            </a:solidFill>
                            <a:latin typeface="Cambria Math"/>
                          </a:rPr>
                          <m:t>𝑝𝑟𝑒𝑠𝑒𝑛𝑐𝑒</m:t>
                        </m:r>
                        <m:r>
                          <a:rPr lang="en-US" sz="2000" i="1">
                            <a:solidFill>
                              <a:schemeClr val="tx1"/>
                            </a:solidFill>
                            <a:latin typeface="Cambria Math"/>
                          </a:rPr>
                          <m:t>=</m:t>
                        </m:r>
                        <m:f>
                          <m:fPr>
                            <m:ctrlPr>
                              <a:rPr lang="en-US" sz="2000" i="1" smtClean="0">
                                <a:solidFill>
                                  <a:schemeClr val="tx1"/>
                                </a:solidFill>
                                <a:latin typeface="Cambria Math"/>
                              </a:rPr>
                            </m:ctrlPr>
                          </m:fPr>
                          <m:num>
                            <m:r>
                              <a:rPr lang="en-US" sz="2000" b="0" i="1" smtClean="0">
                                <a:solidFill>
                                  <a:schemeClr val="tx1"/>
                                </a:solidFill>
                                <a:latin typeface="Cambria Math"/>
                              </a:rPr>
                              <m:t>1</m:t>
                            </m:r>
                          </m:num>
                          <m:den>
                            <m:r>
                              <a:rPr lang="en-US" sz="2000" b="0" i="1" smtClean="0">
                                <a:solidFill>
                                  <a:schemeClr val="tx1"/>
                                </a:solidFill>
                                <a:latin typeface="Cambria Math"/>
                              </a:rPr>
                              <m:t>3</m:t>
                            </m:r>
                          </m:den>
                        </m:f>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3163559" y="5364700"/>
                  <a:ext cx="2060436" cy="670568"/>
                </a:xfrm>
                <a:prstGeom prst="rect">
                  <a:avLst/>
                </a:prstGeom>
                <a:blipFill rotWithShape="1">
                  <a:blip r:embed="rId6"/>
                  <a:stretch>
                    <a:fillRect/>
                  </a:stretch>
                </a:blipFill>
              </p:spPr>
              <p:txBody>
                <a:bodyPr/>
                <a:lstStyle/>
                <a:p>
                  <a:r>
                    <a:rPr lang="en-US">
                      <a:noFill/>
                    </a:rPr>
                    <a:t> </a:t>
                  </a:r>
                </a:p>
              </p:txBody>
            </p:sp>
          </mc:Fallback>
        </mc:AlternateContent>
      </p:grpSp>
      <p:grpSp>
        <p:nvGrpSpPr>
          <p:cNvPr id="13" name="Group 12"/>
          <p:cNvGrpSpPr/>
          <p:nvPr/>
        </p:nvGrpSpPr>
        <p:grpSpPr>
          <a:xfrm>
            <a:off x="5161280" y="2580639"/>
            <a:ext cx="2131390" cy="3454373"/>
            <a:chOff x="5161280" y="2580639"/>
            <a:chExt cx="2131390" cy="3454373"/>
          </a:xfrm>
        </p:grpSpPr>
        <p:pic>
          <p:nvPicPr>
            <p:cNvPr id="4" name="Picture 2" descr="I:\Lab PC Backup - 02-10-2011\Documents\Post-NCVPRIPG\thesis-chapter-1\Datasets\IMDB1\JohnyDepp\AliceinWonderland\1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61280" y="2580639"/>
              <a:ext cx="2018898" cy="25330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p:cNvSpPr txBox="1"/>
                <p:nvPr/>
              </p:nvSpPr>
              <p:spPr>
                <a:xfrm>
                  <a:off x="5232234" y="5366496"/>
                  <a:ext cx="2060436" cy="6685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chemeClr val="tx1"/>
                            </a:solidFill>
                            <a:latin typeface="Cambria Math"/>
                          </a:rPr>
                          <m:t>𝑓</m:t>
                        </m:r>
                        <m:r>
                          <a:rPr lang="en-US" sz="2000" i="1" baseline="-25000">
                            <a:solidFill>
                              <a:schemeClr val="tx1"/>
                            </a:solidFill>
                            <a:latin typeface="Cambria Math"/>
                          </a:rPr>
                          <m:t>𝑖</m:t>
                        </m:r>
                        <m:r>
                          <a:rPr lang="en-US" sz="2000" i="1">
                            <a:solidFill>
                              <a:schemeClr val="tx1"/>
                            </a:solidFill>
                            <a:latin typeface="Cambria Math"/>
                          </a:rPr>
                          <m:t>.</m:t>
                        </m:r>
                        <m:r>
                          <a:rPr lang="en-US" sz="2000" i="1">
                            <a:solidFill>
                              <a:schemeClr val="tx1"/>
                            </a:solidFill>
                            <a:latin typeface="Cambria Math"/>
                          </a:rPr>
                          <m:t>𝑝𝑟𝑒𝑠𝑒𝑛𝑐𝑒</m:t>
                        </m:r>
                        <m:r>
                          <a:rPr lang="en-US" sz="2000" i="1">
                            <a:solidFill>
                              <a:schemeClr val="tx1"/>
                            </a:solidFill>
                            <a:latin typeface="Cambria Math"/>
                          </a:rPr>
                          <m:t>=</m:t>
                        </m:r>
                        <m:f>
                          <m:fPr>
                            <m:ctrlPr>
                              <a:rPr lang="en-US" sz="2000" i="1" smtClean="0">
                                <a:solidFill>
                                  <a:schemeClr val="tx1"/>
                                </a:solidFill>
                                <a:latin typeface="Cambria Math"/>
                              </a:rPr>
                            </m:ctrlPr>
                          </m:fPr>
                          <m:num>
                            <m:r>
                              <a:rPr lang="en-US" sz="2000" b="0" i="1" smtClean="0">
                                <a:solidFill>
                                  <a:schemeClr val="tx1"/>
                                </a:solidFill>
                                <a:latin typeface="Cambria Math"/>
                              </a:rPr>
                              <m:t>1</m:t>
                            </m:r>
                          </m:num>
                          <m:den>
                            <m:r>
                              <a:rPr lang="en-US" sz="2000" b="0" i="1" smtClean="0">
                                <a:solidFill>
                                  <a:schemeClr val="tx1"/>
                                </a:solidFill>
                                <a:latin typeface="Cambria Math"/>
                              </a:rPr>
                              <m:t>4</m:t>
                            </m:r>
                          </m:den>
                        </m:f>
                      </m:oMath>
                    </m:oMathPara>
                  </a14:m>
                  <a:endParaRPr lang="en-US"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5232234" y="5366496"/>
                  <a:ext cx="2060436" cy="668516"/>
                </a:xfrm>
                <a:prstGeom prst="rect">
                  <a:avLst/>
                </a:prstGeom>
                <a:blipFill rotWithShape="1">
                  <a:blip r:embed="rId8"/>
                  <a:stretch>
                    <a:fillRect/>
                  </a:stretch>
                </a:blipFill>
              </p:spPr>
              <p:txBody>
                <a:bodyPr/>
                <a:lstStyle/>
                <a:p>
                  <a:r>
                    <a:rPr lang="en-US">
                      <a:noFill/>
                    </a:rPr>
                    <a:t> </a:t>
                  </a:r>
                </a:p>
              </p:txBody>
            </p:sp>
          </mc:Fallback>
        </mc:AlternateContent>
      </p:grpSp>
      <p:sp>
        <p:nvSpPr>
          <p:cNvPr id="15" name="Oval 14"/>
          <p:cNvSpPr/>
          <p:nvPr/>
        </p:nvSpPr>
        <p:spPr bwMode="auto">
          <a:xfrm>
            <a:off x="4178043" y="1463516"/>
            <a:ext cx="1064351" cy="57562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pic>
        <p:nvPicPr>
          <p:cNvPr id="3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0521" y="3368705"/>
            <a:ext cx="1294866" cy="152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descr="I:\Lab PC Backup - 02-10-2011\Documents\Post-NCVPRIPG\thesis-chapter-1\Datasets\IMDB1\JohnyDepp\AliceinWonderland\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1921" y="3048000"/>
            <a:ext cx="1900557" cy="253308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4078921" y="2927866"/>
            <a:ext cx="845103" cy="369332"/>
          </a:xfrm>
          <a:prstGeom prst="rect">
            <a:avLst/>
          </a:prstGeom>
          <a:noFill/>
        </p:spPr>
        <p:txBody>
          <a:bodyPr wrap="none" rtlCol="0">
            <a:spAutoFit/>
          </a:bodyPr>
          <a:lstStyle/>
          <a:p>
            <a:r>
              <a:rPr lang="en-US" b="1" dirty="0" smtClean="0">
                <a:solidFill>
                  <a:schemeClr val="tx1"/>
                </a:solidFill>
                <a:latin typeface="+mj-lt"/>
              </a:rPr>
              <a:t>SIZE (</a:t>
            </a:r>
            <a:endParaRPr lang="en-US" b="1" dirty="0">
              <a:solidFill>
                <a:schemeClr val="tx1"/>
              </a:solidFill>
              <a:latin typeface="+mj-lt"/>
            </a:endParaRPr>
          </a:p>
        </p:txBody>
      </p:sp>
      <p:sp>
        <p:nvSpPr>
          <p:cNvPr id="41" name="TextBox 40"/>
          <p:cNvSpPr txBox="1"/>
          <p:nvPr/>
        </p:nvSpPr>
        <p:spPr>
          <a:xfrm>
            <a:off x="4078920" y="4129877"/>
            <a:ext cx="845103" cy="369332"/>
          </a:xfrm>
          <a:prstGeom prst="rect">
            <a:avLst/>
          </a:prstGeom>
          <a:noFill/>
        </p:spPr>
        <p:txBody>
          <a:bodyPr wrap="none" rtlCol="0">
            <a:spAutoFit/>
          </a:bodyPr>
          <a:lstStyle/>
          <a:p>
            <a:r>
              <a:rPr lang="en-US" b="1" dirty="0" smtClean="0">
                <a:solidFill>
                  <a:schemeClr val="tx1"/>
                </a:solidFill>
                <a:latin typeface="+mj-lt"/>
              </a:rPr>
              <a:t>SIZE (</a:t>
            </a:r>
            <a:endParaRPr lang="en-US" b="1" dirty="0">
              <a:solidFill>
                <a:schemeClr val="tx1"/>
              </a:solidFill>
              <a:latin typeface="+mj-lt"/>
            </a:endParaRPr>
          </a:p>
        </p:txBody>
      </p:sp>
      <p:sp>
        <p:nvSpPr>
          <p:cNvPr id="42" name="TextBox 41"/>
          <p:cNvSpPr txBox="1"/>
          <p:nvPr/>
        </p:nvSpPr>
        <p:spPr>
          <a:xfrm>
            <a:off x="6441121" y="2927866"/>
            <a:ext cx="261610" cy="369332"/>
          </a:xfrm>
          <a:prstGeom prst="rect">
            <a:avLst/>
          </a:prstGeom>
          <a:noFill/>
        </p:spPr>
        <p:txBody>
          <a:bodyPr wrap="none" rtlCol="0">
            <a:spAutoFit/>
          </a:bodyPr>
          <a:lstStyle/>
          <a:p>
            <a:r>
              <a:rPr lang="en-US" b="1" dirty="0">
                <a:solidFill>
                  <a:schemeClr val="tx1"/>
                </a:solidFill>
                <a:latin typeface="+mj-lt"/>
              </a:rPr>
              <a:t>)</a:t>
            </a:r>
          </a:p>
        </p:txBody>
      </p:sp>
      <p:sp>
        <p:nvSpPr>
          <p:cNvPr id="43" name="TextBox 42"/>
          <p:cNvSpPr txBox="1"/>
          <p:nvPr/>
        </p:nvSpPr>
        <p:spPr>
          <a:xfrm>
            <a:off x="6441121" y="4129877"/>
            <a:ext cx="261610" cy="369332"/>
          </a:xfrm>
          <a:prstGeom prst="rect">
            <a:avLst/>
          </a:prstGeom>
          <a:noFill/>
        </p:spPr>
        <p:txBody>
          <a:bodyPr wrap="none" rtlCol="0">
            <a:spAutoFit/>
          </a:bodyPr>
          <a:lstStyle/>
          <a:p>
            <a:r>
              <a:rPr lang="en-US" b="1" dirty="0">
                <a:solidFill>
                  <a:schemeClr val="tx1"/>
                </a:solidFill>
                <a:latin typeface="+mj-lt"/>
              </a:rPr>
              <a:t>)</a:t>
            </a:r>
          </a:p>
        </p:txBody>
      </p:sp>
      <p:cxnSp>
        <p:nvCxnSpPr>
          <p:cNvPr id="44" name="Straight Connector 43"/>
          <p:cNvCxnSpPr/>
          <p:nvPr/>
        </p:nvCxnSpPr>
        <p:spPr bwMode="auto">
          <a:xfrm>
            <a:off x="4078920" y="3581400"/>
            <a:ext cx="262381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45" name="Oval 44"/>
          <p:cNvSpPr/>
          <p:nvPr/>
        </p:nvSpPr>
        <p:spPr bwMode="auto">
          <a:xfrm>
            <a:off x="5599582" y="1443672"/>
            <a:ext cx="1580596" cy="59547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mc:AlternateContent xmlns:mc="http://schemas.openxmlformats.org/markup-compatibility/2006" xmlns:a14="http://schemas.microsoft.com/office/drawing/2010/main">
        <mc:Choice Requires="a14">
          <p:sp>
            <p:nvSpPr>
              <p:cNvPr id="24" name="TextBox 23"/>
              <p:cNvSpPr txBox="1"/>
              <p:nvPr/>
            </p:nvSpPr>
            <p:spPr>
              <a:xfrm>
                <a:off x="2394181" y="3396734"/>
                <a:ext cx="12790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𝑓</m:t>
                      </m:r>
                      <m:r>
                        <a:rPr lang="en-US" b="0" i="1" baseline="-25000" smtClean="0">
                          <a:solidFill>
                            <a:schemeClr val="tx1"/>
                          </a:solidFill>
                          <a:latin typeface="Cambria Math"/>
                        </a:rPr>
                        <m:t>𝑖</m:t>
                      </m:r>
                      <m:r>
                        <a:rPr lang="en-US" b="0" i="1" smtClean="0">
                          <a:solidFill>
                            <a:schemeClr val="tx1"/>
                          </a:solidFill>
                          <a:latin typeface="Cambria Math"/>
                        </a:rPr>
                        <m:t>. </m:t>
                      </m:r>
                      <m:r>
                        <a:rPr lang="en-US" b="0" i="1" smtClean="0">
                          <a:solidFill>
                            <a:schemeClr val="tx1"/>
                          </a:solidFill>
                          <a:latin typeface="Cambria Math"/>
                        </a:rPr>
                        <m:t>𝑟𝑎𝑡𝑖𝑜</m:t>
                      </m:r>
                      <m:r>
                        <a:rPr lang="en-US" b="0" i="1" smtClean="0">
                          <a:solidFill>
                            <a:schemeClr val="tx1"/>
                          </a:solidFill>
                          <a:latin typeface="Cambria Math"/>
                        </a:rPr>
                        <m:t>=</m:t>
                      </m:r>
                    </m:oMath>
                  </m:oMathPara>
                </a14:m>
                <a:endParaRPr lang="en-US" dirty="0">
                  <a:solidFill>
                    <a:schemeClr val="tx1"/>
                  </a:solidFill>
                  <a:latin typeface="+mj-lt"/>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394181" y="3396734"/>
                <a:ext cx="1279068" cy="369332"/>
              </a:xfrm>
              <a:prstGeom prst="rect">
                <a:avLst/>
              </a:prstGeom>
              <a:blipFill rotWithShape="1">
                <a:blip r:embed="rId10"/>
                <a:stretch>
                  <a:fillRect b="-13115"/>
                </a:stretch>
              </a:blipFill>
            </p:spPr>
            <p:txBody>
              <a:bodyPr/>
              <a:lstStyle/>
              <a:p>
                <a:r>
                  <a:rPr lang="en-US">
                    <a:noFill/>
                  </a:rPr>
                  <a:t> </a:t>
                </a:r>
              </a:p>
            </p:txBody>
          </p:sp>
        </mc:Fallback>
      </mc:AlternateContent>
      <p:pic>
        <p:nvPicPr>
          <p:cNvPr id="32" name="Picture 31" descr="I:\Lab PC Backup - 02-10-2011\Documents\Post-NCVPRIPG\thesis-chapter-1\Datasets\IMDB1\JohnyDepp\AliceinWonderland\1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50718" y="3094278"/>
            <a:ext cx="2550754" cy="32004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bwMode="auto">
          <a:xfrm>
            <a:off x="3195832" y="3322877"/>
            <a:ext cx="325040" cy="459740"/>
          </a:xfrm>
          <a:prstGeom prst="rect">
            <a:avLst/>
          </a:prstGeom>
          <a:noFill/>
          <a:ln>
            <a:solidFill>
              <a:srgbClr val="FFFF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cxnSp>
        <p:nvCxnSpPr>
          <p:cNvPr id="34" name="Straight Arrow Connector 33"/>
          <p:cNvCxnSpPr>
            <a:stCxn id="36" idx="2"/>
          </p:cNvCxnSpPr>
          <p:nvPr/>
        </p:nvCxnSpPr>
        <p:spPr bwMode="auto">
          <a:xfrm flipH="1">
            <a:off x="3143365" y="2952037"/>
            <a:ext cx="154900" cy="11668"/>
          </a:xfrm>
          <a:prstGeom prst="straightConnector1">
            <a:avLst/>
          </a:prstGeom>
          <a:solidFill>
            <a:srgbClr val="00B8FF"/>
          </a:solidFill>
          <a:ln w="9525" cap="flat" cmpd="sng" algn="ctr">
            <a:solidFill>
              <a:schemeClr val="tx1"/>
            </a:solidFill>
            <a:prstDash val="solid"/>
            <a:round/>
            <a:headEnd type="arrow"/>
            <a:tailEnd type="arrow"/>
          </a:ln>
          <a:effectLst/>
        </p:spPr>
      </p:cxnSp>
      <p:cxnSp>
        <p:nvCxnSpPr>
          <p:cNvPr id="35" name="Straight Arrow Connector 34"/>
          <p:cNvCxnSpPr/>
          <p:nvPr/>
        </p:nvCxnSpPr>
        <p:spPr bwMode="auto">
          <a:xfrm flipH="1">
            <a:off x="3143365" y="2612280"/>
            <a:ext cx="1358107" cy="0"/>
          </a:xfrm>
          <a:prstGeom prst="straightConnector1">
            <a:avLst/>
          </a:prstGeom>
          <a:solidFill>
            <a:srgbClr val="00B8FF"/>
          </a:solidFill>
          <a:ln w="9525" cap="flat" cmpd="sng" algn="ctr">
            <a:solidFill>
              <a:schemeClr val="tx1"/>
            </a:solidFill>
            <a:prstDash val="solid"/>
            <a:round/>
            <a:headEnd type="arrow"/>
            <a:tailEnd type="arrow"/>
          </a:ln>
          <a:effectLst/>
        </p:spPr>
      </p:cxnSp>
      <mc:AlternateContent xmlns:mc="http://schemas.openxmlformats.org/markup-compatibility/2006" xmlns:a14="http://schemas.microsoft.com/office/drawing/2010/main">
        <mc:Choice Requires="a14">
          <p:sp>
            <p:nvSpPr>
              <p:cNvPr id="36" name="TextBox 35"/>
              <p:cNvSpPr txBox="1"/>
              <p:nvPr/>
            </p:nvSpPr>
            <p:spPr>
              <a:xfrm>
                <a:off x="3111868" y="2582705"/>
                <a:ext cx="37279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𝑥</m:t>
                      </m:r>
                    </m:oMath>
                  </m:oMathPara>
                </a14:m>
                <a:endParaRPr lang="en-US" dirty="0">
                  <a:solidFill>
                    <a:schemeClr val="tx1"/>
                  </a:solidFill>
                  <a:latin typeface="+mj-lt"/>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111868" y="2582705"/>
                <a:ext cx="372794" cy="369332"/>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156571" y="2049305"/>
                <a:ext cx="1008161" cy="5629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chemeClr val="tx1"/>
                              </a:solidFill>
                              <a:latin typeface="Cambria Math"/>
                            </a:rPr>
                          </m:ctrlPr>
                        </m:sSupPr>
                        <m:e>
                          <m:r>
                            <a:rPr lang="en-US" b="0" i="1" smtClean="0">
                              <a:solidFill>
                                <a:schemeClr val="tx1"/>
                              </a:solidFill>
                              <a:latin typeface="Cambria Math"/>
                            </a:rPr>
                            <m:t>𝑤</m:t>
                          </m:r>
                        </m:e>
                        <m:sup>
                          <m:r>
                            <a:rPr lang="en-US" b="0" i="1" smtClean="0">
                              <a:solidFill>
                                <a:schemeClr val="tx1"/>
                              </a:solidFill>
                              <a:latin typeface="Cambria Math"/>
                            </a:rPr>
                            <m:t>′</m:t>
                          </m:r>
                        </m:sup>
                      </m:sSup>
                      <m:r>
                        <a:rPr lang="en-US" b="0" i="1" smtClean="0">
                          <a:solidFill>
                            <a:schemeClr val="tx1"/>
                          </a:solidFill>
                          <a:latin typeface="Cambria Math"/>
                        </a:rPr>
                        <m:t>=</m:t>
                      </m:r>
                      <m:f>
                        <m:fPr>
                          <m:ctrlPr>
                            <a:rPr lang="en-US" b="0" i="1" smtClean="0">
                              <a:solidFill>
                                <a:schemeClr val="tx1"/>
                              </a:solidFill>
                              <a:latin typeface="Cambria Math"/>
                            </a:rPr>
                          </m:ctrlPr>
                        </m:fPr>
                        <m:num>
                          <m:r>
                            <a:rPr lang="en-US" b="0" i="1" smtClean="0">
                              <a:solidFill>
                                <a:schemeClr val="tx1"/>
                              </a:solidFill>
                              <a:latin typeface="Cambria Math"/>
                            </a:rPr>
                            <m:t>𝑤</m:t>
                          </m:r>
                        </m:num>
                        <m:den>
                          <m:r>
                            <a:rPr lang="en-US" b="0" i="1" smtClean="0">
                              <a:solidFill>
                                <a:schemeClr val="tx1"/>
                              </a:solidFill>
                              <a:latin typeface="Cambria Math"/>
                            </a:rPr>
                            <m:t>2</m:t>
                          </m:r>
                        </m:den>
                      </m:f>
                    </m:oMath>
                  </m:oMathPara>
                </a14:m>
                <a:endParaRPr lang="en-US" dirty="0">
                  <a:solidFill>
                    <a:schemeClr val="tx1"/>
                  </a:solidFill>
                  <a:latin typeface="+mj-lt"/>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156571" y="2049305"/>
                <a:ext cx="1008161" cy="562975"/>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5273472" y="3932477"/>
                <a:ext cx="2066656" cy="5667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𝑓</m:t>
                      </m:r>
                      <m:r>
                        <a:rPr lang="en-US" b="0" i="1" baseline="-25000" smtClean="0">
                          <a:solidFill>
                            <a:schemeClr val="tx1"/>
                          </a:solidFill>
                          <a:latin typeface="Cambria Math"/>
                        </a:rPr>
                        <m:t>𝑖</m:t>
                      </m:r>
                      <m:r>
                        <a:rPr lang="en-US" b="0" i="1" smtClean="0">
                          <a:solidFill>
                            <a:schemeClr val="tx1"/>
                          </a:solidFill>
                          <a:latin typeface="Cambria Math"/>
                        </a:rPr>
                        <m:t>.</m:t>
                      </m:r>
                      <m:r>
                        <a:rPr lang="en-US" b="0" i="1" smtClean="0">
                          <a:solidFill>
                            <a:schemeClr val="tx1"/>
                          </a:solidFill>
                          <a:latin typeface="Cambria Math"/>
                        </a:rPr>
                        <m:t>𝑑𝑒𝑣𝑖𝑎𝑡𝑖𝑜𝑛</m:t>
                      </m:r>
                      <m:r>
                        <a:rPr lang="en-US" b="0" i="1" smtClean="0">
                          <a:solidFill>
                            <a:schemeClr val="tx1"/>
                          </a:solidFill>
                          <a:latin typeface="Cambria Math"/>
                        </a:rPr>
                        <m:t>=</m:t>
                      </m:r>
                      <m:f>
                        <m:fPr>
                          <m:ctrlPr>
                            <a:rPr lang="en-US" i="1" smtClean="0">
                              <a:solidFill>
                                <a:schemeClr val="tx1"/>
                              </a:solidFill>
                              <a:latin typeface="Cambria Math"/>
                            </a:rPr>
                          </m:ctrlPr>
                        </m:fPr>
                        <m:num>
                          <m:r>
                            <a:rPr lang="en-US" b="0" i="1" smtClean="0">
                              <a:solidFill>
                                <a:schemeClr val="tx1"/>
                              </a:solidFill>
                              <a:latin typeface="Cambria Math"/>
                            </a:rPr>
                            <m:t>𝑥</m:t>
                          </m:r>
                        </m:num>
                        <m:den>
                          <m:r>
                            <a:rPr lang="en-US" b="0" i="1" smtClean="0">
                              <a:solidFill>
                                <a:schemeClr val="tx1"/>
                              </a:solidFill>
                              <a:latin typeface="Cambria Math"/>
                            </a:rPr>
                            <m:t>𝑤</m:t>
                          </m:r>
                          <m:r>
                            <a:rPr lang="en-US" b="0" i="1" smtClean="0">
                              <a:solidFill>
                                <a:schemeClr val="tx1"/>
                              </a:solidFill>
                              <a:latin typeface="Cambria Math"/>
                            </a:rPr>
                            <m:t>′</m:t>
                          </m:r>
                        </m:den>
                      </m:f>
                    </m:oMath>
                  </m:oMathPara>
                </a14:m>
                <a:endParaRPr lang="en-US" dirty="0">
                  <a:solidFill>
                    <a:schemeClr val="tx1"/>
                  </a:solidFill>
                  <a:latin typeface="+mj-lt"/>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5273472" y="3932477"/>
                <a:ext cx="2066656" cy="566758"/>
              </a:xfrm>
              <a:prstGeom prst="rect">
                <a:avLst/>
              </a:prstGeom>
              <a:blipFill rotWithShape="1">
                <a:blip r:embed="rId14"/>
                <a:stretch>
                  <a:fillRect/>
                </a:stretch>
              </a:blipFill>
            </p:spPr>
            <p:txBody>
              <a:bodyPr/>
              <a:lstStyle/>
              <a:p>
                <a:r>
                  <a:rPr lang="en-US">
                    <a:noFill/>
                  </a:rPr>
                  <a:t> </a:t>
                </a:r>
              </a:p>
            </p:txBody>
          </p:sp>
        </mc:Fallback>
      </mc:AlternateContent>
      <p:sp>
        <p:nvSpPr>
          <p:cNvPr id="14" name="Title 13"/>
          <p:cNvSpPr>
            <a:spLocks noGrp="1"/>
          </p:cNvSpPr>
          <p:nvPr>
            <p:ph type="title"/>
          </p:nvPr>
        </p:nvSpPr>
        <p:spPr/>
        <p:txBody>
          <a:bodyPr/>
          <a:lstStyle/>
          <a:p>
            <a:r>
              <a:rPr lang="en-US" dirty="0" smtClean="0"/>
              <a:t>Semi-Supervision</a:t>
            </a:r>
            <a:endParaRPr lang="en-US" dirty="0"/>
          </a:p>
        </p:txBody>
      </p:sp>
    </p:spTree>
    <p:extLst>
      <p:ext uri="{BB962C8B-B14F-4D97-AF65-F5344CB8AC3E}">
        <p14:creationId xmlns:p14="http://schemas.microsoft.com/office/powerpoint/2010/main" val="63216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100"/>
                                        <p:tgtEl>
                                          <p:spTgt spid="38"/>
                                        </p:tgtEl>
                                      </p:cBhvr>
                                    </p:animEffect>
                                  </p:childTnLst>
                                </p:cTn>
                              </p:par>
                            </p:childTnLst>
                          </p:cTn>
                        </p:par>
                        <p:par>
                          <p:cTn id="57" fill="hold">
                            <p:stCondLst>
                              <p:cond delay="1600"/>
                            </p:stCondLst>
                            <p:childTnLst>
                              <p:par>
                                <p:cTn id="58" presetID="42" presetClass="path" presetSubtype="0" accel="50000" decel="50000" fill="hold" nodeType="afterEffect">
                                  <p:stCondLst>
                                    <p:cond delay="0"/>
                                  </p:stCondLst>
                                  <p:childTnLst>
                                    <p:animMotion origin="layout" path="M -3.61111E-6 -3.33333E-6 L 0.3665 -0.15764 " pathEditMode="relative" rAng="0" ptsTypes="AA">
                                      <p:cBhvr>
                                        <p:cTn id="59" dur="1000" fill="hold"/>
                                        <p:tgtEl>
                                          <p:spTgt spid="38"/>
                                        </p:tgtEl>
                                        <p:attrNameLst>
                                          <p:attrName>ppt_x</p:attrName>
                                          <p:attrName>ppt_y</p:attrName>
                                        </p:attrNameLst>
                                      </p:cBhvr>
                                      <p:rCtr x="18316" y="-7894"/>
                                    </p:animMotion>
                                  </p:childTnLst>
                                </p:cTn>
                              </p:par>
                              <p:par>
                                <p:cTn id="60" presetID="6" presetClass="emph" presetSubtype="0" accel="50000" decel="50000" fill="hold" nodeType="withEffect">
                                  <p:stCondLst>
                                    <p:cond delay="0"/>
                                  </p:stCondLst>
                                  <p:childTnLst>
                                    <p:animScale>
                                      <p:cBhvr>
                                        <p:cTn id="61" dur="1000" fill="hold"/>
                                        <p:tgtEl>
                                          <p:spTgt spid="38"/>
                                        </p:tgtEl>
                                      </p:cBhvr>
                                      <p:by x="50000" y="50000"/>
                                    </p:animScale>
                                  </p:childTnLst>
                                </p:cTn>
                              </p:par>
                              <p:par>
                                <p:cTn id="62" presetID="42" presetClass="path" presetSubtype="0" accel="50000" decel="50000" fill="hold" nodeType="withEffect">
                                  <p:stCondLst>
                                    <p:cond delay="0"/>
                                  </p:stCondLst>
                                  <p:childTnLst>
                                    <p:animMotion origin="layout" path="M -2.77778E-6 -3.33333E-6 L 0.36285 0.00417 " pathEditMode="relative" rAng="0" ptsTypes="AA">
                                      <p:cBhvr>
                                        <p:cTn id="63" dur="1000" fill="hold"/>
                                        <p:tgtEl>
                                          <p:spTgt spid="39"/>
                                        </p:tgtEl>
                                        <p:attrNameLst>
                                          <p:attrName>ppt_x</p:attrName>
                                          <p:attrName>ppt_y</p:attrName>
                                        </p:attrNameLst>
                                      </p:cBhvr>
                                      <p:rCtr x="18142" y="208"/>
                                    </p:animMotion>
                                  </p:childTnLst>
                                </p:cTn>
                              </p:par>
                              <p:par>
                                <p:cTn id="64" presetID="6" presetClass="emph" presetSubtype="0" accel="25000" decel="25000" fill="hold" nodeType="withEffect">
                                  <p:stCondLst>
                                    <p:cond delay="0"/>
                                  </p:stCondLst>
                                  <p:childTnLst>
                                    <p:animScale>
                                      <p:cBhvr>
                                        <p:cTn id="65" dur="1000" fill="hold"/>
                                        <p:tgtEl>
                                          <p:spTgt spid="39"/>
                                        </p:tgtEl>
                                      </p:cBhvr>
                                      <p:by x="50000" y="50000"/>
                                    </p:animScale>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9"/>
                                        </p:tgtEl>
                                      </p:cBhvr>
                                    </p:animEffect>
                                    <p:set>
                                      <p:cBhvr>
                                        <p:cTn id="76" dur="1" fill="hold">
                                          <p:stCondLst>
                                            <p:cond delay="499"/>
                                          </p:stCondLst>
                                        </p:cTn>
                                        <p:tgtEl>
                                          <p:spTgt spid="39"/>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41"/>
                                        </p:tgtEl>
                                      </p:cBhvr>
                                    </p:animEffect>
                                    <p:set>
                                      <p:cBhvr>
                                        <p:cTn id="85" dur="1" fill="hold">
                                          <p:stCondLst>
                                            <p:cond delay="499"/>
                                          </p:stCondLst>
                                        </p:cTn>
                                        <p:tgtEl>
                                          <p:spTgt spid="4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42"/>
                                        </p:tgtEl>
                                      </p:cBhvr>
                                    </p:animEffect>
                                    <p:set>
                                      <p:cBhvr>
                                        <p:cTn id="91" dur="1" fill="hold">
                                          <p:stCondLst>
                                            <p:cond delay="499"/>
                                          </p:stCondLst>
                                        </p:cTn>
                                        <p:tgtEl>
                                          <p:spTgt spid="42"/>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8"/>
                                        </p:tgtEl>
                                      </p:cBhvr>
                                    </p:animEffect>
                                    <p:set>
                                      <p:cBhvr>
                                        <p:cTn id="94" dur="1" fill="hold">
                                          <p:stCondLst>
                                            <p:cond delay="499"/>
                                          </p:stCondLst>
                                        </p:cTn>
                                        <p:tgtEl>
                                          <p:spTgt spid="3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500"/>
                                        <p:tgtEl>
                                          <p:spTgt spid="33"/>
                                        </p:tgtEl>
                                      </p:cBhvr>
                                    </p:animEffect>
                                  </p:childTnLst>
                                </p:cTn>
                              </p:par>
                              <p:par>
                                <p:cTn id="104" presetID="10" presetClass="entr" presetSubtype="0" fill="hold"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500"/>
                                        <p:tgtEl>
                                          <p:spTgt spid="32"/>
                                        </p:tgtEl>
                                      </p:cBhvr>
                                    </p:animEffect>
                                  </p:childTnLst>
                                </p:cTn>
                              </p:par>
                              <p:par>
                                <p:cTn id="107" presetID="10" presetClass="entr" presetSubtype="0" fill="hold" nodeType="with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1000"/>
                                        <p:tgtEl>
                                          <p:spTgt spid="3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fade">
                                      <p:cBhvr>
                                        <p:cTn id="112" dur="1000"/>
                                        <p:tgtEl>
                                          <p:spTgt spid="36"/>
                                        </p:tgtEl>
                                      </p:cBhvr>
                                    </p:animEffect>
                                  </p:childTnLst>
                                </p:cTn>
                              </p:par>
                              <p:par>
                                <p:cTn id="113" presetID="10" presetClass="entr" presetSubtype="0" fill="hold"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1000"/>
                                        <p:tgtEl>
                                          <p:spTgt spid="3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1000"/>
                                        <p:tgtEl>
                                          <p:spTgt spid="3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fade">
                                      <p:cBhvr>
                                        <p:cTn id="121"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5" grpId="0" animBg="1"/>
      <p:bldP spid="15" grpId="1" animBg="1"/>
      <p:bldP spid="40" grpId="0"/>
      <p:bldP spid="40" grpId="1"/>
      <p:bldP spid="41" grpId="0"/>
      <p:bldP spid="41" grpId="1"/>
      <p:bldP spid="42" grpId="0"/>
      <p:bldP spid="42" grpId="1"/>
      <p:bldP spid="43" grpId="0"/>
      <p:bldP spid="43" grpId="1"/>
      <p:bldP spid="45" grpId="0" animBg="1"/>
      <p:bldP spid="24" grpId="0"/>
      <p:bldP spid="24" grpId="1"/>
      <p:bldP spid="33" grpId="0" animBg="1"/>
      <p:bldP spid="36" grpId="0"/>
      <p:bldP spid="37"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33727" y="4267200"/>
            <a:ext cx="5083805" cy="2475592"/>
            <a:chOff x="2033727" y="4267200"/>
            <a:chExt cx="5083805" cy="2475592"/>
          </a:xfrm>
        </p:grpSpPr>
        <p:pic>
          <p:nvPicPr>
            <p:cNvPr id="8194" name="Picture 2" descr="C:\Users\Abhinav\Desktop\jpeg\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010" y="5504996"/>
              <a:ext cx="1016761" cy="123779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bhinav\Desktop\jpe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727" y="5504996"/>
              <a:ext cx="1016761" cy="123779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bhinav\Desktop\jpe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249" y="5504996"/>
              <a:ext cx="1016761" cy="1237796"/>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Abhinav\Desktop\jpeg\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0771" y="5504996"/>
              <a:ext cx="1016761" cy="123779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Abhinav\Desktop\jpe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0488" y="5504996"/>
              <a:ext cx="1016761" cy="1237796"/>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Abhinav\Desktop\jpeg\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3727" y="4267200"/>
              <a:ext cx="1016761" cy="123779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Users\Abhinav\Desktop\jpeg\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0488" y="4267200"/>
              <a:ext cx="1016761" cy="1237796"/>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Abhinav\Desktop\jpeg\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7249" y="4267200"/>
              <a:ext cx="1016761" cy="123779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Users\Abhinav\Desktop\jpeg\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9589" y="4267200"/>
              <a:ext cx="1016761" cy="1237796"/>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C:\Users\Abhinav\Desktop\jpeg\9.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00771" y="4267200"/>
              <a:ext cx="1016761" cy="1237796"/>
            </a:xfrm>
            <a:prstGeom prst="rect">
              <a:avLst/>
            </a:prstGeom>
            <a:noFill/>
            <a:extLst>
              <a:ext uri="{909E8E84-426E-40DD-AFC4-6F175D3DCCD1}">
                <a14:hiddenFill xmlns:a14="http://schemas.microsoft.com/office/drawing/2010/main">
                  <a:solidFill>
                    <a:srgbClr val="FFFFFF"/>
                  </a:solidFill>
                </a14:hiddenFill>
              </a:ext>
            </a:extLst>
          </p:spPr>
        </p:pic>
      </p:grpSp>
      <p:sp>
        <p:nvSpPr>
          <p:cNvPr id="8289" name="AutoShape 126"/>
          <p:cNvSpPr>
            <a:spLocks noChangeAspect="1" noChangeArrowheads="1" noTextEdit="1"/>
          </p:cNvSpPr>
          <p:nvPr/>
        </p:nvSpPr>
        <p:spPr bwMode="auto">
          <a:xfrm>
            <a:off x="449263" y="1174751"/>
            <a:ext cx="83058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90" name="Rectangle 128"/>
          <p:cNvSpPr>
            <a:spLocks noChangeArrowheads="1"/>
          </p:cNvSpPr>
          <p:nvPr/>
        </p:nvSpPr>
        <p:spPr bwMode="auto">
          <a:xfrm>
            <a:off x="2103438" y="1190626"/>
            <a:ext cx="12700" cy="29591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1" name="Rectangle 129"/>
          <p:cNvSpPr>
            <a:spLocks noChangeArrowheads="1"/>
          </p:cNvSpPr>
          <p:nvPr/>
        </p:nvSpPr>
        <p:spPr bwMode="auto">
          <a:xfrm>
            <a:off x="3765551" y="1190626"/>
            <a:ext cx="12700" cy="29591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2" name="Rectangle 130"/>
          <p:cNvSpPr>
            <a:spLocks noChangeArrowheads="1"/>
          </p:cNvSpPr>
          <p:nvPr/>
        </p:nvSpPr>
        <p:spPr bwMode="auto">
          <a:xfrm>
            <a:off x="5426076" y="1190626"/>
            <a:ext cx="12700" cy="29591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3" name="Rectangle 131"/>
          <p:cNvSpPr>
            <a:spLocks noChangeArrowheads="1"/>
          </p:cNvSpPr>
          <p:nvPr/>
        </p:nvSpPr>
        <p:spPr bwMode="auto">
          <a:xfrm>
            <a:off x="7088188" y="1190626"/>
            <a:ext cx="12700" cy="29591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4" name="Rectangle 132"/>
          <p:cNvSpPr>
            <a:spLocks noChangeArrowheads="1"/>
          </p:cNvSpPr>
          <p:nvPr/>
        </p:nvSpPr>
        <p:spPr bwMode="auto">
          <a:xfrm>
            <a:off x="442913" y="1562101"/>
            <a:ext cx="83185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5" name="Rectangle 133"/>
          <p:cNvSpPr>
            <a:spLocks noChangeArrowheads="1"/>
          </p:cNvSpPr>
          <p:nvPr/>
        </p:nvSpPr>
        <p:spPr bwMode="auto">
          <a:xfrm>
            <a:off x="442913" y="1931989"/>
            <a:ext cx="83185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6" name="Rectangle 134"/>
          <p:cNvSpPr>
            <a:spLocks noChangeArrowheads="1"/>
          </p:cNvSpPr>
          <p:nvPr/>
        </p:nvSpPr>
        <p:spPr bwMode="auto">
          <a:xfrm>
            <a:off x="442913" y="2303464"/>
            <a:ext cx="83185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7" name="Rectangle 135"/>
          <p:cNvSpPr>
            <a:spLocks noChangeArrowheads="1"/>
          </p:cNvSpPr>
          <p:nvPr/>
        </p:nvSpPr>
        <p:spPr bwMode="auto">
          <a:xfrm>
            <a:off x="442913" y="2674939"/>
            <a:ext cx="83185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8" name="Rectangle 136"/>
          <p:cNvSpPr>
            <a:spLocks noChangeArrowheads="1"/>
          </p:cNvSpPr>
          <p:nvPr/>
        </p:nvSpPr>
        <p:spPr bwMode="auto">
          <a:xfrm>
            <a:off x="442913" y="1190626"/>
            <a:ext cx="12700" cy="29591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99" name="Rectangle 137"/>
          <p:cNvSpPr>
            <a:spLocks noChangeArrowheads="1"/>
          </p:cNvSpPr>
          <p:nvPr/>
        </p:nvSpPr>
        <p:spPr bwMode="auto">
          <a:xfrm>
            <a:off x="8748713" y="1190626"/>
            <a:ext cx="12700" cy="29591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00" name="Rectangle 138"/>
          <p:cNvSpPr>
            <a:spLocks noChangeArrowheads="1"/>
          </p:cNvSpPr>
          <p:nvPr/>
        </p:nvSpPr>
        <p:spPr bwMode="auto">
          <a:xfrm>
            <a:off x="442913" y="1190626"/>
            <a:ext cx="83185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01" name="Rectangle 139"/>
          <p:cNvSpPr>
            <a:spLocks noChangeArrowheads="1"/>
          </p:cNvSpPr>
          <p:nvPr/>
        </p:nvSpPr>
        <p:spPr bwMode="auto">
          <a:xfrm>
            <a:off x="442913" y="4137026"/>
            <a:ext cx="8318500" cy="12700"/>
          </a:xfrm>
          <a:prstGeom prst="rect">
            <a:avLst/>
          </a:pr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02" name="Rectangle 140"/>
          <p:cNvSpPr>
            <a:spLocks noChangeArrowheads="1"/>
          </p:cNvSpPr>
          <p:nvPr/>
        </p:nvSpPr>
        <p:spPr bwMode="auto">
          <a:xfrm>
            <a:off x="2201863" y="1258889"/>
            <a:ext cx="5492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ORL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03" name="Rectangle 141"/>
          <p:cNvSpPr>
            <a:spLocks noChangeArrowheads="1"/>
          </p:cNvSpPr>
          <p:nvPr/>
        </p:nvSpPr>
        <p:spPr bwMode="auto">
          <a:xfrm>
            <a:off x="3863976" y="1258889"/>
            <a:ext cx="5730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LFW</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04" name="Rectangle 142"/>
          <p:cNvSpPr>
            <a:spLocks noChangeArrowheads="1"/>
          </p:cNvSpPr>
          <p:nvPr/>
        </p:nvSpPr>
        <p:spPr bwMode="auto">
          <a:xfrm>
            <a:off x="5524501" y="1258889"/>
            <a:ext cx="688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IMDB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05" name="Rectangle 143"/>
          <p:cNvSpPr>
            <a:spLocks noChangeArrowheads="1"/>
          </p:cNvSpPr>
          <p:nvPr/>
        </p:nvSpPr>
        <p:spPr bwMode="auto">
          <a:xfrm>
            <a:off x="7186613" y="1258889"/>
            <a:ext cx="9794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Facebook</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06" name="Rectangle 144"/>
          <p:cNvSpPr>
            <a:spLocks noChangeArrowheads="1"/>
          </p:cNvSpPr>
          <p:nvPr/>
        </p:nvSpPr>
        <p:spPr bwMode="auto">
          <a:xfrm>
            <a:off x="541338" y="1630364"/>
            <a:ext cx="9207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 Images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07" name="Rectangle 145"/>
          <p:cNvSpPr>
            <a:spLocks noChangeArrowheads="1"/>
          </p:cNvSpPr>
          <p:nvPr/>
        </p:nvSpPr>
        <p:spPr bwMode="auto">
          <a:xfrm>
            <a:off x="2201863" y="1630364"/>
            <a:ext cx="434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400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08" name="Rectangle 146"/>
          <p:cNvSpPr>
            <a:spLocks noChangeArrowheads="1"/>
          </p:cNvSpPr>
          <p:nvPr/>
        </p:nvSpPr>
        <p:spPr bwMode="auto">
          <a:xfrm>
            <a:off x="3863976" y="1630364"/>
            <a:ext cx="6762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&gt;1500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09" name="Rectangle 147"/>
          <p:cNvSpPr>
            <a:spLocks noChangeArrowheads="1"/>
          </p:cNvSpPr>
          <p:nvPr/>
        </p:nvSpPr>
        <p:spPr bwMode="auto">
          <a:xfrm>
            <a:off x="5524501" y="1630364"/>
            <a:ext cx="5492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1780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10" name="Rectangle 148"/>
          <p:cNvSpPr>
            <a:spLocks noChangeArrowheads="1"/>
          </p:cNvSpPr>
          <p:nvPr/>
        </p:nvSpPr>
        <p:spPr bwMode="auto">
          <a:xfrm>
            <a:off x="7186613" y="1630364"/>
            <a:ext cx="4333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947</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11" name="Rectangle 149"/>
          <p:cNvSpPr>
            <a:spLocks noChangeArrowheads="1"/>
          </p:cNvSpPr>
          <p:nvPr/>
        </p:nvSpPr>
        <p:spPr bwMode="auto">
          <a:xfrm>
            <a:off x="541338" y="2003426"/>
            <a:ext cx="10382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 Subjects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12" name="Rectangle 150"/>
          <p:cNvSpPr>
            <a:spLocks noChangeArrowheads="1"/>
          </p:cNvSpPr>
          <p:nvPr/>
        </p:nvSpPr>
        <p:spPr bwMode="auto">
          <a:xfrm>
            <a:off x="2201863" y="2003426"/>
            <a:ext cx="2308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a:solidFill>
                  <a:srgbClr val="000000"/>
                </a:solidFill>
                <a:latin typeface="Times New Roman" pitchFamily="18" charset="0"/>
              </a:rPr>
              <a:t>4</a:t>
            </a: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13" name="Rectangle 151"/>
          <p:cNvSpPr>
            <a:spLocks noChangeArrowheads="1"/>
          </p:cNvSpPr>
          <p:nvPr/>
        </p:nvSpPr>
        <p:spPr bwMode="auto">
          <a:xfrm>
            <a:off x="3863976" y="2003426"/>
            <a:ext cx="4333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143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14" name="Rectangle 152"/>
          <p:cNvSpPr>
            <a:spLocks noChangeArrowheads="1"/>
          </p:cNvSpPr>
          <p:nvPr/>
        </p:nvSpPr>
        <p:spPr bwMode="auto">
          <a:xfrm>
            <a:off x="5524501" y="2003426"/>
            <a:ext cx="3206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25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15" name="Rectangle 153"/>
          <p:cNvSpPr>
            <a:spLocks noChangeArrowheads="1"/>
          </p:cNvSpPr>
          <p:nvPr/>
        </p:nvSpPr>
        <p:spPr bwMode="auto">
          <a:xfrm>
            <a:off x="7186613" y="2003426"/>
            <a:ext cx="3190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26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17" name="Rectangle 154"/>
          <p:cNvSpPr>
            <a:spLocks noChangeArrowheads="1"/>
          </p:cNvSpPr>
          <p:nvPr/>
        </p:nvSpPr>
        <p:spPr bwMode="auto">
          <a:xfrm>
            <a:off x="541338" y="2371726"/>
            <a:ext cx="15748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 Photo Albums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18" name="Rectangle 155"/>
          <p:cNvSpPr>
            <a:spLocks noChangeArrowheads="1"/>
          </p:cNvSpPr>
          <p:nvPr/>
        </p:nvSpPr>
        <p:spPr bwMode="auto">
          <a:xfrm>
            <a:off x="2201863" y="2371726"/>
            <a:ext cx="434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100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19" name="Rectangle 156"/>
          <p:cNvSpPr>
            <a:spLocks noChangeArrowheads="1"/>
          </p:cNvSpPr>
          <p:nvPr/>
        </p:nvSpPr>
        <p:spPr bwMode="auto">
          <a:xfrm>
            <a:off x="3863976" y="2371726"/>
            <a:ext cx="3190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91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20" name="Rectangle 157"/>
          <p:cNvSpPr>
            <a:spLocks noChangeArrowheads="1"/>
          </p:cNvSpPr>
          <p:nvPr/>
        </p:nvSpPr>
        <p:spPr bwMode="auto">
          <a:xfrm>
            <a:off x="5524501" y="2371726"/>
            <a:ext cx="434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100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21" name="Rectangle 158"/>
          <p:cNvSpPr>
            <a:spLocks noChangeArrowheads="1"/>
          </p:cNvSpPr>
          <p:nvPr/>
        </p:nvSpPr>
        <p:spPr bwMode="auto">
          <a:xfrm>
            <a:off x="7186613" y="2371726"/>
            <a:ext cx="3190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40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22" name="Rectangle 159"/>
          <p:cNvSpPr>
            <a:spLocks noChangeArrowheads="1"/>
          </p:cNvSpPr>
          <p:nvPr/>
        </p:nvSpPr>
        <p:spPr bwMode="auto">
          <a:xfrm>
            <a:off x="541338" y="2744789"/>
            <a:ext cx="1450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Characteristics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23" name="Rectangle 160"/>
          <p:cNvSpPr>
            <a:spLocks noChangeArrowheads="1"/>
          </p:cNvSpPr>
          <p:nvPr/>
        </p:nvSpPr>
        <p:spPr bwMode="auto">
          <a:xfrm>
            <a:off x="2201863" y="2744789"/>
            <a:ext cx="6064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Dark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24" name="Rectangle 161"/>
          <p:cNvSpPr>
            <a:spLocks noChangeArrowheads="1"/>
          </p:cNvSpPr>
          <p:nvPr/>
        </p:nvSpPr>
        <p:spPr bwMode="auto">
          <a:xfrm>
            <a:off x="2201863" y="3019426"/>
            <a:ext cx="131445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homogenous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25" name="Rectangle 162"/>
          <p:cNvSpPr>
            <a:spLocks noChangeArrowheads="1"/>
          </p:cNvSpPr>
          <p:nvPr/>
        </p:nvSpPr>
        <p:spPr bwMode="auto">
          <a:xfrm>
            <a:off x="2201863" y="3294064"/>
            <a:ext cx="12858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background,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26" name="Rectangle 163"/>
          <p:cNvSpPr>
            <a:spLocks noChangeArrowheads="1"/>
          </p:cNvSpPr>
          <p:nvPr/>
        </p:nvSpPr>
        <p:spPr bwMode="auto">
          <a:xfrm>
            <a:off x="2201863" y="3567114"/>
            <a:ext cx="8032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Upright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27" name="Rectangle 164"/>
          <p:cNvSpPr>
            <a:spLocks noChangeArrowheads="1"/>
          </p:cNvSpPr>
          <p:nvPr/>
        </p:nvSpPr>
        <p:spPr bwMode="auto">
          <a:xfrm>
            <a:off x="2970213" y="3567114"/>
            <a:ext cx="758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frontal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28" name="Rectangle 165"/>
          <p:cNvSpPr>
            <a:spLocks noChangeArrowheads="1"/>
          </p:cNvSpPr>
          <p:nvPr/>
        </p:nvSpPr>
        <p:spPr bwMode="auto">
          <a:xfrm>
            <a:off x="2201863" y="3840164"/>
            <a:ext cx="828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position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29" name="Rectangle 166"/>
          <p:cNvSpPr>
            <a:spLocks noChangeArrowheads="1"/>
          </p:cNvSpPr>
          <p:nvPr/>
        </p:nvSpPr>
        <p:spPr bwMode="auto">
          <a:xfrm>
            <a:off x="3863976" y="2744789"/>
            <a:ext cx="4841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Non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30" name="Rectangle 167"/>
          <p:cNvSpPr>
            <a:spLocks noChangeArrowheads="1"/>
          </p:cNvSpPr>
          <p:nvPr/>
        </p:nvSpPr>
        <p:spPr bwMode="auto">
          <a:xfrm>
            <a:off x="4256088" y="2744789"/>
            <a:ext cx="1666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31" name="Rectangle 168"/>
          <p:cNvSpPr>
            <a:spLocks noChangeArrowheads="1"/>
          </p:cNvSpPr>
          <p:nvPr/>
        </p:nvSpPr>
        <p:spPr bwMode="auto">
          <a:xfrm>
            <a:off x="4332288" y="2744789"/>
            <a:ext cx="8826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uniform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32" name="Rectangle 169"/>
          <p:cNvSpPr>
            <a:spLocks noChangeArrowheads="1"/>
          </p:cNvSpPr>
          <p:nvPr/>
        </p:nvSpPr>
        <p:spPr bwMode="auto">
          <a:xfrm>
            <a:off x="3863976" y="3019426"/>
            <a:ext cx="12287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background,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33" name="Rectangle 170"/>
          <p:cNvSpPr>
            <a:spLocks noChangeArrowheads="1"/>
          </p:cNvSpPr>
          <p:nvPr/>
        </p:nvSpPr>
        <p:spPr bwMode="auto">
          <a:xfrm>
            <a:off x="3863976" y="3294064"/>
            <a:ext cx="12461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Variation in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34" name="Rectangle 171"/>
          <p:cNvSpPr>
            <a:spLocks noChangeArrowheads="1"/>
          </p:cNvSpPr>
          <p:nvPr/>
        </p:nvSpPr>
        <p:spPr bwMode="auto">
          <a:xfrm>
            <a:off x="3863976" y="3567114"/>
            <a:ext cx="9477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face pose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35" name="Rectangle 172"/>
          <p:cNvSpPr>
            <a:spLocks noChangeArrowheads="1"/>
          </p:cNvSpPr>
          <p:nvPr/>
        </p:nvSpPr>
        <p:spPr bwMode="auto">
          <a:xfrm>
            <a:off x="5524501" y="2744789"/>
            <a:ext cx="12985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High quality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36" name="Rectangle 173"/>
          <p:cNvSpPr>
            <a:spLocks noChangeArrowheads="1"/>
          </p:cNvSpPr>
          <p:nvPr/>
        </p:nvSpPr>
        <p:spPr bwMode="auto">
          <a:xfrm>
            <a:off x="5524501" y="3019426"/>
            <a:ext cx="143986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images, Large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37" name="Rectangle 174"/>
          <p:cNvSpPr>
            <a:spLocks noChangeArrowheads="1"/>
          </p:cNvSpPr>
          <p:nvPr/>
        </p:nvSpPr>
        <p:spPr bwMode="auto">
          <a:xfrm>
            <a:off x="5524501" y="3294064"/>
            <a:ext cx="9620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groups of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38" name="Rectangle 175"/>
          <p:cNvSpPr>
            <a:spLocks noChangeArrowheads="1"/>
          </p:cNvSpPr>
          <p:nvPr/>
        </p:nvSpPr>
        <p:spPr bwMode="auto">
          <a:xfrm>
            <a:off x="5524501" y="3567114"/>
            <a:ext cx="7572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people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39" name="Rectangle 176"/>
          <p:cNvSpPr>
            <a:spLocks noChangeArrowheads="1"/>
          </p:cNvSpPr>
          <p:nvPr/>
        </p:nvSpPr>
        <p:spPr bwMode="auto">
          <a:xfrm>
            <a:off x="7186613" y="2744789"/>
            <a:ext cx="12604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Low quality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40" name="Rectangle 177"/>
          <p:cNvSpPr>
            <a:spLocks noChangeArrowheads="1"/>
          </p:cNvSpPr>
          <p:nvPr/>
        </p:nvSpPr>
        <p:spPr bwMode="auto">
          <a:xfrm>
            <a:off x="7186613" y="3019426"/>
            <a:ext cx="143986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images, Large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41" name="Rectangle 178"/>
          <p:cNvSpPr>
            <a:spLocks noChangeArrowheads="1"/>
          </p:cNvSpPr>
          <p:nvPr/>
        </p:nvSpPr>
        <p:spPr bwMode="auto">
          <a:xfrm>
            <a:off x="7186613" y="3294064"/>
            <a:ext cx="10175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groups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42" name="Rectangle 179"/>
          <p:cNvSpPr>
            <a:spLocks noChangeArrowheads="1"/>
          </p:cNvSpPr>
          <p:nvPr/>
        </p:nvSpPr>
        <p:spPr bwMode="auto">
          <a:xfrm>
            <a:off x="7186613" y="3567114"/>
            <a:ext cx="7000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people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83" name="Group 182"/>
          <p:cNvGrpSpPr/>
          <p:nvPr/>
        </p:nvGrpSpPr>
        <p:grpSpPr>
          <a:xfrm>
            <a:off x="2476500" y="4238580"/>
            <a:ext cx="4094316" cy="2456589"/>
            <a:chOff x="914400" y="1592263"/>
            <a:chExt cx="7143750" cy="4286250"/>
          </a:xfrm>
        </p:grpSpPr>
        <p:pic>
          <p:nvPicPr>
            <p:cNvPr id="184" name="Picture 5" descr="I:\Lab PC Backup - 02-10-2011\Documents\BeautifulSoup-3.2.0\LFW\dataset\Bill_Gates.html\Bill_Gates_000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00650" y="302101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6" descr="I:\Lab PC Backup - 02-10-2011\Documents\BeautifulSoup-3.2.0\LFW\dataset\Bill_Gates.html\Bill_Gates_0004.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29400" y="302101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7" descr="I:\Lab PC Backup - 02-10-2011\Documents\BeautifulSoup-3.2.0\LFW\dataset\Bill_Gates.html\Bill_Gates_0005.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29400" y="44497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8" descr="I:\Lab PC Backup - 02-10-2011\Documents\BeautifulSoup-3.2.0\LFW\dataset\Bill_Gates.html\Bill_Gates_0006.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29400" y="15922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9" descr="I:\Lab PC Backup - 02-10-2011\Documents\BeautifulSoup-3.2.0\LFW\dataset\Bill_Gates.html\Bill_Gates_0007.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0650" y="15922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0" descr="I:\Lab PC Backup - 02-10-2011\Documents\BeautifulSoup-3.2.0\LFW\dataset\Bill_Gates.html\Bill_Gates_0008.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00650" y="44497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1" descr="I:\Lab PC Backup - 02-10-2011\Documents\BeautifulSoup-3.2.0\LFW\dataset\Bill_Gates.html\Bill_Gates_0009.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71900" y="44497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2" descr="I:\Lab PC Backup - 02-10-2011\Documents\BeautifulSoup-3.2.0\LFW\dataset\Bill_Gates.html\Bill_Gates_0010.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71900" y="15922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3" descr="I:\Lab PC Backup - 02-10-2011\Documents\BeautifulSoup-3.2.0\LFW\dataset\Bill_Gates.html\Bill_Gates_0011.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43150" y="44497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14" descr="I:\Lab PC Backup - 02-10-2011\Documents\BeautifulSoup-3.2.0\LFW\dataset\Bill_Gates.html\Bill_Gates_0012.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14400" y="44497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5" descr="I:\Lab PC Backup - 02-10-2011\Documents\BeautifulSoup-3.2.0\LFW\dataset\Bill_Gates.html\Bill_Gates_0013.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3150" y="302101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16" descr="I:\Lab PC Backup - 02-10-2011\Documents\BeautifulSoup-3.2.0\LFW\dataset\Bill_Gates.html\Bill_Gates_0014.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4400" y="302101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17" descr="I:\Lab PC Backup - 02-10-2011\Documents\BeautifulSoup-3.2.0\LFW\dataset\Bill_Gates.html\Bill_Gates_0015.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343150" y="15922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18" descr="I:\Lab PC Backup - 02-10-2011\Documents\BeautifulSoup-3.2.0\LFW\dataset\Bill_Gates.html\Bill_Gates_0016.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14400" y="15922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19" descr="I:\Lab PC Backup - 02-10-2011\Documents\BeautifulSoup-3.2.0\LFW\dataset\Bill_Gates.html\Bill_Gates_0017.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71900" y="3021013"/>
              <a:ext cx="1428750" cy="1428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9" name="Group 198"/>
          <p:cNvGrpSpPr/>
          <p:nvPr/>
        </p:nvGrpSpPr>
        <p:grpSpPr>
          <a:xfrm>
            <a:off x="685800" y="4225291"/>
            <a:ext cx="7682548" cy="2280533"/>
            <a:chOff x="-2290763" y="2057400"/>
            <a:chExt cx="12834938" cy="3810000"/>
          </a:xfrm>
        </p:grpSpPr>
        <p:pic>
          <p:nvPicPr>
            <p:cNvPr id="200" name="Picture 2" descr="I:\Lab PC Backup - 02-10-2011\Documents\Post-NCVPRIPG\thesis-chapter-1\Datasets\IMDB1\JenniferAnniston\MarleyMe\7.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290763" y="2057400"/>
              <a:ext cx="25336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3" descr="I:\Lab PC Backup - 02-10-2011\Documents\Post-NCVPRIPG\thesis-chapter-1\Datasets\IMDB1\JenniferAnniston\MarleyMe\13.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981950" y="2057400"/>
              <a:ext cx="25622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4" descr="I:\Lab PC Backup - 02-10-2011\Documents\Post-NCVPRIPG\thesis-chapter-1\Datasets\IMDB1\JenniferAnniston\MarleyMe\19.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38775" y="2057400"/>
              <a:ext cx="25431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5" descr="I:\Lab PC Backup - 02-10-2011\Documents\Post-NCVPRIPG\thesis-chapter-1\Datasets\IMDB1\JenniferAnniston\MarleyMe\2.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790825" y="2057400"/>
              <a:ext cx="26479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6" descr="I:\Lab PC Backup - 02-10-2011\Documents\Post-NCVPRIPG\thesis-chapter-1\Datasets\IMDB1\JenniferAnniston\MarleyMe\4.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28600" y="2057400"/>
              <a:ext cx="2562225" cy="381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 name="Group 204"/>
          <p:cNvGrpSpPr/>
          <p:nvPr/>
        </p:nvGrpSpPr>
        <p:grpSpPr>
          <a:xfrm>
            <a:off x="922797" y="4489257"/>
            <a:ext cx="7256332" cy="1752600"/>
            <a:chOff x="371940" y="3863419"/>
            <a:chExt cx="7256332" cy="1752600"/>
          </a:xfrm>
        </p:grpSpPr>
        <p:pic>
          <p:nvPicPr>
            <p:cNvPr id="206" name="Picture 7" descr="I:\Lab PC Backup - 02-10-2011\Documents\Post-NCVPRIPG\thesis-chapter-1\Datasets\Facebook\Sankalp1\P1060230.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291472" y="3863419"/>
              <a:ext cx="23368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8" descr="I:\Lab PC Backup - 02-10-2011\Documents\Post-NCVPRIPG\thesis-chapter-1\Datasets\Facebook\Sankalp1\P1060236.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71940" y="3863419"/>
              <a:ext cx="23368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10" descr="I:\Lab PC Backup - 02-10-2011\Documents\Post-NCVPRIPG\thesis-chapter-1\Datasets\Facebook\Sankalp1\DSC00167.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819400" y="3863419"/>
              <a:ext cx="2336800" cy="17526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p:cNvSpPr>
            <a:spLocks noGrp="1"/>
          </p:cNvSpPr>
          <p:nvPr>
            <p:ph type="title"/>
          </p:nvPr>
        </p:nvSpPr>
        <p:spPr/>
        <p:txBody>
          <a:bodyPr/>
          <a:lstStyle/>
          <a:p>
            <a:r>
              <a:rPr lang="en-US" dirty="0" smtClean="0"/>
              <a:t>Datasets Used</a:t>
            </a:r>
            <a:endParaRPr lang="en-US" dirty="0"/>
          </a:p>
        </p:txBody>
      </p:sp>
    </p:spTree>
    <p:extLst>
      <p:ext uri="{BB962C8B-B14F-4D97-AF65-F5344CB8AC3E}">
        <p14:creationId xmlns:p14="http://schemas.microsoft.com/office/powerpoint/2010/main" val="232877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3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3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830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30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3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3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3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3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3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3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3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83"/>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830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30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31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3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3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3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3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3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99"/>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830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31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31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32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33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34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34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34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2" grpId="0"/>
      <p:bldP spid="8303" grpId="0"/>
      <p:bldP spid="8304" grpId="0"/>
      <p:bldP spid="8305" grpId="0"/>
      <p:bldP spid="8307" grpId="0"/>
      <p:bldP spid="8308" grpId="0"/>
      <p:bldP spid="8309" grpId="0"/>
      <p:bldP spid="8310" grpId="0"/>
      <p:bldP spid="8312" grpId="0"/>
      <p:bldP spid="8313" grpId="0"/>
      <p:bldP spid="8314" grpId="0"/>
      <p:bldP spid="8315" grpId="0"/>
      <p:bldP spid="8318" grpId="0"/>
      <p:bldP spid="8319" grpId="0"/>
      <p:bldP spid="8320" grpId="0"/>
      <p:bldP spid="8321" grpId="0"/>
      <p:bldP spid="8323" grpId="0"/>
      <p:bldP spid="8324" grpId="0"/>
      <p:bldP spid="8325" grpId="0"/>
      <p:bldP spid="8326" grpId="0"/>
      <p:bldP spid="8327" grpId="0"/>
      <p:bldP spid="8328" grpId="0"/>
      <p:bldP spid="8329" grpId="0"/>
      <p:bldP spid="8330" grpId="0"/>
      <p:bldP spid="8331" grpId="0"/>
      <p:bldP spid="8332" grpId="0"/>
      <p:bldP spid="8333" grpId="0"/>
      <p:bldP spid="8334" grpId="0"/>
      <p:bldP spid="8335" grpId="0"/>
      <p:bldP spid="8336" grpId="0"/>
      <p:bldP spid="8337" grpId="0"/>
      <p:bldP spid="8338" grpId="0"/>
      <p:bldP spid="8339" grpId="0"/>
      <p:bldP spid="8340" grpId="0"/>
      <p:bldP spid="8341" grpId="0"/>
      <p:bldP spid="83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8898" y="1524000"/>
            <a:ext cx="3239990" cy="338554"/>
          </a:xfrm>
          <a:prstGeom prst="rect">
            <a:avLst/>
          </a:prstGeom>
          <a:noFill/>
        </p:spPr>
        <p:txBody>
          <a:bodyPr wrap="none" rtlCol="0">
            <a:spAutoFit/>
          </a:bodyPr>
          <a:lstStyle/>
          <a:p>
            <a:r>
              <a:rPr lang="en-US" sz="1600" dirty="0" smtClean="0">
                <a:solidFill>
                  <a:schemeClr val="tx1"/>
                </a:solidFill>
                <a:latin typeface="+mj-lt"/>
              </a:rPr>
              <a:t>Most Prominent Person(~8-10)</a:t>
            </a:r>
            <a:endParaRPr lang="en-US" sz="1600" dirty="0">
              <a:solidFill>
                <a:schemeClr val="tx1"/>
              </a:solidFill>
              <a:latin typeface="+mj-lt"/>
            </a:endParaRPr>
          </a:p>
        </p:txBody>
      </p:sp>
      <p:sp>
        <p:nvSpPr>
          <p:cNvPr id="30" name="TextBox 29"/>
          <p:cNvSpPr txBox="1"/>
          <p:nvPr/>
        </p:nvSpPr>
        <p:spPr>
          <a:xfrm>
            <a:off x="3862108" y="1524000"/>
            <a:ext cx="2196435" cy="338554"/>
          </a:xfrm>
          <a:prstGeom prst="rect">
            <a:avLst/>
          </a:prstGeom>
          <a:noFill/>
        </p:spPr>
        <p:txBody>
          <a:bodyPr wrap="none" rtlCol="0">
            <a:spAutoFit/>
          </a:bodyPr>
          <a:lstStyle/>
          <a:p>
            <a:r>
              <a:rPr lang="en-US" sz="1600" dirty="0" smtClean="0">
                <a:solidFill>
                  <a:schemeClr val="tx1"/>
                </a:solidFill>
                <a:latin typeface="+mj-lt"/>
              </a:rPr>
              <a:t>Other Persons(~1-4)</a:t>
            </a:r>
            <a:endParaRPr lang="en-US" sz="1600" dirty="0">
              <a:solidFill>
                <a:schemeClr val="tx1"/>
              </a:solidFill>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1134459329"/>
              </p:ext>
            </p:extLst>
          </p:nvPr>
        </p:nvGraphicFramePr>
        <p:xfrm>
          <a:off x="6424454" y="2192529"/>
          <a:ext cx="2342992" cy="3083560"/>
        </p:xfrm>
        <a:graphic>
          <a:graphicData uri="http://schemas.openxmlformats.org/drawingml/2006/table">
            <a:tbl>
              <a:tblPr firstRow="1" bandRow="1">
                <a:tableStyleId>{5C22544A-7EE6-4342-B048-85BDC9FD1C3A}</a:tableStyleId>
              </a:tblPr>
              <a:tblGrid>
                <a:gridCol w="1171496"/>
                <a:gridCol w="1171496"/>
              </a:tblGrid>
              <a:tr h="563880">
                <a:tc>
                  <a:txBody>
                    <a:bodyPr/>
                    <a:lstStyle/>
                    <a:p>
                      <a:r>
                        <a:rPr lang="en-US" sz="1600" b="0" dirty="0" smtClean="0">
                          <a:solidFill>
                            <a:sysClr val="windowText" lastClr="000000"/>
                          </a:solidFill>
                        </a:rPr>
                        <a:t># Photo Albums</a:t>
                      </a: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smtClean="0">
                          <a:solidFill>
                            <a:sysClr val="windowText" lastClr="000000"/>
                          </a:solidFill>
                        </a:rPr>
                        <a:t>100</a:t>
                      </a: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1600" b="0" dirty="0" smtClean="0">
                          <a:solidFill>
                            <a:sysClr val="windowText" lastClr="000000"/>
                          </a:solidFill>
                        </a:rPr>
                        <a:t># Prominent Persons Mined</a:t>
                      </a: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smtClean="0">
                          <a:solidFill>
                            <a:sysClr val="windowText" lastClr="000000"/>
                          </a:solidFill>
                        </a:rPr>
                        <a:t>100</a:t>
                      </a: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1600" b="0" dirty="0" smtClean="0">
                          <a:solidFill>
                            <a:sysClr val="windowText" lastClr="000000"/>
                          </a:solidFill>
                        </a:rPr>
                        <a:t># Correct Prominent Persons Mined</a:t>
                      </a: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smtClean="0">
                          <a:solidFill>
                            <a:sysClr val="windowText" lastClr="000000"/>
                          </a:solidFill>
                        </a:rPr>
                        <a:t>90</a:t>
                      </a: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1600" b="0" dirty="0" smtClean="0">
                          <a:solidFill>
                            <a:sysClr val="windowText" lastClr="000000"/>
                          </a:solidFill>
                        </a:rPr>
                        <a:t>Accuracy</a:t>
                      </a: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0" dirty="0" smtClean="0">
                          <a:solidFill>
                            <a:sysClr val="windowText" lastClr="000000"/>
                          </a:solidFill>
                        </a:rPr>
                        <a:t>90 %</a:t>
                      </a: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4104" name="Picture 8" descr="C:\Users\Abhinav\Desktop\jpeg\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839" y="3240363"/>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Abhinav\Desktop\jpeg\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5119" y="3240363"/>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Abhinav\Desktop\jpeg\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839" y="4423326"/>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C:\Users\Abhinav\Desktop\jpeg\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5119" y="4423326"/>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Users\Abhinav\Desktop\jpeg\2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6839" y="2057400"/>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C:\Users\Abhinav\Desktop\jpeg\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5119" y="2057400"/>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C:\Users\Abhinav\Desktop\jpeg\3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8558" y="4423326"/>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descr="C:\Users\Abhinav\Desktop\jpeg\4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8558" y="3240363"/>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C:\Users\Abhinav\Desktop\jpeg\3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1033" y="2057400"/>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descr="C:\Users\Abhinav\Desktop\jpeg\5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2752" y="3240363"/>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C:\Users\Abhinav\Desktop\jpeg\48.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2752" y="4423326"/>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19" name="Picture 23" descr="C:\Users\Abhinav\Desktop\jpeg\49.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2752" y="2057400"/>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C:\Users\Abhinav\Desktop\jpeg\12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84472" y="2057400"/>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21" name="Picture 25" descr="C:\Users\Abhinav\Desktop\jpeg\184.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84472" y="4423326"/>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C:\Users\Abhinav\Desktop\jpeg\18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84472" y="3240363"/>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23" name="Picture 27" descr="C:\Users\Abhinav\Desktop\jpeg\23.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3400" y="4423326"/>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C:\Users\Abhinav\Desktop\jpeg\21.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1850" y="3240363"/>
            <a:ext cx="971719" cy="1182963"/>
          </a:xfrm>
          <a:prstGeom prst="rect">
            <a:avLst/>
          </a:prstGeom>
          <a:noFill/>
          <a:extLst>
            <a:ext uri="{909E8E84-426E-40DD-AFC4-6F175D3DCCD1}">
              <a14:hiddenFill xmlns:a14="http://schemas.microsoft.com/office/drawing/2010/main">
                <a:solidFill>
                  <a:srgbClr val="FFFFFF"/>
                </a:solidFill>
              </a14:hiddenFill>
            </a:ext>
          </a:extLst>
        </p:spPr>
      </p:pic>
      <p:pic>
        <p:nvPicPr>
          <p:cNvPr id="4125" name="Picture 29" descr="C:\Users\Abhinav\Desktop\jpeg\22.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3400" y="2057400"/>
            <a:ext cx="971719" cy="1182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62956" y="5949280"/>
            <a:ext cx="1998304" cy="369332"/>
          </a:xfrm>
          <a:prstGeom prst="rect">
            <a:avLst/>
          </a:prstGeom>
          <a:noFill/>
        </p:spPr>
        <p:txBody>
          <a:bodyPr wrap="none" rtlCol="0">
            <a:spAutoFit/>
          </a:bodyPr>
          <a:lstStyle/>
          <a:p>
            <a:r>
              <a:rPr lang="en-US" dirty="0" smtClean="0">
                <a:solidFill>
                  <a:schemeClr val="tx1"/>
                </a:solidFill>
                <a:latin typeface="+mj-lt"/>
              </a:rPr>
              <a:t>Sample Test Album</a:t>
            </a:r>
            <a:endParaRPr lang="en-US" dirty="0">
              <a:solidFill>
                <a:schemeClr val="tx1"/>
              </a:solidFill>
              <a:latin typeface="+mj-lt"/>
            </a:endParaRPr>
          </a:p>
        </p:txBody>
      </p:sp>
      <p:sp>
        <p:nvSpPr>
          <p:cNvPr id="3" name="Title 2"/>
          <p:cNvSpPr>
            <a:spLocks noGrp="1"/>
          </p:cNvSpPr>
          <p:nvPr>
            <p:ph type="title"/>
          </p:nvPr>
        </p:nvSpPr>
        <p:spPr/>
        <p:txBody>
          <a:bodyPr/>
          <a:lstStyle/>
          <a:p>
            <a:r>
              <a:rPr lang="en-US" dirty="0" smtClean="0"/>
              <a:t>Experiments – ORL Face dataset</a:t>
            </a:r>
            <a:endParaRPr lang="en-US" dirty="0"/>
          </a:p>
        </p:txBody>
      </p:sp>
    </p:spTree>
    <p:extLst>
      <p:ext uri="{BB962C8B-B14F-4D97-AF65-F5344CB8AC3E}">
        <p14:creationId xmlns:p14="http://schemas.microsoft.com/office/powerpoint/2010/main" val="981618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Lab PC Backup - 02-10-2011\Documents\BeautifulSoup-3.2.0\LFW\testset1\test20\Taha_Yassin_Ramadan_0009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570" y="462375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I:\Lab PC Backup - 02-10-2011\Documents\BeautifulSoup-3.2.0\LFW\testset1\test20\Taha_Yassin_Ramadan_0010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462375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Lab PC Backup - 02-10-2011\Documents\BeautifulSoup-3.2.0\LFW\testset1\test20\Taha_Yassin_Ramadan_0011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580" y="462375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I:\Lab PC Backup - 02-10-2011\Documents\BeautifulSoup-3.2.0\LFW\testset1\test20\Tom_Daschle_0004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62375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Lab PC Backup - 02-10-2011\Documents\BeautifulSoup-3.2.0\LFW\testset1\test20\Tom_Daschle_0016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5570" y="363188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I:\Lab PC Backup - 02-10-2011\Documents\BeautifulSoup-3.2.0\LFW\testset1\test20\Tom_Daschle_0024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6400" y="363188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Lab PC Backup - 02-10-2011\Documents\BeautifulSoup-3.2.0\LFW\testset1\test20\Arnold_Schwarzenegger_0012_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3580" y="363188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I:\Lab PC Backup - 02-10-2011\Documents\BeautifulSoup-3.2.0\LFW\testset1\test20\Arnold_Schwarzenegger_0015_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363188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Lab PC Backup - 02-10-2011\Documents\BeautifulSoup-3.2.0\LFW\testset1\test20\Bill_Gates_0001_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5570" y="264382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I:\Lab PC Backup - 02-10-2011\Documents\BeautifulSoup-3.2.0\LFW\testset1\test20\Bill_Gates_0003_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46400" y="264382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Lab PC Backup - 02-10-2011\Documents\BeautifulSoup-3.2.0\LFW\testset1\test20\Bill_Gates_0004_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3580" y="264382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I:\Lab PC Backup - 02-10-2011\Documents\BeautifulSoup-3.2.0\LFW\testset1\test20\Bill_Gates_0006_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0600" y="264382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I:\Lab PC Backup - 02-10-2011\Documents\BeautifulSoup-3.2.0\LFW\testset1\test20\Bill_Gates_0008_0.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5570" y="166084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I:\Lab PC Backup - 02-10-2011\Documents\BeautifulSoup-3.2.0\LFW\testset1\test20\Bill_Gates_0013_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41320" y="165322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I:\Lab PC Backup - 02-10-2011\Documents\BeautifulSoup-3.2.0\LFW\testset1\test20\Bill_Gates_0014_0.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73580" y="165322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I:\Lab PC Backup - 02-10-2011\Documents\BeautifulSoup-3.2.0\LFW\testset1\test20\Carlos_Menem_0001_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0600" y="1653223"/>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03848" y="6246604"/>
            <a:ext cx="1998304" cy="369332"/>
          </a:xfrm>
          <a:prstGeom prst="rect">
            <a:avLst/>
          </a:prstGeom>
          <a:noFill/>
        </p:spPr>
        <p:txBody>
          <a:bodyPr wrap="none" rtlCol="0">
            <a:spAutoFit/>
          </a:bodyPr>
          <a:lstStyle/>
          <a:p>
            <a:r>
              <a:rPr lang="en-US" dirty="0" smtClean="0">
                <a:solidFill>
                  <a:schemeClr val="tx1"/>
                </a:solidFill>
                <a:latin typeface="+mj-lt"/>
              </a:rPr>
              <a:t>Sample Test Album</a:t>
            </a:r>
            <a:endParaRPr lang="en-US" dirty="0">
              <a:solidFill>
                <a:schemeClr val="tx1"/>
              </a:solidFill>
              <a:latin typeface="+mj-lt"/>
            </a:endParaRPr>
          </a:p>
        </p:txBody>
      </p:sp>
      <p:sp>
        <p:nvSpPr>
          <p:cNvPr id="21" name="TextBox 20"/>
          <p:cNvSpPr txBox="1"/>
          <p:nvPr/>
        </p:nvSpPr>
        <p:spPr>
          <a:xfrm>
            <a:off x="718599" y="1222931"/>
            <a:ext cx="4233851" cy="400110"/>
          </a:xfrm>
          <a:prstGeom prst="rect">
            <a:avLst/>
          </a:prstGeom>
          <a:noFill/>
        </p:spPr>
        <p:txBody>
          <a:bodyPr wrap="none" rtlCol="0">
            <a:spAutoFit/>
          </a:bodyPr>
          <a:lstStyle/>
          <a:p>
            <a:r>
              <a:rPr lang="en-US" sz="2000" dirty="0" smtClean="0">
                <a:solidFill>
                  <a:schemeClr val="tx1"/>
                </a:solidFill>
                <a:latin typeface="+mj-lt"/>
              </a:rPr>
              <a:t>Most Prominent Person (~8-10 images)</a:t>
            </a:r>
            <a:endParaRPr lang="en-US" sz="2000" dirty="0">
              <a:solidFill>
                <a:schemeClr val="tx1"/>
              </a:solidFill>
              <a:latin typeface="+mj-lt"/>
            </a:endParaRPr>
          </a:p>
        </p:txBody>
      </p:sp>
      <p:sp>
        <p:nvSpPr>
          <p:cNvPr id="22" name="TextBox 21"/>
          <p:cNvSpPr txBox="1"/>
          <p:nvPr/>
        </p:nvSpPr>
        <p:spPr>
          <a:xfrm>
            <a:off x="1269231" y="5637194"/>
            <a:ext cx="3132589" cy="400110"/>
          </a:xfrm>
          <a:prstGeom prst="rect">
            <a:avLst/>
          </a:prstGeom>
          <a:noFill/>
        </p:spPr>
        <p:txBody>
          <a:bodyPr wrap="none" rtlCol="0">
            <a:spAutoFit/>
          </a:bodyPr>
          <a:lstStyle/>
          <a:p>
            <a:r>
              <a:rPr lang="en-US" sz="2000" dirty="0" smtClean="0">
                <a:solidFill>
                  <a:schemeClr val="tx1"/>
                </a:solidFill>
                <a:latin typeface="+mj-lt"/>
              </a:rPr>
              <a:t>Other Persons (~1-4 images)</a:t>
            </a:r>
            <a:endParaRPr lang="en-US" sz="2000" dirty="0">
              <a:solidFill>
                <a:schemeClr val="tx1"/>
              </a:solidFill>
              <a:latin typeface="+mj-lt"/>
            </a:endParaRPr>
          </a:p>
        </p:txBody>
      </p:sp>
      <p:graphicFrame>
        <p:nvGraphicFramePr>
          <p:cNvPr id="23" name="Table 22"/>
          <p:cNvGraphicFramePr>
            <a:graphicFrameLocks noGrp="1"/>
          </p:cNvGraphicFramePr>
          <p:nvPr>
            <p:extLst>
              <p:ext uri="{D42A27DB-BD31-4B8C-83A1-F6EECF244321}">
                <p14:modId xmlns:p14="http://schemas.microsoft.com/office/powerpoint/2010/main" val="2171887331"/>
              </p:ext>
            </p:extLst>
          </p:nvPr>
        </p:nvGraphicFramePr>
        <p:xfrm>
          <a:off x="5201184" y="2291834"/>
          <a:ext cx="3116264" cy="2565400"/>
        </p:xfrm>
        <a:graphic>
          <a:graphicData uri="http://schemas.openxmlformats.org/drawingml/2006/table">
            <a:tbl>
              <a:tblPr firstRow="1" bandRow="1">
                <a:tableStyleId>{5C22544A-7EE6-4342-B048-85BDC9FD1C3A}</a:tableStyleId>
              </a:tblPr>
              <a:tblGrid>
                <a:gridCol w="1558132"/>
                <a:gridCol w="1558132"/>
              </a:tblGrid>
              <a:tr h="563880">
                <a:tc>
                  <a:txBody>
                    <a:bodyPr/>
                    <a:lstStyle/>
                    <a:p>
                      <a:r>
                        <a:rPr lang="en-US" b="0" dirty="0" smtClean="0">
                          <a:solidFill>
                            <a:sysClr val="windowText" lastClr="000000"/>
                          </a:solidFill>
                        </a:rPr>
                        <a:t># Photo Albums</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smtClean="0">
                          <a:solidFill>
                            <a:sysClr val="windowText" lastClr="000000"/>
                          </a:solidFill>
                        </a:rPr>
                        <a:t>92</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0" dirty="0" smtClean="0">
                          <a:solidFill>
                            <a:sysClr val="windowText" lastClr="000000"/>
                          </a:solidFill>
                        </a:rPr>
                        <a:t># Prominent Persons Mined</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smtClean="0">
                          <a:solidFill>
                            <a:sysClr val="windowText" lastClr="000000"/>
                          </a:solidFill>
                        </a:rPr>
                        <a:t>92</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0" dirty="0" smtClean="0">
                          <a:solidFill>
                            <a:sysClr val="windowText" lastClr="000000"/>
                          </a:solidFill>
                        </a:rPr>
                        <a:t># Correct Prominent Persons Mined</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smtClean="0">
                          <a:solidFill>
                            <a:sysClr val="windowText" lastClr="000000"/>
                          </a:solidFill>
                        </a:rPr>
                        <a:t>70</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0" dirty="0" smtClean="0">
                          <a:solidFill>
                            <a:sysClr val="windowText" lastClr="000000"/>
                          </a:solidFill>
                        </a:rPr>
                        <a:t>Accuracy</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smtClean="0">
                          <a:solidFill>
                            <a:sysClr val="windowText" lastClr="000000"/>
                          </a:solidFill>
                        </a:rPr>
                        <a:t>76 %</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Title 2"/>
          <p:cNvSpPr>
            <a:spLocks noGrp="1"/>
          </p:cNvSpPr>
          <p:nvPr>
            <p:ph type="title"/>
          </p:nvPr>
        </p:nvSpPr>
        <p:spPr/>
        <p:txBody>
          <a:bodyPr/>
          <a:lstStyle/>
          <a:p>
            <a:r>
              <a:rPr lang="en-US" dirty="0" smtClean="0"/>
              <a:t>Experiments – LFW Dataset</a:t>
            </a:r>
            <a:endParaRPr lang="en-US" dirty="0"/>
          </a:p>
        </p:txBody>
      </p:sp>
    </p:spTree>
    <p:extLst>
      <p:ext uri="{BB962C8B-B14F-4D97-AF65-F5344CB8AC3E}">
        <p14:creationId xmlns:p14="http://schemas.microsoft.com/office/powerpoint/2010/main" val="714058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2212555695"/>
              </p:ext>
            </p:extLst>
          </p:nvPr>
        </p:nvGraphicFramePr>
        <p:xfrm>
          <a:off x="5914614" y="1346390"/>
          <a:ext cx="2889834" cy="2214880"/>
        </p:xfrm>
        <a:graphic>
          <a:graphicData uri="http://schemas.openxmlformats.org/drawingml/2006/table">
            <a:tbl>
              <a:tblPr firstRow="1" bandRow="1">
                <a:tableStyleId>{5C22544A-7EE6-4342-B048-85BDC9FD1C3A}</a:tableStyleId>
              </a:tblPr>
              <a:tblGrid>
                <a:gridCol w="2213702"/>
                <a:gridCol w="676132"/>
              </a:tblGrid>
              <a:tr h="563880">
                <a:tc>
                  <a:txBody>
                    <a:bodyPr/>
                    <a:lstStyle/>
                    <a:p>
                      <a:r>
                        <a:rPr lang="en-US" b="0" dirty="0" smtClean="0">
                          <a:solidFill>
                            <a:sysClr val="windowText" lastClr="000000"/>
                          </a:solidFill>
                        </a:rPr>
                        <a:t># Photo Albums</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smtClean="0">
                          <a:solidFill>
                            <a:sysClr val="windowText" lastClr="000000"/>
                          </a:solidFill>
                        </a:rPr>
                        <a:t>100</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0" dirty="0" smtClean="0">
                          <a:solidFill>
                            <a:sysClr val="windowText" lastClr="000000"/>
                          </a:solidFill>
                        </a:rPr>
                        <a:t># Prominent Persons Mined</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smtClean="0">
                          <a:solidFill>
                            <a:sysClr val="windowText" lastClr="000000"/>
                          </a:solidFill>
                        </a:rPr>
                        <a:t>100</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0" dirty="0" smtClean="0">
                          <a:solidFill>
                            <a:sysClr val="windowText" lastClr="000000"/>
                          </a:solidFill>
                        </a:rPr>
                        <a:t># Correct Prominent Persons Mined</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smtClean="0">
                          <a:solidFill>
                            <a:sysClr val="windowText" lastClr="000000"/>
                          </a:solidFill>
                        </a:rPr>
                        <a:t>91</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0" dirty="0" smtClean="0">
                          <a:solidFill>
                            <a:sysClr val="windowText" lastClr="000000"/>
                          </a:solidFill>
                        </a:rPr>
                        <a:t>Accuracy</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smtClean="0">
                          <a:solidFill>
                            <a:sysClr val="windowText" lastClr="000000"/>
                          </a:solidFill>
                        </a:rPr>
                        <a:t>91 %</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TextBox 2"/>
          <p:cNvSpPr txBox="1"/>
          <p:nvPr/>
        </p:nvSpPr>
        <p:spPr>
          <a:xfrm>
            <a:off x="609600" y="6324600"/>
            <a:ext cx="6433428" cy="400110"/>
          </a:xfrm>
          <a:prstGeom prst="rect">
            <a:avLst/>
          </a:prstGeom>
          <a:noFill/>
        </p:spPr>
        <p:txBody>
          <a:bodyPr wrap="none" rtlCol="0">
            <a:spAutoFit/>
          </a:bodyPr>
          <a:lstStyle/>
          <a:p>
            <a:r>
              <a:rPr lang="en-US" sz="2000" dirty="0" smtClean="0">
                <a:solidFill>
                  <a:schemeClr val="tx1"/>
                </a:solidFill>
                <a:latin typeface="+mj-lt"/>
              </a:rPr>
              <a:t>Test Album – Actor: Nicholas Cage, Movie: Matchstick Men</a:t>
            </a:r>
            <a:endParaRPr lang="en-US" sz="2000" dirty="0">
              <a:solidFill>
                <a:schemeClr val="tx1"/>
              </a:solidFill>
              <a:latin typeface="+mj-lt"/>
            </a:endParaRPr>
          </a:p>
        </p:txBody>
      </p:sp>
      <p:grpSp>
        <p:nvGrpSpPr>
          <p:cNvPr id="5" name="Group 4"/>
          <p:cNvGrpSpPr/>
          <p:nvPr/>
        </p:nvGrpSpPr>
        <p:grpSpPr>
          <a:xfrm>
            <a:off x="6012160" y="4087232"/>
            <a:ext cx="2432248" cy="1887171"/>
            <a:chOff x="6132825" y="2286000"/>
            <a:chExt cx="2820003" cy="2188029"/>
          </a:xfrm>
        </p:grpSpPr>
        <p:pic>
          <p:nvPicPr>
            <p:cNvPr id="615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819400"/>
              <a:ext cx="1219200" cy="1654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32825" y="2286000"/>
              <a:ext cx="2820003" cy="369332"/>
            </a:xfrm>
            <a:prstGeom prst="rect">
              <a:avLst/>
            </a:prstGeom>
            <a:noFill/>
          </p:spPr>
          <p:txBody>
            <a:bodyPr wrap="none" rtlCol="0">
              <a:spAutoFit/>
            </a:bodyPr>
            <a:lstStyle/>
            <a:p>
              <a:r>
                <a:rPr lang="en-US" sz="1800" dirty="0" smtClean="0">
                  <a:solidFill>
                    <a:schemeClr val="tx1"/>
                  </a:solidFill>
                  <a:latin typeface="+mj-lt"/>
                </a:rPr>
                <a:t>Most Prominent Person</a:t>
              </a:r>
              <a:endParaRPr lang="en-US" sz="1800" dirty="0">
                <a:solidFill>
                  <a:schemeClr val="tx1"/>
                </a:solidFill>
                <a:latin typeface="+mj-lt"/>
              </a:endParaRPr>
            </a:p>
          </p:txBody>
        </p:sp>
      </p:grpSp>
      <p:pic>
        <p:nvPicPr>
          <p:cNvPr id="1026" name="Picture 2" descr="D:\CelebAlbums\NicholasCage\MatchstickMen\MV5BMTA1MTk1MjY5ODdeQTJeQWpwZ15BbWU2MDU1OTk3NA@@._V1._SX287_SY4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40769"/>
            <a:ext cx="1700372" cy="23698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CelebAlbums\NicholasCage\MatchstickMen\MV5BMjAwNTcwMjgwOV5BMl5BanBnXkFtZTYwODQ4Mzcz._V1._SX241_SY4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646" y="1340768"/>
            <a:ext cx="1647419" cy="23315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CelebAlbums\NicholasCage\MatchstickMen\MV5BMTYzODE4NzM5Nl5BMl5BanBnXkFtZTYwMjQ0MTQz._V1._SX257_SY4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7156" y="1340768"/>
            <a:ext cx="1694218" cy="240157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CelebAlbums\NicholasCage\MatchstickMen\MV5BMTgwMDE0MDA0OV5BMl5BanBnXkFtZTYwNzU5OTc0._V1._SX289_SY4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854090"/>
            <a:ext cx="1700372" cy="23534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CelebAlbums\NicholasCage\MatchstickMen\MV5BMTI3ODIyMjYwOF5BMl5BanBnXkFtZTYwNTU1Mzgz._V1._SX289_SY400_.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7169" y="3854090"/>
            <a:ext cx="1700372" cy="235345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CelebAlbums\NicholasCage\MatchstickMen\MV5BMTk5MTE4NTU5OF5BMl5BanBnXkFtZTYwNTQ1Mzgz._V1._SX280_SY400_.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7156" y="3854090"/>
            <a:ext cx="1647419" cy="235345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smtClean="0"/>
              <a:t>Experiments – IMDB dataset</a:t>
            </a:r>
            <a:endParaRPr lang="en-US" dirty="0"/>
          </a:p>
        </p:txBody>
      </p:sp>
    </p:spTree>
    <p:extLst>
      <p:ext uri="{BB962C8B-B14F-4D97-AF65-F5344CB8AC3E}">
        <p14:creationId xmlns:p14="http://schemas.microsoft.com/office/powerpoint/2010/main" val="29164548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68279" y="1219199"/>
            <a:ext cx="7152914" cy="1558407"/>
            <a:chOff x="457200" y="1666240"/>
            <a:chExt cx="7152914" cy="1558407"/>
          </a:xfrm>
        </p:grpSpPr>
        <p:pic>
          <p:nvPicPr>
            <p:cNvPr id="1027" name="Picture 3" descr="D:\CelebAlbums\GeorgeClooney\OceansThirteen\MV5BMTE5MTAzNDM4OV5BMl5BanBnXkFtZTYwMzIyOTA1._V1._SX400_SY254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2438184" cy="1548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CelebAlbums\GeorgeClooney\OceansThirteen\MV5BMTgyMzk0OTYwNV5BMl5BanBnXkFtZTYwODU0NDQ0._V1._SX400_SY288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76400"/>
              <a:ext cx="2224236" cy="154824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CelebAlbums\GeorgeClooney\OceansThirteen\MV5BMTI1MTUyNDI1N15BMl5BanBnXkFtZTYwMTk4NTUz._V1._SX400_SY265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666240"/>
              <a:ext cx="2352314" cy="15584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852364" y="2849880"/>
            <a:ext cx="7885266" cy="2067560"/>
            <a:chOff x="435927" y="2895600"/>
            <a:chExt cx="7885266" cy="2067560"/>
          </a:xfrm>
        </p:grpSpPr>
        <p:pic>
          <p:nvPicPr>
            <p:cNvPr id="1030" name="Picture 6" descr="D:\CelebAlbums\LeonardoDiCaprio\BloodDiamond\MV5BMTU2NDIyMDg1M15BMl5BanBnXkFtZTYwOTQyNzkz._V1._SX274_SY4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905760"/>
              <a:ext cx="1409319"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CelebAlbums\LeonardoDiCaprio\BloodDiamond\MV5BMTc0MzgyNjYyNV5BMl5BanBnXkFtZTYwOTgxNzkz._V1._SX266_SY4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1391" y="2905760"/>
              <a:ext cx="1368171"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CelebAlbums\LeonardoDiCaprio\BloodDiamond\MV5BMTc2NTMyMDg4NV5BMl5BanBnXkFtZTYwMjYyNzkz._V1._SX312_SY400_.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927" y="2895600"/>
              <a:ext cx="1604772"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CelebAlbums\LeonardoDiCaprio\BloodDiamond\MV5BNTc4MzI0NDcyMl5BMl5BanBnXkFtZTYwMTcyNzkz._V1._SX283_SY400_.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394" y="2895600"/>
              <a:ext cx="1462799" cy="20675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CelebAlbums\LeonardoDiCaprio\BloodDiamond\MV5BMTc1NjY2NjA0OV5BMl5BanBnXkFtZTYwMjUyNzkz._V1._SX362_SY400_.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2895600"/>
              <a:ext cx="1852752" cy="204724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7" name="Picture 13" descr="I:\Lab PC Backup - 02-10-2011\Documents\Post-NCVPRIPG\thesis-chapter-1\Datasets\IMDB1\TomCruise\MissionImpossibleIII\1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2032" y="4964045"/>
            <a:ext cx="2514801" cy="16409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Lab PC Backup - 02-10-2011\Documents\Post-NCVPRIPG\thesis-chapter-1\Datasets\IMDB1\TomCruise\MissionImpossibleIII\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4283" y="4964045"/>
            <a:ext cx="2335812" cy="1640908"/>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I:\Lab PC Backup - 02-10-2011\Documents\Post-NCVPRIPG\thesis-chapter-1\Datasets\IMDB1\TomCruise\MissionImpossibleIII\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3208" y="4964045"/>
            <a:ext cx="2335812" cy="16525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2457136" y="1346200"/>
            <a:ext cx="362264" cy="457200"/>
          </a:xfrm>
          <a:prstGeom prst="rect">
            <a:avLst/>
          </a:prstGeom>
          <a:noFill/>
          <a:ln>
            <a:solidFill>
              <a:srgbClr val="FFFF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20" name="Rectangle 19"/>
          <p:cNvSpPr/>
          <p:nvPr/>
        </p:nvSpPr>
        <p:spPr bwMode="auto">
          <a:xfrm>
            <a:off x="5606614" y="2971800"/>
            <a:ext cx="565585" cy="838200"/>
          </a:xfrm>
          <a:prstGeom prst="rect">
            <a:avLst/>
          </a:prstGeom>
          <a:noFill/>
          <a:ln>
            <a:solidFill>
              <a:srgbClr val="FFFF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21" name="Rectangle 20"/>
          <p:cNvSpPr/>
          <p:nvPr/>
        </p:nvSpPr>
        <p:spPr bwMode="auto">
          <a:xfrm>
            <a:off x="2162318" y="5181600"/>
            <a:ext cx="374228" cy="533400"/>
          </a:xfrm>
          <a:prstGeom prst="rect">
            <a:avLst/>
          </a:prstGeom>
          <a:noFill/>
          <a:ln>
            <a:solidFill>
              <a:srgbClr val="FFFF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6" name="Title 5"/>
          <p:cNvSpPr>
            <a:spLocks noGrp="1"/>
          </p:cNvSpPr>
          <p:nvPr>
            <p:ph type="title"/>
          </p:nvPr>
        </p:nvSpPr>
        <p:spPr/>
        <p:txBody>
          <a:bodyPr/>
          <a:lstStyle/>
          <a:p>
            <a:r>
              <a:rPr lang="en-US" dirty="0" smtClean="0"/>
              <a:t>IMDB Dataset - Results</a:t>
            </a:r>
            <a:endParaRPr lang="en-US" dirty="0"/>
          </a:p>
        </p:txBody>
      </p:sp>
    </p:spTree>
    <p:extLst>
      <p:ext uri="{BB962C8B-B14F-4D97-AF65-F5344CB8AC3E}">
        <p14:creationId xmlns:p14="http://schemas.microsoft.com/office/powerpoint/2010/main" val="12349981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306751" y="3124246"/>
            <a:ext cx="2017088" cy="15128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327072" y="4876800"/>
            <a:ext cx="1996768" cy="1497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44551" y="4876800"/>
            <a:ext cx="2056724" cy="15425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9470" y="3124246"/>
            <a:ext cx="2061804" cy="1546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281022" y="1351820"/>
            <a:ext cx="2042816" cy="1532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44550" y="1370598"/>
            <a:ext cx="2056724" cy="15425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3827017379"/>
              </p:ext>
            </p:extLst>
          </p:nvPr>
        </p:nvGraphicFramePr>
        <p:xfrm>
          <a:off x="5508102" y="1430066"/>
          <a:ext cx="3455088" cy="2489200"/>
        </p:xfrm>
        <a:graphic>
          <a:graphicData uri="http://schemas.openxmlformats.org/drawingml/2006/table">
            <a:tbl>
              <a:tblPr firstRow="1" bandRow="1">
                <a:tableStyleId>{5C22544A-7EE6-4342-B048-85BDC9FD1C3A}</a:tableStyleId>
              </a:tblPr>
              <a:tblGrid>
                <a:gridCol w="1727544"/>
                <a:gridCol w="1727544"/>
              </a:tblGrid>
              <a:tr h="563880">
                <a:tc>
                  <a:txBody>
                    <a:bodyPr/>
                    <a:lstStyle/>
                    <a:p>
                      <a:r>
                        <a:rPr lang="en-US" b="0" dirty="0" smtClean="0">
                          <a:solidFill>
                            <a:sysClr val="windowText" lastClr="000000"/>
                          </a:solidFill>
                        </a:rPr>
                        <a:t># Photo Albums</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smtClean="0">
                          <a:solidFill>
                            <a:sysClr val="windowText" lastClr="000000"/>
                          </a:solidFill>
                        </a:rPr>
                        <a:t>40</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0" dirty="0" smtClean="0">
                          <a:solidFill>
                            <a:sysClr val="windowText" lastClr="000000"/>
                          </a:solidFill>
                        </a:rPr>
                        <a:t># Prominent Persons Mined</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smtClean="0">
                          <a:solidFill>
                            <a:sysClr val="windowText" lastClr="000000"/>
                          </a:solidFill>
                        </a:rPr>
                        <a:t>40</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0" dirty="0" smtClean="0">
                          <a:solidFill>
                            <a:sysClr val="windowText" lastClr="000000"/>
                          </a:solidFill>
                        </a:rPr>
                        <a:t># Correct Prominent Persons Mined</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smtClean="0">
                          <a:solidFill>
                            <a:sysClr val="windowText" lastClr="000000"/>
                          </a:solidFill>
                        </a:rPr>
                        <a:t>24</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0" dirty="0" smtClean="0">
                          <a:solidFill>
                            <a:sysClr val="windowText" lastClr="000000"/>
                          </a:solidFill>
                        </a:rPr>
                        <a:t>Accuracy</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smtClean="0">
                          <a:solidFill>
                            <a:sysClr val="windowText" lastClr="000000"/>
                          </a:solidFill>
                        </a:rPr>
                        <a:t>60 %</a:t>
                      </a:r>
                      <a:endParaRPr lang="en-US"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pSp>
        <p:nvGrpSpPr>
          <p:cNvPr id="12" name="Group 11"/>
          <p:cNvGrpSpPr/>
          <p:nvPr/>
        </p:nvGrpSpPr>
        <p:grpSpPr>
          <a:xfrm>
            <a:off x="5737026" y="4262593"/>
            <a:ext cx="3113353" cy="2111782"/>
            <a:chOff x="6324600" y="2286000"/>
            <a:chExt cx="3113353" cy="2111782"/>
          </a:xfrm>
        </p:grpSpPr>
        <p:pic>
          <p:nvPicPr>
            <p:cNvPr id="13" name="Picture 1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705600" y="2895646"/>
              <a:ext cx="1219200" cy="150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324600" y="2286000"/>
              <a:ext cx="3113353" cy="400110"/>
            </a:xfrm>
            <a:prstGeom prst="rect">
              <a:avLst/>
            </a:prstGeom>
            <a:noFill/>
          </p:spPr>
          <p:txBody>
            <a:bodyPr wrap="none" rtlCol="0">
              <a:spAutoFit/>
            </a:bodyPr>
            <a:lstStyle/>
            <a:p>
              <a:r>
                <a:rPr lang="en-US" sz="2000" dirty="0" smtClean="0">
                  <a:solidFill>
                    <a:schemeClr val="tx1"/>
                  </a:solidFill>
                  <a:latin typeface="+mj-lt"/>
                </a:rPr>
                <a:t>Most Prominent Person</a:t>
              </a:r>
              <a:endParaRPr lang="en-US" sz="2000" dirty="0">
                <a:solidFill>
                  <a:schemeClr val="tx1"/>
                </a:solidFill>
                <a:latin typeface="+mj-lt"/>
              </a:endParaRPr>
            </a:p>
          </p:txBody>
        </p:sp>
      </p:grpSp>
      <p:sp>
        <p:nvSpPr>
          <p:cNvPr id="2" name="Title 1"/>
          <p:cNvSpPr>
            <a:spLocks noGrp="1"/>
          </p:cNvSpPr>
          <p:nvPr>
            <p:ph type="title"/>
          </p:nvPr>
        </p:nvSpPr>
        <p:spPr/>
        <p:txBody>
          <a:bodyPr/>
          <a:lstStyle/>
          <a:p>
            <a:r>
              <a:rPr lang="en-US" dirty="0" smtClean="0"/>
              <a:t>Experiments – Facebook dataset</a:t>
            </a:r>
            <a:endParaRPr lang="en-US" dirty="0"/>
          </a:p>
        </p:txBody>
      </p:sp>
    </p:spTree>
    <p:extLst>
      <p:ext uri="{BB962C8B-B14F-4D97-AF65-F5344CB8AC3E}">
        <p14:creationId xmlns:p14="http://schemas.microsoft.com/office/powerpoint/2010/main" val="3992639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Albums on the Internet</a:t>
            </a:r>
            <a:endParaRPr lang="en-US" dirty="0"/>
          </a:p>
        </p:txBody>
      </p:sp>
      <p:sp>
        <p:nvSpPr>
          <p:cNvPr id="3" name="Content Placeholder 2"/>
          <p:cNvSpPr>
            <a:spLocks noGrp="1"/>
          </p:cNvSpPr>
          <p:nvPr>
            <p:ph idx="1"/>
          </p:nvPr>
        </p:nvSpPr>
        <p:spPr/>
        <p:txBody>
          <a:bodyPr/>
          <a:lstStyle/>
          <a:p>
            <a:r>
              <a:rPr lang="en-US" dirty="0" smtClean="0"/>
              <a:t>27,800 photos uploaded to </a:t>
            </a:r>
            <a:r>
              <a:rPr lang="en-US" dirty="0" err="1" smtClean="0"/>
              <a:t>Instagram</a:t>
            </a:r>
            <a:r>
              <a:rPr lang="en-US" dirty="0" smtClean="0"/>
              <a:t> </a:t>
            </a:r>
          </a:p>
          <a:p>
            <a:pPr lvl="1"/>
            <a:r>
              <a:rPr lang="en-US" dirty="0" smtClean="0"/>
              <a:t>will produce 510,000 likes</a:t>
            </a:r>
          </a:p>
          <a:p>
            <a:r>
              <a:rPr lang="en-US" dirty="0" smtClean="0"/>
              <a:t>208,300 photos uploaded to Facebook</a:t>
            </a:r>
          </a:p>
          <a:p>
            <a:endParaRPr lang="en-US" dirty="0" smtClean="0"/>
          </a:p>
          <a:p>
            <a:r>
              <a:rPr lang="en-US" dirty="0" smtClean="0"/>
              <a:t>What good is it to us?</a:t>
            </a:r>
          </a:p>
          <a:p>
            <a:pPr lvl="1"/>
            <a:r>
              <a:rPr lang="en-US" dirty="0" smtClean="0"/>
              <a:t>Readily Available</a:t>
            </a:r>
          </a:p>
          <a:p>
            <a:pPr lvl="1"/>
            <a:r>
              <a:rPr lang="en-US" dirty="0" smtClean="0"/>
              <a:t>Treasure trove of useful information</a:t>
            </a:r>
          </a:p>
          <a:p>
            <a:pPr lvl="1"/>
            <a:endParaRPr lang="en-US" dirty="0"/>
          </a:p>
          <a:p>
            <a:r>
              <a:rPr lang="en-US" dirty="0" smtClean="0"/>
              <a:t>Are we properly equipped?</a:t>
            </a:r>
          </a:p>
          <a:p>
            <a:pPr lvl="1"/>
            <a:endParaRPr lang="en-US" dirty="0" smtClean="0"/>
          </a:p>
        </p:txBody>
      </p:sp>
    </p:spTree>
    <p:extLst>
      <p:ext uri="{BB962C8B-B14F-4D97-AF65-F5344CB8AC3E}">
        <p14:creationId xmlns:p14="http://schemas.microsoft.com/office/powerpoint/2010/main" val="5364293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7840" y="1407160"/>
            <a:ext cx="8097520" cy="2000250"/>
            <a:chOff x="665480" y="1219200"/>
            <a:chExt cx="8097520" cy="2000250"/>
          </a:xfrm>
        </p:grpSpPr>
        <p:pic>
          <p:nvPicPr>
            <p:cNvPr id="2050" name="Picture 2" descr="I:\Lab PC Backup - 02-10-2011\Documents\Post-NCVPRIPG\thesis-chapter-1\Datasets\Facebook\Pondicherry\20855_444480746116_737996116_6320848_2529648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480" y="1219200"/>
              <a:ext cx="2667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I:\Lab PC Backup - 02-10-2011\Documents\Post-NCVPRIPG\thesis-chapter-1\Datasets\Facebook\Pondicherry\20855_444480756116_737996116_6320850_5462406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219200"/>
              <a:ext cx="2667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Lab PC Backup - 02-10-2011\Documents\Post-NCVPRIPG\thesis-chapter-1\Datasets\Facebook\Pondicherry\34353_444480901116_737996116_6320852_382606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2960" y="1219200"/>
              <a:ext cx="2667000" cy="20002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533400" y="3657600"/>
            <a:ext cx="8112760" cy="1981200"/>
            <a:chOff x="533400" y="3657600"/>
            <a:chExt cx="8112760" cy="1981200"/>
          </a:xfrm>
        </p:grpSpPr>
        <p:pic>
          <p:nvPicPr>
            <p:cNvPr id="2053" name="Picture 5" descr="I:\Lab PC Backup - 02-10-2011\Documents\Post-NCVPRIPG\thesis-chapter-1\Datasets\Facebook\Bday\189269_2058493555162_1629340278_2000728_45944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3657600"/>
              <a:ext cx="2641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Lab PC Backup - 02-10-2011\Documents\Post-NCVPRIPG\thesis-chapter-1\Datasets\Facebook\Bday\216621_2058488635039_1629340278_2000723_894006_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4560" y="3657600"/>
              <a:ext cx="2641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I:\Lab PC Backup - 02-10-2011\Documents\Post-NCVPRIPG\thesis-chapter-1\Datasets\Facebook\Bday\216988_2058441953872_1629340278_2000635_7147730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7231" y="3657600"/>
              <a:ext cx="2641600" cy="19812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bwMode="auto">
          <a:xfrm>
            <a:off x="7620000" y="1955165"/>
            <a:ext cx="362264" cy="457200"/>
          </a:xfrm>
          <a:prstGeom prst="rect">
            <a:avLst/>
          </a:prstGeom>
          <a:noFill/>
          <a:ln>
            <a:solidFill>
              <a:srgbClr val="FFFF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12" name="Rectangle 11"/>
          <p:cNvSpPr/>
          <p:nvPr/>
        </p:nvSpPr>
        <p:spPr bwMode="auto">
          <a:xfrm>
            <a:off x="6629400" y="4191000"/>
            <a:ext cx="362264" cy="457200"/>
          </a:xfrm>
          <a:prstGeom prst="rect">
            <a:avLst/>
          </a:prstGeom>
          <a:noFill/>
          <a:ln>
            <a:solidFill>
              <a:srgbClr val="FFFF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endParaRPr>
          </a:p>
        </p:txBody>
      </p:sp>
      <p:sp>
        <p:nvSpPr>
          <p:cNvPr id="5" name="Title 4"/>
          <p:cNvSpPr>
            <a:spLocks noGrp="1"/>
          </p:cNvSpPr>
          <p:nvPr>
            <p:ph type="title"/>
          </p:nvPr>
        </p:nvSpPr>
        <p:spPr/>
        <p:txBody>
          <a:bodyPr/>
          <a:lstStyle/>
          <a:p>
            <a:r>
              <a:rPr lang="en-US" dirty="0" smtClean="0"/>
              <a:t>Facebook Dataset - Results</a:t>
            </a:r>
            <a:endParaRPr lang="en-US" dirty="0"/>
          </a:p>
        </p:txBody>
      </p:sp>
    </p:spTree>
    <p:extLst>
      <p:ext uri="{BB962C8B-B14F-4D97-AF65-F5344CB8AC3E}">
        <p14:creationId xmlns:p14="http://schemas.microsoft.com/office/powerpoint/2010/main" val="2412002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Instances to Categories…</a:t>
            </a:r>
            <a:endParaRPr lang="en-US" dirty="0"/>
          </a:p>
        </p:txBody>
      </p:sp>
      <p:sp>
        <p:nvSpPr>
          <p:cNvPr id="3" name="Content Placeholder 2"/>
          <p:cNvSpPr>
            <a:spLocks noGrp="1"/>
          </p:cNvSpPr>
          <p:nvPr>
            <p:ph idx="1"/>
          </p:nvPr>
        </p:nvSpPr>
        <p:spPr/>
        <p:txBody>
          <a:bodyPr/>
          <a:lstStyle/>
          <a:p>
            <a:r>
              <a:rPr lang="en-US" dirty="0" smtClean="0"/>
              <a:t>Mining instances</a:t>
            </a:r>
          </a:p>
          <a:p>
            <a:pPr lvl="1"/>
            <a:r>
              <a:rPr lang="en-US" dirty="0" smtClean="0"/>
              <a:t>High visual similarity across photos</a:t>
            </a:r>
          </a:p>
          <a:p>
            <a:r>
              <a:rPr lang="en-US" dirty="0" smtClean="0"/>
              <a:t>Mining categories</a:t>
            </a:r>
          </a:p>
          <a:p>
            <a:pPr lvl="1"/>
            <a:r>
              <a:rPr lang="en-US" dirty="0" smtClean="0"/>
              <a:t>Identifying characteristics which are representative of an object category</a:t>
            </a:r>
          </a:p>
          <a:p>
            <a:pPr lvl="1"/>
            <a:r>
              <a:rPr lang="en-US" dirty="0" smtClean="0"/>
              <a:t>Being able to model these characteristics in a way which is consistent across all members of the category</a:t>
            </a:r>
            <a:endParaRPr lang="en-US" dirty="0"/>
          </a:p>
          <a:p>
            <a:r>
              <a:rPr lang="en-US" dirty="0" smtClean="0"/>
              <a:t>Buildings </a:t>
            </a:r>
          </a:p>
          <a:p>
            <a:pPr lvl="1"/>
            <a:r>
              <a:rPr lang="en-US" dirty="0" smtClean="0"/>
              <a:t>Instances of the same building</a:t>
            </a:r>
          </a:p>
          <a:p>
            <a:pPr lvl="1"/>
            <a:r>
              <a:rPr lang="en-US" dirty="0" smtClean="0"/>
              <a:t>Categories of buildings (similar architectural styles)</a:t>
            </a:r>
          </a:p>
        </p:txBody>
      </p:sp>
    </p:spTree>
    <p:extLst>
      <p:ext uri="{BB962C8B-B14F-4D97-AF65-F5344CB8AC3E}">
        <p14:creationId xmlns:p14="http://schemas.microsoft.com/office/powerpoint/2010/main" val="28156463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ttp://architecture.phillipmartin.info/architecture_gothic_notre_dam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078" y="2514600"/>
            <a:ext cx="6783046" cy="48883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en.clipart-fr.com/data/clipart/travel/travel_017.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5334000"/>
            <a:ext cx="558117"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6"/>
          <p:cNvGrpSpPr/>
          <p:nvPr/>
        </p:nvGrpSpPr>
        <p:grpSpPr>
          <a:xfrm>
            <a:off x="427837" y="533400"/>
            <a:ext cx="4088367" cy="2739206"/>
            <a:chOff x="5943600" y="2971800"/>
            <a:chExt cx="2957015" cy="1981200"/>
          </a:xfrm>
        </p:grpSpPr>
        <p:pic>
          <p:nvPicPr>
            <p:cNvPr id="4" name="Picture 21" descr="http://www.dreamstime.com/cathedrale-notre-dame-de-paris-elysee-palace-thumb210229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6693" y="3301640"/>
              <a:ext cx="1657656" cy="11727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9" descr="https://encrypted-tbn2.gstatic.com/images?q=tbn:ANd9GcQGQ9mdM0FIWBIbTMbNgr1DWdurnh8QpsVqdoeMv1fcCukDgye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02043">
              <a:off x="6776693" y="3344170"/>
              <a:ext cx="1047750" cy="1090613"/>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bwMode="auto">
            <a:xfrm>
              <a:off x="5943600" y="2971800"/>
              <a:ext cx="2957015" cy="1981200"/>
            </a:xfrm>
            <a:prstGeom prst="cloudCallout">
              <a:avLst>
                <a:gd name="adj1" fmla="val 97758"/>
                <a:gd name="adj2" fmla="val 10752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pic>
          <p:nvPicPr>
            <p:cNvPr id="12" name="Picture 11" descr="http://www.dreamstime.com/notre-dame-de-paris-thumb2031579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20884">
              <a:off x="6400799" y="3449021"/>
              <a:ext cx="751789" cy="1003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9734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ttp://architecture.phillipmartin.info/architecture_gothic_notre_dam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078" y="2514600"/>
            <a:ext cx="6783046" cy="48883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en.clipart-fr.com/data/clipart/travel/travel_017.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5334000"/>
            <a:ext cx="558117"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websters-online-dictionary.net/images/photos/NovoImages/Scholar%20140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5346405"/>
            <a:ext cx="1136003" cy="147055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27837" y="533400"/>
            <a:ext cx="4088367" cy="2739206"/>
            <a:chOff x="5943600" y="2971800"/>
            <a:chExt cx="2957015" cy="1981200"/>
          </a:xfrm>
        </p:grpSpPr>
        <p:pic>
          <p:nvPicPr>
            <p:cNvPr id="4" name="Picture 21" descr="http://www.dreamstime.com/cathedrale-notre-dame-de-paris-elysee-palace-thumb210229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6693" y="3301640"/>
              <a:ext cx="1657656" cy="11727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9" descr="https://encrypted-tbn2.gstatic.com/images?q=tbn:ANd9GcQGQ9mdM0FIWBIbTMbNgr1DWdurnh8QpsVqdoeMv1fcCukDgy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02043">
              <a:off x="6776693" y="3344170"/>
              <a:ext cx="1047750" cy="1090613"/>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bwMode="auto">
            <a:xfrm>
              <a:off x="5943600" y="2971800"/>
              <a:ext cx="2957015" cy="1981200"/>
            </a:xfrm>
            <a:prstGeom prst="cloudCallout">
              <a:avLst>
                <a:gd name="adj1" fmla="val 97758"/>
                <a:gd name="adj2" fmla="val 10752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pic>
          <p:nvPicPr>
            <p:cNvPr id="12" name="Picture 11" descr="http://www.dreamstime.com/notre-dame-de-paris-thumb2031579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20884">
              <a:off x="6400799" y="3449021"/>
              <a:ext cx="751789" cy="100387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reeform 7"/>
          <p:cNvSpPr>
            <a:spLocks noEditPoints="1"/>
          </p:cNvSpPr>
          <p:nvPr/>
        </p:nvSpPr>
        <p:spPr bwMode="auto">
          <a:xfrm>
            <a:off x="7834453" y="5000514"/>
            <a:ext cx="171450" cy="171450"/>
          </a:xfrm>
          <a:custGeom>
            <a:avLst/>
            <a:gdLst>
              <a:gd name="T0" fmla="*/ 106 w 108"/>
              <a:gd name="T1" fmla="*/ 65 h 108"/>
              <a:gd name="T2" fmla="*/ 101 w 108"/>
              <a:gd name="T3" fmla="*/ 80 h 108"/>
              <a:gd name="T4" fmla="*/ 92 w 108"/>
              <a:gd name="T5" fmla="*/ 92 h 108"/>
              <a:gd name="T6" fmla="*/ 80 w 108"/>
              <a:gd name="T7" fmla="*/ 101 h 108"/>
              <a:gd name="T8" fmla="*/ 65 w 108"/>
              <a:gd name="T9" fmla="*/ 107 h 108"/>
              <a:gd name="T10" fmla="*/ 48 w 108"/>
              <a:gd name="T11" fmla="*/ 108 h 108"/>
              <a:gd name="T12" fmla="*/ 33 w 108"/>
              <a:gd name="T13" fmla="*/ 104 h 108"/>
              <a:gd name="T14" fmla="*/ 20 w 108"/>
              <a:gd name="T15" fmla="*/ 96 h 108"/>
              <a:gd name="T16" fmla="*/ 9 w 108"/>
              <a:gd name="T17" fmla="*/ 84 h 108"/>
              <a:gd name="T18" fmla="*/ 2 w 108"/>
              <a:gd name="T19" fmla="*/ 70 h 108"/>
              <a:gd name="T20" fmla="*/ 0 w 108"/>
              <a:gd name="T21" fmla="*/ 54 h 108"/>
              <a:gd name="T22" fmla="*/ 2 w 108"/>
              <a:gd name="T23" fmla="*/ 38 h 108"/>
              <a:gd name="T24" fmla="*/ 9 w 108"/>
              <a:gd name="T25" fmla="*/ 24 h 108"/>
              <a:gd name="T26" fmla="*/ 19 w 108"/>
              <a:gd name="T27" fmla="*/ 13 h 108"/>
              <a:gd name="T28" fmla="*/ 33 w 108"/>
              <a:gd name="T29" fmla="*/ 5 h 108"/>
              <a:gd name="T30" fmla="*/ 48 w 108"/>
              <a:gd name="T31" fmla="*/ 1 h 108"/>
              <a:gd name="T32" fmla="*/ 64 w 108"/>
              <a:gd name="T33" fmla="*/ 1 h 108"/>
              <a:gd name="T34" fmla="*/ 79 w 108"/>
              <a:gd name="T35" fmla="*/ 7 h 108"/>
              <a:gd name="T36" fmla="*/ 92 w 108"/>
              <a:gd name="T37" fmla="*/ 16 h 108"/>
              <a:gd name="T38" fmla="*/ 101 w 108"/>
              <a:gd name="T39" fmla="*/ 28 h 108"/>
              <a:gd name="T40" fmla="*/ 106 w 108"/>
              <a:gd name="T41" fmla="*/ 43 h 108"/>
              <a:gd name="T42" fmla="*/ 102 w 108"/>
              <a:gd name="T43" fmla="*/ 49 h 108"/>
              <a:gd name="T44" fmla="*/ 98 w 108"/>
              <a:gd name="T45" fmla="*/ 35 h 108"/>
              <a:gd name="T46" fmla="*/ 91 w 108"/>
              <a:gd name="T47" fmla="*/ 24 h 108"/>
              <a:gd name="T48" fmla="*/ 81 w 108"/>
              <a:gd name="T49" fmla="*/ 14 h 108"/>
              <a:gd name="T50" fmla="*/ 68 w 108"/>
              <a:gd name="T51" fmla="*/ 8 h 108"/>
              <a:gd name="T52" fmla="*/ 54 w 108"/>
              <a:gd name="T53" fmla="*/ 6 h 108"/>
              <a:gd name="T54" fmla="*/ 39 w 108"/>
              <a:gd name="T55" fmla="*/ 8 h 108"/>
              <a:gd name="T56" fmla="*/ 27 w 108"/>
              <a:gd name="T57" fmla="*/ 14 h 108"/>
              <a:gd name="T58" fmla="*/ 17 w 108"/>
              <a:gd name="T59" fmla="*/ 23 h 108"/>
              <a:gd name="T60" fmla="*/ 9 w 108"/>
              <a:gd name="T61" fmla="*/ 35 h 108"/>
              <a:gd name="T62" fmla="*/ 6 w 108"/>
              <a:gd name="T63" fmla="*/ 49 h 108"/>
              <a:gd name="T64" fmla="*/ 7 w 108"/>
              <a:gd name="T65" fmla="*/ 64 h 108"/>
              <a:gd name="T66" fmla="*/ 11 w 108"/>
              <a:gd name="T67" fmla="*/ 77 h 108"/>
              <a:gd name="T68" fmla="*/ 20 w 108"/>
              <a:gd name="T69" fmla="*/ 88 h 108"/>
              <a:gd name="T70" fmla="*/ 31 w 108"/>
              <a:gd name="T71" fmla="*/ 96 h 108"/>
              <a:gd name="T72" fmla="*/ 44 w 108"/>
              <a:gd name="T73" fmla="*/ 101 h 108"/>
              <a:gd name="T74" fmla="*/ 58 w 108"/>
              <a:gd name="T75" fmla="*/ 102 h 108"/>
              <a:gd name="T76" fmla="*/ 72 w 108"/>
              <a:gd name="T77" fmla="*/ 98 h 108"/>
              <a:gd name="T78" fmla="*/ 84 w 108"/>
              <a:gd name="T79" fmla="*/ 91 h 108"/>
              <a:gd name="T80" fmla="*/ 93 w 108"/>
              <a:gd name="T81" fmla="*/ 81 h 108"/>
              <a:gd name="T82" fmla="*/ 100 w 108"/>
              <a:gd name="T83" fmla="*/ 69 h 108"/>
              <a:gd name="T84" fmla="*/ 102 w 108"/>
              <a:gd name="T8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 h="108">
                <a:moveTo>
                  <a:pt x="108" y="54"/>
                </a:moveTo>
                <a:lnTo>
                  <a:pt x="107" y="59"/>
                </a:lnTo>
                <a:lnTo>
                  <a:pt x="106" y="65"/>
                </a:lnTo>
                <a:lnTo>
                  <a:pt x="105" y="70"/>
                </a:lnTo>
                <a:lnTo>
                  <a:pt x="103" y="75"/>
                </a:lnTo>
                <a:lnTo>
                  <a:pt x="101" y="80"/>
                </a:lnTo>
                <a:lnTo>
                  <a:pt x="98" y="84"/>
                </a:lnTo>
                <a:lnTo>
                  <a:pt x="95" y="88"/>
                </a:lnTo>
                <a:lnTo>
                  <a:pt x="92" y="92"/>
                </a:lnTo>
                <a:lnTo>
                  <a:pt x="88" y="96"/>
                </a:lnTo>
                <a:lnTo>
                  <a:pt x="84" y="99"/>
                </a:lnTo>
                <a:lnTo>
                  <a:pt x="80" y="101"/>
                </a:lnTo>
                <a:lnTo>
                  <a:pt x="75" y="104"/>
                </a:lnTo>
                <a:lnTo>
                  <a:pt x="70" y="105"/>
                </a:lnTo>
                <a:lnTo>
                  <a:pt x="65" y="107"/>
                </a:lnTo>
                <a:lnTo>
                  <a:pt x="59" y="108"/>
                </a:lnTo>
                <a:lnTo>
                  <a:pt x="54" y="108"/>
                </a:lnTo>
                <a:lnTo>
                  <a:pt x="48" y="108"/>
                </a:lnTo>
                <a:lnTo>
                  <a:pt x="43" y="107"/>
                </a:lnTo>
                <a:lnTo>
                  <a:pt x="38" y="106"/>
                </a:lnTo>
                <a:lnTo>
                  <a:pt x="33" y="104"/>
                </a:lnTo>
                <a:lnTo>
                  <a:pt x="28" y="102"/>
                </a:lnTo>
                <a:lnTo>
                  <a:pt x="24" y="99"/>
                </a:lnTo>
                <a:lnTo>
                  <a:pt x="20" y="96"/>
                </a:lnTo>
                <a:lnTo>
                  <a:pt x="16" y="92"/>
                </a:lnTo>
                <a:lnTo>
                  <a:pt x="12" y="89"/>
                </a:lnTo>
                <a:lnTo>
                  <a:pt x="9" y="84"/>
                </a:lnTo>
                <a:lnTo>
                  <a:pt x="6" y="80"/>
                </a:lnTo>
                <a:lnTo>
                  <a:pt x="4" y="75"/>
                </a:lnTo>
                <a:lnTo>
                  <a:pt x="2" y="70"/>
                </a:lnTo>
                <a:lnTo>
                  <a:pt x="1" y="65"/>
                </a:lnTo>
                <a:lnTo>
                  <a:pt x="0" y="60"/>
                </a:lnTo>
                <a:lnTo>
                  <a:pt x="0" y="54"/>
                </a:lnTo>
                <a:lnTo>
                  <a:pt x="0" y="49"/>
                </a:lnTo>
                <a:lnTo>
                  <a:pt x="1" y="43"/>
                </a:lnTo>
                <a:lnTo>
                  <a:pt x="2" y="38"/>
                </a:lnTo>
                <a:lnTo>
                  <a:pt x="4" y="33"/>
                </a:lnTo>
                <a:lnTo>
                  <a:pt x="6" y="29"/>
                </a:lnTo>
                <a:lnTo>
                  <a:pt x="9" y="24"/>
                </a:lnTo>
                <a:lnTo>
                  <a:pt x="12" y="20"/>
                </a:lnTo>
                <a:lnTo>
                  <a:pt x="16" y="16"/>
                </a:lnTo>
                <a:lnTo>
                  <a:pt x="19" y="13"/>
                </a:lnTo>
                <a:lnTo>
                  <a:pt x="24" y="10"/>
                </a:lnTo>
                <a:lnTo>
                  <a:pt x="28" y="7"/>
                </a:lnTo>
                <a:lnTo>
                  <a:pt x="33" y="5"/>
                </a:lnTo>
                <a:lnTo>
                  <a:pt x="38" y="3"/>
                </a:lnTo>
                <a:lnTo>
                  <a:pt x="43" y="1"/>
                </a:lnTo>
                <a:lnTo>
                  <a:pt x="48" y="1"/>
                </a:lnTo>
                <a:lnTo>
                  <a:pt x="54" y="0"/>
                </a:lnTo>
                <a:lnTo>
                  <a:pt x="59" y="0"/>
                </a:lnTo>
                <a:lnTo>
                  <a:pt x="64" y="1"/>
                </a:lnTo>
                <a:lnTo>
                  <a:pt x="70" y="3"/>
                </a:lnTo>
                <a:lnTo>
                  <a:pt x="75" y="4"/>
                </a:lnTo>
                <a:lnTo>
                  <a:pt x="79" y="7"/>
                </a:lnTo>
                <a:lnTo>
                  <a:pt x="84" y="9"/>
                </a:lnTo>
                <a:lnTo>
                  <a:pt x="88" y="12"/>
                </a:lnTo>
                <a:lnTo>
                  <a:pt x="92" y="16"/>
                </a:lnTo>
                <a:lnTo>
                  <a:pt x="95" y="20"/>
                </a:lnTo>
                <a:lnTo>
                  <a:pt x="98" y="24"/>
                </a:lnTo>
                <a:lnTo>
                  <a:pt x="101" y="28"/>
                </a:lnTo>
                <a:lnTo>
                  <a:pt x="103" y="33"/>
                </a:lnTo>
                <a:lnTo>
                  <a:pt x="105" y="38"/>
                </a:lnTo>
                <a:lnTo>
                  <a:pt x="106" y="43"/>
                </a:lnTo>
                <a:lnTo>
                  <a:pt x="107" y="48"/>
                </a:lnTo>
                <a:lnTo>
                  <a:pt x="108" y="54"/>
                </a:lnTo>
                <a:close/>
                <a:moveTo>
                  <a:pt x="102" y="49"/>
                </a:moveTo>
                <a:lnTo>
                  <a:pt x="101" y="45"/>
                </a:lnTo>
                <a:lnTo>
                  <a:pt x="100" y="40"/>
                </a:lnTo>
                <a:lnTo>
                  <a:pt x="98" y="35"/>
                </a:lnTo>
                <a:lnTo>
                  <a:pt x="96" y="31"/>
                </a:lnTo>
                <a:lnTo>
                  <a:pt x="94" y="27"/>
                </a:lnTo>
                <a:lnTo>
                  <a:pt x="91" y="24"/>
                </a:lnTo>
                <a:lnTo>
                  <a:pt x="88" y="20"/>
                </a:lnTo>
                <a:lnTo>
                  <a:pt x="84" y="17"/>
                </a:lnTo>
                <a:lnTo>
                  <a:pt x="81" y="14"/>
                </a:lnTo>
                <a:lnTo>
                  <a:pt x="77" y="12"/>
                </a:lnTo>
                <a:lnTo>
                  <a:pt x="73" y="10"/>
                </a:lnTo>
                <a:lnTo>
                  <a:pt x="68" y="8"/>
                </a:lnTo>
                <a:lnTo>
                  <a:pt x="63" y="7"/>
                </a:lnTo>
                <a:lnTo>
                  <a:pt x="59" y="6"/>
                </a:lnTo>
                <a:lnTo>
                  <a:pt x="54" y="6"/>
                </a:lnTo>
                <a:lnTo>
                  <a:pt x="49" y="6"/>
                </a:lnTo>
                <a:lnTo>
                  <a:pt x="44" y="7"/>
                </a:lnTo>
                <a:lnTo>
                  <a:pt x="39" y="8"/>
                </a:lnTo>
                <a:lnTo>
                  <a:pt x="35" y="10"/>
                </a:lnTo>
                <a:lnTo>
                  <a:pt x="31" y="12"/>
                </a:lnTo>
                <a:lnTo>
                  <a:pt x="27" y="14"/>
                </a:lnTo>
                <a:lnTo>
                  <a:pt x="23" y="17"/>
                </a:lnTo>
                <a:lnTo>
                  <a:pt x="20" y="20"/>
                </a:lnTo>
                <a:lnTo>
                  <a:pt x="17" y="23"/>
                </a:lnTo>
                <a:lnTo>
                  <a:pt x="14" y="27"/>
                </a:lnTo>
                <a:lnTo>
                  <a:pt x="12" y="31"/>
                </a:lnTo>
                <a:lnTo>
                  <a:pt x="9" y="35"/>
                </a:lnTo>
                <a:lnTo>
                  <a:pt x="8" y="40"/>
                </a:lnTo>
                <a:lnTo>
                  <a:pt x="7" y="44"/>
                </a:lnTo>
                <a:lnTo>
                  <a:pt x="6" y="49"/>
                </a:lnTo>
                <a:lnTo>
                  <a:pt x="6" y="54"/>
                </a:lnTo>
                <a:lnTo>
                  <a:pt x="6" y="59"/>
                </a:lnTo>
                <a:lnTo>
                  <a:pt x="7" y="64"/>
                </a:lnTo>
                <a:lnTo>
                  <a:pt x="8" y="68"/>
                </a:lnTo>
                <a:lnTo>
                  <a:pt x="9" y="73"/>
                </a:lnTo>
                <a:lnTo>
                  <a:pt x="11" y="77"/>
                </a:lnTo>
                <a:lnTo>
                  <a:pt x="14" y="81"/>
                </a:lnTo>
                <a:lnTo>
                  <a:pt x="17" y="85"/>
                </a:lnTo>
                <a:lnTo>
                  <a:pt x="20" y="88"/>
                </a:lnTo>
                <a:lnTo>
                  <a:pt x="23" y="91"/>
                </a:lnTo>
                <a:lnTo>
                  <a:pt x="27" y="94"/>
                </a:lnTo>
                <a:lnTo>
                  <a:pt x="31" y="96"/>
                </a:lnTo>
                <a:lnTo>
                  <a:pt x="35" y="98"/>
                </a:lnTo>
                <a:lnTo>
                  <a:pt x="39" y="100"/>
                </a:lnTo>
                <a:lnTo>
                  <a:pt x="44" y="101"/>
                </a:lnTo>
                <a:lnTo>
                  <a:pt x="49" y="102"/>
                </a:lnTo>
                <a:lnTo>
                  <a:pt x="54" y="102"/>
                </a:lnTo>
                <a:lnTo>
                  <a:pt x="58" y="102"/>
                </a:lnTo>
                <a:lnTo>
                  <a:pt x="63" y="101"/>
                </a:lnTo>
                <a:lnTo>
                  <a:pt x="68" y="100"/>
                </a:lnTo>
                <a:lnTo>
                  <a:pt x="72" y="98"/>
                </a:lnTo>
                <a:lnTo>
                  <a:pt x="76" y="97"/>
                </a:lnTo>
                <a:lnTo>
                  <a:pt x="81" y="94"/>
                </a:lnTo>
                <a:lnTo>
                  <a:pt x="84" y="91"/>
                </a:lnTo>
                <a:lnTo>
                  <a:pt x="88" y="88"/>
                </a:lnTo>
                <a:lnTo>
                  <a:pt x="91" y="85"/>
                </a:lnTo>
                <a:lnTo>
                  <a:pt x="93" y="81"/>
                </a:lnTo>
                <a:lnTo>
                  <a:pt x="96" y="77"/>
                </a:lnTo>
                <a:lnTo>
                  <a:pt x="98" y="73"/>
                </a:lnTo>
                <a:lnTo>
                  <a:pt x="100" y="69"/>
                </a:lnTo>
                <a:lnTo>
                  <a:pt x="101" y="64"/>
                </a:lnTo>
                <a:lnTo>
                  <a:pt x="102" y="59"/>
                </a:lnTo>
                <a:lnTo>
                  <a:pt x="102" y="54"/>
                </a:lnTo>
                <a:lnTo>
                  <a:pt x="102" y="49"/>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noEditPoints="1"/>
          </p:cNvSpPr>
          <p:nvPr/>
        </p:nvSpPr>
        <p:spPr bwMode="auto">
          <a:xfrm>
            <a:off x="7583628" y="4482989"/>
            <a:ext cx="333375" cy="333375"/>
          </a:xfrm>
          <a:custGeom>
            <a:avLst/>
            <a:gdLst>
              <a:gd name="T0" fmla="*/ 207 w 210"/>
              <a:gd name="T1" fmla="*/ 126 h 210"/>
              <a:gd name="T2" fmla="*/ 197 w 210"/>
              <a:gd name="T3" fmla="*/ 155 h 210"/>
              <a:gd name="T4" fmla="*/ 179 w 210"/>
              <a:gd name="T5" fmla="*/ 179 h 210"/>
              <a:gd name="T6" fmla="*/ 155 w 210"/>
              <a:gd name="T7" fmla="*/ 197 h 210"/>
              <a:gd name="T8" fmla="*/ 126 w 210"/>
              <a:gd name="T9" fmla="*/ 208 h 210"/>
              <a:gd name="T10" fmla="*/ 94 w 210"/>
              <a:gd name="T11" fmla="*/ 209 h 210"/>
              <a:gd name="T12" fmla="*/ 64 w 210"/>
              <a:gd name="T13" fmla="*/ 202 h 210"/>
              <a:gd name="T14" fmla="*/ 38 w 210"/>
              <a:gd name="T15" fmla="*/ 186 h 210"/>
              <a:gd name="T16" fmla="*/ 18 w 210"/>
              <a:gd name="T17" fmla="*/ 164 h 210"/>
              <a:gd name="T18" fmla="*/ 5 w 210"/>
              <a:gd name="T19" fmla="*/ 136 h 210"/>
              <a:gd name="T20" fmla="*/ 0 w 210"/>
              <a:gd name="T21" fmla="*/ 105 h 210"/>
              <a:gd name="T22" fmla="*/ 5 w 210"/>
              <a:gd name="T23" fmla="*/ 74 h 210"/>
              <a:gd name="T24" fmla="*/ 18 w 210"/>
              <a:gd name="T25" fmla="*/ 46 h 210"/>
              <a:gd name="T26" fmla="*/ 38 w 210"/>
              <a:gd name="T27" fmla="*/ 24 h 210"/>
              <a:gd name="T28" fmla="*/ 64 w 210"/>
              <a:gd name="T29" fmla="*/ 8 h 210"/>
              <a:gd name="T30" fmla="*/ 94 w 210"/>
              <a:gd name="T31" fmla="*/ 1 h 210"/>
              <a:gd name="T32" fmla="*/ 126 w 210"/>
              <a:gd name="T33" fmla="*/ 2 h 210"/>
              <a:gd name="T34" fmla="*/ 155 w 210"/>
              <a:gd name="T35" fmla="*/ 13 h 210"/>
              <a:gd name="T36" fmla="*/ 179 w 210"/>
              <a:gd name="T37" fmla="*/ 31 h 210"/>
              <a:gd name="T38" fmla="*/ 197 w 210"/>
              <a:gd name="T39" fmla="*/ 55 h 210"/>
              <a:gd name="T40" fmla="*/ 207 w 210"/>
              <a:gd name="T41" fmla="*/ 84 h 210"/>
              <a:gd name="T42" fmla="*/ 203 w 210"/>
              <a:gd name="T43" fmla="*/ 95 h 210"/>
              <a:gd name="T44" fmla="*/ 196 w 210"/>
              <a:gd name="T45" fmla="*/ 67 h 210"/>
              <a:gd name="T46" fmla="*/ 181 w 210"/>
              <a:gd name="T47" fmla="*/ 42 h 210"/>
              <a:gd name="T48" fmla="*/ 160 w 210"/>
              <a:gd name="T49" fmla="*/ 23 h 210"/>
              <a:gd name="T50" fmla="*/ 134 w 210"/>
              <a:gd name="T51" fmla="*/ 10 h 210"/>
              <a:gd name="T52" fmla="*/ 105 w 210"/>
              <a:gd name="T53" fmla="*/ 6 h 210"/>
              <a:gd name="T54" fmla="*/ 75 w 210"/>
              <a:gd name="T55" fmla="*/ 10 h 210"/>
              <a:gd name="T56" fmla="*/ 50 w 210"/>
              <a:gd name="T57" fmla="*/ 23 h 210"/>
              <a:gd name="T58" fmla="*/ 28 w 210"/>
              <a:gd name="T59" fmla="*/ 42 h 210"/>
              <a:gd name="T60" fmla="*/ 14 w 210"/>
              <a:gd name="T61" fmla="*/ 66 h 210"/>
              <a:gd name="T62" fmla="*/ 6 w 210"/>
              <a:gd name="T63" fmla="*/ 95 h 210"/>
              <a:gd name="T64" fmla="*/ 8 w 210"/>
              <a:gd name="T65" fmla="*/ 125 h 210"/>
              <a:gd name="T66" fmla="*/ 18 w 210"/>
              <a:gd name="T67" fmla="*/ 152 h 210"/>
              <a:gd name="T68" fmla="*/ 35 w 210"/>
              <a:gd name="T69" fmla="*/ 175 h 210"/>
              <a:gd name="T70" fmla="*/ 57 w 210"/>
              <a:gd name="T71" fmla="*/ 192 h 210"/>
              <a:gd name="T72" fmla="*/ 85 w 210"/>
              <a:gd name="T73" fmla="*/ 202 h 210"/>
              <a:gd name="T74" fmla="*/ 115 w 210"/>
              <a:gd name="T75" fmla="*/ 203 h 210"/>
              <a:gd name="T76" fmla="*/ 143 w 210"/>
              <a:gd name="T77" fmla="*/ 196 h 210"/>
              <a:gd name="T78" fmla="*/ 168 w 210"/>
              <a:gd name="T79" fmla="*/ 181 h 210"/>
              <a:gd name="T80" fmla="*/ 187 w 210"/>
              <a:gd name="T81" fmla="*/ 160 h 210"/>
              <a:gd name="T82" fmla="*/ 199 w 210"/>
              <a:gd name="T83" fmla="*/ 135 h 210"/>
              <a:gd name="T84" fmla="*/ 204 w 210"/>
              <a:gd name="T85"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 h="210">
                <a:moveTo>
                  <a:pt x="210" y="105"/>
                </a:moveTo>
                <a:lnTo>
                  <a:pt x="209" y="115"/>
                </a:lnTo>
                <a:lnTo>
                  <a:pt x="207" y="126"/>
                </a:lnTo>
                <a:lnTo>
                  <a:pt x="205" y="136"/>
                </a:lnTo>
                <a:lnTo>
                  <a:pt x="201" y="146"/>
                </a:lnTo>
                <a:lnTo>
                  <a:pt x="197" y="155"/>
                </a:lnTo>
                <a:lnTo>
                  <a:pt x="192" y="163"/>
                </a:lnTo>
                <a:lnTo>
                  <a:pt x="186" y="171"/>
                </a:lnTo>
                <a:lnTo>
                  <a:pt x="179" y="179"/>
                </a:lnTo>
                <a:lnTo>
                  <a:pt x="172" y="186"/>
                </a:lnTo>
                <a:lnTo>
                  <a:pt x="164" y="192"/>
                </a:lnTo>
                <a:lnTo>
                  <a:pt x="155" y="197"/>
                </a:lnTo>
                <a:lnTo>
                  <a:pt x="146" y="201"/>
                </a:lnTo>
                <a:lnTo>
                  <a:pt x="136" y="205"/>
                </a:lnTo>
                <a:lnTo>
                  <a:pt x="126" y="208"/>
                </a:lnTo>
                <a:lnTo>
                  <a:pt x="116" y="209"/>
                </a:lnTo>
                <a:lnTo>
                  <a:pt x="105" y="210"/>
                </a:lnTo>
                <a:lnTo>
                  <a:pt x="94" y="209"/>
                </a:lnTo>
                <a:lnTo>
                  <a:pt x="84" y="208"/>
                </a:lnTo>
                <a:lnTo>
                  <a:pt x="74" y="205"/>
                </a:lnTo>
                <a:lnTo>
                  <a:pt x="64" y="202"/>
                </a:lnTo>
                <a:lnTo>
                  <a:pt x="55" y="197"/>
                </a:lnTo>
                <a:lnTo>
                  <a:pt x="46" y="192"/>
                </a:lnTo>
                <a:lnTo>
                  <a:pt x="38" y="186"/>
                </a:lnTo>
                <a:lnTo>
                  <a:pt x="31" y="179"/>
                </a:lnTo>
                <a:lnTo>
                  <a:pt x="24" y="172"/>
                </a:lnTo>
                <a:lnTo>
                  <a:pt x="18" y="164"/>
                </a:lnTo>
                <a:lnTo>
                  <a:pt x="13" y="155"/>
                </a:lnTo>
                <a:lnTo>
                  <a:pt x="8" y="146"/>
                </a:lnTo>
                <a:lnTo>
                  <a:pt x="5" y="136"/>
                </a:lnTo>
                <a:lnTo>
                  <a:pt x="2" y="126"/>
                </a:lnTo>
                <a:lnTo>
                  <a:pt x="1" y="116"/>
                </a:lnTo>
                <a:lnTo>
                  <a:pt x="0" y="105"/>
                </a:lnTo>
                <a:lnTo>
                  <a:pt x="0" y="94"/>
                </a:lnTo>
                <a:lnTo>
                  <a:pt x="2" y="84"/>
                </a:lnTo>
                <a:lnTo>
                  <a:pt x="5" y="74"/>
                </a:lnTo>
                <a:lnTo>
                  <a:pt x="8" y="64"/>
                </a:lnTo>
                <a:lnTo>
                  <a:pt x="13" y="55"/>
                </a:lnTo>
                <a:lnTo>
                  <a:pt x="18" y="46"/>
                </a:lnTo>
                <a:lnTo>
                  <a:pt x="24" y="38"/>
                </a:lnTo>
                <a:lnTo>
                  <a:pt x="31" y="31"/>
                </a:lnTo>
                <a:lnTo>
                  <a:pt x="38" y="24"/>
                </a:lnTo>
                <a:lnTo>
                  <a:pt x="46" y="18"/>
                </a:lnTo>
                <a:lnTo>
                  <a:pt x="55" y="13"/>
                </a:lnTo>
                <a:lnTo>
                  <a:pt x="64" y="8"/>
                </a:lnTo>
                <a:lnTo>
                  <a:pt x="74" y="5"/>
                </a:lnTo>
                <a:lnTo>
                  <a:pt x="84" y="2"/>
                </a:lnTo>
                <a:lnTo>
                  <a:pt x="94" y="1"/>
                </a:lnTo>
                <a:lnTo>
                  <a:pt x="105" y="0"/>
                </a:lnTo>
                <a:lnTo>
                  <a:pt x="115" y="1"/>
                </a:lnTo>
                <a:lnTo>
                  <a:pt x="126" y="2"/>
                </a:lnTo>
                <a:lnTo>
                  <a:pt x="136" y="5"/>
                </a:lnTo>
                <a:lnTo>
                  <a:pt x="145" y="8"/>
                </a:lnTo>
                <a:lnTo>
                  <a:pt x="155" y="13"/>
                </a:lnTo>
                <a:lnTo>
                  <a:pt x="163" y="18"/>
                </a:lnTo>
                <a:lnTo>
                  <a:pt x="171" y="24"/>
                </a:lnTo>
                <a:lnTo>
                  <a:pt x="179" y="31"/>
                </a:lnTo>
                <a:lnTo>
                  <a:pt x="186" y="38"/>
                </a:lnTo>
                <a:lnTo>
                  <a:pt x="192" y="46"/>
                </a:lnTo>
                <a:lnTo>
                  <a:pt x="197" y="55"/>
                </a:lnTo>
                <a:lnTo>
                  <a:pt x="201" y="64"/>
                </a:lnTo>
                <a:lnTo>
                  <a:pt x="205" y="74"/>
                </a:lnTo>
                <a:lnTo>
                  <a:pt x="207" y="84"/>
                </a:lnTo>
                <a:lnTo>
                  <a:pt x="209" y="94"/>
                </a:lnTo>
                <a:lnTo>
                  <a:pt x="210" y="105"/>
                </a:lnTo>
                <a:close/>
                <a:moveTo>
                  <a:pt x="203" y="95"/>
                </a:moveTo>
                <a:lnTo>
                  <a:pt x="202" y="85"/>
                </a:lnTo>
                <a:lnTo>
                  <a:pt x="199" y="76"/>
                </a:lnTo>
                <a:lnTo>
                  <a:pt x="196" y="67"/>
                </a:lnTo>
                <a:lnTo>
                  <a:pt x="192" y="58"/>
                </a:lnTo>
                <a:lnTo>
                  <a:pt x="187" y="50"/>
                </a:lnTo>
                <a:lnTo>
                  <a:pt x="181" y="42"/>
                </a:lnTo>
                <a:lnTo>
                  <a:pt x="175" y="35"/>
                </a:lnTo>
                <a:lnTo>
                  <a:pt x="168" y="29"/>
                </a:lnTo>
                <a:lnTo>
                  <a:pt x="160" y="23"/>
                </a:lnTo>
                <a:lnTo>
                  <a:pt x="152" y="18"/>
                </a:lnTo>
                <a:lnTo>
                  <a:pt x="143" y="14"/>
                </a:lnTo>
                <a:lnTo>
                  <a:pt x="134" y="10"/>
                </a:lnTo>
                <a:lnTo>
                  <a:pt x="125" y="8"/>
                </a:lnTo>
                <a:lnTo>
                  <a:pt x="115" y="6"/>
                </a:lnTo>
                <a:lnTo>
                  <a:pt x="105" y="6"/>
                </a:lnTo>
                <a:lnTo>
                  <a:pt x="95" y="6"/>
                </a:lnTo>
                <a:lnTo>
                  <a:pt x="85" y="8"/>
                </a:lnTo>
                <a:lnTo>
                  <a:pt x="75" y="10"/>
                </a:lnTo>
                <a:lnTo>
                  <a:pt x="66" y="14"/>
                </a:lnTo>
                <a:lnTo>
                  <a:pt x="58" y="18"/>
                </a:lnTo>
                <a:lnTo>
                  <a:pt x="50" y="23"/>
                </a:lnTo>
                <a:lnTo>
                  <a:pt x="42" y="28"/>
                </a:lnTo>
                <a:lnTo>
                  <a:pt x="35" y="35"/>
                </a:lnTo>
                <a:lnTo>
                  <a:pt x="28" y="42"/>
                </a:lnTo>
                <a:lnTo>
                  <a:pt x="23" y="49"/>
                </a:lnTo>
                <a:lnTo>
                  <a:pt x="18" y="58"/>
                </a:lnTo>
                <a:lnTo>
                  <a:pt x="14" y="66"/>
                </a:lnTo>
                <a:lnTo>
                  <a:pt x="10" y="75"/>
                </a:lnTo>
                <a:lnTo>
                  <a:pt x="8" y="85"/>
                </a:lnTo>
                <a:lnTo>
                  <a:pt x="6" y="95"/>
                </a:lnTo>
                <a:lnTo>
                  <a:pt x="6" y="105"/>
                </a:lnTo>
                <a:lnTo>
                  <a:pt x="6" y="115"/>
                </a:lnTo>
                <a:lnTo>
                  <a:pt x="8" y="125"/>
                </a:lnTo>
                <a:lnTo>
                  <a:pt x="10" y="134"/>
                </a:lnTo>
                <a:lnTo>
                  <a:pt x="14" y="143"/>
                </a:lnTo>
                <a:lnTo>
                  <a:pt x="18" y="152"/>
                </a:lnTo>
                <a:lnTo>
                  <a:pt x="23" y="160"/>
                </a:lnTo>
                <a:lnTo>
                  <a:pt x="28" y="168"/>
                </a:lnTo>
                <a:lnTo>
                  <a:pt x="35" y="175"/>
                </a:lnTo>
                <a:lnTo>
                  <a:pt x="42" y="181"/>
                </a:lnTo>
                <a:lnTo>
                  <a:pt x="49" y="187"/>
                </a:lnTo>
                <a:lnTo>
                  <a:pt x="57" y="192"/>
                </a:lnTo>
                <a:lnTo>
                  <a:pt x="66" y="196"/>
                </a:lnTo>
                <a:lnTo>
                  <a:pt x="75" y="199"/>
                </a:lnTo>
                <a:lnTo>
                  <a:pt x="85" y="202"/>
                </a:lnTo>
                <a:lnTo>
                  <a:pt x="95" y="203"/>
                </a:lnTo>
                <a:lnTo>
                  <a:pt x="105" y="204"/>
                </a:lnTo>
                <a:lnTo>
                  <a:pt x="115" y="203"/>
                </a:lnTo>
                <a:lnTo>
                  <a:pt x="125" y="202"/>
                </a:lnTo>
                <a:lnTo>
                  <a:pt x="134" y="199"/>
                </a:lnTo>
                <a:lnTo>
                  <a:pt x="143" y="196"/>
                </a:lnTo>
                <a:lnTo>
                  <a:pt x="152" y="192"/>
                </a:lnTo>
                <a:lnTo>
                  <a:pt x="160" y="187"/>
                </a:lnTo>
                <a:lnTo>
                  <a:pt x="168" y="181"/>
                </a:lnTo>
                <a:lnTo>
                  <a:pt x="175" y="175"/>
                </a:lnTo>
                <a:lnTo>
                  <a:pt x="181" y="168"/>
                </a:lnTo>
                <a:lnTo>
                  <a:pt x="187" y="160"/>
                </a:lnTo>
                <a:lnTo>
                  <a:pt x="192" y="152"/>
                </a:lnTo>
                <a:lnTo>
                  <a:pt x="196" y="144"/>
                </a:lnTo>
                <a:lnTo>
                  <a:pt x="199" y="135"/>
                </a:lnTo>
                <a:lnTo>
                  <a:pt x="202" y="125"/>
                </a:lnTo>
                <a:lnTo>
                  <a:pt x="203" y="115"/>
                </a:lnTo>
                <a:lnTo>
                  <a:pt x="204" y="105"/>
                </a:lnTo>
                <a:lnTo>
                  <a:pt x="203" y="9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p:nvSpPr>
        <p:spPr bwMode="auto">
          <a:xfrm>
            <a:off x="7274065" y="3814652"/>
            <a:ext cx="495300" cy="495300"/>
          </a:xfrm>
          <a:custGeom>
            <a:avLst/>
            <a:gdLst>
              <a:gd name="T0" fmla="*/ 311 w 312"/>
              <a:gd name="T1" fmla="*/ 172 h 312"/>
              <a:gd name="T2" fmla="*/ 307 w 312"/>
              <a:gd name="T3" fmla="*/ 195 h 312"/>
              <a:gd name="T4" fmla="*/ 293 w 312"/>
              <a:gd name="T5" fmla="*/ 230 h 312"/>
              <a:gd name="T6" fmla="*/ 266 w 312"/>
              <a:gd name="T7" fmla="*/ 266 h 312"/>
              <a:gd name="T8" fmla="*/ 230 w 312"/>
              <a:gd name="T9" fmla="*/ 293 h 312"/>
              <a:gd name="T10" fmla="*/ 195 w 312"/>
              <a:gd name="T11" fmla="*/ 307 h 312"/>
              <a:gd name="T12" fmla="*/ 172 w 312"/>
              <a:gd name="T13" fmla="*/ 311 h 312"/>
              <a:gd name="T14" fmla="*/ 148 w 312"/>
              <a:gd name="T15" fmla="*/ 311 h 312"/>
              <a:gd name="T16" fmla="*/ 125 w 312"/>
              <a:gd name="T17" fmla="*/ 308 h 312"/>
              <a:gd name="T18" fmla="*/ 95 w 312"/>
              <a:gd name="T19" fmla="*/ 299 h 312"/>
              <a:gd name="T20" fmla="*/ 57 w 312"/>
              <a:gd name="T21" fmla="*/ 276 h 312"/>
              <a:gd name="T22" fmla="*/ 27 w 312"/>
              <a:gd name="T23" fmla="*/ 243 h 312"/>
              <a:gd name="T24" fmla="*/ 7 w 312"/>
              <a:gd name="T25" fmla="*/ 202 h 312"/>
              <a:gd name="T26" fmla="*/ 2 w 312"/>
              <a:gd name="T27" fmla="*/ 180 h 312"/>
              <a:gd name="T28" fmla="*/ 0 w 312"/>
              <a:gd name="T29" fmla="*/ 156 h 312"/>
              <a:gd name="T30" fmla="*/ 2 w 312"/>
              <a:gd name="T31" fmla="*/ 132 h 312"/>
              <a:gd name="T32" fmla="*/ 7 w 312"/>
              <a:gd name="T33" fmla="*/ 109 h 312"/>
              <a:gd name="T34" fmla="*/ 27 w 312"/>
              <a:gd name="T35" fmla="*/ 69 h 312"/>
              <a:gd name="T36" fmla="*/ 57 w 312"/>
              <a:gd name="T37" fmla="*/ 36 h 312"/>
              <a:gd name="T38" fmla="*/ 95 w 312"/>
              <a:gd name="T39" fmla="*/ 12 h 312"/>
              <a:gd name="T40" fmla="*/ 124 w 312"/>
              <a:gd name="T41" fmla="*/ 3 h 312"/>
              <a:gd name="T42" fmla="*/ 148 w 312"/>
              <a:gd name="T43" fmla="*/ 0 h 312"/>
              <a:gd name="T44" fmla="*/ 172 w 312"/>
              <a:gd name="T45" fmla="*/ 1 h 312"/>
              <a:gd name="T46" fmla="*/ 195 w 312"/>
              <a:gd name="T47" fmla="*/ 5 h 312"/>
              <a:gd name="T48" fmla="*/ 230 w 312"/>
              <a:gd name="T49" fmla="*/ 19 h 312"/>
              <a:gd name="T50" fmla="*/ 266 w 312"/>
              <a:gd name="T51" fmla="*/ 45 h 312"/>
              <a:gd name="T52" fmla="*/ 293 w 312"/>
              <a:gd name="T53" fmla="*/ 81 h 312"/>
              <a:gd name="T54" fmla="*/ 307 w 312"/>
              <a:gd name="T55" fmla="*/ 117 h 312"/>
              <a:gd name="T56" fmla="*/ 311 w 312"/>
              <a:gd name="T57" fmla="*/ 140 h 312"/>
              <a:gd name="T58" fmla="*/ 306 w 312"/>
              <a:gd name="T59" fmla="*/ 148 h 312"/>
              <a:gd name="T60" fmla="*/ 303 w 312"/>
              <a:gd name="T61" fmla="*/ 126 h 312"/>
              <a:gd name="T62" fmla="*/ 294 w 312"/>
              <a:gd name="T63" fmla="*/ 97 h 312"/>
              <a:gd name="T64" fmla="*/ 272 w 312"/>
              <a:gd name="T65" fmla="*/ 60 h 312"/>
              <a:gd name="T66" fmla="*/ 240 w 312"/>
              <a:gd name="T67" fmla="*/ 31 h 312"/>
              <a:gd name="T68" fmla="*/ 201 w 312"/>
              <a:gd name="T69" fmla="*/ 13 h 312"/>
              <a:gd name="T70" fmla="*/ 179 w 312"/>
              <a:gd name="T71" fmla="*/ 7 h 312"/>
              <a:gd name="T72" fmla="*/ 156 w 312"/>
              <a:gd name="T73" fmla="*/ 6 h 312"/>
              <a:gd name="T74" fmla="*/ 133 w 312"/>
              <a:gd name="T75" fmla="*/ 7 h 312"/>
              <a:gd name="T76" fmla="*/ 111 w 312"/>
              <a:gd name="T77" fmla="*/ 12 h 312"/>
              <a:gd name="T78" fmla="*/ 72 w 312"/>
              <a:gd name="T79" fmla="*/ 31 h 312"/>
              <a:gd name="T80" fmla="*/ 40 w 312"/>
              <a:gd name="T81" fmla="*/ 60 h 312"/>
              <a:gd name="T82" fmla="*/ 18 w 312"/>
              <a:gd name="T83" fmla="*/ 97 h 312"/>
              <a:gd name="T84" fmla="*/ 9 w 312"/>
              <a:gd name="T85" fmla="*/ 125 h 312"/>
              <a:gd name="T86" fmla="*/ 6 w 312"/>
              <a:gd name="T87" fmla="*/ 148 h 312"/>
              <a:gd name="T88" fmla="*/ 7 w 312"/>
              <a:gd name="T89" fmla="*/ 171 h 312"/>
              <a:gd name="T90" fmla="*/ 11 w 312"/>
              <a:gd name="T91" fmla="*/ 193 h 312"/>
              <a:gd name="T92" fmla="*/ 24 w 312"/>
              <a:gd name="T93" fmla="*/ 227 h 312"/>
              <a:gd name="T94" fmla="*/ 50 w 312"/>
              <a:gd name="T95" fmla="*/ 262 h 312"/>
              <a:gd name="T96" fmla="*/ 84 w 312"/>
              <a:gd name="T97" fmla="*/ 288 h 312"/>
              <a:gd name="T98" fmla="*/ 118 w 312"/>
              <a:gd name="T99" fmla="*/ 301 h 312"/>
              <a:gd name="T100" fmla="*/ 141 w 312"/>
              <a:gd name="T101" fmla="*/ 305 h 312"/>
              <a:gd name="T102" fmla="*/ 164 w 312"/>
              <a:gd name="T103" fmla="*/ 306 h 312"/>
              <a:gd name="T104" fmla="*/ 186 w 312"/>
              <a:gd name="T105" fmla="*/ 303 h 312"/>
              <a:gd name="T106" fmla="*/ 214 w 312"/>
              <a:gd name="T107" fmla="*/ 294 h 312"/>
              <a:gd name="T108" fmla="*/ 251 w 312"/>
              <a:gd name="T109" fmla="*/ 272 h 312"/>
              <a:gd name="T110" fmla="*/ 280 w 312"/>
              <a:gd name="T111" fmla="*/ 240 h 312"/>
              <a:gd name="T112" fmla="*/ 299 w 312"/>
              <a:gd name="T113" fmla="*/ 200 h 312"/>
              <a:gd name="T114" fmla="*/ 304 w 312"/>
              <a:gd name="T115" fmla="*/ 179 h 312"/>
              <a:gd name="T116" fmla="*/ 306 w 312"/>
              <a:gd name="T117" fmla="*/ 15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2" h="312">
                <a:moveTo>
                  <a:pt x="312" y="156"/>
                </a:moveTo>
                <a:lnTo>
                  <a:pt x="311" y="164"/>
                </a:lnTo>
                <a:lnTo>
                  <a:pt x="311" y="172"/>
                </a:lnTo>
                <a:lnTo>
                  <a:pt x="310" y="179"/>
                </a:lnTo>
                <a:lnTo>
                  <a:pt x="309" y="187"/>
                </a:lnTo>
                <a:lnTo>
                  <a:pt x="307" y="195"/>
                </a:lnTo>
                <a:lnTo>
                  <a:pt x="305" y="202"/>
                </a:lnTo>
                <a:lnTo>
                  <a:pt x="300" y="216"/>
                </a:lnTo>
                <a:lnTo>
                  <a:pt x="293" y="230"/>
                </a:lnTo>
                <a:lnTo>
                  <a:pt x="285" y="243"/>
                </a:lnTo>
                <a:lnTo>
                  <a:pt x="276" y="255"/>
                </a:lnTo>
                <a:lnTo>
                  <a:pt x="266" y="266"/>
                </a:lnTo>
                <a:lnTo>
                  <a:pt x="255" y="276"/>
                </a:lnTo>
                <a:lnTo>
                  <a:pt x="243" y="285"/>
                </a:lnTo>
                <a:lnTo>
                  <a:pt x="230" y="293"/>
                </a:lnTo>
                <a:lnTo>
                  <a:pt x="217" y="299"/>
                </a:lnTo>
                <a:lnTo>
                  <a:pt x="202" y="304"/>
                </a:lnTo>
                <a:lnTo>
                  <a:pt x="195" y="307"/>
                </a:lnTo>
                <a:lnTo>
                  <a:pt x="187" y="308"/>
                </a:lnTo>
                <a:lnTo>
                  <a:pt x="180" y="310"/>
                </a:lnTo>
                <a:lnTo>
                  <a:pt x="172" y="311"/>
                </a:lnTo>
                <a:lnTo>
                  <a:pt x="164" y="311"/>
                </a:lnTo>
                <a:lnTo>
                  <a:pt x="156" y="312"/>
                </a:lnTo>
                <a:lnTo>
                  <a:pt x="148" y="311"/>
                </a:lnTo>
                <a:lnTo>
                  <a:pt x="140" y="311"/>
                </a:lnTo>
                <a:lnTo>
                  <a:pt x="132" y="310"/>
                </a:lnTo>
                <a:lnTo>
                  <a:pt x="125" y="308"/>
                </a:lnTo>
                <a:lnTo>
                  <a:pt x="117" y="307"/>
                </a:lnTo>
                <a:lnTo>
                  <a:pt x="110" y="305"/>
                </a:lnTo>
                <a:lnTo>
                  <a:pt x="95" y="299"/>
                </a:lnTo>
                <a:lnTo>
                  <a:pt x="82" y="293"/>
                </a:lnTo>
                <a:lnTo>
                  <a:pt x="69" y="285"/>
                </a:lnTo>
                <a:lnTo>
                  <a:pt x="57" y="276"/>
                </a:lnTo>
                <a:lnTo>
                  <a:pt x="46" y="266"/>
                </a:lnTo>
                <a:lnTo>
                  <a:pt x="36" y="255"/>
                </a:lnTo>
                <a:lnTo>
                  <a:pt x="27" y="243"/>
                </a:lnTo>
                <a:lnTo>
                  <a:pt x="19" y="230"/>
                </a:lnTo>
                <a:lnTo>
                  <a:pt x="12" y="216"/>
                </a:lnTo>
                <a:lnTo>
                  <a:pt x="7" y="202"/>
                </a:lnTo>
                <a:lnTo>
                  <a:pt x="5" y="195"/>
                </a:lnTo>
                <a:lnTo>
                  <a:pt x="3" y="187"/>
                </a:lnTo>
                <a:lnTo>
                  <a:pt x="2" y="180"/>
                </a:lnTo>
                <a:lnTo>
                  <a:pt x="1" y="172"/>
                </a:lnTo>
                <a:lnTo>
                  <a:pt x="0" y="164"/>
                </a:lnTo>
                <a:lnTo>
                  <a:pt x="0" y="156"/>
                </a:lnTo>
                <a:lnTo>
                  <a:pt x="0" y="148"/>
                </a:lnTo>
                <a:lnTo>
                  <a:pt x="1" y="140"/>
                </a:lnTo>
                <a:lnTo>
                  <a:pt x="2" y="132"/>
                </a:lnTo>
                <a:lnTo>
                  <a:pt x="3" y="124"/>
                </a:lnTo>
                <a:lnTo>
                  <a:pt x="5" y="117"/>
                </a:lnTo>
                <a:lnTo>
                  <a:pt x="7" y="109"/>
                </a:lnTo>
                <a:lnTo>
                  <a:pt x="12" y="95"/>
                </a:lnTo>
                <a:lnTo>
                  <a:pt x="19" y="82"/>
                </a:lnTo>
                <a:lnTo>
                  <a:pt x="27" y="69"/>
                </a:lnTo>
                <a:lnTo>
                  <a:pt x="36" y="57"/>
                </a:lnTo>
                <a:lnTo>
                  <a:pt x="46" y="46"/>
                </a:lnTo>
                <a:lnTo>
                  <a:pt x="57" y="36"/>
                </a:lnTo>
                <a:lnTo>
                  <a:pt x="69" y="27"/>
                </a:lnTo>
                <a:lnTo>
                  <a:pt x="82" y="19"/>
                </a:lnTo>
                <a:lnTo>
                  <a:pt x="95" y="12"/>
                </a:lnTo>
                <a:lnTo>
                  <a:pt x="109" y="7"/>
                </a:lnTo>
                <a:lnTo>
                  <a:pt x="117" y="5"/>
                </a:lnTo>
                <a:lnTo>
                  <a:pt x="124" y="3"/>
                </a:lnTo>
                <a:lnTo>
                  <a:pt x="132" y="2"/>
                </a:lnTo>
                <a:lnTo>
                  <a:pt x="140" y="1"/>
                </a:lnTo>
                <a:lnTo>
                  <a:pt x="148" y="0"/>
                </a:lnTo>
                <a:lnTo>
                  <a:pt x="156" y="0"/>
                </a:lnTo>
                <a:lnTo>
                  <a:pt x="164" y="0"/>
                </a:lnTo>
                <a:lnTo>
                  <a:pt x="172" y="1"/>
                </a:lnTo>
                <a:lnTo>
                  <a:pt x="180" y="2"/>
                </a:lnTo>
                <a:lnTo>
                  <a:pt x="187" y="3"/>
                </a:lnTo>
                <a:lnTo>
                  <a:pt x="195" y="5"/>
                </a:lnTo>
                <a:lnTo>
                  <a:pt x="202" y="7"/>
                </a:lnTo>
                <a:lnTo>
                  <a:pt x="216" y="12"/>
                </a:lnTo>
                <a:lnTo>
                  <a:pt x="230" y="19"/>
                </a:lnTo>
                <a:lnTo>
                  <a:pt x="243" y="27"/>
                </a:lnTo>
                <a:lnTo>
                  <a:pt x="255" y="36"/>
                </a:lnTo>
                <a:lnTo>
                  <a:pt x="266" y="45"/>
                </a:lnTo>
                <a:lnTo>
                  <a:pt x="276" y="57"/>
                </a:lnTo>
                <a:lnTo>
                  <a:pt x="285" y="69"/>
                </a:lnTo>
                <a:lnTo>
                  <a:pt x="293" y="81"/>
                </a:lnTo>
                <a:lnTo>
                  <a:pt x="299" y="95"/>
                </a:lnTo>
                <a:lnTo>
                  <a:pt x="305" y="109"/>
                </a:lnTo>
                <a:lnTo>
                  <a:pt x="307" y="117"/>
                </a:lnTo>
                <a:lnTo>
                  <a:pt x="308" y="124"/>
                </a:lnTo>
                <a:lnTo>
                  <a:pt x="310" y="132"/>
                </a:lnTo>
                <a:lnTo>
                  <a:pt x="311" y="140"/>
                </a:lnTo>
                <a:lnTo>
                  <a:pt x="311" y="148"/>
                </a:lnTo>
                <a:lnTo>
                  <a:pt x="312" y="156"/>
                </a:lnTo>
                <a:close/>
                <a:moveTo>
                  <a:pt x="306" y="148"/>
                </a:moveTo>
                <a:lnTo>
                  <a:pt x="305" y="141"/>
                </a:lnTo>
                <a:lnTo>
                  <a:pt x="304" y="133"/>
                </a:lnTo>
                <a:lnTo>
                  <a:pt x="303" y="126"/>
                </a:lnTo>
                <a:lnTo>
                  <a:pt x="301" y="118"/>
                </a:lnTo>
                <a:lnTo>
                  <a:pt x="299" y="111"/>
                </a:lnTo>
                <a:lnTo>
                  <a:pt x="294" y="97"/>
                </a:lnTo>
                <a:lnTo>
                  <a:pt x="288" y="84"/>
                </a:lnTo>
                <a:lnTo>
                  <a:pt x="280" y="72"/>
                </a:lnTo>
                <a:lnTo>
                  <a:pt x="272" y="60"/>
                </a:lnTo>
                <a:lnTo>
                  <a:pt x="262" y="50"/>
                </a:lnTo>
                <a:lnTo>
                  <a:pt x="251" y="40"/>
                </a:lnTo>
                <a:lnTo>
                  <a:pt x="240" y="31"/>
                </a:lnTo>
                <a:lnTo>
                  <a:pt x="228" y="24"/>
                </a:lnTo>
                <a:lnTo>
                  <a:pt x="215" y="18"/>
                </a:lnTo>
                <a:lnTo>
                  <a:pt x="201" y="13"/>
                </a:lnTo>
                <a:lnTo>
                  <a:pt x="193" y="10"/>
                </a:lnTo>
                <a:lnTo>
                  <a:pt x="186" y="9"/>
                </a:lnTo>
                <a:lnTo>
                  <a:pt x="179" y="7"/>
                </a:lnTo>
                <a:lnTo>
                  <a:pt x="171" y="7"/>
                </a:lnTo>
                <a:lnTo>
                  <a:pt x="164" y="6"/>
                </a:lnTo>
                <a:lnTo>
                  <a:pt x="156" y="6"/>
                </a:lnTo>
                <a:lnTo>
                  <a:pt x="148" y="6"/>
                </a:lnTo>
                <a:lnTo>
                  <a:pt x="141" y="7"/>
                </a:lnTo>
                <a:lnTo>
                  <a:pt x="133" y="7"/>
                </a:lnTo>
                <a:lnTo>
                  <a:pt x="126" y="9"/>
                </a:lnTo>
                <a:lnTo>
                  <a:pt x="118" y="10"/>
                </a:lnTo>
                <a:lnTo>
                  <a:pt x="111" y="12"/>
                </a:lnTo>
                <a:lnTo>
                  <a:pt x="98" y="18"/>
                </a:lnTo>
                <a:lnTo>
                  <a:pt x="85" y="24"/>
                </a:lnTo>
                <a:lnTo>
                  <a:pt x="72" y="31"/>
                </a:lnTo>
                <a:lnTo>
                  <a:pt x="61" y="40"/>
                </a:lnTo>
                <a:lnTo>
                  <a:pt x="50" y="50"/>
                </a:lnTo>
                <a:lnTo>
                  <a:pt x="40" y="60"/>
                </a:lnTo>
                <a:lnTo>
                  <a:pt x="32" y="72"/>
                </a:lnTo>
                <a:lnTo>
                  <a:pt x="24" y="84"/>
                </a:lnTo>
                <a:lnTo>
                  <a:pt x="18" y="97"/>
                </a:lnTo>
                <a:lnTo>
                  <a:pt x="13" y="111"/>
                </a:lnTo>
                <a:lnTo>
                  <a:pt x="11" y="118"/>
                </a:lnTo>
                <a:lnTo>
                  <a:pt x="9" y="125"/>
                </a:lnTo>
                <a:lnTo>
                  <a:pt x="8" y="133"/>
                </a:lnTo>
                <a:lnTo>
                  <a:pt x="7" y="140"/>
                </a:lnTo>
                <a:lnTo>
                  <a:pt x="6" y="148"/>
                </a:lnTo>
                <a:lnTo>
                  <a:pt x="6" y="156"/>
                </a:lnTo>
                <a:lnTo>
                  <a:pt x="6" y="163"/>
                </a:lnTo>
                <a:lnTo>
                  <a:pt x="7" y="171"/>
                </a:lnTo>
                <a:lnTo>
                  <a:pt x="8" y="179"/>
                </a:lnTo>
                <a:lnTo>
                  <a:pt x="9" y="186"/>
                </a:lnTo>
                <a:lnTo>
                  <a:pt x="11" y="193"/>
                </a:lnTo>
                <a:lnTo>
                  <a:pt x="13" y="200"/>
                </a:lnTo>
                <a:lnTo>
                  <a:pt x="18" y="214"/>
                </a:lnTo>
                <a:lnTo>
                  <a:pt x="24" y="227"/>
                </a:lnTo>
                <a:lnTo>
                  <a:pt x="31" y="240"/>
                </a:lnTo>
                <a:lnTo>
                  <a:pt x="40" y="251"/>
                </a:lnTo>
                <a:lnTo>
                  <a:pt x="50" y="262"/>
                </a:lnTo>
                <a:lnTo>
                  <a:pt x="60" y="271"/>
                </a:lnTo>
                <a:lnTo>
                  <a:pt x="72" y="280"/>
                </a:lnTo>
                <a:lnTo>
                  <a:pt x="84" y="288"/>
                </a:lnTo>
                <a:lnTo>
                  <a:pt x="97" y="294"/>
                </a:lnTo>
                <a:lnTo>
                  <a:pt x="111" y="299"/>
                </a:lnTo>
                <a:lnTo>
                  <a:pt x="118" y="301"/>
                </a:lnTo>
                <a:lnTo>
                  <a:pt x="126" y="303"/>
                </a:lnTo>
                <a:lnTo>
                  <a:pt x="133" y="304"/>
                </a:lnTo>
                <a:lnTo>
                  <a:pt x="141" y="305"/>
                </a:lnTo>
                <a:lnTo>
                  <a:pt x="148" y="306"/>
                </a:lnTo>
                <a:lnTo>
                  <a:pt x="156" y="306"/>
                </a:lnTo>
                <a:lnTo>
                  <a:pt x="164" y="306"/>
                </a:lnTo>
                <a:lnTo>
                  <a:pt x="171" y="305"/>
                </a:lnTo>
                <a:lnTo>
                  <a:pt x="179" y="304"/>
                </a:lnTo>
                <a:lnTo>
                  <a:pt x="186" y="303"/>
                </a:lnTo>
                <a:lnTo>
                  <a:pt x="193" y="301"/>
                </a:lnTo>
                <a:lnTo>
                  <a:pt x="200" y="299"/>
                </a:lnTo>
                <a:lnTo>
                  <a:pt x="214" y="294"/>
                </a:lnTo>
                <a:lnTo>
                  <a:pt x="227" y="288"/>
                </a:lnTo>
                <a:lnTo>
                  <a:pt x="240" y="280"/>
                </a:lnTo>
                <a:lnTo>
                  <a:pt x="251" y="272"/>
                </a:lnTo>
                <a:lnTo>
                  <a:pt x="262" y="262"/>
                </a:lnTo>
                <a:lnTo>
                  <a:pt x="272" y="251"/>
                </a:lnTo>
                <a:lnTo>
                  <a:pt x="280" y="240"/>
                </a:lnTo>
                <a:lnTo>
                  <a:pt x="288" y="227"/>
                </a:lnTo>
                <a:lnTo>
                  <a:pt x="294" y="214"/>
                </a:lnTo>
                <a:lnTo>
                  <a:pt x="299" y="200"/>
                </a:lnTo>
                <a:lnTo>
                  <a:pt x="301" y="193"/>
                </a:lnTo>
                <a:lnTo>
                  <a:pt x="303" y="186"/>
                </a:lnTo>
                <a:lnTo>
                  <a:pt x="304" y="179"/>
                </a:lnTo>
                <a:lnTo>
                  <a:pt x="305" y="171"/>
                </a:lnTo>
                <a:lnTo>
                  <a:pt x="306" y="164"/>
                </a:lnTo>
                <a:lnTo>
                  <a:pt x="306" y="156"/>
                </a:lnTo>
                <a:lnTo>
                  <a:pt x="306" y="14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4621353" y="765064"/>
            <a:ext cx="4364037" cy="2922588"/>
            <a:chOff x="4621353" y="765064"/>
            <a:chExt cx="4364037" cy="2922588"/>
          </a:xfrm>
        </p:grpSpPr>
        <p:pic>
          <p:nvPicPr>
            <p:cNvPr id="1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88167">
              <a:off x="7541692" y="1105624"/>
              <a:ext cx="546175" cy="1876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descr="http://www.vectorstock.com/i/thumbs/49,39/chimera-notre-dame-de-paris-vector-57493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0968" y="1137097"/>
              <a:ext cx="889253" cy="9368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5" descr="http://www.clipartsfree.net/vector/small/rose-window_Clipart_Fre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5244216" y="1420663"/>
              <a:ext cx="840270" cy="8402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7" descr="http://etc.usf.edu/clipart/26000/26056/flying_buttr_26056_md.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191657">
              <a:off x="6143265" y="2135989"/>
              <a:ext cx="624684" cy="122262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4621353" y="765064"/>
              <a:ext cx="4364037" cy="2922588"/>
              <a:chOff x="2389188" y="1225550"/>
              <a:chExt cx="4364037" cy="2922588"/>
            </a:xfrm>
          </p:grpSpPr>
          <p:sp>
            <p:nvSpPr>
              <p:cNvPr id="22" name="Freeform 6"/>
              <p:cNvSpPr>
                <a:spLocks noEditPoints="1"/>
              </p:cNvSpPr>
              <p:nvPr/>
            </p:nvSpPr>
            <p:spPr bwMode="auto">
              <a:xfrm>
                <a:off x="2389188" y="1225550"/>
                <a:ext cx="4364037" cy="2922588"/>
              </a:xfrm>
              <a:custGeom>
                <a:avLst/>
                <a:gdLst>
                  <a:gd name="T0" fmla="*/ 2584 w 22901"/>
                  <a:gd name="T1" fmla="*/ 2897 h 15343"/>
                  <a:gd name="T2" fmla="*/ 4793 w 22901"/>
                  <a:gd name="T3" fmla="*/ 1437 h 15343"/>
                  <a:gd name="T4" fmla="*/ 7188 w 22901"/>
                  <a:gd name="T5" fmla="*/ 1666 h 15343"/>
                  <a:gd name="T6" fmla="*/ 8717 w 22901"/>
                  <a:gd name="T7" fmla="*/ 675 h 15343"/>
                  <a:gd name="T8" fmla="*/ 10865 w 22901"/>
                  <a:gd name="T9" fmla="*/ 570 h 15343"/>
                  <a:gd name="T10" fmla="*/ 12455 w 22901"/>
                  <a:gd name="T11" fmla="*/ 512 h 15343"/>
                  <a:gd name="T12" fmla="*/ 14117 w 22901"/>
                  <a:gd name="T13" fmla="*/ 4 h 15343"/>
                  <a:gd name="T14" fmla="*/ 15822 w 22901"/>
                  <a:gd name="T15" fmla="*/ 837 h 15343"/>
                  <a:gd name="T16" fmla="*/ 17425 w 22901"/>
                  <a:gd name="T17" fmla="*/ 24 h 15343"/>
                  <a:gd name="T18" fmla="*/ 19331 w 22901"/>
                  <a:gd name="T19" fmla="*/ 486 h 15343"/>
                  <a:gd name="T20" fmla="*/ 20289 w 22901"/>
                  <a:gd name="T21" fmla="*/ 1842 h 15343"/>
                  <a:gd name="T22" fmla="*/ 21866 w 22901"/>
                  <a:gd name="T23" fmla="*/ 2930 h 15343"/>
                  <a:gd name="T24" fmla="*/ 22351 w 22901"/>
                  <a:gd name="T25" fmla="*/ 4854 h 15343"/>
                  <a:gd name="T26" fmla="*/ 22825 w 22901"/>
                  <a:gd name="T27" fmla="*/ 6758 h 15343"/>
                  <a:gd name="T28" fmla="*/ 22342 w 22901"/>
                  <a:gd name="T29" fmla="*/ 9194 h 15343"/>
                  <a:gd name="T30" fmla="*/ 20371 w 22901"/>
                  <a:gd name="T31" fmla="*/ 10571 h 15343"/>
                  <a:gd name="T32" fmla="*/ 19445 w 22901"/>
                  <a:gd name="T33" fmla="*/ 11999 h 15343"/>
                  <a:gd name="T34" fmla="*/ 17641 w 22901"/>
                  <a:gd name="T35" fmla="*/ 13329 h 15343"/>
                  <a:gd name="T36" fmla="*/ 15688 w 22901"/>
                  <a:gd name="T37" fmla="*/ 13277 h 15343"/>
                  <a:gd name="T38" fmla="*/ 14241 w 22901"/>
                  <a:gd name="T39" fmla="*/ 14394 h 15343"/>
                  <a:gd name="T40" fmla="*/ 11744 w 22901"/>
                  <a:gd name="T41" fmla="*/ 15343 h 15343"/>
                  <a:gd name="T42" fmla="*/ 9340 w 22901"/>
                  <a:gd name="T43" fmla="*/ 14521 h 15343"/>
                  <a:gd name="T44" fmla="*/ 7030 w 22901"/>
                  <a:gd name="T45" fmla="*/ 14412 h 15343"/>
                  <a:gd name="T46" fmla="*/ 4074 w 22901"/>
                  <a:gd name="T47" fmla="*/ 13597 h 15343"/>
                  <a:gd name="T48" fmla="*/ 2302 w 22901"/>
                  <a:gd name="T49" fmla="*/ 12509 h 15343"/>
                  <a:gd name="T50" fmla="*/ 876 w 22901"/>
                  <a:gd name="T51" fmla="*/ 11583 h 15343"/>
                  <a:gd name="T52" fmla="*/ 594 w 22901"/>
                  <a:gd name="T53" fmla="*/ 9895 h 15343"/>
                  <a:gd name="T54" fmla="*/ 606 w 22901"/>
                  <a:gd name="T55" fmla="*/ 8636 h 15343"/>
                  <a:gd name="T56" fmla="*/ 0 w 22901"/>
                  <a:gd name="T57" fmla="*/ 7131 h 15343"/>
                  <a:gd name="T58" fmla="*/ 847 w 22901"/>
                  <a:gd name="T59" fmla="*/ 5557 h 15343"/>
                  <a:gd name="T60" fmla="*/ 1821 w 22901"/>
                  <a:gd name="T61" fmla="*/ 5171 h 15343"/>
                  <a:gd name="T62" fmla="*/ 252 w 22901"/>
                  <a:gd name="T63" fmla="*/ 6339 h 15343"/>
                  <a:gd name="T64" fmla="*/ 187 w 22901"/>
                  <a:gd name="T65" fmla="*/ 7916 h 15343"/>
                  <a:gd name="T66" fmla="*/ 1177 w 22901"/>
                  <a:gd name="T67" fmla="*/ 9033 h 15343"/>
                  <a:gd name="T68" fmla="*/ 577 w 22901"/>
                  <a:gd name="T69" fmla="*/ 10688 h 15343"/>
                  <a:gd name="T70" fmla="*/ 1427 w 22901"/>
                  <a:gd name="T71" fmla="*/ 12071 h 15343"/>
                  <a:gd name="T72" fmla="*/ 3107 w 22901"/>
                  <a:gd name="T73" fmla="*/ 12503 h 15343"/>
                  <a:gd name="T74" fmla="*/ 5295 w 22901"/>
                  <a:gd name="T75" fmla="*/ 14166 h 15343"/>
                  <a:gd name="T76" fmla="*/ 8372 w 22901"/>
                  <a:gd name="T77" fmla="*/ 14028 h 15343"/>
                  <a:gd name="T78" fmla="*/ 10258 w 22901"/>
                  <a:gd name="T79" fmla="*/ 15008 h 15343"/>
                  <a:gd name="T80" fmla="*/ 12922 w 22901"/>
                  <a:gd name="T81" fmla="*/ 15101 h 15343"/>
                  <a:gd name="T82" fmla="*/ 14911 w 22901"/>
                  <a:gd name="T83" fmla="*/ 13456 h 15343"/>
                  <a:gd name="T84" fmla="*/ 16307 w 22901"/>
                  <a:gd name="T85" fmla="*/ 13372 h 15343"/>
                  <a:gd name="T86" fmla="*/ 18424 w 22901"/>
                  <a:gd name="T87" fmla="*/ 12942 h 15343"/>
                  <a:gd name="T88" fmla="*/ 19714 w 22901"/>
                  <a:gd name="T89" fmla="*/ 11219 h 15343"/>
                  <a:gd name="T90" fmla="*/ 20986 w 22901"/>
                  <a:gd name="T91" fmla="*/ 10284 h 15343"/>
                  <a:gd name="T92" fmla="*/ 22720 w 22901"/>
                  <a:gd name="T93" fmla="*/ 8312 h 15343"/>
                  <a:gd name="T94" fmla="*/ 22416 w 22901"/>
                  <a:gd name="T95" fmla="*/ 5876 h 15343"/>
                  <a:gd name="T96" fmla="*/ 22317 w 22901"/>
                  <a:gd name="T97" fmla="*/ 4092 h 15343"/>
                  <a:gd name="T98" fmla="*/ 21274 w 22901"/>
                  <a:gd name="T99" fmla="*/ 2426 h 15343"/>
                  <a:gd name="T100" fmla="*/ 20017 w 22901"/>
                  <a:gd name="T101" fmla="*/ 1296 h 15343"/>
                  <a:gd name="T102" fmla="*/ 18640 w 22901"/>
                  <a:gd name="T103" fmla="*/ 193 h 15343"/>
                  <a:gd name="T104" fmla="*/ 16726 w 22901"/>
                  <a:gd name="T105" fmla="*/ 252 h 15343"/>
                  <a:gd name="T106" fmla="*/ 15324 w 22901"/>
                  <a:gd name="T107" fmla="*/ 454 h 15343"/>
                  <a:gd name="T108" fmla="*/ 13565 w 22901"/>
                  <a:gd name="T109" fmla="*/ 82 h 15343"/>
                  <a:gd name="T110" fmla="*/ 12107 w 22901"/>
                  <a:gd name="T111" fmla="*/ 928 h 15343"/>
                  <a:gd name="T112" fmla="*/ 10314 w 22901"/>
                  <a:gd name="T113" fmla="*/ 498 h 15343"/>
                  <a:gd name="T114" fmla="*/ 8274 w 22901"/>
                  <a:gd name="T115" fmla="*/ 970 h 15343"/>
                  <a:gd name="T116" fmla="*/ 6619 w 22901"/>
                  <a:gd name="T117" fmla="*/ 1520 h 15343"/>
                  <a:gd name="T118" fmla="*/ 4138 w 22901"/>
                  <a:gd name="T119" fmla="*/ 1696 h 15343"/>
                  <a:gd name="T120" fmla="*/ 2323 w 22901"/>
                  <a:gd name="T121" fmla="*/ 3480 h 15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01" h="15343">
                    <a:moveTo>
                      <a:pt x="2081" y="5051"/>
                    </a:moveTo>
                    <a:lnTo>
                      <a:pt x="2079" y="5063"/>
                    </a:lnTo>
                    <a:lnTo>
                      <a:pt x="2059" y="4896"/>
                    </a:lnTo>
                    <a:lnTo>
                      <a:pt x="2048" y="4730"/>
                    </a:lnTo>
                    <a:lnTo>
                      <a:pt x="2046" y="4565"/>
                    </a:lnTo>
                    <a:lnTo>
                      <a:pt x="2054" y="4400"/>
                    </a:lnTo>
                    <a:lnTo>
                      <a:pt x="2070" y="4239"/>
                    </a:lnTo>
                    <a:lnTo>
                      <a:pt x="2095" y="4078"/>
                    </a:lnTo>
                    <a:lnTo>
                      <a:pt x="2128" y="3921"/>
                    </a:lnTo>
                    <a:lnTo>
                      <a:pt x="2170" y="3765"/>
                    </a:lnTo>
                    <a:lnTo>
                      <a:pt x="2220" y="3613"/>
                    </a:lnTo>
                    <a:lnTo>
                      <a:pt x="2278" y="3462"/>
                    </a:lnTo>
                    <a:lnTo>
                      <a:pt x="2344" y="3316"/>
                    </a:lnTo>
                    <a:lnTo>
                      <a:pt x="2417" y="3173"/>
                    </a:lnTo>
                    <a:lnTo>
                      <a:pt x="2497" y="3033"/>
                    </a:lnTo>
                    <a:lnTo>
                      <a:pt x="2584" y="2897"/>
                    </a:lnTo>
                    <a:lnTo>
                      <a:pt x="2678" y="2766"/>
                    </a:lnTo>
                    <a:lnTo>
                      <a:pt x="2780" y="2638"/>
                    </a:lnTo>
                    <a:lnTo>
                      <a:pt x="2887" y="2515"/>
                    </a:lnTo>
                    <a:lnTo>
                      <a:pt x="3001" y="2397"/>
                    </a:lnTo>
                    <a:lnTo>
                      <a:pt x="3122" y="2284"/>
                    </a:lnTo>
                    <a:lnTo>
                      <a:pt x="3247" y="2176"/>
                    </a:lnTo>
                    <a:lnTo>
                      <a:pt x="3379" y="2074"/>
                    </a:lnTo>
                    <a:lnTo>
                      <a:pt x="3517" y="1977"/>
                    </a:lnTo>
                    <a:lnTo>
                      <a:pt x="3659" y="1887"/>
                    </a:lnTo>
                    <a:lnTo>
                      <a:pt x="3807" y="1802"/>
                    </a:lnTo>
                    <a:lnTo>
                      <a:pt x="3960" y="1724"/>
                    </a:lnTo>
                    <a:lnTo>
                      <a:pt x="4118" y="1653"/>
                    </a:lnTo>
                    <a:lnTo>
                      <a:pt x="4280" y="1588"/>
                    </a:lnTo>
                    <a:lnTo>
                      <a:pt x="4447" y="1530"/>
                    </a:lnTo>
                    <a:lnTo>
                      <a:pt x="4618" y="1480"/>
                    </a:lnTo>
                    <a:lnTo>
                      <a:pt x="4793" y="1437"/>
                    </a:lnTo>
                    <a:lnTo>
                      <a:pt x="4971" y="1402"/>
                    </a:lnTo>
                    <a:lnTo>
                      <a:pt x="5154" y="1375"/>
                    </a:lnTo>
                    <a:lnTo>
                      <a:pt x="5303" y="1360"/>
                    </a:lnTo>
                    <a:lnTo>
                      <a:pt x="5453" y="1350"/>
                    </a:lnTo>
                    <a:lnTo>
                      <a:pt x="5602" y="1345"/>
                    </a:lnTo>
                    <a:lnTo>
                      <a:pt x="5752" y="1347"/>
                    </a:lnTo>
                    <a:lnTo>
                      <a:pt x="5901" y="1354"/>
                    </a:lnTo>
                    <a:lnTo>
                      <a:pt x="6049" y="1367"/>
                    </a:lnTo>
                    <a:lnTo>
                      <a:pt x="6196" y="1385"/>
                    </a:lnTo>
                    <a:lnTo>
                      <a:pt x="6342" y="1409"/>
                    </a:lnTo>
                    <a:lnTo>
                      <a:pt x="6487" y="1438"/>
                    </a:lnTo>
                    <a:lnTo>
                      <a:pt x="6631" y="1473"/>
                    </a:lnTo>
                    <a:lnTo>
                      <a:pt x="6773" y="1513"/>
                    </a:lnTo>
                    <a:lnTo>
                      <a:pt x="6913" y="1559"/>
                    </a:lnTo>
                    <a:lnTo>
                      <a:pt x="7051" y="1609"/>
                    </a:lnTo>
                    <a:lnTo>
                      <a:pt x="7188" y="1666"/>
                    </a:lnTo>
                    <a:lnTo>
                      <a:pt x="7321" y="1727"/>
                    </a:lnTo>
                    <a:lnTo>
                      <a:pt x="7453" y="1794"/>
                    </a:lnTo>
                    <a:lnTo>
                      <a:pt x="7422" y="1803"/>
                    </a:lnTo>
                    <a:lnTo>
                      <a:pt x="7493" y="1687"/>
                    </a:lnTo>
                    <a:lnTo>
                      <a:pt x="7570" y="1576"/>
                    </a:lnTo>
                    <a:lnTo>
                      <a:pt x="7653" y="1469"/>
                    </a:lnTo>
                    <a:lnTo>
                      <a:pt x="7741" y="1367"/>
                    </a:lnTo>
                    <a:lnTo>
                      <a:pt x="7833" y="1269"/>
                    </a:lnTo>
                    <a:lnTo>
                      <a:pt x="7930" y="1177"/>
                    </a:lnTo>
                    <a:lnTo>
                      <a:pt x="8032" y="1090"/>
                    </a:lnTo>
                    <a:lnTo>
                      <a:pt x="8137" y="1008"/>
                    </a:lnTo>
                    <a:lnTo>
                      <a:pt x="8247" y="930"/>
                    </a:lnTo>
                    <a:lnTo>
                      <a:pt x="8360" y="858"/>
                    </a:lnTo>
                    <a:lnTo>
                      <a:pt x="8476" y="792"/>
                    </a:lnTo>
                    <a:lnTo>
                      <a:pt x="8595" y="731"/>
                    </a:lnTo>
                    <a:lnTo>
                      <a:pt x="8717" y="675"/>
                    </a:lnTo>
                    <a:lnTo>
                      <a:pt x="8842" y="624"/>
                    </a:lnTo>
                    <a:lnTo>
                      <a:pt x="8969" y="579"/>
                    </a:lnTo>
                    <a:lnTo>
                      <a:pt x="9098" y="540"/>
                    </a:lnTo>
                    <a:lnTo>
                      <a:pt x="9229" y="506"/>
                    </a:lnTo>
                    <a:lnTo>
                      <a:pt x="9363" y="478"/>
                    </a:lnTo>
                    <a:lnTo>
                      <a:pt x="9497" y="457"/>
                    </a:lnTo>
                    <a:lnTo>
                      <a:pt x="9632" y="440"/>
                    </a:lnTo>
                    <a:lnTo>
                      <a:pt x="9769" y="430"/>
                    </a:lnTo>
                    <a:lnTo>
                      <a:pt x="9906" y="426"/>
                    </a:lnTo>
                    <a:lnTo>
                      <a:pt x="10043" y="428"/>
                    </a:lnTo>
                    <a:lnTo>
                      <a:pt x="10181" y="436"/>
                    </a:lnTo>
                    <a:lnTo>
                      <a:pt x="10319" y="450"/>
                    </a:lnTo>
                    <a:lnTo>
                      <a:pt x="10456" y="470"/>
                    </a:lnTo>
                    <a:lnTo>
                      <a:pt x="10593" y="497"/>
                    </a:lnTo>
                    <a:lnTo>
                      <a:pt x="10729" y="531"/>
                    </a:lnTo>
                    <a:lnTo>
                      <a:pt x="10865" y="570"/>
                    </a:lnTo>
                    <a:lnTo>
                      <a:pt x="10999" y="616"/>
                    </a:lnTo>
                    <a:lnTo>
                      <a:pt x="11131" y="669"/>
                    </a:lnTo>
                    <a:lnTo>
                      <a:pt x="11262" y="729"/>
                    </a:lnTo>
                    <a:lnTo>
                      <a:pt x="11440" y="823"/>
                    </a:lnTo>
                    <a:lnTo>
                      <a:pt x="11610" y="928"/>
                    </a:lnTo>
                    <a:lnTo>
                      <a:pt x="11771" y="1045"/>
                    </a:lnTo>
                    <a:lnTo>
                      <a:pt x="11922" y="1171"/>
                    </a:lnTo>
                    <a:lnTo>
                      <a:pt x="11886" y="1177"/>
                    </a:lnTo>
                    <a:lnTo>
                      <a:pt x="11942" y="1082"/>
                    </a:lnTo>
                    <a:lnTo>
                      <a:pt x="12003" y="989"/>
                    </a:lnTo>
                    <a:lnTo>
                      <a:pt x="12068" y="899"/>
                    </a:lnTo>
                    <a:lnTo>
                      <a:pt x="12138" y="814"/>
                    </a:lnTo>
                    <a:lnTo>
                      <a:pt x="12211" y="732"/>
                    </a:lnTo>
                    <a:lnTo>
                      <a:pt x="12289" y="655"/>
                    </a:lnTo>
                    <a:lnTo>
                      <a:pt x="12370" y="581"/>
                    </a:lnTo>
                    <a:lnTo>
                      <a:pt x="12455" y="512"/>
                    </a:lnTo>
                    <a:lnTo>
                      <a:pt x="12543" y="446"/>
                    </a:lnTo>
                    <a:lnTo>
                      <a:pt x="12634" y="385"/>
                    </a:lnTo>
                    <a:lnTo>
                      <a:pt x="12727" y="328"/>
                    </a:lnTo>
                    <a:lnTo>
                      <a:pt x="12823" y="276"/>
                    </a:lnTo>
                    <a:lnTo>
                      <a:pt x="12922" y="228"/>
                    </a:lnTo>
                    <a:lnTo>
                      <a:pt x="13023" y="184"/>
                    </a:lnTo>
                    <a:lnTo>
                      <a:pt x="13127" y="145"/>
                    </a:lnTo>
                    <a:lnTo>
                      <a:pt x="13232" y="110"/>
                    </a:lnTo>
                    <a:lnTo>
                      <a:pt x="13339" y="80"/>
                    </a:lnTo>
                    <a:lnTo>
                      <a:pt x="13447" y="55"/>
                    </a:lnTo>
                    <a:lnTo>
                      <a:pt x="13557" y="34"/>
                    </a:lnTo>
                    <a:lnTo>
                      <a:pt x="13667" y="18"/>
                    </a:lnTo>
                    <a:lnTo>
                      <a:pt x="13779" y="8"/>
                    </a:lnTo>
                    <a:lnTo>
                      <a:pt x="13891" y="2"/>
                    </a:lnTo>
                    <a:lnTo>
                      <a:pt x="14004" y="0"/>
                    </a:lnTo>
                    <a:lnTo>
                      <a:pt x="14117" y="4"/>
                    </a:lnTo>
                    <a:lnTo>
                      <a:pt x="14230" y="13"/>
                    </a:lnTo>
                    <a:lnTo>
                      <a:pt x="14343" y="27"/>
                    </a:lnTo>
                    <a:lnTo>
                      <a:pt x="14456" y="47"/>
                    </a:lnTo>
                    <a:lnTo>
                      <a:pt x="14569" y="72"/>
                    </a:lnTo>
                    <a:lnTo>
                      <a:pt x="14680" y="101"/>
                    </a:lnTo>
                    <a:lnTo>
                      <a:pt x="14791" y="137"/>
                    </a:lnTo>
                    <a:lnTo>
                      <a:pt x="14901" y="177"/>
                    </a:lnTo>
                    <a:lnTo>
                      <a:pt x="15009" y="224"/>
                    </a:lnTo>
                    <a:lnTo>
                      <a:pt x="15127" y="281"/>
                    </a:lnTo>
                    <a:lnTo>
                      <a:pt x="15240" y="345"/>
                    </a:lnTo>
                    <a:lnTo>
                      <a:pt x="15350" y="413"/>
                    </a:lnTo>
                    <a:lnTo>
                      <a:pt x="15454" y="488"/>
                    </a:lnTo>
                    <a:lnTo>
                      <a:pt x="15554" y="567"/>
                    </a:lnTo>
                    <a:lnTo>
                      <a:pt x="15649" y="652"/>
                    </a:lnTo>
                    <a:lnTo>
                      <a:pt x="15738" y="742"/>
                    </a:lnTo>
                    <a:lnTo>
                      <a:pt x="15822" y="837"/>
                    </a:lnTo>
                    <a:lnTo>
                      <a:pt x="15787" y="836"/>
                    </a:lnTo>
                    <a:lnTo>
                      <a:pt x="15875" y="746"/>
                    </a:lnTo>
                    <a:lnTo>
                      <a:pt x="15968" y="661"/>
                    </a:lnTo>
                    <a:lnTo>
                      <a:pt x="16065" y="581"/>
                    </a:lnTo>
                    <a:lnTo>
                      <a:pt x="16164" y="505"/>
                    </a:lnTo>
                    <a:lnTo>
                      <a:pt x="16267" y="435"/>
                    </a:lnTo>
                    <a:lnTo>
                      <a:pt x="16373" y="370"/>
                    </a:lnTo>
                    <a:lnTo>
                      <a:pt x="16482" y="311"/>
                    </a:lnTo>
                    <a:lnTo>
                      <a:pt x="16593" y="256"/>
                    </a:lnTo>
                    <a:lnTo>
                      <a:pt x="16707" y="207"/>
                    </a:lnTo>
                    <a:lnTo>
                      <a:pt x="16823" y="164"/>
                    </a:lnTo>
                    <a:lnTo>
                      <a:pt x="16941" y="125"/>
                    </a:lnTo>
                    <a:lnTo>
                      <a:pt x="17060" y="92"/>
                    </a:lnTo>
                    <a:lnTo>
                      <a:pt x="17181" y="64"/>
                    </a:lnTo>
                    <a:lnTo>
                      <a:pt x="17303" y="41"/>
                    </a:lnTo>
                    <a:lnTo>
                      <a:pt x="17425" y="24"/>
                    </a:lnTo>
                    <a:lnTo>
                      <a:pt x="17549" y="12"/>
                    </a:lnTo>
                    <a:lnTo>
                      <a:pt x="17673" y="6"/>
                    </a:lnTo>
                    <a:lnTo>
                      <a:pt x="17797" y="4"/>
                    </a:lnTo>
                    <a:lnTo>
                      <a:pt x="17921" y="8"/>
                    </a:lnTo>
                    <a:lnTo>
                      <a:pt x="18045" y="18"/>
                    </a:lnTo>
                    <a:lnTo>
                      <a:pt x="18169" y="33"/>
                    </a:lnTo>
                    <a:lnTo>
                      <a:pt x="18292" y="53"/>
                    </a:lnTo>
                    <a:lnTo>
                      <a:pt x="18414" y="79"/>
                    </a:lnTo>
                    <a:lnTo>
                      <a:pt x="18535" y="111"/>
                    </a:lnTo>
                    <a:lnTo>
                      <a:pt x="18655" y="148"/>
                    </a:lnTo>
                    <a:lnTo>
                      <a:pt x="18773" y="190"/>
                    </a:lnTo>
                    <a:lnTo>
                      <a:pt x="18889" y="238"/>
                    </a:lnTo>
                    <a:lnTo>
                      <a:pt x="19003" y="292"/>
                    </a:lnTo>
                    <a:lnTo>
                      <a:pt x="19115" y="351"/>
                    </a:lnTo>
                    <a:lnTo>
                      <a:pt x="19224" y="416"/>
                    </a:lnTo>
                    <a:lnTo>
                      <a:pt x="19331" y="486"/>
                    </a:lnTo>
                    <a:lnTo>
                      <a:pt x="19435" y="562"/>
                    </a:lnTo>
                    <a:lnTo>
                      <a:pt x="19519" y="630"/>
                    </a:lnTo>
                    <a:lnTo>
                      <a:pt x="19600" y="701"/>
                    </a:lnTo>
                    <a:lnTo>
                      <a:pt x="19677" y="775"/>
                    </a:lnTo>
                    <a:lnTo>
                      <a:pt x="19751" y="851"/>
                    </a:lnTo>
                    <a:lnTo>
                      <a:pt x="19820" y="930"/>
                    </a:lnTo>
                    <a:lnTo>
                      <a:pt x="19886" y="1012"/>
                    </a:lnTo>
                    <a:lnTo>
                      <a:pt x="19947" y="1096"/>
                    </a:lnTo>
                    <a:lnTo>
                      <a:pt x="20005" y="1183"/>
                    </a:lnTo>
                    <a:lnTo>
                      <a:pt x="20059" y="1272"/>
                    </a:lnTo>
                    <a:lnTo>
                      <a:pt x="20108" y="1362"/>
                    </a:lnTo>
                    <a:lnTo>
                      <a:pt x="20153" y="1455"/>
                    </a:lnTo>
                    <a:lnTo>
                      <a:pt x="20194" y="1550"/>
                    </a:lnTo>
                    <a:lnTo>
                      <a:pt x="20230" y="1645"/>
                    </a:lnTo>
                    <a:lnTo>
                      <a:pt x="20261" y="1743"/>
                    </a:lnTo>
                    <a:lnTo>
                      <a:pt x="20289" y="1842"/>
                    </a:lnTo>
                    <a:lnTo>
                      <a:pt x="20311" y="1943"/>
                    </a:lnTo>
                    <a:lnTo>
                      <a:pt x="20294" y="1925"/>
                    </a:lnTo>
                    <a:lnTo>
                      <a:pt x="20433" y="1963"/>
                    </a:lnTo>
                    <a:lnTo>
                      <a:pt x="20569" y="2007"/>
                    </a:lnTo>
                    <a:lnTo>
                      <a:pt x="20701" y="2057"/>
                    </a:lnTo>
                    <a:lnTo>
                      <a:pt x="20830" y="2112"/>
                    </a:lnTo>
                    <a:lnTo>
                      <a:pt x="20954" y="2173"/>
                    </a:lnTo>
                    <a:lnTo>
                      <a:pt x="21074" y="2239"/>
                    </a:lnTo>
                    <a:lnTo>
                      <a:pt x="21190" y="2311"/>
                    </a:lnTo>
                    <a:lnTo>
                      <a:pt x="21301" y="2387"/>
                    </a:lnTo>
                    <a:lnTo>
                      <a:pt x="21407" y="2467"/>
                    </a:lnTo>
                    <a:lnTo>
                      <a:pt x="21509" y="2552"/>
                    </a:lnTo>
                    <a:lnTo>
                      <a:pt x="21606" y="2640"/>
                    </a:lnTo>
                    <a:lnTo>
                      <a:pt x="21698" y="2733"/>
                    </a:lnTo>
                    <a:lnTo>
                      <a:pt x="21785" y="2830"/>
                    </a:lnTo>
                    <a:lnTo>
                      <a:pt x="21866" y="2930"/>
                    </a:lnTo>
                    <a:lnTo>
                      <a:pt x="21942" y="3034"/>
                    </a:lnTo>
                    <a:lnTo>
                      <a:pt x="22013" y="3140"/>
                    </a:lnTo>
                    <a:lnTo>
                      <a:pt x="22078" y="3250"/>
                    </a:lnTo>
                    <a:lnTo>
                      <a:pt x="22137" y="3362"/>
                    </a:lnTo>
                    <a:lnTo>
                      <a:pt x="22190" y="3477"/>
                    </a:lnTo>
                    <a:lnTo>
                      <a:pt x="22238" y="3594"/>
                    </a:lnTo>
                    <a:lnTo>
                      <a:pt x="22279" y="3714"/>
                    </a:lnTo>
                    <a:lnTo>
                      <a:pt x="22314" y="3835"/>
                    </a:lnTo>
                    <a:lnTo>
                      <a:pt x="22342" y="3959"/>
                    </a:lnTo>
                    <a:lnTo>
                      <a:pt x="22364" y="4083"/>
                    </a:lnTo>
                    <a:lnTo>
                      <a:pt x="22379" y="4210"/>
                    </a:lnTo>
                    <a:lnTo>
                      <a:pt x="22388" y="4337"/>
                    </a:lnTo>
                    <a:lnTo>
                      <a:pt x="22389" y="4465"/>
                    </a:lnTo>
                    <a:lnTo>
                      <a:pt x="22384" y="4594"/>
                    </a:lnTo>
                    <a:lnTo>
                      <a:pt x="22371" y="4724"/>
                    </a:lnTo>
                    <a:lnTo>
                      <a:pt x="22351" y="4854"/>
                    </a:lnTo>
                    <a:lnTo>
                      <a:pt x="22324" y="4984"/>
                    </a:lnTo>
                    <a:lnTo>
                      <a:pt x="22289" y="5114"/>
                    </a:lnTo>
                    <a:lnTo>
                      <a:pt x="22261" y="5201"/>
                    </a:lnTo>
                    <a:lnTo>
                      <a:pt x="22231" y="5287"/>
                    </a:lnTo>
                    <a:lnTo>
                      <a:pt x="22196" y="5372"/>
                    </a:lnTo>
                    <a:lnTo>
                      <a:pt x="22159" y="5456"/>
                    </a:lnTo>
                    <a:lnTo>
                      <a:pt x="22156" y="5431"/>
                    </a:lnTo>
                    <a:lnTo>
                      <a:pt x="22264" y="5566"/>
                    </a:lnTo>
                    <a:lnTo>
                      <a:pt x="22364" y="5707"/>
                    </a:lnTo>
                    <a:lnTo>
                      <a:pt x="22457" y="5850"/>
                    </a:lnTo>
                    <a:lnTo>
                      <a:pt x="22539" y="5996"/>
                    </a:lnTo>
                    <a:lnTo>
                      <a:pt x="22614" y="6144"/>
                    </a:lnTo>
                    <a:lnTo>
                      <a:pt x="22679" y="6295"/>
                    </a:lnTo>
                    <a:lnTo>
                      <a:pt x="22737" y="6448"/>
                    </a:lnTo>
                    <a:lnTo>
                      <a:pt x="22785" y="6602"/>
                    </a:lnTo>
                    <a:lnTo>
                      <a:pt x="22825" y="6758"/>
                    </a:lnTo>
                    <a:lnTo>
                      <a:pt x="22857" y="6914"/>
                    </a:lnTo>
                    <a:lnTo>
                      <a:pt x="22880" y="7072"/>
                    </a:lnTo>
                    <a:lnTo>
                      <a:pt x="22895" y="7230"/>
                    </a:lnTo>
                    <a:lnTo>
                      <a:pt x="22901" y="7388"/>
                    </a:lnTo>
                    <a:lnTo>
                      <a:pt x="22899" y="7546"/>
                    </a:lnTo>
                    <a:lnTo>
                      <a:pt x="22889" y="7704"/>
                    </a:lnTo>
                    <a:lnTo>
                      <a:pt x="22871" y="7861"/>
                    </a:lnTo>
                    <a:lnTo>
                      <a:pt x="22844" y="8017"/>
                    </a:lnTo>
                    <a:lnTo>
                      <a:pt x="22809" y="8171"/>
                    </a:lnTo>
                    <a:lnTo>
                      <a:pt x="22767" y="8324"/>
                    </a:lnTo>
                    <a:lnTo>
                      <a:pt x="22716" y="8476"/>
                    </a:lnTo>
                    <a:lnTo>
                      <a:pt x="22657" y="8625"/>
                    </a:lnTo>
                    <a:lnTo>
                      <a:pt x="22590" y="8771"/>
                    </a:lnTo>
                    <a:lnTo>
                      <a:pt x="22515" y="8915"/>
                    </a:lnTo>
                    <a:lnTo>
                      <a:pt x="22433" y="9056"/>
                    </a:lnTo>
                    <a:lnTo>
                      <a:pt x="22342" y="9194"/>
                    </a:lnTo>
                    <a:lnTo>
                      <a:pt x="22244" y="9328"/>
                    </a:lnTo>
                    <a:lnTo>
                      <a:pt x="22138" y="9458"/>
                    </a:lnTo>
                    <a:lnTo>
                      <a:pt x="22024" y="9584"/>
                    </a:lnTo>
                    <a:lnTo>
                      <a:pt x="21902" y="9705"/>
                    </a:lnTo>
                    <a:lnTo>
                      <a:pt x="21774" y="9822"/>
                    </a:lnTo>
                    <a:lnTo>
                      <a:pt x="21637" y="9934"/>
                    </a:lnTo>
                    <a:lnTo>
                      <a:pt x="21493" y="10040"/>
                    </a:lnTo>
                    <a:lnTo>
                      <a:pt x="21305" y="10164"/>
                    </a:lnTo>
                    <a:lnTo>
                      <a:pt x="21109" y="10275"/>
                    </a:lnTo>
                    <a:lnTo>
                      <a:pt x="21008" y="10327"/>
                    </a:lnTo>
                    <a:lnTo>
                      <a:pt x="20905" y="10375"/>
                    </a:lnTo>
                    <a:lnTo>
                      <a:pt x="20802" y="10420"/>
                    </a:lnTo>
                    <a:lnTo>
                      <a:pt x="20696" y="10463"/>
                    </a:lnTo>
                    <a:lnTo>
                      <a:pt x="20589" y="10502"/>
                    </a:lnTo>
                    <a:lnTo>
                      <a:pt x="20481" y="10538"/>
                    </a:lnTo>
                    <a:lnTo>
                      <a:pt x="20371" y="10571"/>
                    </a:lnTo>
                    <a:lnTo>
                      <a:pt x="20261" y="10601"/>
                    </a:lnTo>
                    <a:lnTo>
                      <a:pt x="20149" y="10627"/>
                    </a:lnTo>
                    <a:lnTo>
                      <a:pt x="20036" y="10650"/>
                    </a:lnTo>
                    <a:lnTo>
                      <a:pt x="19923" y="10671"/>
                    </a:lnTo>
                    <a:lnTo>
                      <a:pt x="19808" y="10687"/>
                    </a:lnTo>
                    <a:lnTo>
                      <a:pt x="19828" y="10664"/>
                    </a:lnTo>
                    <a:lnTo>
                      <a:pt x="19823" y="10807"/>
                    </a:lnTo>
                    <a:lnTo>
                      <a:pt x="19810" y="10950"/>
                    </a:lnTo>
                    <a:lnTo>
                      <a:pt x="19789" y="11090"/>
                    </a:lnTo>
                    <a:lnTo>
                      <a:pt x="19761" y="11229"/>
                    </a:lnTo>
                    <a:lnTo>
                      <a:pt x="19725" y="11365"/>
                    </a:lnTo>
                    <a:lnTo>
                      <a:pt x="19683" y="11498"/>
                    </a:lnTo>
                    <a:lnTo>
                      <a:pt x="19633" y="11628"/>
                    </a:lnTo>
                    <a:lnTo>
                      <a:pt x="19577" y="11755"/>
                    </a:lnTo>
                    <a:lnTo>
                      <a:pt x="19514" y="11879"/>
                    </a:lnTo>
                    <a:lnTo>
                      <a:pt x="19445" y="11999"/>
                    </a:lnTo>
                    <a:lnTo>
                      <a:pt x="19370" y="12116"/>
                    </a:lnTo>
                    <a:lnTo>
                      <a:pt x="19288" y="12230"/>
                    </a:lnTo>
                    <a:lnTo>
                      <a:pt x="19202" y="12339"/>
                    </a:lnTo>
                    <a:lnTo>
                      <a:pt x="19109" y="12445"/>
                    </a:lnTo>
                    <a:lnTo>
                      <a:pt x="19011" y="12546"/>
                    </a:lnTo>
                    <a:lnTo>
                      <a:pt x="18908" y="12643"/>
                    </a:lnTo>
                    <a:lnTo>
                      <a:pt x="18801" y="12735"/>
                    </a:lnTo>
                    <a:lnTo>
                      <a:pt x="18688" y="12822"/>
                    </a:lnTo>
                    <a:lnTo>
                      <a:pt x="18571" y="12905"/>
                    </a:lnTo>
                    <a:lnTo>
                      <a:pt x="18450" y="12982"/>
                    </a:lnTo>
                    <a:lnTo>
                      <a:pt x="18324" y="13054"/>
                    </a:lnTo>
                    <a:lnTo>
                      <a:pt x="18194" y="13121"/>
                    </a:lnTo>
                    <a:lnTo>
                      <a:pt x="18061" y="13182"/>
                    </a:lnTo>
                    <a:lnTo>
                      <a:pt x="17924" y="13237"/>
                    </a:lnTo>
                    <a:lnTo>
                      <a:pt x="17784" y="13286"/>
                    </a:lnTo>
                    <a:lnTo>
                      <a:pt x="17641" y="13329"/>
                    </a:lnTo>
                    <a:lnTo>
                      <a:pt x="17494" y="13366"/>
                    </a:lnTo>
                    <a:lnTo>
                      <a:pt x="17345" y="13396"/>
                    </a:lnTo>
                    <a:lnTo>
                      <a:pt x="17193" y="13420"/>
                    </a:lnTo>
                    <a:lnTo>
                      <a:pt x="17039" y="13436"/>
                    </a:lnTo>
                    <a:lnTo>
                      <a:pt x="16883" y="13446"/>
                    </a:lnTo>
                    <a:lnTo>
                      <a:pt x="16724" y="13449"/>
                    </a:lnTo>
                    <a:lnTo>
                      <a:pt x="16618" y="13446"/>
                    </a:lnTo>
                    <a:lnTo>
                      <a:pt x="16512" y="13441"/>
                    </a:lnTo>
                    <a:lnTo>
                      <a:pt x="16406" y="13432"/>
                    </a:lnTo>
                    <a:lnTo>
                      <a:pt x="16301" y="13419"/>
                    </a:lnTo>
                    <a:lnTo>
                      <a:pt x="16197" y="13404"/>
                    </a:lnTo>
                    <a:lnTo>
                      <a:pt x="16094" y="13385"/>
                    </a:lnTo>
                    <a:lnTo>
                      <a:pt x="15991" y="13363"/>
                    </a:lnTo>
                    <a:lnTo>
                      <a:pt x="15889" y="13337"/>
                    </a:lnTo>
                    <a:lnTo>
                      <a:pt x="15788" y="13309"/>
                    </a:lnTo>
                    <a:lnTo>
                      <a:pt x="15688" y="13277"/>
                    </a:lnTo>
                    <a:lnTo>
                      <a:pt x="15590" y="13243"/>
                    </a:lnTo>
                    <a:lnTo>
                      <a:pt x="15493" y="13205"/>
                    </a:lnTo>
                    <a:lnTo>
                      <a:pt x="15397" y="13164"/>
                    </a:lnTo>
                    <a:lnTo>
                      <a:pt x="15302" y="13120"/>
                    </a:lnTo>
                    <a:lnTo>
                      <a:pt x="15119" y="13024"/>
                    </a:lnTo>
                    <a:lnTo>
                      <a:pt x="15153" y="13011"/>
                    </a:lnTo>
                    <a:lnTo>
                      <a:pt x="15095" y="13170"/>
                    </a:lnTo>
                    <a:lnTo>
                      <a:pt x="15029" y="13326"/>
                    </a:lnTo>
                    <a:lnTo>
                      <a:pt x="14955" y="13478"/>
                    </a:lnTo>
                    <a:lnTo>
                      <a:pt x="14873" y="13624"/>
                    </a:lnTo>
                    <a:lnTo>
                      <a:pt x="14784" y="13766"/>
                    </a:lnTo>
                    <a:lnTo>
                      <a:pt x="14689" y="13902"/>
                    </a:lnTo>
                    <a:lnTo>
                      <a:pt x="14586" y="14033"/>
                    </a:lnTo>
                    <a:lnTo>
                      <a:pt x="14478" y="14159"/>
                    </a:lnTo>
                    <a:lnTo>
                      <a:pt x="14362" y="14279"/>
                    </a:lnTo>
                    <a:lnTo>
                      <a:pt x="14241" y="14394"/>
                    </a:lnTo>
                    <a:lnTo>
                      <a:pt x="14115" y="14502"/>
                    </a:lnTo>
                    <a:lnTo>
                      <a:pt x="13984" y="14605"/>
                    </a:lnTo>
                    <a:lnTo>
                      <a:pt x="13847" y="14702"/>
                    </a:lnTo>
                    <a:lnTo>
                      <a:pt x="13705" y="14792"/>
                    </a:lnTo>
                    <a:lnTo>
                      <a:pt x="13560" y="14876"/>
                    </a:lnTo>
                    <a:lnTo>
                      <a:pt x="13410" y="14954"/>
                    </a:lnTo>
                    <a:lnTo>
                      <a:pt x="13256" y="15025"/>
                    </a:lnTo>
                    <a:lnTo>
                      <a:pt x="13098" y="15089"/>
                    </a:lnTo>
                    <a:lnTo>
                      <a:pt x="12938" y="15147"/>
                    </a:lnTo>
                    <a:lnTo>
                      <a:pt x="12775" y="15197"/>
                    </a:lnTo>
                    <a:lnTo>
                      <a:pt x="12608" y="15240"/>
                    </a:lnTo>
                    <a:lnTo>
                      <a:pt x="12439" y="15276"/>
                    </a:lnTo>
                    <a:lnTo>
                      <a:pt x="12268" y="15304"/>
                    </a:lnTo>
                    <a:lnTo>
                      <a:pt x="12095" y="15325"/>
                    </a:lnTo>
                    <a:lnTo>
                      <a:pt x="11920" y="15338"/>
                    </a:lnTo>
                    <a:lnTo>
                      <a:pt x="11744" y="15343"/>
                    </a:lnTo>
                    <a:lnTo>
                      <a:pt x="11567" y="15340"/>
                    </a:lnTo>
                    <a:lnTo>
                      <a:pt x="11389" y="15329"/>
                    </a:lnTo>
                    <a:lnTo>
                      <a:pt x="11211" y="15310"/>
                    </a:lnTo>
                    <a:lnTo>
                      <a:pt x="11033" y="15283"/>
                    </a:lnTo>
                    <a:lnTo>
                      <a:pt x="10854" y="15246"/>
                    </a:lnTo>
                    <a:lnTo>
                      <a:pt x="10676" y="15202"/>
                    </a:lnTo>
                    <a:lnTo>
                      <a:pt x="10528" y="15157"/>
                    </a:lnTo>
                    <a:lnTo>
                      <a:pt x="10383" y="15108"/>
                    </a:lnTo>
                    <a:lnTo>
                      <a:pt x="10241" y="15053"/>
                    </a:lnTo>
                    <a:lnTo>
                      <a:pt x="10101" y="14992"/>
                    </a:lnTo>
                    <a:lnTo>
                      <a:pt x="9965" y="14926"/>
                    </a:lnTo>
                    <a:lnTo>
                      <a:pt x="9833" y="14855"/>
                    </a:lnTo>
                    <a:lnTo>
                      <a:pt x="9704" y="14779"/>
                    </a:lnTo>
                    <a:lnTo>
                      <a:pt x="9578" y="14698"/>
                    </a:lnTo>
                    <a:lnTo>
                      <a:pt x="9457" y="14612"/>
                    </a:lnTo>
                    <a:lnTo>
                      <a:pt x="9340" y="14521"/>
                    </a:lnTo>
                    <a:lnTo>
                      <a:pt x="9227" y="14426"/>
                    </a:lnTo>
                    <a:lnTo>
                      <a:pt x="9118" y="14326"/>
                    </a:lnTo>
                    <a:lnTo>
                      <a:pt x="9014" y="14222"/>
                    </a:lnTo>
                    <a:lnTo>
                      <a:pt x="8915" y="14114"/>
                    </a:lnTo>
                    <a:lnTo>
                      <a:pt x="8820" y="14001"/>
                    </a:lnTo>
                    <a:lnTo>
                      <a:pt x="8731" y="13885"/>
                    </a:lnTo>
                    <a:lnTo>
                      <a:pt x="8761" y="13891"/>
                    </a:lnTo>
                    <a:lnTo>
                      <a:pt x="8579" y="13986"/>
                    </a:lnTo>
                    <a:lnTo>
                      <a:pt x="8392" y="14072"/>
                    </a:lnTo>
                    <a:lnTo>
                      <a:pt x="8202" y="14148"/>
                    </a:lnTo>
                    <a:lnTo>
                      <a:pt x="8011" y="14215"/>
                    </a:lnTo>
                    <a:lnTo>
                      <a:pt x="7817" y="14272"/>
                    </a:lnTo>
                    <a:lnTo>
                      <a:pt x="7622" y="14321"/>
                    </a:lnTo>
                    <a:lnTo>
                      <a:pt x="7425" y="14361"/>
                    </a:lnTo>
                    <a:lnTo>
                      <a:pt x="7228" y="14391"/>
                    </a:lnTo>
                    <a:lnTo>
                      <a:pt x="7030" y="14412"/>
                    </a:lnTo>
                    <a:lnTo>
                      <a:pt x="6831" y="14424"/>
                    </a:lnTo>
                    <a:lnTo>
                      <a:pt x="6633" y="14427"/>
                    </a:lnTo>
                    <a:lnTo>
                      <a:pt x="6436" y="14422"/>
                    </a:lnTo>
                    <a:lnTo>
                      <a:pt x="6239" y="14408"/>
                    </a:lnTo>
                    <a:lnTo>
                      <a:pt x="6044" y="14386"/>
                    </a:lnTo>
                    <a:lnTo>
                      <a:pt x="5850" y="14355"/>
                    </a:lnTo>
                    <a:lnTo>
                      <a:pt x="5658" y="14316"/>
                    </a:lnTo>
                    <a:lnTo>
                      <a:pt x="5468" y="14268"/>
                    </a:lnTo>
                    <a:lnTo>
                      <a:pt x="5281" y="14212"/>
                    </a:lnTo>
                    <a:lnTo>
                      <a:pt x="5097" y="14149"/>
                    </a:lnTo>
                    <a:lnTo>
                      <a:pt x="4916" y="14076"/>
                    </a:lnTo>
                    <a:lnTo>
                      <a:pt x="4739" y="13996"/>
                    </a:lnTo>
                    <a:lnTo>
                      <a:pt x="4566" y="13908"/>
                    </a:lnTo>
                    <a:lnTo>
                      <a:pt x="4397" y="13812"/>
                    </a:lnTo>
                    <a:lnTo>
                      <a:pt x="4233" y="13708"/>
                    </a:lnTo>
                    <a:lnTo>
                      <a:pt x="4074" y="13597"/>
                    </a:lnTo>
                    <a:lnTo>
                      <a:pt x="3920" y="13478"/>
                    </a:lnTo>
                    <a:lnTo>
                      <a:pt x="3772" y="13351"/>
                    </a:lnTo>
                    <a:lnTo>
                      <a:pt x="3631" y="13217"/>
                    </a:lnTo>
                    <a:lnTo>
                      <a:pt x="3496" y="13075"/>
                    </a:lnTo>
                    <a:lnTo>
                      <a:pt x="3368" y="12927"/>
                    </a:lnTo>
                    <a:lnTo>
                      <a:pt x="3247" y="12771"/>
                    </a:lnTo>
                    <a:lnTo>
                      <a:pt x="3133" y="12608"/>
                    </a:lnTo>
                    <a:lnTo>
                      <a:pt x="3089" y="12540"/>
                    </a:lnTo>
                    <a:lnTo>
                      <a:pt x="3111" y="12551"/>
                    </a:lnTo>
                    <a:lnTo>
                      <a:pt x="2993" y="12561"/>
                    </a:lnTo>
                    <a:lnTo>
                      <a:pt x="2875" y="12565"/>
                    </a:lnTo>
                    <a:lnTo>
                      <a:pt x="2758" y="12564"/>
                    </a:lnTo>
                    <a:lnTo>
                      <a:pt x="2642" y="12558"/>
                    </a:lnTo>
                    <a:lnTo>
                      <a:pt x="2527" y="12546"/>
                    </a:lnTo>
                    <a:lnTo>
                      <a:pt x="2413" y="12530"/>
                    </a:lnTo>
                    <a:lnTo>
                      <a:pt x="2302" y="12509"/>
                    </a:lnTo>
                    <a:lnTo>
                      <a:pt x="2192" y="12482"/>
                    </a:lnTo>
                    <a:lnTo>
                      <a:pt x="2084" y="12451"/>
                    </a:lnTo>
                    <a:lnTo>
                      <a:pt x="1979" y="12415"/>
                    </a:lnTo>
                    <a:lnTo>
                      <a:pt x="1876" y="12375"/>
                    </a:lnTo>
                    <a:lnTo>
                      <a:pt x="1775" y="12330"/>
                    </a:lnTo>
                    <a:lnTo>
                      <a:pt x="1677" y="12281"/>
                    </a:lnTo>
                    <a:lnTo>
                      <a:pt x="1581" y="12228"/>
                    </a:lnTo>
                    <a:lnTo>
                      <a:pt x="1489" y="12171"/>
                    </a:lnTo>
                    <a:lnTo>
                      <a:pt x="1399" y="12110"/>
                    </a:lnTo>
                    <a:lnTo>
                      <a:pt x="1314" y="12046"/>
                    </a:lnTo>
                    <a:lnTo>
                      <a:pt x="1231" y="11977"/>
                    </a:lnTo>
                    <a:lnTo>
                      <a:pt x="1152" y="11905"/>
                    </a:lnTo>
                    <a:lnTo>
                      <a:pt x="1077" y="11829"/>
                    </a:lnTo>
                    <a:lnTo>
                      <a:pt x="1006" y="11751"/>
                    </a:lnTo>
                    <a:lnTo>
                      <a:pt x="939" y="11669"/>
                    </a:lnTo>
                    <a:lnTo>
                      <a:pt x="876" y="11583"/>
                    </a:lnTo>
                    <a:lnTo>
                      <a:pt x="817" y="11495"/>
                    </a:lnTo>
                    <a:lnTo>
                      <a:pt x="764" y="11404"/>
                    </a:lnTo>
                    <a:lnTo>
                      <a:pt x="715" y="11310"/>
                    </a:lnTo>
                    <a:lnTo>
                      <a:pt x="671" y="11213"/>
                    </a:lnTo>
                    <a:lnTo>
                      <a:pt x="632" y="11114"/>
                    </a:lnTo>
                    <a:lnTo>
                      <a:pt x="598" y="11013"/>
                    </a:lnTo>
                    <a:lnTo>
                      <a:pt x="569" y="10909"/>
                    </a:lnTo>
                    <a:lnTo>
                      <a:pt x="547" y="10803"/>
                    </a:lnTo>
                    <a:lnTo>
                      <a:pt x="530" y="10695"/>
                    </a:lnTo>
                    <a:lnTo>
                      <a:pt x="518" y="10579"/>
                    </a:lnTo>
                    <a:lnTo>
                      <a:pt x="514" y="10463"/>
                    </a:lnTo>
                    <a:lnTo>
                      <a:pt x="516" y="10347"/>
                    </a:lnTo>
                    <a:lnTo>
                      <a:pt x="526" y="10233"/>
                    </a:lnTo>
                    <a:lnTo>
                      <a:pt x="542" y="10119"/>
                    </a:lnTo>
                    <a:lnTo>
                      <a:pt x="565" y="10006"/>
                    </a:lnTo>
                    <a:lnTo>
                      <a:pt x="594" y="9895"/>
                    </a:lnTo>
                    <a:lnTo>
                      <a:pt x="630" y="9785"/>
                    </a:lnTo>
                    <a:lnTo>
                      <a:pt x="673" y="9678"/>
                    </a:lnTo>
                    <a:lnTo>
                      <a:pt x="721" y="9572"/>
                    </a:lnTo>
                    <a:lnTo>
                      <a:pt x="776" y="9469"/>
                    </a:lnTo>
                    <a:lnTo>
                      <a:pt x="837" y="9369"/>
                    </a:lnTo>
                    <a:lnTo>
                      <a:pt x="905" y="9271"/>
                    </a:lnTo>
                    <a:lnTo>
                      <a:pt x="978" y="9177"/>
                    </a:lnTo>
                    <a:lnTo>
                      <a:pt x="1057" y="9086"/>
                    </a:lnTo>
                    <a:lnTo>
                      <a:pt x="1142" y="8999"/>
                    </a:lnTo>
                    <a:lnTo>
                      <a:pt x="1148" y="9037"/>
                    </a:lnTo>
                    <a:lnTo>
                      <a:pt x="1047" y="8980"/>
                    </a:lnTo>
                    <a:lnTo>
                      <a:pt x="950" y="8918"/>
                    </a:lnTo>
                    <a:lnTo>
                      <a:pt x="857" y="8853"/>
                    </a:lnTo>
                    <a:lnTo>
                      <a:pt x="769" y="8784"/>
                    </a:lnTo>
                    <a:lnTo>
                      <a:pt x="685" y="8711"/>
                    </a:lnTo>
                    <a:lnTo>
                      <a:pt x="606" y="8636"/>
                    </a:lnTo>
                    <a:lnTo>
                      <a:pt x="532" y="8557"/>
                    </a:lnTo>
                    <a:lnTo>
                      <a:pt x="461" y="8475"/>
                    </a:lnTo>
                    <a:lnTo>
                      <a:pt x="396" y="8391"/>
                    </a:lnTo>
                    <a:lnTo>
                      <a:pt x="336" y="8304"/>
                    </a:lnTo>
                    <a:lnTo>
                      <a:pt x="280" y="8215"/>
                    </a:lnTo>
                    <a:lnTo>
                      <a:pt x="229" y="8123"/>
                    </a:lnTo>
                    <a:lnTo>
                      <a:pt x="183" y="8030"/>
                    </a:lnTo>
                    <a:lnTo>
                      <a:pt x="142" y="7934"/>
                    </a:lnTo>
                    <a:lnTo>
                      <a:pt x="106" y="7838"/>
                    </a:lnTo>
                    <a:lnTo>
                      <a:pt x="76" y="7740"/>
                    </a:lnTo>
                    <a:lnTo>
                      <a:pt x="50" y="7641"/>
                    </a:lnTo>
                    <a:lnTo>
                      <a:pt x="29" y="7540"/>
                    </a:lnTo>
                    <a:lnTo>
                      <a:pt x="14" y="7439"/>
                    </a:lnTo>
                    <a:lnTo>
                      <a:pt x="5" y="7336"/>
                    </a:lnTo>
                    <a:lnTo>
                      <a:pt x="0" y="7234"/>
                    </a:lnTo>
                    <a:lnTo>
                      <a:pt x="0" y="7131"/>
                    </a:lnTo>
                    <a:lnTo>
                      <a:pt x="7" y="7028"/>
                    </a:lnTo>
                    <a:lnTo>
                      <a:pt x="19" y="6925"/>
                    </a:lnTo>
                    <a:lnTo>
                      <a:pt x="36" y="6822"/>
                    </a:lnTo>
                    <a:lnTo>
                      <a:pt x="59" y="6720"/>
                    </a:lnTo>
                    <a:lnTo>
                      <a:pt x="88" y="6618"/>
                    </a:lnTo>
                    <a:lnTo>
                      <a:pt x="122" y="6517"/>
                    </a:lnTo>
                    <a:lnTo>
                      <a:pt x="162" y="6417"/>
                    </a:lnTo>
                    <a:lnTo>
                      <a:pt x="208" y="6318"/>
                    </a:lnTo>
                    <a:lnTo>
                      <a:pt x="260" y="6221"/>
                    </a:lnTo>
                    <a:lnTo>
                      <a:pt x="318" y="6125"/>
                    </a:lnTo>
                    <a:lnTo>
                      <a:pt x="391" y="6018"/>
                    </a:lnTo>
                    <a:lnTo>
                      <a:pt x="471" y="5915"/>
                    </a:lnTo>
                    <a:lnTo>
                      <a:pt x="556" y="5818"/>
                    </a:lnTo>
                    <a:lnTo>
                      <a:pt x="648" y="5725"/>
                    </a:lnTo>
                    <a:lnTo>
                      <a:pt x="744" y="5638"/>
                    </a:lnTo>
                    <a:lnTo>
                      <a:pt x="847" y="5557"/>
                    </a:lnTo>
                    <a:lnTo>
                      <a:pt x="953" y="5481"/>
                    </a:lnTo>
                    <a:lnTo>
                      <a:pt x="1064" y="5411"/>
                    </a:lnTo>
                    <a:lnTo>
                      <a:pt x="1180" y="5347"/>
                    </a:lnTo>
                    <a:lnTo>
                      <a:pt x="1299" y="5289"/>
                    </a:lnTo>
                    <a:lnTo>
                      <a:pt x="1422" y="5238"/>
                    </a:lnTo>
                    <a:lnTo>
                      <a:pt x="1548" y="5193"/>
                    </a:lnTo>
                    <a:lnTo>
                      <a:pt x="1678" y="5155"/>
                    </a:lnTo>
                    <a:lnTo>
                      <a:pt x="1810" y="5125"/>
                    </a:lnTo>
                    <a:lnTo>
                      <a:pt x="1944" y="5100"/>
                    </a:lnTo>
                    <a:lnTo>
                      <a:pt x="2081" y="5084"/>
                    </a:lnTo>
                    <a:lnTo>
                      <a:pt x="2062" y="5099"/>
                    </a:lnTo>
                    <a:lnTo>
                      <a:pt x="2081" y="5051"/>
                    </a:lnTo>
                    <a:close/>
                    <a:moveTo>
                      <a:pt x="2106" y="5116"/>
                    </a:moveTo>
                    <a:cubicBezTo>
                      <a:pt x="2103" y="5125"/>
                      <a:pt x="2096" y="5130"/>
                      <a:pt x="2087" y="5131"/>
                    </a:cubicBezTo>
                    <a:lnTo>
                      <a:pt x="1953" y="5148"/>
                    </a:lnTo>
                    <a:lnTo>
                      <a:pt x="1821" y="5171"/>
                    </a:lnTo>
                    <a:lnTo>
                      <a:pt x="1691" y="5201"/>
                    </a:lnTo>
                    <a:lnTo>
                      <a:pt x="1564" y="5239"/>
                    </a:lnTo>
                    <a:lnTo>
                      <a:pt x="1440" y="5283"/>
                    </a:lnTo>
                    <a:lnTo>
                      <a:pt x="1320" y="5333"/>
                    </a:lnTo>
                    <a:lnTo>
                      <a:pt x="1203" y="5389"/>
                    </a:lnTo>
                    <a:lnTo>
                      <a:pt x="1090" y="5452"/>
                    </a:lnTo>
                    <a:lnTo>
                      <a:pt x="981" y="5520"/>
                    </a:lnTo>
                    <a:lnTo>
                      <a:pt x="876" y="5594"/>
                    </a:lnTo>
                    <a:lnTo>
                      <a:pt x="777" y="5674"/>
                    </a:lnTo>
                    <a:lnTo>
                      <a:pt x="682" y="5759"/>
                    </a:lnTo>
                    <a:lnTo>
                      <a:pt x="593" y="5849"/>
                    </a:lnTo>
                    <a:lnTo>
                      <a:pt x="509" y="5945"/>
                    </a:lnTo>
                    <a:lnTo>
                      <a:pt x="431" y="6045"/>
                    </a:lnTo>
                    <a:lnTo>
                      <a:pt x="359" y="6150"/>
                    </a:lnTo>
                    <a:lnTo>
                      <a:pt x="303" y="6243"/>
                    </a:lnTo>
                    <a:lnTo>
                      <a:pt x="252" y="6339"/>
                    </a:lnTo>
                    <a:lnTo>
                      <a:pt x="207" y="6435"/>
                    </a:lnTo>
                    <a:lnTo>
                      <a:pt x="168" y="6533"/>
                    </a:lnTo>
                    <a:lnTo>
                      <a:pt x="134" y="6631"/>
                    </a:lnTo>
                    <a:lnTo>
                      <a:pt x="106" y="6730"/>
                    </a:lnTo>
                    <a:lnTo>
                      <a:pt x="84" y="6830"/>
                    </a:lnTo>
                    <a:lnTo>
                      <a:pt x="66" y="6930"/>
                    </a:lnTo>
                    <a:lnTo>
                      <a:pt x="55" y="7031"/>
                    </a:lnTo>
                    <a:lnTo>
                      <a:pt x="48" y="7131"/>
                    </a:lnTo>
                    <a:lnTo>
                      <a:pt x="48" y="7231"/>
                    </a:lnTo>
                    <a:lnTo>
                      <a:pt x="52" y="7332"/>
                    </a:lnTo>
                    <a:lnTo>
                      <a:pt x="62" y="7431"/>
                    </a:lnTo>
                    <a:lnTo>
                      <a:pt x="76" y="7530"/>
                    </a:lnTo>
                    <a:lnTo>
                      <a:pt x="96" y="7628"/>
                    </a:lnTo>
                    <a:lnTo>
                      <a:pt x="121" y="7725"/>
                    </a:lnTo>
                    <a:lnTo>
                      <a:pt x="151" y="7821"/>
                    </a:lnTo>
                    <a:lnTo>
                      <a:pt x="187" y="7916"/>
                    </a:lnTo>
                    <a:lnTo>
                      <a:pt x="227" y="8009"/>
                    </a:lnTo>
                    <a:lnTo>
                      <a:pt x="271" y="8100"/>
                    </a:lnTo>
                    <a:lnTo>
                      <a:pt x="321" y="8189"/>
                    </a:lnTo>
                    <a:lnTo>
                      <a:pt x="375" y="8276"/>
                    </a:lnTo>
                    <a:lnTo>
                      <a:pt x="434" y="8361"/>
                    </a:lnTo>
                    <a:lnTo>
                      <a:pt x="498" y="8444"/>
                    </a:lnTo>
                    <a:lnTo>
                      <a:pt x="566" y="8524"/>
                    </a:lnTo>
                    <a:lnTo>
                      <a:pt x="639" y="8601"/>
                    </a:lnTo>
                    <a:lnTo>
                      <a:pt x="717" y="8675"/>
                    </a:lnTo>
                    <a:lnTo>
                      <a:pt x="799" y="8746"/>
                    </a:lnTo>
                    <a:lnTo>
                      <a:pt x="885" y="8813"/>
                    </a:lnTo>
                    <a:lnTo>
                      <a:pt x="976" y="8878"/>
                    </a:lnTo>
                    <a:lnTo>
                      <a:pt x="1071" y="8938"/>
                    </a:lnTo>
                    <a:lnTo>
                      <a:pt x="1171" y="8995"/>
                    </a:lnTo>
                    <a:cubicBezTo>
                      <a:pt x="1178" y="8999"/>
                      <a:pt x="1182" y="9005"/>
                      <a:pt x="1183" y="9013"/>
                    </a:cubicBezTo>
                    <a:cubicBezTo>
                      <a:pt x="1184" y="9020"/>
                      <a:pt x="1182" y="9027"/>
                      <a:pt x="1177" y="9033"/>
                    </a:cubicBezTo>
                    <a:lnTo>
                      <a:pt x="1094" y="9118"/>
                    </a:lnTo>
                    <a:lnTo>
                      <a:pt x="1016" y="9207"/>
                    </a:lnTo>
                    <a:lnTo>
                      <a:pt x="944" y="9299"/>
                    </a:lnTo>
                    <a:lnTo>
                      <a:pt x="878" y="9394"/>
                    </a:lnTo>
                    <a:lnTo>
                      <a:pt x="819" y="9492"/>
                    </a:lnTo>
                    <a:lnTo>
                      <a:pt x="765" y="9593"/>
                    </a:lnTo>
                    <a:lnTo>
                      <a:pt x="717" y="9695"/>
                    </a:lnTo>
                    <a:lnTo>
                      <a:pt x="676" y="9800"/>
                    </a:lnTo>
                    <a:lnTo>
                      <a:pt x="641" y="9907"/>
                    </a:lnTo>
                    <a:lnTo>
                      <a:pt x="612" y="10016"/>
                    </a:lnTo>
                    <a:lnTo>
                      <a:pt x="589" y="10125"/>
                    </a:lnTo>
                    <a:lnTo>
                      <a:pt x="573" y="10236"/>
                    </a:lnTo>
                    <a:lnTo>
                      <a:pt x="564" y="10348"/>
                    </a:lnTo>
                    <a:lnTo>
                      <a:pt x="562" y="10461"/>
                    </a:lnTo>
                    <a:lnTo>
                      <a:pt x="566" y="10574"/>
                    </a:lnTo>
                    <a:lnTo>
                      <a:pt x="577" y="10688"/>
                    </a:lnTo>
                    <a:lnTo>
                      <a:pt x="593" y="10793"/>
                    </a:lnTo>
                    <a:lnTo>
                      <a:pt x="616" y="10896"/>
                    </a:lnTo>
                    <a:lnTo>
                      <a:pt x="643" y="10998"/>
                    </a:lnTo>
                    <a:lnTo>
                      <a:pt x="676" y="11097"/>
                    </a:lnTo>
                    <a:lnTo>
                      <a:pt x="714" y="11194"/>
                    </a:lnTo>
                    <a:lnTo>
                      <a:pt x="757" y="11288"/>
                    </a:lnTo>
                    <a:lnTo>
                      <a:pt x="805" y="11379"/>
                    </a:lnTo>
                    <a:lnTo>
                      <a:pt x="857" y="11468"/>
                    </a:lnTo>
                    <a:lnTo>
                      <a:pt x="915" y="11555"/>
                    </a:lnTo>
                    <a:lnTo>
                      <a:pt x="976" y="11638"/>
                    </a:lnTo>
                    <a:lnTo>
                      <a:pt x="1041" y="11718"/>
                    </a:lnTo>
                    <a:lnTo>
                      <a:pt x="1111" y="11796"/>
                    </a:lnTo>
                    <a:lnTo>
                      <a:pt x="1185" y="11870"/>
                    </a:lnTo>
                    <a:lnTo>
                      <a:pt x="1262" y="11940"/>
                    </a:lnTo>
                    <a:lnTo>
                      <a:pt x="1342" y="12007"/>
                    </a:lnTo>
                    <a:lnTo>
                      <a:pt x="1427" y="12071"/>
                    </a:lnTo>
                    <a:lnTo>
                      <a:pt x="1514" y="12131"/>
                    </a:lnTo>
                    <a:lnTo>
                      <a:pt x="1605" y="12186"/>
                    </a:lnTo>
                    <a:lnTo>
                      <a:pt x="1698" y="12238"/>
                    </a:lnTo>
                    <a:lnTo>
                      <a:pt x="1794" y="12286"/>
                    </a:lnTo>
                    <a:lnTo>
                      <a:pt x="1893" y="12330"/>
                    </a:lnTo>
                    <a:lnTo>
                      <a:pt x="1994" y="12370"/>
                    </a:lnTo>
                    <a:lnTo>
                      <a:pt x="2098" y="12405"/>
                    </a:lnTo>
                    <a:lnTo>
                      <a:pt x="2204" y="12435"/>
                    </a:lnTo>
                    <a:lnTo>
                      <a:pt x="2311" y="12461"/>
                    </a:lnTo>
                    <a:lnTo>
                      <a:pt x="2420" y="12482"/>
                    </a:lnTo>
                    <a:lnTo>
                      <a:pt x="2532" y="12499"/>
                    </a:lnTo>
                    <a:lnTo>
                      <a:pt x="2644" y="12510"/>
                    </a:lnTo>
                    <a:lnTo>
                      <a:pt x="2758" y="12516"/>
                    </a:lnTo>
                    <a:lnTo>
                      <a:pt x="2873" y="12517"/>
                    </a:lnTo>
                    <a:lnTo>
                      <a:pt x="2989" y="12513"/>
                    </a:lnTo>
                    <a:lnTo>
                      <a:pt x="3107" y="12503"/>
                    </a:lnTo>
                    <a:cubicBezTo>
                      <a:pt x="3116" y="12502"/>
                      <a:pt x="3125" y="12506"/>
                      <a:pt x="3130" y="12514"/>
                    </a:cubicBezTo>
                    <a:lnTo>
                      <a:pt x="3173" y="12581"/>
                    </a:lnTo>
                    <a:lnTo>
                      <a:pt x="3284" y="12742"/>
                    </a:lnTo>
                    <a:lnTo>
                      <a:pt x="3404" y="12896"/>
                    </a:lnTo>
                    <a:lnTo>
                      <a:pt x="3531" y="13042"/>
                    </a:lnTo>
                    <a:lnTo>
                      <a:pt x="3664" y="13183"/>
                    </a:lnTo>
                    <a:lnTo>
                      <a:pt x="3804" y="13315"/>
                    </a:lnTo>
                    <a:lnTo>
                      <a:pt x="3950" y="13440"/>
                    </a:lnTo>
                    <a:lnTo>
                      <a:pt x="4101" y="13557"/>
                    </a:lnTo>
                    <a:lnTo>
                      <a:pt x="4258" y="13668"/>
                    </a:lnTo>
                    <a:lnTo>
                      <a:pt x="4420" y="13770"/>
                    </a:lnTo>
                    <a:lnTo>
                      <a:pt x="4587" y="13865"/>
                    </a:lnTo>
                    <a:lnTo>
                      <a:pt x="4758" y="13952"/>
                    </a:lnTo>
                    <a:lnTo>
                      <a:pt x="4934" y="14032"/>
                    </a:lnTo>
                    <a:lnTo>
                      <a:pt x="5112" y="14103"/>
                    </a:lnTo>
                    <a:lnTo>
                      <a:pt x="5295" y="14166"/>
                    </a:lnTo>
                    <a:lnTo>
                      <a:pt x="5480" y="14222"/>
                    </a:lnTo>
                    <a:lnTo>
                      <a:pt x="5667" y="14269"/>
                    </a:lnTo>
                    <a:lnTo>
                      <a:pt x="5857" y="14308"/>
                    </a:lnTo>
                    <a:lnTo>
                      <a:pt x="6049" y="14339"/>
                    </a:lnTo>
                    <a:lnTo>
                      <a:pt x="6243" y="14361"/>
                    </a:lnTo>
                    <a:lnTo>
                      <a:pt x="6437" y="14374"/>
                    </a:lnTo>
                    <a:lnTo>
                      <a:pt x="6633" y="14379"/>
                    </a:lnTo>
                    <a:lnTo>
                      <a:pt x="6829" y="14376"/>
                    </a:lnTo>
                    <a:lnTo>
                      <a:pt x="7025" y="14364"/>
                    </a:lnTo>
                    <a:lnTo>
                      <a:pt x="7220" y="14343"/>
                    </a:lnTo>
                    <a:lnTo>
                      <a:pt x="7416" y="14313"/>
                    </a:lnTo>
                    <a:lnTo>
                      <a:pt x="7610" y="14275"/>
                    </a:lnTo>
                    <a:lnTo>
                      <a:pt x="7804" y="14226"/>
                    </a:lnTo>
                    <a:lnTo>
                      <a:pt x="7995" y="14170"/>
                    </a:lnTo>
                    <a:lnTo>
                      <a:pt x="8184" y="14104"/>
                    </a:lnTo>
                    <a:lnTo>
                      <a:pt x="8372" y="14028"/>
                    </a:lnTo>
                    <a:lnTo>
                      <a:pt x="8556" y="13943"/>
                    </a:lnTo>
                    <a:lnTo>
                      <a:pt x="8739" y="13849"/>
                    </a:lnTo>
                    <a:cubicBezTo>
                      <a:pt x="8749" y="13843"/>
                      <a:pt x="8762" y="13846"/>
                      <a:pt x="8769" y="13855"/>
                    </a:cubicBezTo>
                    <a:lnTo>
                      <a:pt x="8857" y="13970"/>
                    </a:lnTo>
                    <a:lnTo>
                      <a:pt x="8950" y="14081"/>
                    </a:lnTo>
                    <a:lnTo>
                      <a:pt x="9048" y="14188"/>
                    </a:lnTo>
                    <a:lnTo>
                      <a:pt x="9151" y="14291"/>
                    </a:lnTo>
                    <a:lnTo>
                      <a:pt x="9258" y="14389"/>
                    </a:lnTo>
                    <a:lnTo>
                      <a:pt x="9369" y="14483"/>
                    </a:lnTo>
                    <a:lnTo>
                      <a:pt x="9485" y="14572"/>
                    </a:lnTo>
                    <a:lnTo>
                      <a:pt x="9604" y="14657"/>
                    </a:lnTo>
                    <a:lnTo>
                      <a:pt x="9728" y="14737"/>
                    </a:lnTo>
                    <a:lnTo>
                      <a:pt x="9856" y="14813"/>
                    </a:lnTo>
                    <a:lnTo>
                      <a:pt x="9986" y="14883"/>
                    </a:lnTo>
                    <a:lnTo>
                      <a:pt x="10121" y="14948"/>
                    </a:lnTo>
                    <a:lnTo>
                      <a:pt x="10258" y="15008"/>
                    </a:lnTo>
                    <a:lnTo>
                      <a:pt x="10399" y="15063"/>
                    </a:lnTo>
                    <a:lnTo>
                      <a:pt x="10542" y="15111"/>
                    </a:lnTo>
                    <a:lnTo>
                      <a:pt x="10688" y="15155"/>
                    </a:lnTo>
                    <a:lnTo>
                      <a:pt x="10864" y="15199"/>
                    </a:lnTo>
                    <a:lnTo>
                      <a:pt x="11040" y="15235"/>
                    </a:lnTo>
                    <a:lnTo>
                      <a:pt x="11216" y="15263"/>
                    </a:lnTo>
                    <a:lnTo>
                      <a:pt x="11392" y="15282"/>
                    </a:lnTo>
                    <a:lnTo>
                      <a:pt x="11568" y="15292"/>
                    </a:lnTo>
                    <a:lnTo>
                      <a:pt x="11743" y="15295"/>
                    </a:lnTo>
                    <a:lnTo>
                      <a:pt x="11917" y="15290"/>
                    </a:lnTo>
                    <a:lnTo>
                      <a:pt x="12089" y="15277"/>
                    </a:lnTo>
                    <a:lnTo>
                      <a:pt x="12260" y="15257"/>
                    </a:lnTo>
                    <a:lnTo>
                      <a:pt x="12429" y="15229"/>
                    </a:lnTo>
                    <a:lnTo>
                      <a:pt x="12596" y="15194"/>
                    </a:lnTo>
                    <a:lnTo>
                      <a:pt x="12760" y="15151"/>
                    </a:lnTo>
                    <a:lnTo>
                      <a:pt x="12922" y="15101"/>
                    </a:lnTo>
                    <a:lnTo>
                      <a:pt x="13080" y="15045"/>
                    </a:lnTo>
                    <a:lnTo>
                      <a:pt x="13236" y="14982"/>
                    </a:lnTo>
                    <a:lnTo>
                      <a:pt x="13388" y="14911"/>
                    </a:lnTo>
                    <a:lnTo>
                      <a:pt x="13536" y="14835"/>
                    </a:lnTo>
                    <a:lnTo>
                      <a:pt x="13680" y="14752"/>
                    </a:lnTo>
                    <a:lnTo>
                      <a:pt x="13819" y="14663"/>
                    </a:lnTo>
                    <a:lnTo>
                      <a:pt x="13954" y="14568"/>
                    </a:lnTo>
                    <a:lnTo>
                      <a:pt x="14084" y="14466"/>
                    </a:lnTo>
                    <a:lnTo>
                      <a:pt x="14208" y="14359"/>
                    </a:lnTo>
                    <a:lnTo>
                      <a:pt x="14328" y="14246"/>
                    </a:lnTo>
                    <a:lnTo>
                      <a:pt x="14441" y="14127"/>
                    </a:lnTo>
                    <a:lnTo>
                      <a:pt x="14549" y="14004"/>
                    </a:lnTo>
                    <a:lnTo>
                      <a:pt x="14649" y="13874"/>
                    </a:lnTo>
                    <a:lnTo>
                      <a:pt x="14744" y="13740"/>
                    </a:lnTo>
                    <a:lnTo>
                      <a:pt x="14831" y="13601"/>
                    </a:lnTo>
                    <a:lnTo>
                      <a:pt x="14911" y="13456"/>
                    </a:lnTo>
                    <a:lnTo>
                      <a:pt x="14984" y="13308"/>
                    </a:lnTo>
                    <a:lnTo>
                      <a:pt x="15050" y="13154"/>
                    </a:lnTo>
                    <a:lnTo>
                      <a:pt x="15107" y="12994"/>
                    </a:lnTo>
                    <a:cubicBezTo>
                      <a:pt x="15110" y="12988"/>
                      <a:pt x="15115" y="12983"/>
                      <a:pt x="15121" y="12980"/>
                    </a:cubicBezTo>
                    <a:cubicBezTo>
                      <a:pt x="15128" y="12978"/>
                      <a:pt x="15135" y="12978"/>
                      <a:pt x="15141" y="12981"/>
                    </a:cubicBezTo>
                    <a:lnTo>
                      <a:pt x="15323" y="13077"/>
                    </a:lnTo>
                    <a:lnTo>
                      <a:pt x="15416" y="13120"/>
                    </a:lnTo>
                    <a:lnTo>
                      <a:pt x="15510" y="13160"/>
                    </a:lnTo>
                    <a:lnTo>
                      <a:pt x="15606" y="13197"/>
                    </a:lnTo>
                    <a:lnTo>
                      <a:pt x="15703" y="13232"/>
                    </a:lnTo>
                    <a:lnTo>
                      <a:pt x="15801" y="13263"/>
                    </a:lnTo>
                    <a:lnTo>
                      <a:pt x="15901" y="13291"/>
                    </a:lnTo>
                    <a:lnTo>
                      <a:pt x="16001" y="13316"/>
                    </a:lnTo>
                    <a:lnTo>
                      <a:pt x="16102" y="13338"/>
                    </a:lnTo>
                    <a:lnTo>
                      <a:pt x="16204" y="13356"/>
                    </a:lnTo>
                    <a:lnTo>
                      <a:pt x="16307" y="13372"/>
                    </a:lnTo>
                    <a:lnTo>
                      <a:pt x="16411" y="13384"/>
                    </a:lnTo>
                    <a:lnTo>
                      <a:pt x="16514" y="13393"/>
                    </a:lnTo>
                    <a:lnTo>
                      <a:pt x="16619" y="13398"/>
                    </a:lnTo>
                    <a:lnTo>
                      <a:pt x="16724" y="13401"/>
                    </a:lnTo>
                    <a:lnTo>
                      <a:pt x="16879" y="13399"/>
                    </a:lnTo>
                    <a:lnTo>
                      <a:pt x="17034" y="13389"/>
                    </a:lnTo>
                    <a:lnTo>
                      <a:pt x="17186" y="13372"/>
                    </a:lnTo>
                    <a:lnTo>
                      <a:pt x="17336" y="13349"/>
                    </a:lnTo>
                    <a:lnTo>
                      <a:pt x="17483" y="13319"/>
                    </a:lnTo>
                    <a:lnTo>
                      <a:pt x="17627" y="13283"/>
                    </a:lnTo>
                    <a:lnTo>
                      <a:pt x="17768" y="13241"/>
                    </a:lnTo>
                    <a:lnTo>
                      <a:pt x="17907" y="13192"/>
                    </a:lnTo>
                    <a:lnTo>
                      <a:pt x="18041" y="13138"/>
                    </a:lnTo>
                    <a:lnTo>
                      <a:pt x="18173" y="13078"/>
                    </a:lnTo>
                    <a:lnTo>
                      <a:pt x="18301" y="13013"/>
                    </a:lnTo>
                    <a:lnTo>
                      <a:pt x="18424" y="12942"/>
                    </a:lnTo>
                    <a:lnTo>
                      <a:pt x="18544" y="12865"/>
                    </a:lnTo>
                    <a:lnTo>
                      <a:pt x="18659" y="12785"/>
                    </a:lnTo>
                    <a:lnTo>
                      <a:pt x="18769" y="12698"/>
                    </a:lnTo>
                    <a:lnTo>
                      <a:pt x="18876" y="12608"/>
                    </a:lnTo>
                    <a:lnTo>
                      <a:pt x="18977" y="12513"/>
                    </a:lnTo>
                    <a:lnTo>
                      <a:pt x="19073" y="12413"/>
                    </a:lnTo>
                    <a:lnTo>
                      <a:pt x="19164" y="12310"/>
                    </a:lnTo>
                    <a:lnTo>
                      <a:pt x="19249" y="12202"/>
                    </a:lnTo>
                    <a:lnTo>
                      <a:pt x="19329" y="12090"/>
                    </a:lnTo>
                    <a:lnTo>
                      <a:pt x="19403" y="11976"/>
                    </a:lnTo>
                    <a:lnTo>
                      <a:pt x="19471" y="11857"/>
                    </a:lnTo>
                    <a:lnTo>
                      <a:pt x="19533" y="11736"/>
                    </a:lnTo>
                    <a:lnTo>
                      <a:pt x="19588" y="11611"/>
                    </a:lnTo>
                    <a:lnTo>
                      <a:pt x="19637" y="11483"/>
                    </a:lnTo>
                    <a:lnTo>
                      <a:pt x="19679" y="11352"/>
                    </a:lnTo>
                    <a:lnTo>
                      <a:pt x="19714" y="11219"/>
                    </a:lnTo>
                    <a:lnTo>
                      <a:pt x="19742" y="11083"/>
                    </a:lnTo>
                    <a:lnTo>
                      <a:pt x="19762" y="10946"/>
                    </a:lnTo>
                    <a:lnTo>
                      <a:pt x="19775" y="10806"/>
                    </a:lnTo>
                    <a:lnTo>
                      <a:pt x="19780" y="10663"/>
                    </a:lnTo>
                    <a:cubicBezTo>
                      <a:pt x="19781" y="10651"/>
                      <a:pt x="19790" y="10641"/>
                      <a:pt x="19801" y="10640"/>
                    </a:cubicBezTo>
                    <a:lnTo>
                      <a:pt x="19914" y="10623"/>
                    </a:lnTo>
                    <a:lnTo>
                      <a:pt x="20027" y="10603"/>
                    </a:lnTo>
                    <a:lnTo>
                      <a:pt x="20138" y="10581"/>
                    </a:lnTo>
                    <a:lnTo>
                      <a:pt x="20248" y="10554"/>
                    </a:lnTo>
                    <a:lnTo>
                      <a:pt x="20358" y="10525"/>
                    </a:lnTo>
                    <a:lnTo>
                      <a:pt x="20466" y="10493"/>
                    </a:lnTo>
                    <a:lnTo>
                      <a:pt x="20573" y="10457"/>
                    </a:lnTo>
                    <a:lnTo>
                      <a:pt x="20678" y="10418"/>
                    </a:lnTo>
                    <a:lnTo>
                      <a:pt x="20782" y="10376"/>
                    </a:lnTo>
                    <a:lnTo>
                      <a:pt x="20885" y="10332"/>
                    </a:lnTo>
                    <a:lnTo>
                      <a:pt x="20986" y="10284"/>
                    </a:lnTo>
                    <a:lnTo>
                      <a:pt x="21085" y="10234"/>
                    </a:lnTo>
                    <a:lnTo>
                      <a:pt x="21278" y="10123"/>
                    </a:lnTo>
                    <a:lnTo>
                      <a:pt x="21464" y="10002"/>
                    </a:lnTo>
                    <a:lnTo>
                      <a:pt x="21606" y="9896"/>
                    </a:lnTo>
                    <a:lnTo>
                      <a:pt x="21741" y="9787"/>
                    </a:lnTo>
                    <a:lnTo>
                      <a:pt x="21868" y="9671"/>
                    </a:lnTo>
                    <a:lnTo>
                      <a:pt x="21988" y="9552"/>
                    </a:lnTo>
                    <a:lnTo>
                      <a:pt x="22100" y="9428"/>
                    </a:lnTo>
                    <a:lnTo>
                      <a:pt x="22205" y="9299"/>
                    </a:lnTo>
                    <a:lnTo>
                      <a:pt x="22302" y="9167"/>
                    </a:lnTo>
                    <a:lnTo>
                      <a:pt x="22391" y="9032"/>
                    </a:lnTo>
                    <a:lnTo>
                      <a:pt x="22473" y="8893"/>
                    </a:lnTo>
                    <a:lnTo>
                      <a:pt x="22547" y="8752"/>
                    </a:lnTo>
                    <a:lnTo>
                      <a:pt x="22612" y="8607"/>
                    </a:lnTo>
                    <a:lnTo>
                      <a:pt x="22670" y="8460"/>
                    </a:lnTo>
                    <a:lnTo>
                      <a:pt x="22720" y="8312"/>
                    </a:lnTo>
                    <a:lnTo>
                      <a:pt x="22763" y="8161"/>
                    </a:lnTo>
                    <a:lnTo>
                      <a:pt x="22797" y="8008"/>
                    </a:lnTo>
                    <a:lnTo>
                      <a:pt x="22823" y="7855"/>
                    </a:lnTo>
                    <a:lnTo>
                      <a:pt x="22842" y="7700"/>
                    </a:lnTo>
                    <a:lnTo>
                      <a:pt x="22851" y="7546"/>
                    </a:lnTo>
                    <a:lnTo>
                      <a:pt x="22853" y="7390"/>
                    </a:lnTo>
                    <a:lnTo>
                      <a:pt x="22847" y="7234"/>
                    </a:lnTo>
                    <a:lnTo>
                      <a:pt x="22833" y="7079"/>
                    </a:lnTo>
                    <a:lnTo>
                      <a:pt x="22810" y="6924"/>
                    </a:lnTo>
                    <a:lnTo>
                      <a:pt x="22779" y="6770"/>
                    </a:lnTo>
                    <a:lnTo>
                      <a:pt x="22740" y="6617"/>
                    </a:lnTo>
                    <a:lnTo>
                      <a:pt x="22692" y="6465"/>
                    </a:lnTo>
                    <a:lnTo>
                      <a:pt x="22635" y="6315"/>
                    </a:lnTo>
                    <a:lnTo>
                      <a:pt x="22571" y="6166"/>
                    </a:lnTo>
                    <a:lnTo>
                      <a:pt x="22498" y="6020"/>
                    </a:lnTo>
                    <a:lnTo>
                      <a:pt x="22416" y="5876"/>
                    </a:lnTo>
                    <a:lnTo>
                      <a:pt x="22325" y="5735"/>
                    </a:lnTo>
                    <a:lnTo>
                      <a:pt x="22227" y="5596"/>
                    </a:lnTo>
                    <a:lnTo>
                      <a:pt x="22118" y="5461"/>
                    </a:lnTo>
                    <a:cubicBezTo>
                      <a:pt x="22113" y="5454"/>
                      <a:pt x="22111" y="5444"/>
                      <a:pt x="22115" y="5436"/>
                    </a:cubicBezTo>
                    <a:lnTo>
                      <a:pt x="22152" y="5354"/>
                    </a:lnTo>
                    <a:lnTo>
                      <a:pt x="22185" y="5271"/>
                    </a:lnTo>
                    <a:lnTo>
                      <a:pt x="22216" y="5186"/>
                    </a:lnTo>
                    <a:lnTo>
                      <a:pt x="22243" y="5101"/>
                    </a:lnTo>
                    <a:lnTo>
                      <a:pt x="22277" y="4974"/>
                    </a:lnTo>
                    <a:lnTo>
                      <a:pt x="22304" y="4846"/>
                    </a:lnTo>
                    <a:lnTo>
                      <a:pt x="22324" y="4719"/>
                    </a:lnTo>
                    <a:lnTo>
                      <a:pt x="22336" y="4592"/>
                    </a:lnTo>
                    <a:lnTo>
                      <a:pt x="22341" y="4466"/>
                    </a:lnTo>
                    <a:lnTo>
                      <a:pt x="22340" y="4340"/>
                    </a:lnTo>
                    <a:lnTo>
                      <a:pt x="22332" y="4215"/>
                    </a:lnTo>
                    <a:lnTo>
                      <a:pt x="22317" y="4092"/>
                    </a:lnTo>
                    <a:lnTo>
                      <a:pt x="22295" y="3969"/>
                    </a:lnTo>
                    <a:lnTo>
                      <a:pt x="22267" y="3849"/>
                    </a:lnTo>
                    <a:lnTo>
                      <a:pt x="22233" y="3730"/>
                    </a:lnTo>
                    <a:lnTo>
                      <a:pt x="22193" y="3612"/>
                    </a:lnTo>
                    <a:lnTo>
                      <a:pt x="22147" y="3498"/>
                    </a:lnTo>
                    <a:lnTo>
                      <a:pt x="22095" y="3385"/>
                    </a:lnTo>
                    <a:lnTo>
                      <a:pt x="22037" y="3274"/>
                    </a:lnTo>
                    <a:lnTo>
                      <a:pt x="21973" y="3167"/>
                    </a:lnTo>
                    <a:lnTo>
                      <a:pt x="21904" y="3062"/>
                    </a:lnTo>
                    <a:lnTo>
                      <a:pt x="21829" y="2960"/>
                    </a:lnTo>
                    <a:lnTo>
                      <a:pt x="21749" y="2862"/>
                    </a:lnTo>
                    <a:lnTo>
                      <a:pt x="21664" y="2767"/>
                    </a:lnTo>
                    <a:lnTo>
                      <a:pt x="21574" y="2676"/>
                    </a:lnTo>
                    <a:lnTo>
                      <a:pt x="21479" y="2588"/>
                    </a:lnTo>
                    <a:lnTo>
                      <a:pt x="21379" y="2505"/>
                    </a:lnTo>
                    <a:lnTo>
                      <a:pt x="21274" y="2426"/>
                    </a:lnTo>
                    <a:lnTo>
                      <a:pt x="21165" y="2351"/>
                    </a:lnTo>
                    <a:lnTo>
                      <a:pt x="21051" y="2281"/>
                    </a:lnTo>
                    <a:lnTo>
                      <a:pt x="20933" y="2217"/>
                    </a:lnTo>
                    <a:lnTo>
                      <a:pt x="20811" y="2157"/>
                    </a:lnTo>
                    <a:lnTo>
                      <a:pt x="20685" y="2102"/>
                    </a:lnTo>
                    <a:lnTo>
                      <a:pt x="20554" y="2053"/>
                    </a:lnTo>
                    <a:lnTo>
                      <a:pt x="20420" y="2009"/>
                    </a:lnTo>
                    <a:lnTo>
                      <a:pt x="20281" y="1971"/>
                    </a:lnTo>
                    <a:cubicBezTo>
                      <a:pt x="20273" y="1969"/>
                      <a:pt x="20266" y="1962"/>
                      <a:pt x="20264" y="1953"/>
                    </a:cubicBezTo>
                    <a:lnTo>
                      <a:pt x="20242" y="1855"/>
                    </a:lnTo>
                    <a:lnTo>
                      <a:pt x="20216" y="1758"/>
                    </a:lnTo>
                    <a:lnTo>
                      <a:pt x="20185" y="1662"/>
                    </a:lnTo>
                    <a:lnTo>
                      <a:pt x="20149" y="1568"/>
                    </a:lnTo>
                    <a:lnTo>
                      <a:pt x="20110" y="1476"/>
                    </a:lnTo>
                    <a:lnTo>
                      <a:pt x="20066" y="1385"/>
                    </a:lnTo>
                    <a:lnTo>
                      <a:pt x="20017" y="1296"/>
                    </a:lnTo>
                    <a:lnTo>
                      <a:pt x="19965" y="1209"/>
                    </a:lnTo>
                    <a:lnTo>
                      <a:pt x="19909" y="1125"/>
                    </a:lnTo>
                    <a:lnTo>
                      <a:pt x="19848" y="1042"/>
                    </a:lnTo>
                    <a:lnTo>
                      <a:pt x="19784" y="962"/>
                    </a:lnTo>
                    <a:lnTo>
                      <a:pt x="19716" y="884"/>
                    </a:lnTo>
                    <a:lnTo>
                      <a:pt x="19644" y="809"/>
                    </a:lnTo>
                    <a:lnTo>
                      <a:pt x="19569" y="737"/>
                    </a:lnTo>
                    <a:lnTo>
                      <a:pt x="19489" y="667"/>
                    </a:lnTo>
                    <a:lnTo>
                      <a:pt x="19407" y="601"/>
                    </a:lnTo>
                    <a:lnTo>
                      <a:pt x="19305" y="526"/>
                    </a:lnTo>
                    <a:lnTo>
                      <a:pt x="19200" y="457"/>
                    </a:lnTo>
                    <a:lnTo>
                      <a:pt x="19092" y="393"/>
                    </a:lnTo>
                    <a:lnTo>
                      <a:pt x="18982" y="335"/>
                    </a:lnTo>
                    <a:lnTo>
                      <a:pt x="18870" y="283"/>
                    </a:lnTo>
                    <a:lnTo>
                      <a:pt x="18756" y="235"/>
                    </a:lnTo>
                    <a:lnTo>
                      <a:pt x="18640" y="193"/>
                    </a:lnTo>
                    <a:lnTo>
                      <a:pt x="18522" y="157"/>
                    </a:lnTo>
                    <a:lnTo>
                      <a:pt x="18404" y="126"/>
                    </a:lnTo>
                    <a:lnTo>
                      <a:pt x="18284" y="101"/>
                    </a:lnTo>
                    <a:lnTo>
                      <a:pt x="18163" y="80"/>
                    </a:lnTo>
                    <a:lnTo>
                      <a:pt x="18042" y="65"/>
                    </a:lnTo>
                    <a:lnTo>
                      <a:pt x="17920" y="56"/>
                    </a:lnTo>
                    <a:lnTo>
                      <a:pt x="17797" y="52"/>
                    </a:lnTo>
                    <a:lnTo>
                      <a:pt x="17675" y="53"/>
                    </a:lnTo>
                    <a:lnTo>
                      <a:pt x="17553" y="60"/>
                    </a:lnTo>
                    <a:lnTo>
                      <a:pt x="17432" y="71"/>
                    </a:lnTo>
                    <a:lnTo>
                      <a:pt x="17311" y="89"/>
                    </a:lnTo>
                    <a:lnTo>
                      <a:pt x="17191" y="111"/>
                    </a:lnTo>
                    <a:lnTo>
                      <a:pt x="17073" y="138"/>
                    </a:lnTo>
                    <a:lnTo>
                      <a:pt x="16956" y="171"/>
                    </a:lnTo>
                    <a:lnTo>
                      <a:pt x="16840" y="208"/>
                    </a:lnTo>
                    <a:lnTo>
                      <a:pt x="16726" y="252"/>
                    </a:lnTo>
                    <a:lnTo>
                      <a:pt x="16615" y="300"/>
                    </a:lnTo>
                    <a:lnTo>
                      <a:pt x="16505" y="353"/>
                    </a:lnTo>
                    <a:lnTo>
                      <a:pt x="16398" y="411"/>
                    </a:lnTo>
                    <a:lnTo>
                      <a:pt x="16294" y="475"/>
                    </a:lnTo>
                    <a:lnTo>
                      <a:pt x="16193" y="544"/>
                    </a:lnTo>
                    <a:lnTo>
                      <a:pt x="16095" y="617"/>
                    </a:lnTo>
                    <a:lnTo>
                      <a:pt x="16001" y="696"/>
                    </a:lnTo>
                    <a:lnTo>
                      <a:pt x="15910" y="780"/>
                    </a:lnTo>
                    <a:lnTo>
                      <a:pt x="15822" y="869"/>
                    </a:lnTo>
                    <a:cubicBezTo>
                      <a:pt x="15817" y="874"/>
                      <a:pt x="15810" y="877"/>
                      <a:pt x="15804" y="876"/>
                    </a:cubicBezTo>
                    <a:cubicBezTo>
                      <a:pt x="15797" y="876"/>
                      <a:pt x="15791" y="873"/>
                      <a:pt x="15787" y="868"/>
                    </a:cubicBezTo>
                    <a:lnTo>
                      <a:pt x="15704" y="776"/>
                    </a:lnTo>
                    <a:lnTo>
                      <a:pt x="15617" y="688"/>
                    </a:lnTo>
                    <a:lnTo>
                      <a:pt x="15524" y="605"/>
                    </a:lnTo>
                    <a:lnTo>
                      <a:pt x="15427" y="527"/>
                    </a:lnTo>
                    <a:lnTo>
                      <a:pt x="15324" y="454"/>
                    </a:lnTo>
                    <a:lnTo>
                      <a:pt x="15217" y="386"/>
                    </a:lnTo>
                    <a:lnTo>
                      <a:pt x="15106" y="325"/>
                    </a:lnTo>
                    <a:lnTo>
                      <a:pt x="14991" y="268"/>
                    </a:lnTo>
                    <a:lnTo>
                      <a:pt x="14884" y="222"/>
                    </a:lnTo>
                    <a:lnTo>
                      <a:pt x="14776" y="182"/>
                    </a:lnTo>
                    <a:lnTo>
                      <a:pt x="14668" y="148"/>
                    </a:lnTo>
                    <a:lnTo>
                      <a:pt x="14558" y="118"/>
                    </a:lnTo>
                    <a:lnTo>
                      <a:pt x="14448" y="94"/>
                    </a:lnTo>
                    <a:lnTo>
                      <a:pt x="14337" y="75"/>
                    </a:lnTo>
                    <a:lnTo>
                      <a:pt x="14226" y="61"/>
                    </a:lnTo>
                    <a:lnTo>
                      <a:pt x="14115" y="52"/>
                    </a:lnTo>
                    <a:lnTo>
                      <a:pt x="14004" y="48"/>
                    </a:lnTo>
                    <a:lnTo>
                      <a:pt x="13893" y="49"/>
                    </a:lnTo>
                    <a:lnTo>
                      <a:pt x="13783" y="55"/>
                    </a:lnTo>
                    <a:lnTo>
                      <a:pt x="13674" y="66"/>
                    </a:lnTo>
                    <a:lnTo>
                      <a:pt x="13565" y="82"/>
                    </a:lnTo>
                    <a:lnTo>
                      <a:pt x="13458" y="102"/>
                    </a:lnTo>
                    <a:lnTo>
                      <a:pt x="13351" y="127"/>
                    </a:lnTo>
                    <a:lnTo>
                      <a:pt x="13247" y="156"/>
                    </a:lnTo>
                    <a:lnTo>
                      <a:pt x="13144" y="190"/>
                    </a:lnTo>
                    <a:lnTo>
                      <a:pt x="13043" y="228"/>
                    </a:lnTo>
                    <a:lnTo>
                      <a:pt x="12943" y="271"/>
                    </a:lnTo>
                    <a:lnTo>
                      <a:pt x="12846" y="318"/>
                    </a:lnTo>
                    <a:lnTo>
                      <a:pt x="12752" y="369"/>
                    </a:lnTo>
                    <a:lnTo>
                      <a:pt x="12660" y="425"/>
                    </a:lnTo>
                    <a:lnTo>
                      <a:pt x="12571" y="485"/>
                    </a:lnTo>
                    <a:lnTo>
                      <a:pt x="12485" y="549"/>
                    </a:lnTo>
                    <a:lnTo>
                      <a:pt x="12402" y="617"/>
                    </a:lnTo>
                    <a:lnTo>
                      <a:pt x="12323" y="689"/>
                    </a:lnTo>
                    <a:lnTo>
                      <a:pt x="12247" y="765"/>
                    </a:lnTo>
                    <a:lnTo>
                      <a:pt x="12175" y="844"/>
                    </a:lnTo>
                    <a:lnTo>
                      <a:pt x="12107" y="928"/>
                    </a:lnTo>
                    <a:lnTo>
                      <a:pt x="12043" y="1015"/>
                    </a:lnTo>
                    <a:lnTo>
                      <a:pt x="11983" y="1106"/>
                    </a:lnTo>
                    <a:lnTo>
                      <a:pt x="11928" y="1202"/>
                    </a:lnTo>
                    <a:cubicBezTo>
                      <a:pt x="11924" y="1208"/>
                      <a:pt x="11918" y="1212"/>
                      <a:pt x="11911" y="1213"/>
                    </a:cubicBezTo>
                    <a:cubicBezTo>
                      <a:pt x="11904" y="1214"/>
                      <a:pt x="11897" y="1212"/>
                      <a:pt x="11892" y="1208"/>
                    </a:cubicBezTo>
                    <a:lnTo>
                      <a:pt x="11742" y="1083"/>
                    </a:lnTo>
                    <a:lnTo>
                      <a:pt x="11584" y="969"/>
                    </a:lnTo>
                    <a:lnTo>
                      <a:pt x="11417" y="865"/>
                    </a:lnTo>
                    <a:lnTo>
                      <a:pt x="11242" y="773"/>
                    </a:lnTo>
                    <a:lnTo>
                      <a:pt x="11114" y="714"/>
                    </a:lnTo>
                    <a:lnTo>
                      <a:pt x="10983" y="662"/>
                    </a:lnTo>
                    <a:lnTo>
                      <a:pt x="10851" y="616"/>
                    </a:lnTo>
                    <a:lnTo>
                      <a:pt x="10718" y="577"/>
                    </a:lnTo>
                    <a:lnTo>
                      <a:pt x="10584" y="545"/>
                    </a:lnTo>
                    <a:lnTo>
                      <a:pt x="10449" y="518"/>
                    </a:lnTo>
                    <a:lnTo>
                      <a:pt x="10314" y="498"/>
                    </a:lnTo>
                    <a:lnTo>
                      <a:pt x="10178" y="483"/>
                    </a:lnTo>
                    <a:lnTo>
                      <a:pt x="10043" y="476"/>
                    </a:lnTo>
                    <a:lnTo>
                      <a:pt x="9907" y="474"/>
                    </a:lnTo>
                    <a:lnTo>
                      <a:pt x="9772" y="478"/>
                    </a:lnTo>
                    <a:lnTo>
                      <a:pt x="9638" y="488"/>
                    </a:lnTo>
                    <a:lnTo>
                      <a:pt x="9505" y="504"/>
                    </a:lnTo>
                    <a:lnTo>
                      <a:pt x="9372" y="525"/>
                    </a:lnTo>
                    <a:lnTo>
                      <a:pt x="9241" y="553"/>
                    </a:lnTo>
                    <a:lnTo>
                      <a:pt x="9112" y="586"/>
                    </a:lnTo>
                    <a:lnTo>
                      <a:pt x="8985" y="625"/>
                    </a:lnTo>
                    <a:lnTo>
                      <a:pt x="8860" y="669"/>
                    </a:lnTo>
                    <a:lnTo>
                      <a:pt x="8737" y="718"/>
                    </a:lnTo>
                    <a:lnTo>
                      <a:pt x="8617" y="773"/>
                    </a:lnTo>
                    <a:lnTo>
                      <a:pt x="8499" y="833"/>
                    </a:lnTo>
                    <a:lnTo>
                      <a:pt x="8385" y="899"/>
                    </a:lnTo>
                    <a:lnTo>
                      <a:pt x="8274" y="970"/>
                    </a:lnTo>
                    <a:lnTo>
                      <a:pt x="8167" y="1045"/>
                    </a:lnTo>
                    <a:lnTo>
                      <a:pt x="8063" y="1126"/>
                    </a:lnTo>
                    <a:lnTo>
                      <a:pt x="7963" y="1212"/>
                    </a:lnTo>
                    <a:lnTo>
                      <a:pt x="7868" y="1302"/>
                    </a:lnTo>
                    <a:lnTo>
                      <a:pt x="7777" y="1398"/>
                    </a:lnTo>
                    <a:lnTo>
                      <a:pt x="7691" y="1498"/>
                    </a:lnTo>
                    <a:lnTo>
                      <a:pt x="7610" y="1603"/>
                    </a:lnTo>
                    <a:lnTo>
                      <a:pt x="7534" y="1713"/>
                    </a:lnTo>
                    <a:lnTo>
                      <a:pt x="7462" y="1828"/>
                    </a:lnTo>
                    <a:cubicBezTo>
                      <a:pt x="7456" y="1839"/>
                      <a:pt x="7442" y="1843"/>
                      <a:pt x="7431" y="1837"/>
                    </a:cubicBezTo>
                    <a:lnTo>
                      <a:pt x="7301" y="1771"/>
                    </a:lnTo>
                    <a:lnTo>
                      <a:pt x="7169" y="1710"/>
                    </a:lnTo>
                    <a:lnTo>
                      <a:pt x="7035" y="1654"/>
                    </a:lnTo>
                    <a:lnTo>
                      <a:pt x="6898" y="1604"/>
                    </a:lnTo>
                    <a:lnTo>
                      <a:pt x="6760" y="1560"/>
                    </a:lnTo>
                    <a:lnTo>
                      <a:pt x="6619" y="1520"/>
                    </a:lnTo>
                    <a:lnTo>
                      <a:pt x="6478" y="1485"/>
                    </a:lnTo>
                    <a:lnTo>
                      <a:pt x="6334" y="1456"/>
                    </a:lnTo>
                    <a:lnTo>
                      <a:pt x="6190" y="1433"/>
                    </a:lnTo>
                    <a:lnTo>
                      <a:pt x="6044" y="1415"/>
                    </a:lnTo>
                    <a:lnTo>
                      <a:pt x="5898" y="1402"/>
                    </a:lnTo>
                    <a:lnTo>
                      <a:pt x="5751" y="1395"/>
                    </a:lnTo>
                    <a:lnTo>
                      <a:pt x="5604" y="1393"/>
                    </a:lnTo>
                    <a:lnTo>
                      <a:pt x="5456" y="1397"/>
                    </a:lnTo>
                    <a:lnTo>
                      <a:pt x="5308" y="1407"/>
                    </a:lnTo>
                    <a:lnTo>
                      <a:pt x="5161" y="1423"/>
                    </a:lnTo>
                    <a:lnTo>
                      <a:pt x="4981" y="1450"/>
                    </a:lnTo>
                    <a:lnTo>
                      <a:pt x="4804" y="1484"/>
                    </a:lnTo>
                    <a:lnTo>
                      <a:pt x="4631" y="1526"/>
                    </a:lnTo>
                    <a:lnTo>
                      <a:pt x="4463" y="1576"/>
                    </a:lnTo>
                    <a:lnTo>
                      <a:pt x="4298" y="1632"/>
                    </a:lnTo>
                    <a:lnTo>
                      <a:pt x="4138" y="1696"/>
                    </a:lnTo>
                    <a:lnTo>
                      <a:pt x="3982" y="1767"/>
                    </a:lnTo>
                    <a:lnTo>
                      <a:pt x="3831" y="1844"/>
                    </a:lnTo>
                    <a:lnTo>
                      <a:pt x="3685" y="1927"/>
                    </a:lnTo>
                    <a:lnTo>
                      <a:pt x="3544" y="2017"/>
                    </a:lnTo>
                    <a:lnTo>
                      <a:pt x="3409" y="2112"/>
                    </a:lnTo>
                    <a:lnTo>
                      <a:pt x="3279" y="2213"/>
                    </a:lnTo>
                    <a:lnTo>
                      <a:pt x="3154" y="2319"/>
                    </a:lnTo>
                    <a:lnTo>
                      <a:pt x="3036" y="2431"/>
                    </a:lnTo>
                    <a:lnTo>
                      <a:pt x="2924" y="2547"/>
                    </a:lnTo>
                    <a:lnTo>
                      <a:pt x="2817" y="2668"/>
                    </a:lnTo>
                    <a:lnTo>
                      <a:pt x="2718" y="2793"/>
                    </a:lnTo>
                    <a:lnTo>
                      <a:pt x="2625" y="2924"/>
                    </a:lnTo>
                    <a:lnTo>
                      <a:pt x="2538" y="3057"/>
                    </a:lnTo>
                    <a:lnTo>
                      <a:pt x="2459" y="3194"/>
                    </a:lnTo>
                    <a:lnTo>
                      <a:pt x="2387" y="3335"/>
                    </a:lnTo>
                    <a:lnTo>
                      <a:pt x="2323" y="3480"/>
                    </a:lnTo>
                    <a:lnTo>
                      <a:pt x="2266" y="3627"/>
                    </a:lnTo>
                    <a:lnTo>
                      <a:pt x="2217" y="3778"/>
                    </a:lnTo>
                    <a:lnTo>
                      <a:pt x="2175" y="3930"/>
                    </a:lnTo>
                    <a:lnTo>
                      <a:pt x="2143" y="4086"/>
                    </a:lnTo>
                    <a:lnTo>
                      <a:pt x="2118" y="4243"/>
                    </a:lnTo>
                    <a:lnTo>
                      <a:pt x="2102" y="4403"/>
                    </a:lnTo>
                    <a:lnTo>
                      <a:pt x="2094" y="4564"/>
                    </a:lnTo>
                    <a:lnTo>
                      <a:pt x="2096" y="4727"/>
                    </a:lnTo>
                    <a:lnTo>
                      <a:pt x="2107" y="4891"/>
                    </a:lnTo>
                    <a:lnTo>
                      <a:pt x="2127" y="5057"/>
                    </a:lnTo>
                    <a:cubicBezTo>
                      <a:pt x="2127" y="5061"/>
                      <a:pt x="2127" y="5065"/>
                      <a:pt x="2125" y="5069"/>
                    </a:cubicBezTo>
                    <a:lnTo>
                      <a:pt x="2106" y="511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0"/>
              <p:cNvSpPr>
                <a:spLocks noEditPoints="1"/>
              </p:cNvSpPr>
              <p:nvPr/>
            </p:nvSpPr>
            <p:spPr bwMode="auto">
              <a:xfrm>
                <a:off x="2613025" y="1374775"/>
                <a:ext cx="3995737" cy="2482850"/>
              </a:xfrm>
              <a:custGeom>
                <a:avLst/>
                <a:gdLst>
                  <a:gd name="T0" fmla="*/ 141 w 2517"/>
                  <a:gd name="T1" fmla="*/ 1018 h 1564"/>
                  <a:gd name="T2" fmla="*/ 109 w 2517"/>
                  <a:gd name="T3" fmla="*/ 1016 h 1564"/>
                  <a:gd name="T4" fmla="*/ 58 w 2517"/>
                  <a:gd name="T5" fmla="*/ 1006 h 1564"/>
                  <a:gd name="T6" fmla="*/ 0 w 2517"/>
                  <a:gd name="T7" fmla="*/ 983 h 1564"/>
                  <a:gd name="T8" fmla="*/ 40 w 2517"/>
                  <a:gd name="T9" fmla="*/ 995 h 1564"/>
                  <a:gd name="T10" fmla="*/ 100 w 2517"/>
                  <a:gd name="T11" fmla="*/ 1009 h 1564"/>
                  <a:gd name="T12" fmla="*/ 130 w 2517"/>
                  <a:gd name="T13" fmla="*/ 1012 h 1564"/>
                  <a:gd name="T14" fmla="*/ 162 w 2517"/>
                  <a:gd name="T15" fmla="*/ 1011 h 1564"/>
                  <a:gd name="T16" fmla="*/ 287 w 2517"/>
                  <a:gd name="T17" fmla="*/ 1393 h 1564"/>
                  <a:gd name="T18" fmla="*/ 234 w 2517"/>
                  <a:gd name="T19" fmla="*/ 1404 h 1564"/>
                  <a:gd name="T20" fmla="*/ 268 w 2517"/>
                  <a:gd name="T21" fmla="*/ 1392 h 1564"/>
                  <a:gd name="T22" fmla="*/ 305 w 2517"/>
                  <a:gd name="T23" fmla="*/ 1387 h 1564"/>
                  <a:gd name="T24" fmla="*/ 883 w 2517"/>
                  <a:gd name="T25" fmla="*/ 1528 h 1564"/>
                  <a:gd name="T26" fmla="*/ 870 w 2517"/>
                  <a:gd name="T27" fmla="*/ 1487 h 1564"/>
                  <a:gd name="T28" fmla="*/ 899 w 2517"/>
                  <a:gd name="T29" fmla="*/ 1543 h 1564"/>
                  <a:gd name="T30" fmla="*/ 1695 w 2517"/>
                  <a:gd name="T31" fmla="*/ 1379 h 1564"/>
                  <a:gd name="T32" fmla="*/ 1684 w 2517"/>
                  <a:gd name="T33" fmla="*/ 1440 h 1564"/>
                  <a:gd name="T34" fmla="*/ 1679 w 2517"/>
                  <a:gd name="T35" fmla="*/ 1439 h 1564"/>
                  <a:gd name="T36" fmla="*/ 1689 w 2517"/>
                  <a:gd name="T37" fmla="*/ 1378 h 1564"/>
                  <a:gd name="T38" fmla="*/ 2053 w 2517"/>
                  <a:gd name="T39" fmla="*/ 886 h 1564"/>
                  <a:gd name="T40" fmla="*/ 2116 w 2517"/>
                  <a:gd name="T41" fmla="*/ 928 h 1564"/>
                  <a:gd name="T42" fmla="*/ 2160 w 2517"/>
                  <a:gd name="T43" fmla="*/ 971 h 1564"/>
                  <a:gd name="T44" fmla="*/ 2182 w 2517"/>
                  <a:gd name="T45" fmla="*/ 1000 h 1564"/>
                  <a:gd name="T46" fmla="*/ 2201 w 2517"/>
                  <a:gd name="T47" fmla="*/ 1031 h 1564"/>
                  <a:gd name="T48" fmla="*/ 2216 w 2517"/>
                  <a:gd name="T49" fmla="*/ 1063 h 1564"/>
                  <a:gd name="T50" fmla="*/ 2227 w 2517"/>
                  <a:gd name="T51" fmla="*/ 1097 h 1564"/>
                  <a:gd name="T52" fmla="*/ 2234 w 2517"/>
                  <a:gd name="T53" fmla="*/ 1132 h 1564"/>
                  <a:gd name="T54" fmla="*/ 2237 w 2517"/>
                  <a:gd name="T55" fmla="*/ 1168 h 1564"/>
                  <a:gd name="T56" fmla="*/ 2232 w 2517"/>
                  <a:gd name="T57" fmla="*/ 1169 h 1564"/>
                  <a:gd name="T58" fmla="*/ 2229 w 2517"/>
                  <a:gd name="T59" fmla="*/ 1133 h 1564"/>
                  <a:gd name="T60" fmla="*/ 2221 w 2517"/>
                  <a:gd name="T61" fmla="*/ 1099 h 1564"/>
                  <a:gd name="T62" fmla="*/ 2210 w 2517"/>
                  <a:gd name="T63" fmla="*/ 1066 h 1564"/>
                  <a:gd name="T64" fmla="*/ 2196 w 2517"/>
                  <a:gd name="T65" fmla="*/ 1034 h 1564"/>
                  <a:gd name="T66" fmla="*/ 2177 w 2517"/>
                  <a:gd name="T67" fmla="*/ 1003 h 1564"/>
                  <a:gd name="T68" fmla="*/ 2156 w 2517"/>
                  <a:gd name="T69" fmla="*/ 975 h 1564"/>
                  <a:gd name="T70" fmla="*/ 2113 w 2517"/>
                  <a:gd name="T71" fmla="*/ 933 h 1564"/>
                  <a:gd name="T72" fmla="*/ 2050 w 2517"/>
                  <a:gd name="T73" fmla="*/ 891 h 1564"/>
                  <a:gd name="T74" fmla="*/ 2517 w 2517"/>
                  <a:gd name="T75" fmla="*/ 556 h 1564"/>
                  <a:gd name="T76" fmla="*/ 2490 w 2517"/>
                  <a:gd name="T77" fmla="*/ 603 h 1564"/>
                  <a:gd name="T78" fmla="*/ 2453 w 2517"/>
                  <a:gd name="T79" fmla="*/ 646 h 1564"/>
                  <a:gd name="T80" fmla="*/ 2421 w 2517"/>
                  <a:gd name="T81" fmla="*/ 666 h 1564"/>
                  <a:gd name="T82" fmla="*/ 2462 w 2517"/>
                  <a:gd name="T83" fmla="*/ 628 h 1564"/>
                  <a:gd name="T84" fmla="*/ 2495 w 2517"/>
                  <a:gd name="T85" fmla="*/ 585 h 1564"/>
                  <a:gd name="T86" fmla="*/ 2517 w 2517"/>
                  <a:gd name="T87" fmla="*/ 556 h 1564"/>
                  <a:gd name="T88" fmla="*/ 2301 w 2517"/>
                  <a:gd name="T89" fmla="*/ 160 h 1564"/>
                  <a:gd name="T90" fmla="*/ 2296 w 2517"/>
                  <a:gd name="T91" fmla="*/ 187 h 1564"/>
                  <a:gd name="T92" fmla="*/ 2294 w 2517"/>
                  <a:gd name="T93" fmla="*/ 147 h 1564"/>
                  <a:gd name="T94" fmla="*/ 1706 w 2517"/>
                  <a:gd name="T95" fmla="*/ 69 h 1564"/>
                  <a:gd name="T96" fmla="*/ 1739 w 2517"/>
                  <a:gd name="T97" fmla="*/ 16 h 1564"/>
                  <a:gd name="T98" fmla="*/ 1744 w 2517"/>
                  <a:gd name="T99" fmla="*/ 20 h 1564"/>
                  <a:gd name="T100" fmla="*/ 1711 w 2517"/>
                  <a:gd name="T101" fmla="*/ 72 h 1564"/>
                  <a:gd name="T102" fmla="*/ 1270 w 2517"/>
                  <a:gd name="T103" fmla="*/ 87 h 1564"/>
                  <a:gd name="T104" fmla="*/ 1289 w 2517"/>
                  <a:gd name="T105" fmla="*/ 43 h 1564"/>
                  <a:gd name="T106" fmla="*/ 1280 w 2517"/>
                  <a:gd name="T107" fmla="*/ 74 h 1564"/>
                  <a:gd name="T108" fmla="*/ 1266 w 2517"/>
                  <a:gd name="T109" fmla="*/ 102 h 1564"/>
                  <a:gd name="T110" fmla="*/ 797 w 2517"/>
                  <a:gd name="T111" fmla="*/ 147 h 1564"/>
                  <a:gd name="T112" fmla="*/ 833 w 2517"/>
                  <a:gd name="T113" fmla="*/ 183 h 1564"/>
                  <a:gd name="T114" fmla="*/ 773 w 2517"/>
                  <a:gd name="T115" fmla="*/ 138 h 1564"/>
                  <a:gd name="T116" fmla="*/ 123 w 2517"/>
                  <a:gd name="T117" fmla="*/ 574 h 1564"/>
                  <a:gd name="T118" fmla="*/ 112 w 2517"/>
                  <a:gd name="T119" fmla="*/ 529 h 1564"/>
                  <a:gd name="T120" fmla="*/ 117 w 2517"/>
                  <a:gd name="T121" fmla="*/ 528 h 1564"/>
                  <a:gd name="T122" fmla="*/ 129 w 2517"/>
                  <a:gd name="T123" fmla="*/ 572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17" h="1564">
                    <a:moveTo>
                      <a:pt x="162" y="1017"/>
                    </a:moveTo>
                    <a:lnTo>
                      <a:pt x="152" y="1018"/>
                    </a:lnTo>
                    <a:lnTo>
                      <a:pt x="141" y="1018"/>
                    </a:lnTo>
                    <a:lnTo>
                      <a:pt x="130" y="1018"/>
                    </a:lnTo>
                    <a:lnTo>
                      <a:pt x="120" y="1017"/>
                    </a:lnTo>
                    <a:lnTo>
                      <a:pt x="109" y="1016"/>
                    </a:lnTo>
                    <a:lnTo>
                      <a:pt x="99" y="1015"/>
                    </a:lnTo>
                    <a:lnTo>
                      <a:pt x="78" y="1011"/>
                    </a:lnTo>
                    <a:lnTo>
                      <a:pt x="58" y="1006"/>
                    </a:lnTo>
                    <a:lnTo>
                      <a:pt x="38" y="1000"/>
                    </a:lnTo>
                    <a:lnTo>
                      <a:pt x="19" y="992"/>
                    </a:lnTo>
                    <a:lnTo>
                      <a:pt x="0" y="983"/>
                    </a:lnTo>
                    <a:lnTo>
                      <a:pt x="3" y="978"/>
                    </a:lnTo>
                    <a:lnTo>
                      <a:pt x="21" y="987"/>
                    </a:lnTo>
                    <a:lnTo>
                      <a:pt x="40" y="995"/>
                    </a:lnTo>
                    <a:lnTo>
                      <a:pt x="59" y="1001"/>
                    </a:lnTo>
                    <a:lnTo>
                      <a:pt x="79" y="1006"/>
                    </a:lnTo>
                    <a:lnTo>
                      <a:pt x="100" y="1009"/>
                    </a:lnTo>
                    <a:lnTo>
                      <a:pt x="110" y="1011"/>
                    </a:lnTo>
                    <a:lnTo>
                      <a:pt x="120" y="1011"/>
                    </a:lnTo>
                    <a:lnTo>
                      <a:pt x="130" y="1012"/>
                    </a:lnTo>
                    <a:lnTo>
                      <a:pt x="141" y="1012"/>
                    </a:lnTo>
                    <a:lnTo>
                      <a:pt x="151" y="1012"/>
                    </a:lnTo>
                    <a:lnTo>
                      <a:pt x="162" y="1011"/>
                    </a:lnTo>
                    <a:lnTo>
                      <a:pt x="162" y="1017"/>
                    </a:lnTo>
                    <a:close/>
                    <a:moveTo>
                      <a:pt x="305" y="1387"/>
                    </a:moveTo>
                    <a:lnTo>
                      <a:pt x="287" y="1393"/>
                    </a:lnTo>
                    <a:lnTo>
                      <a:pt x="270" y="1398"/>
                    </a:lnTo>
                    <a:lnTo>
                      <a:pt x="252" y="1401"/>
                    </a:lnTo>
                    <a:lnTo>
                      <a:pt x="234" y="1404"/>
                    </a:lnTo>
                    <a:lnTo>
                      <a:pt x="233" y="1398"/>
                    </a:lnTo>
                    <a:lnTo>
                      <a:pt x="251" y="1396"/>
                    </a:lnTo>
                    <a:lnTo>
                      <a:pt x="268" y="1392"/>
                    </a:lnTo>
                    <a:lnTo>
                      <a:pt x="286" y="1388"/>
                    </a:lnTo>
                    <a:lnTo>
                      <a:pt x="303" y="1382"/>
                    </a:lnTo>
                    <a:lnTo>
                      <a:pt x="305" y="1387"/>
                    </a:lnTo>
                    <a:close/>
                    <a:moveTo>
                      <a:pt x="907" y="1564"/>
                    </a:moveTo>
                    <a:lnTo>
                      <a:pt x="895" y="1547"/>
                    </a:lnTo>
                    <a:lnTo>
                      <a:pt x="883" y="1528"/>
                    </a:lnTo>
                    <a:lnTo>
                      <a:pt x="873" y="1509"/>
                    </a:lnTo>
                    <a:lnTo>
                      <a:pt x="864" y="1490"/>
                    </a:lnTo>
                    <a:lnTo>
                      <a:pt x="870" y="1487"/>
                    </a:lnTo>
                    <a:lnTo>
                      <a:pt x="878" y="1507"/>
                    </a:lnTo>
                    <a:lnTo>
                      <a:pt x="888" y="1525"/>
                    </a:lnTo>
                    <a:lnTo>
                      <a:pt x="899" y="1543"/>
                    </a:lnTo>
                    <a:lnTo>
                      <a:pt x="912" y="1561"/>
                    </a:lnTo>
                    <a:lnTo>
                      <a:pt x="907" y="1564"/>
                    </a:lnTo>
                    <a:close/>
                    <a:moveTo>
                      <a:pt x="1695" y="1379"/>
                    </a:moveTo>
                    <a:lnTo>
                      <a:pt x="1693" y="1399"/>
                    </a:lnTo>
                    <a:lnTo>
                      <a:pt x="1689" y="1420"/>
                    </a:lnTo>
                    <a:lnTo>
                      <a:pt x="1684" y="1440"/>
                    </a:lnTo>
                    <a:lnTo>
                      <a:pt x="1678" y="1460"/>
                    </a:lnTo>
                    <a:lnTo>
                      <a:pt x="1673" y="1459"/>
                    </a:lnTo>
                    <a:lnTo>
                      <a:pt x="1679" y="1439"/>
                    </a:lnTo>
                    <a:lnTo>
                      <a:pt x="1683" y="1419"/>
                    </a:lnTo>
                    <a:lnTo>
                      <a:pt x="1687" y="1399"/>
                    </a:lnTo>
                    <a:lnTo>
                      <a:pt x="1689" y="1378"/>
                    </a:lnTo>
                    <a:lnTo>
                      <a:pt x="1695" y="1379"/>
                    </a:lnTo>
                    <a:close/>
                    <a:moveTo>
                      <a:pt x="2030" y="875"/>
                    </a:moveTo>
                    <a:lnTo>
                      <a:pt x="2053" y="886"/>
                    </a:lnTo>
                    <a:lnTo>
                      <a:pt x="2075" y="899"/>
                    </a:lnTo>
                    <a:lnTo>
                      <a:pt x="2096" y="913"/>
                    </a:lnTo>
                    <a:lnTo>
                      <a:pt x="2116" y="928"/>
                    </a:lnTo>
                    <a:lnTo>
                      <a:pt x="2135" y="945"/>
                    </a:lnTo>
                    <a:lnTo>
                      <a:pt x="2152" y="962"/>
                    </a:lnTo>
                    <a:lnTo>
                      <a:pt x="2160" y="971"/>
                    </a:lnTo>
                    <a:lnTo>
                      <a:pt x="2168" y="981"/>
                    </a:lnTo>
                    <a:lnTo>
                      <a:pt x="2175" y="990"/>
                    </a:lnTo>
                    <a:lnTo>
                      <a:pt x="2182" y="1000"/>
                    </a:lnTo>
                    <a:lnTo>
                      <a:pt x="2189" y="1010"/>
                    </a:lnTo>
                    <a:lnTo>
                      <a:pt x="2195" y="1020"/>
                    </a:lnTo>
                    <a:lnTo>
                      <a:pt x="2201" y="1031"/>
                    </a:lnTo>
                    <a:lnTo>
                      <a:pt x="2206" y="1042"/>
                    </a:lnTo>
                    <a:lnTo>
                      <a:pt x="2211" y="1052"/>
                    </a:lnTo>
                    <a:lnTo>
                      <a:pt x="2216" y="1063"/>
                    </a:lnTo>
                    <a:lnTo>
                      <a:pt x="2220" y="1074"/>
                    </a:lnTo>
                    <a:lnTo>
                      <a:pt x="2223" y="1086"/>
                    </a:lnTo>
                    <a:lnTo>
                      <a:pt x="2227" y="1097"/>
                    </a:lnTo>
                    <a:lnTo>
                      <a:pt x="2230" y="1109"/>
                    </a:lnTo>
                    <a:lnTo>
                      <a:pt x="2232" y="1120"/>
                    </a:lnTo>
                    <a:lnTo>
                      <a:pt x="2234" y="1132"/>
                    </a:lnTo>
                    <a:lnTo>
                      <a:pt x="2236" y="1144"/>
                    </a:lnTo>
                    <a:lnTo>
                      <a:pt x="2237" y="1156"/>
                    </a:lnTo>
                    <a:lnTo>
                      <a:pt x="2237" y="1168"/>
                    </a:lnTo>
                    <a:lnTo>
                      <a:pt x="2238" y="1180"/>
                    </a:lnTo>
                    <a:lnTo>
                      <a:pt x="2232" y="1180"/>
                    </a:lnTo>
                    <a:lnTo>
                      <a:pt x="2232" y="1169"/>
                    </a:lnTo>
                    <a:lnTo>
                      <a:pt x="2231" y="1157"/>
                    </a:lnTo>
                    <a:lnTo>
                      <a:pt x="2230" y="1145"/>
                    </a:lnTo>
                    <a:lnTo>
                      <a:pt x="2229" y="1133"/>
                    </a:lnTo>
                    <a:lnTo>
                      <a:pt x="2226" y="1122"/>
                    </a:lnTo>
                    <a:lnTo>
                      <a:pt x="2224" y="1110"/>
                    </a:lnTo>
                    <a:lnTo>
                      <a:pt x="2221" y="1099"/>
                    </a:lnTo>
                    <a:lnTo>
                      <a:pt x="2218" y="1088"/>
                    </a:lnTo>
                    <a:lnTo>
                      <a:pt x="2214" y="1076"/>
                    </a:lnTo>
                    <a:lnTo>
                      <a:pt x="2210" y="1066"/>
                    </a:lnTo>
                    <a:lnTo>
                      <a:pt x="2206" y="1055"/>
                    </a:lnTo>
                    <a:lnTo>
                      <a:pt x="2201" y="1044"/>
                    </a:lnTo>
                    <a:lnTo>
                      <a:pt x="2196" y="1034"/>
                    </a:lnTo>
                    <a:lnTo>
                      <a:pt x="2190" y="1023"/>
                    </a:lnTo>
                    <a:lnTo>
                      <a:pt x="2184" y="1013"/>
                    </a:lnTo>
                    <a:lnTo>
                      <a:pt x="2177" y="1003"/>
                    </a:lnTo>
                    <a:lnTo>
                      <a:pt x="2170" y="994"/>
                    </a:lnTo>
                    <a:lnTo>
                      <a:pt x="2163" y="984"/>
                    </a:lnTo>
                    <a:lnTo>
                      <a:pt x="2156" y="975"/>
                    </a:lnTo>
                    <a:lnTo>
                      <a:pt x="2148" y="966"/>
                    </a:lnTo>
                    <a:lnTo>
                      <a:pt x="2131" y="949"/>
                    </a:lnTo>
                    <a:lnTo>
                      <a:pt x="2113" y="933"/>
                    </a:lnTo>
                    <a:lnTo>
                      <a:pt x="2093" y="918"/>
                    </a:lnTo>
                    <a:lnTo>
                      <a:pt x="2073" y="904"/>
                    </a:lnTo>
                    <a:lnTo>
                      <a:pt x="2050" y="891"/>
                    </a:lnTo>
                    <a:lnTo>
                      <a:pt x="2027" y="880"/>
                    </a:lnTo>
                    <a:lnTo>
                      <a:pt x="2030" y="875"/>
                    </a:lnTo>
                    <a:close/>
                    <a:moveTo>
                      <a:pt x="2517" y="556"/>
                    </a:moveTo>
                    <a:lnTo>
                      <a:pt x="2509" y="572"/>
                    </a:lnTo>
                    <a:lnTo>
                      <a:pt x="2500" y="588"/>
                    </a:lnTo>
                    <a:lnTo>
                      <a:pt x="2490" y="603"/>
                    </a:lnTo>
                    <a:lnTo>
                      <a:pt x="2478" y="618"/>
                    </a:lnTo>
                    <a:lnTo>
                      <a:pt x="2466" y="632"/>
                    </a:lnTo>
                    <a:lnTo>
                      <a:pt x="2453" y="646"/>
                    </a:lnTo>
                    <a:lnTo>
                      <a:pt x="2439" y="658"/>
                    </a:lnTo>
                    <a:lnTo>
                      <a:pt x="2425" y="671"/>
                    </a:lnTo>
                    <a:lnTo>
                      <a:pt x="2421" y="666"/>
                    </a:lnTo>
                    <a:lnTo>
                      <a:pt x="2436" y="654"/>
                    </a:lnTo>
                    <a:lnTo>
                      <a:pt x="2449" y="642"/>
                    </a:lnTo>
                    <a:lnTo>
                      <a:pt x="2462" y="628"/>
                    </a:lnTo>
                    <a:lnTo>
                      <a:pt x="2474" y="615"/>
                    </a:lnTo>
                    <a:lnTo>
                      <a:pt x="2485" y="600"/>
                    </a:lnTo>
                    <a:lnTo>
                      <a:pt x="2495" y="585"/>
                    </a:lnTo>
                    <a:lnTo>
                      <a:pt x="2504" y="570"/>
                    </a:lnTo>
                    <a:lnTo>
                      <a:pt x="2512" y="553"/>
                    </a:lnTo>
                    <a:lnTo>
                      <a:pt x="2517" y="556"/>
                    </a:lnTo>
                    <a:close/>
                    <a:moveTo>
                      <a:pt x="2297" y="133"/>
                    </a:moveTo>
                    <a:lnTo>
                      <a:pt x="2300" y="146"/>
                    </a:lnTo>
                    <a:lnTo>
                      <a:pt x="2301" y="160"/>
                    </a:lnTo>
                    <a:lnTo>
                      <a:pt x="2302" y="173"/>
                    </a:lnTo>
                    <a:lnTo>
                      <a:pt x="2302" y="187"/>
                    </a:lnTo>
                    <a:lnTo>
                      <a:pt x="2296" y="187"/>
                    </a:lnTo>
                    <a:lnTo>
                      <a:pt x="2296" y="173"/>
                    </a:lnTo>
                    <a:lnTo>
                      <a:pt x="2296" y="160"/>
                    </a:lnTo>
                    <a:lnTo>
                      <a:pt x="2294" y="147"/>
                    </a:lnTo>
                    <a:lnTo>
                      <a:pt x="2292" y="134"/>
                    </a:lnTo>
                    <a:lnTo>
                      <a:pt x="2297" y="133"/>
                    </a:lnTo>
                    <a:close/>
                    <a:moveTo>
                      <a:pt x="1706" y="69"/>
                    </a:moveTo>
                    <a:lnTo>
                      <a:pt x="1715" y="51"/>
                    </a:lnTo>
                    <a:lnTo>
                      <a:pt x="1727" y="33"/>
                    </a:lnTo>
                    <a:lnTo>
                      <a:pt x="1739" y="16"/>
                    </a:lnTo>
                    <a:lnTo>
                      <a:pt x="1753" y="0"/>
                    </a:lnTo>
                    <a:lnTo>
                      <a:pt x="1757" y="4"/>
                    </a:lnTo>
                    <a:lnTo>
                      <a:pt x="1744" y="20"/>
                    </a:lnTo>
                    <a:lnTo>
                      <a:pt x="1731" y="36"/>
                    </a:lnTo>
                    <a:lnTo>
                      <a:pt x="1720" y="54"/>
                    </a:lnTo>
                    <a:lnTo>
                      <a:pt x="1711" y="72"/>
                    </a:lnTo>
                    <a:lnTo>
                      <a:pt x="1706" y="69"/>
                    </a:lnTo>
                    <a:close/>
                    <a:moveTo>
                      <a:pt x="1266" y="102"/>
                    </a:moveTo>
                    <a:lnTo>
                      <a:pt x="1270" y="87"/>
                    </a:lnTo>
                    <a:lnTo>
                      <a:pt x="1275" y="72"/>
                    </a:lnTo>
                    <a:lnTo>
                      <a:pt x="1281" y="57"/>
                    </a:lnTo>
                    <a:lnTo>
                      <a:pt x="1289" y="43"/>
                    </a:lnTo>
                    <a:lnTo>
                      <a:pt x="1294" y="45"/>
                    </a:lnTo>
                    <a:lnTo>
                      <a:pt x="1287" y="59"/>
                    </a:lnTo>
                    <a:lnTo>
                      <a:pt x="1280" y="74"/>
                    </a:lnTo>
                    <a:lnTo>
                      <a:pt x="1275" y="89"/>
                    </a:lnTo>
                    <a:lnTo>
                      <a:pt x="1271" y="104"/>
                    </a:lnTo>
                    <a:lnTo>
                      <a:pt x="1266" y="102"/>
                    </a:lnTo>
                    <a:close/>
                    <a:moveTo>
                      <a:pt x="754" y="121"/>
                    </a:moveTo>
                    <a:lnTo>
                      <a:pt x="776" y="133"/>
                    </a:lnTo>
                    <a:lnTo>
                      <a:pt x="797" y="147"/>
                    </a:lnTo>
                    <a:lnTo>
                      <a:pt x="817" y="162"/>
                    </a:lnTo>
                    <a:lnTo>
                      <a:pt x="836" y="178"/>
                    </a:lnTo>
                    <a:lnTo>
                      <a:pt x="833" y="183"/>
                    </a:lnTo>
                    <a:lnTo>
                      <a:pt x="814" y="167"/>
                    </a:lnTo>
                    <a:lnTo>
                      <a:pt x="794" y="152"/>
                    </a:lnTo>
                    <a:lnTo>
                      <a:pt x="773" y="138"/>
                    </a:lnTo>
                    <a:lnTo>
                      <a:pt x="751" y="126"/>
                    </a:lnTo>
                    <a:lnTo>
                      <a:pt x="754" y="121"/>
                    </a:lnTo>
                    <a:close/>
                    <a:moveTo>
                      <a:pt x="123" y="574"/>
                    </a:moveTo>
                    <a:lnTo>
                      <a:pt x="119" y="559"/>
                    </a:lnTo>
                    <a:lnTo>
                      <a:pt x="115" y="544"/>
                    </a:lnTo>
                    <a:lnTo>
                      <a:pt x="112" y="529"/>
                    </a:lnTo>
                    <a:lnTo>
                      <a:pt x="109" y="513"/>
                    </a:lnTo>
                    <a:lnTo>
                      <a:pt x="115" y="512"/>
                    </a:lnTo>
                    <a:lnTo>
                      <a:pt x="117" y="528"/>
                    </a:lnTo>
                    <a:lnTo>
                      <a:pt x="120" y="543"/>
                    </a:lnTo>
                    <a:lnTo>
                      <a:pt x="124" y="557"/>
                    </a:lnTo>
                    <a:lnTo>
                      <a:pt x="129" y="572"/>
                    </a:lnTo>
                    <a:lnTo>
                      <a:pt x="123" y="57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59358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3200" dirty="0"/>
              <a:t>Mining Characteristic Features for Architectural Style Categories</a:t>
            </a:r>
          </a:p>
        </p:txBody>
      </p:sp>
      <p:sp>
        <p:nvSpPr>
          <p:cNvPr id="2" name="Text Placeholder 1"/>
          <p:cNvSpPr>
            <a:spLocks noGrp="1"/>
          </p:cNvSpPr>
          <p:nvPr>
            <p:ph type="body" idx="1"/>
          </p:nvPr>
        </p:nvSpPr>
        <p:spPr/>
        <p:txBody>
          <a:bodyPr/>
          <a:lstStyle/>
          <a:p>
            <a:r>
              <a:rPr lang="en-US" dirty="0" smtClean="0"/>
              <a:t>Presented at ICVGIP 2012, Bombay, India.</a:t>
            </a:r>
            <a:endParaRPr lang="en-US" dirty="0"/>
          </a:p>
        </p:txBody>
      </p:sp>
    </p:spTree>
    <p:extLst>
      <p:ext uri="{BB962C8B-B14F-4D97-AF65-F5344CB8AC3E}">
        <p14:creationId xmlns:p14="http://schemas.microsoft.com/office/powerpoint/2010/main" val="11741550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Instance Retrieval</a:t>
            </a:r>
            <a:endParaRPr lang="en-US" dirty="0">
              <a:latin typeface="Times New Roman" pitchFamily="18" charset="0"/>
              <a:cs typeface="Times New Roman" pitchFamily="18" charset="0"/>
            </a:endParaRPr>
          </a:p>
        </p:txBody>
      </p:sp>
      <p:pic>
        <p:nvPicPr>
          <p:cNvPr id="16386" name="Picture 2" descr="image_rect (160×160)"/>
          <p:cNvPicPr>
            <a:picLocks noChangeAspect="1" noChangeArrowheads="1"/>
          </p:cNvPicPr>
          <p:nvPr/>
        </p:nvPicPr>
        <p:blipFill>
          <a:blip r:embed="rId2" cstate="print"/>
          <a:srcRect/>
          <a:stretch>
            <a:fillRect/>
          </a:stretch>
        </p:blipFill>
        <p:spPr bwMode="auto">
          <a:xfrm>
            <a:off x="972880" y="1447800"/>
            <a:ext cx="1524000" cy="1524001"/>
          </a:xfrm>
          <a:prstGeom prst="rect">
            <a:avLst/>
          </a:prstGeom>
          <a:noFill/>
        </p:spPr>
      </p:pic>
      <p:pic>
        <p:nvPicPr>
          <p:cNvPr id="16388" name="Picture 4" descr="image_rect (160×160)"/>
          <p:cNvPicPr>
            <a:picLocks noChangeAspect="1" noChangeArrowheads="1"/>
          </p:cNvPicPr>
          <p:nvPr/>
        </p:nvPicPr>
        <p:blipFill>
          <a:blip r:embed="rId3" cstate="print"/>
          <a:srcRect/>
          <a:stretch>
            <a:fillRect/>
          </a:stretch>
        </p:blipFill>
        <p:spPr bwMode="auto">
          <a:xfrm>
            <a:off x="2396977" y="1447800"/>
            <a:ext cx="1524000" cy="1524001"/>
          </a:xfrm>
          <a:prstGeom prst="rect">
            <a:avLst/>
          </a:prstGeom>
          <a:noFill/>
        </p:spPr>
      </p:pic>
      <p:pic>
        <p:nvPicPr>
          <p:cNvPr id="16390" name="Picture 6" descr="image_rect (160×160)"/>
          <p:cNvPicPr>
            <a:picLocks noChangeAspect="1" noChangeArrowheads="1"/>
          </p:cNvPicPr>
          <p:nvPr/>
        </p:nvPicPr>
        <p:blipFill>
          <a:blip r:embed="rId4" cstate="print"/>
          <a:srcRect/>
          <a:stretch>
            <a:fillRect/>
          </a:stretch>
        </p:blipFill>
        <p:spPr bwMode="auto">
          <a:xfrm>
            <a:off x="3733800" y="1447800"/>
            <a:ext cx="1524000" cy="1524001"/>
          </a:xfrm>
          <a:prstGeom prst="rect">
            <a:avLst/>
          </a:prstGeom>
          <a:noFill/>
        </p:spPr>
      </p:pic>
      <p:pic>
        <p:nvPicPr>
          <p:cNvPr id="16392" name="Picture 8" descr="image_rect (160×160)"/>
          <p:cNvPicPr>
            <a:picLocks noChangeAspect="1" noChangeArrowheads="1"/>
          </p:cNvPicPr>
          <p:nvPr/>
        </p:nvPicPr>
        <p:blipFill>
          <a:blip r:embed="rId5" cstate="print"/>
          <a:srcRect/>
          <a:stretch>
            <a:fillRect/>
          </a:stretch>
        </p:blipFill>
        <p:spPr bwMode="auto">
          <a:xfrm>
            <a:off x="5146158" y="1447800"/>
            <a:ext cx="1524000" cy="1524001"/>
          </a:xfrm>
          <a:prstGeom prst="rect">
            <a:avLst/>
          </a:prstGeom>
          <a:noFill/>
        </p:spPr>
      </p:pic>
      <p:pic>
        <p:nvPicPr>
          <p:cNvPr id="16394" name="Picture 10" descr="image_rect (160×160)"/>
          <p:cNvPicPr>
            <a:picLocks noChangeAspect="1" noChangeArrowheads="1"/>
          </p:cNvPicPr>
          <p:nvPr/>
        </p:nvPicPr>
        <p:blipFill>
          <a:blip r:embed="rId6" cstate="print"/>
          <a:srcRect/>
          <a:stretch>
            <a:fillRect/>
          </a:stretch>
        </p:blipFill>
        <p:spPr bwMode="auto">
          <a:xfrm>
            <a:off x="6553200" y="1447799"/>
            <a:ext cx="1524000" cy="1524001"/>
          </a:xfrm>
          <a:prstGeom prst="rect">
            <a:avLst/>
          </a:prstGeom>
          <a:noFill/>
        </p:spPr>
      </p:pic>
      <p:sp>
        <p:nvSpPr>
          <p:cNvPr id="20" name="Title 1"/>
          <p:cNvSpPr txBox="1">
            <a:spLocks/>
          </p:cNvSpPr>
          <p:nvPr/>
        </p:nvSpPr>
        <p:spPr bwMode="auto">
          <a:xfrm>
            <a:off x="2933700" y="3048000"/>
            <a:ext cx="31242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u="none" strike="noStrike" kern="0" cap="none" spc="0" normalizeH="0" baseline="0" noProof="0" dirty="0" smtClean="0">
                <a:ln>
                  <a:noFill/>
                </a:ln>
                <a:solidFill>
                  <a:srgbClr val="008000"/>
                </a:solidFill>
                <a:effectLst/>
                <a:uLnTx/>
                <a:uFillTx/>
                <a:latin typeface="Bookman Old Style (Headings)"/>
                <a:ea typeface="+mj-ea"/>
                <a:cs typeface="+mj-cs"/>
              </a:rPr>
              <a:t>Oxford Buildings, </a:t>
            </a:r>
            <a:r>
              <a:rPr kumimoji="0" lang="en-US" sz="1400" b="0" u="none" strike="noStrike" kern="0" cap="none" spc="0" normalizeH="0" baseline="0" noProof="0" dirty="0" err="1" smtClean="0">
                <a:ln>
                  <a:noFill/>
                </a:ln>
                <a:solidFill>
                  <a:srgbClr val="008000"/>
                </a:solidFill>
                <a:effectLst/>
                <a:uLnTx/>
                <a:uFillTx/>
                <a:latin typeface="Bookman Old Style (Headings)"/>
                <a:ea typeface="+mj-ea"/>
                <a:cs typeface="+mj-cs"/>
              </a:rPr>
              <a:t>Philbin</a:t>
            </a:r>
            <a:r>
              <a:rPr kumimoji="0" lang="en-US" sz="1400" b="0" u="none" strike="noStrike" kern="0" cap="none" spc="0" normalizeH="0" baseline="0" noProof="0" dirty="0" smtClean="0">
                <a:ln>
                  <a:noFill/>
                </a:ln>
                <a:solidFill>
                  <a:srgbClr val="008000"/>
                </a:solidFill>
                <a:effectLst/>
                <a:uLnTx/>
                <a:uFillTx/>
                <a:latin typeface="Bookman Old Style (Headings)"/>
                <a:ea typeface="+mj-ea"/>
                <a:cs typeface="+mj-cs"/>
              </a:rPr>
              <a:t> </a:t>
            </a:r>
            <a:r>
              <a:rPr kumimoji="0" lang="en-US" sz="1400" b="0" i="1" u="none" strike="noStrike" kern="0" cap="none" spc="0" normalizeH="0" baseline="0" noProof="0" dirty="0" smtClean="0">
                <a:ln>
                  <a:noFill/>
                </a:ln>
                <a:solidFill>
                  <a:srgbClr val="008000"/>
                </a:solidFill>
                <a:effectLst/>
                <a:uLnTx/>
                <a:uFillTx/>
                <a:latin typeface="Bookman Old Style (Headings)"/>
                <a:ea typeface="+mj-ea"/>
                <a:cs typeface="+mj-cs"/>
              </a:rPr>
              <a:t>et. al</a:t>
            </a:r>
            <a:r>
              <a:rPr kumimoji="0" lang="en-US" sz="1400" b="0" u="none" strike="noStrike" kern="0" cap="none" spc="0" normalizeH="0" noProof="0" dirty="0" smtClean="0">
                <a:ln>
                  <a:noFill/>
                </a:ln>
                <a:solidFill>
                  <a:srgbClr val="008000"/>
                </a:solidFill>
                <a:effectLst/>
                <a:uLnTx/>
                <a:uFillTx/>
                <a:latin typeface="Bookman Old Style (Headings)"/>
                <a:ea typeface="+mj-ea"/>
                <a:cs typeface="+mj-cs"/>
              </a:rPr>
              <a:t> (2007)</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pic>
        <p:nvPicPr>
          <p:cNvPr id="92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808" y="3765698"/>
            <a:ext cx="1590675"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8158" y="3733801"/>
            <a:ext cx="3810000" cy="20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bwMode="auto">
          <a:xfrm>
            <a:off x="1621464" y="6019800"/>
            <a:ext cx="31242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eaLnBrk="0" hangingPunct="0">
              <a:defRPr/>
            </a:pPr>
            <a:r>
              <a:rPr lang="en-US" sz="1400" kern="0" dirty="0" smtClean="0">
                <a:solidFill>
                  <a:srgbClr val="008000"/>
                </a:solidFill>
                <a:latin typeface="Bookman Old Style (Headings)"/>
                <a:ea typeface="+mj-ea"/>
                <a:cs typeface="+mj-cs"/>
              </a:rPr>
              <a:t>	</a:t>
            </a:r>
          </a:p>
          <a:p>
            <a:pPr lvl="0" algn="ctr" eaLnBrk="0" hangingPunct="0">
              <a:defRPr/>
            </a:pPr>
            <a:r>
              <a:rPr lang="en-US" sz="1400" kern="0" dirty="0" smtClean="0">
                <a:solidFill>
                  <a:srgbClr val="008000"/>
                </a:solidFill>
                <a:latin typeface="Bookman Old Style (Headings)"/>
              </a:rPr>
              <a:t>Smooth Object Retrieval,</a:t>
            </a:r>
            <a:endParaRPr lang="en-US" sz="1400" kern="0" dirty="0" smtClean="0">
              <a:solidFill>
                <a:srgbClr val="008000"/>
              </a:solidFill>
              <a:latin typeface="Bookman Old Style (Headings)"/>
              <a:ea typeface="+mj-ea"/>
              <a:cs typeface="+mj-cs"/>
            </a:endParaRPr>
          </a:p>
          <a:p>
            <a:pPr lvl="0" algn="ctr" eaLnBrk="0" hangingPunct="0">
              <a:defRPr/>
            </a:pPr>
            <a:r>
              <a:rPr lang="en-US" sz="1400" kern="0" dirty="0" err="1" smtClean="0">
                <a:solidFill>
                  <a:srgbClr val="008000"/>
                </a:solidFill>
                <a:latin typeface="Bookman Old Style (Headings)"/>
                <a:ea typeface="+mj-ea"/>
                <a:cs typeface="+mj-cs"/>
              </a:rPr>
              <a:t>Arandjelović</a:t>
            </a:r>
            <a:r>
              <a:rPr lang="en-US" sz="1400" kern="0" dirty="0" smtClean="0">
                <a:solidFill>
                  <a:srgbClr val="008000"/>
                </a:solidFill>
                <a:latin typeface="Bookman Old Style (Headings)"/>
                <a:ea typeface="+mj-ea"/>
                <a:cs typeface="+mj-cs"/>
              </a:rPr>
              <a:t> and </a:t>
            </a:r>
            <a:r>
              <a:rPr lang="en-US" sz="1400" kern="0" dirty="0" err="1" smtClean="0">
                <a:solidFill>
                  <a:srgbClr val="008000"/>
                </a:solidFill>
                <a:latin typeface="Bookman Old Style (Headings)"/>
                <a:ea typeface="+mj-ea"/>
                <a:cs typeface="+mj-cs"/>
              </a:rPr>
              <a:t>Zisserman</a:t>
            </a:r>
            <a:r>
              <a:rPr lang="en-US" sz="1400" kern="0" dirty="0" smtClean="0">
                <a:solidFill>
                  <a:srgbClr val="008000"/>
                </a:solidFill>
                <a:latin typeface="Bookman Old Style (Headings)"/>
                <a:ea typeface="+mj-ea"/>
                <a:cs typeface="+mj-cs"/>
              </a:rPr>
              <a:t> </a:t>
            </a:r>
            <a:r>
              <a:rPr kumimoji="0" lang="en-US" sz="1400" b="0" u="none" strike="noStrike" kern="0" cap="none" spc="0" normalizeH="0" noProof="0" dirty="0" smtClean="0">
                <a:ln>
                  <a:noFill/>
                </a:ln>
                <a:solidFill>
                  <a:srgbClr val="008000"/>
                </a:solidFill>
                <a:effectLst/>
                <a:uLnTx/>
                <a:uFillTx/>
                <a:latin typeface="Bookman Old Style (Headings)"/>
                <a:ea typeface="+mj-ea"/>
                <a:cs typeface="+mj-cs"/>
              </a:rPr>
              <a:t>(2011)</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pic>
        <p:nvPicPr>
          <p:cNvPr id="922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57900" y="3660614"/>
            <a:ext cx="1395413"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7"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43800" y="3652240"/>
            <a:ext cx="1395413"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8"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3799" y="4840820"/>
            <a:ext cx="1395413"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9"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57900" y="4840821"/>
            <a:ext cx="1395413"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6858000" y="3962400"/>
            <a:ext cx="595313" cy="255426"/>
          </a:xfrm>
          <a:prstGeom prst="rect">
            <a:avLst/>
          </a:prstGeom>
          <a:noFill/>
          <a:ln w="127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1" name="Rectangle 30"/>
          <p:cNvSpPr/>
          <p:nvPr/>
        </p:nvSpPr>
        <p:spPr bwMode="auto">
          <a:xfrm>
            <a:off x="6415087" y="5270320"/>
            <a:ext cx="740569" cy="444680"/>
          </a:xfrm>
          <a:prstGeom prst="rect">
            <a:avLst/>
          </a:prstGeom>
          <a:noFill/>
          <a:ln w="127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2" name="Rectangle 31"/>
          <p:cNvSpPr/>
          <p:nvPr/>
        </p:nvSpPr>
        <p:spPr bwMode="auto">
          <a:xfrm>
            <a:off x="8548688" y="3859374"/>
            <a:ext cx="297656" cy="230739"/>
          </a:xfrm>
          <a:prstGeom prst="rect">
            <a:avLst/>
          </a:prstGeom>
          <a:noFill/>
          <a:ln w="127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3" name="Rectangle 32"/>
          <p:cNvSpPr/>
          <p:nvPr/>
        </p:nvSpPr>
        <p:spPr bwMode="auto">
          <a:xfrm>
            <a:off x="8846343" y="4862331"/>
            <a:ext cx="92869" cy="255426"/>
          </a:xfrm>
          <a:prstGeom prst="rect">
            <a:avLst/>
          </a:prstGeom>
          <a:noFill/>
          <a:ln w="127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4" name="Title 1"/>
          <p:cNvSpPr txBox="1">
            <a:spLocks/>
          </p:cNvSpPr>
          <p:nvPr/>
        </p:nvSpPr>
        <p:spPr bwMode="auto">
          <a:xfrm>
            <a:off x="5893981" y="6019800"/>
            <a:ext cx="31242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u="none" strike="noStrike" kern="0" cap="none" spc="0" normalizeH="0" baseline="0" noProof="0" dirty="0" smtClean="0">
                <a:ln>
                  <a:noFill/>
                </a:ln>
                <a:solidFill>
                  <a:srgbClr val="008000"/>
                </a:solidFill>
                <a:effectLst/>
                <a:uLnTx/>
                <a:uFillTx/>
                <a:latin typeface="Bookman Old Style (Headings)"/>
                <a:ea typeface="+mj-ea"/>
                <a:cs typeface="+mj-cs"/>
              </a:rPr>
              <a:t>Video Google, </a:t>
            </a:r>
            <a:r>
              <a:rPr kumimoji="0" lang="en-US" sz="1400" b="0" u="none" strike="noStrike" kern="0" cap="none" spc="0" normalizeH="0" baseline="0" noProof="0" dirty="0" err="1" smtClean="0">
                <a:ln>
                  <a:noFill/>
                </a:ln>
                <a:solidFill>
                  <a:srgbClr val="008000"/>
                </a:solidFill>
                <a:effectLst/>
                <a:uLnTx/>
                <a:uFillTx/>
                <a:latin typeface="Bookman Old Style (Headings)"/>
                <a:ea typeface="+mj-ea"/>
                <a:cs typeface="+mj-cs"/>
              </a:rPr>
              <a:t>Sivic</a:t>
            </a:r>
            <a:r>
              <a:rPr kumimoji="0" lang="en-US" sz="1400" b="0" u="none" strike="noStrike" kern="0" cap="none" spc="0" normalizeH="0" baseline="0" noProof="0" dirty="0" smtClean="0">
                <a:ln>
                  <a:noFill/>
                </a:ln>
                <a:solidFill>
                  <a:srgbClr val="008000"/>
                </a:solidFill>
                <a:effectLst/>
                <a:uLnTx/>
                <a:uFillTx/>
                <a:latin typeface="Bookman Old Style (Headings)"/>
                <a:ea typeface="+mj-ea"/>
                <a:cs typeface="+mj-cs"/>
              </a:rPr>
              <a:t> </a:t>
            </a:r>
            <a:r>
              <a:rPr kumimoji="0" lang="en-US" sz="1400" b="0" i="1" u="none" strike="noStrike" kern="0" cap="none" spc="0" normalizeH="0" baseline="0" noProof="0" dirty="0" smtClean="0">
                <a:ln>
                  <a:noFill/>
                </a:ln>
                <a:solidFill>
                  <a:srgbClr val="008000"/>
                </a:solidFill>
                <a:effectLst/>
                <a:uLnTx/>
                <a:uFillTx/>
                <a:latin typeface="Bookman Old Style (Headings)"/>
                <a:ea typeface="+mj-ea"/>
                <a:cs typeface="+mj-cs"/>
              </a:rPr>
              <a:t>et. al</a:t>
            </a:r>
            <a:r>
              <a:rPr kumimoji="0" lang="en-US" sz="1400" b="0" u="none" strike="noStrike" kern="0" cap="none" spc="0" normalizeH="0" noProof="0" dirty="0" smtClean="0">
                <a:ln>
                  <a:noFill/>
                </a:ln>
                <a:solidFill>
                  <a:srgbClr val="008000"/>
                </a:solidFill>
                <a:effectLst/>
                <a:uLnTx/>
                <a:uFillTx/>
                <a:latin typeface="Bookman Old Style (Headings)"/>
                <a:ea typeface="+mj-ea"/>
                <a:cs typeface="+mj-cs"/>
              </a:rPr>
              <a:t> (2003)</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spTree>
    <p:extLst>
      <p:ext uri="{BB962C8B-B14F-4D97-AF65-F5344CB8AC3E}">
        <p14:creationId xmlns:p14="http://schemas.microsoft.com/office/powerpoint/2010/main" val="40128642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p:cNvPicPr>
            <a:picLocks noChangeAspect="1" noChangeArrowheads="1"/>
          </p:cNvPicPr>
          <p:nvPr/>
        </p:nvPicPr>
        <p:blipFill>
          <a:blip r:embed="rId2" cstate="print"/>
          <a:srcRect/>
          <a:stretch>
            <a:fillRect/>
          </a:stretch>
        </p:blipFill>
        <p:spPr bwMode="auto">
          <a:xfrm>
            <a:off x="381000" y="4114800"/>
            <a:ext cx="7858125" cy="25146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Category Retrieval</a:t>
            </a:r>
            <a:endParaRPr lang="en-US" dirty="0">
              <a:latin typeface="Times New Roman" pitchFamily="18" charset="0"/>
              <a:cs typeface="Times New Roman" pitchFamily="18" charset="0"/>
            </a:endParaRPr>
          </a:p>
        </p:txBody>
      </p:sp>
      <p:sp>
        <p:nvSpPr>
          <p:cNvPr id="83" name="Shape 91"/>
          <p:cNvSpPr/>
          <p:nvPr/>
        </p:nvSpPr>
        <p:spPr>
          <a:xfrm>
            <a:off x="413230" y="1641183"/>
            <a:ext cx="2286299" cy="681004"/>
          </a:xfrm>
          <a:prstGeom prst="roundRect">
            <a:avLst>
              <a:gd name="adj" fmla="val 16667"/>
            </a:avLst>
          </a:prstGeom>
          <a:solidFill>
            <a:srgbClr val="CCCCCC"/>
          </a:solidFill>
          <a:ln w="19050" cap="flat">
            <a:solidFill>
              <a:schemeClr val="dk2"/>
            </a:solidFill>
            <a:prstDash val="solid"/>
            <a:round/>
            <a:headEnd type="none" w="med" len="med"/>
            <a:tailEnd type="none" w="med" len="med"/>
          </a:ln>
        </p:spPr>
        <p:txBody>
          <a:bodyPr lIns="91425" tIns="91425" rIns="91425" bIns="91425" anchor="ctr" anchorCtr="0">
            <a:spAutoFit/>
          </a:bodyPr>
          <a:lstStyle/>
          <a:p>
            <a:pPr lvl="0" rtl="0">
              <a:buNone/>
            </a:pPr>
            <a:r>
              <a:rPr lang="en" sz="1400" b="1" dirty="0"/>
              <a:t>CATEGORY Retrieval : </a:t>
            </a:r>
            <a:br>
              <a:rPr lang="en" sz="1400" b="1" dirty="0"/>
            </a:br>
            <a:r>
              <a:rPr lang="en" sz="1400" b="1" dirty="0"/>
              <a:t>Hampi Temples</a:t>
            </a:r>
          </a:p>
        </p:txBody>
      </p:sp>
      <p:sp>
        <p:nvSpPr>
          <p:cNvPr id="84" name="Shape 92"/>
          <p:cNvSpPr/>
          <p:nvPr/>
        </p:nvSpPr>
        <p:spPr>
          <a:xfrm>
            <a:off x="457200" y="5560500"/>
            <a:ext cx="2227500" cy="923100"/>
          </a:xfrm>
          <a:prstGeom prst="roundRect">
            <a:avLst>
              <a:gd name="adj" fmla="val 16667"/>
            </a:avLst>
          </a:prstGeom>
          <a:solidFill>
            <a:srgbClr val="CCCCCC"/>
          </a:solidFill>
          <a:ln w="19050" cap="flat">
            <a:solidFill>
              <a:schemeClr val="dk2"/>
            </a:solidFill>
            <a:prstDash val="solid"/>
            <a:round/>
            <a:headEnd type="none" w="med" len="med"/>
            <a:tailEnd type="none" w="med" len="med"/>
          </a:ln>
        </p:spPr>
        <p:txBody>
          <a:bodyPr lIns="91425" tIns="91425" rIns="91425" bIns="91425" anchor="ctr" anchorCtr="0">
            <a:spAutoFit/>
          </a:bodyPr>
          <a:lstStyle/>
          <a:p>
            <a:pPr lvl="0" rtl="0">
              <a:buNone/>
            </a:pPr>
            <a:r>
              <a:rPr lang="en" sz="1400" b="1" dirty="0"/>
              <a:t>INSTANCE Retrieval : </a:t>
            </a:r>
            <a:br>
              <a:rPr lang="en" sz="1400" b="1" dirty="0"/>
            </a:br>
            <a:r>
              <a:rPr lang="en" sz="1400" b="1" dirty="0"/>
              <a:t>Vittala Temple Entrance Images</a:t>
            </a:r>
          </a:p>
        </p:txBody>
      </p:sp>
      <p:sp>
        <p:nvSpPr>
          <p:cNvPr id="87" name="Shape 95"/>
          <p:cNvSpPr/>
          <p:nvPr/>
        </p:nvSpPr>
        <p:spPr>
          <a:xfrm>
            <a:off x="2731501" y="1828800"/>
            <a:ext cx="468899" cy="293099"/>
          </a:xfrm>
          <a:prstGeom prst="rightArrow">
            <a:avLst>
              <a:gd name="adj1" fmla="val 50000"/>
              <a:gd name="adj2" fmla="val 50000"/>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spAutoFit/>
          </a:bodyPr>
          <a:lstStyle/>
          <a:p>
            <a:endParaRPr/>
          </a:p>
        </p:txBody>
      </p:sp>
      <p:sp>
        <p:nvSpPr>
          <p:cNvPr id="88" name="Shape 96"/>
          <p:cNvSpPr/>
          <p:nvPr/>
        </p:nvSpPr>
        <p:spPr>
          <a:xfrm>
            <a:off x="2681650" y="5861550"/>
            <a:ext cx="468899" cy="293099"/>
          </a:xfrm>
          <a:prstGeom prst="rightArrow">
            <a:avLst>
              <a:gd name="adj1" fmla="val 50000"/>
              <a:gd name="adj2" fmla="val 50000"/>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spAutoFit/>
          </a:bodyPr>
          <a:lstStyle/>
          <a:p>
            <a:endParaRPr/>
          </a:p>
        </p:txBody>
      </p:sp>
      <p:sp>
        <p:nvSpPr>
          <p:cNvPr id="89" name="Shape 97"/>
          <p:cNvSpPr/>
          <p:nvPr/>
        </p:nvSpPr>
        <p:spPr>
          <a:xfrm>
            <a:off x="1524000" y="2362200"/>
            <a:ext cx="248999" cy="351600"/>
          </a:xfrm>
          <a:prstGeom prst="upArrow">
            <a:avLst>
              <a:gd name="adj1" fmla="val 50000"/>
              <a:gd name="adj2" fmla="val 50000"/>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spAutoFit/>
          </a:bodyPr>
          <a:lstStyle/>
          <a:p>
            <a:endParaRPr/>
          </a:p>
        </p:txBody>
      </p:sp>
      <p:grpSp>
        <p:nvGrpSpPr>
          <p:cNvPr id="5" name="Group 4"/>
          <p:cNvGrpSpPr/>
          <p:nvPr/>
        </p:nvGrpSpPr>
        <p:grpSpPr>
          <a:xfrm>
            <a:off x="395659" y="2819400"/>
            <a:ext cx="2388599" cy="2271299"/>
            <a:chOff x="395659" y="2819400"/>
            <a:chExt cx="2388599" cy="2271299"/>
          </a:xfrm>
        </p:grpSpPr>
        <p:sp>
          <p:nvSpPr>
            <p:cNvPr id="77" name="Shape 84"/>
            <p:cNvSpPr/>
            <p:nvPr/>
          </p:nvSpPr>
          <p:spPr>
            <a:xfrm>
              <a:off x="454286" y="2819400"/>
              <a:ext cx="2256600" cy="2271299"/>
            </a:xfrm>
            <a:prstGeom prst="rect">
              <a:avLst/>
            </a:prstGeom>
            <a:noFill/>
            <a:ln w="19050" cap="flat">
              <a:solidFill>
                <a:schemeClr val="dk2"/>
              </a:solidFill>
              <a:prstDash val="dash"/>
              <a:round/>
              <a:headEnd type="none" w="med" len="med"/>
              <a:tailEnd type="none" w="med" len="med"/>
            </a:ln>
          </p:spPr>
          <p:txBody>
            <a:bodyPr lIns="91425" tIns="91425" rIns="91425" bIns="91425" anchor="ctr" anchorCtr="0">
              <a:spAutoFit/>
            </a:bodyPr>
            <a:lstStyle/>
            <a:p>
              <a:endParaRPr/>
            </a:p>
          </p:txBody>
        </p:sp>
        <p:sp>
          <p:nvSpPr>
            <p:cNvPr id="85" name="Shape 93"/>
            <p:cNvSpPr txBox="1"/>
            <p:nvPr/>
          </p:nvSpPr>
          <p:spPr>
            <a:xfrm>
              <a:off x="395659" y="4489587"/>
              <a:ext cx="2388599" cy="369302"/>
            </a:xfrm>
            <a:prstGeom prst="rect">
              <a:avLst/>
            </a:prstGeom>
            <a:noFill/>
          </p:spPr>
          <p:txBody>
            <a:bodyPr lIns="91425" tIns="91425" rIns="91425" bIns="91425" anchor="t" anchorCtr="0">
              <a:spAutoFit/>
            </a:bodyPr>
            <a:lstStyle/>
            <a:p>
              <a:pPr lvl="0" algn="ctr" rtl="0">
                <a:buNone/>
              </a:pPr>
              <a:r>
                <a:rPr lang="en" sz="1200" b="1" dirty="0"/>
                <a:t>QUERY IMAGE</a:t>
              </a:r>
            </a:p>
          </p:txBody>
        </p:sp>
        <p:sp>
          <p:nvSpPr>
            <p:cNvPr id="96" name="Shape 104"/>
            <p:cNvSpPr/>
            <p:nvPr/>
          </p:nvSpPr>
          <p:spPr>
            <a:xfrm>
              <a:off x="527381" y="2934351"/>
              <a:ext cx="2144015" cy="1423852"/>
            </a:xfrm>
            <a:prstGeom prst="rect">
              <a:avLst/>
            </a:prstGeom>
            <a:blipFill>
              <a:blip r:embed="rId3" cstate="print"/>
              <a:stretch>
                <a:fillRect/>
              </a:stretch>
            </a:blipFill>
            <a:ln>
              <a:noFill/>
            </a:ln>
          </p:spPr>
        </p:sp>
      </p:grpSp>
      <p:grpSp>
        <p:nvGrpSpPr>
          <p:cNvPr id="3" name="Group 2"/>
          <p:cNvGrpSpPr/>
          <p:nvPr/>
        </p:nvGrpSpPr>
        <p:grpSpPr>
          <a:xfrm>
            <a:off x="3165225" y="4286758"/>
            <a:ext cx="4910400" cy="2247900"/>
            <a:chOff x="3165225" y="4286758"/>
            <a:chExt cx="4910400" cy="2247900"/>
          </a:xfrm>
        </p:grpSpPr>
        <p:sp>
          <p:nvSpPr>
            <p:cNvPr id="86" name="Shape 94"/>
            <p:cNvSpPr/>
            <p:nvPr/>
          </p:nvSpPr>
          <p:spPr>
            <a:xfrm>
              <a:off x="3165225" y="4286758"/>
              <a:ext cx="4910400" cy="2247900"/>
            </a:xfrm>
            <a:prstGeom prst="rect">
              <a:avLst/>
            </a:prstGeom>
            <a:noFill/>
            <a:ln w="19050" cap="flat">
              <a:solidFill>
                <a:schemeClr val="dk2"/>
              </a:solidFill>
              <a:prstDash val="dash"/>
              <a:round/>
              <a:headEnd type="none" w="med" len="med"/>
              <a:tailEnd type="none" w="med" len="med"/>
            </a:ln>
          </p:spPr>
          <p:txBody>
            <a:bodyPr lIns="91425" tIns="91425" rIns="91425" bIns="91425" anchor="ctr" anchorCtr="0">
              <a:spAutoFit/>
            </a:bodyPr>
            <a:lstStyle/>
            <a:p>
              <a:endParaRPr/>
            </a:p>
          </p:txBody>
        </p:sp>
        <p:sp>
          <p:nvSpPr>
            <p:cNvPr id="91" name="Shape 99"/>
            <p:cNvSpPr/>
            <p:nvPr/>
          </p:nvSpPr>
          <p:spPr>
            <a:xfrm>
              <a:off x="4938426" y="5500633"/>
              <a:ext cx="1485050" cy="986789"/>
            </a:xfrm>
            <a:prstGeom prst="rect">
              <a:avLst/>
            </a:prstGeom>
            <a:blipFill>
              <a:blip r:embed="rId4" cstate="print"/>
              <a:stretch>
                <a:fillRect/>
              </a:stretch>
            </a:blipFill>
            <a:ln>
              <a:noFill/>
            </a:ln>
          </p:spPr>
        </p:sp>
        <p:sp>
          <p:nvSpPr>
            <p:cNvPr id="92" name="Shape 100"/>
            <p:cNvSpPr/>
            <p:nvPr/>
          </p:nvSpPr>
          <p:spPr>
            <a:xfrm>
              <a:off x="3319644" y="5500835"/>
              <a:ext cx="1487037" cy="986386"/>
            </a:xfrm>
            <a:prstGeom prst="rect">
              <a:avLst/>
            </a:prstGeom>
            <a:blipFill>
              <a:blip r:embed="rId5" cstate="print"/>
              <a:stretch>
                <a:fillRect/>
              </a:stretch>
            </a:blipFill>
            <a:ln>
              <a:noFill/>
            </a:ln>
          </p:spPr>
        </p:sp>
        <p:sp>
          <p:nvSpPr>
            <p:cNvPr id="93" name="Shape 101"/>
            <p:cNvSpPr/>
            <p:nvPr/>
          </p:nvSpPr>
          <p:spPr>
            <a:xfrm>
              <a:off x="6518150" y="5495904"/>
              <a:ext cx="1503472" cy="996248"/>
            </a:xfrm>
            <a:prstGeom prst="rect">
              <a:avLst/>
            </a:prstGeom>
            <a:blipFill>
              <a:blip r:embed="rId6" cstate="print"/>
              <a:stretch>
                <a:fillRect/>
              </a:stretch>
            </a:blipFill>
            <a:ln>
              <a:noFill/>
            </a:ln>
          </p:spPr>
        </p:sp>
        <p:sp>
          <p:nvSpPr>
            <p:cNvPr id="94" name="Shape 102"/>
            <p:cNvSpPr/>
            <p:nvPr/>
          </p:nvSpPr>
          <p:spPr>
            <a:xfrm>
              <a:off x="6529816" y="4362342"/>
              <a:ext cx="1480140" cy="978083"/>
            </a:xfrm>
            <a:prstGeom prst="rect">
              <a:avLst/>
            </a:prstGeom>
            <a:blipFill>
              <a:blip r:embed="rId7" cstate="print"/>
              <a:stretch>
                <a:fillRect/>
              </a:stretch>
            </a:blipFill>
            <a:ln>
              <a:noFill/>
            </a:ln>
          </p:spPr>
        </p:sp>
        <p:sp>
          <p:nvSpPr>
            <p:cNvPr id="95" name="Shape 103"/>
            <p:cNvSpPr/>
            <p:nvPr/>
          </p:nvSpPr>
          <p:spPr>
            <a:xfrm>
              <a:off x="3319644" y="4362342"/>
              <a:ext cx="1491563" cy="995057"/>
            </a:xfrm>
            <a:prstGeom prst="rect">
              <a:avLst/>
            </a:prstGeom>
            <a:blipFill>
              <a:blip r:embed="rId8" cstate="print"/>
              <a:stretch>
                <a:fillRect/>
              </a:stretch>
            </a:blipFill>
            <a:ln>
              <a:noFill/>
            </a:ln>
          </p:spPr>
        </p:sp>
        <p:sp>
          <p:nvSpPr>
            <p:cNvPr id="97" name="Shape 105"/>
            <p:cNvSpPr/>
            <p:nvPr/>
          </p:nvSpPr>
          <p:spPr>
            <a:xfrm>
              <a:off x="4937438" y="4362342"/>
              <a:ext cx="1487027" cy="986495"/>
            </a:xfrm>
            <a:prstGeom prst="rect">
              <a:avLst/>
            </a:prstGeom>
            <a:blipFill>
              <a:blip r:embed="rId9" cstate="print"/>
              <a:stretch>
                <a:fillRect/>
              </a:stretch>
            </a:blipFill>
            <a:ln>
              <a:noFill/>
            </a:ln>
          </p:spPr>
        </p:sp>
      </p:grpSp>
      <p:grpSp>
        <p:nvGrpSpPr>
          <p:cNvPr id="4" name="Group 3"/>
          <p:cNvGrpSpPr/>
          <p:nvPr/>
        </p:nvGrpSpPr>
        <p:grpSpPr>
          <a:xfrm>
            <a:off x="3165225" y="1570408"/>
            <a:ext cx="4877700" cy="2379600"/>
            <a:chOff x="3165225" y="1570408"/>
            <a:chExt cx="4877700" cy="2379600"/>
          </a:xfrm>
        </p:grpSpPr>
        <p:sp>
          <p:nvSpPr>
            <p:cNvPr id="76" name="Shape 83"/>
            <p:cNvSpPr/>
            <p:nvPr/>
          </p:nvSpPr>
          <p:spPr>
            <a:xfrm>
              <a:off x="3165225" y="1570408"/>
              <a:ext cx="4877700" cy="2379600"/>
            </a:xfrm>
            <a:prstGeom prst="rect">
              <a:avLst/>
            </a:prstGeom>
            <a:noFill/>
            <a:ln w="19050" cap="flat">
              <a:solidFill>
                <a:schemeClr val="dk2"/>
              </a:solidFill>
              <a:prstDash val="dash"/>
              <a:round/>
              <a:headEnd type="none" w="med" len="med"/>
              <a:tailEnd type="none" w="med" len="med"/>
            </a:ln>
          </p:spPr>
          <p:txBody>
            <a:bodyPr lIns="91425" tIns="91425" rIns="91425" bIns="91425" anchor="ctr" anchorCtr="0">
              <a:spAutoFit/>
            </a:bodyPr>
            <a:lstStyle/>
            <a:p>
              <a:endParaRPr/>
            </a:p>
          </p:txBody>
        </p:sp>
        <p:sp>
          <p:nvSpPr>
            <p:cNvPr id="78" name="Shape 86"/>
            <p:cNvSpPr/>
            <p:nvPr/>
          </p:nvSpPr>
          <p:spPr>
            <a:xfrm>
              <a:off x="6553200" y="2824486"/>
              <a:ext cx="1371097" cy="1029444"/>
            </a:xfrm>
            <a:prstGeom prst="rect">
              <a:avLst/>
            </a:prstGeom>
            <a:blipFill>
              <a:blip r:embed="rId10" cstate="print"/>
              <a:stretch>
                <a:fillRect/>
              </a:stretch>
            </a:blipFill>
            <a:ln>
              <a:noFill/>
            </a:ln>
          </p:spPr>
        </p:sp>
        <p:sp>
          <p:nvSpPr>
            <p:cNvPr id="79" name="Shape 87"/>
            <p:cNvSpPr/>
            <p:nvPr/>
          </p:nvSpPr>
          <p:spPr>
            <a:xfrm>
              <a:off x="6547275" y="1617331"/>
              <a:ext cx="1411654" cy="1058702"/>
            </a:xfrm>
            <a:prstGeom prst="rect">
              <a:avLst/>
            </a:prstGeom>
            <a:blipFill>
              <a:blip r:embed="rId11" cstate="print"/>
              <a:stretch>
                <a:fillRect/>
              </a:stretch>
            </a:blipFill>
            <a:ln>
              <a:noFill/>
            </a:ln>
          </p:spPr>
        </p:sp>
        <p:sp>
          <p:nvSpPr>
            <p:cNvPr id="80" name="Shape 88"/>
            <p:cNvSpPr/>
            <p:nvPr/>
          </p:nvSpPr>
          <p:spPr>
            <a:xfrm>
              <a:off x="4921704" y="2819172"/>
              <a:ext cx="1399660" cy="1047093"/>
            </a:xfrm>
            <a:prstGeom prst="rect">
              <a:avLst/>
            </a:prstGeom>
            <a:blipFill>
              <a:blip r:embed="rId12" cstate="print"/>
              <a:stretch>
                <a:fillRect/>
              </a:stretch>
            </a:blipFill>
            <a:ln>
              <a:noFill/>
            </a:ln>
          </p:spPr>
        </p:sp>
        <p:sp>
          <p:nvSpPr>
            <p:cNvPr id="81" name="Shape 89"/>
            <p:cNvSpPr/>
            <p:nvPr/>
          </p:nvSpPr>
          <p:spPr>
            <a:xfrm>
              <a:off x="3302940" y="1640499"/>
              <a:ext cx="1387228" cy="1040421"/>
            </a:xfrm>
            <a:prstGeom prst="rect">
              <a:avLst/>
            </a:prstGeom>
            <a:blipFill>
              <a:blip r:embed="rId13" cstate="print"/>
              <a:stretch>
                <a:fillRect/>
              </a:stretch>
            </a:blipFill>
            <a:ln>
              <a:noFill/>
            </a:ln>
          </p:spPr>
        </p:sp>
        <p:sp>
          <p:nvSpPr>
            <p:cNvPr id="82" name="Shape 90"/>
            <p:cNvSpPr/>
            <p:nvPr/>
          </p:nvSpPr>
          <p:spPr>
            <a:xfrm>
              <a:off x="3285375" y="2838475"/>
              <a:ext cx="1407702" cy="1053215"/>
            </a:xfrm>
            <a:prstGeom prst="rect">
              <a:avLst/>
            </a:prstGeom>
            <a:blipFill>
              <a:blip r:embed="rId14" cstate="print"/>
              <a:stretch>
                <a:fillRect/>
              </a:stretch>
            </a:blipFill>
            <a:ln>
              <a:noFill/>
            </a:ln>
          </p:spPr>
        </p:sp>
        <p:sp>
          <p:nvSpPr>
            <p:cNvPr id="98" name="Shape 106"/>
            <p:cNvSpPr/>
            <p:nvPr/>
          </p:nvSpPr>
          <p:spPr>
            <a:xfrm>
              <a:off x="4841750" y="1685904"/>
              <a:ext cx="1547433" cy="996248"/>
            </a:xfrm>
            <a:prstGeom prst="rect">
              <a:avLst/>
            </a:prstGeom>
            <a:blipFill>
              <a:blip r:embed="rId15" cstate="print"/>
              <a:stretch>
                <a:fillRect/>
              </a:stretch>
            </a:blipFill>
            <a:ln>
              <a:noFill/>
            </a:ln>
          </p:spPr>
        </p:sp>
      </p:grpSp>
      <p:grpSp>
        <p:nvGrpSpPr>
          <p:cNvPr id="6" name="Group 5"/>
          <p:cNvGrpSpPr/>
          <p:nvPr/>
        </p:nvGrpSpPr>
        <p:grpSpPr>
          <a:xfrm>
            <a:off x="304800" y="1408573"/>
            <a:ext cx="7924800" cy="3968496"/>
            <a:chOff x="304800" y="1408573"/>
            <a:chExt cx="7924800" cy="3968496"/>
          </a:xfrm>
        </p:grpSpPr>
        <p:cxnSp>
          <p:nvCxnSpPr>
            <p:cNvPr id="28" name="Elbow Connector 27"/>
            <p:cNvCxnSpPr/>
            <p:nvPr/>
          </p:nvCxnSpPr>
          <p:spPr>
            <a:xfrm rot="5400000">
              <a:off x="-1679051" y="3392424"/>
              <a:ext cx="3968496" cy="794"/>
            </a:xfrm>
            <a:prstGeom prst="bentConnector3">
              <a:avLst>
                <a:gd name="adj1" fmla="val 50000"/>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04800" y="5334000"/>
              <a:ext cx="2590800" cy="1588"/>
            </a:xfrm>
            <a:prstGeom prst="bentConnector3">
              <a:avLst>
                <a:gd name="adj1" fmla="val 50000"/>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a:off x="2895600" y="4038600"/>
              <a:ext cx="5334000" cy="1588"/>
            </a:xfrm>
            <a:prstGeom prst="bentConnector3">
              <a:avLst>
                <a:gd name="adj1" fmla="val 50000"/>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5400000" flipH="1" flipV="1">
              <a:off x="6885432" y="2743200"/>
              <a:ext cx="2642616" cy="794"/>
            </a:xfrm>
            <a:prstGeom prst="bentConnector3">
              <a:avLst>
                <a:gd name="adj1" fmla="val 50408"/>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0800000">
              <a:off x="304800" y="1447801"/>
              <a:ext cx="7924800" cy="1588"/>
            </a:xfrm>
            <a:prstGeom prst="bentConnector3">
              <a:avLst>
                <a:gd name="adj1" fmla="val 50000"/>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5400000" flipH="1" flipV="1">
              <a:off x="2218944" y="4681728"/>
              <a:ext cx="1353312" cy="1588"/>
            </a:xfrm>
            <a:prstGeom prst="bentConnector3">
              <a:avLst>
                <a:gd name="adj1" fmla="val 50000"/>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grpSp>
      <p:sp>
        <p:nvSpPr>
          <p:cNvPr id="90" name="Shape 98"/>
          <p:cNvSpPr/>
          <p:nvPr/>
        </p:nvSpPr>
        <p:spPr>
          <a:xfrm rot="-10746160">
            <a:off x="1523984" y="5206924"/>
            <a:ext cx="249030" cy="351651"/>
          </a:xfrm>
          <a:prstGeom prst="upArrow">
            <a:avLst>
              <a:gd name="adj1" fmla="val 50000"/>
              <a:gd name="adj2" fmla="val 50000"/>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spAutoFit/>
          </a:bodyPr>
          <a:lstStyle/>
          <a:p>
            <a:endParaRPr/>
          </a:p>
        </p:txBody>
      </p:sp>
    </p:spTree>
    <p:extLst>
      <p:ext uri="{BB962C8B-B14F-4D97-AF65-F5344CB8AC3E}">
        <p14:creationId xmlns:p14="http://schemas.microsoft.com/office/powerpoint/2010/main" val="97198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Category Retrieval</a:t>
            </a:r>
            <a:endParaRPr lang="en-US" dirty="0">
              <a:latin typeface="Times New Roman" pitchFamily="18" charset="0"/>
              <a:cs typeface="Times New Roman" pitchFamily="18" charset="0"/>
            </a:endParaRPr>
          </a:p>
        </p:txBody>
      </p:sp>
      <p:sp>
        <p:nvSpPr>
          <p:cNvPr id="76" name="Shape 83"/>
          <p:cNvSpPr/>
          <p:nvPr/>
        </p:nvSpPr>
        <p:spPr>
          <a:xfrm>
            <a:off x="3165225" y="1570408"/>
            <a:ext cx="4877700" cy="2379600"/>
          </a:xfrm>
          <a:prstGeom prst="rect">
            <a:avLst/>
          </a:prstGeom>
          <a:noFill/>
          <a:ln w="19050" cap="flat">
            <a:solidFill>
              <a:schemeClr val="dk2"/>
            </a:solidFill>
            <a:prstDash val="dash"/>
            <a:round/>
            <a:headEnd type="none" w="med" len="med"/>
            <a:tailEnd type="none" w="med" len="med"/>
          </a:ln>
        </p:spPr>
        <p:txBody>
          <a:bodyPr lIns="91425" tIns="91425" rIns="91425" bIns="91425" anchor="ctr" anchorCtr="0">
            <a:spAutoFit/>
          </a:bodyPr>
          <a:lstStyle/>
          <a:p>
            <a:endParaRPr/>
          </a:p>
        </p:txBody>
      </p:sp>
      <p:sp>
        <p:nvSpPr>
          <p:cNvPr id="77" name="Shape 84"/>
          <p:cNvSpPr/>
          <p:nvPr/>
        </p:nvSpPr>
        <p:spPr>
          <a:xfrm>
            <a:off x="454286" y="2819400"/>
            <a:ext cx="2256600" cy="2271299"/>
          </a:xfrm>
          <a:prstGeom prst="rect">
            <a:avLst/>
          </a:prstGeom>
          <a:noFill/>
          <a:ln w="19050" cap="flat">
            <a:solidFill>
              <a:schemeClr val="dk2"/>
            </a:solidFill>
            <a:prstDash val="dash"/>
            <a:round/>
            <a:headEnd type="none" w="med" len="med"/>
            <a:tailEnd type="none" w="med" len="med"/>
          </a:ln>
        </p:spPr>
        <p:txBody>
          <a:bodyPr lIns="91425" tIns="91425" rIns="91425" bIns="91425" anchor="ctr" anchorCtr="0">
            <a:spAutoFit/>
          </a:bodyPr>
          <a:lstStyle/>
          <a:p>
            <a:endParaRPr/>
          </a:p>
        </p:txBody>
      </p:sp>
      <p:sp>
        <p:nvSpPr>
          <p:cNvPr id="78" name="Shape 86"/>
          <p:cNvSpPr/>
          <p:nvPr/>
        </p:nvSpPr>
        <p:spPr>
          <a:xfrm>
            <a:off x="6553200" y="2824486"/>
            <a:ext cx="1371097" cy="1029444"/>
          </a:xfrm>
          <a:prstGeom prst="rect">
            <a:avLst/>
          </a:prstGeom>
          <a:blipFill>
            <a:blip r:embed="rId2" cstate="print"/>
            <a:stretch>
              <a:fillRect/>
            </a:stretch>
          </a:blipFill>
          <a:ln>
            <a:noFill/>
          </a:ln>
        </p:spPr>
      </p:sp>
      <p:sp>
        <p:nvSpPr>
          <p:cNvPr id="79" name="Shape 87"/>
          <p:cNvSpPr/>
          <p:nvPr/>
        </p:nvSpPr>
        <p:spPr>
          <a:xfrm>
            <a:off x="6547275" y="1617331"/>
            <a:ext cx="1411654" cy="1058702"/>
          </a:xfrm>
          <a:prstGeom prst="rect">
            <a:avLst/>
          </a:prstGeom>
          <a:blipFill>
            <a:blip r:embed="rId3" cstate="print"/>
            <a:stretch>
              <a:fillRect/>
            </a:stretch>
          </a:blipFill>
          <a:ln>
            <a:noFill/>
          </a:ln>
        </p:spPr>
      </p:sp>
      <p:sp>
        <p:nvSpPr>
          <p:cNvPr id="80" name="Shape 88"/>
          <p:cNvSpPr/>
          <p:nvPr/>
        </p:nvSpPr>
        <p:spPr>
          <a:xfrm>
            <a:off x="4921704" y="2819172"/>
            <a:ext cx="1399660" cy="1047093"/>
          </a:xfrm>
          <a:prstGeom prst="rect">
            <a:avLst/>
          </a:prstGeom>
          <a:blipFill>
            <a:blip r:embed="rId4" cstate="print"/>
            <a:stretch>
              <a:fillRect/>
            </a:stretch>
          </a:blipFill>
          <a:ln>
            <a:noFill/>
          </a:ln>
        </p:spPr>
      </p:sp>
      <p:sp>
        <p:nvSpPr>
          <p:cNvPr id="81" name="Shape 89"/>
          <p:cNvSpPr/>
          <p:nvPr/>
        </p:nvSpPr>
        <p:spPr>
          <a:xfrm>
            <a:off x="3302940" y="1640499"/>
            <a:ext cx="1387228" cy="1040421"/>
          </a:xfrm>
          <a:prstGeom prst="rect">
            <a:avLst/>
          </a:prstGeom>
          <a:blipFill>
            <a:blip r:embed="rId5" cstate="print"/>
            <a:stretch>
              <a:fillRect/>
            </a:stretch>
          </a:blipFill>
          <a:ln>
            <a:noFill/>
          </a:ln>
        </p:spPr>
      </p:sp>
      <p:sp>
        <p:nvSpPr>
          <p:cNvPr id="82" name="Shape 90"/>
          <p:cNvSpPr/>
          <p:nvPr/>
        </p:nvSpPr>
        <p:spPr>
          <a:xfrm>
            <a:off x="3285375" y="2838475"/>
            <a:ext cx="1407702" cy="1053215"/>
          </a:xfrm>
          <a:prstGeom prst="rect">
            <a:avLst/>
          </a:prstGeom>
          <a:blipFill>
            <a:blip r:embed="rId6" cstate="print"/>
            <a:stretch>
              <a:fillRect/>
            </a:stretch>
          </a:blipFill>
          <a:ln>
            <a:noFill/>
          </a:ln>
        </p:spPr>
      </p:sp>
      <p:sp>
        <p:nvSpPr>
          <p:cNvPr id="83" name="Shape 91"/>
          <p:cNvSpPr/>
          <p:nvPr/>
        </p:nvSpPr>
        <p:spPr>
          <a:xfrm>
            <a:off x="413230" y="1641183"/>
            <a:ext cx="2286299" cy="681004"/>
          </a:xfrm>
          <a:prstGeom prst="roundRect">
            <a:avLst>
              <a:gd name="adj" fmla="val 16667"/>
            </a:avLst>
          </a:prstGeom>
          <a:solidFill>
            <a:srgbClr val="CCCCCC"/>
          </a:solidFill>
          <a:ln w="19050" cap="flat">
            <a:solidFill>
              <a:schemeClr val="dk2"/>
            </a:solidFill>
            <a:prstDash val="solid"/>
            <a:round/>
            <a:headEnd type="none" w="med" len="med"/>
            <a:tailEnd type="none" w="med" len="med"/>
          </a:ln>
        </p:spPr>
        <p:txBody>
          <a:bodyPr lIns="91425" tIns="91425" rIns="91425" bIns="91425" anchor="ctr" anchorCtr="0">
            <a:spAutoFit/>
          </a:bodyPr>
          <a:lstStyle/>
          <a:p>
            <a:pPr lvl="0" rtl="0">
              <a:buNone/>
            </a:pPr>
            <a:r>
              <a:rPr lang="en" sz="1400" b="1" dirty="0"/>
              <a:t>CATEGORY Retrieval : </a:t>
            </a:r>
            <a:br>
              <a:rPr lang="en" sz="1400" b="1" dirty="0"/>
            </a:br>
            <a:r>
              <a:rPr lang="en" sz="1400" b="1" dirty="0"/>
              <a:t>Hampi Temples</a:t>
            </a:r>
          </a:p>
        </p:txBody>
      </p:sp>
      <p:sp>
        <p:nvSpPr>
          <p:cNvPr id="84" name="Shape 92"/>
          <p:cNvSpPr/>
          <p:nvPr/>
        </p:nvSpPr>
        <p:spPr>
          <a:xfrm>
            <a:off x="447462" y="5419206"/>
            <a:ext cx="2362200" cy="1157730"/>
          </a:xfrm>
          <a:prstGeom prst="roundRect">
            <a:avLst>
              <a:gd name="adj" fmla="val 16667"/>
            </a:avLst>
          </a:prstGeom>
          <a:solidFill>
            <a:srgbClr val="CCCCCC"/>
          </a:solidFill>
          <a:ln w="19050" cap="flat">
            <a:solidFill>
              <a:schemeClr val="dk2"/>
            </a:solidFill>
            <a:prstDash val="solid"/>
            <a:round/>
            <a:headEnd type="none" w="med" len="med"/>
            <a:tailEnd type="none" w="med" len="med"/>
          </a:ln>
        </p:spPr>
        <p:txBody>
          <a:bodyPr wrap="square" lIns="91425" tIns="91425" rIns="91425" bIns="91425" anchor="ctr" anchorCtr="0">
            <a:spAutoFit/>
          </a:bodyPr>
          <a:lstStyle/>
          <a:p>
            <a:pPr lvl="0" rtl="0">
              <a:buNone/>
            </a:pPr>
            <a:r>
              <a:rPr lang="en" sz="1400" b="1" dirty="0" smtClean="0"/>
              <a:t>Same architectural style</a:t>
            </a:r>
          </a:p>
          <a:p>
            <a:pPr lvl="0" rtl="0">
              <a:buNone/>
            </a:pPr>
            <a:r>
              <a:rPr lang="en" sz="1400" b="1" dirty="0" smtClean="0"/>
              <a:t>Different sites</a:t>
            </a:r>
          </a:p>
          <a:p>
            <a:pPr lvl="0" rtl="0">
              <a:buNone/>
            </a:pPr>
            <a:r>
              <a:rPr lang="en" sz="1400" b="1" dirty="0" smtClean="0"/>
              <a:t>CATEGORY Retrieval :</a:t>
            </a:r>
          </a:p>
          <a:p>
            <a:pPr lvl="0" rtl="0">
              <a:buNone/>
            </a:pPr>
            <a:r>
              <a:rPr lang="en" sz="1400" b="1" dirty="0" smtClean="0"/>
              <a:t>Vijaynagara Empire</a:t>
            </a:r>
            <a:endParaRPr lang="en" sz="1400" b="1" dirty="0"/>
          </a:p>
        </p:txBody>
      </p:sp>
      <p:sp>
        <p:nvSpPr>
          <p:cNvPr id="85" name="Shape 93"/>
          <p:cNvSpPr txBox="1"/>
          <p:nvPr/>
        </p:nvSpPr>
        <p:spPr>
          <a:xfrm>
            <a:off x="395659" y="4489587"/>
            <a:ext cx="2388599" cy="369302"/>
          </a:xfrm>
          <a:prstGeom prst="rect">
            <a:avLst/>
          </a:prstGeom>
          <a:noFill/>
        </p:spPr>
        <p:txBody>
          <a:bodyPr lIns="91425" tIns="91425" rIns="91425" bIns="91425" anchor="t" anchorCtr="0">
            <a:spAutoFit/>
          </a:bodyPr>
          <a:lstStyle/>
          <a:p>
            <a:pPr lvl="0" algn="ctr" rtl="0">
              <a:buNone/>
            </a:pPr>
            <a:r>
              <a:rPr lang="en" sz="1200" b="1" dirty="0"/>
              <a:t>QUERY IMAGE</a:t>
            </a:r>
          </a:p>
        </p:txBody>
      </p:sp>
      <p:sp>
        <p:nvSpPr>
          <p:cNvPr id="87" name="Shape 95"/>
          <p:cNvSpPr/>
          <p:nvPr/>
        </p:nvSpPr>
        <p:spPr>
          <a:xfrm>
            <a:off x="2731501" y="1828800"/>
            <a:ext cx="468899" cy="293099"/>
          </a:xfrm>
          <a:prstGeom prst="rightArrow">
            <a:avLst>
              <a:gd name="adj1" fmla="val 50000"/>
              <a:gd name="adj2" fmla="val 50000"/>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spAutoFit/>
          </a:bodyPr>
          <a:lstStyle/>
          <a:p>
            <a:endParaRPr/>
          </a:p>
        </p:txBody>
      </p:sp>
      <p:sp>
        <p:nvSpPr>
          <p:cNvPr id="88" name="Shape 96"/>
          <p:cNvSpPr/>
          <p:nvPr/>
        </p:nvSpPr>
        <p:spPr>
          <a:xfrm>
            <a:off x="2731501" y="5943600"/>
            <a:ext cx="468899" cy="293099"/>
          </a:xfrm>
          <a:prstGeom prst="rightArrow">
            <a:avLst>
              <a:gd name="adj1" fmla="val 50000"/>
              <a:gd name="adj2" fmla="val 50000"/>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spAutoFit/>
          </a:bodyPr>
          <a:lstStyle/>
          <a:p>
            <a:endParaRPr/>
          </a:p>
        </p:txBody>
      </p:sp>
      <p:sp>
        <p:nvSpPr>
          <p:cNvPr id="89" name="Shape 97"/>
          <p:cNvSpPr/>
          <p:nvPr/>
        </p:nvSpPr>
        <p:spPr>
          <a:xfrm>
            <a:off x="1524000" y="2362200"/>
            <a:ext cx="248999" cy="351600"/>
          </a:xfrm>
          <a:prstGeom prst="upArrow">
            <a:avLst>
              <a:gd name="adj1" fmla="val 50000"/>
              <a:gd name="adj2" fmla="val 50000"/>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spAutoFit/>
          </a:bodyPr>
          <a:lstStyle/>
          <a:p>
            <a:endParaRPr/>
          </a:p>
        </p:txBody>
      </p:sp>
      <p:sp>
        <p:nvSpPr>
          <p:cNvPr id="96" name="Shape 104"/>
          <p:cNvSpPr/>
          <p:nvPr/>
        </p:nvSpPr>
        <p:spPr>
          <a:xfrm>
            <a:off x="527381" y="2934351"/>
            <a:ext cx="2144015" cy="1423852"/>
          </a:xfrm>
          <a:prstGeom prst="rect">
            <a:avLst/>
          </a:prstGeom>
          <a:blipFill>
            <a:blip r:embed="rId7" cstate="print"/>
            <a:stretch>
              <a:fillRect/>
            </a:stretch>
          </a:blipFill>
          <a:ln>
            <a:noFill/>
          </a:ln>
        </p:spPr>
      </p:sp>
      <p:sp>
        <p:nvSpPr>
          <p:cNvPr id="98" name="Shape 106"/>
          <p:cNvSpPr/>
          <p:nvPr/>
        </p:nvSpPr>
        <p:spPr>
          <a:xfrm>
            <a:off x="4841750" y="1685904"/>
            <a:ext cx="1547433" cy="996248"/>
          </a:xfrm>
          <a:prstGeom prst="rect">
            <a:avLst/>
          </a:prstGeom>
          <a:blipFill>
            <a:blip r:embed="rId8" cstate="print"/>
            <a:stretch>
              <a:fillRect/>
            </a:stretch>
          </a:blipFill>
          <a:ln>
            <a:noFill/>
          </a:ln>
        </p:spPr>
      </p:sp>
      <p:grpSp>
        <p:nvGrpSpPr>
          <p:cNvPr id="3" name="Group 2"/>
          <p:cNvGrpSpPr/>
          <p:nvPr/>
        </p:nvGrpSpPr>
        <p:grpSpPr>
          <a:xfrm>
            <a:off x="3165225" y="4286758"/>
            <a:ext cx="4910400" cy="2247900"/>
            <a:chOff x="3165225" y="4286758"/>
            <a:chExt cx="4910400" cy="2247900"/>
          </a:xfrm>
        </p:grpSpPr>
        <p:sp>
          <p:nvSpPr>
            <p:cNvPr id="86" name="Shape 94"/>
            <p:cNvSpPr/>
            <p:nvPr/>
          </p:nvSpPr>
          <p:spPr>
            <a:xfrm>
              <a:off x="3165225" y="4286758"/>
              <a:ext cx="4910400" cy="2247900"/>
            </a:xfrm>
            <a:prstGeom prst="rect">
              <a:avLst/>
            </a:prstGeom>
            <a:noFill/>
            <a:ln w="19050" cap="flat">
              <a:solidFill>
                <a:schemeClr val="dk2"/>
              </a:solidFill>
              <a:prstDash val="dash"/>
              <a:round/>
              <a:headEnd type="none" w="med" len="med"/>
              <a:tailEnd type="none" w="med" len="med"/>
            </a:ln>
          </p:spPr>
          <p:txBody>
            <a:bodyPr lIns="91425" tIns="91425" rIns="91425" bIns="91425" anchor="ctr" anchorCtr="0">
              <a:spAutoFit/>
            </a:bodyPr>
            <a:lstStyle/>
            <a:p>
              <a:endParaRPr/>
            </a:p>
          </p:txBody>
        </p:sp>
        <p:pic>
          <p:nvPicPr>
            <p:cNvPr id="3074" name="Picture 2" descr="http://upload.wikimedia.org/wikipedia/commons/0/0a/Hampi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3297" y="4362342"/>
              <a:ext cx="1351647" cy="21285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upload.wikimedia.org/wikipedia/commons/thumb/3/30/Hampi2.JPG/220px-Hampi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21364" y="5423172"/>
              <a:ext cx="1687376" cy="10345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upload.wikimedia.org/wikipedia/en/thumb/b/b7/Lotus_temple_hampi.jpg/220px-Lotus_temple_hamp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1364" y="4358203"/>
              <a:ext cx="1705384" cy="9781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encrypted-tbn0.gstatic.com/images?q=tbn:ANd9GcTKf7_p7a-FtA2lGBNJ7F2nzaOTuY476jjPpO7DFOutTRBwLEiB"/>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56774" y="4362342"/>
              <a:ext cx="1602597" cy="2128578"/>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Shape 98"/>
          <p:cNvSpPr/>
          <p:nvPr/>
        </p:nvSpPr>
        <p:spPr>
          <a:xfrm rot="-10746160">
            <a:off x="1524571" y="5194468"/>
            <a:ext cx="250806" cy="301683"/>
          </a:xfrm>
          <a:prstGeom prst="upArrow">
            <a:avLst>
              <a:gd name="adj1" fmla="val 50000"/>
              <a:gd name="adj2" fmla="val 50000"/>
            </a:avLst>
          </a:prstGeom>
          <a:solidFill>
            <a:srgbClr val="000000"/>
          </a:solidFill>
          <a:ln w="19050" cap="flat">
            <a:solidFill>
              <a:schemeClr val="dk2"/>
            </a:solidFill>
            <a:prstDash val="solid"/>
            <a:round/>
            <a:headEnd type="none" w="med" len="med"/>
            <a:tailEnd type="none" w="med" len="med"/>
          </a:ln>
        </p:spPr>
        <p:txBody>
          <a:bodyPr wrap="square" lIns="91425" tIns="91425" rIns="91425" bIns="91425" anchor="ctr" anchorCtr="0">
            <a:spAutoFit/>
          </a:bodyPr>
          <a:lstStyle/>
          <a:p>
            <a:endParaRPr/>
          </a:p>
        </p:txBody>
      </p:sp>
      <p:sp>
        <p:nvSpPr>
          <p:cNvPr id="24" name="Rectangle 23"/>
          <p:cNvSpPr/>
          <p:nvPr/>
        </p:nvSpPr>
        <p:spPr bwMode="auto">
          <a:xfrm>
            <a:off x="228601" y="1371600"/>
            <a:ext cx="8077200" cy="5334000"/>
          </a:xfrm>
          <a:prstGeom prst="rect">
            <a:avLst/>
          </a:prstGeom>
          <a:noFill/>
          <a:ln w="762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Tree>
    <p:extLst>
      <p:ext uri="{BB962C8B-B14F-4D97-AF65-F5344CB8AC3E}">
        <p14:creationId xmlns:p14="http://schemas.microsoft.com/office/powerpoint/2010/main" val="358657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Architectural Styles</a:t>
            </a:r>
            <a:endParaRPr lang="en-US" dirty="0">
              <a:latin typeface="Times New Roman" pitchFamily="18" charset="0"/>
              <a:cs typeface="Times New Roman" pitchFamily="18" charset="0"/>
            </a:endParaRPr>
          </a:p>
        </p:txBody>
      </p:sp>
      <p:sp>
        <p:nvSpPr>
          <p:cNvPr id="4" name="AutoShape 2" descr="https://mail-attachment.googleusercontent.com/attachment/?ui=2&amp;ik=f339d8cb39&amp;view=att&amp;th=13b8a79cfa457fac&amp;attid=0.2&amp;disp=inline&amp;realattid=f_hal5ngr31&amp;safe=1&amp;zw&amp;saduie=AG9B_P8Iymrp4EI9fUYZEn79VCEZ&amp;sadet=1355241568915&amp;sads=EQjRRZIx6eiP4LS0fOyTnV5dbM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mail-attachment.googleusercontent.com/attachment/?ui=2&amp;ik=f339d8cb39&amp;view=att&amp;th=13b8a79cfa457fac&amp;attid=0.2&amp;disp=inline&amp;realattid=f_hal5ngr31&amp;safe=1&amp;zw&amp;saduie=AG9B_P8Iymrp4EI9fUYZEn79VCEZ&amp;sadet=1355241568915&amp;sads=EQjRRZIx6eiP4LS0fOyTnV5dbM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Content Placeholder 2"/>
          <p:cNvSpPr>
            <a:spLocks noGrp="1"/>
          </p:cNvSpPr>
          <p:nvPr>
            <p:ph idx="1"/>
          </p:nvPr>
        </p:nvSpPr>
        <p:spPr>
          <a:xfrm>
            <a:off x="609599" y="6248400"/>
            <a:ext cx="1757497" cy="609600"/>
          </a:xfrm>
        </p:spPr>
        <p:txBody>
          <a:bodyPr/>
          <a:lstStyle/>
          <a:p>
            <a:pPr marL="514350" indent="-514350">
              <a:buNone/>
            </a:pPr>
            <a:r>
              <a:rPr lang="en-US" dirty="0" smtClean="0"/>
              <a:t>Retrieval</a:t>
            </a:r>
          </a:p>
          <a:p>
            <a:pPr marL="914400" lvl="1" indent="-457200">
              <a:buFont typeface="+mj-lt"/>
              <a:buAutoNum type="arabicPeriod"/>
            </a:pPr>
            <a:endParaRPr lang="en-US" dirty="0" smtClean="0"/>
          </a:p>
        </p:txBody>
      </p:sp>
      <p:sp>
        <p:nvSpPr>
          <p:cNvPr id="20" name="Content Placeholder 2"/>
          <p:cNvSpPr txBox="1">
            <a:spLocks/>
          </p:cNvSpPr>
          <p:nvPr/>
        </p:nvSpPr>
        <p:spPr bwMode="auto">
          <a:xfrm>
            <a:off x="6629400" y="4529563"/>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smtClean="0">
                <a:ln>
                  <a:noFill/>
                </a:ln>
                <a:solidFill>
                  <a:srgbClr val="262673"/>
                </a:solidFill>
                <a:effectLst/>
                <a:uLnTx/>
                <a:uFillTx/>
                <a:latin typeface="+mn-lt"/>
                <a:ea typeface="+mn-ea"/>
                <a:cs typeface="+mn-cs"/>
              </a:rPr>
              <a:t>Classification</a:t>
            </a:r>
          </a:p>
          <a:p>
            <a:pPr marL="914400" marR="0" lvl="1" indent="-457200" algn="l" defTabSz="914400" rtl="0" eaLnBrk="0" fontAlgn="base" latinLnBrk="0" hangingPunct="0">
              <a:lnSpc>
                <a:spcPct val="100000"/>
              </a:lnSpc>
              <a:spcBef>
                <a:spcPct val="20000"/>
              </a:spcBef>
              <a:spcAft>
                <a:spcPct val="0"/>
              </a:spcAft>
              <a:buClrTx/>
              <a:buSzTx/>
              <a:buFont typeface="+mj-lt"/>
              <a:buAutoNum type="arabicPeriod"/>
              <a:tabLst/>
              <a:defRPr/>
            </a:pPr>
            <a:endParaRPr kumimoji="0" lang="en-US" sz="2400" b="0" i="0" u="none" strike="noStrike" kern="0" cap="none" spc="0" normalizeH="0" baseline="0" noProof="0" dirty="0" smtClean="0">
              <a:ln>
                <a:noFill/>
              </a:ln>
              <a:solidFill>
                <a:srgbClr val="4597A0"/>
              </a:solidFill>
              <a:effectLst/>
              <a:uLnTx/>
              <a:uFillTx/>
              <a:latin typeface="+mn-lt"/>
            </a:endParaRPr>
          </a:p>
        </p:txBody>
      </p:sp>
      <p:sp>
        <p:nvSpPr>
          <p:cNvPr id="21" name="Content Placeholder 2"/>
          <p:cNvSpPr txBox="1">
            <a:spLocks/>
          </p:cNvSpPr>
          <p:nvPr/>
        </p:nvSpPr>
        <p:spPr bwMode="auto">
          <a:xfrm>
            <a:off x="3965662" y="6248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smtClean="0">
                <a:ln>
                  <a:noFill/>
                </a:ln>
                <a:solidFill>
                  <a:srgbClr val="262673"/>
                </a:solidFill>
                <a:effectLst/>
                <a:uLnTx/>
                <a:uFillTx/>
                <a:latin typeface="+mn-lt"/>
                <a:ea typeface="+mn-ea"/>
                <a:cs typeface="+mn-cs"/>
              </a:rPr>
              <a:t>Mining</a:t>
            </a:r>
          </a:p>
          <a:p>
            <a:pPr marL="914400" marR="0" lvl="1" indent="-457200" algn="l" defTabSz="914400" rtl="0" eaLnBrk="0" fontAlgn="base" latinLnBrk="0" hangingPunct="0">
              <a:lnSpc>
                <a:spcPct val="100000"/>
              </a:lnSpc>
              <a:spcBef>
                <a:spcPct val="20000"/>
              </a:spcBef>
              <a:spcAft>
                <a:spcPct val="0"/>
              </a:spcAft>
              <a:buClrTx/>
              <a:buSzTx/>
              <a:buFont typeface="+mj-lt"/>
              <a:buAutoNum type="arabicPeriod"/>
              <a:tabLst/>
              <a:defRPr/>
            </a:pPr>
            <a:endParaRPr kumimoji="0" lang="en-US" sz="2400" b="0" i="0" u="none" strike="noStrike" kern="0" cap="none" spc="0" normalizeH="0" baseline="0" noProof="0" dirty="0" smtClean="0">
              <a:ln>
                <a:noFill/>
              </a:ln>
              <a:solidFill>
                <a:srgbClr val="4597A0"/>
              </a:solidFill>
              <a:effectLst/>
              <a:uLnTx/>
              <a:uFillTx/>
              <a:latin typeface="+mn-lt"/>
            </a:endParaRPr>
          </a:p>
        </p:txBody>
      </p:sp>
      <p:sp>
        <p:nvSpPr>
          <p:cNvPr id="22" name="Content Placeholder 2"/>
          <p:cNvSpPr txBox="1">
            <a:spLocks/>
          </p:cNvSpPr>
          <p:nvPr/>
        </p:nvSpPr>
        <p:spPr bwMode="auto">
          <a:xfrm>
            <a:off x="152400" y="16002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Mughal</a:t>
            </a:r>
          </a:p>
          <a:p>
            <a:pPr marL="914400" marR="0" lvl="1" indent="-457200" algn="l" defTabSz="914400" rtl="0" eaLnBrk="0" fontAlgn="base" latinLnBrk="0" hangingPunct="0">
              <a:lnSpc>
                <a:spcPct val="100000"/>
              </a:lnSpc>
              <a:spcBef>
                <a:spcPct val="20000"/>
              </a:spcBef>
              <a:spcAft>
                <a:spcPct val="0"/>
              </a:spcAft>
              <a:buClrTx/>
              <a:buSzTx/>
              <a:buFont typeface="+mj-lt"/>
              <a:buAutoNum type="arabicPeriod"/>
              <a:tabLst/>
              <a:defRPr/>
            </a:pPr>
            <a:endParaRPr kumimoji="0" lang="en-US" sz="2000" b="0" i="0" u="none" strike="noStrike" kern="0" cap="none" spc="0" normalizeH="0" baseline="0" noProof="0" dirty="0" smtClean="0">
              <a:ln>
                <a:noFill/>
              </a:ln>
              <a:solidFill>
                <a:srgbClr val="4597A0"/>
              </a:solidFill>
              <a:effectLst/>
              <a:uLnTx/>
              <a:uFillTx/>
              <a:latin typeface="+mn-lt"/>
            </a:endParaRPr>
          </a:p>
        </p:txBody>
      </p:sp>
      <p:sp>
        <p:nvSpPr>
          <p:cNvPr id="25" name="AutoShape 2" descr="https://mail-attachment.googleusercontent.com/attachment/?ui=2&amp;ik=f339d8cb39&amp;view=att&amp;th=13b8a79cfa457fac&amp;attid=0.2&amp;disp=inline&amp;realattid=f_hal5ngr31&amp;safe=1&amp;zw&amp;saduie=AG9B_P8Iymrp4EI9fUYZEn79VCEZ&amp;sadet=1355241568915&amp;sads=EQjRRZIx6eiP4LS0fOyTnV5dbM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https://mail-attachment.googleusercontent.com/attachment/?ui=2&amp;ik=f339d8cb39&amp;view=att&amp;th=13b8a79cfa457fac&amp;attid=0.2&amp;disp=inline&amp;realattid=f_hal5ngr31&amp;safe=1&amp;zw&amp;saduie=AG9B_P8Iymrp4EI9fUYZEn79VCEZ&amp;sadet=1355241568915&amp;sads=EQjRRZIx6eiP4LS0fOyTnV5dbM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9" name="Picture 5" descr="C:\Users\Abhinav Goel\Dropbox\ICVGIP Presentation\8_1445744414_4dda91d9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0523" y="1156596"/>
            <a:ext cx="1839815" cy="14294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Users\Abhinav Goel\Dropbox\ICVGIP Presentation\40_Taj_Mahal-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1" y="1156594"/>
            <a:ext cx="1838592" cy="14295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5249063" y="1156594"/>
            <a:ext cx="3742537" cy="1434206"/>
            <a:chOff x="-94140" y="3450636"/>
            <a:chExt cx="6305211" cy="2174570"/>
          </a:xfrm>
        </p:grpSpPr>
        <p:pic>
          <p:nvPicPr>
            <p:cNvPr id="32" name="Picture 7" descr="C:\Users\Abhinav Goel\Dropbox\ICVGIP Presentation\27_3745089287_77495e799e_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452407"/>
              <a:ext cx="2934471" cy="21727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9" descr="C:\Users\Abhinav Goel\Dropbox\ICVGIP Presentation\50_red_fort_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140" y="3450636"/>
              <a:ext cx="3259198" cy="217279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AutoShape 2" descr="3_Virupaksha_temple_0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descr="C:\Users\Abhinav Goel\Dropbox\ICVGIP Presentation\7_srivill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7329" y="2667000"/>
            <a:ext cx="1859064" cy="13942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bhinav Goel\Dropbox\ICVGIP Presentation\7_349.annamalaiyar-raja-gopura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0523" y="2667001"/>
            <a:ext cx="1856813" cy="139429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bhinav Goel\Dropbox\ICVGIP Presentation\4_Brahma%2BTirtham%2B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9063" y="2667001"/>
            <a:ext cx="1837537" cy="13942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bhinav Goel\Dropbox\ICVGIP Presentation\3_Virupaksha_temple_0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2536" y="2667001"/>
            <a:ext cx="1859063" cy="1394297"/>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2"/>
          <p:cNvSpPr txBox="1">
            <a:spLocks/>
          </p:cNvSpPr>
          <p:nvPr/>
        </p:nvSpPr>
        <p:spPr bwMode="auto">
          <a:xfrm>
            <a:off x="155575" y="313554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Dravidian</a:t>
            </a:r>
            <a:endParaRPr kumimoji="0" lang="en-US" sz="2000" b="0" i="0" u="none" strike="noStrike" kern="0" cap="none" spc="0" normalizeH="0" baseline="0" noProof="0" dirty="0" smtClean="0">
              <a:ln>
                <a:noFill/>
              </a:ln>
              <a:solidFill>
                <a:srgbClr val="4597A0"/>
              </a:solidFill>
              <a:effectLst/>
              <a:uLnTx/>
              <a:uFillTx/>
              <a:latin typeface="+mn-lt"/>
            </a:endParaRPr>
          </a:p>
        </p:txBody>
      </p:sp>
      <p:pic>
        <p:nvPicPr>
          <p:cNvPr id="2055" name="Picture 7" descr="C:\Users\Abhinav Goel\Dropbox\ICVGIP Presentation\1_0333.VictoriamemorialCalcutt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7801" y="4191001"/>
            <a:ext cx="1854022" cy="115934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3350449" y="4191001"/>
            <a:ext cx="5641150" cy="1159346"/>
            <a:chOff x="3350449" y="4191001"/>
            <a:chExt cx="5641150" cy="1159346"/>
          </a:xfrm>
        </p:grpSpPr>
        <p:pic>
          <p:nvPicPr>
            <p:cNvPr id="2056" name="Picture 8" descr="C:\Users\Abhinav Goel\Dropbox\ICVGIP Presentation\22_gateway-to-indi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50449" y="4191001"/>
              <a:ext cx="1048047" cy="115934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Abhinav Goel\Dropbox\ICVGIP Presentation\4_5174732244_230b399fd8_b.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92036" y="4191001"/>
              <a:ext cx="1791533" cy="11593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Abhinav Goel\Dropbox\ICVGIP Presentation\19_4143002913_626cb90fe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83662" y="4191002"/>
              <a:ext cx="1007738" cy="115934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Abhinav Goel\Dropbox\ICVGIP Presentation\32_6130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47523" y="4191001"/>
              <a:ext cx="1444076" cy="1159345"/>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Content Placeholder 2"/>
          <p:cNvSpPr txBox="1">
            <a:spLocks/>
          </p:cNvSpPr>
          <p:nvPr/>
        </p:nvSpPr>
        <p:spPr bwMode="auto">
          <a:xfrm>
            <a:off x="152400" y="4542073"/>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British</a:t>
            </a:r>
            <a:endParaRPr kumimoji="0" lang="en-US" sz="2000" b="0" i="0" u="none" strike="noStrike" kern="0" cap="none" spc="0" normalizeH="0" baseline="0" noProof="0" dirty="0" smtClean="0">
              <a:ln>
                <a:noFill/>
              </a:ln>
              <a:solidFill>
                <a:srgbClr val="4597A0"/>
              </a:solidFill>
              <a:effectLst/>
              <a:uLnTx/>
              <a:uFillTx/>
              <a:latin typeface="+mn-lt"/>
            </a:endParaRPr>
          </a:p>
        </p:txBody>
      </p:sp>
      <p:sp>
        <p:nvSpPr>
          <p:cNvPr id="35" name="Content Placeholder 2"/>
          <p:cNvSpPr txBox="1">
            <a:spLocks/>
          </p:cNvSpPr>
          <p:nvPr/>
        </p:nvSpPr>
        <p:spPr bwMode="auto">
          <a:xfrm>
            <a:off x="464924" y="5486400"/>
            <a:ext cx="193537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Query Image</a:t>
            </a:r>
            <a:endParaRPr kumimoji="0" lang="en-US" sz="2000" b="0" i="0" u="none" strike="noStrike" kern="0" cap="none" spc="0" normalizeH="0" baseline="0" noProof="0" dirty="0" smtClean="0">
              <a:ln>
                <a:noFill/>
              </a:ln>
              <a:solidFill>
                <a:srgbClr val="4597A0"/>
              </a:solidFill>
              <a:effectLst/>
              <a:uLnTx/>
              <a:uFillTx/>
              <a:latin typeface="+mn-lt"/>
            </a:endParaRPr>
          </a:p>
        </p:txBody>
      </p:sp>
      <p:sp>
        <p:nvSpPr>
          <p:cNvPr id="7" name="Rectangle 6"/>
          <p:cNvSpPr/>
          <p:nvPr/>
        </p:nvSpPr>
        <p:spPr bwMode="auto">
          <a:xfrm>
            <a:off x="464924" y="6248400"/>
            <a:ext cx="1891937" cy="457200"/>
          </a:xfrm>
          <a:prstGeom prst="rect">
            <a:avLst/>
          </a:prstGeom>
          <a:noFill/>
          <a:ln w="762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8" name="Content Placeholder 2"/>
          <p:cNvSpPr txBox="1">
            <a:spLocks/>
          </p:cNvSpPr>
          <p:nvPr/>
        </p:nvSpPr>
        <p:spPr bwMode="auto">
          <a:xfrm>
            <a:off x="4820266" y="5486400"/>
            <a:ext cx="242954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Retrieved Images</a:t>
            </a:r>
            <a:endParaRPr kumimoji="0" lang="en-US" sz="2000" b="0" i="0" u="none" strike="noStrike" kern="0" cap="none" spc="0" normalizeH="0" baseline="0" noProof="0" dirty="0" smtClean="0">
              <a:ln>
                <a:noFill/>
              </a:ln>
              <a:solidFill>
                <a:srgbClr val="4597A0"/>
              </a:solidFill>
              <a:effectLst/>
              <a:uLnTx/>
              <a:uFillTx/>
              <a:latin typeface="+mn-lt"/>
            </a:endParaRPr>
          </a:p>
        </p:txBody>
      </p:sp>
      <p:grpSp>
        <p:nvGrpSpPr>
          <p:cNvPr id="14" name="Group 13"/>
          <p:cNvGrpSpPr/>
          <p:nvPr/>
        </p:nvGrpSpPr>
        <p:grpSpPr>
          <a:xfrm>
            <a:off x="460374" y="1197010"/>
            <a:ext cx="8239341" cy="3755990"/>
            <a:chOff x="460374" y="1197010"/>
            <a:chExt cx="8239341" cy="3755990"/>
          </a:xfrm>
        </p:grpSpPr>
        <p:sp>
          <p:nvSpPr>
            <p:cNvPr id="13" name="Rectangle 12"/>
            <p:cNvSpPr/>
            <p:nvPr/>
          </p:nvSpPr>
          <p:spPr bwMode="auto">
            <a:xfrm>
              <a:off x="6426608" y="1375569"/>
              <a:ext cx="659992" cy="449262"/>
            </a:xfrm>
            <a:prstGeom prst="rect">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8" name="Rectangle 47"/>
            <p:cNvSpPr/>
            <p:nvPr/>
          </p:nvSpPr>
          <p:spPr bwMode="auto">
            <a:xfrm>
              <a:off x="7435754" y="1197010"/>
              <a:ext cx="1263961" cy="1241390"/>
            </a:xfrm>
            <a:prstGeom prst="rect">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9" name="Rectangle 48"/>
            <p:cNvSpPr/>
            <p:nvPr/>
          </p:nvSpPr>
          <p:spPr bwMode="auto">
            <a:xfrm>
              <a:off x="940208" y="1353101"/>
              <a:ext cx="659992" cy="449262"/>
            </a:xfrm>
            <a:prstGeom prst="rect">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0" name="Rectangle 49"/>
            <p:cNvSpPr/>
            <p:nvPr/>
          </p:nvSpPr>
          <p:spPr bwMode="auto">
            <a:xfrm>
              <a:off x="3794289" y="1227694"/>
              <a:ext cx="952281" cy="590011"/>
            </a:xfrm>
            <a:prstGeom prst="rect">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7" name="Rectangle 36"/>
            <p:cNvSpPr/>
            <p:nvPr/>
          </p:nvSpPr>
          <p:spPr bwMode="auto">
            <a:xfrm>
              <a:off x="5754377" y="2819400"/>
              <a:ext cx="659992" cy="914400"/>
            </a:xfrm>
            <a:prstGeom prst="rect">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9" name="Rectangle 38"/>
            <p:cNvSpPr/>
            <p:nvPr/>
          </p:nvSpPr>
          <p:spPr bwMode="auto">
            <a:xfrm>
              <a:off x="7547522" y="2819400"/>
              <a:ext cx="834477" cy="914400"/>
            </a:xfrm>
            <a:prstGeom prst="rect">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1" name="Rectangle 40"/>
            <p:cNvSpPr/>
            <p:nvPr/>
          </p:nvSpPr>
          <p:spPr bwMode="auto">
            <a:xfrm>
              <a:off x="460374" y="2678348"/>
              <a:ext cx="1139139" cy="1284051"/>
            </a:xfrm>
            <a:prstGeom prst="rect">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2" name="Rectangle 41"/>
            <p:cNvSpPr/>
            <p:nvPr/>
          </p:nvSpPr>
          <p:spPr bwMode="auto">
            <a:xfrm>
              <a:off x="3830196" y="2770760"/>
              <a:ext cx="897466" cy="1099225"/>
            </a:xfrm>
            <a:prstGeom prst="rect">
              <a:avLst/>
            </a:prstGeom>
            <a:noFill/>
            <a:ln w="762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nvGrpSpPr>
            <p:cNvPr id="8" name="Group 7"/>
            <p:cNvGrpSpPr/>
            <p:nvPr/>
          </p:nvGrpSpPr>
          <p:grpSpPr>
            <a:xfrm>
              <a:off x="7924800" y="4640025"/>
              <a:ext cx="765161" cy="312975"/>
              <a:chOff x="7924800" y="4640025"/>
              <a:chExt cx="765161" cy="312975"/>
            </a:xfrm>
          </p:grpSpPr>
          <p:sp>
            <p:nvSpPr>
              <p:cNvPr id="6" name="Oval 5"/>
              <p:cNvSpPr/>
              <p:nvPr/>
            </p:nvSpPr>
            <p:spPr bwMode="auto">
              <a:xfrm>
                <a:off x="7924800" y="4640025"/>
                <a:ext cx="312975" cy="312975"/>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7" name="Oval 46"/>
              <p:cNvSpPr/>
              <p:nvPr/>
            </p:nvSpPr>
            <p:spPr bwMode="auto">
              <a:xfrm>
                <a:off x="8376986" y="4640025"/>
                <a:ext cx="312975" cy="312975"/>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grpSp>
          <p:nvGrpSpPr>
            <p:cNvPr id="12" name="Group 11"/>
            <p:cNvGrpSpPr/>
            <p:nvPr/>
          </p:nvGrpSpPr>
          <p:grpSpPr>
            <a:xfrm>
              <a:off x="5092575" y="4542073"/>
              <a:ext cx="765161" cy="312975"/>
              <a:chOff x="5092575" y="4542073"/>
              <a:chExt cx="765161" cy="312975"/>
            </a:xfrm>
          </p:grpSpPr>
          <p:sp>
            <p:nvSpPr>
              <p:cNvPr id="51" name="Oval 50"/>
              <p:cNvSpPr/>
              <p:nvPr/>
            </p:nvSpPr>
            <p:spPr bwMode="auto">
              <a:xfrm>
                <a:off x="5092575" y="4542073"/>
                <a:ext cx="312975" cy="312975"/>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2" name="Oval 51"/>
              <p:cNvSpPr/>
              <p:nvPr/>
            </p:nvSpPr>
            <p:spPr bwMode="auto">
              <a:xfrm>
                <a:off x="5544761" y="4542073"/>
                <a:ext cx="312975" cy="312975"/>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grpSp>
          <p:nvGrpSpPr>
            <p:cNvPr id="9" name="Group 8"/>
            <p:cNvGrpSpPr/>
            <p:nvPr/>
          </p:nvGrpSpPr>
          <p:grpSpPr>
            <a:xfrm>
              <a:off x="6471638" y="4341835"/>
              <a:ext cx="765161" cy="312975"/>
              <a:chOff x="6471638" y="4341835"/>
              <a:chExt cx="765161" cy="312975"/>
            </a:xfrm>
          </p:grpSpPr>
          <p:sp>
            <p:nvSpPr>
              <p:cNvPr id="53" name="Oval 52"/>
              <p:cNvSpPr/>
              <p:nvPr/>
            </p:nvSpPr>
            <p:spPr bwMode="auto">
              <a:xfrm>
                <a:off x="6471638" y="4341835"/>
                <a:ext cx="312975" cy="312975"/>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4" name="Oval 53"/>
              <p:cNvSpPr/>
              <p:nvPr/>
            </p:nvSpPr>
            <p:spPr bwMode="auto">
              <a:xfrm>
                <a:off x="6923824" y="4341835"/>
                <a:ext cx="312975" cy="312975"/>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grpSp>
          <p:nvGrpSpPr>
            <p:cNvPr id="11" name="Group 10"/>
            <p:cNvGrpSpPr/>
            <p:nvPr/>
          </p:nvGrpSpPr>
          <p:grpSpPr>
            <a:xfrm>
              <a:off x="3447615" y="4264602"/>
              <a:ext cx="765161" cy="312975"/>
              <a:chOff x="2699451" y="4229098"/>
              <a:chExt cx="765161" cy="312975"/>
            </a:xfrm>
          </p:grpSpPr>
          <p:sp>
            <p:nvSpPr>
              <p:cNvPr id="55" name="Oval 54"/>
              <p:cNvSpPr/>
              <p:nvPr/>
            </p:nvSpPr>
            <p:spPr bwMode="auto">
              <a:xfrm>
                <a:off x="2699451" y="4229098"/>
                <a:ext cx="312975" cy="312975"/>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6" name="Oval 55"/>
              <p:cNvSpPr/>
              <p:nvPr/>
            </p:nvSpPr>
            <p:spPr bwMode="auto">
              <a:xfrm>
                <a:off x="3151637" y="4229098"/>
                <a:ext cx="312975" cy="312975"/>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grpSp>
          <p:nvGrpSpPr>
            <p:cNvPr id="10" name="Group 9"/>
            <p:cNvGrpSpPr/>
            <p:nvPr/>
          </p:nvGrpSpPr>
          <p:grpSpPr>
            <a:xfrm>
              <a:off x="887623" y="4529563"/>
              <a:ext cx="765161" cy="312975"/>
              <a:chOff x="2070192" y="4529563"/>
              <a:chExt cx="765161" cy="312975"/>
            </a:xfrm>
          </p:grpSpPr>
          <p:sp>
            <p:nvSpPr>
              <p:cNvPr id="57" name="Oval 56"/>
              <p:cNvSpPr/>
              <p:nvPr/>
            </p:nvSpPr>
            <p:spPr bwMode="auto">
              <a:xfrm>
                <a:off x="2070192" y="4529563"/>
                <a:ext cx="312975" cy="312975"/>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8" name="Oval 57"/>
              <p:cNvSpPr/>
              <p:nvPr/>
            </p:nvSpPr>
            <p:spPr bwMode="auto">
              <a:xfrm>
                <a:off x="2522378" y="4529563"/>
                <a:ext cx="312975" cy="312975"/>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grpSp>
      <p:grpSp>
        <p:nvGrpSpPr>
          <p:cNvPr id="15" name="Group 14"/>
          <p:cNvGrpSpPr/>
          <p:nvPr/>
        </p:nvGrpSpPr>
        <p:grpSpPr>
          <a:xfrm>
            <a:off x="2133600" y="1600200"/>
            <a:ext cx="1331190" cy="3389950"/>
            <a:chOff x="2133600" y="1600200"/>
            <a:chExt cx="1331190" cy="3389950"/>
          </a:xfrm>
        </p:grpSpPr>
        <p:sp>
          <p:nvSpPr>
            <p:cNvPr id="59" name="Content Placeholder 2"/>
            <p:cNvSpPr txBox="1">
              <a:spLocks/>
            </p:cNvSpPr>
            <p:nvPr/>
          </p:nvSpPr>
          <p:spPr bwMode="auto">
            <a:xfrm>
              <a:off x="2209800" y="1600200"/>
              <a:ext cx="113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Domes</a:t>
              </a:r>
              <a:endParaRPr kumimoji="0" lang="en-US" sz="2000" b="0" i="0" u="none" strike="noStrike" kern="0" cap="none" spc="0" normalizeH="0" baseline="0" noProof="0" dirty="0" smtClean="0">
                <a:ln>
                  <a:noFill/>
                </a:ln>
                <a:solidFill>
                  <a:srgbClr val="4597A0"/>
                </a:solidFill>
                <a:effectLst/>
                <a:uLnTx/>
                <a:uFillTx/>
                <a:latin typeface="+mn-lt"/>
              </a:endParaRPr>
            </a:p>
          </p:txBody>
        </p:sp>
        <p:sp>
          <p:nvSpPr>
            <p:cNvPr id="60" name="Content Placeholder 2"/>
            <p:cNvSpPr txBox="1">
              <a:spLocks/>
            </p:cNvSpPr>
            <p:nvPr/>
          </p:nvSpPr>
          <p:spPr bwMode="auto">
            <a:xfrm>
              <a:off x="2209800" y="3091773"/>
              <a:ext cx="113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Pyramid</a:t>
              </a:r>
              <a:endParaRPr kumimoji="0" lang="en-US" sz="2000" b="0" i="0" u="none" strike="noStrike" kern="0" cap="none" spc="0" normalizeH="0" baseline="0" noProof="0" dirty="0" smtClean="0">
                <a:ln>
                  <a:noFill/>
                </a:ln>
                <a:solidFill>
                  <a:srgbClr val="4597A0"/>
                </a:solidFill>
                <a:effectLst/>
                <a:uLnTx/>
                <a:uFillTx/>
                <a:latin typeface="+mn-lt"/>
              </a:endParaRPr>
            </a:p>
          </p:txBody>
        </p:sp>
        <p:sp>
          <p:nvSpPr>
            <p:cNvPr id="61" name="Content Placeholder 2"/>
            <p:cNvSpPr txBox="1">
              <a:spLocks/>
            </p:cNvSpPr>
            <p:nvPr/>
          </p:nvSpPr>
          <p:spPr bwMode="auto">
            <a:xfrm>
              <a:off x="2133600" y="4532950"/>
              <a:ext cx="133119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ctr" defTabSz="914400" rtl="0" eaLnBrk="0" fontAlgn="base" latinLnBrk="0" hangingPunct="0">
                <a:lnSpc>
                  <a:spcPct val="100000"/>
                </a:lnSpc>
                <a:spcBef>
                  <a:spcPct val="20000"/>
                </a:spcBef>
                <a:spcAft>
                  <a:spcPct val="0"/>
                </a:spcAft>
                <a:buClrTx/>
                <a:buSzTx/>
                <a:buFontTx/>
                <a:buNone/>
                <a:tabLst/>
                <a:defRPr/>
              </a:pPr>
              <a:r>
                <a:rPr lang="en-US" sz="2000" kern="0" dirty="0" smtClean="0">
                  <a:solidFill>
                    <a:srgbClr val="262673"/>
                  </a:solidFill>
                  <a:latin typeface="+mn-lt"/>
                </a:rPr>
                <a:t>Twin </a:t>
              </a:r>
            </a:p>
            <a:p>
              <a:pPr marL="514350" marR="0" lvl="0" indent="-514350" algn="ctr" defTabSz="914400" rtl="0" eaLnBrk="0" fontAlgn="base" latinLnBrk="0" hangingPunct="0">
                <a:lnSpc>
                  <a:spcPct val="100000"/>
                </a:lnSpc>
                <a:spcBef>
                  <a:spcPct val="20000"/>
                </a:spcBef>
                <a:spcAft>
                  <a:spcPct val="0"/>
                </a:spcAft>
                <a:buClrTx/>
                <a:buSzTx/>
                <a:buFontTx/>
                <a:buNone/>
                <a:tabLst/>
                <a:defRPr/>
              </a:pPr>
              <a:r>
                <a:rPr lang="en-US" sz="2000" kern="0" dirty="0" smtClean="0">
                  <a:solidFill>
                    <a:srgbClr val="262673"/>
                  </a:solidFill>
                  <a:latin typeface="+mn-lt"/>
                </a:rPr>
                <a:t>Minarets</a:t>
              </a:r>
              <a:endParaRPr kumimoji="0" lang="en-US" sz="2000" b="0" i="0" u="none" strike="noStrike" kern="0" cap="none" spc="0" normalizeH="0" baseline="0" noProof="0" dirty="0" smtClean="0">
                <a:ln>
                  <a:noFill/>
                </a:ln>
                <a:solidFill>
                  <a:srgbClr val="4597A0"/>
                </a:solidFill>
                <a:effectLst/>
                <a:uLnTx/>
                <a:uFillTx/>
                <a:latin typeface="+mn-lt"/>
              </a:endParaRPr>
            </a:p>
          </p:txBody>
        </p:sp>
      </p:grpSp>
      <p:grpSp>
        <p:nvGrpSpPr>
          <p:cNvPr id="62" name="Group 61"/>
          <p:cNvGrpSpPr/>
          <p:nvPr/>
        </p:nvGrpSpPr>
        <p:grpSpPr>
          <a:xfrm>
            <a:off x="648034" y="1157762"/>
            <a:ext cx="8191166" cy="5547838"/>
            <a:chOff x="838201" y="-68048"/>
            <a:chExt cx="5148733" cy="5547838"/>
          </a:xfrm>
        </p:grpSpPr>
        <p:cxnSp>
          <p:nvCxnSpPr>
            <p:cNvPr id="63" name="Straight Connector 62"/>
            <p:cNvCxnSpPr/>
            <p:nvPr/>
          </p:nvCxnSpPr>
          <p:spPr bwMode="auto">
            <a:xfrm flipV="1">
              <a:off x="3400488" y="-68048"/>
              <a:ext cx="0" cy="2880838"/>
            </a:xfrm>
            <a:prstGeom prst="line">
              <a:avLst/>
            </a:prstGeom>
            <a:solidFill>
              <a:schemeClr val="accent1"/>
            </a:solidFill>
            <a:ln w="76200" cap="flat" cmpd="sng" algn="ctr">
              <a:solidFill>
                <a:schemeClr val="tx1"/>
              </a:solidFill>
              <a:prstDash val="sysDash"/>
              <a:round/>
              <a:headEnd type="none" w="med" len="med"/>
              <a:tailEnd type="none" w="med" len="med"/>
            </a:ln>
            <a:effectLst/>
          </p:spPr>
        </p:cxnSp>
        <p:cxnSp>
          <p:nvCxnSpPr>
            <p:cNvPr id="64" name="Straight Connector 63"/>
            <p:cNvCxnSpPr/>
            <p:nvPr/>
          </p:nvCxnSpPr>
          <p:spPr bwMode="auto">
            <a:xfrm flipH="1">
              <a:off x="838201" y="2835489"/>
              <a:ext cx="2564338" cy="2498511"/>
            </a:xfrm>
            <a:prstGeom prst="line">
              <a:avLst/>
            </a:prstGeom>
            <a:solidFill>
              <a:schemeClr val="accent1"/>
            </a:solidFill>
            <a:ln w="76200" cap="flat" cmpd="sng" algn="ctr">
              <a:solidFill>
                <a:schemeClr val="tx1"/>
              </a:solidFill>
              <a:prstDash val="sysDash"/>
              <a:round/>
              <a:headEnd type="none" w="med" len="med"/>
              <a:tailEnd type="none" w="med" len="med"/>
            </a:ln>
            <a:effectLst/>
          </p:spPr>
        </p:cxnSp>
        <p:cxnSp>
          <p:nvCxnSpPr>
            <p:cNvPr id="65" name="Straight Connector 64"/>
            <p:cNvCxnSpPr/>
            <p:nvPr/>
          </p:nvCxnSpPr>
          <p:spPr bwMode="auto">
            <a:xfrm>
              <a:off x="3414424" y="2835489"/>
              <a:ext cx="2572510" cy="2644301"/>
            </a:xfrm>
            <a:prstGeom prst="line">
              <a:avLst/>
            </a:prstGeom>
            <a:solidFill>
              <a:schemeClr val="accent1"/>
            </a:solidFill>
            <a:ln w="76200" cap="flat" cmpd="sng" algn="ctr">
              <a:solidFill>
                <a:schemeClr val="tx1"/>
              </a:solidFill>
              <a:prstDash val="sysDash"/>
              <a:round/>
              <a:headEnd type="none" w="med" len="med"/>
              <a:tailEnd type="none" w="med" len="med"/>
            </a:ln>
            <a:effectLst/>
          </p:spPr>
        </p:cxnSp>
      </p:grpSp>
    </p:spTree>
    <p:extLst>
      <p:ext uri="{BB962C8B-B14F-4D97-AF65-F5344CB8AC3E}">
        <p14:creationId xmlns:p14="http://schemas.microsoft.com/office/powerpoint/2010/main" val="15163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xit" presetSubtype="0" fill="hold" grpId="0" nodeType="withEffect">
                                  <p:stCondLst>
                                    <p:cond delay="0"/>
                                  </p:stCondLst>
                                  <p:childTnLst>
                                    <p:animEffect transition="out" filter="fade">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par>
                                <p:cTn id="18" presetID="35" presetClass="path" presetSubtype="0" accel="50000" decel="50000" fill="hold" nodeType="withEffect">
                                  <p:stCondLst>
                                    <p:cond delay="0"/>
                                  </p:stCondLst>
                                  <p:childTnLst>
                                    <p:animMotion origin="layout" path="M -4.16667E-6 -4.19981E-6 L -0.11718 -4.19981E-6 " pathEditMode="relative" rAng="0" ptsTypes="AA">
                                      <p:cBhvr>
                                        <p:cTn id="19" dur="500" fill="hold"/>
                                        <p:tgtEl>
                                          <p:spTgt spid="30"/>
                                        </p:tgtEl>
                                        <p:attrNameLst>
                                          <p:attrName>ppt_x</p:attrName>
                                          <p:attrName>ppt_y</p:attrName>
                                        </p:attrNameLst>
                                      </p:cBhvr>
                                      <p:rCtr x="-5868" y="0"/>
                                    </p:animMotion>
                                  </p:childTnLst>
                                </p:cTn>
                              </p:par>
                              <p:par>
                                <p:cTn id="20" presetID="35" presetClass="path" presetSubtype="0" accel="50000" decel="50000" fill="hold" nodeType="withEffect">
                                  <p:stCondLst>
                                    <p:cond delay="0"/>
                                  </p:stCondLst>
                                  <p:childTnLst>
                                    <p:animMotion origin="layout" path="M 1.11111E-6 1.70213E-6 L -0.11597 1.70213E-6 " pathEditMode="relative" rAng="0" ptsTypes="AA">
                                      <p:cBhvr>
                                        <p:cTn id="21" dur="500" fill="hold"/>
                                        <p:tgtEl>
                                          <p:spTgt spid="2051"/>
                                        </p:tgtEl>
                                        <p:attrNameLst>
                                          <p:attrName>ppt_x</p:attrName>
                                          <p:attrName>ppt_y</p:attrName>
                                        </p:attrNameLst>
                                      </p:cBhvr>
                                      <p:rCtr x="-5799" y="0"/>
                                    </p:animMotion>
                                  </p:childTnLst>
                                </p:cTn>
                              </p:par>
                              <p:par>
                                <p:cTn id="22" presetID="35" presetClass="path" presetSubtype="0" accel="50000" decel="50000" fill="hold" nodeType="withEffect">
                                  <p:stCondLst>
                                    <p:cond delay="0"/>
                                  </p:stCondLst>
                                  <p:childTnLst>
                                    <p:animMotion origin="layout" path="M -2.22222E-6 1.62812E-6 L -0.11805 1.62812E-6 " pathEditMode="relative" rAng="0" ptsTypes="AA">
                                      <p:cBhvr>
                                        <p:cTn id="23" dur="500" fill="hold"/>
                                        <p:tgtEl>
                                          <p:spTgt spid="2055"/>
                                        </p:tgtEl>
                                        <p:attrNameLst>
                                          <p:attrName>ppt_x</p:attrName>
                                          <p:attrName>ppt_y</p:attrName>
                                        </p:attrNameLst>
                                      </p:cBhvr>
                                      <p:rCtr x="-5903" y="0"/>
                                    </p:animMotion>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xit" presetSubtype="0" fill="hold" grpId="1" nodeType="with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63" presetClass="path" presetSubtype="0" accel="50000" decel="50000" fill="hold" grpId="1" nodeType="withEffect">
                                  <p:stCondLst>
                                    <p:cond delay="0"/>
                                  </p:stCondLst>
                                  <p:childTnLst>
                                    <p:animMotion origin="layout" path="M -2.77778E-7 -7.67808E-7 L 0.34566 -7.67808E-7 " pathEditMode="relative" rAng="0" ptsTypes="AA">
                                      <p:cBhvr>
                                        <p:cTn id="45" dur="500" fill="hold"/>
                                        <p:tgtEl>
                                          <p:spTgt spid="7"/>
                                        </p:tgtEl>
                                        <p:attrNameLst>
                                          <p:attrName>ppt_x</p:attrName>
                                          <p:attrName>ppt_y</p:attrName>
                                        </p:attrNameLst>
                                      </p:cBhvr>
                                      <p:rCtr x="17274" y="0"/>
                                    </p:animMotion>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36" presetClass="path" presetSubtype="0" accel="50000" decel="50000" fill="hold" nodeType="withEffect">
                                  <p:stCondLst>
                                    <p:cond delay="0"/>
                                  </p:stCondLst>
                                  <p:childTnLst>
                                    <p:animMotion origin="layout" path="M -0.11718 -4.19981E-6 L -0.11718 0.11333 C -0.11718 0.1642 -0.05989 0.22688 -0.01302 0.22688 L 0.09115 0.22688 " pathEditMode="relative" rAng="0" ptsTypes="FfFF">
                                      <p:cBhvr>
                                        <p:cTn id="58" dur="2000" fill="hold"/>
                                        <p:tgtEl>
                                          <p:spTgt spid="30"/>
                                        </p:tgtEl>
                                        <p:attrNameLst>
                                          <p:attrName>ppt_x</p:attrName>
                                          <p:attrName>ppt_y</p:attrName>
                                        </p:attrNameLst>
                                      </p:cBhvr>
                                      <p:rCtr x="10417" y="11332"/>
                                    </p:animMotion>
                                  </p:childTnLst>
                                </p:cTn>
                              </p:par>
                              <p:par>
                                <p:cTn id="59" presetID="36" presetClass="path" presetSubtype="0" accel="50000" decel="50000" fill="hold" nodeType="withEffect">
                                  <p:stCondLst>
                                    <p:cond delay="0"/>
                                  </p:stCondLst>
                                  <p:childTnLst>
                                    <p:animMotion origin="layout" path="M 0.00018 -0.00069 L -0.16753 -0.00069 C -0.24201 -0.00069 -0.33368 0.05875 -0.33368 0.10731 L -0.33368 0.21578 " pathEditMode="relative" rAng="5400000" ptsTypes="FfFF">
                                      <p:cBhvr>
                                        <p:cTn id="60" dur="2000" fill="hold"/>
                                        <p:tgtEl>
                                          <p:spTgt spid="29"/>
                                        </p:tgtEl>
                                        <p:attrNameLst>
                                          <p:attrName>ppt_x</p:attrName>
                                          <p:attrName>ppt_y</p:attrName>
                                        </p:attrNameLst>
                                      </p:cBhvr>
                                      <p:rCtr x="-16701" y="10823"/>
                                    </p:animMotion>
                                  </p:childTnLst>
                                </p:cTn>
                              </p:par>
                              <p:par>
                                <p:cTn id="61" presetID="35" presetClass="path" presetSubtype="0" accel="50000" decel="50000" fill="hold" nodeType="withEffect">
                                  <p:stCondLst>
                                    <p:cond delay="0"/>
                                  </p:stCondLst>
                                  <p:childTnLst>
                                    <p:animMotion origin="layout" path="M -8.33333E-7 -4.19981E-6 L -0.54635 -4.19981E-6 " pathEditMode="relative" rAng="0" ptsTypes="AA">
                                      <p:cBhvr>
                                        <p:cTn id="62" dur="2000" fill="hold"/>
                                        <p:tgtEl>
                                          <p:spTgt spid="31"/>
                                        </p:tgtEl>
                                        <p:attrNameLst>
                                          <p:attrName>ppt_x</p:attrName>
                                          <p:attrName>ppt_y</p:attrName>
                                        </p:attrNameLst>
                                      </p:cBhvr>
                                      <p:rCtr x="-27326" y="0"/>
                                    </p:animMotion>
                                  </p:childTnLst>
                                </p:cTn>
                              </p:par>
                              <p:par>
                                <p:cTn id="63" presetID="36" presetClass="path" presetSubtype="0" accel="50000" decel="50000" fill="hold" nodeType="withEffect">
                                  <p:stCondLst>
                                    <p:cond delay="0"/>
                                  </p:stCondLst>
                                  <p:childTnLst>
                                    <p:animMotion origin="layout" path="M -0.00035 -0.0007 L -0.00035 -0.11194 C -0.00035 -0.16189 -0.05712 -0.22364 -0.10347 -0.22364 L -0.2066 -0.22364 " pathEditMode="relative" rAng="10800000" ptsTypes="FfFF">
                                      <p:cBhvr>
                                        <p:cTn id="64" dur="2000" fill="hold"/>
                                        <p:tgtEl>
                                          <p:spTgt spid="2054"/>
                                        </p:tgtEl>
                                        <p:attrNameLst>
                                          <p:attrName>ppt_x</p:attrName>
                                          <p:attrName>ppt_y</p:attrName>
                                        </p:attrNameLst>
                                      </p:cBhvr>
                                      <p:rCtr x="-10312" y="-11147"/>
                                    </p:animMotion>
                                  </p:childTnLst>
                                </p:cTn>
                              </p:par>
                              <p:par>
                                <p:cTn id="65" presetID="43" presetClass="path" presetSubtype="0" accel="50000" decel="50000" fill="hold" nodeType="withEffect">
                                  <p:stCondLst>
                                    <p:cond delay="0"/>
                                  </p:stCondLst>
                                  <p:childTnLst>
                                    <p:animMotion origin="layout" path="M 8.33333E-7 4.49584E-6 L 0.10851 4.49584E-6 C 0.15729 4.49584E-6 0.21719 -0.06175 0.21719 -0.11194 L 0.21719 -0.22364 " pathEditMode="relative" rAng="0" ptsTypes="FfFF">
                                      <p:cBhvr>
                                        <p:cTn id="66" dur="2000" fill="hold"/>
                                        <p:tgtEl>
                                          <p:spTgt spid="2053"/>
                                        </p:tgtEl>
                                        <p:attrNameLst>
                                          <p:attrName>ppt_x</p:attrName>
                                          <p:attrName>ppt_y</p:attrName>
                                        </p:attrNameLst>
                                      </p:cBhvr>
                                      <p:rCtr x="10851" y="-11193"/>
                                    </p:animMotion>
                                  </p:childTnLst>
                                </p:cTn>
                              </p:par>
                              <p:par>
                                <p:cTn id="67" presetID="63" presetClass="path" presetSubtype="0" accel="50000" decel="50000" fill="hold" nodeType="withEffect">
                                  <p:stCondLst>
                                    <p:cond delay="0"/>
                                  </p:stCondLst>
                                  <p:childTnLst>
                                    <p:animMotion origin="layout" path="M 0 4.49584E-6 L 0.42309 4.49584E-6 " pathEditMode="relative" rAng="0" ptsTypes="AA">
                                      <p:cBhvr>
                                        <p:cTn id="68" dur="2000" fill="hold"/>
                                        <p:tgtEl>
                                          <p:spTgt spid="2052"/>
                                        </p:tgtEl>
                                        <p:attrNameLst>
                                          <p:attrName>ppt_x</p:attrName>
                                          <p:attrName>ppt_y</p:attrName>
                                        </p:attrNameLst>
                                      </p:cBhvr>
                                      <p:rCtr x="21146" y="0"/>
                                    </p:animMotion>
                                  </p:childTnLst>
                                </p:cTn>
                              </p:par>
                              <p:par>
                                <p:cTn id="69" presetID="63" presetClass="path" presetSubtype="0" accel="50000" decel="50000" fill="hold" nodeType="withEffect">
                                  <p:stCondLst>
                                    <p:cond delay="0"/>
                                  </p:stCondLst>
                                  <p:childTnLst>
                                    <p:animMotion origin="layout" path="M -0.11597 4.49584E-6 L 0.41684 4.49584E-6 " pathEditMode="relative" rAng="0" ptsTypes="AA">
                                      <p:cBhvr>
                                        <p:cTn id="70" dur="2000" fill="hold"/>
                                        <p:tgtEl>
                                          <p:spTgt spid="2051"/>
                                        </p:tgtEl>
                                        <p:attrNameLst>
                                          <p:attrName>ppt_x</p:attrName>
                                          <p:attrName>ppt_y</p:attrName>
                                        </p:attrNameLst>
                                      </p:cBhvr>
                                      <p:rCtr x="26632" y="0"/>
                                    </p:animMotion>
                                  </p:childTnLst>
                                </p:cTn>
                              </p:par>
                              <p:par>
                                <p:cTn id="71" presetID="42" presetClass="path" presetSubtype="0" accel="50000" decel="50000" fill="hold" nodeType="withEffect">
                                  <p:stCondLst>
                                    <p:cond delay="0"/>
                                  </p:stCondLst>
                                  <p:childTnLst>
                                    <p:animMotion origin="layout" path="M 3.61111E-6 1.62812E-6 L -0.15816 0.21531 " pathEditMode="relative" rAng="0" ptsTypes="AA">
                                      <p:cBhvr>
                                        <p:cTn id="72" dur="2000" fill="hold"/>
                                        <p:tgtEl>
                                          <p:spTgt spid="28"/>
                                        </p:tgtEl>
                                        <p:attrNameLst>
                                          <p:attrName>ppt_x</p:attrName>
                                          <p:attrName>ppt_y</p:attrName>
                                        </p:attrNameLst>
                                      </p:cBhvr>
                                      <p:rCtr x="-7917" y="10754"/>
                                    </p:animMotion>
                                  </p:childTnLst>
                                </p:cTn>
                              </p:par>
                              <p:par>
                                <p:cTn id="73" presetID="42" presetClass="path" presetSubtype="0" accel="50000" decel="50000" fill="hold" nodeType="withEffect">
                                  <p:stCondLst>
                                    <p:cond delay="0"/>
                                  </p:stCondLst>
                                  <p:childTnLst>
                                    <p:animMotion origin="layout" path="M -0.11805 1.62812E-6 L 0.26528 0.03769 " pathEditMode="relative" rAng="0" ptsTypes="AA">
                                      <p:cBhvr>
                                        <p:cTn id="74" dur="2000" fill="hold"/>
                                        <p:tgtEl>
                                          <p:spTgt spid="2055"/>
                                        </p:tgtEl>
                                        <p:attrNameLst>
                                          <p:attrName>ppt_x</p:attrName>
                                          <p:attrName>ppt_y</p:attrName>
                                        </p:attrNameLst>
                                      </p:cBhvr>
                                      <p:rCtr x="19167" y="1873"/>
                                    </p:animMotion>
                                  </p:childTnLst>
                                </p:cTn>
                              </p:par>
                              <p:par>
                                <p:cTn id="75" presetID="10" presetClass="exit" presetSubtype="0" fill="hold" grpId="0"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3">
                                            <p:txEl>
                                              <p:pRg st="0" end="0"/>
                                            </p:txEl>
                                          </p:spTgt>
                                        </p:tgtEl>
                                      </p:cBhvr>
                                    </p:animEffect>
                                    <p:set>
                                      <p:cBhvr>
                                        <p:cTn id="80" dur="1" fill="hold">
                                          <p:stCondLst>
                                            <p:cond delay="499"/>
                                          </p:stCondLst>
                                        </p:cTn>
                                        <p:tgtEl>
                                          <p:spTgt spid="23">
                                            <p:txEl>
                                              <p:pRg st="0" end="0"/>
                                            </p:txEl>
                                          </p:spTgt>
                                        </p:tgtEl>
                                        <p:attrNameLst>
                                          <p:attrName>style.visibility</p:attrName>
                                        </p:attrNameLst>
                                      </p:cBhvr>
                                      <p:to>
                                        <p:strVal val="hidden"/>
                                      </p:to>
                                    </p:set>
                                  </p:childTnLst>
                                </p:cTn>
                              </p:par>
                            </p:childTnLst>
                          </p:cTn>
                        </p:par>
                        <p:par>
                          <p:cTn id="81" fill="hold">
                            <p:stCondLst>
                              <p:cond delay="2000"/>
                            </p:stCondLst>
                            <p:childTnLst>
                              <p:par>
                                <p:cTn id="82" presetID="6" presetClass="entr" presetSubtype="32" fill="hold" nodeType="after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circle(out)">
                                      <p:cBhvr>
                                        <p:cTn id="84" dur="500"/>
                                        <p:tgtEl>
                                          <p:spTgt spid="6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0" grpId="0"/>
      <p:bldP spid="21" grpId="0"/>
      <p:bldP spid="22" grpId="0"/>
      <p:bldP spid="27" grpId="0"/>
      <p:bldP spid="34" grpId="0"/>
      <p:bldP spid="35" grpId="0"/>
      <p:bldP spid="35" grpId="1"/>
      <p:bldP spid="7" grpId="0" animBg="1"/>
      <p:bldP spid="7" grpId="1" animBg="1"/>
      <p:bldP spid="7" grpId="2" animBg="1"/>
      <p:bldP spid="38" grpId="0"/>
      <p:bldP spid="3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772" y="1337482"/>
            <a:ext cx="2549750" cy="343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Classification Pipeline</a:t>
            </a:r>
            <a:endParaRPr lang="en-US" dirty="0"/>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298997"/>
            <a:ext cx="2614016" cy="34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Users\Abhinav Goel\Dropbox\Abhinav Goel Master Thesis 2011-2013\figures\misc\european\3\Abbey of St. Den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295400"/>
            <a:ext cx="2580044" cy="343662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1061422" y="4774102"/>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Original Image</a:t>
            </a:r>
            <a:endParaRPr kumimoji="0" lang="en-US" sz="2000" b="0" i="0" u="none" strike="noStrike" kern="0" cap="none" spc="0" normalizeH="0" baseline="0" noProof="0" dirty="0" smtClean="0">
              <a:ln>
                <a:noFill/>
              </a:ln>
              <a:solidFill>
                <a:srgbClr val="4597A0"/>
              </a:solidFill>
              <a:effectLst/>
              <a:uLnTx/>
              <a:uFillTx/>
              <a:latin typeface="+mn-lt"/>
            </a:endParaRPr>
          </a:p>
        </p:txBody>
      </p:sp>
      <p:sp>
        <p:nvSpPr>
          <p:cNvPr id="8" name="Content Placeholder 2"/>
          <p:cNvSpPr txBox="1">
            <a:spLocks/>
          </p:cNvSpPr>
          <p:nvPr/>
        </p:nvSpPr>
        <p:spPr bwMode="auto">
          <a:xfrm>
            <a:off x="3194550" y="4774102"/>
            <a:ext cx="253205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SIFT Features at Interest Points</a:t>
            </a:r>
            <a:endParaRPr kumimoji="0" lang="en-US" sz="2000" b="0" i="0" u="none" strike="noStrike" kern="0" cap="none" spc="0" normalizeH="0" baseline="0" noProof="0" dirty="0" smtClean="0">
              <a:ln>
                <a:noFill/>
              </a:ln>
              <a:solidFill>
                <a:srgbClr val="4597A0"/>
              </a:solidFill>
              <a:effectLst/>
              <a:uLnTx/>
              <a:uFillTx/>
              <a:latin typeface="+mn-lt"/>
            </a:endParaRPr>
          </a:p>
        </p:txBody>
      </p:sp>
      <p:sp>
        <p:nvSpPr>
          <p:cNvPr id="9" name="Content Placeholder 2"/>
          <p:cNvSpPr txBox="1">
            <a:spLocks/>
          </p:cNvSpPr>
          <p:nvPr/>
        </p:nvSpPr>
        <p:spPr bwMode="auto">
          <a:xfrm>
            <a:off x="6464046" y="4774102"/>
            <a:ext cx="267995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lang="en-US" sz="2000" kern="0" dirty="0" smtClean="0">
                <a:solidFill>
                  <a:srgbClr val="262673"/>
                </a:solidFill>
                <a:latin typeface="+mn-lt"/>
              </a:rPr>
              <a:t>HOG</a:t>
            </a:r>
            <a:r>
              <a:rPr kumimoji="0" lang="en-US" sz="2000" b="0" i="0" u="none" strike="noStrike" kern="0" cap="none" spc="0" normalizeH="0" baseline="0" noProof="0" dirty="0" smtClean="0">
                <a:ln>
                  <a:noFill/>
                </a:ln>
                <a:solidFill>
                  <a:srgbClr val="262673"/>
                </a:solidFill>
                <a:effectLst/>
                <a:uLnTx/>
                <a:uFillTx/>
                <a:latin typeface="+mn-lt"/>
              </a:rPr>
              <a:t> Blocks</a:t>
            </a:r>
            <a:r>
              <a:rPr kumimoji="0" lang="en-US" sz="2000" b="0" i="0" u="none" strike="noStrike" kern="0" cap="none" spc="0" normalizeH="0" noProof="0" dirty="0" smtClean="0">
                <a:ln>
                  <a:noFill/>
                </a:ln>
                <a:solidFill>
                  <a:srgbClr val="262673"/>
                </a:solidFill>
                <a:effectLst/>
                <a:uLnTx/>
                <a:uFillTx/>
                <a:latin typeface="+mn-lt"/>
              </a:rPr>
              <a:t> (3x3) at Interest Points</a:t>
            </a:r>
            <a:endParaRPr kumimoji="0" lang="en-US" sz="2000" b="0" i="0" u="none" strike="noStrike" kern="0" cap="none" spc="0" normalizeH="0" baseline="0" noProof="0" dirty="0" smtClean="0">
              <a:ln>
                <a:noFill/>
              </a:ln>
              <a:solidFill>
                <a:srgbClr val="4597A0"/>
              </a:solidFill>
              <a:effectLst/>
              <a:uLnTx/>
              <a:uFillTx/>
              <a:latin typeface="+mn-lt"/>
            </a:endParaRPr>
          </a:p>
        </p:txBody>
      </p:sp>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4689" y="5734632"/>
            <a:ext cx="3620857" cy="104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 10"/>
          <p:cNvGraphicFramePr>
            <a:graphicFrameLocks noGrp="1"/>
          </p:cNvGraphicFramePr>
          <p:nvPr>
            <p:extLst>
              <p:ext uri="{D42A27DB-BD31-4B8C-83A1-F6EECF244321}">
                <p14:modId xmlns:p14="http://schemas.microsoft.com/office/powerpoint/2010/main" val="515233194"/>
              </p:ext>
            </p:extLst>
          </p:nvPr>
        </p:nvGraphicFramePr>
        <p:xfrm>
          <a:off x="3606194" y="5756131"/>
          <a:ext cx="3634130" cy="1025669"/>
        </p:xfrm>
        <a:graphic>
          <a:graphicData uri="http://schemas.openxmlformats.org/drawingml/2006/table">
            <a:tbl>
              <a:tblPr firstRow="1" bandRow="1">
                <a:tableStyleId>{2D5ABB26-0587-4C30-8999-92F81FD0307C}</a:tableStyleId>
              </a:tblPr>
              <a:tblGrid>
                <a:gridCol w="435708"/>
                <a:gridCol w="336741"/>
                <a:gridCol w="206387"/>
                <a:gridCol w="241390"/>
                <a:gridCol w="301738"/>
                <a:gridCol w="241390"/>
                <a:gridCol w="241390"/>
                <a:gridCol w="301738"/>
                <a:gridCol w="965562"/>
                <a:gridCol w="362086"/>
              </a:tblGrid>
              <a:tr h="1025669">
                <a:tc>
                  <a:txBody>
                    <a:bodyPr/>
                    <a:lstStyle/>
                    <a:p>
                      <a:endParaRPr lang="en-US" sz="1400" dirty="0"/>
                    </a:p>
                  </a:txBody>
                  <a:tcPr marL="72417" marR="72417" marT="36208" marB="362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L="72417" marR="72417" marT="36208" marB="362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L="72417" marR="72417" marT="36208" marB="362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L="72417" marR="72417" marT="36208" marB="362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L="72417" marR="72417" marT="36208" marB="362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L="72417" marR="72417" marT="36208" marB="362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L="72417" marR="72417" marT="36208" marB="362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L="72417" marR="72417" marT="36208" marB="362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L="72417" marR="72417" marT="36208" marB="362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marL="72417" marR="72417" marT="36208" marB="362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Content Placeholder 2"/>
          <p:cNvSpPr txBox="1">
            <a:spLocks/>
          </p:cNvSpPr>
          <p:nvPr/>
        </p:nvSpPr>
        <p:spPr bwMode="auto">
          <a:xfrm>
            <a:off x="609600" y="5670762"/>
            <a:ext cx="273244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Histogram Representation</a:t>
            </a:r>
            <a:endParaRPr kumimoji="0" lang="en-US" sz="2000" b="0" i="0" u="none" strike="noStrike" kern="0" cap="none" spc="0" normalizeH="0" baseline="0" noProof="0" dirty="0" smtClean="0">
              <a:ln>
                <a:noFill/>
              </a:ln>
              <a:solidFill>
                <a:srgbClr val="4597A0"/>
              </a:solidFill>
              <a:effectLst/>
              <a:uLnTx/>
              <a:uFillTx/>
              <a:latin typeface="+mn-lt"/>
            </a:endParaRPr>
          </a:p>
        </p:txBody>
      </p:sp>
      <p:sp>
        <p:nvSpPr>
          <p:cNvPr id="14" name="Shape 95"/>
          <p:cNvSpPr/>
          <p:nvPr/>
        </p:nvSpPr>
        <p:spPr>
          <a:xfrm>
            <a:off x="3194550" y="2730682"/>
            <a:ext cx="468899" cy="293099"/>
          </a:xfrm>
          <a:prstGeom prst="rightArrow">
            <a:avLst>
              <a:gd name="adj1" fmla="val 50000"/>
              <a:gd name="adj2" fmla="val 50000"/>
            </a:avLst>
          </a:prstGeom>
          <a:solidFill>
            <a:srgbClr val="000000"/>
          </a:solidFill>
          <a:ln w="19050" cap="flat">
            <a:solidFill>
              <a:schemeClr val="dk2"/>
            </a:solidFill>
            <a:prstDash val="solid"/>
            <a:round/>
            <a:headEnd type="none" w="med" len="med"/>
            <a:tailEnd type="none" w="med" len="med"/>
          </a:ln>
        </p:spPr>
        <p:txBody>
          <a:bodyPr lIns="91425" tIns="91425" rIns="91425" bIns="91425" anchor="ctr" anchorCtr="0">
            <a:spAutoFit/>
          </a:bodyPr>
          <a:lstStyle/>
          <a:p>
            <a:endParaRPr/>
          </a:p>
        </p:txBody>
      </p:sp>
      <p:sp>
        <p:nvSpPr>
          <p:cNvPr id="15" name="Shape 95"/>
          <p:cNvSpPr/>
          <p:nvPr/>
        </p:nvSpPr>
        <p:spPr>
          <a:xfrm rot="5400000">
            <a:off x="5502678" y="4737748"/>
            <a:ext cx="817551" cy="511034"/>
          </a:xfrm>
          <a:prstGeom prst="rightArrow">
            <a:avLst>
              <a:gd name="adj1" fmla="val 17953"/>
              <a:gd name="adj2" fmla="val 33976"/>
            </a:avLst>
          </a:prstGeom>
          <a:solidFill>
            <a:srgbClr val="000000"/>
          </a:solidFill>
          <a:ln w="19050" cap="flat">
            <a:solidFill>
              <a:schemeClr val="dk2"/>
            </a:solidFill>
            <a:prstDash val="solid"/>
            <a:round/>
            <a:headEnd type="none" w="med" len="med"/>
            <a:tailEnd type="none" w="med" len="med"/>
          </a:ln>
        </p:spPr>
        <p:txBody>
          <a:bodyPr wrap="square" lIns="91425" tIns="91425" rIns="91425" bIns="91425" anchor="ctr" anchorCtr="0">
            <a:spAutoFit/>
          </a:bodyPr>
          <a:lstStyle/>
          <a:p>
            <a:endParaRPr/>
          </a:p>
        </p:txBody>
      </p:sp>
    </p:spTree>
    <p:extLst>
      <p:ext uri="{BB962C8B-B14F-4D97-AF65-F5344CB8AC3E}">
        <p14:creationId xmlns:p14="http://schemas.microsoft.com/office/powerpoint/2010/main" val="35113817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r>
              <a:rPr lang="en-US" dirty="0"/>
              <a:t>Uncertainty in Feature Representations</a:t>
            </a:r>
          </a:p>
          <a:p>
            <a:pPr lvl="1"/>
            <a:r>
              <a:rPr lang="en-US" dirty="0"/>
              <a:t>Mining methods operate on concrete data</a:t>
            </a:r>
          </a:p>
          <a:p>
            <a:pPr lvl="1"/>
            <a:r>
              <a:rPr lang="en-US" dirty="0"/>
              <a:t>Image processing yields large dimensional </a:t>
            </a:r>
            <a:r>
              <a:rPr lang="en-US" dirty="0" smtClean="0"/>
              <a:t>features</a:t>
            </a:r>
          </a:p>
          <a:p>
            <a:r>
              <a:rPr lang="en-US" dirty="0"/>
              <a:t>Unsupervised</a:t>
            </a:r>
          </a:p>
          <a:p>
            <a:pPr lvl="1"/>
            <a:r>
              <a:rPr lang="en-US" dirty="0"/>
              <a:t>No prior knowledge</a:t>
            </a:r>
          </a:p>
          <a:p>
            <a:r>
              <a:rPr lang="en-US" dirty="0"/>
              <a:t>Object appearance and location is not known</a:t>
            </a:r>
          </a:p>
          <a:p>
            <a:r>
              <a:rPr lang="en-US" dirty="0" smtClean="0"/>
              <a:t>Extension to fuzzy/noisy image features</a:t>
            </a:r>
          </a:p>
          <a:p>
            <a:r>
              <a:rPr lang="en-US" dirty="0" smtClean="0"/>
              <a:t>Scalability </a:t>
            </a:r>
            <a:r>
              <a:rPr lang="en-US" dirty="0"/>
              <a:t>and Efficiency</a:t>
            </a:r>
          </a:p>
          <a:p>
            <a:pPr lvl="1"/>
            <a:r>
              <a:rPr lang="en-US" dirty="0"/>
              <a:t>Large search space</a:t>
            </a:r>
          </a:p>
          <a:p>
            <a:pPr lvl="1"/>
            <a:endParaRPr lang="en-US" dirty="0"/>
          </a:p>
          <a:p>
            <a:endParaRPr lang="en-US" dirty="0"/>
          </a:p>
        </p:txBody>
      </p:sp>
    </p:spTree>
    <p:extLst>
      <p:ext uri="{BB962C8B-B14F-4D97-AF65-F5344CB8AC3E}">
        <p14:creationId xmlns:p14="http://schemas.microsoft.com/office/powerpoint/2010/main" val="17881144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4886720" y="1143000"/>
            <a:ext cx="4181080" cy="5486400"/>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3" name="Rectangle 12"/>
          <p:cNvSpPr/>
          <p:nvPr/>
        </p:nvSpPr>
        <p:spPr bwMode="auto">
          <a:xfrm>
            <a:off x="228600" y="1143000"/>
            <a:ext cx="4114800" cy="5486400"/>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 name="Title 1"/>
          <p:cNvSpPr>
            <a:spLocks noGrp="1"/>
          </p:cNvSpPr>
          <p:nvPr>
            <p:ph type="title"/>
          </p:nvPr>
        </p:nvSpPr>
        <p:spPr/>
        <p:txBody>
          <a:bodyPr/>
          <a:lstStyle/>
          <a:p>
            <a:r>
              <a:rPr lang="en-US" dirty="0" smtClean="0"/>
              <a:t>Classification Pipeline</a:t>
            </a:r>
            <a:endParaRPr lang="en-US" dirty="0"/>
          </a:p>
        </p:txBody>
      </p:sp>
      <p:sp>
        <p:nvSpPr>
          <p:cNvPr id="14" name="TextBox 13"/>
          <p:cNvSpPr txBox="1"/>
          <p:nvPr/>
        </p:nvSpPr>
        <p:spPr>
          <a:xfrm>
            <a:off x="1001587" y="6167735"/>
            <a:ext cx="1701491" cy="461665"/>
          </a:xfrm>
          <a:prstGeom prst="rect">
            <a:avLst/>
          </a:prstGeom>
          <a:noFill/>
        </p:spPr>
        <p:txBody>
          <a:bodyPr wrap="none" rtlCol="0">
            <a:spAutoFit/>
          </a:bodyPr>
          <a:lstStyle/>
          <a:p>
            <a:r>
              <a:rPr lang="en-US" dirty="0" smtClean="0"/>
              <a:t>Training Set</a:t>
            </a:r>
            <a:endParaRPr lang="en-US" dirty="0"/>
          </a:p>
        </p:txBody>
      </p:sp>
      <p:sp>
        <p:nvSpPr>
          <p:cNvPr id="21" name="TextBox 20"/>
          <p:cNvSpPr txBox="1"/>
          <p:nvPr/>
        </p:nvSpPr>
        <p:spPr>
          <a:xfrm>
            <a:off x="5932967" y="6155330"/>
            <a:ext cx="1554593" cy="461665"/>
          </a:xfrm>
          <a:prstGeom prst="rect">
            <a:avLst/>
          </a:prstGeom>
          <a:noFill/>
        </p:spPr>
        <p:txBody>
          <a:bodyPr wrap="none" rtlCol="0">
            <a:spAutoFit/>
          </a:bodyPr>
          <a:lstStyle/>
          <a:p>
            <a:r>
              <a:rPr lang="en-US" dirty="0" smtClean="0"/>
              <a:t>Testing Set</a:t>
            </a:r>
            <a:endParaRPr lang="en-US" dirty="0"/>
          </a:p>
        </p:txBody>
      </p:sp>
      <p:sp>
        <p:nvSpPr>
          <p:cNvPr id="15" name="TextBox 14"/>
          <p:cNvSpPr txBox="1"/>
          <p:nvPr/>
        </p:nvSpPr>
        <p:spPr>
          <a:xfrm>
            <a:off x="2658136" y="6324600"/>
            <a:ext cx="3224601" cy="461665"/>
          </a:xfrm>
          <a:prstGeom prst="rect">
            <a:avLst/>
          </a:prstGeom>
          <a:solidFill>
            <a:schemeClr val="bg2"/>
          </a:solidFill>
          <a:ln>
            <a:solidFill>
              <a:schemeClr val="tx1"/>
            </a:solidFill>
          </a:ln>
        </p:spPr>
        <p:txBody>
          <a:bodyPr wrap="none" rtlCol="0">
            <a:spAutoFit/>
          </a:bodyPr>
          <a:lstStyle/>
          <a:p>
            <a:r>
              <a:rPr lang="en-US" dirty="0" smtClean="0"/>
              <a:t>Art </a:t>
            </a:r>
            <a:r>
              <a:rPr lang="en-US" dirty="0" err="1" smtClean="0"/>
              <a:t>Noveau</a:t>
            </a:r>
            <a:r>
              <a:rPr lang="en-US" dirty="0" smtClean="0"/>
              <a:t> Architecture</a:t>
            </a:r>
            <a:endParaRPr lang="en-US" dirty="0"/>
          </a:p>
        </p:txBody>
      </p:sp>
      <p:grpSp>
        <p:nvGrpSpPr>
          <p:cNvPr id="22" name="Group 21"/>
          <p:cNvGrpSpPr/>
          <p:nvPr/>
        </p:nvGrpSpPr>
        <p:grpSpPr>
          <a:xfrm>
            <a:off x="5046260" y="1299696"/>
            <a:ext cx="3716740" cy="4720104"/>
            <a:chOff x="4589060" y="1174219"/>
            <a:chExt cx="3716740" cy="4720104"/>
          </a:xfrm>
        </p:grpSpPr>
        <p:grpSp>
          <p:nvGrpSpPr>
            <p:cNvPr id="7" name="Group 6"/>
            <p:cNvGrpSpPr/>
            <p:nvPr/>
          </p:nvGrpSpPr>
          <p:grpSpPr>
            <a:xfrm>
              <a:off x="4589060" y="3581400"/>
              <a:ext cx="3716740" cy="2312923"/>
              <a:chOff x="4589060" y="3637614"/>
              <a:chExt cx="3716740" cy="2312923"/>
            </a:xfrm>
          </p:grpSpPr>
          <p:sp>
            <p:nvSpPr>
              <p:cNvPr id="11" name="TextBox 10"/>
              <p:cNvSpPr txBox="1"/>
              <p:nvPr/>
            </p:nvSpPr>
            <p:spPr>
              <a:xfrm>
                <a:off x="7446269" y="4215017"/>
                <a:ext cx="859531" cy="830997"/>
              </a:xfrm>
              <a:prstGeom prst="rect">
                <a:avLst/>
              </a:prstGeom>
              <a:noFill/>
            </p:spPr>
            <p:txBody>
              <a:bodyPr wrap="none" rtlCol="0">
                <a:spAutoFit/>
              </a:bodyPr>
              <a:lstStyle/>
              <a:p>
                <a:r>
                  <a:rPr lang="en-US" dirty="0" smtClean="0"/>
                  <a:t>Casa </a:t>
                </a:r>
              </a:p>
              <a:p>
                <a:r>
                  <a:rPr lang="en-US" dirty="0" smtClean="0"/>
                  <a:t>Mila</a:t>
                </a:r>
              </a:p>
            </p:txBody>
          </p:sp>
          <p:grpSp>
            <p:nvGrpSpPr>
              <p:cNvPr id="32" name="Group 31"/>
              <p:cNvGrpSpPr/>
              <p:nvPr/>
            </p:nvGrpSpPr>
            <p:grpSpPr>
              <a:xfrm>
                <a:off x="4589060" y="3637614"/>
                <a:ext cx="2947032" cy="2312923"/>
                <a:chOff x="-2188535" y="1180142"/>
                <a:chExt cx="2947032" cy="2312923"/>
              </a:xfrm>
            </p:grpSpPr>
            <p:pic>
              <p:nvPicPr>
                <p:cNvPr id="33" name="Picture 14" descr="D:\datasets\european monuments\art_noveau\casa_mila\9.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415" y="1399089"/>
                  <a:ext cx="2724912" cy="20939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5" descr="D:\datasets\european monuments\art_noveau\casa_mila\4.jp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9112" y="1335024"/>
                  <a:ext cx="2724912" cy="20939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D:\datasets\european monuments\art_noveau\casa_mila\1.jpg"/>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5312" y="1258824"/>
                  <a:ext cx="2724912" cy="209397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Users\Abhinav Goel\Dropbox\Abhinav Goel Master Thesis 2011-2013\figures\misc\european\1\Casa Mi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8535" y="1180142"/>
                  <a:ext cx="2721935" cy="209645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7" name="Group 16"/>
            <p:cNvGrpSpPr/>
            <p:nvPr/>
          </p:nvGrpSpPr>
          <p:grpSpPr>
            <a:xfrm>
              <a:off x="4589060" y="1174219"/>
              <a:ext cx="2953512" cy="2417883"/>
              <a:chOff x="4589060" y="1174219"/>
              <a:chExt cx="2953512" cy="2417883"/>
            </a:xfrm>
          </p:grpSpPr>
          <p:sp>
            <p:nvSpPr>
              <p:cNvPr id="9" name="TextBox 8"/>
              <p:cNvSpPr txBox="1"/>
              <p:nvPr/>
            </p:nvSpPr>
            <p:spPr>
              <a:xfrm>
                <a:off x="4837955" y="3130437"/>
                <a:ext cx="2190023" cy="461665"/>
              </a:xfrm>
              <a:prstGeom prst="rect">
                <a:avLst/>
              </a:prstGeom>
              <a:noFill/>
            </p:spPr>
            <p:txBody>
              <a:bodyPr wrap="none" rtlCol="0">
                <a:spAutoFit/>
              </a:bodyPr>
              <a:lstStyle/>
              <a:p>
                <a:r>
                  <a:rPr lang="en-US" dirty="0" err="1" smtClean="0"/>
                  <a:t>Sagrada</a:t>
                </a:r>
                <a:r>
                  <a:rPr lang="en-US" dirty="0" smtClean="0"/>
                  <a:t> </a:t>
                </a:r>
                <a:r>
                  <a:rPr lang="en-US" dirty="0" err="1" smtClean="0"/>
                  <a:t>Familia</a:t>
                </a:r>
                <a:endParaRPr lang="en-US" dirty="0"/>
              </a:p>
            </p:txBody>
          </p:sp>
          <p:grpSp>
            <p:nvGrpSpPr>
              <p:cNvPr id="42" name="Group 41"/>
              <p:cNvGrpSpPr/>
              <p:nvPr/>
            </p:nvGrpSpPr>
            <p:grpSpPr>
              <a:xfrm>
                <a:off x="4589060" y="1174219"/>
                <a:ext cx="2953512" cy="2057400"/>
                <a:chOff x="609600" y="3733800"/>
                <a:chExt cx="2953512" cy="2057400"/>
              </a:xfrm>
            </p:grpSpPr>
            <p:pic>
              <p:nvPicPr>
                <p:cNvPr id="43" name="Picture 2" descr="D:\datasets\european monuments\art_noveau\sagrada_familia\1_rcelona_La_Sagrada_Familia_03.JPG"/>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 y="3962400"/>
                  <a:ext cx="272491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D:\datasets\european monuments\art_noveau\sagrada_familia\0_Sagrada-Familia-barcelona-19.jpg"/>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3886200"/>
                  <a:ext cx="272491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D:\datasets\european monuments\art_noveau\sagrada_familia\1_lia%2B-%2BRare%2BPhotos.jpg"/>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810000"/>
                  <a:ext cx="272491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C:\Users\Abhinav Goel\Dropbox\Abhinav Goel Master Thesis 2011-2013\figures\misc\european\1\Sagrada Famili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3733800"/>
                  <a:ext cx="2721935" cy="1828800"/>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8" name="Group 17"/>
          <p:cNvGrpSpPr/>
          <p:nvPr/>
        </p:nvGrpSpPr>
        <p:grpSpPr>
          <a:xfrm>
            <a:off x="304800" y="1269491"/>
            <a:ext cx="3998623" cy="5055109"/>
            <a:chOff x="540492" y="1174219"/>
            <a:chExt cx="3998623" cy="5055109"/>
          </a:xfrm>
        </p:grpSpPr>
        <p:grpSp>
          <p:nvGrpSpPr>
            <p:cNvPr id="16" name="Group 15"/>
            <p:cNvGrpSpPr/>
            <p:nvPr/>
          </p:nvGrpSpPr>
          <p:grpSpPr>
            <a:xfrm>
              <a:off x="2134289" y="3581400"/>
              <a:ext cx="2404826" cy="2647928"/>
              <a:chOff x="2134289" y="3581400"/>
              <a:chExt cx="2404826" cy="2647928"/>
            </a:xfrm>
          </p:grpSpPr>
          <p:pic>
            <p:nvPicPr>
              <p:cNvPr id="29" name="Picture 10" descr="D:\datasets\european monuments\art_noveau\casa_lleo_morera\2.jpg"/>
              <p:cNvPicPr preferRelativeResize="0">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27458" y="3760622"/>
                <a:ext cx="1618488" cy="21031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D:\datasets\european monuments\art_noveau\casa_lleo_morera\1.jpg"/>
              <p:cNvPicPr preferRelativeResize="0">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86598" y="3685470"/>
                <a:ext cx="1618488" cy="21031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D:\datasets\european monuments\art_noveau\casa_lleo_morera\3.jpg"/>
              <p:cNvPicPr preferRelativeResize="0">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2798" y="3609270"/>
                <a:ext cx="1618488"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134289" y="3581400"/>
                <a:ext cx="2404826" cy="2647928"/>
                <a:chOff x="2134289" y="3581400"/>
                <a:chExt cx="2404826" cy="2647928"/>
              </a:xfrm>
            </p:grpSpPr>
            <p:pic>
              <p:nvPicPr>
                <p:cNvPr id="1027" name="Picture 3" descr="C:\Users\Abhinav Goel\Dropbox\Abhinav Goel Master Thesis 2011-2013\figures\misc\european\1\Casa Lleo Morera.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17923" y="3581400"/>
                  <a:ext cx="1614377" cy="20982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134289" y="5767663"/>
                  <a:ext cx="2404826" cy="461665"/>
                </a:xfrm>
                <a:prstGeom prst="rect">
                  <a:avLst/>
                </a:prstGeom>
                <a:noFill/>
              </p:spPr>
              <p:txBody>
                <a:bodyPr wrap="none" rtlCol="0">
                  <a:spAutoFit/>
                </a:bodyPr>
                <a:lstStyle/>
                <a:p>
                  <a:r>
                    <a:rPr lang="en-US" dirty="0" smtClean="0"/>
                    <a:t>Casa </a:t>
                  </a:r>
                  <a:r>
                    <a:rPr lang="en-US" dirty="0" err="1" smtClean="0"/>
                    <a:t>Lleo</a:t>
                  </a:r>
                  <a:r>
                    <a:rPr lang="en-US" dirty="0" smtClean="0"/>
                    <a:t> </a:t>
                  </a:r>
                  <a:r>
                    <a:rPr lang="en-US" dirty="0" err="1" smtClean="0"/>
                    <a:t>Morera</a:t>
                  </a:r>
                  <a:endParaRPr lang="en-US" dirty="0"/>
                </a:p>
              </p:txBody>
            </p:sp>
          </p:grpSp>
        </p:grpSp>
        <p:grpSp>
          <p:nvGrpSpPr>
            <p:cNvPr id="20" name="Group 19"/>
            <p:cNvGrpSpPr/>
            <p:nvPr/>
          </p:nvGrpSpPr>
          <p:grpSpPr>
            <a:xfrm>
              <a:off x="540492" y="3657600"/>
              <a:ext cx="1974108" cy="2211573"/>
              <a:chOff x="436729" y="3657600"/>
              <a:chExt cx="1974108" cy="2211573"/>
            </a:xfrm>
          </p:grpSpPr>
          <p:sp>
            <p:nvSpPr>
              <p:cNvPr id="10" name="TextBox 9"/>
              <p:cNvSpPr txBox="1"/>
              <p:nvPr/>
            </p:nvSpPr>
            <p:spPr>
              <a:xfrm>
                <a:off x="436729" y="4215017"/>
                <a:ext cx="934871" cy="830997"/>
              </a:xfrm>
              <a:prstGeom prst="rect">
                <a:avLst/>
              </a:prstGeom>
              <a:noFill/>
            </p:spPr>
            <p:txBody>
              <a:bodyPr wrap="none" rtlCol="0">
                <a:spAutoFit/>
              </a:bodyPr>
              <a:lstStyle/>
              <a:p>
                <a:r>
                  <a:rPr lang="en-US" dirty="0" smtClean="0"/>
                  <a:t>Casa </a:t>
                </a:r>
              </a:p>
              <a:p>
                <a:r>
                  <a:rPr lang="en-US" dirty="0" err="1" smtClean="0"/>
                  <a:t>Batllo</a:t>
                </a:r>
                <a:endParaRPr lang="en-US" dirty="0" smtClean="0"/>
              </a:p>
            </p:txBody>
          </p:sp>
          <p:grpSp>
            <p:nvGrpSpPr>
              <p:cNvPr id="34" name="Group 33"/>
              <p:cNvGrpSpPr/>
              <p:nvPr/>
            </p:nvGrpSpPr>
            <p:grpSpPr>
              <a:xfrm>
                <a:off x="1293827" y="3657600"/>
                <a:ext cx="1117010" cy="2211573"/>
                <a:chOff x="940390" y="4038600"/>
                <a:chExt cx="1117010" cy="2211573"/>
              </a:xfrm>
            </p:grpSpPr>
            <p:pic>
              <p:nvPicPr>
                <p:cNvPr id="35" name="Picture 5" descr="D:\datasets\european monuments\art_noveau\casa_batllo\3.jpg"/>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0390" y="4147053"/>
                  <a:ext cx="941832" cy="210312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D:\datasets\european monuments\art_noveau\casa_batllo\4.jpg"/>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89158" y="4123516"/>
                  <a:ext cx="941832" cy="21031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datasets\european monuments\art_noveau\casa_batllo\2.jpg"/>
                <p:cNvPicPr preferRelativeResize="0">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7926" y="4093036"/>
                  <a:ext cx="941832" cy="210312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bhinav Goel\Dropbox\Abhinav Goel Master Thesis 2011-2013\figures\misc\european\1\Casa Batllo.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9325" y="4038600"/>
                  <a:ext cx="938075" cy="209823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 name="Group 4"/>
            <p:cNvGrpSpPr/>
            <p:nvPr/>
          </p:nvGrpSpPr>
          <p:grpSpPr>
            <a:xfrm>
              <a:off x="1476575" y="1174219"/>
              <a:ext cx="2943025" cy="2411646"/>
              <a:chOff x="1338261" y="1174219"/>
              <a:chExt cx="2943025" cy="2411646"/>
            </a:xfrm>
          </p:grpSpPr>
          <p:sp>
            <p:nvSpPr>
              <p:cNvPr id="3" name="TextBox 2"/>
              <p:cNvSpPr txBox="1"/>
              <p:nvPr/>
            </p:nvSpPr>
            <p:spPr>
              <a:xfrm>
                <a:off x="1338261" y="3124200"/>
                <a:ext cx="2926442" cy="461665"/>
              </a:xfrm>
              <a:prstGeom prst="rect">
                <a:avLst/>
              </a:prstGeom>
              <a:noFill/>
            </p:spPr>
            <p:txBody>
              <a:bodyPr wrap="none" rtlCol="0">
                <a:spAutoFit/>
              </a:bodyPr>
              <a:lstStyle/>
              <a:p>
                <a:r>
                  <a:rPr lang="en-US" dirty="0" smtClean="0"/>
                  <a:t>St. Elisabeth’s Church</a:t>
                </a:r>
                <a:endParaRPr lang="en-US" dirty="0"/>
              </a:p>
            </p:txBody>
          </p:sp>
          <p:grpSp>
            <p:nvGrpSpPr>
              <p:cNvPr id="47" name="Group 46"/>
              <p:cNvGrpSpPr/>
              <p:nvPr/>
            </p:nvGrpSpPr>
            <p:grpSpPr>
              <a:xfrm>
                <a:off x="1415097" y="1174219"/>
                <a:ext cx="2866189" cy="2052851"/>
                <a:chOff x="1629611" y="4191000"/>
                <a:chExt cx="2866189" cy="2052851"/>
              </a:xfrm>
            </p:grpSpPr>
            <p:pic>
              <p:nvPicPr>
                <p:cNvPr id="48" name="Picture 47" descr="D:\datasets\european monuments\art_noveau\church_of_st_elisabeth\6_st_elisabeth_kirche_lge.jpg"/>
                <p:cNvPicPr preferRelativeResize="0">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29611" y="4415051"/>
                  <a:ext cx="267919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D:\datasets\european monuments\art_noveau\church_of_st_elisabeth\3_umblr_m3gvpfrktK1rvpc4oo1_500.jpg"/>
                <p:cNvPicPr preferRelativeResize="0">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76400" y="4343400"/>
                  <a:ext cx="267919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D:\datasets\european monuments\art_noveau\church_of_st_elisabeth\6_30830073_32387014_470193818_n.jpg"/>
                <p:cNvPicPr preferRelativeResize="0">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752600" y="4267200"/>
                  <a:ext cx="267919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bhinav Goel\Dropbox\Abhinav Goel Master Thesis 2011-2013\figures\misc\european\1\St. Elisabeth's Church.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816100" y="4191000"/>
                  <a:ext cx="2679700" cy="1828800"/>
                </a:xfrm>
                <a:prstGeom prst="rect">
                  <a:avLst/>
                </a:prstGeom>
                <a:noFill/>
                <a:extLst>
                  <a:ext uri="{909E8E84-426E-40DD-AFC4-6F175D3DCCD1}">
                    <a14:hiddenFill xmlns:a14="http://schemas.microsoft.com/office/drawing/2010/main">
                      <a:solidFill>
                        <a:srgbClr val="FFFFFF"/>
                      </a:solidFill>
                    </a14:hiddenFill>
                  </a:ext>
                </a:extLst>
              </p:spPr>
            </p:pic>
          </p:grpSp>
        </p:grpSp>
      </p:grpSp>
    </p:spTree>
    <p:extLst>
      <p:ext uri="{BB962C8B-B14F-4D97-AF65-F5344CB8AC3E}">
        <p14:creationId xmlns:p14="http://schemas.microsoft.com/office/powerpoint/2010/main" val="30120620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bhinav Goel\Dropbox\ICVGIP Presentation\montag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966858"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geographyalltheway.com/blog/wp-content/uploads/2012/07/flickr-log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719" y="6490730"/>
            <a:ext cx="838200" cy="25439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4090" y="6400800"/>
            <a:ext cx="1079310" cy="43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7086600" y="2362200"/>
            <a:ext cx="1752600" cy="914400"/>
          </a:xfrm>
          <a:ln>
            <a:noFill/>
          </a:ln>
        </p:spPr>
        <p:txBody>
          <a:bodyPr>
            <a:normAutofit fontScale="90000"/>
          </a:bodyPr>
          <a:lstStyle/>
          <a:p>
            <a:pPr algn="l"/>
            <a:r>
              <a:rPr lang="en-US" sz="2400" b="1" dirty="0" smtClean="0"/>
              <a:t>Dataset of European Monuments</a:t>
            </a:r>
            <a:endParaRPr lang="en-US" sz="2400" b="1" dirty="0"/>
          </a:p>
        </p:txBody>
      </p:sp>
      <p:sp>
        <p:nvSpPr>
          <p:cNvPr id="7" name="Content Placeholder 2"/>
          <p:cNvSpPr txBox="1">
            <a:spLocks/>
          </p:cNvSpPr>
          <p:nvPr/>
        </p:nvSpPr>
        <p:spPr bwMode="auto">
          <a:xfrm>
            <a:off x="7074090" y="3418763"/>
            <a:ext cx="177477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Art </a:t>
            </a:r>
            <a:r>
              <a:rPr kumimoji="0" lang="en-US" sz="2000" b="0" i="0" u="none" strike="noStrike" kern="0" cap="none" spc="0" normalizeH="0" baseline="0" noProof="0" dirty="0" err="1" smtClean="0">
                <a:ln>
                  <a:noFill/>
                </a:ln>
                <a:solidFill>
                  <a:srgbClr val="262673"/>
                </a:solidFill>
                <a:effectLst/>
                <a:uLnTx/>
                <a:uFillTx/>
                <a:latin typeface="+mn-lt"/>
              </a:rPr>
              <a:t>Noveau</a:t>
            </a:r>
            <a:endParaRPr kumimoji="0" lang="en-US" sz="2000" b="0" i="0" u="none" strike="noStrike" kern="0" cap="none" spc="0" normalizeH="0" baseline="0" noProof="0" dirty="0" smtClean="0">
              <a:ln>
                <a:noFill/>
              </a:ln>
              <a:solidFill>
                <a:srgbClr val="262673"/>
              </a:solidFill>
              <a:effectLst/>
              <a:uLnTx/>
              <a:uFillTx/>
              <a:latin typeface="+mn-lt"/>
            </a:endParaRPr>
          </a:p>
          <a:p>
            <a:pPr marL="514350" marR="0" lvl="0" indent="-514350" algn="l" defTabSz="914400" rtl="0" eaLnBrk="0" fontAlgn="base" latinLnBrk="0" hangingPunct="0">
              <a:lnSpc>
                <a:spcPct val="100000"/>
              </a:lnSpc>
              <a:spcBef>
                <a:spcPct val="20000"/>
              </a:spcBef>
              <a:spcAft>
                <a:spcPct val="0"/>
              </a:spcAft>
              <a:buClrTx/>
              <a:buSzTx/>
              <a:buFontTx/>
              <a:buNone/>
              <a:tabLst/>
              <a:defRPr/>
            </a:pPr>
            <a:r>
              <a:rPr lang="en-US" sz="2000" kern="0" dirty="0" smtClean="0">
                <a:solidFill>
                  <a:srgbClr val="262673"/>
                </a:solidFill>
                <a:latin typeface="+mn-lt"/>
              </a:rPr>
              <a:t>Baroque</a:t>
            </a:r>
          </a:p>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Gothic</a:t>
            </a:r>
          </a:p>
          <a:p>
            <a:pPr marL="514350" marR="0" lvl="0" indent="-514350" algn="l" defTabSz="914400" rtl="0" eaLnBrk="0" fontAlgn="base" latinLnBrk="0" hangingPunct="0">
              <a:lnSpc>
                <a:spcPct val="100000"/>
              </a:lnSpc>
              <a:spcBef>
                <a:spcPct val="20000"/>
              </a:spcBef>
              <a:spcAft>
                <a:spcPct val="0"/>
              </a:spcAft>
              <a:buClrTx/>
              <a:buSzTx/>
              <a:buFontTx/>
              <a:buNone/>
              <a:tabLst/>
              <a:defRPr/>
            </a:pPr>
            <a:r>
              <a:rPr lang="en-US" sz="2000" kern="0" dirty="0" smtClean="0">
                <a:solidFill>
                  <a:srgbClr val="262673"/>
                </a:solidFill>
                <a:latin typeface="+mn-lt"/>
              </a:rPr>
              <a:t>Renaissance</a:t>
            </a:r>
          </a:p>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262673"/>
                </a:solidFill>
                <a:effectLst/>
                <a:uLnTx/>
                <a:uFillTx/>
                <a:latin typeface="+mn-lt"/>
              </a:rPr>
              <a:t>Romanesque</a:t>
            </a:r>
            <a:endParaRPr kumimoji="0" lang="en-US" sz="2000" b="0" i="0" u="none" strike="noStrike" kern="0" cap="none" spc="0" normalizeH="0" baseline="0" noProof="0" dirty="0" smtClean="0">
              <a:ln>
                <a:noFill/>
              </a:ln>
              <a:solidFill>
                <a:srgbClr val="4597A0"/>
              </a:solidFill>
              <a:effectLst/>
              <a:uLnTx/>
              <a:uFillTx/>
              <a:latin typeface="+mn-lt"/>
            </a:endParaRPr>
          </a:p>
        </p:txBody>
      </p:sp>
    </p:spTree>
    <p:extLst>
      <p:ext uri="{BB962C8B-B14F-4D97-AF65-F5344CB8AC3E}">
        <p14:creationId xmlns:p14="http://schemas.microsoft.com/office/powerpoint/2010/main" val="3426905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Bag of Words Method</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31816997"/>
              </p:ext>
            </p:extLst>
          </p:nvPr>
        </p:nvGraphicFramePr>
        <p:xfrm>
          <a:off x="762000" y="1828800"/>
          <a:ext cx="8077200" cy="3708400"/>
        </p:xfrm>
        <a:graphic>
          <a:graphicData uri="http://schemas.openxmlformats.org/drawingml/2006/table">
            <a:tbl>
              <a:tblPr firstRow="1" bandRow="1">
                <a:tableStyleId>{7E9639D4-E3E2-4D34-9284-5A2195B3D0D7}</a:tableStyleId>
              </a:tblPr>
              <a:tblGrid>
                <a:gridCol w="5147235"/>
                <a:gridCol w="1029447"/>
                <a:gridCol w="1900518"/>
              </a:tblGrid>
              <a:tr h="370840">
                <a:tc>
                  <a:txBody>
                    <a:bodyPr/>
                    <a:lstStyle/>
                    <a:p>
                      <a:r>
                        <a:rPr lang="en-US" dirty="0" smtClean="0"/>
                        <a:t>Feature</a:t>
                      </a:r>
                      <a:endParaRPr lang="en-US" dirty="0"/>
                    </a:p>
                  </a:txBody>
                  <a:tcPr>
                    <a:lnL w="9525" cap="flat" cmpd="sng" algn="ctr">
                      <a:noFill/>
                      <a:prstDash val="solid"/>
                    </a:lnL>
                    <a:lnR>
                      <a:noFill/>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r>
                        <a:rPr lang="en-US" dirty="0" smtClean="0"/>
                        <a:t>K</a:t>
                      </a:r>
                      <a:endParaRPr lang="en-US" dirty="0"/>
                    </a:p>
                  </a:txBody>
                  <a:tcPr>
                    <a:lnL>
                      <a:noFill/>
                    </a:lnL>
                    <a:lnB w="12700" cap="flat" cmpd="sng" algn="ctr">
                      <a:solidFill>
                        <a:schemeClr val="tx1"/>
                      </a:solidFill>
                      <a:prstDash val="solid"/>
                      <a:round/>
                      <a:headEnd type="none" w="med" len="med"/>
                      <a:tailEnd type="none" w="med" len="med"/>
                    </a:lnB>
                    <a:solidFill>
                      <a:srgbClr val="006600"/>
                    </a:solidFill>
                  </a:tcPr>
                </a:tc>
                <a:tc>
                  <a:txBody>
                    <a:bodyPr/>
                    <a:lstStyle/>
                    <a:p>
                      <a:r>
                        <a:rPr lang="en-US" dirty="0" smtClean="0"/>
                        <a:t>Accuracy (in %)</a:t>
                      </a:r>
                      <a:endParaRPr lang="en-US" dirty="0"/>
                    </a:p>
                  </a:txBody>
                  <a:tcPr>
                    <a:solidFill>
                      <a:srgbClr val="006600"/>
                    </a:solidFill>
                  </a:tcPr>
                </a:tc>
              </a:tr>
              <a:tr h="370840">
                <a:tc>
                  <a:txBody>
                    <a:bodyPr/>
                    <a:lstStyle/>
                    <a:p>
                      <a:r>
                        <a:rPr lang="en-US" dirty="0" smtClean="0"/>
                        <a:t>Shape Context [</a:t>
                      </a:r>
                      <a:r>
                        <a:rPr lang="en-US" dirty="0" err="1" smtClean="0"/>
                        <a:t>Belongie</a:t>
                      </a:r>
                      <a:r>
                        <a:rPr lang="en-US" dirty="0" smtClean="0"/>
                        <a:t> </a:t>
                      </a:r>
                      <a:r>
                        <a:rPr lang="en-US" i="1" dirty="0" smtClean="0"/>
                        <a:t>et.</a:t>
                      </a:r>
                      <a:r>
                        <a:rPr lang="en-US" i="1" baseline="0" dirty="0" smtClean="0"/>
                        <a:t> al</a:t>
                      </a:r>
                      <a:r>
                        <a:rPr lang="en-US" baseline="0" dirty="0" smtClean="0"/>
                        <a:t>, 2000]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1000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27.91</a:t>
                      </a:r>
                      <a:endParaRPr lang="en-US" dirty="0"/>
                    </a:p>
                  </a:txBody>
                  <a:tcPr>
                    <a:lnL w="12700" cap="flat" cmpd="sng" algn="ctr">
                      <a:solidFill>
                        <a:schemeClr val="tx1"/>
                      </a:solidFill>
                      <a:prstDash val="solid"/>
                      <a:round/>
                      <a:headEnd type="none" w="med" len="med"/>
                      <a:tailEnd type="none" w="med" len="med"/>
                    </a:lnL>
                  </a:tcPr>
                </a:tc>
              </a:tr>
              <a:tr h="370840">
                <a:tc>
                  <a:txBody>
                    <a:bodyPr/>
                    <a:lstStyle/>
                    <a:p>
                      <a:r>
                        <a:rPr lang="en-US" dirty="0" smtClean="0"/>
                        <a:t>Geometric</a:t>
                      </a:r>
                      <a:r>
                        <a:rPr lang="en-US" baseline="0" dirty="0" smtClean="0"/>
                        <a:t> Blur 1 [Berg </a:t>
                      </a:r>
                      <a:r>
                        <a:rPr lang="en-US" i="1" baseline="0" dirty="0" smtClean="0"/>
                        <a:t>et. al</a:t>
                      </a:r>
                      <a:r>
                        <a:rPr lang="en-US" baseline="0" dirty="0" smtClean="0"/>
                        <a:t>, 2005]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4000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35.93</a:t>
                      </a:r>
                      <a:endParaRPr lang="en-US" dirty="0"/>
                    </a:p>
                  </a:txBody>
                  <a:tcPr>
                    <a:lnL w="12700" cap="flat" cmpd="sng" algn="ctr">
                      <a:solidFill>
                        <a:schemeClr val="tx1"/>
                      </a:solidFill>
                      <a:prstDash val="solid"/>
                      <a:round/>
                      <a:headEnd type="none" w="med" len="med"/>
                      <a:tailEnd type="none" w="med" len="med"/>
                    </a:lnL>
                  </a:tcPr>
                </a:tc>
              </a:tr>
              <a:tr h="370840">
                <a:tc>
                  <a:txBody>
                    <a:bodyPr/>
                    <a:lstStyle/>
                    <a:p>
                      <a:r>
                        <a:rPr lang="en-US" dirty="0" smtClean="0"/>
                        <a:t>Geometric Blur 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4000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36.07</a:t>
                      </a:r>
                      <a:endParaRPr lang="en-US" dirty="0"/>
                    </a:p>
                  </a:txBody>
                  <a:tcPr>
                    <a:lnL w="12700" cap="flat" cmpd="sng" algn="ctr">
                      <a:solidFill>
                        <a:schemeClr val="tx1"/>
                      </a:solidFill>
                      <a:prstDash val="solid"/>
                      <a:round/>
                      <a:headEnd type="none" w="med" len="med"/>
                      <a:tailEnd type="none" w="med" len="med"/>
                    </a:lnL>
                  </a:tcPr>
                </a:tc>
              </a:tr>
              <a:tr h="370840">
                <a:tc rowSpan="2">
                  <a:txBody>
                    <a:bodyPr/>
                    <a:lstStyle/>
                    <a:p>
                      <a:r>
                        <a:rPr lang="en-US" dirty="0" smtClean="0"/>
                        <a:t>HoG [</a:t>
                      </a:r>
                      <a:r>
                        <a:rPr lang="en-US" dirty="0" err="1" smtClean="0"/>
                        <a:t>Dalal</a:t>
                      </a:r>
                      <a:r>
                        <a:rPr lang="en-US" baseline="0" dirty="0" smtClean="0"/>
                        <a:t> and </a:t>
                      </a:r>
                      <a:r>
                        <a:rPr lang="en-US" baseline="0" dirty="0" err="1" smtClean="0"/>
                        <a:t>Triggs</a:t>
                      </a:r>
                      <a:r>
                        <a:rPr lang="en-US" baseline="0" dirty="0" smtClean="0"/>
                        <a:t>, 2005]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4000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32.90</a:t>
                      </a:r>
                      <a:endParaRPr lang="en-US" dirty="0"/>
                    </a:p>
                  </a:txBody>
                  <a:tcPr>
                    <a:lnL w="12700" cap="flat" cmpd="sng" algn="ctr">
                      <a:solidFill>
                        <a:schemeClr val="tx1"/>
                      </a:solidFill>
                      <a:prstDash val="solid"/>
                      <a:round/>
                      <a:headEnd type="none" w="med" len="med"/>
                      <a:tailEnd type="none" w="med" len="med"/>
                    </a:lnL>
                  </a:tcPr>
                </a:tc>
              </a:tr>
              <a:tr h="370840">
                <a:tc vMerge="1">
                  <a:txBody>
                    <a:bodyPr/>
                    <a:lstStyle/>
                    <a:p>
                      <a:endParaRPr lang="en-US" dirty="0"/>
                    </a:p>
                  </a:txBody>
                  <a:tcPr/>
                </a:tc>
                <a:tc>
                  <a:txBody>
                    <a:bodyPr/>
                    <a:lstStyle/>
                    <a:p>
                      <a:r>
                        <a:rPr lang="en-US" dirty="0" smtClean="0"/>
                        <a:t>1000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35.60</a:t>
                      </a:r>
                      <a:endParaRPr lang="en-US" dirty="0"/>
                    </a:p>
                  </a:txBody>
                  <a:tcPr>
                    <a:lnL w="12700" cap="flat" cmpd="sng" algn="ctr">
                      <a:solidFill>
                        <a:schemeClr val="tx1"/>
                      </a:solidFill>
                      <a:prstDash val="solid"/>
                      <a:round/>
                      <a:headEnd type="none" w="med" len="med"/>
                      <a:tailEnd type="none" w="med" len="med"/>
                    </a:lnL>
                  </a:tcPr>
                </a:tc>
              </a:tr>
              <a:tr h="370840">
                <a:tc>
                  <a:txBody>
                    <a:bodyPr/>
                    <a:lstStyle/>
                    <a:p>
                      <a:r>
                        <a:rPr lang="en-US" dirty="0" err="1" smtClean="0"/>
                        <a:t>DoG</a:t>
                      </a:r>
                      <a:r>
                        <a:rPr lang="en-US" dirty="0" smtClean="0"/>
                        <a:t> + SIFT [Lowe </a:t>
                      </a:r>
                      <a:r>
                        <a:rPr lang="en-US" i="1" dirty="0" smtClean="0"/>
                        <a:t>et. al</a:t>
                      </a:r>
                      <a:r>
                        <a:rPr lang="en-US" dirty="0" smtClean="0"/>
                        <a:t>, 2004]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4000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31.31</a:t>
                      </a:r>
                      <a:endParaRPr lang="en-US" dirty="0"/>
                    </a:p>
                  </a:txBody>
                  <a:tcPr>
                    <a:lnL w="12700" cap="flat" cmpd="sng" algn="ctr">
                      <a:solidFill>
                        <a:schemeClr val="tx1"/>
                      </a:solidFill>
                      <a:prstDash val="solid"/>
                      <a:round/>
                      <a:headEnd type="none" w="med" len="med"/>
                      <a:tailEnd type="none" w="med" len="med"/>
                    </a:lnL>
                  </a:tcPr>
                </a:tc>
              </a:tr>
              <a:tr h="370840">
                <a:tc>
                  <a:txBody>
                    <a:bodyPr/>
                    <a:lstStyle/>
                    <a:p>
                      <a:r>
                        <a:rPr lang="en-US" b="1" dirty="0" smtClean="0"/>
                        <a:t>PHOW</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99FF"/>
                    </a:solidFill>
                  </a:tcPr>
                </a:tc>
                <a:tc>
                  <a:txBody>
                    <a:bodyPr/>
                    <a:lstStyle/>
                    <a:p>
                      <a:r>
                        <a:rPr lang="en-US" b="1" dirty="0" smtClean="0"/>
                        <a:t>4000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99FF"/>
                    </a:solidFill>
                  </a:tcPr>
                </a:tc>
                <a:tc>
                  <a:txBody>
                    <a:bodyPr/>
                    <a:lstStyle/>
                    <a:p>
                      <a:r>
                        <a:rPr lang="en-US" b="1" dirty="0" smtClean="0"/>
                        <a:t>46.74</a:t>
                      </a:r>
                      <a:endParaRPr lang="en-US" b="1" dirty="0"/>
                    </a:p>
                  </a:txBody>
                  <a:tcPr>
                    <a:lnL w="12700" cap="flat" cmpd="sng" algn="ctr">
                      <a:solidFill>
                        <a:schemeClr val="tx1"/>
                      </a:solidFill>
                      <a:prstDash val="solid"/>
                      <a:round/>
                      <a:headEnd type="none" w="med" len="med"/>
                      <a:tailEnd type="none" w="med" len="med"/>
                    </a:lnL>
                    <a:solidFill>
                      <a:srgbClr val="6699FF"/>
                    </a:solidFill>
                  </a:tcPr>
                </a:tc>
              </a:tr>
              <a:tr h="370840">
                <a:tc>
                  <a:txBody>
                    <a:bodyPr/>
                    <a:lstStyle/>
                    <a:p>
                      <a:r>
                        <a:rPr lang="en-US" dirty="0" smtClean="0"/>
                        <a:t>Spatial</a:t>
                      </a:r>
                      <a:r>
                        <a:rPr lang="en-US" baseline="0" dirty="0" smtClean="0"/>
                        <a:t> Pyramid + SIFT [</a:t>
                      </a:r>
                      <a:r>
                        <a:rPr lang="en-US" baseline="0" dirty="0" err="1" smtClean="0"/>
                        <a:t>Lazebnik</a:t>
                      </a:r>
                      <a:r>
                        <a:rPr lang="en-US" baseline="0" dirty="0" smtClean="0"/>
                        <a:t> et. al, 2006]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84000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42.25</a:t>
                      </a:r>
                      <a:endParaRPr lang="en-US" dirty="0"/>
                    </a:p>
                  </a:txBody>
                  <a:tcPr>
                    <a:lnL w="12700" cap="flat" cmpd="sng" algn="ctr">
                      <a:solidFill>
                        <a:schemeClr val="tx1"/>
                      </a:solidFill>
                      <a:prstDash val="solid"/>
                      <a:round/>
                      <a:headEnd type="none" w="med" len="med"/>
                      <a:tailEnd type="none" w="med" len="med"/>
                    </a:lnL>
                  </a:tcPr>
                </a:tc>
              </a:tr>
              <a:tr h="370840">
                <a:tc>
                  <a:txBody>
                    <a:bodyPr/>
                    <a:lstStyle/>
                    <a:p>
                      <a:r>
                        <a:rPr lang="en-US" b="1" dirty="0" smtClean="0"/>
                        <a:t>Dense SIFT</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99FF"/>
                    </a:solidFill>
                  </a:tcPr>
                </a:tc>
                <a:tc>
                  <a:txBody>
                    <a:bodyPr/>
                    <a:lstStyle/>
                    <a:p>
                      <a:r>
                        <a:rPr lang="en-US" b="1" dirty="0" smtClean="0"/>
                        <a:t>4000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99FF"/>
                    </a:solidFill>
                  </a:tcPr>
                </a:tc>
                <a:tc>
                  <a:txBody>
                    <a:bodyPr/>
                    <a:lstStyle/>
                    <a:p>
                      <a:r>
                        <a:rPr lang="en-US" b="1" dirty="0" smtClean="0"/>
                        <a:t>46.22</a:t>
                      </a:r>
                      <a:endParaRPr lang="en-US" b="1" dirty="0"/>
                    </a:p>
                  </a:txBody>
                  <a:tcPr>
                    <a:lnL w="12700" cap="flat" cmpd="sng" algn="ctr">
                      <a:solidFill>
                        <a:schemeClr val="tx1"/>
                      </a:solidFill>
                      <a:prstDash val="solid"/>
                      <a:round/>
                      <a:headEnd type="none" w="med" len="med"/>
                      <a:tailEnd type="none" w="med" len="med"/>
                    </a:lnL>
                    <a:solidFill>
                      <a:srgbClr val="6699FF"/>
                    </a:solidFill>
                  </a:tcPr>
                </a:tc>
              </a:tr>
            </a:tbl>
          </a:graphicData>
        </a:graphic>
      </p:graphicFrame>
      <p:sp>
        <p:nvSpPr>
          <p:cNvPr id="5" name="Title 1"/>
          <p:cNvSpPr txBox="1">
            <a:spLocks/>
          </p:cNvSpPr>
          <p:nvPr/>
        </p:nvSpPr>
        <p:spPr bwMode="auto">
          <a:xfrm>
            <a:off x="5410200" y="6019800"/>
            <a:ext cx="3607981"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kern="0" dirty="0" smtClean="0">
                <a:solidFill>
                  <a:srgbClr val="008000"/>
                </a:solidFill>
                <a:latin typeface="Bookman Old Style (Headings)"/>
                <a:ea typeface="+mj-ea"/>
                <a:cs typeface="+mj-cs"/>
              </a:rPr>
              <a:t>Character Recognition in Natural Images, </a:t>
            </a:r>
            <a:r>
              <a:rPr lang="en-US" sz="1400" kern="0" dirty="0" err="1" smtClean="0">
                <a:solidFill>
                  <a:srgbClr val="008000"/>
                </a:solidFill>
                <a:latin typeface="Bookman Old Style (Headings)"/>
                <a:ea typeface="+mj-ea"/>
                <a:cs typeface="+mj-cs"/>
              </a:rPr>
              <a:t>Manik</a:t>
            </a:r>
            <a:r>
              <a:rPr lang="en-US" sz="1400" kern="0" dirty="0" smtClean="0">
                <a:solidFill>
                  <a:srgbClr val="008000"/>
                </a:solidFill>
                <a:latin typeface="Bookman Old Style (Headings)"/>
                <a:ea typeface="+mj-ea"/>
                <a:cs typeface="+mj-cs"/>
              </a:rPr>
              <a:t> </a:t>
            </a:r>
            <a:r>
              <a:rPr lang="en-US" sz="1400" kern="0" dirty="0" err="1" smtClean="0">
                <a:solidFill>
                  <a:srgbClr val="008000"/>
                </a:solidFill>
                <a:latin typeface="Bookman Old Style (Headings)"/>
                <a:ea typeface="+mj-ea"/>
                <a:cs typeface="+mj-cs"/>
              </a:rPr>
              <a:t>Varma</a:t>
            </a:r>
            <a:r>
              <a:rPr lang="en-US" sz="1400" kern="0" dirty="0" smtClean="0">
                <a:solidFill>
                  <a:srgbClr val="008000"/>
                </a:solidFill>
                <a:latin typeface="Bookman Old Style (Headings)"/>
                <a:ea typeface="+mj-ea"/>
                <a:cs typeface="+mj-cs"/>
              </a:rPr>
              <a:t>, 2009</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spTree>
    <p:extLst>
      <p:ext uri="{BB962C8B-B14F-4D97-AF65-F5344CB8AC3E}">
        <p14:creationId xmlns:p14="http://schemas.microsoft.com/office/powerpoint/2010/main" val="14391560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Mining Pairs of Visual Words</a:t>
            </a:r>
            <a:endParaRPr lang="en-US" dirty="0"/>
          </a:p>
        </p:txBody>
      </p:sp>
      <p:sp>
        <p:nvSpPr>
          <p:cNvPr id="1030" name="AutoShape 6" descr="notre.jpg (250×33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 name="Picture 16" descr="C:\Users\Abhinav Goel\Dropbox\Abhinav Goel Master Thesis 2011-2013\figures\misc\european\3\Notre Dame de Chart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055" y="1295400"/>
            <a:ext cx="3812145" cy="50749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C:\Users\Abhinav Goel\Dropbox\Abhinav Goel Master Thesis 2011-2013\figures\misc\european\3\Abbey of St. Den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856" y="1295400"/>
            <a:ext cx="3810000" cy="507492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2474976" y="2750821"/>
            <a:ext cx="231648" cy="496824"/>
            <a:chOff x="2474976" y="2750821"/>
            <a:chExt cx="231648" cy="496824"/>
          </a:xfrm>
        </p:grpSpPr>
        <p:pic>
          <p:nvPicPr>
            <p:cNvPr id="24" name="Picture 23" descr="1195445329999867155jean_victor_balin_cross.svg.med.png"/>
            <p:cNvPicPr>
              <a:picLocks noChangeAspect="1"/>
            </p:cNvPicPr>
            <p:nvPr/>
          </p:nvPicPr>
          <p:blipFill>
            <a:blip r:embed="rId4" cstate="print"/>
            <a:stretch>
              <a:fillRect/>
            </a:stretch>
          </p:blipFill>
          <p:spPr>
            <a:xfrm>
              <a:off x="2474976" y="2750821"/>
              <a:ext cx="192024" cy="192024"/>
            </a:xfrm>
            <a:prstGeom prst="rect">
              <a:avLst/>
            </a:prstGeom>
          </p:spPr>
        </p:pic>
        <p:pic>
          <p:nvPicPr>
            <p:cNvPr id="25" name="Picture 24" descr="1195445329999867155jean_victor_balin_cross.svg.med.png"/>
            <p:cNvPicPr>
              <a:picLocks noChangeAspect="1"/>
            </p:cNvPicPr>
            <p:nvPr/>
          </p:nvPicPr>
          <p:blipFill>
            <a:blip r:embed="rId4" cstate="print"/>
            <a:stretch>
              <a:fillRect/>
            </a:stretch>
          </p:blipFill>
          <p:spPr>
            <a:xfrm>
              <a:off x="2514600" y="3055621"/>
              <a:ext cx="192024" cy="192024"/>
            </a:xfrm>
            <a:prstGeom prst="rect">
              <a:avLst/>
            </a:prstGeom>
          </p:spPr>
        </p:pic>
      </p:grpSp>
      <p:grpSp>
        <p:nvGrpSpPr>
          <p:cNvPr id="11" name="Group 10"/>
          <p:cNvGrpSpPr/>
          <p:nvPr/>
        </p:nvGrpSpPr>
        <p:grpSpPr>
          <a:xfrm>
            <a:off x="6324600" y="3284221"/>
            <a:ext cx="231648" cy="496824"/>
            <a:chOff x="6324600" y="3284221"/>
            <a:chExt cx="231648" cy="496824"/>
          </a:xfrm>
        </p:grpSpPr>
        <p:pic>
          <p:nvPicPr>
            <p:cNvPr id="26" name="Picture 25" descr="1195445329999867155jean_victor_balin_cross.svg.med.png"/>
            <p:cNvPicPr>
              <a:picLocks noChangeAspect="1"/>
            </p:cNvPicPr>
            <p:nvPr/>
          </p:nvPicPr>
          <p:blipFill>
            <a:blip r:embed="rId4" cstate="print"/>
            <a:stretch>
              <a:fillRect/>
            </a:stretch>
          </p:blipFill>
          <p:spPr>
            <a:xfrm>
              <a:off x="6324600" y="3284221"/>
              <a:ext cx="192024" cy="192024"/>
            </a:xfrm>
            <a:prstGeom prst="rect">
              <a:avLst/>
            </a:prstGeom>
          </p:spPr>
        </p:pic>
        <p:pic>
          <p:nvPicPr>
            <p:cNvPr id="27" name="Picture 26" descr="1195445329999867155jean_victor_balin_cross.svg.med.png"/>
            <p:cNvPicPr>
              <a:picLocks noChangeAspect="1"/>
            </p:cNvPicPr>
            <p:nvPr/>
          </p:nvPicPr>
          <p:blipFill>
            <a:blip r:embed="rId4" cstate="print"/>
            <a:stretch>
              <a:fillRect/>
            </a:stretch>
          </p:blipFill>
          <p:spPr>
            <a:xfrm>
              <a:off x="6364224" y="3589021"/>
              <a:ext cx="192024" cy="192024"/>
            </a:xfrm>
            <a:prstGeom prst="rect">
              <a:avLst/>
            </a:prstGeom>
          </p:spPr>
        </p:pic>
      </p:grpSp>
      <p:grpSp>
        <p:nvGrpSpPr>
          <p:cNvPr id="12" name="Group 11"/>
          <p:cNvGrpSpPr/>
          <p:nvPr/>
        </p:nvGrpSpPr>
        <p:grpSpPr>
          <a:xfrm>
            <a:off x="2743200" y="3893821"/>
            <a:ext cx="420624" cy="192024"/>
            <a:chOff x="2743200" y="3893821"/>
            <a:chExt cx="420624" cy="192024"/>
          </a:xfrm>
        </p:grpSpPr>
        <p:pic>
          <p:nvPicPr>
            <p:cNvPr id="19" name="Picture 18" descr="1195445329999867155jean_victor_balin_cross.svg.med.png"/>
            <p:cNvPicPr>
              <a:picLocks noChangeAspect="1"/>
            </p:cNvPicPr>
            <p:nvPr/>
          </p:nvPicPr>
          <p:blipFill>
            <a:blip r:embed="rId4" cstate="print"/>
            <a:stretch>
              <a:fillRect/>
            </a:stretch>
          </p:blipFill>
          <p:spPr>
            <a:xfrm>
              <a:off x="2743200" y="3893821"/>
              <a:ext cx="192024" cy="192024"/>
            </a:xfrm>
            <a:prstGeom prst="rect">
              <a:avLst/>
            </a:prstGeom>
          </p:spPr>
        </p:pic>
        <p:pic>
          <p:nvPicPr>
            <p:cNvPr id="21" name="Picture 20" descr="1195445329999867155jean_victor_balin_cross.svg.med.png"/>
            <p:cNvPicPr>
              <a:picLocks noChangeAspect="1"/>
            </p:cNvPicPr>
            <p:nvPr/>
          </p:nvPicPr>
          <p:blipFill>
            <a:blip r:embed="rId4" cstate="print"/>
            <a:stretch>
              <a:fillRect/>
            </a:stretch>
          </p:blipFill>
          <p:spPr>
            <a:xfrm>
              <a:off x="2971800" y="3893821"/>
              <a:ext cx="192024" cy="192024"/>
            </a:xfrm>
            <a:prstGeom prst="rect">
              <a:avLst/>
            </a:prstGeom>
          </p:spPr>
        </p:pic>
      </p:grpSp>
      <p:grpSp>
        <p:nvGrpSpPr>
          <p:cNvPr id="10" name="Group 9"/>
          <p:cNvGrpSpPr/>
          <p:nvPr/>
        </p:nvGrpSpPr>
        <p:grpSpPr>
          <a:xfrm>
            <a:off x="6324600" y="4427221"/>
            <a:ext cx="496824" cy="228600"/>
            <a:chOff x="6324600" y="4427221"/>
            <a:chExt cx="496824" cy="228600"/>
          </a:xfrm>
        </p:grpSpPr>
        <p:pic>
          <p:nvPicPr>
            <p:cNvPr id="22" name="Picture 21" descr="1195445329999867155jean_victor_balin_cross.svg.med.png"/>
            <p:cNvPicPr>
              <a:picLocks noChangeAspect="1"/>
            </p:cNvPicPr>
            <p:nvPr/>
          </p:nvPicPr>
          <p:blipFill>
            <a:blip r:embed="rId4" cstate="print"/>
            <a:stretch>
              <a:fillRect/>
            </a:stretch>
          </p:blipFill>
          <p:spPr>
            <a:xfrm>
              <a:off x="6324600" y="4463797"/>
              <a:ext cx="192024" cy="192024"/>
            </a:xfrm>
            <a:prstGeom prst="rect">
              <a:avLst/>
            </a:prstGeom>
          </p:spPr>
        </p:pic>
        <p:pic>
          <p:nvPicPr>
            <p:cNvPr id="23" name="Picture 22" descr="1195445329999867155jean_victor_balin_cross.svg.med.png"/>
            <p:cNvPicPr>
              <a:picLocks noChangeAspect="1"/>
            </p:cNvPicPr>
            <p:nvPr/>
          </p:nvPicPr>
          <p:blipFill>
            <a:blip r:embed="rId4" cstate="print"/>
            <a:stretch>
              <a:fillRect/>
            </a:stretch>
          </p:blipFill>
          <p:spPr>
            <a:xfrm>
              <a:off x="6629400" y="4427221"/>
              <a:ext cx="192024" cy="192024"/>
            </a:xfrm>
            <a:prstGeom prst="rect">
              <a:avLst/>
            </a:prstGeom>
          </p:spPr>
        </p:pic>
      </p:grpSp>
      <p:grpSp>
        <p:nvGrpSpPr>
          <p:cNvPr id="13" name="Group 12"/>
          <p:cNvGrpSpPr/>
          <p:nvPr/>
        </p:nvGrpSpPr>
        <p:grpSpPr>
          <a:xfrm>
            <a:off x="1712976" y="5073397"/>
            <a:ext cx="536448" cy="344424"/>
            <a:chOff x="1712976" y="5073397"/>
            <a:chExt cx="536448" cy="344424"/>
          </a:xfrm>
        </p:grpSpPr>
        <p:pic>
          <p:nvPicPr>
            <p:cNvPr id="28" name="Picture 27" descr="1195445329999867155jean_victor_balin_cross.svg.med.png"/>
            <p:cNvPicPr>
              <a:picLocks noChangeAspect="1"/>
            </p:cNvPicPr>
            <p:nvPr/>
          </p:nvPicPr>
          <p:blipFill>
            <a:blip r:embed="rId4" cstate="print"/>
            <a:stretch>
              <a:fillRect/>
            </a:stretch>
          </p:blipFill>
          <p:spPr>
            <a:xfrm>
              <a:off x="2057400" y="5073397"/>
              <a:ext cx="192024" cy="192024"/>
            </a:xfrm>
            <a:prstGeom prst="rect">
              <a:avLst/>
            </a:prstGeom>
          </p:spPr>
        </p:pic>
        <p:pic>
          <p:nvPicPr>
            <p:cNvPr id="29" name="Picture 28" descr="1195445329999867155jean_victor_balin_cross.svg.med.png"/>
            <p:cNvPicPr>
              <a:picLocks noChangeAspect="1"/>
            </p:cNvPicPr>
            <p:nvPr/>
          </p:nvPicPr>
          <p:blipFill>
            <a:blip r:embed="rId4" cstate="print"/>
            <a:stretch>
              <a:fillRect/>
            </a:stretch>
          </p:blipFill>
          <p:spPr>
            <a:xfrm>
              <a:off x="1712976" y="5225797"/>
              <a:ext cx="192024" cy="192024"/>
            </a:xfrm>
            <a:prstGeom prst="rect">
              <a:avLst/>
            </a:prstGeom>
          </p:spPr>
        </p:pic>
      </p:grpSp>
      <p:grpSp>
        <p:nvGrpSpPr>
          <p:cNvPr id="9" name="Group 8"/>
          <p:cNvGrpSpPr/>
          <p:nvPr/>
        </p:nvGrpSpPr>
        <p:grpSpPr>
          <a:xfrm>
            <a:off x="6169152" y="5530597"/>
            <a:ext cx="423672" cy="268224"/>
            <a:chOff x="6169152" y="5530597"/>
            <a:chExt cx="423672" cy="268224"/>
          </a:xfrm>
        </p:grpSpPr>
        <p:pic>
          <p:nvPicPr>
            <p:cNvPr id="30" name="Picture 29" descr="1195445329999867155jean_victor_balin_cross.svg.med.png"/>
            <p:cNvPicPr>
              <a:picLocks noChangeAspect="1"/>
            </p:cNvPicPr>
            <p:nvPr/>
          </p:nvPicPr>
          <p:blipFill>
            <a:blip r:embed="rId4" cstate="print"/>
            <a:stretch>
              <a:fillRect/>
            </a:stretch>
          </p:blipFill>
          <p:spPr>
            <a:xfrm>
              <a:off x="6400800" y="5530597"/>
              <a:ext cx="192024" cy="192024"/>
            </a:xfrm>
            <a:prstGeom prst="rect">
              <a:avLst/>
            </a:prstGeom>
          </p:spPr>
        </p:pic>
        <p:pic>
          <p:nvPicPr>
            <p:cNvPr id="31" name="Picture 30" descr="1195445329999867155jean_victor_balin_cross.svg.med.png"/>
            <p:cNvPicPr>
              <a:picLocks noChangeAspect="1"/>
            </p:cNvPicPr>
            <p:nvPr/>
          </p:nvPicPr>
          <p:blipFill>
            <a:blip r:embed="rId4" cstate="print"/>
            <a:stretch>
              <a:fillRect/>
            </a:stretch>
          </p:blipFill>
          <p:spPr>
            <a:xfrm>
              <a:off x="6169152" y="5606797"/>
              <a:ext cx="192024" cy="192024"/>
            </a:xfrm>
            <a:prstGeom prst="rect">
              <a:avLst/>
            </a:prstGeom>
          </p:spPr>
        </p:pic>
      </p:grpSp>
      <p:cxnSp>
        <p:nvCxnSpPr>
          <p:cNvPr id="46" name="Straight Connector 45"/>
          <p:cNvCxnSpPr/>
          <p:nvPr/>
        </p:nvCxnSpPr>
        <p:spPr bwMode="auto">
          <a:xfrm>
            <a:off x="2819400" y="3017521"/>
            <a:ext cx="3352800" cy="457200"/>
          </a:xfrm>
          <a:prstGeom prst="line">
            <a:avLst/>
          </a:prstGeom>
          <a:solidFill>
            <a:schemeClr val="accent1"/>
          </a:solidFill>
          <a:ln w="53975" cap="flat" cmpd="sng" algn="ctr">
            <a:solidFill>
              <a:srgbClr val="FFFF00"/>
            </a:solidFill>
            <a:prstDash val="solid"/>
            <a:round/>
            <a:headEnd type="none" w="med" len="med"/>
            <a:tailEnd type="none" w="med" len="med"/>
          </a:ln>
          <a:effectLst/>
        </p:spPr>
      </p:cxnSp>
      <p:cxnSp>
        <p:nvCxnSpPr>
          <p:cNvPr id="49" name="Straight Connector 48"/>
          <p:cNvCxnSpPr/>
          <p:nvPr/>
        </p:nvCxnSpPr>
        <p:spPr bwMode="auto">
          <a:xfrm>
            <a:off x="3276600" y="4008121"/>
            <a:ext cx="2851115" cy="574175"/>
          </a:xfrm>
          <a:prstGeom prst="line">
            <a:avLst/>
          </a:prstGeom>
          <a:solidFill>
            <a:schemeClr val="accent1"/>
          </a:solidFill>
          <a:ln w="53975" cap="flat" cmpd="sng" algn="ctr">
            <a:solidFill>
              <a:srgbClr val="FFFF00"/>
            </a:solidFill>
            <a:prstDash val="solid"/>
            <a:round/>
            <a:headEnd type="none" w="med" len="med"/>
            <a:tailEnd type="none" w="med" len="med"/>
          </a:ln>
          <a:effectLst/>
        </p:spPr>
      </p:cxnSp>
      <p:cxnSp>
        <p:nvCxnSpPr>
          <p:cNvPr id="52" name="Straight Connector 51"/>
          <p:cNvCxnSpPr/>
          <p:nvPr/>
        </p:nvCxnSpPr>
        <p:spPr bwMode="auto">
          <a:xfrm>
            <a:off x="2303046" y="5261237"/>
            <a:ext cx="3945354" cy="232784"/>
          </a:xfrm>
          <a:prstGeom prst="line">
            <a:avLst/>
          </a:prstGeom>
          <a:solidFill>
            <a:schemeClr val="accent1"/>
          </a:solidFill>
          <a:ln w="53975" cap="flat" cmpd="sng" algn="ctr">
            <a:solidFill>
              <a:srgbClr val="FFFF00"/>
            </a:solidFill>
            <a:prstDash val="solid"/>
            <a:round/>
            <a:headEnd type="none" w="med" len="med"/>
            <a:tailEnd type="none" w="med" len="med"/>
          </a:ln>
          <a:effectLst/>
        </p:spPr>
      </p:cxnSp>
      <p:sp>
        <p:nvSpPr>
          <p:cNvPr id="55" name="Content Placeholder 2"/>
          <p:cNvSpPr txBox="1">
            <a:spLocks/>
          </p:cNvSpPr>
          <p:nvPr/>
        </p:nvSpPr>
        <p:spPr bwMode="auto">
          <a:xfrm>
            <a:off x="3962400" y="64008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marR="0" lvl="0" indent="-514350" algn="l" defTabSz="914400" rtl="0" eaLnBrk="0" fontAlgn="base" latinLnBrk="0" hangingPunct="0">
              <a:lnSpc>
                <a:spcPct val="100000"/>
              </a:lnSpc>
              <a:spcBef>
                <a:spcPct val="20000"/>
              </a:spcBef>
              <a:spcAft>
                <a:spcPct val="0"/>
              </a:spcAft>
              <a:buClrTx/>
              <a:buSzTx/>
              <a:buFontTx/>
              <a:buNone/>
              <a:tabLst/>
              <a:defRPr/>
            </a:pPr>
            <a:r>
              <a:rPr kumimoji="0" lang="en-US" b="0" i="0" u="none" strike="noStrike" kern="0" cap="none" spc="0" normalizeH="0" baseline="0" noProof="0" dirty="0" smtClean="0">
                <a:ln>
                  <a:noFill/>
                </a:ln>
                <a:solidFill>
                  <a:srgbClr val="262673"/>
                </a:solidFill>
                <a:effectLst/>
                <a:uLnTx/>
                <a:uFillTx/>
                <a:latin typeface="+mn-lt"/>
                <a:ea typeface="+mn-ea"/>
                <a:cs typeface="+mn-cs"/>
              </a:rPr>
              <a:t>Visual Phrases</a:t>
            </a:r>
          </a:p>
          <a:p>
            <a:pPr marL="914400" marR="0" lvl="1" indent="-457200" algn="l" defTabSz="914400" rtl="0" eaLnBrk="0" fontAlgn="base" latinLnBrk="0" hangingPunct="0">
              <a:lnSpc>
                <a:spcPct val="100000"/>
              </a:lnSpc>
              <a:spcBef>
                <a:spcPct val="20000"/>
              </a:spcBef>
              <a:spcAft>
                <a:spcPct val="0"/>
              </a:spcAft>
              <a:buClrTx/>
              <a:buSzTx/>
              <a:buFont typeface="+mj-lt"/>
              <a:buAutoNum type="arabicPeriod"/>
              <a:tabLst/>
              <a:defRPr/>
            </a:pPr>
            <a:endParaRPr kumimoji="0" lang="en-US" sz="2400" b="0" i="0" u="none" strike="noStrike" kern="0" cap="none" spc="0" normalizeH="0" baseline="0" noProof="0" dirty="0" smtClean="0">
              <a:ln>
                <a:noFill/>
              </a:ln>
              <a:solidFill>
                <a:srgbClr val="4597A0"/>
              </a:solidFill>
              <a:effectLst/>
              <a:uLnTx/>
              <a:uFillTx/>
              <a:latin typeface="+mn-lt"/>
            </a:endParaRPr>
          </a:p>
        </p:txBody>
      </p:sp>
    </p:spTree>
    <p:extLst>
      <p:ext uri="{BB962C8B-B14F-4D97-AF65-F5344CB8AC3E}">
        <p14:creationId xmlns:p14="http://schemas.microsoft.com/office/powerpoint/2010/main" val="73928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8" descr="C:\Users\Abhinav Goel\Dropbox\ICVGIP2012_CameraReadyVersion\jpeg\church_of_the_ge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79095"/>
            <a:ext cx="5499615" cy="433083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bwMode="auto">
          <a:xfrm>
            <a:off x="457200" y="1975275"/>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32" name="Rectangle 31"/>
          <p:cNvSpPr/>
          <p:nvPr/>
        </p:nvSpPr>
        <p:spPr bwMode="auto">
          <a:xfrm>
            <a:off x="457200" y="2594512"/>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36" name="Rectangle 35"/>
          <p:cNvSpPr/>
          <p:nvPr/>
        </p:nvSpPr>
        <p:spPr bwMode="auto">
          <a:xfrm>
            <a:off x="457200" y="3213748"/>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41" name="Rectangle 40"/>
          <p:cNvSpPr/>
          <p:nvPr/>
        </p:nvSpPr>
        <p:spPr bwMode="auto">
          <a:xfrm>
            <a:off x="457200" y="3835863"/>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45" name="Rectangle 44"/>
          <p:cNvSpPr/>
          <p:nvPr/>
        </p:nvSpPr>
        <p:spPr bwMode="auto">
          <a:xfrm>
            <a:off x="457200" y="4455100"/>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49" name="Rectangle 48"/>
          <p:cNvSpPr/>
          <p:nvPr/>
        </p:nvSpPr>
        <p:spPr bwMode="auto">
          <a:xfrm>
            <a:off x="457200" y="5074336"/>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65" name="Rectangle 64"/>
          <p:cNvSpPr/>
          <p:nvPr/>
        </p:nvSpPr>
        <p:spPr bwMode="auto">
          <a:xfrm>
            <a:off x="457200" y="5690694"/>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71" name="Rectangle 70"/>
          <p:cNvSpPr/>
          <p:nvPr/>
        </p:nvSpPr>
        <p:spPr bwMode="auto">
          <a:xfrm>
            <a:off x="1239339" y="1975275"/>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72" name="Rectangle 71"/>
          <p:cNvSpPr/>
          <p:nvPr/>
        </p:nvSpPr>
        <p:spPr bwMode="auto">
          <a:xfrm>
            <a:off x="1239339" y="2594512"/>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73" name="Rectangle 72"/>
          <p:cNvSpPr/>
          <p:nvPr/>
        </p:nvSpPr>
        <p:spPr bwMode="auto">
          <a:xfrm>
            <a:off x="1239339" y="3213748"/>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74" name="Rectangle 73"/>
          <p:cNvSpPr/>
          <p:nvPr/>
        </p:nvSpPr>
        <p:spPr bwMode="auto">
          <a:xfrm>
            <a:off x="1239339" y="3835863"/>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75" name="Rectangle 74"/>
          <p:cNvSpPr/>
          <p:nvPr/>
        </p:nvSpPr>
        <p:spPr bwMode="auto">
          <a:xfrm>
            <a:off x="1239339" y="4455100"/>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76" name="Rectangle 75"/>
          <p:cNvSpPr/>
          <p:nvPr/>
        </p:nvSpPr>
        <p:spPr bwMode="auto">
          <a:xfrm>
            <a:off x="1239339" y="5074336"/>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77" name="Rectangle 76"/>
          <p:cNvSpPr/>
          <p:nvPr/>
        </p:nvSpPr>
        <p:spPr bwMode="auto">
          <a:xfrm>
            <a:off x="1239339" y="5690694"/>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78" name="Rectangle 77"/>
          <p:cNvSpPr/>
          <p:nvPr/>
        </p:nvSpPr>
        <p:spPr bwMode="auto">
          <a:xfrm>
            <a:off x="2025585" y="1978153"/>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79" name="Rectangle 78"/>
          <p:cNvSpPr/>
          <p:nvPr/>
        </p:nvSpPr>
        <p:spPr bwMode="auto">
          <a:xfrm>
            <a:off x="2025585" y="2597390"/>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80" name="Rectangle 79"/>
          <p:cNvSpPr/>
          <p:nvPr/>
        </p:nvSpPr>
        <p:spPr bwMode="auto">
          <a:xfrm>
            <a:off x="2025585" y="3216626"/>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81" name="Rectangle 80"/>
          <p:cNvSpPr/>
          <p:nvPr/>
        </p:nvSpPr>
        <p:spPr bwMode="auto">
          <a:xfrm>
            <a:off x="2025585" y="3838741"/>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82" name="Rectangle 81"/>
          <p:cNvSpPr/>
          <p:nvPr/>
        </p:nvSpPr>
        <p:spPr bwMode="auto">
          <a:xfrm>
            <a:off x="2025585" y="4457978"/>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83" name="Rectangle 82"/>
          <p:cNvSpPr/>
          <p:nvPr/>
        </p:nvSpPr>
        <p:spPr bwMode="auto">
          <a:xfrm>
            <a:off x="2025585" y="5077214"/>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84" name="Rectangle 83"/>
          <p:cNvSpPr/>
          <p:nvPr/>
        </p:nvSpPr>
        <p:spPr bwMode="auto">
          <a:xfrm>
            <a:off x="2025585" y="5693572"/>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85" name="Rectangle 84"/>
          <p:cNvSpPr/>
          <p:nvPr/>
        </p:nvSpPr>
        <p:spPr bwMode="auto">
          <a:xfrm>
            <a:off x="2811831" y="1978153"/>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86" name="Rectangle 85"/>
          <p:cNvSpPr/>
          <p:nvPr/>
        </p:nvSpPr>
        <p:spPr bwMode="auto">
          <a:xfrm>
            <a:off x="2811831" y="2597390"/>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87" name="Rectangle 86"/>
          <p:cNvSpPr/>
          <p:nvPr/>
        </p:nvSpPr>
        <p:spPr bwMode="auto">
          <a:xfrm>
            <a:off x="2811831" y="3216626"/>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88" name="Rectangle 87"/>
          <p:cNvSpPr/>
          <p:nvPr/>
        </p:nvSpPr>
        <p:spPr bwMode="auto">
          <a:xfrm>
            <a:off x="2811831" y="3838741"/>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89" name="Rectangle 88"/>
          <p:cNvSpPr/>
          <p:nvPr/>
        </p:nvSpPr>
        <p:spPr bwMode="auto">
          <a:xfrm>
            <a:off x="2811831" y="4457978"/>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90" name="Rectangle 89"/>
          <p:cNvSpPr/>
          <p:nvPr/>
        </p:nvSpPr>
        <p:spPr bwMode="auto">
          <a:xfrm>
            <a:off x="2811831" y="5077214"/>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91" name="Rectangle 90"/>
          <p:cNvSpPr/>
          <p:nvPr/>
        </p:nvSpPr>
        <p:spPr bwMode="auto">
          <a:xfrm>
            <a:off x="2811831" y="5693572"/>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92" name="Rectangle 91"/>
          <p:cNvSpPr/>
          <p:nvPr/>
        </p:nvSpPr>
        <p:spPr bwMode="auto">
          <a:xfrm>
            <a:off x="3598077" y="1975274"/>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93" name="Rectangle 92"/>
          <p:cNvSpPr/>
          <p:nvPr/>
        </p:nvSpPr>
        <p:spPr bwMode="auto">
          <a:xfrm>
            <a:off x="3598077" y="2594511"/>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94" name="Rectangle 93"/>
          <p:cNvSpPr/>
          <p:nvPr/>
        </p:nvSpPr>
        <p:spPr bwMode="auto">
          <a:xfrm>
            <a:off x="3598077" y="3213747"/>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95" name="Rectangle 94"/>
          <p:cNvSpPr/>
          <p:nvPr/>
        </p:nvSpPr>
        <p:spPr bwMode="auto">
          <a:xfrm>
            <a:off x="3598077" y="3835862"/>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96" name="Rectangle 95"/>
          <p:cNvSpPr/>
          <p:nvPr/>
        </p:nvSpPr>
        <p:spPr bwMode="auto">
          <a:xfrm>
            <a:off x="3598077" y="4455099"/>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97" name="Rectangle 96"/>
          <p:cNvSpPr/>
          <p:nvPr/>
        </p:nvSpPr>
        <p:spPr bwMode="auto">
          <a:xfrm>
            <a:off x="3598077" y="5074335"/>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98" name="Rectangle 97"/>
          <p:cNvSpPr/>
          <p:nvPr/>
        </p:nvSpPr>
        <p:spPr bwMode="auto">
          <a:xfrm>
            <a:off x="3598077" y="5690693"/>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99" name="Rectangle 98"/>
          <p:cNvSpPr/>
          <p:nvPr/>
        </p:nvSpPr>
        <p:spPr bwMode="auto">
          <a:xfrm>
            <a:off x="4384323" y="1978153"/>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00" name="Rectangle 99"/>
          <p:cNvSpPr/>
          <p:nvPr/>
        </p:nvSpPr>
        <p:spPr bwMode="auto">
          <a:xfrm>
            <a:off x="4384323" y="2597390"/>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01" name="Rectangle 100"/>
          <p:cNvSpPr/>
          <p:nvPr/>
        </p:nvSpPr>
        <p:spPr bwMode="auto">
          <a:xfrm>
            <a:off x="4384323" y="3216626"/>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02" name="Rectangle 101"/>
          <p:cNvSpPr/>
          <p:nvPr/>
        </p:nvSpPr>
        <p:spPr bwMode="auto">
          <a:xfrm>
            <a:off x="4384323" y="3838741"/>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03" name="Rectangle 102"/>
          <p:cNvSpPr/>
          <p:nvPr/>
        </p:nvSpPr>
        <p:spPr bwMode="auto">
          <a:xfrm>
            <a:off x="4384323" y="4457978"/>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04" name="Rectangle 103"/>
          <p:cNvSpPr/>
          <p:nvPr/>
        </p:nvSpPr>
        <p:spPr bwMode="auto">
          <a:xfrm>
            <a:off x="4384323" y="5077214"/>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05" name="Rectangle 104"/>
          <p:cNvSpPr/>
          <p:nvPr/>
        </p:nvSpPr>
        <p:spPr bwMode="auto">
          <a:xfrm>
            <a:off x="4384323" y="5693572"/>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06" name="Rectangle 105"/>
          <p:cNvSpPr/>
          <p:nvPr/>
        </p:nvSpPr>
        <p:spPr bwMode="auto">
          <a:xfrm>
            <a:off x="5170569" y="1978154"/>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07" name="Rectangle 106"/>
          <p:cNvSpPr/>
          <p:nvPr/>
        </p:nvSpPr>
        <p:spPr bwMode="auto">
          <a:xfrm>
            <a:off x="5170569" y="2597391"/>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08" name="Rectangle 107"/>
          <p:cNvSpPr/>
          <p:nvPr/>
        </p:nvSpPr>
        <p:spPr bwMode="auto">
          <a:xfrm>
            <a:off x="5170569" y="3216627"/>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09" name="Rectangle 108"/>
          <p:cNvSpPr/>
          <p:nvPr/>
        </p:nvSpPr>
        <p:spPr bwMode="auto">
          <a:xfrm>
            <a:off x="5170569" y="3838742"/>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10" name="Rectangle 109"/>
          <p:cNvSpPr/>
          <p:nvPr/>
        </p:nvSpPr>
        <p:spPr bwMode="auto">
          <a:xfrm>
            <a:off x="5170569" y="4457979"/>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11" name="Rectangle 110"/>
          <p:cNvSpPr/>
          <p:nvPr/>
        </p:nvSpPr>
        <p:spPr bwMode="auto">
          <a:xfrm>
            <a:off x="5170569" y="5077215"/>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12" name="Rectangle 111"/>
          <p:cNvSpPr/>
          <p:nvPr/>
        </p:nvSpPr>
        <p:spPr bwMode="auto">
          <a:xfrm>
            <a:off x="5170569" y="5693573"/>
            <a:ext cx="786246" cy="61923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2" name="Rectangle 1"/>
          <p:cNvSpPr/>
          <p:nvPr/>
        </p:nvSpPr>
        <p:spPr bwMode="auto">
          <a:xfrm>
            <a:off x="457200" y="1975274"/>
            <a:ext cx="2354631" cy="1857710"/>
          </a:xfrm>
          <a:prstGeom prst="rect">
            <a:avLst/>
          </a:prstGeom>
          <a:solidFill>
            <a:srgbClr val="008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14" name="Rectangle 113"/>
          <p:cNvSpPr/>
          <p:nvPr/>
        </p:nvSpPr>
        <p:spPr bwMode="auto">
          <a:xfrm>
            <a:off x="457200" y="2594510"/>
            <a:ext cx="2354631" cy="1857710"/>
          </a:xfrm>
          <a:prstGeom prst="rect">
            <a:avLst/>
          </a:prstGeom>
          <a:solidFill>
            <a:srgbClr val="008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15" name="Rectangle 114"/>
          <p:cNvSpPr/>
          <p:nvPr/>
        </p:nvSpPr>
        <p:spPr bwMode="auto">
          <a:xfrm>
            <a:off x="457200" y="3213747"/>
            <a:ext cx="2354631" cy="1857710"/>
          </a:xfrm>
          <a:prstGeom prst="rect">
            <a:avLst/>
          </a:prstGeom>
          <a:solidFill>
            <a:srgbClr val="008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16" name="Rectangle 115"/>
          <p:cNvSpPr/>
          <p:nvPr/>
        </p:nvSpPr>
        <p:spPr bwMode="auto">
          <a:xfrm>
            <a:off x="457200" y="3838742"/>
            <a:ext cx="2354631" cy="1857710"/>
          </a:xfrm>
          <a:prstGeom prst="rect">
            <a:avLst/>
          </a:prstGeom>
          <a:solidFill>
            <a:srgbClr val="008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17" name="Rectangle 116"/>
          <p:cNvSpPr/>
          <p:nvPr/>
        </p:nvSpPr>
        <p:spPr bwMode="auto">
          <a:xfrm>
            <a:off x="457200" y="4452220"/>
            <a:ext cx="2354631" cy="1857710"/>
          </a:xfrm>
          <a:prstGeom prst="rect">
            <a:avLst/>
          </a:prstGeom>
          <a:solidFill>
            <a:srgbClr val="0080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 name="Title 3"/>
          <p:cNvSpPr>
            <a:spLocks noGrp="1"/>
          </p:cNvSpPr>
          <p:nvPr>
            <p:ph type="title"/>
          </p:nvPr>
        </p:nvSpPr>
        <p:spPr/>
        <p:txBody>
          <a:bodyPr/>
          <a:lstStyle/>
          <a:p>
            <a:r>
              <a:rPr lang="en-US" dirty="0" smtClean="0"/>
              <a:t>Mining Pairs of Visual Words</a:t>
            </a:r>
            <a:endParaRPr lang="en-US" dirty="0"/>
          </a:p>
        </p:txBody>
      </p:sp>
      <p:graphicFrame>
        <p:nvGraphicFramePr>
          <p:cNvPr id="133" name="Table 132"/>
          <p:cNvGraphicFramePr>
            <a:graphicFrameLocks noGrp="1"/>
          </p:cNvGraphicFramePr>
          <p:nvPr>
            <p:extLst>
              <p:ext uri="{D42A27DB-BD31-4B8C-83A1-F6EECF244321}">
                <p14:modId xmlns:p14="http://schemas.microsoft.com/office/powerpoint/2010/main" val="474659871"/>
              </p:ext>
            </p:extLst>
          </p:nvPr>
        </p:nvGraphicFramePr>
        <p:xfrm>
          <a:off x="7772400" y="1927853"/>
          <a:ext cx="1219200" cy="4382077"/>
        </p:xfrm>
        <a:graphic>
          <a:graphicData uri="http://schemas.openxmlformats.org/drawingml/2006/table">
            <a:tbl>
              <a:tblPr firstRow="1" bandRow="1">
                <a:tableStyleId>{5940675A-B579-460E-94D1-54222C63F5DA}</a:tableStyleId>
              </a:tblPr>
              <a:tblGrid>
                <a:gridCol w="609600"/>
                <a:gridCol w="609600"/>
              </a:tblGrid>
              <a:tr h="626011">
                <a:tc>
                  <a:txBody>
                    <a:bodyPr/>
                    <a:lstStyle/>
                    <a:p>
                      <a:endParaRPr lang="en-US" dirty="0"/>
                    </a:p>
                  </a:txBody>
                  <a:tcPr/>
                </a:tc>
                <a:tc>
                  <a:txBody>
                    <a:bodyPr/>
                    <a:lstStyle/>
                    <a:p>
                      <a:r>
                        <a:rPr lang="en-US" dirty="0" smtClean="0"/>
                        <a:t>V</a:t>
                      </a:r>
                      <a:r>
                        <a:rPr lang="en-US" baseline="-25000" dirty="0" smtClean="0"/>
                        <a:t>i</a:t>
                      </a:r>
                      <a:endParaRPr lang="en-US" baseline="-25000" dirty="0"/>
                    </a:p>
                  </a:txBody>
                  <a:tcPr/>
                </a:tc>
              </a:tr>
              <a:tr h="626011">
                <a:tc>
                  <a:txBody>
                    <a:bodyPr/>
                    <a:lstStyle/>
                    <a:p>
                      <a:r>
                        <a:rPr lang="en-US" dirty="0" smtClean="0"/>
                        <a:t>V</a:t>
                      </a:r>
                      <a:r>
                        <a:rPr lang="en-US" baseline="-25000" dirty="0" smtClean="0"/>
                        <a:t>k1</a:t>
                      </a:r>
                      <a:endParaRPr lang="en-US" baseline="-25000" dirty="0"/>
                    </a:p>
                  </a:txBody>
                  <a:tcPr/>
                </a:tc>
                <a:tc>
                  <a:txBody>
                    <a:bodyPr/>
                    <a:lstStyle/>
                    <a:p>
                      <a:r>
                        <a:rPr lang="en-US" dirty="0" smtClean="0"/>
                        <a:t>2</a:t>
                      </a:r>
                      <a:endParaRPr lang="en-US" dirty="0"/>
                    </a:p>
                  </a:txBody>
                  <a:tcPr/>
                </a:tc>
              </a:tr>
              <a:tr h="626011">
                <a:tc>
                  <a:txBody>
                    <a:bodyPr/>
                    <a:lstStyle/>
                    <a:p>
                      <a:r>
                        <a:rPr lang="en-US" dirty="0" smtClean="0"/>
                        <a:t>V</a:t>
                      </a:r>
                      <a:r>
                        <a:rPr lang="en-US" baseline="-25000" dirty="0" smtClean="0"/>
                        <a:t>k2</a:t>
                      </a:r>
                      <a:endParaRPr lang="en-US" baseline="-25000" dirty="0"/>
                    </a:p>
                  </a:txBody>
                  <a:tcPr/>
                </a:tc>
                <a:tc>
                  <a:txBody>
                    <a:bodyPr/>
                    <a:lstStyle/>
                    <a:p>
                      <a:r>
                        <a:rPr lang="en-US" dirty="0" smtClean="0"/>
                        <a:t>6</a:t>
                      </a:r>
                      <a:endParaRPr lang="en-US" dirty="0"/>
                    </a:p>
                  </a:txBody>
                  <a:tcPr/>
                </a:tc>
              </a:tr>
              <a:tr h="626011">
                <a:tc>
                  <a:txBody>
                    <a:bodyPr/>
                    <a:lstStyle/>
                    <a:p>
                      <a:r>
                        <a:rPr lang="en-US" dirty="0" smtClean="0"/>
                        <a:t>V</a:t>
                      </a:r>
                      <a:r>
                        <a:rPr lang="en-US" baseline="-25000" dirty="0" smtClean="0"/>
                        <a:t>k3</a:t>
                      </a:r>
                      <a:endParaRPr lang="en-US" baseline="-25000" dirty="0"/>
                    </a:p>
                  </a:txBody>
                  <a:tcPr/>
                </a:tc>
                <a:tc>
                  <a:txBody>
                    <a:bodyPr/>
                    <a:lstStyle/>
                    <a:p>
                      <a:r>
                        <a:rPr lang="en-US" dirty="0" smtClean="0"/>
                        <a:t>5</a:t>
                      </a:r>
                      <a:endParaRPr lang="en-US" dirty="0"/>
                    </a:p>
                  </a:txBody>
                  <a:tcPr/>
                </a:tc>
              </a:tr>
              <a:tr h="626011">
                <a:tc>
                  <a:txBody>
                    <a:bodyPr/>
                    <a:lstStyle/>
                    <a:p>
                      <a:r>
                        <a:rPr lang="en-US" dirty="0" smtClean="0"/>
                        <a:t>V</a:t>
                      </a:r>
                      <a:r>
                        <a:rPr lang="en-US" baseline="-25000" dirty="0" smtClean="0"/>
                        <a:t>k4</a:t>
                      </a:r>
                      <a:endParaRPr lang="en-US" baseline="-25000" dirty="0"/>
                    </a:p>
                  </a:txBody>
                  <a:tcPr/>
                </a:tc>
                <a:tc>
                  <a:txBody>
                    <a:bodyPr/>
                    <a:lstStyle/>
                    <a:p>
                      <a:r>
                        <a:rPr lang="en-US" dirty="0" smtClean="0"/>
                        <a:t>1</a:t>
                      </a:r>
                      <a:endParaRPr lang="en-US" dirty="0"/>
                    </a:p>
                  </a:txBody>
                  <a:tcPr/>
                </a:tc>
              </a:tr>
              <a:tr h="626011">
                <a:tc>
                  <a:txBody>
                    <a:bodyPr/>
                    <a:lstStyle/>
                    <a:p>
                      <a:r>
                        <a:rPr lang="en-US" dirty="0" smtClean="0"/>
                        <a:t>V</a:t>
                      </a:r>
                      <a:r>
                        <a:rPr lang="en-US" baseline="-25000" dirty="0" smtClean="0"/>
                        <a:t>k5</a:t>
                      </a:r>
                      <a:endParaRPr lang="en-US" baseline="-25000" dirty="0"/>
                    </a:p>
                  </a:txBody>
                  <a:tcPr/>
                </a:tc>
                <a:tc>
                  <a:txBody>
                    <a:bodyPr/>
                    <a:lstStyle/>
                    <a:p>
                      <a:r>
                        <a:rPr lang="en-US" dirty="0" smtClean="0"/>
                        <a:t>2</a:t>
                      </a:r>
                      <a:endParaRPr lang="en-US" dirty="0"/>
                    </a:p>
                  </a:txBody>
                  <a:tcPr/>
                </a:tc>
              </a:tr>
              <a:tr h="626011">
                <a:tc>
                  <a:txBody>
                    <a:bodyPr/>
                    <a:lstStyle/>
                    <a:p>
                      <a:r>
                        <a:rPr lang="en-US" dirty="0" smtClean="0"/>
                        <a:t>V</a:t>
                      </a:r>
                      <a:r>
                        <a:rPr lang="en-US" baseline="-25000" dirty="0" smtClean="0"/>
                        <a:t>k6</a:t>
                      </a:r>
                      <a:endParaRPr lang="en-US" baseline="-25000" dirty="0"/>
                    </a:p>
                  </a:txBody>
                  <a:tcPr/>
                </a:tc>
                <a:tc>
                  <a:txBody>
                    <a:bodyPr/>
                    <a:lstStyle/>
                    <a:p>
                      <a:r>
                        <a:rPr lang="en-US" dirty="0" smtClean="0"/>
                        <a:t>2</a:t>
                      </a:r>
                      <a:endParaRPr lang="en-US" dirty="0"/>
                    </a:p>
                  </a:txBody>
                  <a:tcPr/>
                </a:tc>
              </a:tr>
            </a:tbl>
          </a:graphicData>
        </a:graphic>
      </p:graphicFrame>
      <p:graphicFrame>
        <p:nvGraphicFramePr>
          <p:cNvPr id="134" name="Table 133"/>
          <p:cNvGraphicFramePr>
            <a:graphicFrameLocks noGrp="1"/>
          </p:cNvGraphicFramePr>
          <p:nvPr>
            <p:extLst>
              <p:ext uri="{D42A27DB-BD31-4B8C-83A1-F6EECF244321}">
                <p14:modId xmlns:p14="http://schemas.microsoft.com/office/powerpoint/2010/main" val="1126221007"/>
              </p:ext>
            </p:extLst>
          </p:nvPr>
        </p:nvGraphicFramePr>
        <p:xfrm>
          <a:off x="6400800" y="1951563"/>
          <a:ext cx="1219200" cy="4382077"/>
        </p:xfrm>
        <a:graphic>
          <a:graphicData uri="http://schemas.openxmlformats.org/drawingml/2006/table">
            <a:tbl>
              <a:tblPr firstRow="1" bandRow="1">
                <a:tableStyleId>{5940675A-B579-460E-94D1-54222C63F5DA}</a:tableStyleId>
              </a:tblPr>
              <a:tblGrid>
                <a:gridCol w="609600"/>
                <a:gridCol w="609600"/>
              </a:tblGrid>
              <a:tr h="626011">
                <a:tc>
                  <a:txBody>
                    <a:bodyPr/>
                    <a:lstStyle/>
                    <a:p>
                      <a:endParaRPr lang="en-US" dirty="0"/>
                    </a:p>
                  </a:txBody>
                  <a:tcPr/>
                </a:tc>
                <a:tc>
                  <a:txBody>
                    <a:bodyPr/>
                    <a:lstStyle/>
                    <a:p>
                      <a:r>
                        <a:rPr lang="en-US" dirty="0" smtClean="0"/>
                        <a:t>V</a:t>
                      </a:r>
                      <a:r>
                        <a:rPr lang="en-US" baseline="-25000" dirty="0" smtClean="0"/>
                        <a:t>i</a:t>
                      </a:r>
                      <a:endParaRPr lang="en-US" baseline="-25000" dirty="0"/>
                    </a:p>
                  </a:txBody>
                  <a:tcPr/>
                </a:tc>
              </a:tr>
              <a:tr h="626011">
                <a:tc>
                  <a:txBody>
                    <a:bodyPr/>
                    <a:lstStyle/>
                    <a:p>
                      <a:r>
                        <a:rPr lang="en-US" dirty="0" smtClean="0"/>
                        <a:t>V</a:t>
                      </a:r>
                      <a:r>
                        <a:rPr lang="en-US" baseline="-25000" dirty="0" smtClean="0"/>
                        <a:t>k1</a:t>
                      </a:r>
                      <a:endParaRPr lang="en-US" baseline="-25000" dirty="0"/>
                    </a:p>
                  </a:txBody>
                  <a:tcPr/>
                </a:tc>
                <a:tc>
                  <a:txBody>
                    <a:bodyPr/>
                    <a:lstStyle/>
                    <a:p>
                      <a:r>
                        <a:rPr lang="en-US" dirty="0" smtClean="0"/>
                        <a:t>0</a:t>
                      </a:r>
                      <a:endParaRPr lang="en-US" dirty="0"/>
                    </a:p>
                  </a:txBody>
                  <a:tcPr/>
                </a:tc>
              </a:tr>
              <a:tr h="626011">
                <a:tc>
                  <a:txBody>
                    <a:bodyPr/>
                    <a:lstStyle/>
                    <a:p>
                      <a:r>
                        <a:rPr lang="en-US" dirty="0" smtClean="0"/>
                        <a:t>V</a:t>
                      </a:r>
                      <a:r>
                        <a:rPr lang="en-US" baseline="-25000" dirty="0" smtClean="0"/>
                        <a:t>k2</a:t>
                      </a:r>
                      <a:endParaRPr lang="en-US" baseline="-25000" dirty="0"/>
                    </a:p>
                  </a:txBody>
                  <a:tcPr/>
                </a:tc>
                <a:tc>
                  <a:txBody>
                    <a:bodyPr/>
                    <a:lstStyle/>
                    <a:p>
                      <a:r>
                        <a:rPr lang="en-US" dirty="0" smtClean="0"/>
                        <a:t>4</a:t>
                      </a:r>
                      <a:endParaRPr lang="en-US" dirty="0"/>
                    </a:p>
                  </a:txBody>
                  <a:tcPr/>
                </a:tc>
              </a:tr>
              <a:tr h="626011">
                <a:tc>
                  <a:txBody>
                    <a:bodyPr/>
                    <a:lstStyle/>
                    <a:p>
                      <a:r>
                        <a:rPr lang="en-US" dirty="0" smtClean="0"/>
                        <a:t>V</a:t>
                      </a:r>
                      <a:r>
                        <a:rPr lang="en-US" baseline="-25000" dirty="0" smtClean="0"/>
                        <a:t>k3</a:t>
                      </a:r>
                      <a:endParaRPr lang="en-US" baseline="-25000" dirty="0"/>
                    </a:p>
                  </a:txBody>
                  <a:tcPr/>
                </a:tc>
                <a:tc>
                  <a:txBody>
                    <a:bodyPr/>
                    <a:lstStyle/>
                    <a:p>
                      <a:r>
                        <a:rPr lang="en-US" dirty="0" smtClean="0"/>
                        <a:t>3</a:t>
                      </a:r>
                      <a:endParaRPr lang="en-US" dirty="0"/>
                    </a:p>
                  </a:txBody>
                  <a:tcPr/>
                </a:tc>
              </a:tr>
              <a:tr h="626011">
                <a:tc>
                  <a:txBody>
                    <a:bodyPr/>
                    <a:lstStyle/>
                    <a:p>
                      <a:r>
                        <a:rPr lang="en-US" dirty="0" smtClean="0"/>
                        <a:t>V</a:t>
                      </a:r>
                      <a:r>
                        <a:rPr lang="en-US" baseline="-25000" dirty="0" smtClean="0"/>
                        <a:t>k4</a:t>
                      </a:r>
                      <a:endParaRPr lang="en-US" baseline="-25000" dirty="0"/>
                    </a:p>
                  </a:txBody>
                  <a:tcPr/>
                </a:tc>
                <a:tc>
                  <a:txBody>
                    <a:bodyPr/>
                    <a:lstStyle/>
                    <a:p>
                      <a:r>
                        <a:rPr lang="en-US" dirty="0" smtClean="0"/>
                        <a:t>1</a:t>
                      </a:r>
                      <a:endParaRPr lang="en-US" dirty="0"/>
                    </a:p>
                  </a:txBody>
                  <a:tcPr/>
                </a:tc>
              </a:tr>
              <a:tr h="626011">
                <a:tc>
                  <a:txBody>
                    <a:bodyPr/>
                    <a:lstStyle/>
                    <a:p>
                      <a:r>
                        <a:rPr lang="en-US" dirty="0" smtClean="0"/>
                        <a:t>V</a:t>
                      </a:r>
                      <a:r>
                        <a:rPr lang="en-US" baseline="-25000" dirty="0" smtClean="0"/>
                        <a:t>k5</a:t>
                      </a:r>
                      <a:endParaRPr lang="en-US" baseline="-25000" dirty="0"/>
                    </a:p>
                  </a:txBody>
                  <a:tcPr/>
                </a:tc>
                <a:tc>
                  <a:txBody>
                    <a:bodyPr/>
                    <a:lstStyle/>
                    <a:p>
                      <a:r>
                        <a:rPr lang="en-US" dirty="0" smtClean="0"/>
                        <a:t>0</a:t>
                      </a:r>
                      <a:endParaRPr lang="en-US" dirty="0"/>
                    </a:p>
                  </a:txBody>
                  <a:tcPr/>
                </a:tc>
              </a:tr>
              <a:tr h="626011">
                <a:tc>
                  <a:txBody>
                    <a:bodyPr/>
                    <a:lstStyle/>
                    <a:p>
                      <a:r>
                        <a:rPr lang="en-US" dirty="0" smtClean="0"/>
                        <a:t>V</a:t>
                      </a:r>
                      <a:r>
                        <a:rPr lang="en-US" baseline="-25000" dirty="0" smtClean="0"/>
                        <a:t>k6</a:t>
                      </a:r>
                      <a:endParaRPr lang="en-US" baseline="-25000" dirty="0"/>
                    </a:p>
                  </a:txBody>
                  <a:tcPr/>
                </a:tc>
                <a:tc>
                  <a:txBody>
                    <a:bodyPr/>
                    <a:lstStyle/>
                    <a:p>
                      <a:r>
                        <a:rPr lang="en-US" dirty="0" smtClean="0"/>
                        <a:t>2</a:t>
                      </a:r>
                      <a:endParaRPr lang="en-US" dirty="0"/>
                    </a:p>
                  </a:txBody>
                  <a:tcPr/>
                </a:tc>
              </a:tr>
            </a:tbl>
          </a:graphicData>
        </a:graphic>
      </p:graphicFrame>
      <p:grpSp>
        <p:nvGrpSpPr>
          <p:cNvPr id="5" name="Group 4"/>
          <p:cNvGrpSpPr/>
          <p:nvPr/>
        </p:nvGrpSpPr>
        <p:grpSpPr>
          <a:xfrm>
            <a:off x="2549933" y="3539431"/>
            <a:ext cx="2174467" cy="1870769"/>
            <a:chOff x="2549933" y="3539431"/>
            <a:chExt cx="2174467" cy="1870769"/>
          </a:xfrm>
        </p:grpSpPr>
        <p:grpSp>
          <p:nvGrpSpPr>
            <p:cNvPr id="119" name="Group 118"/>
            <p:cNvGrpSpPr/>
            <p:nvPr/>
          </p:nvGrpSpPr>
          <p:grpSpPr>
            <a:xfrm>
              <a:off x="2642833" y="3539431"/>
              <a:ext cx="381316" cy="587106"/>
              <a:chOff x="6171884" y="2169778"/>
              <a:chExt cx="381316" cy="587106"/>
            </a:xfrm>
          </p:grpSpPr>
          <p:sp>
            <p:nvSpPr>
              <p:cNvPr id="120" name="Oval 119"/>
              <p:cNvSpPr/>
              <p:nvPr/>
            </p:nvSpPr>
            <p:spPr bwMode="auto">
              <a:xfrm rot="20026652">
                <a:off x="6171884" y="2169778"/>
                <a:ext cx="293553" cy="58710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21" name="TextBox 120"/>
              <p:cNvSpPr txBox="1"/>
              <p:nvPr/>
            </p:nvSpPr>
            <p:spPr>
              <a:xfrm>
                <a:off x="6176174" y="2278665"/>
                <a:ext cx="377026" cy="369332"/>
              </a:xfrm>
              <a:prstGeom prst="rect">
                <a:avLst/>
              </a:prstGeom>
              <a:noFill/>
            </p:spPr>
            <p:txBody>
              <a:bodyPr wrap="none" rtlCol="0">
                <a:spAutoFit/>
              </a:bodyPr>
              <a:lstStyle/>
              <a:p>
                <a:r>
                  <a:rPr lang="en-US" sz="1800" dirty="0" smtClean="0"/>
                  <a:t>k</a:t>
                </a:r>
                <a:r>
                  <a:rPr lang="en-US" sz="1800" baseline="-25000" dirty="0" smtClean="0"/>
                  <a:t>1</a:t>
                </a:r>
                <a:endParaRPr lang="en-US" sz="1800" baseline="-25000" dirty="0"/>
              </a:p>
            </p:txBody>
          </p:sp>
        </p:grpSp>
        <p:grpSp>
          <p:nvGrpSpPr>
            <p:cNvPr id="122" name="Group 121"/>
            <p:cNvGrpSpPr/>
            <p:nvPr/>
          </p:nvGrpSpPr>
          <p:grpSpPr>
            <a:xfrm>
              <a:off x="3401184" y="3648318"/>
              <a:ext cx="393785" cy="433263"/>
              <a:chOff x="2048541" y="2290823"/>
              <a:chExt cx="393785" cy="433263"/>
            </a:xfrm>
          </p:grpSpPr>
          <p:sp>
            <p:nvSpPr>
              <p:cNvPr id="123" name="Oval 122"/>
              <p:cNvSpPr/>
              <p:nvPr/>
            </p:nvSpPr>
            <p:spPr bwMode="auto">
              <a:xfrm rot="1286409">
                <a:off x="2048541" y="2290823"/>
                <a:ext cx="342329" cy="433263"/>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24" name="TextBox 123"/>
              <p:cNvSpPr txBox="1"/>
              <p:nvPr/>
            </p:nvSpPr>
            <p:spPr>
              <a:xfrm>
                <a:off x="2065300" y="2305682"/>
                <a:ext cx="377026" cy="369332"/>
              </a:xfrm>
              <a:prstGeom prst="rect">
                <a:avLst/>
              </a:prstGeom>
              <a:noFill/>
            </p:spPr>
            <p:txBody>
              <a:bodyPr wrap="none" rtlCol="0">
                <a:spAutoFit/>
              </a:bodyPr>
              <a:lstStyle/>
              <a:p>
                <a:r>
                  <a:rPr lang="en-US" sz="1800" dirty="0" smtClean="0"/>
                  <a:t>k</a:t>
                </a:r>
                <a:r>
                  <a:rPr lang="en-US" sz="1800" baseline="-25000" dirty="0" smtClean="0"/>
                  <a:t>3</a:t>
                </a:r>
                <a:endParaRPr lang="en-US" sz="1800" baseline="-25000" dirty="0"/>
              </a:p>
            </p:txBody>
          </p:sp>
        </p:grpSp>
        <p:grpSp>
          <p:nvGrpSpPr>
            <p:cNvPr id="125" name="Group 124"/>
            <p:cNvGrpSpPr/>
            <p:nvPr/>
          </p:nvGrpSpPr>
          <p:grpSpPr>
            <a:xfrm>
              <a:off x="4143107" y="3581400"/>
              <a:ext cx="581293" cy="369332"/>
              <a:chOff x="7558131" y="2505413"/>
              <a:chExt cx="581293" cy="369332"/>
            </a:xfrm>
          </p:grpSpPr>
          <p:sp>
            <p:nvSpPr>
              <p:cNvPr id="126" name="Oval 125"/>
              <p:cNvSpPr/>
              <p:nvPr/>
            </p:nvSpPr>
            <p:spPr bwMode="auto">
              <a:xfrm rot="16573225">
                <a:off x="7704001" y="2429536"/>
                <a:ext cx="289553" cy="581293"/>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27" name="TextBox 126"/>
              <p:cNvSpPr txBox="1"/>
              <p:nvPr/>
            </p:nvSpPr>
            <p:spPr>
              <a:xfrm>
                <a:off x="7713238" y="2505413"/>
                <a:ext cx="377026" cy="369332"/>
              </a:xfrm>
              <a:prstGeom prst="rect">
                <a:avLst/>
              </a:prstGeom>
              <a:noFill/>
            </p:spPr>
            <p:txBody>
              <a:bodyPr wrap="none" rtlCol="0">
                <a:spAutoFit/>
              </a:bodyPr>
              <a:lstStyle/>
              <a:p>
                <a:r>
                  <a:rPr lang="en-US" sz="1800" dirty="0" smtClean="0"/>
                  <a:t>k</a:t>
                </a:r>
                <a:r>
                  <a:rPr lang="en-US" sz="1800" baseline="-25000" dirty="0" smtClean="0"/>
                  <a:t>2</a:t>
                </a:r>
                <a:endParaRPr lang="en-US" sz="1800" baseline="-25000" dirty="0"/>
              </a:p>
            </p:txBody>
          </p:sp>
        </p:grpSp>
        <p:grpSp>
          <p:nvGrpSpPr>
            <p:cNvPr id="128" name="Group 127"/>
            <p:cNvGrpSpPr/>
            <p:nvPr/>
          </p:nvGrpSpPr>
          <p:grpSpPr>
            <a:xfrm>
              <a:off x="2549933" y="4250507"/>
              <a:ext cx="523795" cy="414944"/>
              <a:chOff x="751513" y="2669482"/>
              <a:chExt cx="523795" cy="414944"/>
            </a:xfrm>
          </p:grpSpPr>
          <p:sp>
            <p:nvSpPr>
              <p:cNvPr id="129" name="Oval 128"/>
              <p:cNvSpPr/>
              <p:nvPr/>
            </p:nvSpPr>
            <p:spPr bwMode="auto">
              <a:xfrm rot="20026652">
                <a:off x="751513" y="2669482"/>
                <a:ext cx="523795" cy="41494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30" name="TextBox 129"/>
              <p:cNvSpPr txBox="1"/>
              <p:nvPr/>
            </p:nvSpPr>
            <p:spPr>
              <a:xfrm>
                <a:off x="824897" y="2692288"/>
                <a:ext cx="377026" cy="369332"/>
              </a:xfrm>
              <a:prstGeom prst="rect">
                <a:avLst/>
              </a:prstGeom>
              <a:noFill/>
            </p:spPr>
            <p:txBody>
              <a:bodyPr wrap="none" rtlCol="0">
                <a:spAutoFit/>
              </a:bodyPr>
              <a:lstStyle/>
              <a:p>
                <a:r>
                  <a:rPr lang="en-US" sz="1800" dirty="0" smtClean="0"/>
                  <a:t>k</a:t>
                </a:r>
                <a:r>
                  <a:rPr lang="en-US" sz="1800" baseline="-25000" dirty="0" smtClean="0"/>
                  <a:t>3</a:t>
                </a:r>
                <a:endParaRPr lang="en-US" sz="1800" baseline="-25000" dirty="0"/>
              </a:p>
            </p:txBody>
          </p:sp>
        </p:grpSp>
        <p:grpSp>
          <p:nvGrpSpPr>
            <p:cNvPr id="131" name="Group 130"/>
            <p:cNvGrpSpPr/>
            <p:nvPr/>
          </p:nvGrpSpPr>
          <p:grpSpPr>
            <a:xfrm>
              <a:off x="4090840" y="4265046"/>
              <a:ext cx="516109" cy="439248"/>
              <a:chOff x="7762976" y="3587079"/>
              <a:chExt cx="516109" cy="439248"/>
            </a:xfrm>
          </p:grpSpPr>
          <p:sp>
            <p:nvSpPr>
              <p:cNvPr id="132" name="Oval 131"/>
              <p:cNvSpPr/>
              <p:nvPr/>
            </p:nvSpPr>
            <p:spPr bwMode="auto">
              <a:xfrm rot="20026652">
                <a:off x="7762976" y="3587079"/>
                <a:ext cx="516109" cy="43924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35" name="TextBox 134"/>
              <p:cNvSpPr txBox="1"/>
              <p:nvPr/>
            </p:nvSpPr>
            <p:spPr>
              <a:xfrm>
                <a:off x="7832517" y="3622037"/>
                <a:ext cx="377026" cy="369332"/>
              </a:xfrm>
              <a:prstGeom prst="rect">
                <a:avLst/>
              </a:prstGeom>
              <a:noFill/>
            </p:spPr>
            <p:txBody>
              <a:bodyPr wrap="none" rtlCol="0">
                <a:spAutoFit/>
              </a:bodyPr>
              <a:lstStyle/>
              <a:p>
                <a:r>
                  <a:rPr lang="en-US" sz="1800" dirty="0" smtClean="0"/>
                  <a:t>k</a:t>
                </a:r>
                <a:r>
                  <a:rPr lang="en-US" sz="1800" baseline="-25000" dirty="0" smtClean="0"/>
                  <a:t>5</a:t>
                </a:r>
                <a:endParaRPr lang="en-US" sz="1800" baseline="-25000" dirty="0"/>
              </a:p>
            </p:txBody>
          </p:sp>
        </p:grpSp>
        <p:grpSp>
          <p:nvGrpSpPr>
            <p:cNvPr id="145" name="Group 144"/>
            <p:cNvGrpSpPr/>
            <p:nvPr/>
          </p:nvGrpSpPr>
          <p:grpSpPr>
            <a:xfrm>
              <a:off x="3265281" y="4208633"/>
              <a:ext cx="651304" cy="498691"/>
              <a:chOff x="6845848" y="3527635"/>
              <a:chExt cx="651304" cy="498691"/>
            </a:xfrm>
          </p:grpSpPr>
          <p:sp>
            <p:nvSpPr>
              <p:cNvPr id="146" name="Oval 145"/>
              <p:cNvSpPr/>
              <p:nvPr/>
            </p:nvSpPr>
            <p:spPr bwMode="auto">
              <a:xfrm rot="12680719">
                <a:off x="6845848" y="3587078"/>
                <a:ext cx="651304" cy="439248"/>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48" name="TextBox 147"/>
              <p:cNvSpPr txBox="1"/>
              <p:nvPr/>
            </p:nvSpPr>
            <p:spPr>
              <a:xfrm>
                <a:off x="6973606" y="3527635"/>
                <a:ext cx="269626" cy="461665"/>
              </a:xfrm>
              <a:prstGeom prst="rect">
                <a:avLst/>
              </a:prstGeom>
              <a:noFill/>
            </p:spPr>
            <p:txBody>
              <a:bodyPr wrap="none" rtlCol="0">
                <a:spAutoFit/>
              </a:bodyPr>
              <a:lstStyle/>
              <a:p>
                <a:r>
                  <a:rPr lang="en-US" dirty="0" smtClean="0"/>
                  <a:t>i</a:t>
                </a:r>
                <a:endParaRPr lang="en-US" dirty="0"/>
              </a:p>
            </p:txBody>
          </p:sp>
        </p:grpSp>
        <p:grpSp>
          <p:nvGrpSpPr>
            <p:cNvPr id="149" name="Group 148"/>
            <p:cNvGrpSpPr/>
            <p:nvPr/>
          </p:nvGrpSpPr>
          <p:grpSpPr>
            <a:xfrm>
              <a:off x="2647123" y="4844672"/>
              <a:ext cx="386932" cy="519235"/>
              <a:chOff x="6172200" y="4244532"/>
              <a:chExt cx="386932" cy="519235"/>
            </a:xfrm>
          </p:grpSpPr>
          <p:sp>
            <p:nvSpPr>
              <p:cNvPr id="150" name="Oval 149"/>
              <p:cNvSpPr/>
              <p:nvPr/>
            </p:nvSpPr>
            <p:spPr bwMode="auto">
              <a:xfrm rot="20026652">
                <a:off x="6172200" y="4244532"/>
                <a:ext cx="386932" cy="519235"/>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51" name="TextBox 150"/>
              <p:cNvSpPr txBox="1"/>
              <p:nvPr/>
            </p:nvSpPr>
            <p:spPr>
              <a:xfrm>
                <a:off x="6176173" y="4319483"/>
                <a:ext cx="377026" cy="369332"/>
              </a:xfrm>
              <a:prstGeom prst="rect">
                <a:avLst/>
              </a:prstGeom>
              <a:noFill/>
            </p:spPr>
            <p:txBody>
              <a:bodyPr wrap="none" rtlCol="0">
                <a:spAutoFit/>
              </a:bodyPr>
              <a:lstStyle/>
              <a:p>
                <a:r>
                  <a:rPr lang="en-US" sz="1800" dirty="0" smtClean="0"/>
                  <a:t>k</a:t>
                </a:r>
                <a:r>
                  <a:rPr lang="en-US" sz="1800" baseline="-25000" dirty="0" smtClean="0"/>
                  <a:t>5</a:t>
                </a:r>
                <a:endParaRPr lang="en-US" sz="1800" baseline="-25000" dirty="0"/>
              </a:p>
            </p:txBody>
          </p:sp>
        </p:grpSp>
        <p:grpSp>
          <p:nvGrpSpPr>
            <p:cNvPr id="152" name="Group 151"/>
            <p:cNvGrpSpPr/>
            <p:nvPr/>
          </p:nvGrpSpPr>
          <p:grpSpPr>
            <a:xfrm>
              <a:off x="3328011" y="4879008"/>
              <a:ext cx="636824" cy="369332"/>
              <a:chOff x="6853088" y="4278868"/>
              <a:chExt cx="636824" cy="369332"/>
            </a:xfrm>
          </p:grpSpPr>
          <p:sp>
            <p:nvSpPr>
              <p:cNvPr id="153" name="Oval 152"/>
              <p:cNvSpPr/>
              <p:nvPr/>
            </p:nvSpPr>
            <p:spPr bwMode="auto">
              <a:xfrm rot="20026652">
                <a:off x="6853088" y="4323661"/>
                <a:ext cx="636824" cy="306523"/>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54" name="TextBox 153"/>
              <p:cNvSpPr txBox="1"/>
              <p:nvPr/>
            </p:nvSpPr>
            <p:spPr>
              <a:xfrm>
                <a:off x="6982987" y="4278868"/>
                <a:ext cx="377026" cy="369332"/>
              </a:xfrm>
              <a:prstGeom prst="rect">
                <a:avLst/>
              </a:prstGeom>
              <a:noFill/>
            </p:spPr>
            <p:txBody>
              <a:bodyPr wrap="none" rtlCol="0">
                <a:spAutoFit/>
              </a:bodyPr>
              <a:lstStyle/>
              <a:p>
                <a:r>
                  <a:rPr lang="en-US" sz="1800" dirty="0" smtClean="0"/>
                  <a:t>k</a:t>
                </a:r>
                <a:r>
                  <a:rPr lang="en-US" sz="1800" baseline="-25000" dirty="0" smtClean="0"/>
                  <a:t>2</a:t>
                </a:r>
                <a:endParaRPr lang="en-US" sz="1800" baseline="-25000" dirty="0"/>
              </a:p>
            </p:txBody>
          </p:sp>
        </p:grpSp>
        <p:grpSp>
          <p:nvGrpSpPr>
            <p:cNvPr id="155" name="Group 154"/>
            <p:cNvGrpSpPr/>
            <p:nvPr/>
          </p:nvGrpSpPr>
          <p:grpSpPr>
            <a:xfrm>
              <a:off x="4242857" y="4813550"/>
              <a:ext cx="377026" cy="596650"/>
              <a:chOff x="7767934" y="4127750"/>
              <a:chExt cx="377026" cy="596650"/>
            </a:xfrm>
          </p:grpSpPr>
          <p:sp>
            <p:nvSpPr>
              <p:cNvPr id="156" name="Oval 155"/>
              <p:cNvSpPr/>
              <p:nvPr/>
            </p:nvSpPr>
            <p:spPr bwMode="auto">
              <a:xfrm>
                <a:off x="7767934" y="4127750"/>
                <a:ext cx="298325" cy="59665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57" name="TextBox 156"/>
              <p:cNvSpPr txBox="1"/>
              <p:nvPr/>
            </p:nvSpPr>
            <p:spPr>
              <a:xfrm>
                <a:off x="7767934" y="4212120"/>
                <a:ext cx="377026" cy="369332"/>
              </a:xfrm>
              <a:prstGeom prst="rect">
                <a:avLst/>
              </a:prstGeom>
              <a:noFill/>
            </p:spPr>
            <p:txBody>
              <a:bodyPr wrap="none" rtlCol="0">
                <a:spAutoFit/>
              </a:bodyPr>
              <a:lstStyle/>
              <a:p>
                <a:r>
                  <a:rPr lang="en-US" sz="1800" dirty="0" smtClean="0"/>
                  <a:t>k</a:t>
                </a:r>
                <a:r>
                  <a:rPr lang="en-US" sz="1800" baseline="-25000" dirty="0" smtClean="0"/>
                  <a:t>1</a:t>
                </a:r>
                <a:endParaRPr lang="en-US" sz="1800" baseline="-25000" dirty="0"/>
              </a:p>
            </p:txBody>
          </p:sp>
        </p:grpSp>
      </p:grpSp>
    </p:spTree>
    <p:extLst>
      <p:ext uri="{BB962C8B-B14F-4D97-AF65-F5344CB8AC3E}">
        <p14:creationId xmlns:p14="http://schemas.microsoft.com/office/powerpoint/2010/main" val="198854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63" presetClass="path" presetSubtype="0" accel="50000" decel="50000" fill="hold" grpId="0" nodeType="afterEffect">
                                  <p:stCondLst>
                                    <p:cond delay="0"/>
                                  </p:stCondLst>
                                  <p:childTnLst>
                                    <p:animMotion origin="layout" path="M -2.22222E-6 2.96296E-6 L 0.34653 2.96296E-6 " pathEditMode="relative" rAng="0" ptsTypes="AA">
                                      <p:cBhvr>
                                        <p:cTn id="10" dur="500" fill="hold"/>
                                        <p:tgtEl>
                                          <p:spTgt spid="2"/>
                                        </p:tgtEl>
                                        <p:attrNameLst>
                                          <p:attrName>ppt_x</p:attrName>
                                          <p:attrName>ppt_y</p:attrName>
                                        </p:attrNameLst>
                                      </p:cBhvr>
                                      <p:rCtr x="17326" y="0"/>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10" presetClass="entr" presetSubtype="0" fill="hold" grpId="2"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childTnLst>
                          </p:cTn>
                        </p:par>
                        <p:par>
                          <p:cTn id="18" fill="hold">
                            <p:stCondLst>
                              <p:cond delay="1500"/>
                            </p:stCondLst>
                            <p:childTnLst>
                              <p:par>
                                <p:cTn id="19" presetID="63" presetClass="path" presetSubtype="0" accel="50000" decel="50000" fill="hold" grpId="0" nodeType="afterEffect">
                                  <p:stCondLst>
                                    <p:cond delay="0"/>
                                  </p:stCondLst>
                                  <p:childTnLst>
                                    <p:animMotion origin="layout" path="M -2.22222E-6 2.96296E-6 L 0.34653 2.96296E-6 " pathEditMode="relative" rAng="0" ptsTypes="AA">
                                      <p:cBhvr>
                                        <p:cTn id="20" dur="500" fill="hold"/>
                                        <p:tgtEl>
                                          <p:spTgt spid="114"/>
                                        </p:tgtEl>
                                        <p:attrNameLst>
                                          <p:attrName>ppt_x</p:attrName>
                                          <p:attrName>ppt_y</p:attrName>
                                        </p:attrNameLst>
                                      </p:cBhvr>
                                      <p:rCtr x="17326" y="0"/>
                                    </p:animMotion>
                                  </p:childTnLst>
                                </p:cTn>
                              </p:par>
                            </p:childTnLst>
                          </p:cTn>
                        </p:par>
                        <p:par>
                          <p:cTn id="21" fill="hold">
                            <p:stCondLst>
                              <p:cond delay="2000"/>
                            </p:stCondLst>
                            <p:childTnLst>
                              <p:par>
                                <p:cTn id="22" presetID="10" presetClass="exit" presetSubtype="0" fill="hold" grpId="1" nodeType="afterEffect">
                                  <p:stCondLst>
                                    <p:cond delay="0"/>
                                  </p:stCondLst>
                                  <p:childTnLst>
                                    <p:animEffect transition="out" filter="fade">
                                      <p:cBhvr>
                                        <p:cTn id="23" dur="500"/>
                                        <p:tgtEl>
                                          <p:spTgt spid="114"/>
                                        </p:tgtEl>
                                      </p:cBhvr>
                                    </p:animEffect>
                                    <p:set>
                                      <p:cBhvr>
                                        <p:cTn id="24" dur="1" fill="hold">
                                          <p:stCondLst>
                                            <p:cond delay="499"/>
                                          </p:stCondLst>
                                        </p:cTn>
                                        <p:tgtEl>
                                          <p:spTgt spid="114"/>
                                        </p:tgtEl>
                                        <p:attrNameLst>
                                          <p:attrName>style.visibility</p:attrName>
                                        </p:attrNameLst>
                                      </p:cBhvr>
                                      <p:to>
                                        <p:strVal val="hidden"/>
                                      </p:to>
                                    </p:set>
                                  </p:childTnLst>
                                </p:cTn>
                              </p:par>
                              <p:par>
                                <p:cTn id="25" presetID="10" presetClass="entr" presetSubtype="0" fill="hold" grpId="2"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par>
                          <p:cTn id="28" fill="hold">
                            <p:stCondLst>
                              <p:cond delay="2500"/>
                            </p:stCondLst>
                            <p:childTnLst>
                              <p:par>
                                <p:cTn id="29" presetID="63" presetClass="path" presetSubtype="0" accel="50000" decel="50000" fill="hold" grpId="0" nodeType="afterEffect">
                                  <p:stCondLst>
                                    <p:cond delay="0"/>
                                  </p:stCondLst>
                                  <p:childTnLst>
                                    <p:animMotion origin="layout" path="M -2.22222E-6 2.96296E-6 L 0.34653 2.96296E-6 " pathEditMode="relative" rAng="0" ptsTypes="AA">
                                      <p:cBhvr>
                                        <p:cTn id="30" dur="500" fill="hold"/>
                                        <p:tgtEl>
                                          <p:spTgt spid="115"/>
                                        </p:tgtEl>
                                        <p:attrNameLst>
                                          <p:attrName>ppt_x</p:attrName>
                                          <p:attrName>ppt_y</p:attrName>
                                        </p:attrNameLst>
                                      </p:cBhvr>
                                      <p:rCtr x="17326" y="0"/>
                                    </p:animMotion>
                                  </p:childTnLst>
                                </p:cTn>
                              </p:par>
                            </p:childTnLst>
                          </p:cTn>
                        </p:par>
                        <p:par>
                          <p:cTn id="31" fill="hold">
                            <p:stCondLst>
                              <p:cond delay="3000"/>
                            </p:stCondLst>
                            <p:childTnLst>
                              <p:par>
                                <p:cTn id="32" presetID="10" presetClass="exit" presetSubtype="0" fill="hold" grpId="1" nodeType="afterEffect">
                                  <p:stCondLst>
                                    <p:cond delay="0"/>
                                  </p:stCondLst>
                                  <p:childTnLst>
                                    <p:animEffect transition="out" filter="fade">
                                      <p:cBhvr>
                                        <p:cTn id="33" dur="500"/>
                                        <p:tgtEl>
                                          <p:spTgt spid="115"/>
                                        </p:tgtEl>
                                      </p:cBhvr>
                                    </p:animEffect>
                                    <p:set>
                                      <p:cBhvr>
                                        <p:cTn id="34" dur="1" fill="hold">
                                          <p:stCondLst>
                                            <p:cond delay="499"/>
                                          </p:stCondLst>
                                        </p:cTn>
                                        <p:tgtEl>
                                          <p:spTgt spid="115"/>
                                        </p:tgtEl>
                                        <p:attrNameLst>
                                          <p:attrName>style.visibility</p:attrName>
                                        </p:attrNameLst>
                                      </p:cBhvr>
                                      <p:to>
                                        <p:strVal val="hidden"/>
                                      </p:to>
                                    </p:set>
                                  </p:childTnLst>
                                </p:cTn>
                              </p:par>
                              <p:par>
                                <p:cTn id="35" presetID="10" presetClass="entr" presetSubtype="0" fill="hold" grpId="2" nodeType="withEffect">
                                  <p:stCondLst>
                                    <p:cond delay="0"/>
                                  </p:stCondLst>
                                  <p:childTnLst>
                                    <p:set>
                                      <p:cBhvr>
                                        <p:cTn id="36" dur="1" fill="hold">
                                          <p:stCondLst>
                                            <p:cond delay="0"/>
                                          </p:stCondLst>
                                        </p:cTn>
                                        <p:tgtEl>
                                          <p:spTgt spid="116"/>
                                        </p:tgtEl>
                                        <p:attrNameLst>
                                          <p:attrName>style.visibility</p:attrName>
                                        </p:attrNameLst>
                                      </p:cBhvr>
                                      <p:to>
                                        <p:strVal val="visible"/>
                                      </p:to>
                                    </p:set>
                                    <p:animEffect transition="in" filter="fade">
                                      <p:cBhvr>
                                        <p:cTn id="37" dur="500"/>
                                        <p:tgtEl>
                                          <p:spTgt spid="116"/>
                                        </p:tgtEl>
                                      </p:cBhvr>
                                    </p:animEffect>
                                  </p:childTnLst>
                                </p:cTn>
                              </p:par>
                            </p:childTnLst>
                          </p:cTn>
                        </p:par>
                        <p:par>
                          <p:cTn id="38" fill="hold">
                            <p:stCondLst>
                              <p:cond delay="3500"/>
                            </p:stCondLst>
                            <p:childTnLst>
                              <p:par>
                                <p:cTn id="39" presetID="63" presetClass="path" presetSubtype="0" accel="50000" decel="50000" fill="hold" grpId="0" nodeType="afterEffect">
                                  <p:stCondLst>
                                    <p:cond delay="0"/>
                                  </p:stCondLst>
                                  <p:childTnLst>
                                    <p:animMotion origin="layout" path="M -2.22222E-6 2.96296E-6 L 0.34653 2.96296E-6 " pathEditMode="relative" rAng="0" ptsTypes="AA">
                                      <p:cBhvr>
                                        <p:cTn id="40" dur="500" fill="hold"/>
                                        <p:tgtEl>
                                          <p:spTgt spid="116"/>
                                        </p:tgtEl>
                                        <p:attrNameLst>
                                          <p:attrName>ppt_x</p:attrName>
                                          <p:attrName>ppt_y</p:attrName>
                                        </p:attrNameLst>
                                      </p:cBhvr>
                                      <p:rCtr x="17326" y="0"/>
                                    </p:animMotion>
                                  </p:childTnLst>
                                </p:cTn>
                              </p:par>
                            </p:childTnLst>
                          </p:cTn>
                        </p:par>
                        <p:par>
                          <p:cTn id="41" fill="hold">
                            <p:stCondLst>
                              <p:cond delay="4000"/>
                            </p:stCondLst>
                            <p:childTnLst>
                              <p:par>
                                <p:cTn id="42" presetID="10" presetClass="exit" presetSubtype="0" fill="hold" grpId="1" nodeType="afterEffect">
                                  <p:stCondLst>
                                    <p:cond delay="0"/>
                                  </p:stCondLst>
                                  <p:childTnLst>
                                    <p:animEffect transition="out" filter="fade">
                                      <p:cBhvr>
                                        <p:cTn id="43" dur="500"/>
                                        <p:tgtEl>
                                          <p:spTgt spid="116"/>
                                        </p:tgtEl>
                                      </p:cBhvr>
                                    </p:animEffect>
                                    <p:set>
                                      <p:cBhvr>
                                        <p:cTn id="44" dur="1" fill="hold">
                                          <p:stCondLst>
                                            <p:cond delay="499"/>
                                          </p:stCondLst>
                                        </p:cTn>
                                        <p:tgtEl>
                                          <p:spTgt spid="116"/>
                                        </p:tgtEl>
                                        <p:attrNameLst>
                                          <p:attrName>style.visibility</p:attrName>
                                        </p:attrNameLst>
                                      </p:cBhvr>
                                      <p:to>
                                        <p:strVal val="hidden"/>
                                      </p:to>
                                    </p:set>
                                  </p:childTnLst>
                                </p:cTn>
                              </p:par>
                              <p:par>
                                <p:cTn id="45" presetID="10" presetClass="entr" presetSubtype="0" fill="hold" grpId="1" nodeType="with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fade">
                                      <p:cBhvr>
                                        <p:cTn id="47" dur="500"/>
                                        <p:tgtEl>
                                          <p:spTgt spid="117"/>
                                        </p:tgtEl>
                                      </p:cBhvr>
                                    </p:animEffect>
                                  </p:childTnLst>
                                </p:cTn>
                              </p:par>
                            </p:childTnLst>
                          </p:cTn>
                        </p:par>
                        <p:par>
                          <p:cTn id="48" fill="hold">
                            <p:stCondLst>
                              <p:cond delay="4500"/>
                            </p:stCondLst>
                            <p:childTnLst>
                              <p:par>
                                <p:cTn id="49" presetID="63" presetClass="path" presetSubtype="0" accel="50000" decel="50000" fill="hold" grpId="0" nodeType="afterEffect">
                                  <p:stCondLst>
                                    <p:cond delay="0"/>
                                  </p:stCondLst>
                                  <p:childTnLst>
                                    <p:animMotion origin="layout" path="M -2.22222E-6 2.96296E-6 L 0.34653 2.96296E-6 " pathEditMode="relative" rAng="0" ptsTypes="AA">
                                      <p:cBhvr>
                                        <p:cTn id="50" dur="500" fill="hold"/>
                                        <p:tgtEl>
                                          <p:spTgt spid="117"/>
                                        </p:tgtEl>
                                        <p:attrNameLst>
                                          <p:attrName>ppt_x</p:attrName>
                                          <p:attrName>ppt_y</p:attrName>
                                        </p:attrNameLst>
                                      </p:cBhvr>
                                      <p:rCtr x="17326" y="0"/>
                                    </p:animMotion>
                                  </p:childTnLst>
                                </p:cTn>
                              </p:par>
                            </p:childTnLst>
                          </p:cTn>
                        </p:par>
                        <p:par>
                          <p:cTn id="51" fill="hold">
                            <p:stCondLst>
                              <p:cond delay="5000"/>
                            </p:stCondLst>
                            <p:childTnLst>
                              <p:par>
                                <p:cTn id="52" presetID="10" presetClass="exit" presetSubtype="0" fill="hold" grpId="2" nodeType="afterEffect">
                                  <p:stCondLst>
                                    <p:cond delay="0"/>
                                  </p:stCondLst>
                                  <p:childTnLst>
                                    <p:animEffect transition="out" filter="fade">
                                      <p:cBhvr>
                                        <p:cTn id="53" dur="500"/>
                                        <p:tgtEl>
                                          <p:spTgt spid="117"/>
                                        </p:tgtEl>
                                      </p:cBhvr>
                                    </p:animEffect>
                                    <p:set>
                                      <p:cBhvr>
                                        <p:cTn id="54" dur="1" fill="hold">
                                          <p:stCondLst>
                                            <p:cond delay="499"/>
                                          </p:stCondLst>
                                        </p:cTn>
                                        <p:tgtEl>
                                          <p:spTgt spid="1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18"/>
                                        </p:tgtEl>
                                      </p:cBhvr>
                                    </p:animEffect>
                                    <p:set>
                                      <p:cBhvr>
                                        <p:cTn id="59" dur="1" fill="hold">
                                          <p:stCondLst>
                                            <p:cond delay="499"/>
                                          </p:stCondLst>
                                        </p:cTn>
                                        <p:tgtEl>
                                          <p:spTgt spid="118"/>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par>
                                <p:cTn id="63" presetID="10" presetClass="entr" presetSubtype="0" fill="hold" nodeType="withEffect">
                                  <p:stCondLst>
                                    <p:cond delay="0"/>
                                  </p:stCondLst>
                                  <p:childTnLst>
                                    <p:set>
                                      <p:cBhvr>
                                        <p:cTn id="64" dur="1" fill="hold">
                                          <p:stCondLst>
                                            <p:cond delay="0"/>
                                          </p:stCondLst>
                                        </p:cTn>
                                        <p:tgtEl>
                                          <p:spTgt spid="133"/>
                                        </p:tgtEl>
                                        <p:attrNameLst>
                                          <p:attrName>style.visibility</p:attrName>
                                        </p:attrNameLst>
                                      </p:cBhvr>
                                      <p:to>
                                        <p:strVal val="visible"/>
                                      </p:to>
                                    </p:set>
                                    <p:animEffect transition="in" filter="fade">
                                      <p:cBhvr>
                                        <p:cTn id="65" dur="500"/>
                                        <p:tgtEl>
                                          <p:spTgt spid="133"/>
                                        </p:tgtEl>
                                      </p:cBhvr>
                                    </p:animEffect>
                                  </p:childTnLst>
                                </p:cTn>
                              </p:par>
                              <p:par>
                                <p:cTn id="66" presetID="10" presetClass="entr" presetSubtype="0" fill="hold" nodeType="withEffect">
                                  <p:stCondLst>
                                    <p:cond delay="0"/>
                                  </p:stCondLst>
                                  <p:childTnLst>
                                    <p:set>
                                      <p:cBhvr>
                                        <p:cTn id="67" dur="1" fill="hold">
                                          <p:stCondLst>
                                            <p:cond delay="0"/>
                                          </p:stCondLst>
                                        </p:cTn>
                                        <p:tgtEl>
                                          <p:spTgt spid="134"/>
                                        </p:tgtEl>
                                        <p:attrNameLst>
                                          <p:attrName>style.visibility</p:attrName>
                                        </p:attrNameLst>
                                      </p:cBhvr>
                                      <p:to>
                                        <p:strVal val="visible"/>
                                      </p:to>
                                    </p:set>
                                    <p:animEffect transition="in" filter="fade">
                                      <p:cBhvr>
                                        <p:cTn id="68"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114" grpId="0" animBg="1"/>
      <p:bldP spid="114" grpId="1" animBg="1"/>
      <p:bldP spid="114" grpId="2" animBg="1"/>
      <p:bldP spid="115" grpId="0" animBg="1"/>
      <p:bldP spid="115" grpId="1" animBg="1"/>
      <p:bldP spid="115" grpId="2" animBg="1"/>
      <p:bldP spid="116" grpId="0" animBg="1"/>
      <p:bldP spid="116" grpId="1" animBg="1"/>
      <p:bldP spid="116" grpId="2" animBg="1"/>
      <p:bldP spid="117" grpId="0" animBg="1"/>
      <p:bldP spid="117" grpId="1" animBg="1"/>
      <p:bldP spid="117"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lstStyle/>
          <a:p>
            <a:r>
              <a:rPr lang="en-US" dirty="0" smtClean="0"/>
              <a:t>Mining Pairs of Visual words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4294967295"/>
              </p:nvPr>
            </p:nvSpPr>
            <p:spPr>
              <a:xfrm>
                <a:off x="533400" y="1447800"/>
                <a:ext cx="7772400" cy="4648200"/>
              </a:xfrm>
            </p:spPr>
            <p:txBody>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𝑑</m:t>
                      </m:r>
                      <m:r>
                        <a:rPr lang="en-US" b="0" i="1" baseline="-25000" smtClean="0">
                          <a:latin typeface="Cambria Math"/>
                        </a:rPr>
                        <m:t>𝑖𝑗</m:t>
                      </m:r>
                      <m:r>
                        <a:rPr lang="pt-BR" i="1" smtClean="0">
                          <a:latin typeface="Cambria Math"/>
                        </a:rPr>
                        <m:t>=</m:t>
                      </m:r>
                      <m:r>
                        <a:rPr lang="en-US" b="0" i="1" smtClean="0">
                          <a:latin typeface="Cambria Math"/>
                        </a:rPr>
                        <m:t>|</m:t>
                      </m:r>
                      <m:r>
                        <a:rPr lang="en-US" b="0" i="1" smtClean="0">
                          <a:latin typeface="Cambria Math"/>
                        </a:rPr>
                        <m:t>𝐻𝐶</m:t>
                      </m:r>
                      <m:d>
                        <m:dPr>
                          <m:ctrlPr>
                            <a:rPr lang="en-US" b="0" i="1" smtClean="0">
                              <a:latin typeface="Cambria Math"/>
                            </a:rPr>
                          </m:ctrlPr>
                        </m:dPr>
                        <m:e>
                          <m:r>
                            <a:rPr lang="en-US" b="0" i="1" smtClean="0">
                              <a:latin typeface="Cambria Math"/>
                            </a:rPr>
                            <m:t>𝑖</m:t>
                          </m:r>
                          <m:r>
                            <a:rPr lang="en-US" b="0" i="1" smtClean="0">
                              <a:latin typeface="Cambria Math"/>
                            </a:rPr>
                            <m:t>,</m:t>
                          </m:r>
                          <m:r>
                            <a:rPr lang="en-US" b="0" i="1" smtClean="0">
                              <a:latin typeface="Cambria Math"/>
                            </a:rPr>
                            <m:t>𝑗</m:t>
                          </m:r>
                        </m:e>
                      </m:d>
                      <m:r>
                        <a:rPr lang="en-US" b="0" i="1" smtClean="0">
                          <a:latin typeface="Cambria Math"/>
                        </a:rPr>
                        <m:t>−</m:t>
                      </m:r>
                      <m:f>
                        <m:fPr>
                          <m:ctrlPr>
                            <a:rPr lang="en-US" b="0" i="1" smtClean="0">
                              <a:latin typeface="Cambria Math"/>
                            </a:rPr>
                          </m:ctrlPr>
                        </m:fPr>
                        <m:num>
                          <m:r>
                            <a:rPr lang="en-US" b="0" i="1" smtClean="0">
                              <a:latin typeface="Cambria Math"/>
                            </a:rPr>
                            <m:t>1</m:t>
                          </m:r>
                        </m:num>
                        <m:den>
                          <m:r>
                            <a:rPr lang="en-US" b="0" i="1" smtClean="0">
                              <a:latin typeface="Cambria Math"/>
                            </a:rPr>
                            <m:t>𝑁𝐶</m:t>
                          </m:r>
                          <m:r>
                            <a:rPr lang="en-US" b="0" i="1" smtClean="0">
                              <a:latin typeface="Cambria Math"/>
                            </a:rPr>
                            <m:t>−1</m:t>
                          </m:r>
                        </m:den>
                      </m:f>
                      <m:nary>
                        <m:naryPr>
                          <m:chr m:val="∑"/>
                          <m:ctrlPr>
                            <a:rPr lang="pt-BR" i="1" smtClean="0">
                              <a:latin typeface="Cambria Math"/>
                            </a:rPr>
                          </m:ctrlPr>
                        </m:naryPr>
                        <m:sub>
                          <m:r>
                            <m:rPr>
                              <m:brk m:alnAt="23"/>
                            </m:rPr>
                            <a:rPr lang="en-US" b="0" i="1" smtClean="0">
                              <a:latin typeface="Cambria Math"/>
                            </a:rPr>
                            <m:t>𝐶</m:t>
                          </m:r>
                          <m:r>
                            <a:rPr lang="pt-BR" i="1" smtClean="0">
                              <a:latin typeface="Cambria Math"/>
                            </a:rPr>
                            <m:t>=</m:t>
                          </m:r>
                          <m:r>
                            <a:rPr lang="en-US" b="0" i="1" smtClean="0">
                              <a:latin typeface="Cambria Math"/>
                            </a:rPr>
                            <m:t>1,</m:t>
                          </m:r>
                          <m:r>
                            <a:rPr lang="en-US" b="0" i="1" smtClean="0">
                              <a:latin typeface="Cambria Math"/>
                            </a:rPr>
                            <m:t>𝐶</m:t>
                          </m:r>
                          <m:r>
                            <a:rPr lang="en-US" b="0" i="1" smtClean="0">
                              <a:latin typeface="Cambria Math"/>
                              <a:ea typeface="Cambria Math"/>
                            </a:rPr>
                            <m:t>≠</m:t>
                          </m:r>
                          <m:r>
                            <a:rPr lang="en-US" b="0" i="1" smtClean="0">
                              <a:latin typeface="Cambria Math"/>
                              <a:ea typeface="Cambria Math"/>
                            </a:rPr>
                            <m:t>𝑐</m:t>
                          </m:r>
                        </m:sub>
                        <m:sup>
                          <m:r>
                            <a:rPr lang="en-US" b="0" i="1" smtClean="0">
                              <a:latin typeface="Cambria Math"/>
                            </a:rPr>
                            <m:t>𝑁𝐶</m:t>
                          </m:r>
                        </m:sup>
                        <m:e>
                          <m:r>
                            <a:rPr lang="en-US" b="0" i="1" smtClean="0">
                              <a:latin typeface="Cambria Math"/>
                            </a:rPr>
                            <m:t>𝐻</m:t>
                          </m:r>
                          <m:r>
                            <a:rPr lang="en-US" b="0" i="1" baseline="-25000" smtClean="0">
                              <a:latin typeface="Cambria Math"/>
                            </a:rPr>
                            <m:t>𝐶</m:t>
                          </m:r>
                          <m:r>
                            <a:rPr lang="en-US" b="0" i="1" smtClean="0">
                              <a:latin typeface="Cambria Math"/>
                            </a:rPr>
                            <m:t>(</m:t>
                          </m:r>
                          <m:r>
                            <a:rPr lang="en-US" b="0" i="1" smtClean="0">
                              <a:latin typeface="Cambria Math"/>
                            </a:rPr>
                            <m:t>𝑖</m:t>
                          </m:r>
                          <m:r>
                            <a:rPr lang="en-US" b="0" i="1" smtClean="0">
                              <a:latin typeface="Cambria Math"/>
                            </a:rPr>
                            <m:t>,</m:t>
                          </m:r>
                          <m:r>
                            <a:rPr lang="en-US" b="0" i="1" smtClean="0">
                              <a:latin typeface="Cambria Math"/>
                            </a:rPr>
                            <m:t>𝑗</m:t>
                          </m:r>
                          <m:r>
                            <a:rPr lang="en-US" b="0" i="1" smtClean="0">
                              <a:latin typeface="Cambria Math"/>
                            </a:rPr>
                            <m:t>)</m:t>
                          </m:r>
                        </m:e>
                      </m:nary>
                    </m:oMath>
                  </m:oMathPara>
                </a14:m>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idx="4294967295"/>
              </p:nvPr>
            </p:nvSpPr>
            <p:spPr>
              <a:xfrm>
                <a:off x="533400" y="1447800"/>
                <a:ext cx="7772400" cy="4648200"/>
              </a:xfrm>
              <a:blipFill rotWithShape="1">
                <a:blip r:embed="rId2"/>
                <a:stretch>
                  <a:fillRect/>
                </a:stretch>
              </a:blipFill>
            </p:spPr>
            <p:txBody>
              <a:bodyPr/>
              <a:lstStyle/>
              <a:p>
                <a:r>
                  <a:rPr lang="en-US">
                    <a:noFill/>
                  </a:rPr>
                  <a:t> </a:t>
                </a:r>
              </a:p>
            </p:txBody>
          </p:sp>
        </mc:Fallback>
      </mc:AlternateContent>
      <p:sp>
        <p:nvSpPr>
          <p:cNvPr id="8" name="Rectangle 7"/>
          <p:cNvSpPr/>
          <p:nvPr/>
        </p:nvSpPr>
        <p:spPr bwMode="auto">
          <a:xfrm>
            <a:off x="990600" y="3581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9" name="Rectangle 8"/>
          <p:cNvSpPr/>
          <p:nvPr/>
        </p:nvSpPr>
        <p:spPr bwMode="auto">
          <a:xfrm>
            <a:off x="990600" y="3962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6" name="Rectangle 35"/>
          <p:cNvSpPr/>
          <p:nvPr/>
        </p:nvSpPr>
        <p:spPr bwMode="auto">
          <a:xfrm>
            <a:off x="990600" y="4343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7" name="Rectangle 36"/>
          <p:cNvSpPr/>
          <p:nvPr/>
        </p:nvSpPr>
        <p:spPr bwMode="auto">
          <a:xfrm>
            <a:off x="990600" y="4724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8" name="Rectangle 37"/>
          <p:cNvSpPr/>
          <p:nvPr/>
        </p:nvSpPr>
        <p:spPr bwMode="auto">
          <a:xfrm>
            <a:off x="990600" y="5105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9" name="Rectangle 38"/>
          <p:cNvSpPr/>
          <p:nvPr/>
        </p:nvSpPr>
        <p:spPr bwMode="auto">
          <a:xfrm>
            <a:off x="990600" y="5486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0" name="Rectangle 39"/>
          <p:cNvSpPr/>
          <p:nvPr/>
        </p:nvSpPr>
        <p:spPr bwMode="auto">
          <a:xfrm>
            <a:off x="1371600" y="3581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1" name="Rectangle 40"/>
          <p:cNvSpPr/>
          <p:nvPr/>
        </p:nvSpPr>
        <p:spPr bwMode="auto">
          <a:xfrm>
            <a:off x="1371600" y="3962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2" name="Rectangle 41"/>
          <p:cNvSpPr/>
          <p:nvPr/>
        </p:nvSpPr>
        <p:spPr bwMode="auto">
          <a:xfrm>
            <a:off x="1371600" y="4343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3" name="Rectangle 42"/>
          <p:cNvSpPr/>
          <p:nvPr/>
        </p:nvSpPr>
        <p:spPr bwMode="auto">
          <a:xfrm>
            <a:off x="1371600" y="4724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4" name="Rectangle 43"/>
          <p:cNvSpPr/>
          <p:nvPr/>
        </p:nvSpPr>
        <p:spPr bwMode="auto">
          <a:xfrm>
            <a:off x="1371600" y="5105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5" name="Rectangle 44"/>
          <p:cNvSpPr/>
          <p:nvPr/>
        </p:nvSpPr>
        <p:spPr bwMode="auto">
          <a:xfrm>
            <a:off x="1371600" y="5486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6" name="Rectangle 45"/>
          <p:cNvSpPr/>
          <p:nvPr/>
        </p:nvSpPr>
        <p:spPr bwMode="auto">
          <a:xfrm>
            <a:off x="1752600" y="3581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7" name="Rectangle 46"/>
          <p:cNvSpPr/>
          <p:nvPr/>
        </p:nvSpPr>
        <p:spPr bwMode="auto">
          <a:xfrm>
            <a:off x="1752600" y="3962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8" name="Rectangle 47"/>
          <p:cNvSpPr/>
          <p:nvPr/>
        </p:nvSpPr>
        <p:spPr bwMode="auto">
          <a:xfrm>
            <a:off x="1752600" y="4343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9" name="Rectangle 48"/>
          <p:cNvSpPr/>
          <p:nvPr/>
        </p:nvSpPr>
        <p:spPr bwMode="auto">
          <a:xfrm>
            <a:off x="1752600" y="4724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0" name="Rectangle 49"/>
          <p:cNvSpPr/>
          <p:nvPr/>
        </p:nvSpPr>
        <p:spPr bwMode="auto">
          <a:xfrm>
            <a:off x="1752600" y="5105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1" name="Rectangle 50"/>
          <p:cNvSpPr/>
          <p:nvPr/>
        </p:nvSpPr>
        <p:spPr bwMode="auto">
          <a:xfrm>
            <a:off x="1752600" y="5486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2" name="Rectangle 51"/>
          <p:cNvSpPr/>
          <p:nvPr/>
        </p:nvSpPr>
        <p:spPr bwMode="auto">
          <a:xfrm>
            <a:off x="2133600" y="3581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3" name="Rectangle 52"/>
          <p:cNvSpPr/>
          <p:nvPr/>
        </p:nvSpPr>
        <p:spPr bwMode="auto">
          <a:xfrm>
            <a:off x="2133600" y="3962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4" name="Rectangle 53"/>
          <p:cNvSpPr/>
          <p:nvPr/>
        </p:nvSpPr>
        <p:spPr bwMode="auto">
          <a:xfrm>
            <a:off x="2133600" y="4343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5" name="Rectangle 54"/>
          <p:cNvSpPr/>
          <p:nvPr/>
        </p:nvSpPr>
        <p:spPr bwMode="auto">
          <a:xfrm>
            <a:off x="2133600" y="4724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6" name="Rectangle 55"/>
          <p:cNvSpPr/>
          <p:nvPr/>
        </p:nvSpPr>
        <p:spPr bwMode="auto">
          <a:xfrm>
            <a:off x="2133600" y="5105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7" name="Rectangle 56"/>
          <p:cNvSpPr/>
          <p:nvPr/>
        </p:nvSpPr>
        <p:spPr bwMode="auto">
          <a:xfrm>
            <a:off x="2133600" y="5486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8" name="Rectangle 57"/>
          <p:cNvSpPr/>
          <p:nvPr/>
        </p:nvSpPr>
        <p:spPr bwMode="auto">
          <a:xfrm>
            <a:off x="2514600" y="3581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59" name="Rectangle 58"/>
          <p:cNvSpPr/>
          <p:nvPr/>
        </p:nvSpPr>
        <p:spPr bwMode="auto">
          <a:xfrm>
            <a:off x="2514600" y="3962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60" name="Rectangle 59"/>
          <p:cNvSpPr/>
          <p:nvPr/>
        </p:nvSpPr>
        <p:spPr bwMode="auto">
          <a:xfrm>
            <a:off x="2514600" y="4343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61" name="Rectangle 60"/>
          <p:cNvSpPr/>
          <p:nvPr/>
        </p:nvSpPr>
        <p:spPr bwMode="auto">
          <a:xfrm>
            <a:off x="2514600" y="4724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62" name="Rectangle 61"/>
          <p:cNvSpPr/>
          <p:nvPr/>
        </p:nvSpPr>
        <p:spPr bwMode="auto">
          <a:xfrm>
            <a:off x="2514600" y="5105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63" name="Rectangle 62"/>
          <p:cNvSpPr/>
          <p:nvPr/>
        </p:nvSpPr>
        <p:spPr bwMode="auto">
          <a:xfrm>
            <a:off x="2514600" y="5486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64" name="Rectangle 63"/>
          <p:cNvSpPr/>
          <p:nvPr/>
        </p:nvSpPr>
        <p:spPr bwMode="auto">
          <a:xfrm>
            <a:off x="2895600" y="3581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65" name="Rectangle 64"/>
          <p:cNvSpPr/>
          <p:nvPr/>
        </p:nvSpPr>
        <p:spPr bwMode="auto">
          <a:xfrm>
            <a:off x="2895600" y="3962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66" name="Rectangle 65"/>
          <p:cNvSpPr/>
          <p:nvPr/>
        </p:nvSpPr>
        <p:spPr bwMode="auto">
          <a:xfrm>
            <a:off x="2895600" y="4343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67" name="Rectangle 66"/>
          <p:cNvSpPr/>
          <p:nvPr/>
        </p:nvSpPr>
        <p:spPr bwMode="auto">
          <a:xfrm>
            <a:off x="2895600" y="4724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68" name="Rectangle 67"/>
          <p:cNvSpPr/>
          <p:nvPr/>
        </p:nvSpPr>
        <p:spPr bwMode="auto">
          <a:xfrm>
            <a:off x="2895600" y="5105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69" name="Rectangle 68"/>
          <p:cNvSpPr/>
          <p:nvPr/>
        </p:nvSpPr>
        <p:spPr bwMode="auto">
          <a:xfrm>
            <a:off x="2895600" y="54864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70" name="TextBox 69"/>
          <p:cNvSpPr txBox="1"/>
          <p:nvPr/>
        </p:nvSpPr>
        <p:spPr>
          <a:xfrm>
            <a:off x="4038600" y="3881735"/>
            <a:ext cx="3091680" cy="461665"/>
          </a:xfrm>
          <a:prstGeom prst="rect">
            <a:avLst/>
          </a:prstGeom>
          <a:noFill/>
        </p:spPr>
        <p:txBody>
          <a:bodyPr wrap="none" rtlCol="0">
            <a:spAutoFit/>
          </a:bodyPr>
          <a:lstStyle/>
          <a:p>
            <a:r>
              <a:rPr lang="en-US" dirty="0" smtClean="0"/>
              <a:t>Top P visual word pairs</a:t>
            </a:r>
            <a:endParaRPr lang="en-US" dirty="0"/>
          </a:p>
        </p:txBody>
      </p:sp>
      <p:sp>
        <p:nvSpPr>
          <p:cNvPr id="71" name="TextBox 70"/>
          <p:cNvSpPr txBox="1"/>
          <p:nvPr/>
        </p:nvSpPr>
        <p:spPr>
          <a:xfrm>
            <a:off x="4038600" y="5024735"/>
            <a:ext cx="3719288" cy="461665"/>
          </a:xfrm>
          <a:prstGeom prst="rect">
            <a:avLst/>
          </a:prstGeom>
          <a:noFill/>
        </p:spPr>
        <p:txBody>
          <a:bodyPr wrap="none" rtlCol="0">
            <a:spAutoFit/>
          </a:bodyPr>
          <a:lstStyle/>
          <a:p>
            <a:r>
              <a:rPr lang="en-US" dirty="0"/>
              <a:t>P</a:t>
            </a:r>
            <a:r>
              <a:rPr lang="en-US" dirty="0" smtClean="0"/>
              <a:t>-length extended histogram</a:t>
            </a:r>
            <a:endParaRPr lang="en-US" dirty="0"/>
          </a:p>
        </p:txBody>
      </p:sp>
      <p:sp>
        <p:nvSpPr>
          <p:cNvPr id="72" name="TextBox 71"/>
          <p:cNvSpPr txBox="1"/>
          <p:nvPr/>
        </p:nvSpPr>
        <p:spPr>
          <a:xfrm>
            <a:off x="699553" y="6016135"/>
            <a:ext cx="2868093" cy="461665"/>
          </a:xfrm>
          <a:prstGeom prst="rect">
            <a:avLst/>
          </a:prstGeom>
          <a:noFill/>
        </p:spPr>
        <p:txBody>
          <a:bodyPr wrap="none" rtlCol="0">
            <a:spAutoFit/>
          </a:bodyPr>
          <a:lstStyle/>
          <a:p>
            <a:r>
              <a:rPr lang="en-US" dirty="0" smtClean="0"/>
              <a:t>K X K pair histogram</a:t>
            </a:r>
            <a:endParaRPr lang="en-US" dirty="0"/>
          </a:p>
        </p:txBody>
      </p:sp>
    </p:spTree>
    <p:extLst>
      <p:ext uri="{BB962C8B-B14F-4D97-AF65-F5344CB8AC3E}">
        <p14:creationId xmlns:p14="http://schemas.microsoft.com/office/powerpoint/2010/main" val="2040006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withEffect">
                                  <p:stCondLst>
                                    <p:cond delay="0"/>
                                  </p:stCondLst>
                                  <p:childTnLst>
                                    <p:animClr clrSpc="rgb" dir="cw">
                                      <p:cBhvr override="childStyle">
                                        <p:cTn id="6" dur="500" fill="hold"/>
                                        <p:tgtEl>
                                          <p:spTgt spid="41"/>
                                        </p:tgtEl>
                                        <p:attrNameLst>
                                          <p:attrName>style.color</p:attrName>
                                        </p:attrNameLst>
                                      </p:cBhvr>
                                      <p:to>
                                        <a:schemeClr val="accent2"/>
                                      </p:to>
                                    </p:animClr>
                                    <p:animClr clrSpc="rgb" dir="cw">
                                      <p:cBhvr>
                                        <p:cTn id="7" dur="500" fill="hold"/>
                                        <p:tgtEl>
                                          <p:spTgt spid="41"/>
                                        </p:tgtEl>
                                        <p:attrNameLst>
                                          <p:attrName>fillcolor</p:attrName>
                                        </p:attrNameLst>
                                      </p:cBhvr>
                                      <p:to>
                                        <a:schemeClr val="accent2"/>
                                      </p:to>
                                    </p:animClr>
                                    <p:set>
                                      <p:cBhvr>
                                        <p:cTn id="8" dur="500" fill="hold"/>
                                        <p:tgtEl>
                                          <p:spTgt spid="41"/>
                                        </p:tgtEl>
                                        <p:attrNameLst>
                                          <p:attrName>fill.type</p:attrName>
                                        </p:attrNameLst>
                                      </p:cBhvr>
                                      <p:to>
                                        <p:strVal val="solid"/>
                                      </p:to>
                                    </p:set>
                                    <p:set>
                                      <p:cBhvr>
                                        <p:cTn id="9" dur="500" fill="hold"/>
                                        <p:tgtEl>
                                          <p:spTgt spid="41"/>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500" fill="hold"/>
                                        <p:tgtEl>
                                          <p:spTgt spid="43"/>
                                        </p:tgtEl>
                                        <p:attrNameLst>
                                          <p:attrName>style.color</p:attrName>
                                        </p:attrNameLst>
                                      </p:cBhvr>
                                      <p:to>
                                        <a:schemeClr val="accent2"/>
                                      </p:to>
                                    </p:animClr>
                                    <p:animClr clrSpc="rgb" dir="cw">
                                      <p:cBhvr>
                                        <p:cTn id="12" dur="500" fill="hold"/>
                                        <p:tgtEl>
                                          <p:spTgt spid="43"/>
                                        </p:tgtEl>
                                        <p:attrNameLst>
                                          <p:attrName>fillcolor</p:attrName>
                                        </p:attrNameLst>
                                      </p:cBhvr>
                                      <p:to>
                                        <a:schemeClr val="accent2"/>
                                      </p:to>
                                    </p:animClr>
                                    <p:set>
                                      <p:cBhvr>
                                        <p:cTn id="13" dur="500" fill="hold"/>
                                        <p:tgtEl>
                                          <p:spTgt spid="43"/>
                                        </p:tgtEl>
                                        <p:attrNameLst>
                                          <p:attrName>fill.type</p:attrName>
                                        </p:attrNameLst>
                                      </p:cBhvr>
                                      <p:to>
                                        <p:strVal val="solid"/>
                                      </p:to>
                                    </p:set>
                                    <p:set>
                                      <p:cBhvr>
                                        <p:cTn id="14" dur="500" fill="hold"/>
                                        <p:tgtEl>
                                          <p:spTgt spid="43"/>
                                        </p:tgtEl>
                                        <p:attrNameLst>
                                          <p:attrName>fill.on</p:attrName>
                                        </p:attrNameLst>
                                      </p:cBhvr>
                                      <p:to>
                                        <p:strVal val="true"/>
                                      </p:to>
                                    </p:set>
                                  </p:childTnLst>
                                </p:cTn>
                              </p:par>
                              <p:par>
                                <p:cTn id="15" presetID="19" presetClass="emph" presetSubtype="0" fill="hold" grpId="0" nodeType="withEffect">
                                  <p:stCondLst>
                                    <p:cond delay="0"/>
                                  </p:stCondLst>
                                  <p:childTnLst>
                                    <p:animClr clrSpc="rgb" dir="cw">
                                      <p:cBhvr override="childStyle">
                                        <p:cTn id="16" dur="500" fill="hold"/>
                                        <p:tgtEl>
                                          <p:spTgt spid="49"/>
                                        </p:tgtEl>
                                        <p:attrNameLst>
                                          <p:attrName>style.color</p:attrName>
                                        </p:attrNameLst>
                                      </p:cBhvr>
                                      <p:to>
                                        <a:schemeClr val="accent2"/>
                                      </p:to>
                                    </p:animClr>
                                    <p:animClr clrSpc="rgb" dir="cw">
                                      <p:cBhvr>
                                        <p:cTn id="17" dur="500" fill="hold"/>
                                        <p:tgtEl>
                                          <p:spTgt spid="49"/>
                                        </p:tgtEl>
                                        <p:attrNameLst>
                                          <p:attrName>fillcolor</p:attrName>
                                        </p:attrNameLst>
                                      </p:cBhvr>
                                      <p:to>
                                        <a:schemeClr val="accent2"/>
                                      </p:to>
                                    </p:animClr>
                                    <p:set>
                                      <p:cBhvr>
                                        <p:cTn id="18" dur="500" fill="hold"/>
                                        <p:tgtEl>
                                          <p:spTgt spid="49"/>
                                        </p:tgtEl>
                                        <p:attrNameLst>
                                          <p:attrName>fill.type</p:attrName>
                                        </p:attrNameLst>
                                      </p:cBhvr>
                                      <p:to>
                                        <p:strVal val="solid"/>
                                      </p:to>
                                    </p:set>
                                    <p:set>
                                      <p:cBhvr>
                                        <p:cTn id="19" dur="500" fill="hold"/>
                                        <p:tgtEl>
                                          <p:spTgt spid="49"/>
                                        </p:tgtEl>
                                        <p:attrNameLst>
                                          <p:attrName>fill.on</p:attrName>
                                        </p:attrNameLst>
                                      </p:cBhvr>
                                      <p:to>
                                        <p:strVal val="true"/>
                                      </p:to>
                                    </p:set>
                                  </p:childTnLst>
                                </p:cTn>
                              </p:par>
                              <p:par>
                                <p:cTn id="20" presetID="19" presetClass="emph" presetSubtype="0" fill="hold" grpId="0" nodeType="withEffect">
                                  <p:stCondLst>
                                    <p:cond delay="0"/>
                                  </p:stCondLst>
                                  <p:childTnLst>
                                    <p:animClr clrSpc="rgb" dir="cw">
                                      <p:cBhvr override="childStyle">
                                        <p:cTn id="21" dur="500" fill="hold"/>
                                        <p:tgtEl>
                                          <p:spTgt spid="60"/>
                                        </p:tgtEl>
                                        <p:attrNameLst>
                                          <p:attrName>style.color</p:attrName>
                                        </p:attrNameLst>
                                      </p:cBhvr>
                                      <p:to>
                                        <a:schemeClr val="accent2"/>
                                      </p:to>
                                    </p:animClr>
                                    <p:animClr clrSpc="rgb" dir="cw">
                                      <p:cBhvr>
                                        <p:cTn id="22" dur="500" fill="hold"/>
                                        <p:tgtEl>
                                          <p:spTgt spid="60"/>
                                        </p:tgtEl>
                                        <p:attrNameLst>
                                          <p:attrName>fillcolor</p:attrName>
                                        </p:attrNameLst>
                                      </p:cBhvr>
                                      <p:to>
                                        <a:schemeClr val="accent2"/>
                                      </p:to>
                                    </p:animClr>
                                    <p:set>
                                      <p:cBhvr>
                                        <p:cTn id="23" dur="500" fill="hold"/>
                                        <p:tgtEl>
                                          <p:spTgt spid="60"/>
                                        </p:tgtEl>
                                        <p:attrNameLst>
                                          <p:attrName>fill.type</p:attrName>
                                        </p:attrNameLst>
                                      </p:cBhvr>
                                      <p:to>
                                        <p:strVal val="solid"/>
                                      </p:to>
                                    </p:set>
                                    <p:set>
                                      <p:cBhvr>
                                        <p:cTn id="24" dur="500" fill="hold"/>
                                        <p:tgtEl>
                                          <p:spTgt spid="60"/>
                                        </p:tgtEl>
                                        <p:attrNameLst>
                                          <p:attrName>fill.on</p:attrName>
                                        </p:attrNameLst>
                                      </p:cBhvr>
                                      <p:to>
                                        <p:strVal val="true"/>
                                      </p:to>
                                    </p:set>
                                  </p:childTnLst>
                                </p:cTn>
                              </p:par>
                              <p:par>
                                <p:cTn id="25" presetID="19" presetClass="emph" presetSubtype="0" fill="hold" grpId="0" nodeType="withEffect">
                                  <p:stCondLst>
                                    <p:cond delay="0"/>
                                  </p:stCondLst>
                                  <p:childTnLst>
                                    <p:animClr clrSpc="rgb" dir="cw">
                                      <p:cBhvr override="childStyle">
                                        <p:cTn id="26" dur="500" fill="hold"/>
                                        <p:tgtEl>
                                          <p:spTgt spid="56"/>
                                        </p:tgtEl>
                                        <p:attrNameLst>
                                          <p:attrName>style.color</p:attrName>
                                        </p:attrNameLst>
                                      </p:cBhvr>
                                      <p:to>
                                        <a:schemeClr val="accent2"/>
                                      </p:to>
                                    </p:animClr>
                                    <p:animClr clrSpc="rgb" dir="cw">
                                      <p:cBhvr>
                                        <p:cTn id="27" dur="500" fill="hold"/>
                                        <p:tgtEl>
                                          <p:spTgt spid="56"/>
                                        </p:tgtEl>
                                        <p:attrNameLst>
                                          <p:attrName>fillcolor</p:attrName>
                                        </p:attrNameLst>
                                      </p:cBhvr>
                                      <p:to>
                                        <a:schemeClr val="accent2"/>
                                      </p:to>
                                    </p:animClr>
                                    <p:set>
                                      <p:cBhvr>
                                        <p:cTn id="28" dur="500" fill="hold"/>
                                        <p:tgtEl>
                                          <p:spTgt spid="56"/>
                                        </p:tgtEl>
                                        <p:attrNameLst>
                                          <p:attrName>fill.type</p:attrName>
                                        </p:attrNameLst>
                                      </p:cBhvr>
                                      <p:to>
                                        <p:strVal val="solid"/>
                                      </p:to>
                                    </p:set>
                                    <p:set>
                                      <p:cBhvr>
                                        <p:cTn id="29" dur="500" fill="hold"/>
                                        <p:tgtEl>
                                          <p:spTgt spid="56"/>
                                        </p:tgtEl>
                                        <p:attrNameLst>
                                          <p:attrName>fill.on</p:attrName>
                                        </p:attrNameLst>
                                      </p:cBhvr>
                                      <p:to>
                                        <p:strVal val="true"/>
                                      </p:to>
                                    </p:set>
                                  </p:childTnLst>
                                </p:cTn>
                              </p:par>
                              <p:par>
                                <p:cTn id="30" presetID="19" presetClass="emph" presetSubtype="0" fill="hold" grpId="0" nodeType="withEffect">
                                  <p:stCondLst>
                                    <p:cond delay="0"/>
                                  </p:stCondLst>
                                  <p:childTnLst>
                                    <p:animClr clrSpc="rgb" dir="cw">
                                      <p:cBhvr override="childStyle">
                                        <p:cTn id="31" dur="500" fill="hold"/>
                                        <p:tgtEl>
                                          <p:spTgt spid="63"/>
                                        </p:tgtEl>
                                        <p:attrNameLst>
                                          <p:attrName>style.color</p:attrName>
                                        </p:attrNameLst>
                                      </p:cBhvr>
                                      <p:to>
                                        <a:schemeClr val="accent2"/>
                                      </p:to>
                                    </p:animClr>
                                    <p:animClr clrSpc="rgb" dir="cw">
                                      <p:cBhvr>
                                        <p:cTn id="32" dur="500" fill="hold"/>
                                        <p:tgtEl>
                                          <p:spTgt spid="63"/>
                                        </p:tgtEl>
                                        <p:attrNameLst>
                                          <p:attrName>fillcolor</p:attrName>
                                        </p:attrNameLst>
                                      </p:cBhvr>
                                      <p:to>
                                        <a:schemeClr val="accent2"/>
                                      </p:to>
                                    </p:animClr>
                                    <p:set>
                                      <p:cBhvr>
                                        <p:cTn id="33" dur="500" fill="hold"/>
                                        <p:tgtEl>
                                          <p:spTgt spid="63"/>
                                        </p:tgtEl>
                                        <p:attrNameLst>
                                          <p:attrName>fill.type</p:attrName>
                                        </p:attrNameLst>
                                      </p:cBhvr>
                                      <p:to>
                                        <p:strVal val="solid"/>
                                      </p:to>
                                    </p:set>
                                    <p:set>
                                      <p:cBhvr>
                                        <p:cTn id="34" dur="500" fill="hold"/>
                                        <p:tgtEl>
                                          <p:spTgt spid="63"/>
                                        </p:tgtEl>
                                        <p:attrNameLst>
                                          <p:attrName>fill.on</p:attrName>
                                        </p:attrNameLst>
                                      </p:cBhvr>
                                      <p:to>
                                        <p:strVal val="true"/>
                                      </p:to>
                                    </p:set>
                                  </p:childTnLst>
                                </p:cTn>
                              </p:par>
                              <p:par>
                                <p:cTn id="35" presetID="19" presetClass="emph" presetSubtype="0" fill="hold" grpId="0" nodeType="withEffect">
                                  <p:stCondLst>
                                    <p:cond delay="0"/>
                                  </p:stCondLst>
                                  <p:childTnLst>
                                    <p:animClr clrSpc="rgb" dir="cw">
                                      <p:cBhvr override="childStyle">
                                        <p:cTn id="36" dur="500" fill="hold"/>
                                        <p:tgtEl>
                                          <p:spTgt spid="52"/>
                                        </p:tgtEl>
                                        <p:attrNameLst>
                                          <p:attrName>style.color</p:attrName>
                                        </p:attrNameLst>
                                      </p:cBhvr>
                                      <p:to>
                                        <a:schemeClr val="accent2"/>
                                      </p:to>
                                    </p:animClr>
                                    <p:animClr clrSpc="rgb" dir="cw">
                                      <p:cBhvr>
                                        <p:cTn id="37" dur="500" fill="hold"/>
                                        <p:tgtEl>
                                          <p:spTgt spid="52"/>
                                        </p:tgtEl>
                                        <p:attrNameLst>
                                          <p:attrName>fillcolor</p:attrName>
                                        </p:attrNameLst>
                                      </p:cBhvr>
                                      <p:to>
                                        <a:schemeClr val="accent2"/>
                                      </p:to>
                                    </p:animClr>
                                    <p:set>
                                      <p:cBhvr>
                                        <p:cTn id="38" dur="500" fill="hold"/>
                                        <p:tgtEl>
                                          <p:spTgt spid="52"/>
                                        </p:tgtEl>
                                        <p:attrNameLst>
                                          <p:attrName>fill.type</p:attrName>
                                        </p:attrNameLst>
                                      </p:cBhvr>
                                      <p:to>
                                        <p:strVal val="solid"/>
                                      </p:to>
                                    </p:set>
                                    <p:set>
                                      <p:cBhvr>
                                        <p:cTn id="39" dur="500" fill="hold"/>
                                        <p:tgtEl>
                                          <p:spTgt spid="52"/>
                                        </p:tgtEl>
                                        <p:attrNameLst>
                                          <p:attrName>fill.on</p:attrName>
                                        </p:attrNameLst>
                                      </p:cBhvr>
                                      <p:to>
                                        <p:strVal val="true"/>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2000"/>
                                        <p:tgtEl>
                                          <p:spTgt spid="70"/>
                                        </p:tgtEl>
                                      </p:cBhvr>
                                    </p:animEffect>
                                  </p:childTnLst>
                                </p:cTn>
                              </p:par>
                              <p:par>
                                <p:cTn id="44" presetID="49" presetClass="path" presetSubtype="0" accel="50000" decel="50000" fill="hold" grpId="1" nodeType="withEffect">
                                  <p:stCondLst>
                                    <p:cond delay="0"/>
                                  </p:stCondLst>
                                  <p:childTnLst>
                                    <p:animMotion origin="layout" path="M 3.33333E-6 0 L 0.2375 0.12778 " pathEditMode="relative" rAng="0" ptsTypes="AA">
                                      <p:cBhvr>
                                        <p:cTn id="45" dur="2000" fill="hold"/>
                                        <p:tgtEl>
                                          <p:spTgt spid="52"/>
                                        </p:tgtEl>
                                        <p:attrNameLst>
                                          <p:attrName>ppt_x</p:attrName>
                                          <p:attrName>ppt_y</p:attrName>
                                        </p:attrNameLst>
                                      </p:cBhvr>
                                      <p:rCtr x="11875" y="6389"/>
                                    </p:animMotion>
                                  </p:childTnLst>
                                </p:cTn>
                              </p:par>
                              <p:par>
                                <p:cTn id="46" presetID="49" presetClass="path" presetSubtype="0" accel="50000" decel="50000" fill="hold" grpId="1" nodeType="withEffect">
                                  <p:stCondLst>
                                    <p:cond delay="0"/>
                                  </p:stCondLst>
                                  <p:childTnLst>
                                    <p:animMotion origin="layout" path="M -3.33333E-6 4.44444E-6 L 0.3625 0.07222 " pathEditMode="relative" rAng="0" ptsTypes="AA">
                                      <p:cBhvr>
                                        <p:cTn id="47" dur="2000" fill="hold"/>
                                        <p:tgtEl>
                                          <p:spTgt spid="41"/>
                                        </p:tgtEl>
                                        <p:attrNameLst>
                                          <p:attrName>ppt_x</p:attrName>
                                          <p:attrName>ppt_y</p:attrName>
                                        </p:attrNameLst>
                                      </p:cBhvr>
                                      <p:rCtr x="18125" y="3611"/>
                                    </p:animMotion>
                                  </p:childTnLst>
                                </p:cTn>
                              </p:par>
                              <p:par>
                                <p:cTn id="48" presetID="49" presetClass="path" presetSubtype="0" accel="50000" decel="50000" fill="hold" grpId="1" nodeType="withEffect">
                                  <p:stCondLst>
                                    <p:cond delay="0"/>
                                  </p:stCondLst>
                                  <p:childTnLst>
                                    <p:animMotion origin="layout" path="M -3.33333E-6 -1.11111E-6 L 0.27917 0.01667 " pathEditMode="relative" rAng="0" ptsTypes="AA">
                                      <p:cBhvr>
                                        <p:cTn id="49" dur="2000" fill="hold"/>
                                        <p:tgtEl>
                                          <p:spTgt spid="60"/>
                                        </p:tgtEl>
                                        <p:attrNameLst>
                                          <p:attrName>ppt_x</p:attrName>
                                          <p:attrName>ppt_y</p:attrName>
                                        </p:attrNameLst>
                                      </p:cBhvr>
                                      <p:rCtr x="13958" y="833"/>
                                    </p:animMotion>
                                  </p:childTnLst>
                                </p:cTn>
                              </p:par>
                              <p:par>
                                <p:cTn id="50" presetID="56" presetClass="path" presetSubtype="0" accel="50000" decel="50000" fill="hold" grpId="1" nodeType="withEffect">
                                  <p:stCondLst>
                                    <p:cond delay="0"/>
                                  </p:stCondLst>
                                  <p:childTnLst>
                                    <p:animMotion origin="layout" path="M -3.33333E-6 3.33333E-6 L 0.44584 -0.03889 " pathEditMode="relative" rAng="0" ptsTypes="AA">
                                      <p:cBhvr>
                                        <p:cTn id="51" dur="2000" fill="hold"/>
                                        <p:tgtEl>
                                          <p:spTgt spid="43"/>
                                        </p:tgtEl>
                                        <p:attrNameLst>
                                          <p:attrName>ppt_x</p:attrName>
                                          <p:attrName>ppt_y</p:attrName>
                                        </p:attrNameLst>
                                      </p:cBhvr>
                                      <p:rCtr x="22292" y="-1944"/>
                                    </p:animMotion>
                                  </p:childTnLst>
                                </p:cTn>
                              </p:par>
                              <p:par>
                                <p:cTn id="52" presetID="56" presetClass="path" presetSubtype="0" accel="50000" decel="50000" fill="hold" grpId="1" nodeType="withEffect">
                                  <p:stCondLst>
                                    <p:cond delay="0"/>
                                  </p:stCondLst>
                                  <p:childTnLst>
                                    <p:animMotion origin="layout" path="M 2.77556E-17 3.33333E-6 L 0.44583 -0.03889 " pathEditMode="relative" rAng="0" ptsTypes="AA">
                                      <p:cBhvr>
                                        <p:cTn id="53" dur="2000" fill="hold"/>
                                        <p:tgtEl>
                                          <p:spTgt spid="49"/>
                                        </p:tgtEl>
                                        <p:attrNameLst>
                                          <p:attrName>ppt_x</p:attrName>
                                          <p:attrName>ppt_y</p:attrName>
                                        </p:attrNameLst>
                                      </p:cBhvr>
                                      <p:rCtr x="22292" y="-1944"/>
                                    </p:animMotion>
                                  </p:childTnLst>
                                </p:cTn>
                              </p:par>
                              <p:par>
                                <p:cTn id="54" presetID="56" presetClass="path" presetSubtype="0" accel="50000" decel="50000" fill="hold" grpId="1" nodeType="withEffect">
                                  <p:stCondLst>
                                    <p:cond delay="0"/>
                                  </p:stCondLst>
                                  <p:childTnLst>
                                    <p:animMotion origin="layout" path="M 3.33333E-6 -2.22222E-6 L 0.44583 -0.09444 " pathEditMode="relative" rAng="0" ptsTypes="AA">
                                      <p:cBhvr>
                                        <p:cTn id="55" dur="2000" fill="hold"/>
                                        <p:tgtEl>
                                          <p:spTgt spid="56"/>
                                        </p:tgtEl>
                                        <p:attrNameLst>
                                          <p:attrName>ppt_x</p:attrName>
                                          <p:attrName>ppt_y</p:attrName>
                                        </p:attrNameLst>
                                      </p:cBhvr>
                                      <p:rCtr x="22292" y="-4722"/>
                                    </p:animMotion>
                                  </p:childTnLst>
                                </p:cTn>
                              </p:par>
                              <p:par>
                                <p:cTn id="56" presetID="56" presetClass="path" presetSubtype="0" accel="50000" decel="50000" fill="hold" grpId="1" nodeType="withEffect">
                                  <p:stCondLst>
                                    <p:cond delay="0"/>
                                  </p:stCondLst>
                                  <p:childTnLst>
                                    <p:animMotion origin="layout" path="M -3.33333E-6 2.22222E-6 L 0.44584 -0.15 " pathEditMode="relative" rAng="0" ptsTypes="AA">
                                      <p:cBhvr>
                                        <p:cTn id="57" dur="2000" fill="hold"/>
                                        <p:tgtEl>
                                          <p:spTgt spid="63"/>
                                        </p:tgtEl>
                                        <p:attrNameLst>
                                          <p:attrName>ppt_x</p:attrName>
                                          <p:attrName>ppt_y</p:attrName>
                                        </p:attrNameLst>
                                      </p:cBhvr>
                                      <p:rCtr x="22292" y="-7500"/>
                                    </p:animMotion>
                                  </p:childTnLst>
                                </p:cTn>
                              </p:par>
                            </p:childTnLst>
                          </p:cTn>
                        </p:par>
                        <p:par>
                          <p:cTn id="58" fill="hold">
                            <p:stCondLst>
                              <p:cond delay="2500"/>
                            </p:stCondLst>
                            <p:childTnLst>
                              <p:par>
                                <p:cTn id="59" presetID="10" presetClass="entr" presetSubtype="0" fill="hold" grpId="0" nodeType="after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fade">
                                      <p:cBhvr>
                                        <p:cTn id="6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3" grpId="0" animBg="1"/>
      <p:bldP spid="43" grpId="1" animBg="1"/>
      <p:bldP spid="49" grpId="0" animBg="1"/>
      <p:bldP spid="49" grpId="1" animBg="1"/>
      <p:bldP spid="52" grpId="0" animBg="1"/>
      <p:bldP spid="52" grpId="1" animBg="1"/>
      <p:bldP spid="56" grpId="0" animBg="1"/>
      <p:bldP spid="56" grpId="1" animBg="1"/>
      <p:bldP spid="60" grpId="0" animBg="1"/>
      <p:bldP spid="60" grpId="1" animBg="1"/>
      <p:bldP spid="63" grpId="0" animBg="1"/>
      <p:bldP spid="63" grpId="1" animBg="1"/>
      <p:bldP spid="70" grpId="0"/>
      <p:bldP spid="7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88933554"/>
              </p:ext>
            </p:extLst>
          </p:nvPr>
        </p:nvGraphicFramePr>
        <p:xfrm>
          <a:off x="1066801" y="1981200"/>
          <a:ext cx="7010400" cy="1752600"/>
        </p:xfrm>
        <a:graphic>
          <a:graphicData uri="http://schemas.openxmlformats.org/drawingml/2006/table">
            <a:tbl>
              <a:tblPr firstRow="1" bandRow="1">
                <a:tableStyleId>{7E9639D4-E3E2-4D34-9284-5A2195B3D0D7}</a:tableStyleId>
              </a:tblPr>
              <a:tblGrid>
                <a:gridCol w="2336800"/>
                <a:gridCol w="2336800"/>
                <a:gridCol w="2336800"/>
              </a:tblGrid>
              <a:tr h="370840">
                <a:tc>
                  <a:txBody>
                    <a:bodyPr/>
                    <a:lstStyle/>
                    <a:p>
                      <a:r>
                        <a:rPr lang="en-US" dirty="0" smtClean="0"/>
                        <a:t>Method</a:t>
                      </a:r>
                      <a:endParaRPr lang="en-US" dirty="0"/>
                    </a:p>
                  </a:txBody>
                  <a:tcPr>
                    <a:lnB w="12700" cap="flat" cmpd="sng" algn="ctr">
                      <a:solidFill>
                        <a:schemeClr val="tx1"/>
                      </a:solidFill>
                      <a:prstDash val="solid"/>
                      <a:round/>
                      <a:headEnd type="none" w="med" len="med"/>
                      <a:tailEnd type="none" w="med" len="med"/>
                    </a:lnB>
                    <a:solidFill>
                      <a:srgbClr val="006600"/>
                    </a:solidFill>
                  </a:tcPr>
                </a:tc>
                <a:tc>
                  <a:txBody>
                    <a:bodyPr/>
                    <a:lstStyle/>
                    <a:p>
                      <a:r>
                        <a:rPr lang="en-US" dirty="0" smtClean="0"/>
                        <a:t>Length of Histogram</a:t>
                      </a:r>
                      <a:endParaRPr lang="en-US" dirty="0"/>
                    </a:p>
                  </a:txBody>
                  <a:tcPr>
                    <a:lnB w="12700" cap="flat" cmpd="sng" algn="ctr">
                      <a:solidFill>
                        <a:schemeClr val="tx1"/>
                      </a:solidFill>
                      <a:prstDash val="solid"/>
                      <a:round/>
                      <a:headEnd type="none" w="med" len="med"/>
                      <a:tailEnd type="none" w="med" len="med"/>
                    </a:lnB>
                    <a:solidFill>
                      <a:srgbClr val="006600"/>
                    </a:solidFill>
                  </a:tcPr>
                </a:tc>
                <a:tc>
                  <a:txBody>
                    <a:bodyPr/>
                    <a:lstStyle/>
                    <a:p>
                      <a:r>
                        <a:rPr lang="en-US" dirty="0" smtClean="0"/>
                        <a:t>Accuracy (in %)</a:t>
                      </a:r>
                      <a:endParaRPr lang="en-US" dirty="0"/>
                    </a:p>
                  </a:txBody>
                  <a:tcPr>
                    <a:lnB w="12700" cap="flat" cmpd="sng" algn="ctr">
                      <a:solidFill>
                        <a:schemeClr val="tx1"/>
                      </a:solidFill>
                      <a:prstDash val="solid"/>
                      <a:round/>
                      <a:headEnd type="none" w="med" len="med"/>
                      <a:tailEnd type="none" w="med" len="med"/>
                    </a:lnB>
                    <a:solidFill>
                      <a:srgbClr val="006600"/>
                    </a:solidFill>
                  </a:tcPr>
                </a:tc>
              </a:tr>
              <a:tr h="370840">
                <a:tc>
                  <a:txBody>
                    <a:bodyPr/>
                    <a:lstStyle/>
                    <a:p>
                      <a:r>
                        <a:rPr lang="en-US" dirty="0" smtClean="0"/>
                        <a:t>Word</a:t>
                      </a:r>
                      <a:r>
                        <a:rPr lang="en-US" baseline="0" dirty="0" smtClean="0"/>
                        <a:t> Mining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32.64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SVM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46.22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err="1" smtClean="0"/>
                        <a:t>SVM+Word</a:t>
                      </a:r>
                      <a:r>
                        <a:rPr lang="en-US" baseline="0" dirty="0" smtClean="0"/>
                        <a:t> Mining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5000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48.25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Text Placeholder 3"/>
          <p:cNvSpPr txBox="1">
            <a:spLocks/>
          </p:cNvSpPr>
          <p:nvPr/>
        </p:nvSpPr>
        <p:spPr>
          <a:xfrm>
            <a:off x="457200" y="1219200"/>
            <a:ext cx="4040188" cy="639762"/>
          </a:xfrm>
          <a:prstGeom prst="rect">
            <a:avLst/>
          </a:prstGeom>
        </p:spPr>
        <p:txBody>
          <a:bodyPr/>
          <a:lstStyle>
            <a:lvl1pPr marL="342900" indent="-342900" algn="l" rtl="0" eaLnBrk="0" fontAlgn="base" hangingPunct="0">
              <a:spcBef>
                <a:spcPct val="20000"/>
              </a:spcBef>
              <a:spcAft>
                <a:spcPct val="0"/>
              </a:spcAft>
              <a:buChar char="•"/>
              <a:defRPr sz="3200">
                <a:solidFill>
                  <a:srgbClr val="262673"/>
                </a:solidFill>
                <a:latin typeface="+mn-lt"/>
                <a:ea typeface="+mn-ea"/>
                <a:cs typeface="+mn-cs"/>
              </a:defRPr>
            </a:lvl1pPr>
            <a:lvl2pPr marL="742950" indent="-285750" algn="l" rtl="0" eaLnBrk="0" fontAlgn="base" hangingPunct="0">
              <a:spcBef>
                <a:spcPct val="20000"/>
              </a:spcBef>
              <a:spcAft>
                <a:spcPct val="0"/>
              </a:spcAft>
              <a:buChar char="–"/>
              <a:defRPr sz="2800">
                <a:solidFill>
                  <a:srgbClr val="4597A0"/>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dirty="0" smtClean="0">
                <a:latin typeface="Times New Roman" pitchFamily="18" charset="0"/>
                <a:cs typeface="Times New Roman" pitchFamily="18" charset="0"/>
              </a:rPr>
              <a:t>Image Categorization</a:t>
            </a:r>
            <a:endParaRPr lang="en-US" dirty="0">
              <a:latin typeface="Times New Roman" pitchFamily="18" charset="0"/>
              <a:cs typeface="Times New Roman" pitchFamily="18" charset="0"/>
            </a:endParaRPr>
          </a:p>
        </p:txBody>
      </p:sp>
      <p:sp>
        <p:nvSpPr>
          <p:cNvPr id="7" name="Text Placeholder 3"/>
          <p:cNvSpPr txBox="1">
            <a:spLocks/>
          </p:cNvSpPr>
          <p:nvPr/>
        </p:nvSpPr>
        <p:spPr>
          <a:xfrm>
            <a:off x="609600" y="3962400"/>
            <a:ext cx="4040188" cy="639762"/>
          </a:xfrm>
          <a:prstGeom prst="rect">
            <a:avLst/>
          </a:prstGeom>
        </p:spPr>
        <p:txBody>
          <a:bodyPr/>
          <a:lstStyle>
            <a:lvl1pPr marL="342900" indent="-342900" algn="l" rtl="0" eaLnBrk="0" fontAlgn="base" hangingPunct="0">
              <a:spcBef>
                <a:spcPct val="20000"/>
              </a:spcBef>
              <a:spcAft>
                <a:spcPct val="0"/>
              </a:spcAft>
              <a:buChar char="•"/>
              <a:defRPr sz="3200">
                <a:solidFill>
                  <a:srgbClr val="262673"/>
                </a:solidFill>
                <a:latin typeface="+mn-lt"/>
                <a:ea typeface="+mn-ea"/>
                <a:cs typeface="+mn-cs"/>
              </a:defRPr>
            </a:lvl1pPr>
            <a:lvl2pPr marL="742950" indent="-285750" algn="l" rtl="0" eaLnBrk="0" fontAlgn="base" hangingPunct="0">
              <a:spcBef>
                <a:spcPct val="20000"/>
              </a:spcBef>
              <a:spcAft>
                <a:spcPct val="0"/>
              </a:spcAft>
              <a:buChar char="–"/>
              <a:defRPr sz="2800">
                <a:solidFill>
                  <a:srgbClr val="4597A0"/>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dirty="0" smtClean="0">
                <a:latin typeface="Times New Roman" pitchFamily="18" charset="0"/>
                <a:cs typeface="Times New Roman" pitchFamily="18" charset="0"/>
              </a:rPr>
              <a:t>Image Retrieval</a:t>
            </a:r>
            <a:endParaRPr lang="en-US" dirty="0">
              <a:latin typeface="Times New Roman" pitchFamily="18" charset="0"/>
              <a:cs typeface="Times New Roman" pitchFamily="18" charset="0"/>
            </a:endParaRPr>
          </a:p>
        </p:txBody>
      </p:sp>
      <p:pic>
        <p:nvPicPr>
          <p:cNvPr id="1026" name="Picture 2" descr="C:\Users\Abhinav Goel\Dropbox\ICVGIP2012_CameraReadyVersion\retrieval\que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972" y="4953000"/>
            <a:ext cx="1752600" cy="125185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514600" y="4952999"/>
            <a:ext cx="6457610" cy="1251858"/>
            <a:chOff x="2629694" y="4952999"/>
            <a:chExt cx="6457610" cy="1251858"/>
          </a:xfrm>
        </p:grpSpPr>
        <p:pic>
          <p:nvPicPr>
            <p:cNvPr id="1027" name="Picture 3" descr="C:\Users\Abhinav Goel\Dropbox\ICVGIP2012_CameraReadyVersion\retrieval\img3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294" y="4953000"/>
              <a:ext cx="1669143" cy="12518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bhinav Goel\Dropbox\ICVGIP2012_CameraReadyVersion\retrieval\img3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9694" y="4952999"/>
              <a:ext cx="1669143" cy="12518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bhinav Goel\Dropbox\ICVGIP2012_CameraReadyVersion\retrieval\img3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4894" y="4953000"/>
              <a:ext cx="938893" cy="125185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bhinav Goel\Dropbox\ICVGIP2012_CameraReadyVersion\retrieval\img36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1694" y="4953000"/>
              <a:ext cx="1885610" cy="125185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Placeholder 3"/>
          <p:cNvSpPr txBox="1">
            <a:spLocks/>
          </p:cNvSpPr>
          <p:nvPr/>
        </p:nvSpPr>
        <p:spPr>
          <a:xfrm>
            <a:off x="914400" y="6400800"/>
            <a:ext cx="990600" cy="639762"/>
          </a:xfrm>
          <a:prstGeom prst="rect">
            <a:avLst/>
          </a:prstGeom>
        </p:spPr>
        <p:txBody>
          <a:bodyPr/>
          <a:lstStyle>
            <a:lvl1pPr marL="342900" indent="-342900" algn="l" rtl="0" eaLnBrk="0" fontAlgn="base" hangingPunct="0">
              <a:spcBef>
                <a:spcPct val="20000"/>
              </a:spcBef>
              <a:spcAft>
                <a:spcPct val="0"/>
              </a:spcAft>
              <a:buChar char="•"/>
              <a:defRPr sz="3200">
                <a:solidFill>
                  <a:srgbClr val="262673"/>
                </a:solidFill>
                <a:latin typeface="+mn-lt"/>
                <a:ea typeface="+mn-ea"/>
                <a:cs typeface="+mn-cs"/>
              </a:defRPr>
            </a:lvl1pPr>
            <a:lvl2pPr marL="742950" indent="-285750" algn="l" rtl="0" eaLnBrk="0" fontAlgn="base" hangingPunct="0">
              <a:spcBef>
                <a:spcPct val="20000"/>
              </a:spcBef>
              <a:spcAft>
                <a:spcPct val="0"/>
              </a:spcAft>
              <a:buChar char="–"/>
              <a:defRPr sz="2800">
                <a:solidFill>
                  <a:srgbClr val="4597A0"/>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sz="2400" dirty="0" smtClean="0">
                <a:latin typeface="Times New Roman" pitchFamily="18" charset="0"/>
                <a:cs typeface="Times New Roman" pitchFamily="18" charset="0"/>
              </a:rPr>
              <a:t>Query</a:t>
            </a:r>
            <a:endParaRPr lang="en-US" sz="2400" dirty="0">
              <a:latin typeface="Times New Roman" pitchFamily="18" charset="0"/>
              <a:cs typeface="Times New Roman" pitchFamily="18" charset="0"/>
            </a:endParaRPr>
          </a:p>
        </p:txBody>
      </p:sp>
      <p:sp>
        <p:nvSpPr>
          <p:cNvPr id="14" name="Text Placeholder 3"/>
          <p:cNvSpPr txBox="1">
            <a:spLocks/>
          </p:cNvSpPr>
          <p:nvPr/>
        </p:nvSpPr>
        <p:spPr>
          <a:xfrm>
            <a:off x="5105400" y="6400800"/>
            <a:ext cx="1295400" cy="639762"/>
          </a:xfrm>
          <a:prstGeom prst="rect">
            <a:avLst/>
          </a:prstGeom>
        </p:spPr>
        <p:txBody>
          <a:bodyPr/>
          <a:lstStyle>
            <a:lvl1pPr marL="342900" indent="-342900" algn="l" rtl="0" eaLnBrk="0" fontAlgn="base" hangingPunct="0">
              <a:spcBef>
                <a:spcPct val="20000"/>
              </a:spcBef>
              <a:spcAft>
                <a:spcPct val="0"/>
              </a:spcAft>
              <a:buChar char="•"/>
              <a:defRPr sz="3200">
                <a:solidFill>
                  <a:srgbClr val="262673"/>
                </a:solidFill>
                <a:latin typeface="+mn-lt"/>
                <a:ea typeface="+mn-ea"/>
                <a:cs typeface="+mn-cs"/>
              </a:defRPr>
            </a:lvl1pPr>
            <a:lvl2pPr marL="742950" indent="-285750" algn="l" rtl="0" eaLnBrk="0" fontAlgn="base" hangingPunct="0">
              <a:spcBef>
                <a:spcPct val="20000"/>
              </a:spcBef>
              <a:spcAft>
                <a:spcPct val="0"/>
              </a:spcAft>
              <a:buChar char="–"/>
              <a:defRPr sz="2800">
                <a:solidFill>
                  <a:srgbClr val="4597A0"/>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sz="2400" dirty="0" smtClean="0">
                <a:latin typeface="Times New Roman" pitchFamily="18" charset="0"/>
                <a:cs typeface="Times New Roman" pitchFamily="18" charset="0"/>
              </a:rPr>
              <a:t>Results</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5809626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02147660"/>
              </p:ext>
            </p:extLst>
          </p:nvPr>
        </p:nvGraphicFramePr>
        <p:xfrm>
          <a:off x="629977" y="1447800"/>
          <a:ext cx="8285423" cy="4135120"/>
        </p:xfrm>
        <a:graphic>
          <a:graphicData uri="http://schemas.openxmlformats.org/drawingml/2006/table">
            <a:tbl>
              <a:tblPr firstRow="1" bandRow="1">
                <a:tableStyleId>{2D5ABB26-0587-4C30-8999-92F81FD0307C}</a:tableStyleId>
              </a:tblPr>
              <a:tblGrid>
                <a:gridCol w="1499947"/>
                <a:gridCol w="1222876"/>
                <a:gridCol w="2286000"/>
                <a:gridCol w="1143000"/>
                <a:gridCol w="1295400"/>
                <a:gridCol w="838200"/>
              </a:tblGrid>
              <a:tr h="1270000">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Gothic</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Korean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Georgian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Islamic</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err="1" smtClean="0"/>
                        <a:t>Avg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1752600">
                <a:tc v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70840">
                <a:tc>
                  <a:txBody>
                    <a:bodyPr/>
                    <a:lstStyle/>
                    <a:p>
                      <a:r>
                        <a:rPr lang="en-US" dirty="0" smtClean="0"/>
                        <a:t>Visual Pattern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smtClean="0"/>
                        <a:t>93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76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79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77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81.25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70840">
                <a:tc>
                  <a:txBody>
                    <a:bodyPr/>
                    <a:lstStyle/>
                    <a:p>
                      <a:r>
                        <a:rPr lang="en-US" dirty="0" smtClean="0"/>
                        <a:t>Dense SIFT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r>
                        <a:rPr lang="en-US" dirty="0" smtClean="0"/>
                        <a:t>97.27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97.50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t>100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87.64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95.60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70840">
                <a:tc>
                  <a:txBody>
                    <a:bodyPr/>
                    <a:lstStyle/>
                    <a:p>
                      <a:r>
                        <a:rPr lang="en-US" dirty="0" smtClean="0"/>
                        <a:t>Word Mining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5000"/>
                      </a:schemeClr>
                    </a:solidFill>
                  </a:tcPr>
                </a:tc>
                <a:tc>
                  <a:txBody>
                    <a:bodyPr/>
                    <a:lstStyle/>
                    <a:p>
                      <a:r>
                        <a:rPr lang="en-US" b="1" dirty="0" smtClean="0"/>
                        <a:t>98.18</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t>99.38</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98.57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t>97.50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smtClean="0"/>
                        <a:t>98.40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pic>
        <p:nvPicPr>
          <p:cNvPr id="1026" name="Picture 2" descr="C:\Users\Abhinav Goel\Downloads\arch\arch\gothic\02_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819400"/>
            <a:ext cx="1041797"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bhinav Goel\Downloads\arch\arch\korean\05_0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819400"/>
            <a:ext cx="2080437" cy="1560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bhinav Goel\Downloads\arch\arch\georgian\08_0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2832684"/>
            <a:ext cx="838200" cy="154704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bhinav Goel\Downloads\arch\arch\islamic\09_00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2819400"/>
            <a:ext cx="1149548" cy="153273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5410200" y="6019800"/>
            <a:ext cx="3607981"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u="none" strike="noStrike" kern="0" cap="none" spc="0" normalizeH="0" baseline="0" noProof="0" dirty="0" smtClean="0">
                <a:ln>
                  <a:noFill/>
                </a:ln>
                <a:solidFill>
                  <a:srgbClr val="008000"/>
                </a:solidFill>
                <a:effectLst/>
                <a:uLnTx/>
                <a:uFillTx/>
                <a:latin typeface="Bookman Old Style (Headings)"/>
                <a:ea typeface="+mj-ea"/>
                <a:cs typeface="+mj-cs"/>
              </a:rPr>
              <a:t>Visual Pattern, Chu </a:t>
            </a:r>
            <a:r>
              <a:rPr kumimoji="0" lang="en-US" sz="1400" b="0" i="1" u="none" strike="noStrike" kern="0" cap="none" spc="0" normalizeH="0" baseline="0" noProof="0" dirty="0" smtClean="0">
                <a:ln>
                  <a:noFill/>
                </a:ln>
                <a:solidFill>
                  <a:srgbClr val="008000"/>
                </a:solidFill>
                <a:effectLst/>
                <a:uLnTx/>
                <a:uFillTx/>
                <a:latin typeface="Bookman Old Style (Headings)"/>
                <a:ea typeface="+mj-ea"/>
                <a:cs typeface="+mj-cs"/>
              </a:rPr>
              <a:t>et. </a:t>
            </a:r>
            <a:r>
              <a:rPr lang="en-US" sz="1400" i="1" kern="0" dirty="0" smtClean="0">
                <a:solidFill>
                  <a:srgbClr val="008000"/>
                </a:solidFill>
                <a:latin typeface="Bookman Old Style (Headings)"/>
                <a:ea typeface="+mj-ea"/>
                <a:cs typeface="+mj-cs"/>
              </a:rPr>
              <a:t>a</a:t>
            </a:r>
            <a:r>
              <a:rPr kumimoji="0" lang="en-US" sz="1400" b="0" i="1" u="none" strike="noStrike" kern="0" cap="none" spc="0" normalizeH="0" baseline="0" noProof="0" dirty="0" smtClean="0">
                <a:ln>
                  <a:noFill/>
                </a:ln>
                <a:solidFill>
                  <a:srgbClr val="008000"/>
                </a:solidFill>
                <a:effectLst/>
                <a:uLnTx/>
                <a:uFillTx/>
                <a:latin typeface="Bookman Old Style (Headings)"/>
                <a:ea typeface="+mj-ea"/>
                <a:cs typeface="+mj-cs"/>
              </a:rPr>
              <a:t>l, ICMR</a:t>
            </a:r>
            <a:r>
              <a:rPr kumimoji="0" lang="en-US" sz="1400" b="0" u="none" strike="noStrike" kern="0" cap="none" spc="0" normalizeH="0" noProof="0" dirty="0" smtClean="0">
                <a:ln>
                  <a:noFill/>
                </a:ln>
                <a:solidFill>
                  <a:srgbClr val="008000"/>
                </a:solidFill>
                <a:effectLst/>
                <a:uLnTx/>
                <a:uFillTx/>
                <a:latin typeface="Bookman Old Style (Headings)"/>
                <a:ea typeface="+mj-ea"/>
                <a:cs typeface="+mj-cs"/>
              </a:rPr>
              <a:t> (2012)</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spTree>
    <p:extLst>
      <p:ext uri="{BB962C8B-B14F-4D97-AF65-F5344CB8AC3E}">
        <p14:creationId xmlns:p14="http://schemas.microsoft.com/office/powerpoint/2010/main" val="27634485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Discovering Semantic Patterns</a:t>
            </a:r>
            <a:endParaRPr lang="en-US" dirty="0"/>
          </a:p>
        </p:txBody>
      </p:sp>
      <p:pic>
        <p:nvPicPr>
          <p:cNvPr id="5" name="Picture 4" descr="C:\Users\Abhinav Goel\Dropbox\Abhinav Goel Master Thesis 2011-2013\figures\misc\european\3\Notre Dame de Chart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6055" y="1440179"/>
            <a:ext cx="3812145" cy="5074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bhinav Goel\Dropbox\Abhinav Goel Master Thesis 2011-2013\figures\misc\european\3\Abbey of St. Den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856" y="1440179"/>
            <a:ext cx="3810000" cy="50749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2514600" y="3886200"/>
            <a:ext cx="685800" cy="6096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9" name="Rectangle 8"/>
          <p:cNvSpPr/>
          <p:nvPr/>
        </p:nvSpPr>
        <p:spPr bwMode="auto">
          <a:xfrm>
            <a:off x="6019800" y="4320362"/>
            <a:ext cx="838200" cy="785037"/>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0" name="Rectangle 9"/>
          <p:cNvSpPr/>
          <p:nvPr/>
        </p:nvSpPr>
        <p:spPr bwMode="auto">
          <a:xfrm>
            <a:off x="3352800" y="5257800"/>
            <a:ext cx="685800" cy="914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1" name="Rectangle 10"/>
          <p:cNvSpPr/>
          <p:nvPr/>
        </p:nvSpPr>
        <p:spPr bwMode="auto">
          <a:xfrm>
            <a:off x="6248399" y="5715000"/>
            <a:ext cx="381001" cy="6096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2" name="Rectangle 11"/>
          <p:cNvSpPr/>
          <p:nvPr/>
        </p:nvSpPr>
        <p:spPr bwMode="auto">
          <a:xfrm>
            <a:off x="3235842" y="3124200"/>
            <a:ext cx="685800" cy="7620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3" name="Rectangle 12"/>
          <p:cNvSpPr/>
          <p:nvPr/>
        </p:nvSpPr>
        <p:spPr bwMode="auto">
          <a:xfrm>
            <a:off x="5410200" y="4114800"/>
            <a:ext cx="533400" cy="533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cxnSp>
        <p:nvCxnSpPr>
          <p:cNvPr id="15" name="Straight Connector 14"/>
          <p:cNvCxnSpPr>
            <a:stCxn id="12" idx="3"/>
            <a:endCxn id="13" idx="1"/>
          </p:cNvCxnSpPr>
          <p:nvPr/>
        </p:nvCxnSpPr>
        <p:spPr bwMode="auto">
          <a:xfrm>
            <a:off x="3921642" y="3505200"/>
            <a:ext cx="1488558" cy="87630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6" name="Straight Connector 15"/>
          <p:cNvCxnSpPr>
            <a:stCxn id="8" idx="3"/>
            <a:endCxn id="9" idx="1"/>
          </p:cNvCxnSpPr>
          <p:nvPr/>
        </p:nvCxnSpPr>
        <p:spPr bwMode="auto">
          <a:xfrm>
            <a:off x="3200400" y="4191000"/>
            <a:ext cx="2819400" cy="521881"/>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9" name="Straight Connector 18"/>
          <p:cNvCxnSpPr>
            <a:stCxn id="10" idx="3"/>
            <a:endCxn id="11" idx="1"/>
          </p:cNvCxnSpPr>
          <p:nvPr/>
        </p:nvCxnSpPr>
        <p:spPr bwMode="auto">
          <a:xfrm>
            <a:off x="4038600" y="5715000"/>
            <a:ext cx="2209799" cy="304800"/>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40305307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761" y="1295400"/>
            <a:ext cx="3814839" cy="50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1735" y="1295400"/>
            <a:ext cx="3814839" cy="50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Seed Generation</a:t>
            </a:r>
            <a:endParaRPr lang="en-US" dirty="0"/>
          </a:p>
        </p:txBody>
      </p:sp>
      <p:pic>
        <p:nvPicPr>
          <p:cNvPr id="778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1735" y="1278147"/>
            <a:ext cx="3821321" cy="509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8160" y="1295400"/>
            <a:ext cx="3784896" cy="506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5956" y="3048000"/>
            <a:ext cx="1673004" cy="180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5960" y="2438400"/>
            <a:ext cx="762000" cy="543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96760" y="4572000"/>
            <a:ext cx="304800" cy="29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77960" y="2709963"/>
            <a:ext cx="632971" cy="24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1"/>
          <p:cNvSpPr txBox="1">
            <a:spLocks/>
          </p:cNvSpPr>
          <p:nvPr/>
        </p:nvSpPr>
        <p:spPr bwMode="auto">
          <a:xfrm>
            <a:off x="3890294" y="1503203"/>
            <a:ext cx="5410200" cy="63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aseline="0">
                <a:solidFill>
                  <a:srgbClr val="008000"/>
                </a:solidFill>
                <a:latin typeface="Times New Roman" pitchFamily="18" charset="0"/>
                <a:ea typeface="+mj-ea"/>
                <a:cs typeface="+mj-cs"/>
              </a:defRPr>
            </a:lvl1pPr>
            <a:lvl2pPr algn="ctr" rtl="0" eaLnBrk="0" fontAlgn="base" hangingPunct="0">
              <a:spcBef>
                <a:spcPct val="0"/>
              </a:spcBef>
              <a:spcAft>
                <a:spcPct val="0"/>
              </a:spcAft>
              <a:defRPr sz="3600">
                <a:solidFill>
                  <a:srgbClr val="008000"/>
                </a:solidFill>
                <a:latin typeface="Bookman Old Style (Headings)"/>
              </a:defRPr>
            </a:lvl2pPr>
            <a:lvl3pPr algn="ctr" rtl="0" eaLnBrk="0" fontAlgn="base" hangingPunct="0">
              <a:spcBef>
                <a:spcPct val="0"/>
              </a:spcBef>
              <a:spcAft>
                <a:spcPct val="0"/>
              </a:spcAft>
              <a:defRPr sz="3600">
                <a:solidFill>
                  <a:srgbClr val="008000"/>
                </a:solidFill>
                <a:latin typeface="Bookman Old Style (Headings)"/>
              </a:defRPr>
            </a:lvl3pPr>
            <a:lvl4pPr algn="ctr" rtl="0" eaLnBrk="0" fontAlgn="base" hangingPunct="0">
              <a:spcBef>
                <a:spcPct val="0"/>
              </a:spcBef>
              <a:spcAft>
                <a:spcPct val="0"/>
              </a:spcAft>
              <a:defRPr sz="3600">
                <a:solidFill>
                  <a:srgbClr val="008000"/>
                </a:solidFill>
                <a:latin typeface="Bookman Old Style (Headings)"/>
              </a:defRPr>
            </a:lvl4pPr>
            <a:lvl5pPr algn="ctr" rtl="0" eaLnBrk="0" fontAlgn="base" hangingPunct="0">
              <a:spcBef>
                <a:spcPct val="0"/>
              </a:spcBef>
              <a:spcAft>
                <a:spcPct val="0"/>
              </a:spcAft>
              <a:defRPr sz="3600">
                <a:solidFill>
                  <a:srgbClr val="008000"/>
                </a:solidFill>
                <a:latin typeface="Bookman Old Style (Headings)"/>
              </a:defRPr>
            </a:lvl5pPr>
            <a:lvl6pPr marL="457200" algn="ctr" rtl="0" eaLnBrk="1" fontAlgn="base" hangingPunct="1">
              <a:spcBef>
                <a:spcPct val="0"/>
              </a:spcBef>
              <a:spcAft>
                <a:spcPct val="0"/>
              </a:spcAft>
              <a:defRPr sz="4400">
                <a:solidFill>
                  <a:schemeClr val="tx2"/>
                </a:solidFill>
                <a:latin typeface="Times"/>
              </a:defRPr>
            </a:lvl6pPr>
            <a:lvl7pPr marL="914400" algn="ctr" rtl="0" eaLnBrk="1" fontAlgn="base" hangingPunct="1">
              <a:spcBef>
                <a:spcPct val="0"/>
              </a:spcBef>
              <a:spcAft>
                <a:spcPct val="0"/>
              </a:spcAft>
              <a:defRPr sz="4400">
                <a:solidFill>
                  <a:schemeClr val="tx2"/>
                </a:solidFill>
                <a:latin typeface="Times"/>
              </a:defRPr>
            </a:lvl7pPr>
            <a:lvl8pPr marL="1371600" algn="ctr" rtl="0" eaLnBrk="1" fontAlgn="base" hangingPunct="1">
              <a:spcBef>
                <a:spcPct val="0"/>
              </a:spcBef>
              <a:spcAft>
                <a:spcPct val="0"/>
              </a:spcAft>
              <a:defRPr sz="4400">
                <a:solidFill>
                  <a:schemeClr val="tx2"/>
                </a:solidFill>
                <a:latin typeface="Times"/>
              </a:defRPr>
            </a:lvl8pPr>
            <a:lvl9pPr marL="1828800" algn="ctr" rtl="0" eaLnBrk="1" fontAlgn="base" hangingPunct="1">
              <a:spcBef>
                <a:spcPct val="0"/>
              </a:spcBef>
              <a:spcAft>
                <a:spcPct val="0"/>
              </a:spcAft>
              <a:defRPr sz="4400">
                <a:solidFill>
                  <a:schemeClr val="tx2"/>
                </a:solidFill>
                <a:latin typeface="Times"/>
              </a:defRPr>
            </a:lvl9pPr>
          </a:lstStyle>
          <a:p>
            <a:r>
              <a:rPr lang="en-US" sz="2400" dirty="0" smtClean="0"/>
              <a:t>Candidate Seeds</a:t>
            </a:r>
            <a:endParaRPr lang="en-US" sz="2400" dirty="0"/>
          </a:p>
        </p:txBody>
      </p:sp>
    </p:spTree>
    <p:extLst>
      <p:ext uri="{BB962C8B-B14F-4D97-AF65-F5344CB8AC3E}">
        <p14:creationId xmlns:p14="http://schemas.microsoft.com/office/powerpoint/2010/main" val="85091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fade">
                                      <p:cBhvr>
                                        <p:cTn id="7" dur="500"/>
                                        <p:tgtEl>
                                          <p:spTgt spid="778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828"/>
                                        </p:tgtEl>
                                        <p:attrNameLst>
                                          <p:attrName>style.visibility</p:attrName>
                                        </p:attrNameLst>
                                      </p:cBhvr>
                                      <p:to>
                                        <p:strVal val="visible"/>
                                      </p:to>
                                    </p:set>
                                    <p:animEffect transition="in" filter="fade">
                                      <p:cBhvr>
                                        <p:cTn id="11" dur="500"/>
                                        <p:tgtEl>
                                          <p:spTgt spid="77828"/>
                                        </p:tgtEl>
                                      </p:cBhvr>
                                    </p:animEffect>
                                  </p:childTnLst>
                                </p:cTn>
                              </p:par>
                            </p:childTnLst>
                          </p:cTn>
                        </p:par>
                        <p:par>
                          <p:cTn id="12" fill="hold">
                            <p:stCondLst>
                              <p:cond delay="1000"/>
                            </p:stCondLst>
                            <p:childTnLst>
                              <p:par>
                                <p:cTn id="13" presetID="35" presetClass="path" presetSubtype="0" accel="50000" decel="50000" fill="hold" nodeType="afterEffect">
                                  <p:stCondLst>
                                    <p:cond delay="0"/>
                                  </p:stCondLst>
                                  <p:childTnLst>
                                    <p:animMotion origin="layout" path="M 3.33333E-6 -2.22222E-6 L -0.44792 0.01806 " pathEditMode="relative" rAng="0" ptsTypes="AA">
                                      <p:cBhvr>
                                        <p:cTn id="14" dur="2000" fill="hold"/>
                                        <p:tgtEl>
                                          <p:spTgt spid="77828"/>
                                        </p:tgtEl>
                                        <p:attrNameLst>
                                          <p:attrName>ppt_x</p:attrName>
                                          <p:attrName>ppt_y</p:attrName>
                                        </p:attrNameLst>
                                      </p:cBhvr>
                                      <p:rCtr x="-22396" y="903"/>
                                    </p:animMotion>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77830"/>
                                        </p:tgtEl>
                                        <p:attrNameLst>
                                          <p:attrName>style.visibility</p:attrName>
                                        </p:attrNameLst>
                                      </p:cBhvr>
                                      <p:to>
                                        <p:strVal val="visible"/>
                                      </p:to>
                                    </p:set>
                                    <p:animEffect transition="in" filter="fade">
                                      <p:cBhvr>
                                        <p:cTn id="18" dur="500"/>
                                        <p:tgtEl>
                                          <p:spTgt spid="77830"/>
                                        </p:tgtEl>
                                      </p:cBhvr>
                                    </p:animEffect>
                                  </p:childTnLst>
                                </p:cTn>
                              </p:par>
                            </p:childTnLst>
                          </p:cTn>
                        </p:par>
                        <p:par>
                          <p:cTn id="19" fill="hold">
                            <p:stCondLst>
                              <p:cond delay="3500"/>
                            </p:stCondLst>
                            <p:childTnLst>
                              <p:par>
                                <p:cTn id="20" presetID="35" presetClass="path" presetSubtype="0" accel="50000" decel="50000" fill="hold" nodeType="afterEffect">
                                  <p:stCondLst>
                                    <p:cond delay="0"/>
                                  </p:stCondLst>
                                  <p:childTnLst>
                                    <p:animMotion origin="layout" path="M -3.88889E-6 -3.7037E-7 L -0.42326 0.04213 " pathEditMode="relative" rAng="0" ptsTypes="AA">
                                      <p:cBhvr>
                                        <p:cTn id="21" dur="2000" fill="hold"/>
                                        <p:tgtEl>
                                          <p:spTgt spid="77830"/>
                                        </p:tgtEl>
                                        <p:attrNameLst>
                                          <p:attrName>ppt_x</p:attrName>
                                          <p:attrName>ppt_y</p:attrName>
                                        </p:attrNameLst>
                                      </p:cBhvr>
                                      <p:rCtr x="-21163" y="2106"/>
                                    </p:animMotion>
                                  </p:childTnLst>
                                </p:cTn>
                              </p:par>
                            </p:childTnLst>
                          </p:cTn>
                        </p:par>
                        <p:par>
                          <p:cTn id="22" fill="hold">
                            <p:stCondLst>
                              <p:cond delay="5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77829"/>
                                        </p:tgtEl>
                                        <p:attrNameLst>
                                          <p:attrName>style.visibility</p:attrName>
                                        </p:attrNameLst>
                                      </p:cBhvr>
                                      <p:to>
                                        <p:strVal val="visible"/>
                                      </p:to>
                                    </p:set>
                                    <p:animEffect transition="in" filter="fade">
                                      <p:cBhvr>
                                        <p:cTn id="34" dur="500"/>
                                        <p:tgtEl>
                                          <p:spTgt spid="77829"/>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6000"/>
                            </p:stCondLst>
                            <p:childTnLst>
                              <p:par>
                                <p:cTn id="39" presetID="35" presetClass="path" presetSubtype="0" accel="50000" decel="50000" fill="hold" nodeType="afterEffect">
                                  <p:stCondLst>
                                    <p:cond delay="0"/>
                                  </p:stCondLst>
                                  <p:childTnLst>
                                    <p:animMotion origin="layout" path="M 2.77778E-6 -3.7037E-7 L -0.40035 0.06435 " pathEditMode="relative" rAng="0" ptsTypes="AA">
                                      <p:cBhvr>
                                        <p:cTn id="40" dur="2000" fill="hold"/>
                                        <p:tgtEl>
                                          <p:spTgt spid="77829"/>
                                        </p:tgtEl>
                                        <p:attrNameLst>
                                          <p:attrName>ppt_x</p:attrName>
                                          <p:attrName>ppt_y</p:attrName>
                                        </p:attrNameLst>
                                      </p:cBhvr>
                                      <p:rCtr x="-20017" y="3218"/>
                                    </p:animMotion>
                                  </p:childTnLst>
                                </p:cTn>
                              </p:par>
                            </p:childTnLst>
                          </p:cTn>
                        </p:par>
                        <p:par>
                          <p:cTn id="41" fill="hold">
                            <p:stCondLst>
                              <p:cond delay="8000"/>
                            </p:stCondLst>
                            <p:childTnLst>
                              <p:par>
                                <p:cTn id="42" presetID="10"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a:t>
            </a:r>
            <a:endParaRPr lang="en-US" dirty="0"/>
          </a:p>
        </p:txBody>
      </p:sp>
      <p:sp>
        <p:nvSpPr>
          <p:cNvPr id="3" name="Content Placeholder 2"/>
          <p:cNvSpPr>
            <a:spLocks noGrp="1"/>
          </p:cNvSpPr>
          <p:nvPr>
            <p:ph idx="1"/>
          </p:nvPr>
        </p:nvSpPr>
        <p:spPr/>
        <p:txBody>
          <a:bodyPr/>
          <a:lstStyle/>
          <a:p>
            <a:r>
              <a:rPr lang="en-US" dirty="0" smtClean="0"/>
              <a:t>Bridge the gap between Computer vision and Data mining</a:t>
            </a:r>
          </a:p>
          <a:p>
            <a:pPr lvl="1"/>
            <a:r>
              <a:rPr lang="en-US" dirty="0" smtClean="0"/>
              <a:t>How </a:t>
            </a:r>
            <a:r>
              <a:rPr lang="en-US" dirty="0"/>
              <a:t>do we model features in a way which is suitable for </a:t>
            </a:r>
            <a:r>
              <a:rPr lang="en-US" dirty="0" smtClean="0"/>
              <a:t>mining?</a:t>
            </a:r>
          </a:p>
          <a:p>
            <a:pPr lvl="1"/>
            <a:r>
              <a:rPr lang="en-US" dirty="0" smtClean="0"/>
              <a:t>How </a:t>
            </a:r>
            <a:r>
              <a:rPr lang="en-US" dirty="0"/>
              <a:t>do we mine in a way that only relevant results are </a:t>
            </a:r>
            <a:r>
              <a:rPr lang="en-US" dirty="0" smtClean="0"/>
              <a:t>obtained?</a:t>
            </a:r>
          </a:p>
          <a:p>
            <a:pPr lvl="1"/>
            <a:r>
              <a:rPr lang="en-US" dirty="0" smtClean="0"/>
              <a:t>How </a:t>
            </a:r>
            <a:r>
              <a:rPr lang="en-US" dirty="0"/>
              <a:t>do we adapt existing data mining methods to mine from large image datasets in a manner which is both (a) Scalable, and (b) Fast?</a:t>
            </a:r>
          </a:p>
          <a:p>
            <a:pPr lvl="1"/>
            <a:endParaRPr lang="en-US" dirty="0"/>
          </a:p>
          <a:p>
            <a:endParaRPr lang="en-US" dirty="0"/>
          </a:p>
          <a:p>
            <a:pPr lvl="1"/>
            <a:endParaRPr lang="en-US" dirty="0"/>
          </a:p>
        </p:txBody>
      </p:sp>
    </p:spTree>
    <p:extLst>
      <p:ext uri="{BB962C8B-B14F-4D97-AF65-F5344CB8AC3E}">
        <p14:creationId xmlns:p14="http://schemas.microsoft.com/office/powerpoint/2010/main" val="42705263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evel 27"/>
          <p:cNvSpPr/>
          <p:nvPr/>
        </p:nvSpPr>
        <p:spPr bwMode="auto">
          <a:xfrm>
            <a:off x="6992050" y="4953000"/>
            <a:ext cx="1993282" cy="1457656"/>
          </a:xfrm>
          <a:prstGeom prst="bevel">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6" name="Bevel 25"/>
          <p:cNvSpPr/>
          <p:nvPr/>
        </p:nvSpPr>
        <p:spPr bwMode="auto">
          <a:xfrm>
            <a:off x="5401865" y="5225403"/>
            <a:ext cx="1507118" cy="1102132"/>
          </a:xfrm>
          <a:prstGeom prst="bevel">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4" name="Bevel 23"/>
          <p:cNvSpPr/>
          <p:nvPr/>
        </p:nvSpPr>
        <p:spPr bwMode="auto">
          <a:xfrm>
            <a:off x="3657451" y="5245837"/>
            <a:ext cx="1651332" cy="1102132"/>
          </a:xfrm>
          <a:prstGeom prst="bevel">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2" name="Bevel 21"/>
          <p:cNvSpPr/>
          <p:nvPr/>
        </p:nvSpPr>
        <p:spPr bwMode="auto">
          <a:xfrm rot="5400000">
            <a:off x="2338567" y="5202975"/>
            <a:ext cx="1272362" cy="1143000"/>
          </a:xfrm>
          <a:prstGeom prst="bevel">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0" name="Bevel 19"/>
          <p:cNvSpPr/>
          <p:nvPr/>
        </p:nvSpPr>
        <p:spPr bwMode="auto">
          <a:xfrm>
            <a:off x="374114" y="5204969"/>
            <a:ext cx="1828800" cy="1143000"/>
          </a:xfrm>
          <a:prstGeom prst="bevel">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pic>
        <p:nvPicPr>
          <p:cNvPr id="1043" name="Picture 19" descr="C:\Users\Abhinav Goel\Dropbox\ICVGIP2012_CameraReadyVersion\good_results\2\0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1331" y="2431187"/>
            <a:ext cx="1568993" cy="108122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Abhinav Goel\Dropbox\ICVGIP2012_CameraReadyVersion\good_results\2\0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3035" y="2801657"/>
            <a:ext cx="1217112" cy="79057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Abhinav Goel\Dropbox\ICVGIP2012_CameraReadyVersion\good_results\2\0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8226" y="2630715"/>
            <a:ext cx="1357161" cy="8083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Abhinav Goel\Dropbox\ICVGIP2012_CameraReadyVersion\good_results\2\00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8750" y="2378283"/>
            <a:ext cx="783553" cy="94851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Abhinav Goel\Dropbox\ICVGIP2012_CameraReadyVersion\good_results\2\00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2876" y="2731250"/>
            <a:ext cx="1491814"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Bevel 3"/>
          <p:cNvSpPr/>
          <p:nvPr/>
        </p:nvSpPr>
        <p:spPr bwMode="auto">
          <a:xfrm>
            <a:off x="762000" y="1981200"/>
            <a:ext cx="1828800" cy="1143000"/>
          </a:xfrm>
          <a:prstGeom prst="bevel">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 name="Title 1"/>
          <p:cNvSpPr>
            <a:spLocks noGrp="1"/>
          </p:cNvSpPr>
          <p:nvPr>
            <p:ph type="title"/>
          </p:nvPr>
        </p:nvSpPr>
        <p:spPr/>
        <p:txBody>
          <a:bodyPr/>
          <a:lstStyle/>
          <a:p>
            <a:r>
              <a:rPr lang="en-US" dirty="0" smtClean="0"/>
              <a:t>Mining Characteristic Features</a:t>
            </a:r>
            <a:endParaRPr lang="en-US" dirty="0"/>
          </a:p>
        </p:txBody>
      </p:sp>
      <p:pic>
        <p:nvPicPr>
          <p:cNvPr id="1026" name="Picture 2" descr="C:\Users\Abhinav Goel\Dropbox\ICVGIP2012_CameraReadyVersion\good_results\2\0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2968" y="2133600"/>
            <a:ext cx="1566863" cy="838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6719" y="1447800"/>
            <a:ext cx="1798890" cy="461665"/>
          </a:xfrm>
          <a:prstGeom prst="rect">
            <a:avLst/>
          </a:prstGeom>
          <a:noFill/>
        </p:spPr>
        <p:txBody>
          <a:bodyPr wrap="none" rtlCol="0">
            <a:spAutoFit/>
          </a:bodyPr>
          <a:lstStyle/>
          <a:p>
            <a:r>
              <a:rPr lang="en-US" dirty="0" smtClean="0"/>
              <a:t>Query Image</a:t>
            </a:r>
            <a:endParaRPr lang="en-US" dirty="0"/>
          </a:p>
        </p:txBody>
      </p:sp>
      <p:pic>
        <p:nvPicPr>
          <p:cNvPr id="1028" name="Picture 4" descr="C:\Users\Abhinav Goel\Dropbox\ICVGIP2012_CameraReadyVersion\jpeg\basilica_di_superg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28253">
            <a:off x="4236440" y="1700015"/>
            <a:ext cx="16256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bhinav Goel\Dropbox\ICVGIP2012_CameraReadyVersion\jpeg\santa_susanne_rom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553372">
            <a:off x="3876917" y="2738136"/>
            <a:ext cx="1933416"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bhinav Goel\Dropbox\Abhinav Goel Master Thesis 2011-2013\figures\misc\european\3\York Minste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3599">
            <a:off x="5260536" y="2161567"/>
            <a:ext cx="1280319" cy="18849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bhinav Goel\Dropbox\Abhinav Goel Master Thesis 2011-2013\figures\misc\european\3\Abbey of St. Denis.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151236">
            <a:off x="6954481" y="1967759"/>
            <a:ext cx="1584105" cy="211002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bhinav Goel\Dropbox\Abhinav Goel Master Thesis 2011-2013\figures\misc\european\3\Notre Dame de Chartre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412068">
            <a:off x="6066503" y="1630522"/>
            <a:ext cx="1371600" cy="18259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bhinav Goel\Dropbox\Abhinav Goel Master Thesis 2011-2013\figures\misc\european\3\Notre Dame de Paris.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17707" y="2556865"/>
            <a:ext cx="160020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bhinav Goel\Dropbox\Abhinav Goel Master Thesis 2011-2013\figures\misc\european\3\Salisbury Cathedral.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60085" y="3654364"/>
            <a:ext cx="1366582" cy="95091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bhinav Goel\Dropbox\ICVGIP2012_CameraReadyVersion\jpeg\electors_palace.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50169">
            <a:off x="5696615" y="2722589"/>
            <a:ext cx="2111375" cy="14116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bhinav Goel\Dropbox\ICVGIP2012_CameraReadyVersion\jpeg\church_of_the_gesu.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4656689">
            <a:off x="3199100" y="2243319"/>
            <a:ext cx="1397000" cy="10439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bhinav Goel\Dropbox\Abhinav Goel Master Thesis 2011-2013\figures\misc\european\5\Peterborough Cathedral.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12166" y="2251505"/>
            <a:ext cx="762000" cy="72231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bhinav Goel\Dropbox\Abhinav Goel Master Thesis 2011-2013\figures\misc\european\5\Moissac Abbey.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8252845">
            <a:off x="3553400" y="3429000"/>
            <a:ext cx="11176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Abhinav Goel\Dropbox\Abhinav Goel Master Thesis 2011-2013\figures\misc\european\5\Notre Dame de Puy.JPE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98226" y="3789363"/>
            <a:ext cx="1368425" cy="101917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09413" y="4346873"/>
            <a:ext cx="2361544" cy="461665"/>
          </a:xfrm>
          <a:prstGeom prst="rect">
            <a:avLst/>
          </a:prstGeom>
          <a:noFill/>
        </p:spPr>
        <p:txBody>
          <a:bodyPr wrap="none" rtlCol="0">
            <a:spAutoFit/>
          </a:bodyPr>
          <a:lstStyle/>
          <a:p>
            <a:r>
              <a:rPr lang="en-US" dirty="0" smtClean="0"/>
              <a:t>Retrieved Results</a:t>
            </a:r>
            <a:endParaRPr lang="en-US" dirty="0"/>
          </a:p>
        </p:txBody>
      </p:sp>
    </p:spTree>
    <p:extLst>
      <p:ext uri="{BB962C8B-B14F-4D97-AF65-F5344CB8AC3E}">
        <p14:creationId xmlns:p14="http://schemas.microsoft.com/office/powerpoint/2010/main" val="294120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9" presetClass="path" presetSubtype="0" accel="50000" decel="50000" fill="hold" nodeType="withEffect">
                                  <p:stCondLst>
                                    <p:cond delay="0"/>
                                  </p:stCondLst>
                                  <p:childTnLst>
                                    <p:animMotion origin="layout" path="M 0.02777 -0.0037 L -0.43889 0.38518 " pathEditMode="relative" rAng="0" ptsTypes="AA">
                                      <p:cBhvr>
                                        <p:cTn id="9" dur="500" fill="hold"/>
                                        <p:tgtEl>
                                          <p:spTgt spid="1039"/>
                                        </p:tgtEl>
                                        <p:attrNameLst>
                                          <p:attrName>ppt_x</p:attrName>
                                          <p:attrName>ppt_y</p:attrName>
                                        </p:attrNameLst>
                                      </p:cBhvr>
                                      <p:rCtr x="-23333" y="19444"/>
                                    </p:animMotion>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49" presetClass="path" presetSubtype="0" accel="50000" decel="50000" fill="hold" nodeType="afterEffect">
                                  <p:stCondLst>
                                    <p:cond delay="0"/>
                                  </p:stCondLst>
                                  <p:childTnLst>
                                    <p:animMotion origin="layout" path="M -0.02049 0.03959 L -0.37049 0.42847 " pathEditMode="relative" rAng="0" ptsTypes="AA">
                                      <p:cBhvr>
                                        <p:cTn id="15" dur="500" fill="hold"/>
                                        <p:tgtEl>
                                          <p:spTgt spid="1040"/>
                                        </p:tgtEl>
                                        <p:attrNameLst>
                                          <p:attrName>ppt_x</p:attrName>
                                          <p:attrName>ppt_y</p:attrName>
                                        </p:attrNameLst>
                                      </p:cBhvr>
                                      <p:rCtr x="-17500" y="19444"/>
                                    </p:animMotion>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1000"/>
                            </p:stCondLst>
                            <p:childTnLst>
                              <p:par>
                                <p:cTn id="20" presetID="49" presetClass="path" presetSubtype="0" accel="50000" decel="50000" fill="hold" nodeType="afterEffect">
                                  <p:stCondLst>
                                    <p:cond delay="0"/>
                                  </p:stCondLst>
                                  <p:childTnLst>
                                    <p:animMotion origin="layout" path="M 0.10937 -0.03125 L -0.10729 0.40208 " pathEditMode="relative" rAng="0" ptsTypes="AA">
                                      <p:cBhvr>
                                        <p:cTn id="21" dur="500" fill="hold"/>
                                        <p:tgtEl>
                                          <p:spTgt spid="1041"/>
                                        </p:tgtEl>
                                        <p:attrNameLst>
                                          <p:attrName>ppt_x</p:attrName>
                                          <p:attrName>ppt_y</p:attrName>
                                        </p:attrNameLst>
                                      </p:cBhvr>
                                      <p:rCtr x="-10833" y="21667"/>
                                    </p:animMotion>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1500"/>
                            </p:stCondLst>
                            <p:childTnLst>
                              <p:par>
                                <p:cTn id="26" presetID="56" presetClass="path" presetSubtype="0" accel="50000" decel="50000" fill="hold" nodeType="afterEffect">
                                  <p:stCondLst>
                                    <p:cond delay="0"/>
                                  </p:stCondLst>
                                  <p:childTnLst>
                                    <p:animMotion origin="layout" path="M -0.03559 -0.05509 L 0.08108 0.37824 " pathEditMode="relative" rAng="0" ptsTypes="AA">
                                      <p:cBhvr>
                                        <p:cTn id="27" dur="500" fill="hold"/>
                                        <p:tgtEl>
                                          <p:spTgt spid="1042"/>
                                        </p:tgtEl>
                                        <p:attrNameLst>
                                          <p:attrName>ppt_x</p:attrName>
                                          <p:attrName>ppt_y</p:attrName>
                                        </p:attrNameLst>
                                      </p:cBhvr>
                                      <p:rCtr x="5833" y="21667"/>
                                    </p:animMotion>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000"/>
                            </p:stCondLst>
                            <p:childTnLst>
                              <p:par>
                                <p:cTn id="32" presetID="56" presetClass="path" presetSubtype="0" accel="50000" decel="50000" fill="hold" nodeType="afterEffect">
                                  <p:stCondLst>
                                    <p:cond delay="0"/>
                                  </p:stCondLst>
                                  <p:childTnLst>
                                    <p:animMotion origin="layout" path="M 0.02257 0.02223 L 0.26424 0.4 " pathEditMode="relative" rAng="0" ptsTypes="AA">
                                      <p:cBhvr>
                                        <p:cTn id="33" dur="500" fill="hold"/>
                                        <p:tgtEl>
                                          <p:spTgt spid="1043"/>
                                        </p:tgtEl>
                                        <p:attrNameLst>
                                          <p:attrName>ppt_x</p:attrName>
                                          <p:attrName>ppt_y</p:attrName>
                                        </p:attrNameLst>
                                      </p:cBhvr>
                                      <p:rCtr x="12083" y="18889"/>
                                    </p:animMotion>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4" grpId="0" animBg="1"/>
      <p:bldP spid="22" grpId="0" animBg="1"/>
      <p:bldP spid="20" grpId="0" animBg="1"/>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Refining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Spatial Verification</a:t>
                </a:r>
              </a:p>
              <a:p>
                <a:pPr marL="914400" lvl="1" indent="-514350"/>
                <a:r>
                  <a:rPr lang="en-US" dirty="0" smtClean="0"/>
                  <a:t>Affine transformation</a:t>
                </a:r>
              </a:p>
              <a:p>
                <a:pPr marL="914400" lvl="1" indent="-514350"/>
                <a:r>
                  <a:rPr lang="en-US" dirty="0" smtClean="0"/>
                  <a:t>Generate hypotheses from single pair of correspondences</a:t>
                </a:r>
              </a:p>
              <a:p>
                <a:pPr marL="914400" lvl="1" indent="-514350"/>
                <a:r>
                  <a:rPr lang="en-US" dirty="0" smtClean="0"/>
                  <a:t>Allow for large re-projection errors</a:t>
                </a:r>
              </a:p>
              <a:p>
                <a:r>
                  <a:rPr lang="en-US" dirty="0" smtClean="0"/>
                  <a:t>LBP Refinement</a:t>
                </a:r>
              </a:p>
              <a:p>
                <a:pPr lvl="1"/>
                <a:r>
                  <a:rPr lang="en-US" dirty="0" smtClean="0"/>
                  <a:t>Represent each image as histogram of LBP features</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a:rPr>
                        <m:t>𝑅𝑎𝑛𝑘</m:t>
                      </m:r>
                      <m:r>
                        <a:rPr lang="en-US" b="0" i="1" smtClean="0">
                          <a:latin typeface="Cambria Math"/>
                        </a:rPr>
                        <m:t>=</m:t>
                      </m:r>
                      <m:r>
                        <a:rPr lang="en-US" b="0" i="1" smtClean="0">
                          <a:latin typeface="Cambria Math"/>
                        </a:rPr>
                        <m:t>𝑅𝑎𝑛𝑘𝑆𝐼𝐹𝑇</m:t>
                      </m:r>
                      <m:r>
                        <a:rPr lang="en-US" b="0" i="1" smtClean="0">
                          <a:latin typeface="Cambria Math"/>
                        </a:rPr>
                        <m:t>+</m:t>
                      </m:r>
                      <m:r>
                        <a:rPr lang="en-US" b="0" i="1" smtClean="0">
                          <a:latin typeface="Cambria Math"/>
                        </a:rPr>
                        <m:t>𝑅𝑎𝑛𝑘𝐿𝐵𝑃</m:t>
                      </m:r>
                    </m:oMath>
                  </m:oMathPara>
                </a14:m>
                <a:endParaRPr lang="en-US" baseline="-25000" dirty="0" smtClean="0"/>
              </a:p>
              <a:p>
                <a:pPr lvl="1"/>
                <a:endParaRPr lang="en-US" dirty="0" smtClean="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490" t="-1181" b="-5249"/>
                </a:stretch>
              </a:blipFill>
            </p:spPr>
            <p:txBody>
              <a:bodyPr/>
              <a:lstStyle/>
              <a:p>
                <a:r>
                  <a:rPr lang="en-US">
                    <a:noFill/>
                  </a:rPr>
                  <a:t> </a:t>
                </a:r>
              </a:p>
            </p:txBody>
          </p:sp>
        </mc:Fallback>
      </mc:AlternateContent>
    </p:spTree>
    <p:extLst>
      <p:ext uri="{BB962C8B-B14F-4D97-AF65-F5344CB8AC3E}">
        <p14:creationId xmlns:p14="http://schemas.microsoft.com/office/powerpoint/2010/main" val="38857166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42464" y="1676400"/>
            <a:ext cx="6549136" cy="4648200"/>
            <a:chOff x="754985" y="901996"/>
            <a:chExt cx="8100157" cy="5571097"/>
          </a:xfrm>
        </p:grpSpPr>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985" y="914401"/>
              <a:ext cx="259381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914401"/>
              <a:ext cx="3082606"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3141" y="901996"/>
              <a:ext cx="2226059" cy="245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986" y="3429000"/>
              <a:ext cx="2902614" cy="303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6623" y="3429000"/>
              <a:ext cx="28670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3481387"/>
              <a:ext cx="22098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26623" y="5484719"/>
              <a:ext cx="921577" cy="979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4999744" y="5224438"/>
              <a:ext cx="973311"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24600" y="5461492"/>
              <a:ext cx="1295400" cy="100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34300" y="5461492"/>
              <a:ext cx="1120842" cy="987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lstStyle/>
          <a:p>
            <a:r>
              <a:rPr lang="en-US" dirty="0" smtClean="0"/>
              <a:t>Results: Gothic Architecture</a:t>
            </a:r>
            <a:endParaRPr lang="en-US" dirty="0"/>
          </a:p>
        </p:txBody>
      </p:sp>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1291009"/>
            <a:ext cx="149542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6711" y="3073538"/>
            <a:ext cx="1828801" cy="52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2692" y="6351497"/>
            <a:ext cx="5105400" cy="45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descr="http://upload.wikimedia.org/wikipedia/commons/thumb/b/bf/Strassburg_Rose_exterior.jpg/220px-Strassburg_Rose_exterio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6711" y="3816404"/>
            <a:ext cx="1828801" cy="1853739"/>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
          <p:cNvSpPr txBox="1">
            <a:spLocks/>
          </p:cNvSpPr>
          <p:nvPr/>
        </p:nvSpPr>
        <p:spPr bwMode="auto">
          <a:xfrm>
            <a:off x="3615875" y="1218349"/>
            <a:ext cx="518607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lvl="0" indent="-514350" eaLnBrk="0" hangingPunct="0">
              <a:spcBef>
                <a:spcPct val="20000"/>
              </a:spcBef>
              <a:defRPr/>
            </a:pPr>
            <a:r>
              <a:rPr lang="en-US" sz="2000" kern="0" dirty="0">
                <a:solidFill>
                  <a:srgbClr val="4597A0"/>
                </a:solidFill>
                <a:latin typeface="+mn-lt"/>
              </a:rPr>
              <a:t>http://en.wikipedia.org/wiki/Rose_window</a:t>
            </a:r>
            <a:endParaRPr kumimoji="0" lang="en-US" sz="2000" b="0" i="0" u="none" strike="noStrike" kern="0" cap="none" spc="0" normalizeH="0" baseline="0" noProof="0" dirty="0" smtClean="0">
              <a:ln>
                <a:noFill/>
              </a:ln>
              <a:solidFill>
                <a:srgbClr val="4597A0"/>
              </a:solidFill>
              <a:effectLst/>
              <a:uLnTx/>
              <a:uFillTx/>
              <a:latin typeface="+mn-lt"/>
            </a:endParaRPr>
          </a:p>
        </p:txBody>
      </p:sp>
    </p:spTree>
    <p:extLst>
      <p:ext uri="{BB962C8B-B14F-4D97-AF65-F5344CB8AC3E}">
        <p14:creationId xmlns:p14="http://schemas.microsoft.com/office/powerpoint/2010/main" val="38355202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Results: Gothic Architecture</a:t>
            </a:r>
            <a:endParaRPr lang="en-US" dirty="0"/>
          </a:p>
        </p:txBody>
      </p:sp>
      <p:grpSp>
        <p:nvGrpSpPr>
          <p:cNvPr id="2" name="Group 1"/>
          <p:cNvGrpSpPr/>
          <p:nvPr/>
        </p:nvGrpSpPr>
        <p:grpSpPr>
          <a:xfrm>
            <a:off x="3166920" y="1219200"/>
            <a:ext cx="5105374" cy="5486400"/>
            <a:chOff x="3663276" y="1219200"/>
            <a:chExt cx="5099724" cy="5480328"/>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3276" y="1219200"/>
              <a:ext cx="2035802"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1285" y="1224516"/>
              <a:ext cx="2871715"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3478" y="4032528"/>
              <a:ext cx="214952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769" y="4038600"/>
              <a:ext cx="2824676" cy="265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291009"/>
            <a:ext cx="149542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886075"/>
            <a:ext cx="220027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712" y="3960761"/>
            <a:ext cx="2397435" cy="30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584" y="4419600"/>
            <a:ext cx="2563906"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2"/>
          <p:cNvSpPr txBox="1">
            <a:spLocks/>
          </p:cNvSpPr>
          <p:nvPr/>
        </p:nvSpPr>
        <p:spPr bwMode="auto">
          <a:xfrm>
            <a:off x="175327" y="5005027"/>
            <a:ext cx="301452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lvl="0" indent="-514350" eaLnBrk="0" hangingPunct="0">
              <a:spcBef>
                <a:spcPct val="20000"/>
              </a:spcBef>
              <a:defRPr/>
            </a:pPr>
            <a:r>
              <a:rPr lang="en-US" sz="2000" kern="0" dirty="0">
                <a:solidFill>
                  <a:srgbClr val="4597A0"/>
                </a:solidFill>
                <a:latin typeface="+mn-lt"/>
                <a:hlinkClick r:id="rId10"/>
              </a:rPr>
              <a:t>http://en.wikipedia.org</a:t>
            </a:r>
            <a:r>
              <a:rPr lang="en-US" sz="2000" kern="0" dirty="0" smtClean="0">
                <a:solidFill>
                  <a:srgbClr val="4597A0"/>
                </a:solidFill>
                <a:latin typeface="+mn-lt"/>
                <a:hlinkClick r:id="rId10"/>
              </a:rPr>
              <a:t>/</a:t>
            </a:r>
            <a:endParaRPr lang="en-US" sz="2000" kern="0" dirty="0" smtClean="0">
              <a:solidFill>
                <a:srgbClr val="4597A0"/>
              </a:solidFill>
              <a:latin typeface="+mn-lt"/>
            </a:endParaRPr>
          </a:p>
          <a:p>
            <a:pPr marL="514350" lvl="0" indent="-514350" eaLnBrk="0" hangingPunct="0">
              <a:spcBef>
                <a:spcPct val="20000"/>
              </a:spcBef>
              <a:defRPr/>
            </a:pPr>
            <a:r>
              <a:rPr lang="en-US" sz="2000" kern="0" dirty="0" smtClean="0">
                <a:solidFill>
                  <a:srgbClr val="4597A0"/>
                </a:solidFill>
                <a:latin typeface="+mn-lt"/>
              </a:rPr>
              <a:t>wiki/</a:t>
            </a:r>
            <a:r>
              <a:rPr lang="en-US" sz="2000" kern="0" dirty="0" err="1" smtClean="0">
                <a:solidFill>
                  <a:srgbClr val="4597A0"/>
                </a:solidFill>
                <a:latin typeface="+mn-lt"/>
              </a:rPr>
              <a:t>Gothic_architecture</a:t>
            </a:r>
            <a:endParaRPr kumimoji="0" lang="en-US" sz="2000" b="0" i="0" u="none" strike="noStrike" kern="0" cap="none" spc="0" normalizeH="0" baseline="0" noProof="0" dirty="0" smtClean="0">
              <a:ln>
                <a:noFill/>
              </a:ln>
              <a:solidFill>
                <a:srgbClr val="4597A0"/>
              </a:solidFill>
              <a:effectLst/>
              <a:uLnTx/>
              <a:uFillTx/>
              <a:latin typeface="+mn-lt"/>
            </a:endParaRPr>
          </a:p>
        </p:txBody>
      </p:sp>
    </p:spTree>
    <p:extLst>
      <p:ext uri="{BB962C8B-B14F-4D97-AF65-F5344CB8AC3E}">
        <p14:creationId xmlns:p14="http://schemas.microsoft.com/office/powerpoint/2010/main" val="34543610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 Renaissance Architecture</a:t>
            </a:r>
            <a:endParaRPr lang="en-US" dirty="0"/>
          </a:p>
        </p:txBody>
      </p:sp>
      <p:grpSp>
        <p:nvGrpSpPr>
          <p:cNvPr id="2" name="Group 1"/>
          <p:cNvGrpSpPr/>
          <p:nvPr/>
        </p:nvGrpSpPr>
        <p:grpSpPr>
          <a:xfrm>
            <a:off x="457200" y="1480915"/>
            <a:ext cx="2241919" cy="4688848"/>
            <a:chOff x="457200" y="1480915"/>
            <a:chExt cx="2241919" cy="4688848"/>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994" y="1480915"/>
              <a:ext cx="1095375" cy="2305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994" y="1480915"/>
              <a:ext cx="990600" cy="1543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857625"/>
              <a:ext cx="1504950" cy="1104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8994" y="3090640"/>
              <a:ext cx="1000125" cy="695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5029200"/>
              <a:ext cx="1524000" cy="1133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2369" y="3857625"/>
              <a:ext cx="666750" cy="828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2369" y="4731488"/>
              <a:ext cx="666750" cy="1438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2895600" y="1454334"/>
            <a:ext cx="6053749" cy="4718785"/>
            <a:chOff x="2895600" y="1454334"/>
            <a:chExt cx="6053749" cy="4718785"/>
          </a:xfrm>
        </p:grpSpPr>
        <p:pic>
          <p:nvPicPr>
            <p:cNvPr id="206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5600" y="1454334"/>
              <a:ext cx="2266046" cy="47083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7801" y="1480915"/>
              <a:ext cx="1451060" cy="1957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26102" y="1480915"/>
              <a:ext cx="2117930" cy="1957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73751" y="3533775"/>
              <a:ext cx="2193850" cy="26393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06677" y="3533776"/>
              <a:ext cx="1337355" cy="1197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06677" y="4762500"/>
              <a:ext cx="1342672" cy="14106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7588" y="6221883"/>
            <a:ext cx="3127612" cy="57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8201" y="6350261"/>
            <a:ext cx="4295832" cy="465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2"/>
          <p:cNvSpPr txBox="1">
            <a:spLocks/>
          </p:cNvSpPr>
          <p:nvPr/>
        </p:nvSpPr>
        <p:spPr bwMode="auto">
          <a:xfrm>
            <a:off x="1505567" y="1023715"/>
            <a:ext cx="628526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lvl="0" indent="-514350" eaLnBrk="0" hangingPunct="0">
              <a:spcBef>
                <a:spcPct val="20000"/>
              </a:spcBef>
              <a:defRPr/>
            </a:pPr>
            <a:r>
              <a:rPr lang="en-US" sz="2000" kern="0" dirty="0">
                <a:solidFill>
                  <a:srgbClr val="4597A0"/>
                </a:solidFill>
                <a:latin typeface="+mn-lt"/>
              </a:rPr>
              <a:t>http://en.wikipedia.org/wiki/Renaissance_architecture</a:t>
            </a:r>
            <a:endParaRPr kumimoji="0" lang="en-US" sz="2000" b="0" i="0" u="none" strike="noStrike" kern="0" cap="none" spc="0" normalizeH="0" baseline="0" noProof="0" dirty="0" smtClean="0">
              <a:ln>
                <a:noFill/>
              </a:ln>
              <a:solidFill>
                <a:srgbClr val="4597A0"/>
              </a:solidFill>
              <a:effectLst/>
              <a:uLnTx/>
              <a:uFillTx/>
              <a:latin typeface="+mn-lt"/>
            </a:endParaRPr>
          </a:p>
        </p:txBody>
      </p:sp>
    </p:spTree>
    <p:extLst>
      <p:ext uri="{BB962C8B-B14F-4D97-AF65-F5344CB8AC3E}">
        <p14:creationId xmlns:p14="http://schemas.microsoft.com/office/powerpoint/2010/main" val="10944959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324600"/>
            <a:ext cx="593911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372225"/>
            <a:ext cx="5939118" cy="36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Results: Baroque Architecture</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316665"/>
            <a:ext cx="838954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198" y="1316665"/>
            <a:ext cx="835013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299" y="5376732"/>
            <a:ext cx="132397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5376732"/>
            <a:ext cx="3191959"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bwMode="auto">
          <a:xfrm>
            <a:off x="5341548" y="55077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lvl="0" indent="-514350" eaLnBrk="0" hangingPunct="0">
              <a:spcBef>
                <a:spcPct val="20000"/>
              </a:spcBef>
              <a:defRPr/>
            </a:pPr>
            <a:r>
              <a:rPr lang="en-US" sz="2000" kern="0" dirty="0">
                <a:solidFill>
                  <a:srgbClr val="4597A0"/>
                </a:solidFill>
                <a:latin typeface="+mn-lt"/>
                <a:hlinkClick r:id="rId8"/>
              </a:rPr>
              <a:t>http://</a:t>
            </a:r>
            <a:r>
              <a:rPr lang="en-US" sz="2000" kern="0" dirty="0" smtClean="0">
                <a:solidFill>
                  <a:srgbClr val="4597A0"/>
                </a:solidFill>
                <a:latin typeface="+mn-lt"/>
                <a:hlinkClick r:id="rId8"/>
              </a:rPr>
              <a:t>en.wikipedia.org/wiki/</a:t>
            </a:r>
            <a:endParaRPr lang="en-US" sz="2000" kern="0" dirty="0" smtClean="0">
              <a:solidFill>
                <a:srgbClr val="4597A0"/>
              </a:solidFill>
              <a:latin typeface="+mn-lt"/>
            </a:endParaRPr>
          </a:p>
          <a:p>
            <a:pPr marL="514350" lvl="0" indent="-514350" eaLnBrk="0" hangingPunct="0">
              <a:spcBef>
                <a:spcPct val="20000"/>
              </a:spcBef>
              <a:defRPr/>
            </a:pPr>
            <a:r>
              <a:rPr lang="en-US" sz="2000" kern="0" dirty="0" err="1" smtClean="0">
                <a:solidFill>
                  <a:srgbClr val="4597A0"/>
                </a:solidFill>
                <a:latin typeface="+mn-lt"/>
              </a:rPr>
              <a:t>Baroque_architecture</a:t>
            </a:r>
            <a:endParaRPr kumimoji="0" lang="en-US" sz="2000" b="0" i="0" u="none" strike="noStrike" kern="0" cap="none" spc="0" normalizeH="0" baseline="0" noProof="0" dirty="0" smtClean="0">
              <a:ln>
                <a:noFill/>
              </a:ln>
              <a:solidFill>
                <a:srgbClr val="4597A0"/>
              </a:solidFill>
              <a:effectLst/>
              <a:uLnTx/>
              <a:uFillTx/>
              <a:latin typeface="+mn-lt"/>
            </a:endParaRPr>
          </a:p>
        </p:txBody>
      </p:sp>
    </p:spTree>
    <p:extLst>
      <p:ext uri="{BB962C8B-B14F-4D97-AF65-F5344CB8AC3E}">
        <p14:creationId xmlns:p14="http://schemas.microsoft.com/office/powerpoint/2010/main" val="32310475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Leveraging Instance Retrieval for Efficient Category Mining</a:t>
            </a:r>
            <a:endParaRPr lang="en-US" dirty="0" smtClean="0"/>
          </a:p>
        </p:txBody>
      </p:sp>
      <p:sp>
        <p:nvSpPr>
          <p:cNvPr id="5" name="Text Placeholder 4"/>
          <p:cNvSpPr>
            <a:spLocks noGrp="1"/>
          </p:cNvSpPr>
          <p:nvPr>
            <p:ph type="body" idx="1"/>
          </p:nvPr>
        </p:nvSpPr>
        <p:spPr/>
        <p:txBody>
          <a:bodyPr/>
          <a:lstStyle/>
          <a:p>
            <a:r>
              <a:rPr lang="en-US" dirty="0" smtClean="0"/>
              <a:t>Presented at CVPR Workshop, Portland, Oregon, 2013</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166" y="3000372"/>
            <a:ext cx="7772400" cy="779756"/>
          </a:xfrm>
        </p:spPr>
        <p:txBody>
          <a:bodyPr/>
          <a:lstStyle/>
          <a:p>
            <a:r>
              <a:rPr lang="en-US" sz="4400" dirty="0" smtClean="0">
                <a:latin typeface="Times New Roman" pitchFamily="18" charset="0"/>
                <a:cs typeface="Times New Roman" pitchFamily="18" charset="0"/>
              </a:rPr>
              <a:t>Can Instance Retrieval be used for Category Retrieval?</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2621229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Category Retrieval</a:t>
            </a:r>
            <a:endParaRPr lang="en-US" dirty="0">
              <a:latin typeface="Times New Roman" pitchFamily="18" charset="0"/>
              <a:cs typeface="Times New Roman" pitchFamily="18" charset="0"/>
            </a:endParaRPr>
          </a:p>
        </p:txBody>
      </p:sp>
      <p:sp>
        <p:nvSpPr>
          <p:cNvPr id="4" name="Title 1"/>
          <p:cNvSpPr txBox="1">
            <a:spLocks/>
          </p:cNvSpPr>
          <p:nvPr/>
        </p:nvSpPr>
        <p:spPr bwMode="auto">
          <a:xfrm>
            <a:off x="2928926" y="4535204"/>
            <a:ext cx="8072494" cy="146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eaLnBrk="0" hangingPunct="0">
              <a:defRPr/>
            </a:pPr>
            <a:r>
              <a:rPr kumimoji="0" lang="en-US" b="0" u="none" strike="noStrike" kern="0" cap="none" spc="0" normalizeH="0" baseline="0" noProof="0" dirty="0" smtClean="0">
                <a:ln>
                  <a:noFill/>
                </a:ln>
                <a:solidFill>
                  <a:srgbClr val="008000"/>
                </a:solidFill>
                <a:effectLst/>
                <a:uLnTx/>
                <a:uFillTx/>
                <a:latin typeface="Bookman Old Style (Headings)"/>
                <a:ea typeface="+mj-ea"/>
                <a:cs typeface="+mj-cs"/>
              </a:rPr>
              <a:t>Exemplar</a:t>
            </a:r>
            <a:r>
              <a:rPr kumimoji="0" lang="en-US" b="0" u="none" strike="noStrike" kern="0" cap="none" spc="0" normalizeH="0" noProof="0" dirty="0" smtClean="0">
                <a:ln>
                  <a:noFill/>
                </a:ln>
                <a:solidFill>
                  <a:srgbClr val="008000"/>
                </a:solidFill>
                <a:effectLst/>
                <a:uLnTx/>
                <a:uFillTx/>
                <a:latin typeface="Bookman Old Style (Headings)"/>
                <a:ea typeface="+mj-ea"/>
                <a:cs typeface="+mj-cs"/>
              </a:rPr>
              <a:t> SVM</a:t>
            </a:r>
            <a:endParaRPr lang="en-US" kern="0" dirty="0" smtClean="0">
              <a:solidFill>
                <a:srgbClr val="008000"/>
              </a:solidFill>
              <a:latin typeface="Bookman Old Style (Headings)"/>
              <a:ea typeface="+mj-ea"/>
              <a:cs typeface="+mj-cs"/>
            </a:endParaRPr>
          </a:p>
          <a:p>
            <a:pPr lvl="0" algn="ctr" eaLnBrk="0" hangingPunct="0">
              <a:defRPr/>
            </a:pPr>
            <a:r>
              <a:rPr lang="en-US" kern="0" dirty="0" err="1" smtClean="0">
                <a:solidFill>
                  <a:srgbClr val="008000"/>
                </a:solidFill>
                <a:latin typeface="Bookman Old Style (Headings)"/>
                <a:ea typeface="+mj-ea"/>
                <a:cs typeface="+mj-cs"/>
              </a:rPr>
              <a:t>Malisiewicz</a:t>
            </a:r>
            <a:r>
              <a:rPr lang="en-US" kern="0" dirty="0" smtClean="0">
                <a:solidFill>
                  <a:srgbClr val="008000"/>
                </a:solidFill>
                <a:latin typeface="Bookman Old Style (Headings)"/>
                <a:ea typeface="+mj-ea"/>
                <a:cs typeface="+mj-cs"/>
              </a:rPr>
              <a:t> </a:t>
            </a:r>
            <a:r>
              <a:rPr kumimoji="0" lang="en-US" b="0" i="1" u="none" strike="noStrike" kern="0" cap="none" spc="0" normalizeH="0" baseline="0" noProof="0" dirty="0" smtClean="0">
                <a:ln>
                  <a:noFill/>
                </a:ln>
                <a:solidFill>
                  <a:srgbClr val="008000"/>
                </a:solidFill>
                <a:effectLst/>
                <a:uLnTx/>
                <a:uFillTx/>
                <a:latin typeface="Bookman Old Style (Headings)"/>
                <a:ea typeface="+mj-ea"/>
                <a:cs typeface="+mj-cs"/>
              </a:rPr>
              <a:t>et. al</a:t>
            </a:r>
            <a:r>
              <a:rPr kumimoji="0" lang="en-US" b="0" u="none" strike="noStrike" kern="0" cap="none" spc="0" normalizeH="0" noProof="0" dirty="0" smtClean="0">
                <a:ln>
                  <a:noFill/>
                </a:ln>
                <a:solidFill>
                  <a:srgbClr val="008000"/>
                </a:solidFill>
                <a:effectLst/>
                <a:uLnTx/>
                <a:uFillTx/>
                <a:latin typeface="Bookman Old Style (Headings)"/>
                <a:ea typeface="+mj-ea"/>
                <a:cs typeface="+mj-cs"/>
              </a:rPr>
              <a:t> (2011)</a:t>
            </a:r>
            <a:endParaRPr kumimoji="0" lang="en-US" b="0" u="none" strike="noStrike" kern="0" cap="none" spc="0" normalizeH="0" baseline="0" noProof="0" dirty="0">
              <a:ln>
                <a:noFill/>
              </a:ln>
              <a:solidFill>
                <a:srgbClr val="008000"/>
              </a:solidFill>
              <a:effectLst/>
              <a:uLnTx/>
              <a:uFillTx/>
              <a:latin typeface="Bookman Old Style (Headings)"/>
              <a:ea typeface="+mj-ea"/>
              <a:cs typeface="+mj-cs"/>
            </a:endParaRPr>
          </a:p>
        </p:txBody>
      </p:sp>
      <p:sp>
        <p:nvSpPr>
          <p:cNvPr id="6" name="Title 1"/>
          <p:cNvSpPr txBox="1">
            <a:spLocks/>
          </p:cNvSpPr>
          <p:nvPr/>
        </p:nvSpPr>
        <p:spPr bwMode="auto">
          <a:xfrm>
            <a:off x="71406" y="5072074"/>
            <a:ext cx="4143404" cy="42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eaLnBrk="0" hangingPunct="0">
              <a:defRPr/>
            </a:pPr>
            <a:r>
              <a:rPr kumimoji="0" lang="en-US" b="0" u="none" strike="noStrike" kern="0" cap="none" spc="0" normalizeH="0" baseline="0" noProof="0" dirty="0" smtClean="0">
                <a:ln>
                  <a:noFill/>
                </a:ln>
                <a:solidFill>
                  <a:srgbClr val="008000"/>
                </a:solidFill>
                <a:effectLst/>
                <a:uLnTx/>
                <a:uFillTx/>
                <a:latin typeface="Bookman Old Style (Headings)"/>
                <a:ea typeface="+mj-ea"/>
                <a:cs typeface="+mj-cs"/>
              </a:rPr>
              <a:t>DPM</a:t>
            </a:r>
            <a:endParaRPr lang="en-US" kern="0" dirty="0" smtClean="0">
              <a:solidFill>
                <a:srgbClr val="008000"/>
              </a:solidFill>
              <a:latin typeface="Bookman Old Style (Headings)"/>
              <a:ea typeface="+mj-ea"/>
              <a:cs typeface="+mj-cs"/>
            </a:endParaRPr>
          </a:p>
          <a:p>
            <a:pPr lvl="0" algn="ctr" eaLnBrk="0" hangingPunct="0">
              <a:defRPr/>
            </a:pPr>
            <a:r>
              <a:rPr lang="en-US" kern="0" dirty="0" err="1" smtClean="0">
                <a:solidFill>
                  <a:srgbClr val="008000"/>
                </a:solidFill>
                <a:latin typeface="Bookman Old Style (Headings)"/>
                <a:ea typeface="+mj-ea"/>
                <a:cs typeface="+mj-cs"/>
              </a:rPr>
              <a:t>Felzenswalb</a:t>
            </a:r>
            <a:r>
              <a:rPr lang="en-US" kern="0" dirty="0" smtClean="0">
                <a:solidFill>
                  <a:srgbClr val="008000"/>
                </a:solidFill>
                <a:latin typeface="Bookman Old Style (Headings)"/>
                <a:ea typeface="+mj-ea"/>
                <a:cs typeface="+mj-cs"/>
              </a:rPr>
              <a:t> </a:t>
            </a:r>
            <a:r>
              <a:rPr lang="en-US" i="1" kern="0" dirty="0" smtClean="0">
                <a:solidFill>
                  <a:srgbClr val="008000"/>
                </a:solidFill>
                <a:latin typeface="Bookman Old Style (Headings)"/>
                <a:ea typeface="+mj-ea"/>
                <a:cs typeface="+mj-cs"/>
              </a:rPr>
              <a:t>et. al</a:t>
            </a:r>
            <a:r>
              <a:rPr lang="en-US" kern="0" dirty="0" smtClean="0">
                <a:solidFill>
                  <a:srgbClr val="008000"/>
                </a:solidFill>
                <a:latin typeface="Bookman Old Style (Headings)"/>
                <a:ea typeface="+mj-ea"/>
                <a:cs typeface="+mj-cs"/>
              </a:rPr>
              <a:t> (2010)</a:t>
            </a:r>
            <a:endParaRPr kumimoji="0" lang="en-US" b="0" u="none" strike="noStrike" kern="0" cap="none" spc="0" normalizeH="0" baseline="0" noProof="0" dirty="0">
              <a:ln>
                <a:noFill/>
              </a:ln>
              <a:solidFill>
                <a:srgbClr val="008000"/>
              </a:solidFill>
              <a:effectLst/>
              <a:uLnTx/>
              <a:uFillTx/>
              <a:latin typeface="Bookman Old Style (Headings)"/>
              <a:ea typeface="+mj-ea"/>
              <a:cs typeface="+mj-cs"/>
            </a:endParaRPr>
          </a:p>
        </p:txBody>
      </p:sp>
      <p:pic>
        <p:nvPicPr>
          <p:cNvPr id="2049" name="Picture 1"/>
          <p:cNvPicPr>
            <a:picLocks noChangeAspect="1" noChangeArrowheads="1"/>
          </p:cNvPicPr>
          <p:nvPr/>
        </p:nvPicPr>
        <p:blipFill>
          <a:blip r:embed="rId3"/>
          <a:srcRect/>
          <a:stretch>
            <a:fillRect/>
          </a:stretch>
        </p:blipFill>
        <p:spPr bwMode="auto">
          <a:xfrm>
            <a:off x="1064018" y="1428736"/>
            <a:ext cx="2007784" cy="1143008"/>
          </a:xfrm>
          <a:prstGeom prst="rect">
            <a:avLst/>
          </a:prstGeom>
          <a:noFill/>
          <a:ln w="9525">
            <a:noFill/>
            <a:miter lim="800000"/>
            <a:headEnd/>
            <a:tailEnd/>
          </a:ln>
          <a:effectLst/>
        </p:spPr>
      </p:pic>
      <p:sp>
        <p:nvSpPr>
          <p:cNvPr id="8" name="Title 1"/>
          <p:cNvSpPr txBox="1">
            <a:spLocks/>
          </p:cNvSpPr>
          <p:nvPr/>
        </p:nvSpPr>
        <p:spPr bwMode="auto">
          <a:xfrm>
            <a:off x="-71470" y="2928934"/>
            <a:ext cx="31242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eaLnBrk="0" hangingPunct="0">
              <a:defRPr/>
            </a:pPr>
            <a:r>
              <a:rPr kumimoji="0" lang="en-US" sz="1400" b="0" u="none" strike="noStrike" kern="0" cap="none" spc="0" normalizeH="0" baseline="0" noProof="0" dirty="0" smtClean="0">
                <a:ln>
                  <a:noFill/>
                </a:ln>
                <a:solidFill>
                  <a:srgbClr val="008000"/>
                </a:solidFill>
                <a:effectLst/>
                <a:uLnTx/>
                <a:uFillTx/>
                <a:latin typeface="Bookman Old Style (Headings)"/>
                <a:ea typeface="+mj-ea"/>
                <a:cs typeface="+mj-cs"/>
              </a:rPr>
              <a:t>Car model</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pic>
        <p:nvPicPr>
          <p:cNvPr id="2051" name="Picture 3" descr="ford-mustang-updated-inline-photo-514509-s-original.jpg (678×414)"/>
          <p:cNvPicPr>
            <a:picLocks noChangeAspect="1" noChangeArrowheads="1"/>
          </p:cNvPicPr>
          <p:nvPr/>
        </p:nvPicPr>
        <p:blipFill>
          <a:blip r:embed="rId4"/>
          <a:srcRect/>
          <a:stretch>
            <a:fillRect/>
          </a:stretch>
        </p:blipFill>
        <p:spPr bwMode="auto">
          <a:xfrm>
            <a:off x="428596" y="3000372"/>
            <a:ext cx="3286148" cy="1714512"/>
          </a:xfrm>
          <a:prstGeom prst="rect">
            <a:avLst/>
          </a:prstGeom>
          <a:noFill/>
        </p:spPr>
      </p:pic>
      <p:sp>
        <p:nvSpPr>
          <p:cNvPr id="11" name="Rectangle 10"/>
          <p:cNvSpPr/>
          <p:nvPr/>
        </p:nvSpPr>
        <p:spPr bwMode="auto">
          <a:xfrm>
            <a:off x="428596" y="3000372"/>
            <a:ext cx="1571636" cy="785818"/>
          </a:xfrm>
          <a:prstGeom prst="rect">
            <a:avLst/>
          </a:prstGeom>
          <a:noFill/>
          <a:ln w="762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2400" b="0" i="0" u="none" strike="noStrike" cap="none" normalizeH="0" baseline="0" smtClean="0">
              <a:ln>
                <a:noFill/>
              </a:ln>
              <a:solidFill>
                <a:schemeClr val="tx1"/>
              </a:solidFill>
              <a:effectLst/>
              <a:latin typeface="Times"/>
            </a:endParaRPr>
          </a:p>
        </p:txBody>
      </p:sp>
      <p:pic>
        <p:nvPicPr>
          <p:cNvPr id="13" name="Picture 2" descr="images (284×177)"/>
          <p:cNvPicPr>
            <a:picLocks noChangeAspect="1" noChangeArrowheads="1"/>
          </p:cNvPicPr>
          <p:nvPr/>
        </p:nvPicPr>
        <p:blipFill>
          <a:blip r:embed="rId5"/>
          <a:srcRect/>
          <a:stretch>
            <a:fillRect/>
          </a:stretch>
        </p:blipFill>
        <p:spPr bwMode="auto">
          <a:xfrm>
            <a:off x="5500694" y="2786058"/>
            <a:ext cx="1413557" cy="880985"/>
          </a:xfrm>
          <a:prstGeom prst="rect">
            <a:avLst/>
          </a:prstGeom>
          <a:noFill/>
        </p:spPr>
      </p:pic>
      <p:pic>
        <p:nvPicPr>
          <p:cNvPr id="14" name="Picture 4" descr="6a00d83451b3c669e2017d401c1e26970c-800wi (500×293)"/>
          <p:cNvPicPr>
            <a:picLocks noChangeAspect="1" noChangeArrowheads="1"/>
          </p:cNvPicPr>
          <p:nvPr/>
        </p:nvPicPr>
        <p:blipFill>
          <a:blip r:embed="rId6" cstate="print"/>
          <a:srcRect/>
          <a:stretch>
            <a:fillRect/>
          </a:stretch>
        </p:blipFill>
        <p:spPr bwMode="auto">
          <a:xfrm>
            <a:off x="7130603" y="2786059"/>
            <a:ext cx="1584801" cy="928693"/>
          </a:xfrm>
          <a:prstGeom prst="rect">
            <a:avLst/>
          </a:prstGeom>
          <a:noFill/>
        </p:spPr>
      </p:pic>
      <p:pic>
        <p:nvPicPr>
          <p:cNvPr id="16" name="Picture 20" descr="ford-mustang-updated-inline-photo-514509-s-original.jpg (678×414)"/>
          <p:cNvPicPr>
            <a:picLocks noChangeAspect="1" noChangeArrowheads="1"/>
          </p:cNvPicPr>
          <p:nvPr/>
        </p:nvPicPr>
        <p:blipFill>
          <a:blip r:embed="rId7" cstate="print"/>
          <a:srcRect/>
          <a:stretch>
            <a:fillRect/>
          </a:stretch>
        </p:blipFill>
        <p:spPr bwMode="auto">
          <a:xfrm>
            <a:off x="5500694" y="1785926"/>
            <a:ext cx="1420880" cy="867617"/>
          </a:xfrm>
          <a:prstGeom prst="rect">
            <a:avLst/>
          </a:prstGeom>
          <a:noFill/>
        </p:spPr>
      </p:pic>
      <p:pic>
        <p:nvPicPr>
          <p:cNvPr id="17" name="Picture 12" descr="concept-cars-of-the-past-1956-gm-firebird-ii.jpg (1500×1000)"/>
          <p:cNvPicPr>
            <a:picLocks noChangeAspect="1" noChangeArrowheads="1"/>
          </p:cNvPicPr>
          <p:nvPr/>
        </p:nvPicPr>
        <p:blipFill>
          <a:blip r:embed="rId8" cstate="print"/>
          <a:srcRect/>
          <a:stretch>
            <a:fillRect/>
          </a:stretch>
        </p:blipFill>
        <p:spPr bwMode="auto">
          <a:xfrm>
            <a:off x="7143768" y="1714488"/>
            <a:ext cx="1500198" cy="1000132"/>
          </a:xfrm>
          <a:prstGeom prst="rect">
            <a:avLst/>
          </a:prstGeom>
          <a:noFill/>
        </p:spPr>
      </p:pic>
    </p:spTree>
    <p:extLst>
      <p:ext uri="{BB962C8B-B14F-4D97-AF65-F5344CB8AC3E}">
        <p14:creationId xmlns:p14="http://schemas.microsoft.com/office/powerpoint/2010/main" val="249551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2.5E-6 4.07407E-6 L 0.18611 -0.0051 " pathEditMode="relative" rAng="0" ptsTypes="AA">
                                      <p:cBhvr>
                                        <p:cTn id="6" dur="1000" fill="hold"/>
                                        <p:tgtEl>
                                          <p:spTgt spid="11"/>
                                        </p:tgtEl>
                                        <p:attrNameLst>
                                          <p:attrName>ppt_x</p:attrName>
                                          <p:attrName>ppt_y</p:attrName>
                                        </p:attrNameLst>
                                      </p:cBhvr>
                                      <p:rCtr x="93" y="-3"/>
                                    </p:animMotion>
                                  </p:childTnLst>
                                </p:cTn>
                              </p:par>
                            </p:childTnLst>
                          </p:cTn>
                        </p:par>
                        <p:par>
                          <p:cTn id="7" fill="hold">
                            <p:stCondLst>
                              <p:cond delay="1000"/>
                            </p:stCondLst>
                            <p:childTnLst>
                              <p:par>
                                <p:cTn id="8" presetID="63" presetClass="path" presetSubtype="0" accel="50000" decel="50000" fill="hold" grpId="1" nodeType="afterEffect">
                                  <p:stCondLst>
                                    <p:cond delay="0"/>
                                  </p:stCondLst>
                                  <p:childTnLst>
                                    <p:animMotion origin="layout" path="M 0.00504 0.06828 L 0.18612 0.06828 " pathEditMode="relative" rAng="0" ptsTypes="AA">
                                      <p:cBhvr>
                                        <p:cTn id="9" dur="1000" fill="hold"/>
                                        <p:tgtEl>
                                          <p:spTgt spid="11"/>
                                        </p:tgtEl>
                                        <p:attrNameLst>
                                          <p:attrName>ppt_x</p:attrName>
                                          <p:attrName>ppt_y</p:attrName>
                                        </p:attrNameLst>
                                      </p:cBhvr>
                                      <p:rCtr x="90" y="0"/>
                                    </p:animMotion>
                                  </p:childTnLst>
                                </p:cTn>
                              </p:par>
                            </p:childTnLst>
                          </p:cTn>
                        </p:par>
                        <p:par>
                          <p:cTn id="10" fill="hold">
                            <p:stCondLst>
                              <p:cond delay="2000"/>
                            </p:stCondLst>
                            <p:childTnLst>
                              <p:par>
                                <p:cTn id="11" presetID="63" presetClass="path" presetSubtype="0" accel="50000" decel="50000" fill="hold" grpId="2" nodeType="afterEffect">
                                  <p:stCondLst>
                                    <p:cond delay="0"/>
                                  </p:stCondLst>
                                  <p:childTnLst>
                                    <p:animMotion origin="layout" path="M 0.00503 0.13125 L 0.18611 0.13125 " pathEditMode="relative" rAng="0" ptsTypes="AA">
                                      <p:cBhvr>
                                        <p:cTn id="12" dur="1000" fill="hold"/>
                                        <p:tgtEl>
                                          <p:spTgt spid="11"/>
                                        </p:tgtEl>
                                        <p:attrNameLst>
                                          <p:attrName>ppt_x</p:attrName>
                                          <p:attrName>ppt_y</p:attrName>
                                        </p:attrNameLst>
                                      </p:cBhvr>
                                      <p:rCtr x="90" y="0"/>
                                    </p:animMotion>
                                  </p:childTnLst>
                                </p:cTn>
                              </p:par>
                            </p:childTnLst>
                          </p:cTn>
                        </p:par>
                        <p:par>
                          <p:cTn id="13" fill="hold">
                            <p:stCondLst>
                              <p:cond delay="3000"/>
                            </p:stCondLst>
                            <p:childTnLst>
                              <p:par>
                                <p:cTn id="14" presetID="1" presetClass="exit" presetSubtype="0" fill="hold" grpId="4" nodeType="afterEffect">
                                  <p:stCondLst>
                                    <p:cond delay="0"/>
                                  </p:stCondLst>
                                  <p:childTnLst>
                                    <p:set>
                                      <p:cBhvr>
                                        <p:cTn id="15"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4"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Category Retrieval</a:t>
            </a:r>
            <a:endParaRPr lang="en-US" dirty="0"/>
          </a:p>
        </p:txBody>
      </p:sp>
      <p:sp>
        <p:nvSpPr>
          <p:cNvPr id="5" name="Rectangle 4"/>
          <p:cNvSpPr/>
          <p:nvPr/>
        </p:nvSpPr>
        <p:spPr bwMode="auto">
          <a:xfrm>
            <a:off x="428596" y="2428868"/>
            <a:ext cx="1928826" cy="9286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a:rPr>
              <a:t>Instances</a:t>
            </a:r>
            <a:endParaRPr kumimoji="0" lang="en-IN" sz="2400" b="0" i="0" u="none" strike="noStrike" cap="none" normalizeH="0" baseline="0" dirty="0" smtClean="0">
              <a:ln>
                <a:noFill/>
              </a:ln>
              <a:solidFill>
                <a:schemeClr val="tx1"/>
              </a:solidFill>
              <a:effectLst/>
              <a:latin typeface="Times"/>
            </a:endParaRPr>
          </a:p>
        </p:txBody>
      </p:sp>
      <p:sp>
        <p:nvSpPr>
          <p:cNvPr id="7" name="Rectangle 6"/>
          <p:cNvSpPr/>
          <p:nvPr/>
        </p:nvSpPr>
        <p:spPr bwMode="auto">
          <a:xfrm>
            <a:off x="6643702" y="2428868"/>
            <a:ext cx="1928826" cy="9286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a:rPr>
              <a:t>Classes</a:t>
            </a:r>
            <a:endParaRPr kumimoji="0" lang="en-IN" sz="2400" b="0" i="0" u="none" strike="noStrike" cap="none" normalizeH="0" baseline="0" dirty="0" smtClean="0">
              <a:ln>
                <a:noFill/>
              </a:ln>
              <a:solidFill>
                <a:schemeClr val="tx1"/>
              </a:solidFill>
              <a:effectLst/>
              <a:latin typeface="Times"/>
            </a:endParaRPr>
          </a:p>
        </p:txBody>
      </p:sp>
      <p:sp>
        <p:nvSpPr>
          <p:cNvPr id="8" name="Right Arrow 7"/>
          <p:cNvSpPr/>
          <p:nvPr/>
        </p:nvSpPr>
        <p:spPr bwMode="auto">
          <a:xfrm>
            <a:off x="5786446" y="2786058"/>
            <a:ext cx="500066" cy="21431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2400" b="0" i="0" u="none" strike="noStrike" cap="none" normalizeH="0" baseline="0" smtClean="0">
              <a:ln>
                <a:noFill/>
              </a:ln>
              <a:solidFill>
                <a:schemeClr val="tx1"/>
              </a:solidFill>
              <a:effectLst/>
              <a:latin typeface="Times"/>
            </a:endParaRPr>
          </a:p>
        </p:txBody>
      </p:sp>
      <p:sp>
        <p:nvSpPr>
          <p:cNvPr id="9" name="Right Arrow 8"/>
          <p:cNvSpPr/>
          <p:nvPr/>
        </p:nvSpPr>
        <p:spPr bwMode="auto">
          <a:xfrm rot="10800000">
            <a:off x="2714613" y="2786058"/>
            <a:ext cx="500066" cy="21431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N" sz="2400" b="0" i="0" u="none" strike="noStrike" cap="none" normalizeH="0" baseline="0" smtClean="0">
              <a:ln>
                <a:noFill/>
              </a:ln>
              <a:solidFill>
                <a:schemeClr val="tx1"/>
              </a:solidFill>
              <a:effectLst/>
              <a:latin typeface="Times"/>
            </a:endParaRPr>
          </a:p>
        </p:txBody>
      </p:sp>
      <p:sp>
        <p:nvSpPr>
          <p:cNvPr id="10" name="Rectangle 9"/>
          <p:cNvSpPr/>
          <p:nvPr/>
        </p:nvSpPr>
        <p:spPr bwMode="auto">
          <a:xfrm>
            <a:off x="3571868" y="2428868"/>
            <a:ext cx="1928826" cy="92869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a:rPr>
              <a:t>Near Instances</a:t>
            </a:r>
            <a:endParaRPr kumimoji="0" lang="en-IN" sz="2400" b="0" i="0" u="none" strike="noStrike" cap="none" normalizeH="0" baseline="0" dirty="0" smtClean="0">
              <a:ln>
                <a:noFill/>
              </a:ln>
              <a:solidFill>
                <a:schemeClr val="tx1"/>
              </a:solidFill>
              <a:effectLst/>
              <a:latin typeface="Times"/>
            </a:endParaRPr>
          </a:p>
        </p:txBody>
      </p:sp>
      <p:pic>
        <p:nvPicPr>
          <p:cNvPr id="11" name="Picture 2" descr="image_rect (160×160)"/>
          <p:cNvPicPr>
            <a:picLocks noChangeAspect="1" noChangeArrowheads="1"/>
          </p:cNvPicPr>
          <p:nvPr/>
        </p:nvPicPr>
        <p:blipFill>
          <a:blip r:embed="rId3" cstate="print"/>
          <a:srcRect/>
          <a:stretch>
            <a:fillRect/>
          </a:stretch>
        </p:blipFill>
        <p:spPr bwMode="auto">
          <a:xfrm>
            <a:off x="504697" y="3786191"/>
            <a:ext cx="1071569" cy="1071570"/>
          </a:xfrm>
          <a:prstGeom prst="rect">
            <a:avLst/>
          </a:prstGeom>
          <a:noFill/>
        </p:spPr>
      </p:pic>
      <p:pic>
        <p:nvPicPr>
          <p:cNvPr id="12" name="Picture 4" descr="image_rect (160×160)"/>
          <p:cNvPicPr>
            <a:picLocks noChangeAspect="1" noChangeArrowheads="1"/>
          </p:cNvPicPr>
          <p:nvPr/>
        </p:nvPicPr>
        <p:blipFill>
          <a:blip r:embed="rId4" cstate="print"/>
          <a:srcRect/>
          <a:stretch>
            <a:fillRect/>
          </a:stretch>
        </p:blipFill>
        <p:spPr bwMode="auto">
          <a:xfrm>
            <a:off x="1500166" y="3786191"/>
            <a:ext cx="1071569" cy="1071570"/>
          </a:xfrm>
          <a:prstGeom prst="rect">
            <a:avLst/>
          </a:prstGeom>
          <a:noFill/>
        </p:spPr>
      </p:pic>
      <p:pic>
        <p:nvPicPr>
          <p:cNvPr id="13" name="Picture 6" descr="image_rect (160×160)"/>
          <p:cNvPicPr>
            <a:picLocks noChangeAspect="1" noChangeArrowheads="1"/>
          </p:cNvPicPr>
          <p:nvPr/>
        </p:nvPicPr>
        <p:blipFill>
          <a:blip r:embed="rId5" cstate="print"/>
          <a:srcRect/>
          <a:stretch>
            <a:fillRect/>
          </a:stretch>
        </p:blipFill>
        <p:spPr bwMode="auto">
          <a:xfrm>
            <a:off x="928663" y="4929198"/>
            <a:ext cx="1071569" cy="1071570"/>
          </a:xfrm>
          <a:prstGeom prst="rect">
            <a:avLst/>
          </a:prstGeom>
          <a:noFill/>
        </p:spPr>
      </p:pic>
      <p:pic>
        <p:nvPicPr>
          <p:cNvPr id="14" name="Picture 2" descr="images (284×177)"/>
          <p:cNvPicPr>
            <a:picLocks noChangeAspect="1" noChangeArrowheads="1"/>
          </p:cNvPicPr>
          <p:nvPr/>
        </p:nvPicPr>
        <p:blipFill>
          <a:blip r:embed="rId6"/>
          <a:srcRect/>
          <a:stretch>
            <a:fillRect/>
          </a:stretch>
        </p:blipFill>
        <p:spPr bwMode="auto">
          <a:xfrm>
            <a:off x="7858148" y="3786190"/>
            <a:ext cx="1109627" cy="691564"/>
          </a:xfrm>
          <a:prstGeom prst="rect">
            <a:avLst/>
          </a:prstGeom>
          <a:noFill/>
        </p:spPr>
      </p:pic>
      <p:pic>
        <p:nvPicPr>
          <p:cNvPr id="15" name="Picture 4" descr="6a00d83451b3c669e2017d401c1e26970c-800wi (500×293)"/>
          <p:cNvPicPr>
            <a:picLocks noChangeAspect="1" noChangeArrowheads="1"/>
          </p:cNvPicPr>
          <p:nvPr/>
        </p:nvPicPr>
        <p:blipFill>
          <a:blip r:embed="rId7" cstate="print"/>
          <a:srcRect/>
          <a:stretch>
            <a:fillRect/>
          </a:stretch>
        </p:blipFill>
        <p:spPr bwMode="auto">
          <a:xfrm>
            <a:off x="7215206" y="4643446"/>
            <a:ext cx="1244054" cy="729015"/>
          </a:xfrm>
          <a:prstGeom prst="rect">
            <a:avLst/>
          </a:prstGeom>
          <a:noFill/>
        </p:spPr>
      </p:pic>
      <p:pic>
        <p:nvPicPr>
          <p:cNvPr id="16" name="Picture 20" descr="ford-mustang-updated-inline-photo-514509-s-original.jpg (678×414)"/>
          <p:cNvPicPr>
            <a:picLocks noChangeAspect="1" noChangeArrowheads="1"/>
          </p:cNvPicPr>
          <p:nvPr/>
        </p:nvPicPr>
        <p:blipFill>
          <a:blip r:embed="rId8" cstate="print"/>
          <a:srcRect/>
          <a:stretch>
            <a:fillRect/>
          </a:stretch>
        </p:blipFill>
        <p:spPr bwMode="auto">
          <a:xfrm>
            <a:off x="6633244" y="3822152"/>
            <a:ext cx="1115377" cy="681071"/>
          </a:xfrm>
          <a:prstGeom prst="rect">
            <a:avLst/>
          </a:prstGeom>
          <a:noFill/>
        </p:spPr>
      </p:pic>
      <p:pic>
        <p:nvPicPr>
          <p:cNvPr id="37889" name="Picture 1"/>
          <p:cNvPicPr>
            <a:picLocks noChangeAspect="1" noChangeArrowheads="1"/>
          </p:cNvPicPr>
          <p:nvPr/>
        </p:nvPicPr>
        <p:blipFill>
          <a:blip r:embed="rId9"/>
          <a:srcRect/>
          <a:stretch>
            <a:fillRect/>
          </a:stretch>
        </p:blipFill>
        <p:spPr bwMode="auto">
          <a:xfrm>
            <a:off x="3286116" y="3857628"/>
            <a:ext cx="2571768" cy="1285884"/>
          </a:xfrm>
          <a:prstGeom prst="rect">
            <a:avLst/>
          </a:prstGeom>
          <a:noFill/>
          <a:ln w="9525">
            <a:noFill/>
            <a:miter lim="800000"/>
            <a:headEnd/>
            <a:tailEnd/>
          </a:ln>
          <a:effectLst/>
        </p:spPr>
      </p:pic>
    </p:spTree>
    <p:extLst>
      <p:ext uri="{BB962C8B-B14F-4D97-AF65-F5344CB8AC3E}">
        <p14:creationId xmlns:p14="http://schemas.microsoft.com/office/powerpoint/2010/main" val="2911121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a:t>
            </a:r>
            <a:endParaRPr lang="en-US" dirty="0"/>
          </a:p>
        </p:txBody>
      </p:sp>
      <p:sp>
        <p:nvSpPr>
          <p:cNvPr id="3" name="Content Placeholder 2"/>
          <p:cNvSpPr>
            <a:spLocks noGrp="1"/>
          </p:cNvSpPr>
          <p:nvPr>
            <p:ph idx="1"/>
          </p:nvPr>
        </p:nvSpPr>
        <p:spPr/>
        <p:txBody>
          <a:bodyPr/>
          <a:lstStyle/>
          <a:p>
            <a:r>
              <a:rPr lang="en-US" dirty="0"/>
              <a:t>Mining interesting patterns from visual data</a:t>
            </a:r>
          </a:p>
          <a:p>
            <a:pPr lvl="1"/>
            <a:r>
              <a:rPr lang="en-US" dirty="0"/>
              <a:t>Mining prominent persons from photo </a:t>
            </a:r>
            <a:r>
              <a:rPr lang="en-US" dirty="0" smtClean="0"/>
              <a:t>albums</a:t>
            </a:r>
          </a:p>
          <a:p>
            <a:pPr lvl="1"/>
            <a:r>
              <a:rPr lang="en-US" dirty="0" smtClean="0"/>
              <a:t>Inferring social relationships from video surveillance feeds</a:t>
            </a:r>
            <a:endParaRPr lang="en-US" dirty="0"/>
          </a:p>
          <a:p>
            <a:pPr lvl="1"/>
            <a:r>
              <a:rPr lang="en-US" dirty="0"/>
              <a:t>Mining discriminative feature configurations to improve classification, retrieval and detection performances</a:t>
            </a:r>
          </a:p>
          <a:p>
            <a:pPr lvl="1"/>
            <a:r>
              <a:rPr lang="en-US" dirty="0"/>
              <a:t>Mining object </a:t>
            </a:r>
            <a:r>
              <a:rPr lang="en-US" dirty="0" smtClean="0"/>
              <a:t>categories</a:t>
            </a:r>
          </a:p>
          <a:p>
            <a:pPr lvl="1"/>
            <a:r>
              <a:rPr lang="en-US" dirty="0" smtClean="0"/>
              <a:t>Mining current trends in lifestyle, fashion from images an video.</a:t>
            </a:r>
            <a:endParaRPr lang="en-US" dirty="0"/>
          </a:p>
          <a:p>
            <a:pPr marL="457200" lvl="1" indent="0">
              <a:buNone/>
            </a:pPr>
            <a:endParaRPr lang="en-US" dirty="0"/>
          </a:p>
          <a:p>
            <a:pPr marL="0" indent="0">
              <a:buNone/>
            </a:pPr>
            <a:r>
              <a:rPr lang="en-US" dirty="0"/>
              <a:t>In this thesis, we attempt to solve a few of the above mentioned problems…</a:t>
            </a:r>
          </a:p>
          <a:p>
            <a:pPr marL="0" indent="0">
              <a:buNone/>
            </a:pPr>
            <a:endParaRPr lang="en-US" dirty="0"/>
          </a:p>
        </p:txBody>
      </p:sp>
    </p:spTree>
    <p:extLst>
      <p:ext uri="{BB962C8B-B14F-4D97-AF65-F5344CB8AC3E}">
        <p14:creationId xmlns:p14="http://schemas.microsoft.com/office/powerpoint/2010/main" val="2916477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Category Retrieval</a:t>
            </a:r>
            <a:endParaRPr lang="en-US" dirty="0"/>
          </a:p>
        </p:txBody>
      </p:sp>
      <p:sp>
        <p:nvSpPr>
          <p:cNvPr id="4" name="Content Placeholder 3"/>
          <p:cNvSpPr>
            <a:spLocks noGrp="1"/>
          </p:cNvSpPr>
          <p:nvPr>
            <p:ph idx="1"/>
          </p:nvPr>
        </p:nvSpPr>
        <p:spPr/>
        <p:txBody>
          <a:bodyPr/>
          <a:lstStyle/>
          <a:p>
            <a:r>
              <a:rPr lang="en-US" dirty="0" smtClean="0"/>
              <a:t>Modifications in the Instance Retrieval:</a:t>
            </a:r>
          </a:p>
          <a:p>
            <a:pPr marL="514350" indent="-457200">
              <a:buFont typeface="+mj-lt"/>
              <a:buAutoNum type="arabicPeriod"/>
            </a:pPr>
            <a:r>
              <a:rPr lang="en-US" dirty="0" smtClean="0"/>
              <a:t>Reduce the vocabulary size.</a:t>
            </a:r>
          </a:p>
          <a:p>
            <a:pPr marL="914400" lvl="1" indent="-457200">
              <a:buNone/>
            </a:pPr>
            <a:r>
              <a:rPr lang="en-US" dirty="0" smtClean="0"/>
              <a:t>1 million to 10k</a:t>
            </a:r>
          </a:p>
          <a:p>
            <a:pPr marL="914400" lvl="1" indent="-457200">
              <a:buNone/>
            </a:pPr>
            <a:endParaRPr lang="en-US" dirty="0" smtClean="0"/>
          </a:p>
          <a:p>
            <a:pPr marL="514350" indent="-457200">
              <a:buFont typeface="+mj-lt"/>
              <a:buAutoNum type="arabicPeriod"/>
            </a:pPr>
            <a:r>
              <a:rPr lang="en-US" dirty="0" err="1" smtClean="0"/>
              <a:t>HoG</a:t>
            </a:r>
            <a:r>
              <a:rPr lang="en-US" dirty="0" smtClean="0"/>
              <a:t> Post-processing </a:t>
            </a:r>
          </a:p>
          <a:p>
            <a:pPr marL="914400" lvl="1" indent="-457200">
              <a:buNone/>
            </a:pPr>
            <a:endParaRPr lang="en-US" dirty="0" smtClean="0"/>
          </a:p>
        </p:txBody>
      </p:sp>
      <p:pic>
        <p:nvPicPr>
          <p:cNvPr id="31747" name="Picture 3"/>
          <p:cNvPicPr>
            <a:picLocks noChangeAspect="1" noChangeArrowheads="1"/>
          </p:cNvPicPr>
          <p:nvPr/>
        </p:nvPicPr>
        <p:blipFill>
          <a:blip r:embed="rId3"/>
          <a:srcRect/>
          <a:stretch>
            <a:fillRect/>
          </a:stretch>
        </p:blipFill>
        <p:spPr bwMode="auto">
          <a:xfrm>
            <a:off x="1357290" y="4052898"/>
            <a:ext cx="6334125" cy="876300"/>
          </a:xfrm>
          <a:prstGeom prst="rect">
            <a:avLst/>
          </a:prstGeom>
          <a:noFill/>
          <a:ln w="9525">
            <a:noFill/>
            <a:miter lim="800000"/>
            <a:headEnd/>
            <a:tailEnd/>
          </a:ln>
          <a:effectLst/>
        </p:spPr>
      </p:pic>
    </p:spTree>
    <p:extLst>
      <p:ext uri="{BB962C8B-B14F-4D97-AF65-F5344CB8AC3E}">
        <p14:creationId xmlns:p14="http://schemas.microsoft.com/office/powerpoint/2010/main" val="24626866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Experiments – Caltech 101</a:t>
            </a:r>
            <a:endParaRPr lang="en-US" dirty="0"/>
          </a:p>
        </p:txBody>
      </p:sp>
      <p:sp>
        <p:nvSpPr>
          <p:cNvPr id="5" name="Content Placeholder 4"/>
          <p:cNvSpPr>
            <a:spLocks noGrp="1"/>
          </p:cNvSpPr>
          <p:nvPr>
            <p:ph idx="1"/>
          </p:nvPr>
        </p:nvSpPr>
        <p:spPr/>
        <p:txBody>
          <a:bodyPr/>
          <a:lstStyle/>
          <a:p>
            <a:r>
              <a:rPr lang="en-US" dirty="0" smtClean="0"/>
              <a:t>SIFT descriptors computed at interest points</a:t>
            </a:r>
          </a:p>
          <a:p>
            <a:r>
              <a:rPr lang="en-US" dirty="0" smtClean="0"/>
              <a:t>Vocabulary (10k words) learnt using 100k randomly sampled SIFT descriptors.</a:t>
            </a:r>
          </a:p>
          <a:p>
            <a:r>
              <a:rPr lang="en-US" dirty="0" smtClean="0"/>
              <a:t>Random 5 images from each class picked as query images.</a:t>
            </a:r>
          </a:p>
        </p:txBody>
      </p:sp>
    </p:spTree>
    <p:extLst>
      <p:ext uri="{BB962C8B-B14F-4D97-AF65-F5344CB8AC3E}">
        <p14:creationId xmlns:p14="http://schemas.microsoft.com/office/powerpoint/2010/main" val="5316428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Results Caltech-101</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40784039"/>
              </p:ext>
            </p:extLst>
          </p:nvPr>
        </p:nvGraphicFramePr>
        <p:xfrm>
          <a:off x="1314460" y="1714488"/>
          <a:ext cx="6615126" cy="2966720"/>
        </p:xfrm>
        <a:graphic>
          <a:graphicData uri="http://schemas.openxmlformats.org/drawingml/2006/table">
            <a:tbl>
              <a:tblPr firstRow="1" bandRow="1">
                <a:tableStyleId>{5C22544A-7EE6-4342-B048-85BDC9FD1C3A}</a:tableStyleId>
              </a:tblPr>
              <a:tblGrid>
                <a:gridCol w="2281078"/>
                <a:gridCol w="1026486"/>
                <a:gridCol w="1653781"/>
                <a:gridCol w="1653781"/>
              </a:tblGrid>
              <a:tr h="370840">
                <a:tc>
                  <a:txBody>
                    <a:bodyPr/>
                    <a:lstStyle/>
                    <a:p>
                      <a:pPr algn="ct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b="1" dirty="0" smtClean="0">
                          <a:solidFill>
                            <a:schemeClr val="tx1"/>
                          </a:solidFill>
                        </a:rPr>
                        <a:t>Mean Precision at 10</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r>
              <a:tr h="370840">
                <a:tc>
                  <a:txBody>
                    <a:bodyPr/>
                    <a:lstStyle/>
                    <a:p>
                      <a:pPr algn="ctr"/>
                      <a:r>
                        <a:rPr lang="en-US" b="1" dirty="0" smtClean="0">
                          <a:solidFill>
                            <a:schemeClr val="tx1"/>
                          </a:solidFill>
                        </a:rPr>
                        <a:t>Class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IR</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IR + HoG</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1E-SVM</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b="1" dirty="0" smtClean="0">
                          <a:solidFill>
                            <a:schemeClr val="tx1"/>
                          </a:solidFill>
                        </a:rPr>
                        <a:t>Accordion</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US" b="1" dirty="0" smtClean="0">
                          <a:solidFill>
                            <a:schemeClr val="tx1"/>
                          </a:solidFill>
                        </a:rPr>
                        <a:t>0.60</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0.82</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0.51</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b="1" dirty="0" smtClean="0">
                          <a:solidFill>
                            <a:schemeClr val="tx1"/>
                          </a:solidFill>
                        </a:rPr>
                        <a:t>Windsor Chair</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US" b="1" dirty="0" smtClean="0">
                          <a:solidFill>
                            <a:schemeClr val="tx1"/>
                          </a:solidFill>
                        </a:rPr>
                        <a:t>0.62</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0.68</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0.48</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b="1" dirty="0" smtClean="0">
                          <a:solidFill>
                            <a:schemeClr val="tx1"/>
                          </a:solidFill>
                        </a:rPr>
                        <a:t>Chair</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b="1" dirty="0" smtClean="0">
                          <a:solidFill>
                            <a:schemeClr val="tx1"/>
                          </a:solidFill>
                        </a:rPr>
                        <a:t>0.11</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0.10</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0.12</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b="1" dirty="0" smtClean="0">
                          <a:solidFill>
                            <a:schemeClr val="tx1"/>
                          </a:solidFill>
                        </a:rPr>
                        <a:t>Watch</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b="1" dirty="0" smtClean="0">
                          <a:solidFill>
                            <a:schemeClr val="tx1"/>
                          </a:solidFill>
                        </a:rPr>
                        <a:t>0.11</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0.12</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0.11</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b="1" dirty="0" smtClean="0">
                          <a:solidFill>
                            <a:schemeClr val="tx1"/>
                          </a:solidFill>
                        </a:rPr>
                        <a:t>Schooner</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b="1" dirty="0" smtClean="0">
                          <a:solidFill>
                            <a:schemeClr val="tx1"/>
                          </a:solidFill>
                        </a:rPr>
                        <a:t>0.11</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0.12</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0.22</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en-US" b="1" dirty="0" smtClean="0">
                          <a:solidFill>
                            <a:schemeClr val="tx1"/>
                          </a:solidFill>
                        </a:rPr>
                        <a:t>Electric Guitar</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b="1" dirty="0" smtClean="0">
                          <a:solidFill>
                            <a:schemeClr val="tx1"/>
                          </a:solidFill>
                        </a:rPr>
                        <a:t>0.11</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0.10</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smtClean="0">
                          <a:solidFill>
                            <a:schemeClr val="tx1"/>
                          </a:solidFill>
                        </a:rPr>
                        <a:t>0.15</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 name="Rectangle 1"/>
          <p:cNvSpPr/>
          <p:nvPr/>
        </p:nvSpPr>
        <p:spPr>
          <a:xfrm>
            <a:off x="659166" y="5357826"/>
            <a:ext cx="5790368" cy="1200329"/>
          </a:xfrm>
          <a:prstGeom prst="rect">
            <a:avLst/>
          </a:prstGeom>
        </p:spPr>
        <p:txBody>
          <a:bodyPr wrap="none">
            <a:spAutoFit/>
          </a:bodyPr>
          <a:lstStyle/>
          <a:p>
            <a:r>
              <a:rPr lang="en-US" b="1" dirty="0" smtClean="0"/>
              <a:t>IR: Instance Retrieval </a:t>
            </a:r>
          </a:p>
          <a:p>
            <a:r>
              <a:rPr lang="en-US" b="1" dirty="0" err="1" smtClean="0"/>
              <a:t>HoG</a:t>
            </a:r>
            <a:r>
              <a:rPr lang="en-US" b="1" dirty="0" smtClean="0"/>
              <a:t>: Histogram of Oriented Gradients</a:t>
            </a:r>
          </a:p>
          <a:p>
            <a:r>
              <a:rPr lang="en-US" b="1" dirty="0" smtClean="0"/>
              <a:t>1E-SVM: Exemplar SVM</a:t>
            </a:r>
            <a:endParaRPr lang="en-US" b="1" dirty="0"/>
          </a:p>
        </p:txBody>
      </p:sp>
    </p:spTree>
    <p:extLst>
      <p:ext uri="{BB962C8B-B14F-4D97-AF65-F5344CB8AC3E}">
        <p14:creationId xmlns:p14="http://schemas.microsoft.com/office/powerpoint/2010/main" val="5316428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Caltech-101</a:t>
            </a:r>
            <a:endParaRPr lang="en-US" dirty="0"/>
          </a:p>
        </p:txBody>
      </p:sp>
      <p:pic>
        <p:nvPicPr>
          <p:cNvPr id="27650" name="Picture 2"/>
          <p:cNvPicPr>
            <a:picLocks noChangeAspect="1" noChangeArrowheads="1"/>
          </p:cNvPicPr>
          <p:nvPr/>
        </p:nvPicPr>
        <p:blipFill>
          <a:blip r:embed="rId3"/>
          <a:srcRect/>
          <a:stretch>
            <a:fillRect/>
          </a:stretch>
        </p:blipFill>
        <p:spPr bwMode="auto">
          <a:xfrm>
            <a:off x="285719" y="1357298"/>
            <a:ext cx="8753505" cy="990600"/>
          </a:xfrm>
          <a:prstGeom prst="rect">
            <a:avLst/>
          </a:prstGeom>
          <a:noFill/>
          <a:ln w="9525">
            <a:noFill/>
            <a:miter lim="800000"/>
            <a:headEnd/>
            <a:tailEnd/>
          </a:ln>
          <a:effectLst/>
        </p:spPr>
      </p:pic>
      <p:pic>
        <p:nvPicPr>
          <p:cNvPr id="27651" name="Picture 3"/>
          <p:cNvPicPr>
            <a:picLocks noChangeAspect="1" noChangeArrowheads="1"/>
          </p:cNvPicPr>
          <p:nvPr/>
        </p:nvPicPr>
        <p:blipFill>
          <a:blip r:embed="rId4"/>
          <a:srcRect/>
          <a:stretch>
            <a:fillRect/>
          </a:stretch>
        </p:blipFill>
        <p:spPr bwMode="auto">
          <a:xfrm>
            <a:off x="285721" y="3181355"/>
            <a:ext cx="8734454" cy="962025"/>
          </a:xfrm>
          <a:prstGeom prst="rect">
            <a:avLst/>
          </a:prstGeom>
          <a:noFill/>
          <a:ln w="9525">
            <a:noFill/>
            <a:miter lim="800000"/>
            <a:headEnd/>
            <a:tailEnd/>
          </a:ln>
          <a:effectLst/>
        </p:spPr>
      </p:pic>
      <p:pic>
        <p:nvPicPr>
          <p:cNvPr id="17" name="Picture 3"/>
          <p:cNvPicPr>
            <a:picLocks noChangeAspect="1" noChangeArrowheads="1"/>
          </p:cNvPicPr>
          <p:nvPr/>
        </p:nvPicPr>
        <p:blipFill>
          <a:blip r:embed="rId5"/>
          <a:srcRect/>
          <a:stretch>
            <a:fillRect/>
          </a:stretch>
        </p:blipFill>
        <p:spPr bwMode="auto">
          <a:xfrm>
            <a:off x="285720" y="4872056"/>
            <a:ext cx="8843993" cy="1200150"/>
          </a:xfrm>
          <a:prstGeom prst="rect">
            <a:avLst/>
          </a:prstGeom>
          <a:noFill/>
          <a:ln w="9525">
            <a:noFill/>
            <a:miter lim="800000"/>
            <a:headEnd/>
            <a:tailEnd/>
          </a:ln>
          <a:effectLst/>
        </p:spPr>
      </p:pic>
      <p:sp>
        <p:nvSpPr>
          <p:cNvPr id="19" name="Title 1"/>
          <p:cNvSpPr txBox="1">
            <a:spLocks/>
          </p:cNvSpPr>
          <p:nvPr/>
        </p:nvSpPr>
        <p:spPr bwMode="auto">
          <a:xfrm>
            <a:off x="3143240" y="2428868"/>
            <a:ext cx="31242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u="none" strike="noStrike" kern="0" cap="none" spc="0" normalizeH="0" baseline="0" noProof="0" dirty="0" smtClean="0">
                <a:ln>
                  <a:noFill/>
                </a:ln>
                <a:solidFill>
                  <a:srgbClr val="008000"/>
                </a:solidFill>
                <a:effectLst/>
                <a:uLnTx/>
                <a:uFillTx/>
                <a:latin typeface="Bookman Old Style (Headings)"/>
                <a:ea typeface="+mj-ea"/>
                <a:cs typeface="+mj-cs"/>
              </a:rPr>
              <a:t>Airplane</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sp>
        <p:nvSpPr>
          <p:cNvPr id="20" name="Title 1"/>
          <p:cNvSpPr txBox="1">
            <a:spLocks/>
          </p:cNvSpPr>
          <p:nvPr/>
        </p:nvSpPr>
        <p:spPr bwMode="auto">
          <a:xfrm>
            <a:off x="3143240" y="4214818"/>
            <a:ext cx="31242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u="none" strike="noStrike" kern="0" cap="none" spc="0" normalizeH="0" baseline="0" noProof="0" dirty="0" smtClean="0">
                <a:ln>
                  <a:noFill/>
                </a:ln>
                <a:solidFill>
                  <a:srgbClr val="008000"/>
                </a:solidFill>
                <a:effectLst/>
                <a:uLnTx/>
                <a:uFillTx/>
                <a:latin typeface="Bookman Old Style (Headings)"/>
                <a:ea typeface="+mj-ea"/>
                <a:cs typeface="+mj-cs"/>
              </a:rPr>
              <a:t>Motorbikes</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sp>
        <p:nvSpPr>
          <p:cNvPr id="21" name="Title 1"/>
          <p:cNvSpPr txBox="1">
            <a:spLocks/>
          </p:cNvSpPr>
          <p:nvPr/>
        </p:nvSpPr>
        <p:spPr bwMode="auto">
          <a:xfrm>
            <a:off x="3143240" y="6000768"/>
            <a:ext cx="31242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u="none" strike="noStrike" kern="0" cap="none" spc="0" normalizeH="0" baseline="0" noProof="0" dirty="0" smtClean="0">
                <a:ln>
                  <a:noFill/>
                </a:ln>
                <a:solidFill>
                  <a:srgbClr val="008000"/>
                </a:solidFill>
                <a:effectLst/>
                <a:uLnTx/>
                <a:uFillTx/>
                <a:latin typeface="Bookman Old Style (Headings)"/>
                <a:ea typeface="+mj-ea"/>
                <a:cs typeface="+mj-cs"/>
              </a:rPr>
              <a:t>Dollar Bill</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spTree>
    <p:extLst>
      <p:ext uri="{BB962C8B-B14F-4D97-AF65-F5344CB8AC3E}">
        <p14:creationId xmlns:p14="http://schemas.microsoft.com/office/powerpoint/2010/main" val="33154440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Caltech-101</a:t>
            </a:r>
            <a:endParaRPr lang="en-US" dirty="0"/>
          </a:p>
        </p:txBody>
      </p:sp>
      <p:pic>
        <p:nvPicPr>
          <p:cNvPr id="27652" name="Picture 4"/>
          <p:cNvPicPr>
            <a:picLocks noChangeAspect="1" noChangeArrowheads="1"/>
          </p:cNvPicPr>
          <p:nvPr/>
        </p:nvPicPr>
        <p:blipFill>
          <a:blip r:embed="rId3"/>
          <a:srcRect/>
          <a:stretch>
            <a:fillRect/>
          </a:stretch>
        </p:blipFill>
        <p:spPr bwMode="auto">
          <a:xfrm>
            <a:off x="285720" y="3929066"/>
            <a:ext cx="8805892" cy="2247900"/>
          </a:xfrm>
          <a:prstGeom prst="rect">
            <a:avLst/>
          </a:prstGeom>
          <a:noFill/>
          <a:ln w="9525">
            <a:noFill/>
            <a:miter lim="800000"/>
            <a:headEnd/>
            <a:tailEnd/>
          </a:ln>
          <a:effectLst/>
        </p:spPr>
      </p:pic>
      <p:pic>
        <p:nvPicPr>
          <p:cNvPr id="63490" name="Picture 2"/>
          <p:cNvPicPr>
            <a:picLocks noChangeAspect="1" noChangeArrowheads="1"/>
          </p:cNvPicPr>
          <p:nvPr/>
        </p:nvPicPr>
        <p:blipFill>
          <a:blip r:embed="rId4"/>
          <a:srcRect/>
          <a:stretch>
            <a:fillRect/>
          </a:stretch>
        </p:blipFill>
        <p:spPr bwMode="auto">
          <a:xfrm>
            <a:off x="285720" y="1571612"/>
            <a:ext cx="8777316" cy="1609725"/>
          </a:xfrm>
          <a:prstGeom prst="rect">
            <a:avLst/>
          </a:prstGeom>
          <a:noFill/>
          <a:ln w="9525">
            <a:noFill/>
            <a:miter lim="800000"/>
            <a:headEnd/>
            <a:tailEnd/>
          </a:ln>
          <a:effectLst/>
        </p:spPr>
      </p:pic>
      <p:sp>
        <p:nvSpPr>
          <p:cNvPr id="8" name="Title 1"/>
          <p:cNvSpPr txBox="1">
            <a:spLocks/>
          </p:cNvSpPr>
          <p:nvPr/>
        </p:nvSpPr>
        <p:spPr bwMode="auto">
          <a:xfrm>
            <a:off x="3143240" y="3177882"/>
            <a:ext cx="31242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u="none" strike="noStrike" kern="0" cap="none" spc="0" normalizeH="0" baseline="0" noProof="0" dirty="0" smtClean="0">
                <a:ln>
                  <a:noFill/>
                </a:ln>
                <a:solidFill>
                  <a:srgbClr val="008000"/>
                </a:solidFill>
                <a:effectLst/>
                <a:uLnTx/>
                <a:uFillTx/>
                <a:latin typeface="Bookman Old Style (Headings)"/>
                <a:ea typeface="+mj-ea"/>
                <a:cs typeface="+mj-cs"/>
              </a:rPr>
              <a:t>Starfish</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sp>
        <p:nvSpPr>
          <p:cNvPr id="9" name="Title 1"/>
          <p:cNvSpPr txBox="1">
            <a:spLocks/>
          </p:cNvSpPr>
          <p:nvPr/>
        </p:nvSpPr>
        <p:spPr bwMode="auto">
          <a:xfrm>
            <a:off x="3143240" y="6178278"/>
            <a:ext cx="31242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u="none" strike="noStrike" kern="0" cap="none" spc="0" normalizeH="0" baseline="0" noProof="0" dirty="0" smtClean="0">
                <a:ln>
                  <a:noFill/>
                </a:ln>
                <a:solidFill>
                  <a:srgbClr val="008000"/>
                </a:solidFill>
                <a:effectLst/>
                <a:uLnTx/>
                <a:uFillTx/>
                <a:latin typeface="Bookman Old Style (Headings)"/>
                <a:ea typeface="+mj-ea"/>
                <a:cs typeface="+mj-cs"/>
              </a:rPr>
              <a:t>Windsor Chair</a:t>
            </a:r>
            <a:endParaRPr kumimoji="0" lang="en-US" sz="1400" b="0" u="none" strike="noStrike" kern="0" cap="none" spc="0" normalizeH="0" baseline="0" noProof="0" dirty="0">
              <a:ln>
                <a:noFill/>
              </a:ln>
              <a:solidFill>
                <a:srgbClr val="008000"/>
              </a:solidFill>
              <a:effectLst/>
              <a:uLnTx/>
              <a:uFillTx/>
              <a:latin typeface="Bookman Old Style (Headings)"/>
              <a:ea typeface="+mj-ea"/>
              <a:cs typeface="+mj-cs"/>
            </a:endParaRPr>
          </a:p>
        </p:txBody>
      </p:sp>
    </p:spTree>
    <p:extLst>
      <p:ext uri="{BB962C8B-B14F-4D97-AF65-F5344CB8AC3E}">
        <p14:creationId xmlns:p14="http://schemas.microsoft.com/office/powerpoint/2010/main" val="33154440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166" y="3000372"/>
            <a:ext cx="7772400" cy="779756"/>
          </a:xfrm>
        </p:spPr>
        <p:txBody>
          <a:bodyPr/>
          <a:lstStyle/>
          <a:p>
            <a:r>
              <a:rPr lang="en-US" sz="4400" dirty="0" smtClean="0">
                <a:latin typeface="Times New Roman" pitchFamily="18" charset="0"/>
                <a:cs typeface="Times New Roman" pitchFamily="18" charset="0"/>
              </a:rPr>
              <a:t>Unsupervised Category Mining in Large Datasets</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2621229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Google Street View Images</a:t>
            </a:r>
            <a:endParaRPr lang="en-IN" dirty="0"/>
          </a:p>
        </p:txBody>
      </p:sp>
      <p:pic>
        <p:nvPicPr>
          <p:cNvPr id="64514" name="Picture 2"/>
          <p:cNvPicPr>
            <a:picLocks noChangeAspect="1" noChangeArrowheads="1"/>
          </p:cNvPicPr>
          <p:nvPr/>
        </p:nvPicPr>
        <p:blipFill>
          <a:blip r:embed="rId3"/>
          <a:srcRect t="3947" r="4466"/>
          <a:stretch>
            <a:fillRect/>
          </a:stretch>
        </p:blipFill>
        <p:spPr bwMode="auto">
          <a:xfrm>
            <a:off x="285720" y="1285860"/>
            <a:ext cx="8783938" cy="4857784"/>
          </a:xfrm>
          <a:prstGeom prst="rect">
            <a:avLst/>
          </a:prstGeom>
          <a:noFill/>
          <a:ln w="9525">
            <a:noFill/>
            <a:miter lim="800000"/>
            <a:headEnd/>
            <a:tailEnd/>
          </a:ln>
          <a:effectLst/>
        </p:spPr>
      </p:pic>
      <p:sp>
        <p:nvSpPr>
          <p:cNvPr id="6" name="Title 1"/>
          <p:cNvSpPr txBox="1">
            <a:spLocks/>
          </p:cNvSpPr>
          <p:nvPr/>
        </p:nvSpPr>
        <p:spPr bwMode="auto">
          <a:xfrm>
            <a:off x="5572132" y="6464030"/>
            <a:ext cx="3124200" cy="32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eaLnBrk="0" hangingPunct="0">
              <a:defRPr/>
            </a:pPr>
            <a:r>
              <a:rPr lang="en-US" sz="1600" kern="0" dirty="0" err="1" smtClean="0">
                <a:solidFill>
                  <a:srgbClr val="008000"/>
                </a:solidFill>
                <a:latin typeface="Bookman Old Style (Headings)"/>
                <a:ea typeface="+mj-ea"/>
                <a:cs typeface="+mj-cs"/>
              </a:rPr>
              <a:t>Doersch</a:t>
            </a:r>
            <a:r>
              <a:rPr lang="en-US" sz="1600" kern="0" dirty="0" smtClean="0">
                <a:solidFill>
                  <a:srgbClr val="008000"/>
                </a:solidFill>
                <a:latin typeface="Bookman Old Style (Headings)"/>
                <a:ea typeface="+mj-ea"/>
                <a:cs typeface="+mj-cs"/>
              </a:rPr>
              <a:t> et. al., </a:t>
            </a:r>
            <a:r>
              <a:rPr lang="en-US" sz="1600" kern="0" dirty="0" err="1" smtClean="0">
                <a:solidFill>
                  <a:srgbClr val="008000"/>
                </a:solidFill>
                <a:latin typeface="Bookman Old Style (Headings)"/>
                <a:ea typeface="+mj-ea"/>
                <a:cs typeface="+mj-cs"/>
              </a:rPr>
              <a:t>Siggraph</a:t>
            </a:r>
            <a:r>
              <a:rPr lang="en-US" sz="1600" kern="0" dirty="0" smtClean="0">
                <a:solidFill>
                  <a:srgbClr val="008000"/>
                </a:solidFill>
                <a:latin typeface="Bookman Old Style (Headings)"/>
                <a:ea typeface="+mj-ea"/>
                <a:cs typeface="+mj-cs"/>
              </a:rPr>
              <a:t> 2012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0" cap="none" spc="0" normalizeH="0" baseline="0" noProof="0" dirty="0">
              <a:ln>
                <a:noFill/>
              </a:ln>
              <a:solidFill>
                <a:srgbClr val="008000"/>
              </a:solidFill>
              <a:effectLst/>
              <a:uLnTx/>
              <a:uFillTx/>
              <a:latin typeface="Bookman Old Style (Headings)"/>
              <a:ea typeface="+mj-ea"/>
              <a:cs typeface="+mj-cs"/>
            </a:endParaRPr>
          </a:p>
        </p:txBody>
      </p:sp>
    </p:spTree>
    <p:extLst>
      <p:ext uri="{BB962C8B-B14F-4D97-AF65-F5344CB8AC3E}">
        <p14:creationId xmlns:p14="http://schemas.microsoft.com/office/powerpoint/2010/main" val="12621229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Clustering based methods</a:t>
            </a:r>
          </a:p>
          <a:p>
            <a:pPr marL="914400" lvl="1" indent="-514350"/>
            <a:r>
              <a:rPr lang="en-US" dirty="0" smtClean="0"/>
              <a:t>Not discriminative</a:t>
            </a:r>
          </a:p>
          <a:p>
            <a:pPr marL="914400" lvl="1" indent="-514350"/>
            <a:r>
              <a:rPr lang="en-US" dirty="0" smtClean="0"/>
              <a:t>Large dimensional features</a:t>
            </a:r>
          </a:p>
          <a:p>
            <a:pPr marL="514350" indent="-514350">
              <a:buFont typeface="+mj-lt"/>
              <a:buAutoNum type="arabicPeriod"/>
            </a:pPr>
            <a:r>
              <a:rPr lang="en-US" dirty="0" smtClean="0"/>
              <a:t>Discriminative Classifier based methods</a:t>
            </a:r>
          </a:p>
          <a:p>
            <a:pPr marL="914400" lvl="1" indent="-514350"/>
            <a:r>
              <a:rPr lang="en-US" dirty="0" smtClean="0"/>
              <a:t>Millions of windows to be searched – Slow</a:t>
            </a:r>
          </a:p>
          <a:p>
            <a:pPr marL="514350" indent="-514350">
              <a:buFont typeface="+mj-lt"/>
              <a:buAutoNum type="arabicPeriod"/>
            </a:pPr>
            <a:r>
              <a:rPr lang="en-US" dirty="0" smtClean="0"/>
              <a:t>Leverage Instance retrieval to solve Category retrieval</a:t>
            </a:r>
          </a:p>
          <a:p>
            <a:pPr marL="914400" lvl="1" indent="-514350"/>
            <a:r>
              <a:rPr lang="en-US" dirty="0" smtClean="0"/>
              <a:t>Inverted index for fast searching</a:t>
            </a:r>
          </a:p>
          <a:p>
            <a:pPr marL="914400" lvl="1" indent="-514350"/>
            <a:r>
              <a:rPr lang="en-US" dirty="0" smtClean="0"/>
              <a:t>Spatial verification for efficient matching</a:t>
            </a:r>
          </a:p>
          <a:p>
            <a:pPr marL="914400" lvl="1" indent="-514350"/>
            <a:r>
              <a:rPr lang="en-US" dirty="0" smtClean="0"/>
              <a:t>Retrieval in the order of milliseconds</a:t>
            </a:r>
          </a:p>
          <a:p>
            <a:pPr marL="914400" lvl="1" indent="-514350"/>
            <a:endParaRPr lang="en-US" dirty="0"/>
          </a:p>
        </p:txBody>
      </p:sp>
    </p:spTree>
    <p:extLst>
      <p:ext uri="{BB962C8B-B14F-4D97-AF65-F5344CB8AC3E}">
        <p14:creationId xmlns:p14="http://schemas.microsoft.com/office/powerpoint/2010/main" val="37395753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 Our approach</a:t>
            </a:r>
            <a:endParaRPr lang="en-US" dirty="0"/>
          </a:p>
        </p:txBody>
      </p:sp>
      <p:sp>
        <p:nvSpPr>
          <p:cNvPr id="26" name="Content Placeholder 2"/>
          <p:cNvSpPr>
            <a:spLocks noGrp="1"/>
          </p:cNvSpPr>
          <p:nvPr>
            <p:ph idx="1"/>
          </p:nvPr>
        </p:nvSpPr>
        <p:spPr>
          <a:xfrm>
            <a:off x="685800" y="1447800"/>
            <a:ext cx="7772400" cy="4648200"/>
          </a:xfrm>
        </p:spPr>
        <p:txBody>
          <a:bodyPr/>
          <a:lstStyle/>
          <a:p>
            <a:r>
              <a:rPr lang="en-US" dirty="0" smtClean="0"/>
              <a:t>Start with small-size patches (candidate patches).</a:t>
            </a:r>
          </a:p>
          <a:p>
            <a:r>
              <a:rPr lang="en-US" dirty="0" smtClean="0"/>
              <a:t>Query each patch in the candidate set.</a:t>
            </a:r>
          </a:p>
          <a:p>
            <a:r>
              <a:rPr lang="en-US" dirty="0" smtClean="0"/>
              <a:t>Reject uninteresting patches and grow the remaining patches to bigger size patches.</a:t>
            </a:r>
          </a:p>
          <a:p>
            <a:r>
              <a:rPr lang="en-US" dirty="0" smtClean="0"/>
              <a:t>Repeat the steps at multiple levels.</a:t>
            </a:r>
            <a:endParaRPr lang="en-US" dirty="0"/>
          </a:p>
        </p:txBody>
      </p:sp>
    </p:spTree>
    <p:extLst>
      <p:ext uri="{BB962C8B-B14F-4D97-AF65-F5344CB8AC3E}">
        <p14:creationId xmlns:p14="http://schemas.microsoft.com/office/powerpoint/2010/main" val="19289494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 Pipeline</a:t>
            </a:r>
            <a:endParaRPr lang="en-US" dirty="0"/>
          </a:p>
        </p:txBody>
      </p:sp>
      <p:sp>
        <p:nvSpPr>
          <p:cNvPr id="4" name="Rectangle 3"/>
          <p:cNvSpPr/>
          <p:nvPr/>
        </p:nvSpPr>
        <p:spPr bwMode="auto">
          <a:xfrm>
            <a:off x="762000" y="2362200"/>
            <a:ext cx="2971800" cy="2971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a:p>
            <a:pPr marL="0" marR="0" indent="0" algn="ctr" defTabSz="914400" rtl="0" eaLnBrk="0" fontAlgn="base" latinLnBrk="0" hangingPunct="0">
              <a:lnSpc>
                <a:spcPct val="100000"/>
              </a:lnSpc>
              <a:spcBef>
                <a:spcPct val="0"/>
              </a:spcBef>
              <a:spcAft>
                <a:spcPct val="0"/>
              </a:spcAft>
              <a:buClrTx/>
              <a:buSzTx/>
              <a:buFontTx/>
              <a:buNone/>
              <a:tabLst/>
            </a:pPr>
            <a:endParaRPr lang="en-US" dirty="0"/>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a:rPr>
              <a:t>Image</a:t>
            </a:r>
          </a:p>
        </p:txBody>
      </p:sp>
      <p:sp>
        <p:nvSpPr>
          <p:cNvPr id="6" name="Rectangle 5"/>
          <p:cNvSpPr/>
          <p:nvPr/>
        </p:nvSpPr>
        <p:spPr bwMode="auto">
          <a:xfrm>
            <a:off x="775648" y="3886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7" name="Rectangle 6"/>
          <p:cNvSpPr/>
          <p:nvPr/>
        </p:nvSpPr>
        <p:spPr bwMode="auto">
          <a:xfrm>
            <a:off x="775648" y="3124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8" name="Rectangle 7"/>
          <p:cNvSpPr/>
          <p:nvPr/>
        </p:nvSpPr>
        <p:spPr bwMode="auto">
          <a:xfrm>
            <a:off x="775648" y="2362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a:rPr>
              <a:t>1</a:t>
            </a:r>
          </a:p>
        </p:txBody>
      </p:sp>
      <p:sp>
        <p:nvSpPr>
          <p:cNvPr id="9" name="Rectangle 8"/>
          <p:cNvSpPr/>
          <p:nvPr/>
        </p:nvSpPr>
        <p:spPr bwMode="auto">
          <a:xfrm>
            <a:off x="775648" y="4648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a:rPr>
              <a:t>H</a:t>
            </a:r>
          </a:p>
        </p:txBody>
      </p:sp>
      <p:sp>
        <p:nvSpPr>
          <p:cNvPr id="10" name="Rectangle 9"/>
          <p:cNvSpPr/>
          <p:nvPr/>
        </p:nvSpPr>
        <p:spPr bwMode="auto">
          <a:xfrm>
            <a:off x="1537648" y="3886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1" name="Rectangle 10"/>
          <p:cNvSpPr/>
          <p:nvPr/>
        </p:nvSpPr>
        <p:spPr bwMode="auto">
          <a:xfrm>
            <a:off x="1537648" y="3124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2" name="Rectangle 11"/>
          <p:cNvSpPr/>
          <p:nvPr/>
        </p:nvSpPr>
        <p:spPr bwMode="auto">
          <a:xfrm>
            <a:off x="1537648" y="2362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3" name="Rectangle 12"/>
          <p:cNvSpPr/>
          <p:nvPr/>
        </p:nvSpPr>
        <p:spPr bwMode="auto">
          <a:xfrm>
            <a:off x="1537648" y="4648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4" name="Rectangle 13"/>
          <p:cNvSpPr/>
          <p:nvPr/>
        </p:nvSpPr>
        <p:spPr bwMode="auto">
          <a:xfrm>
            <a:off x="2314433" y="3886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a:rPr>
              <a:t>Q</a:t>
            </a:r>
          </a:p>
        </p:txBody>
      </p:sp>
      <p:sp>
        <p:nvSpPr>
          <p:cNvPr id="15" name="Rectangle 14"/>
          <p:cNvSpPr/>
          <p:nvPr/>
        </p:nvSpPr>
        <p:spPr bwMode="auto">
          <a:xfrm>
            <a:off x="2314433" y="3124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6" name="Rectangle 15"/>
          <p:cNvSpPr/>
          <p:nvPr/>
        </p:nvSpPr>
        <p:spPr bwMode="auto">
          <a:xfrm>
            <a:off x="2314433" y="2362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7" name="Rectangle 16"/>
          <p:cNvSpPr/>
          <p:nvPr/>
        </p:nvSpPr>
        <p:spPr bwMode="auto">
          <a:xfrm>
            <a:off x="2314433" y="4648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8" name="Rectangle 17"/>
          <p:cNvSpPr/>
          <p:nvPr/>
        </p:nvSpPr>
        <p:spPr bwMode="auto">
          <a:xfrm>
            <a:off x="3076433" y="3886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9" name="Rectangle 18"/>
          <p:cNvSpPr/>
          <p:nvPr/>
        </p:nvSpPr>
        <p:spPr bwMode="auto">
          <a:xfrm>
            <a:off x="3076433" y="3124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20" name="Rectangle 19"/>
          <p:cNvSpPr/>
          <p:nvPr/>
        </p:nvSpPr>
        <p:spPr bwMode="auto">
          <a:xfrm>
            <a:off x="3076433" y="2362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a:rPr>
              <a:t>W</a:t>
            </a:r>
          </a:p>
        </p:txBody>
      </p:sp>
      <p:sp>
        <p:nvSpPr>
          <p:cNvPr id="21" name="Rectangle 20"/>
          <p:cNvSpPr/>
          <p:nvPr/>
        </p:nvSpPr>
        <p:spPr bwMode="auto">
          <a:xfrm>
            <a:off x="3076433" y="4648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22" name="Rectangle 21"/>
          <p:cNvSpPr/>
          <p:nvPr/>
        </p:nvSpPr>
        <p:spPr bwMode="auto">
          <a:xfrm>
            <a:off x="5638800" y="32004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a:rPr>
              <a:t>1</a:t>
            </a:r>
          </a:p>
        </p:txBody>
      </p:sp>
      <p:sp>
        <p:nvSpPr>
          <p:cNvPr id="23" name="Rectangle 22"/>
          <p:cNvSpPr/>
          <p:nvPr/>
        </p:nvSpPr>
        <p:spPr bwMode="auto">
          <a:xfrm>
            <a:off x="6400800" y="32004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a:rPr>
              <a:t>2</a:t>
            </a:r>
          </a:p>
        </p:txBody>
      </p:sp>
      <p:sp>
        <p:nvSpPr>
          <p:cNvPr id="24" name="Rectangle 23"/>
          <p:cNvSpPr/>
          <p:nvPr/>
        </p:nvSpPr>
        <p:spPr bwMode="auto">
          <a:xfrm>
            <a:off x="7162800" y="32004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a:rPr>
              <a:t>3</a:t>
            </a:r>
          </a:p>
        </p:txBody>
      </p:sp>
      <p:sp>
        <p:nvSpPr>
          <p:cNvPr id="25" name="Rectangle 24"/>
          <p:cNvSpPr/>
          <p:nvPr/>
        </p:nvSpPr>
        <p:spPr bwMode="auto">
          <a:xfrm>
            <a:off x="7924800" y="32004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a:rPr>
              <a:t>4</a:t>
            </a:r>
          </a:p>
        </p:txBody>
      </p:sp>
    </p:spTree>
    <p:extLst>
      <p:ext uri="{BB962C8B-B14F-4D97-AF65-F5344CB8AC3E}">
        <p14:creationId xmlns:p14="http://schemas.microsoft.com/office/powerpoint/2010/main" val="192894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1"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par>
                                <p:cTn id="53" presetID="10" presetClass="exit" presetSubtype="0" fill="hold" grpId="0"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0" nodeType="clickEffect">
                                  <p:stCondLst>
                                    <p:cond delay="0"/>
                                  </p:stCondLst>
                                  <p:childTnLst>
                                    <p:animMotion origin="layout" path="M 5E-6 3.79278E-6 L 0.22605 -0.10546 " pathEditMode="relative" rAng="0" ptsTypes="AA">
                                      <p:cBhvr>
                                        <p:cTn id="59" dur="1000" fill="hold"/>
                                        <p:tgtEl>
                                          <p:spTgt spid="14"/>
                                        </p:tgtEl>
                                        <p:attrNameLst>
                                          <p:attrName>ppt_x</p:attrName>
                                          <p:attrName>ppt_y</p:attrName>
                                        </p:attrNameLst>
                                      </p:cBhvr>
                                      <p:rCtr x="11302" y="-5273"/>
                                    </p:animMotion>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par>
                          <p:cTn id="63" fill="hold">
                            <p:stCondLst>
                              <p:cond delay="1000"/>
                            </p:stCondLst>
                            <p:childTnLst>
                              <p:par>
                                <p:cTn id="64" presetID="1" presetClass="entr" presetSubtype="0" fill="hold" grpId="0" nodeType="afterEffect">
                                  <p:stCondLst>
                                    <p:cond delay="500"/>
                                  </p:stCondLst>
                                  <p:childTnLst>
                                    <p:set>
                                      <p:cBhvr>
                                        <p:cTn id="65" dur="1" fill="hold">
                                          <p:stCondLst>
                                            <p:cond delay="0"/>
                                          </p:stCondLst>
                                        </p:cTn>
                                        <p:tgtEl>
                                          <p:spTgt spid="23"/>
                                        </p:tgtEl>
                                        <p:attrNameLst>
                                          <p:attrName>style.visibility</p:attrName>
                                        </p:attrNameLst>
                                      </p:cBhvr>
                                      <p:to>
                                        <p:strVal val="visible"/>
                                      </p:to>
                                    </p:set>
                                  </p:childTnLst>
                                </p:cTn>
                              </p:par>
                            </p:childTnLst>
                          </p:cTn>
                        </p:par>
                        <p:par>
                          <p:cTn id="66" fill="hold">
                            <p:stCondLst>
                              <p:cond delay="1500"/>
                            </p:stCondLst>
                            <p:childTnLst>
                              <p:par>
                                <p:cTn id="67" presetID="1" presetClass="entr" presetSubtype="0" fill="hold" grpId="0" nodeType="afterEffect">
                                  <p:stCondLst>
                                    <p:cond delay="500"/>
                                  </p:stCondLst>
                                  <p:childTnLst>
                                    <p:set>
                                      <p:cBhvr>
                                        <p:cTn id="68" dur="1" fill="hold">
                                          <p:stCondLst>
                                            <p:cond delay="0"/>
                                          </p:stCondLst>
                                        </p:cTn>
                                        <p:tgtEl>
                                          <p:spTgt spid="24"/>
                                        </p:tgtEl>
                                        <p:attrNameLst>
                                          <p:attrName>style.visibility</p:attrName>
                                        </p:attrNameLst>
                                      </p:cBhvr>
                                      <p:to>
                                        <p:strVal val="visible"/>
                                      </p:to>
                                    </p:set>
                                  </p:childTnLst>
                                </p:cTn>
                              </p:par>
                            </p:childTnLst>
                          </p:cTn>
                        </p:par>
                        <p:par>
                          <p:cTn id="69" fill="hold">
                            <p:stCondLst>
                              <p:cond delay="2000"/>
                            </p:stCondLst>
                            <p:childTnLst>
                              <p:par>
                                <p:cTn id="70" presetID="1" presetClass="entr" presetSubtype="0" fill="hold" grpId="0" nodeType="afterEffect">
                                  <p:stCondLst>
                                    <p:cond delay="500"/>
                                  </p:stCondLst>
                                  <p:childTnLst>
                                    <p:set>
                                      <p:cBhvr>
                                        <p:cTn id="7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4" grpId="1"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Photo albums uploaded to social networking sites such as Facebook</a:t>
            </a:r>
          </a:p>
          <a:p>
            <a:pPr marL="914400" lvl="1" indent="-514350"/>
            <a:r>
              <a:rPr lang="en-US" dirty="0" smtClean="0"/>
              <a:t>Small image collections</a:t>
            </a:r>
          </a:p>
          <a:p>
            <a:pPr marL="914400" lvl="1" indent="-514350"/>
            <a:r>
              <a:rPr lang="en-US" dirty="0" smtClean="0"/>
              <a:t>Pictures of friends, family members</a:t>
            </a:r>
          </a:p>
          <a:p>
            <a:pPr marL="514350" indent="-514350">
              <a:buFont typeface="+mj-lt"/>
              <a:buAutoNum type="arabicPeriod"/>
            </a:pPr>
            <a:r>
              <a:rPr lang="en-US" dirty="0" smtClean="0"/>
              <a:t>Photo albums uploaded to photo sharing sites such as Flickr</a:t>
            </a:r>
          </a:p>
          <a:p>
            <a:pPr marL="914400" lvl="1" indent="-514350"/>
            <a:r>
              <a:rPr lang="en-US" dirty="0" smtClean="0"/>
              <a:t>Medium sized image collections</a:t>
            </a:r>
          </a:p>
          <a:p>
            <a:pPr marL="914400" lvl="1" indent="-514350"/>
            <a:r>
              <a:rPr lang="en-US" dirty="0" smtClean="0"/>
              <a:t>Pictures of events, places visited</a:t>
            </a:r>
          </a:p>
          <a:p>
            <a:pPr marL="514350" indent="-514350">
              <a:buFont typeface="+mj-lt"/>
              <a:buAutoNum type="arabicPeriod"/>
            </a:pPr>
            <a:r>
              <a:rPr lang="en-US" dirty="0" smtClean="0"/>
              <a:t>Collections of environment images such as Google Street View</a:t>
            </a:r>
          </a:p>
          <a:p>
            <a:pPr marL="914400" lvl="1" indent="-514350"/>
            <a:r>
              <a:rPr lang="en-US" dirty="0" smtClean="0"/>
              <a:t>Large sized image collections</a:t>
            </a:r>
          </a:p>
          <a:p>
            <a:pPr marL="400050" lvl="1" indent="0">
              <a:buNone/>
            </a:pPr>
            <a:endParaRPr lang="en-US" dirty="0"/>
          </a:p>
        </p:txBody>
      </p:sp>
    </p:spTree>
    <p:extLst>
      <p:ext uri="{BB962C8B-B14F-4D97-AF65-F5344CB8AC3E}">
        <p14:creationId xmlns:p14="http://schemas.microsoft.com/office/powerpoint/2010/main" val="33606197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 Pipeline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Issues with retrieving instances for small patches</a:t>
                </a:r>
              </a:p>
              <a:p>
                <a:pPr lvl="1"/>
                <a:r>
                  <a:rPr lang="en-US" dirty="0" smtClean="0"/>
                  <a:t>Very few number of matches in spatial verification</a:t>
                </a:r>
              </a:p>
              <a:p>
                <a:pPr lvl="1"/>
                <a:r>
                  <a:rPr lang="en-US" dirty="0" smtClean="0"/>
                  <a:t>Large number of false positives</a:t>
                </a:r>
              </a:p>
              <a:p>
                <a:pPr lvl="1"/>
                <a:endParaRPr lang="en-US" dirty="0"/>
              </a:p>
              <a:p>
                <a:pPr marL="457200" lvl="1" indent="0">
                  <a:buNone/>
                </a:pPr>
                <a:endParaRPr lang="en-US" dirty="0" smtClean="0"/>
              </a:p>
              <a:p>
                <a:pPr marL="0" indent="0" algn="ctr">
                  <a:buNone/>
                </a:pPr>
                <a14:m>
                  <m:oMathPara xmlns:m="http://schemas.openxmlformats.org/officeDocument/2006/math">
                    <m:oMathParaPr>
                      <m:jc m:val="centerGroup"/>
                    </m:oMathParaPr>
                    <m:oMath xmlns:m="http://schemas.openxmlformats.org/officeDocument/2006/math">
                      <m:r>
                        <a:rPr lang="en-US" sz="3200" b="0" i="1" smtClean="0">
                          <a:latin typeface="Cambria Math"/>
                        </a:rPr>
                        <m:t>𝐺𝑆𝑐𝑜𝑟𝑒</m:t>
                      </m:r>
                      <m:d>
                        <m:dPr>
                          <m:ctrlPr>
                            <a:rPr lang="en-US" sz="3200" b="0" i="1" smtClean="0">
                              <a:latin typeface="Cambria Math"/>
                            </a:rPr>
                          </m:ctrlPr>
                        </m:dPr>
                        <m:e>
                          <m:r>
                            <a:rPr lang="en-US" sz="3200" b="0" i="1" smtClean="0">
                              <a:latin typeface="Cambria Math"/>
                            </a:rPr>
                            <m:t>𝑄</m:t>
                          </m:r>
                        </m:e>
                      </m:d>
                      <m:r>
                        <a:rPr lang="en-US" sz="3200" b="0" i="1" smtClean="0">
                          <a:latin typeface="Cambria Math"/>
                        </a:rPr>
                        <m:t>= </m:t>
                      </m:r>
                      <m:sSup>
                        <m:sSupPr>
                          <m:ctrlPr>
                            <a:rPr lang="en-US" sz="3200" b="0" i="1" smtClean="0">
                              <a:latin typeface="Cambria Math"/>
                            </a:rPr>
                          </m:ctrlPr>
                        </m:sSupPr>
                        <m:e>
                          <m:d>
                            <m:dPr>
                              <m:ctrlPr>
                                <a:rPr lang="en-US" sz="3200" i="1">
                                  <a:latin typeface="Cambria Math"/>
                                </a:rPr>
                              </m:ctrlPr>
                            </m:dPr>
                            <m:e>
                              <m:f>
                                <m:fPr>
                                  <m:ctrlPr>
                                    <a:rPr lang="en-US" sz="3200" i="1">
                                      <a:latin typeface="Cambria Math"/>
                                    </a:rPr>
                                  </m:ctrlPr>
                                </m:fPr>
                                <m:num>
                                  <m:nary>
                                    <m:naryPr>
                                      <m:chr m:val="∑"/>
                                      <m:ctrlPr>
                                        <a:rPr lang="en-US" sz="3200" i="1">
                                          <a:latin typeface="Cambria Math"/>
                                        </a:rPr>
                                      </m:ctrlPr>
                                    </m:naryPr>
                                    <m:sub>
                                      <m:r>
                                        <m:rPr>
                                          <m:brk m:alnAt="23"/>
                                        </m:rPr>
                                        <a:rPr lang="en-US" sz="3200" i="1">
                                          <a:latin typeface="Cambria Math"/>
                                        </a:rPr>
                                        <m:t>𝑖</m:t>
                                      </m:r>
                                      <m:r>
                                        <a:rPr lang="en-US" sz="3200" i="1">
                                          <a:latin typeface="Cambria Math"/>
                                        </a:rPr>
                                        <m:t>=1</m:t>
                                      </m:r>
                                    </m:sub>
                                    <m:sup>
                                      <m:r>
                                        <a:rPr lang="en-US" sz="3200" i="1">
                                          <a:latin typeface="Cambria Math"/>
                                        </a:rPr>
                                        <m:t>𝑁</m:t>
                                      </m:r>
                                    </m:sup>
                                    <m:e>
                                      <m:r>
                                        <a:rPr lang="en-US" sz="3200" i="1">
                                          <a:latin typeface="Cambria Math"/>
                                        </a:rPr>
                                        <m:t>𝑑</m:t>
                                      </m:r>
                                      <m:r>
                                        <a:rPr lang="en-US" sz="3200" i="1">
                                          <a:latin typeface="Cambria Math"/>
                                        </a:rPr>
                                        <m:t>(</m:t>
                                      </m:r>
                                      <m:r>
                                        <a:rPr lang="en-US" sz="3200" i="1">
                                          <a:latin typeface="Cambria Math"/>
                                        </a:rPr>
                                        <m:t>𝐻𝑜𝐺𝑝</m:t>
                                      </m:r>
                                      <m:r>
                                        <a:rPr lang="en-US" sz="3200" i="1">
                                          <a:latin typeface="Cambria Math"/>
                                        </a:rPr>
                                        <m:t>, </m:t>
                                      </m:r>
                                      <m:r>
                                        <a:rPr lang="en-US" sz="3200" i="1">
                                          <a:latin typeface="Cambria Math"/>
                                        </a:rPr>
                                        <m:t>𝐻𝑜𝐺𝑖</m:t>
                                      </m:r>
                                      <m:r>
                                        <a:rPr lang="en-US" sz="3200" i="1">
                                          <a:latin typeface="Cambria Math"/>
                                        </a:rPr>
                                        <m:t>)</m:t>
                                      </m:r>
                                    </m:e>
                                  </m:nary>
                                </m:num>
                                <m:den>
                                  <m:r>
                                    <a:rPr lang="en-US" sz="3200" i="1">
                                      <a:latin typeface="Cambria Math"/>
                                    </a:rPr>
                                    <m:t>𝑁</m:t>
                                  </m:r>
                                  <m:r>
                                    <a:rPr lang="en-US" sz="3200" i="1">
                                      <a:latin typeface="Cambria Math"/>
                                    </a:rPr>
                                    <m:t>.</m:t>
                                  </m:r>
                                  <m:r>
                                    <a:rPr lang="en-US" sz="3200" i="1">
                                      <a:latin typeface="Cambria Math"/>
                                    </a:rPr>
                                    <m:t>𝐴</m:t>
                                  </m:r>
                                </m:den>
                              </m:f>
                            </m:e>
                          </m:d>
                        </m:e>
                        <m:sup>
                          <m:r>
                            <a:rPr lang="en-US" sz="3200" b="0" i="1" smtClean="0">
                              <a:latin typeface="Cambria Math"/>
                            </a:rPr>
                            <m:t>−1</m:t>
                          </m:r>
                        </m:sup>
                      </m:sSup>
                    </m:oMath>
                  </m:oMathPara>
                </a14:m>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490" t="-1444"/>
                </a:stretch>
              </a:blipFill>
            </p:spPr>
            <p:txBody>
              <a:bodyPr/>
              <a:lstStyle/>
              <a:p>
                <a:r>
                  <a:rPr lang="en-US">
                    <a:noFill/>
                  </a:rPr>
                  <a:t> </a:t>
                </a:r>
              </a:p>
            </p:txBody>
          </p:sp>
        </mc:Fallback>
      </mc:AlternateContent>
    </p:spTree>
    <p:extLst>
      <p:ext uri="{BB962C8B-B14F-4D97-AF65-F5344CB8AC3E}">
        <p14:creationId xmlns:p14="http://schemas.microsoft.com/office/powerpoint/2010/main" val="30435563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 Pipeline</a:t>
            </a:r>
            <a:endParaRPr lang="en-US" dirty="0"/>
          </a:p>
        </p:txBody>
      </p:sp>
      <p:sp>
        <p:nvSpPr>
          <p:cNvPr id="5" name="Rectangle 4"/>
          <p:cNvSpPr/>
          <p:nvPr/>
        </p:nvSpPr>
        <p:spPr bwMode="auto">
          <a:xfrm>
            <a:off x="775648" y="3886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6" name="Rectangle 5"/>
          <p:cNvSpPr/>
          <p:nvPr/>
        </p:nvSpPr>
        <p:spPr bwMode="auto">
          <a:xfrm>
            <a:off x="775648" y="3124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7" name="Rectangle 6"/>
          <p:cNvSpPr/>
          <p:nvPr/>
        </p:nvSpPr>
        <p:spPr bwMode="auto">
          <a:xfrm>
            <a:off x="775648" y="2362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a:rPr>
              <a:t>1</a:t>
            </a:r>
          </a:p>
        </p:txBody>
      </p:sp>
      <p:sp>
        <p:nvSpPr>
          <p:cNvPr id="8" name="Rectangle 7"/>
          <p:cNvSpPr/>
          <p:nvPr/>
        </p:nvSpPr>
        <p:spPr bwMode="auto">
          <a:xfrm>
            <a:off x="775648" y="4648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a:rPr>
              <a:t>H</a:t>
            </a:r>
          </a:p>
        </p:txBody>
      </p:sp>
      <p:sp>
        <p:nvSpPr>
          <p:cNvPr id="9" name="Rectangle 8"/>
          <p:cNvSpPr/>
          <p:nvPr/>
        </p:nvSpPr>
        <p:spPr bwMode="auto">
          <a:xfrm>
            <a:off x="1537648" y="3886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0" name="Rectangle 9"/>
          <p:cNvSpPr/>
          <p:nvPr/>
        </p:nvSpPr>
        <p:spPr bwMode="auto">
          <a:xfrm>
            <a:off x="1537648" y="3124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1" name="Rectangle 10"/>
          <p:cNvSpPr/>
          <p:nvPr/>
        </p:nvSpPr>
        <p:spPr bwMode="auto">
          <a:xfrm>
            <a:off x="1537648" y="2362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2" name="Rectangle 11"/>
          <p:cNvSpPr/>
          <p:nvPr/>
        </p:nvSpPr>
        <p:spPr bwMode="auto">
          <a:xfrm>
            <a:off x="1537648" y="4648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3" name="Rectangle 12"/>
          <p:cNvSpPr/>
          <p:nvPr/>
        </p:nvSpPr>
        <p:spPr bwMode="auto">
          <a:xfrm>
            <a:off x="2314433" y="3886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a:rPr>
              <a:t>Q</a:t>
            </a:r>
          </a:p>
        </p:txBody>
      </p:sp>
      <p:sp>
        <p:nvSpPr>
          <p:cNvPr id="14" name="Rectangle 13"/>
          <p:cNvSpPr/>
          <p:nvPr/>
        </p:nvSpPr>
        <p:spPr bwMode="auto">
          <a:xfrm>
            <a:off x="2314433" y="3124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5" name="Rectangle 14"/>
          <p:cNvSpPr/>
          <p:nvPr/>
        </p:nvSpPr>
        <p:spPr bwMode="auto">
          <a:xfrm>
            <a:off x="2314433" y="2362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6" name="Rectangle 15"/>
          <p:cNvSpPr/>
          <p:nvPr/>
        </p:nvSpPr>
        <p:spPr bwMode="auto">
          <a:xfrm>
            <a:off x="2314433" y="4648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7" name="Rectangle 16"/>
          <p:cNvSpPr/>
          <p:nvPr/>
        </p:nvSpPr>
        <p:spPr bwMode="auto">
          <a:xfrm>
            <a:off x="3076433" y="3886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8" name="Rectangle 17"/>
          <p:cNvSpPr/>
          <p:nvPr/>
        </p:nvSpPr>
        <p:spPr bwMode="auto">
          <a:xfrm>
            <a:off x="3076433" y="3124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19" name="Rectangle 18"/>
          <p:cNvSpPr/>
          <p:nvPr/>
        </p:nvSpPr>
        <p:spPr bwMode="auto">
          <a:xfrm>
            <a:off x="3076433" y="2362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a:rPr>
              <a:t>W</a:t>
            </a:r>
          </a:p>
        </p:txBody>
      </p:sp>
      <p:sp>
        <p:nvSpPr>
          <p:cNvPr id="20" name="Rectangle 19"/>
          <p:cNvSpPr/>
          <p:nvPr/>
        </p:nvSpPr>
        <p:spPr bwMode="auto">
          <a:xfrm>
            <a:off x="3076433" y="4648200"/>
            <a:ext cx="685800" cy="685800"/>
          </a:xfrm>
          <a:prstGeom prst="rect">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sp>
        <p:nvSpPr>
          <p:cNvPr id="21" name="Rectangle 20"/>
          <p:cNvSpPr/>
          <p:nvPr/>
        </p:nvSpPr>
        <p:spPr bwMode="auto">
          <a:xfrm>
            <a:off x="1447800" y="3048000"/>
            <a:ext cx="2438400" cy="2362200"/>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22" name="TextBox 21"/>
          <p:cNvSpPr txBox="1"/>
          <p:nvPr/>
        </p:nvSpPr>
        <p:spPr>
          <a:xfrm>
            <a:off x="4851779" y="2243435"/>
            <a:ext cx="3438762" cy="461665"/>
          </a:xfrm>
          <a:prstGeom prst="rect">
            <a:avLst/>
          </a:prstGeom>
          <a:noFill/>
        </p:spPr>
        <p:txBody>
          <a:bodyPr wrap="none" rtlCol="0">
            <a:spAutoFit/>
          </a:bodyPr>
          <a:lstStyle/>
          <a:p>
            <a:r>
              <a:rPr lang="en-US" dirty="0" smtClean="0"/>
              <a:t>Support = 3/9 &gt;= </a:t>
            </a:r>
            <a:r>
              <a:rPr lang="en-US" dirty="0" err="1" smtClean="0"/>
              <a:t>minsupp</a:t>
            </a:r>
            <a:endParaRPr lang="en-US" dirty="0"/>
          </a:p>
        </p:txBody>
      </p:sp>
      <p:sp>
        <p:nvSpPr>
          <p:cNvPr id="23" name="Can 22"/>
          <p:cNvSpPr/>
          <p:nvPr/>
        </p:nvSpPr>
        <p:spPr bwMode="auto">
          <a:xfrm>
            <a:off x="5943600" y="3810000"/>
            <a:ext cx="1447800" cy="1925574"/>
          </a:xfrm>
          <a:prstGeom prst="can">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err="1" smtClean="0">
                <a:ln>
                  <a:noFill/>
                </a:ln>
                <a:solidFill>
                  <a:schemeClr val="tx1"/>
                </a:solidFill>
                <a:effectLst/>
                <a:latin typeface="Times"/>
              </a:rPr>
              <a:t>C</a:t>
            </a:r>
            <a:r>
              <a:rPr kumimoji="0" lang="en-US" sz="3600" b="1" i="0" u="none" strike="noStrike" cap="none" normalizeH="0" baseline="-25000" dirty="0" err="1" smtClean="0">
                <a:ln>
                  <a:noFill/>
                </a:ln>
                <a:solidFill>
                  <a:schemeClr val="tx1"/>
                </a:solidFill>
                <a:effectLst/>
                <a:latin typeface="Times"/>
              </a:rPr>
              <a:t>k</a:t>
            </a:r>
            <a:endParaRPr kumimoji="0" lang="en-US" sz="3600" b="1" i="0" u="none" strike="noStrike" cap="none" normalizeH="0" baseline="-25000" dirty="0" smtClean="0">
              <a:ln>
                <a:noFill/>
              </a:ln>
              <a:solidFill>
                <a:schemeClr val="tx1"/>
              </a:solidFill>
              <a:effectLst/>
              <a:latin typeface="Times"/>
            </a:endParaRPr>
          </a:p>
        </p:txBody>
      </p:sp>
      <p:cxnSp>
        <p:nvCxnSpPr>
          <p:cNvPr id="25" name="Curved Connector 24"/>
          <p:cNvCxnSpPr>
            <a:stCxn id="13" idx="3"/>
            <a:endCxn id="23" idx="2"/>
          </p:cNvCxnSpPr>
          <p:nvPr/>
        </p:nvCxnSpPr>
        <p:spPr bwMode="auto">
          <a:xfrm>
            <a:off x="3000233" y="4229100"/>
            <a:ext cx="2943367" cy="543687"/>
          </a:xfrm>
          <a:prstGeom prst="curvedConnector3">
            <a:avLst/>
          </a:prstGeom>
          <a:solidFill>
            <a:schemeClr val="accent1"/>
          </a:solidFill>
          <a:ln w="762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45929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9"/>
                                        </p:tgtEl>
                                        <p:attrNameLst>
                                          <p:attrName>fillcolor</p:attrName>
                                        </p:attrNameLst>
                                      </p:cBhvr>
                                      <p:to>
                                        <a:schemeClr val="folHlink"/>
                                      </p:to>
                                    </p:animClr>
                                    <p:set>
                                      <p:cBhvr>
                                        <p:cTn id="7" dur="1000" fill="hold"/>
                                        <p:tgtEl>
                                          <p:spTgt spid="19"/>
                                        </p:tgtEl>
                                        <p:attrNameLst>
                                          <p:attrName>fill.type</p:attrName>
                                        </p:attrNameLst>
                                      </p:cBhvr>
                                      <p:to>
                                        <p:strVal val="solid"/>
                                      </p:to>
                                    </p:set>
                                    <p:set>
                                      <p:cBhvr>
                                        <p:cTn id="8" dur="1000" fill="hold"/>
                                        <p:tgtEl>
                                          <p:spTgt spid="19"/>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10"/>
                                        </p:tgtEl>
                                        <p:attrNameLst>
                                          <p:attrName>fillcolor</p:attrName>
                                        </p:attrNameLst>
                                      </p:cBhvr>
                                      <p:to>
                                        <a:schemeClr val="folHlink"/>
                                      </p:to>
                                    </p:animClr>
                                    <p:set>
                                      <p:cBhvr>
                                        <p:cTn id="11" dur="1000" fill="hold"/>
                                        <p:tgtEl>
                                          <p:spTgt spid="10"/>
                                        </p:tgtEl>
                                        <p:attrNameLst>
                                          <p:attrName>fill.type</p:attrName>
                                        </p:attrNameLst>
                                      </p:cBhvr>
                                      <p:to>
                                        <p:strVal val="solid"/>
                                      </p:to>
                                    </p:set>
                                    <p:set>
                                      <p:cBhvr>
                                        <p:cTn id="12" dur="1000" fill="hold"/>
                                        <p:tgtEl>
                                          <p:spTgt spid="10"/>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1000" fill="hold"/>
                                        <p:tgtEl>
                                          <p:spTgt spid="6"/>
                                        </p:tgtEl>
                                        <p:attrNameLst>
                                          <p:attrName>fillcolor</p:attrName>
                                        </p:attrNameLst>
                                      </p:cBhvr>
                                      <p:to>
                                        <a:schemeClr val="folHlink"/>
                                      </p:to>
                                    </p:animClr>
                                    <p:set>
                                      <p:cBhvr>
                                        <p:cTn id="15" dur="1000" fill="hold"/>
                                        <p:tgtEl>
                                          <p:spTgt spid="6"/>
                                        </p:tgtEl>
                                        <p:attrNameLst>
                                          <p:attrName>fill.type</p:attrName>
                                        </p:attrNameLst>
                                      </p:cBhvr>
                                      <p:to>
                                        <p:strVal val="solid"/>
                                      </p:to>
                                    </p:set>
                                    <p:set>
                                      <p:cBhvr>
                                        <p:cTn id="16" dur="1000" fill="hold"/>
                                        <p:tgtEl>
                                          <p:spTgt spid="6"/>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1000" fill="hold"/>
                                        <p:tgtEl>
                                          <p:spTgt spid="12"/>
                                        </p:tgtEl>
                                        <p:attrNameLst>
                                          <p:attrName>fillcolor</p:attrName>
                                        </p:attrNameLst>
                                      </p:cBhvr>
                                      <p:to>
                                        <a:schemeClr val="folHlink"/>
                                      </p:to>
                                    </p:animClr>
                                    <p:set>
                                      <p:cBhvr>
                                        <p:cTn id="19" dur="1000" fill="hold"/>
                                        <p:tgtEl>
                                          <p:spTgt spid="12"/>
                                        </p:tgtEl>
                                        <p:attrNameLst>
                                          <p:attrName>fill.type</p:attrName>
                                        </p:attrNameLst>
                                      </p:cBhvr>
                                      <p:to>
                                        <p:strVal val="solid"/>
                                      </p:to>
                                    </p:set>
                                    <p:set>
                                      <p:cBhvr>
                                        <p:cTn id="20" dur="1000" fill="hold"/>
                                        <p:tgtEl>
                                          <p:spTgt spid="12"/>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1000" fill="hold"/>
                                        <p:tgtEl>
                                          <p:spTgt spid="13"/>
                                        </p:tgtEl>
                                        <p:attrNameLst>
                                          <p:attrName>fillcolor</p:attrName>
                                        </p:attrNameLst>
                                      </p:cBhvr>
                                      <p:to>
                                        <a:schemeClr val="folHlink"/>
                                      </p:to>
                                    </p:animClr>
                                    <p:set>
                                      <p:cBhvr>
                                        <p:cTn id="23" dur="1000" fill="hold"/>
                                        <p:tgtEl>
                                          <p:spTgt spid="13"/>
                                        </p:tgtEl>
                                        <p:attrNameLst>
                                          <p:attrName>fill.type</p:attrName>
                                        </p:attrNameLst>
                                      </p:cBhvr>
                                      <p:to>
                                        <p:strVal val="solid"/>
                                      </p:to>
                                    </p:set>
                                    <p:set>
                                      <p:cBhvr>
                                        <p:cTn id="24" dur="1000" fill="hold"/>
                                        <p:tgtEl>
                                          <p:spTgt spid="13"/>
                                        </p:tgtEl>
                                        <p:attrNameLst>
                                          <p:attrName>fill.on</p:attrName>
                                        </p:attrNameLst>
                                      </p:cBhvr>
                                      <p:to>
                                        <p:strVal val="true"/>
                                      </p:to>
                                    </p:set>
                                  </p:childTnLst>
                                </p:cTn>
                              </p:par>
                            </p:childTnLst>
                          </p:cTn>
                        </p:par>
                        <p:par>
                          <p:cTn id="25" fill="hold">
                            <p:stCondLst>
                              <p:cond delay="1000"/>
                            </p:stCondLst>
                            <p:childTnLst>
                              <p:par>
                                <p:cTn id="26" presetID="21" presetClass="entr" presetSubtype="1"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heel(1)">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22" presetClass="entr" presetSubtype="8"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2175">
            <a:off x="6440855" y="4625425"/>
            <a:ext cx="1476375" cy="148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83946">
            <a:off x="5151418" y="2621829"/>
            <a:ext cx="1484373" cy="147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Mining Pipeline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𝐶</m:t>
                          </m:r>
                        </m:e>
                        <m:sub>
                          <m:r>
                            <a:rPr lang="en-US" b="0" i="1" smtClean="0">
                              <a:latin typeface="Cambria Math"/>
                            </a:rPr>
                            <m:t>𝑘</m:t>
                          </m:r>
                          <m:r>
                            <a:rPr lang="en-US" b="0" i="1" smtClean="0">
                              <a:latin typeface="Cambria Math"/>
                            </a:rPr>
                            <m:t>+1</m:t>
                          </m:r>
                        </m:sub>
                      </m:sSub>
                      <m:r>
                        <a:rPr lang="en-US" b="0" i="1" smtClean="0">
                          <a:latin typeface="Cambria Math"/>
                        </a:rPr>
                        <m:t>= </m:t>
                      </m:r>
                      <m:d>
                        <m:dPr>
                          <m:begChr m:val="{"/>
                          <m:endChr m:val="}"/>
                          <m:ctrlPr>
                            <a:rPr lang="en-US" b="0" i="1" smtClean="0">
                              <a:latin typeface="Cambria Math"/>
                            </a:rPr>
                          </m:ctrlPr>
                        </m:dPr>
                        <m:e>
                          <m:r>
                            <a:rPr lang="en-US" b="0" i="1" smtClean="0">
                              <a:latin typeface="Cambria Math"/>
                            </a:rPr>
                            <m:t>𝑥</m:t>
                          </m:r>
                        </m:e>
                        <m:e>
                          <m:r>
                            <a:rPr lang="en-US" b="0" i="1" smtClean="0">
                              <a:latin typeface="Cambria Math"/>
                            </a:rPr>
                            <m:t>𝑥</m:t>
                          </m:r>
                          <m:r>
                            <a:rPr lang="en-US" b="0" i="1" smtClean="0">
                              <a:latin typeface="Cambria Math"/>
                              <a:ea typeface="Cambria Math"/>
                            </a:rPr>
                            <m:t>∈</m:t>
                          </m:r>
                          <m:r>
                            <a:rPr lang="en-US" b="0" i="1" smtClean="0">
                              <a:latin typeface="Cambria Math"/>
                              <a:ea typeface="Cambria Math"/>
                            </a:rPr>
                            <m:t>𝐶𝑘</m:t>
                          </m:r>
                          <m:r>
                            <a:rPr lang="en-US" b="0" i="1" smtClean="0">
                              <a:latin typeface="Cambria Math"/>
                              <a:ea typeface="Cambria Math"/>
                            </a:rPr>
                            <m:t> </m:t>
                          </m:r>
                          <m:r>
                            <a:rPr lang="en-US" b="0" i="1" smtClean="0">
                              <a:latin typeface="Cambria Math"/>
                              <a:ea typeface="Cambria Math"/>
                            </a:rPr>
                            <m:t>𝑎𝑛𝑑</m:t>
                          </m:r>
                          <m:r>
                            <a:rPr lang="en-US" b="0" i="1" smtClean="0">
                              <a:latin typeface="Cambria Math"/>
                              <a:ea typeface="Cambria Math"/>
                            </a:rPr>
                            <m:t> </m:t>
                          </m:r>
                          <m:r>
                            <a:rPr lang="en-US" b="0" i="1" smtClean="0">
                              <a:latin typeface="Cambria Math"/>
                              <a:ea typeface="Cambria Math"/>
                            </a:rPr>
                            <m:t>𝑠𝑢𝑝𝑝</m:t>
                          </m:r>
                          <m:d>
                            <m:dPr>
                              <m:ctrlPr>
                                <a:rPr lang="en-US" b="0" i="1" smtClean="0">
                                  <a:latin typeface="Cambria Math"/>
                                  <a:ea typeface="Cambria Math"/>
                                </a:rPr>
                              </m:ctrlPr>
                            </m:dPr>
                            <m:e>
                              <m:r>
                                <a:rPr lang="en-US" b="0" i="1" smtClean="0">
                                  <a:latin typeface="Cambria Math"/>
                                  <a:ea typeface="Cambria Math"/>
                                </a:rPr>
                                <m:t>𝑥</m:t>
                              </m:r>
                            </m:e>
                          </m:d>
                          <m:r>
                            <a:rPr lang="en-US" b="0" i="1" smtClean="0">
                              <a:latin typeface="Cambria Math"/>
                              <a:ea typeface="Cambria Math"/>
                            </a:rPr>
                            <m:t>&gt; </m:t>
                          </m:r>
                          <m:r>
                            <a:rPr lang="en-US" b="0" i="1" smtClean="0">
                              <a:latin typeface="Cambria Math"/>
                            </a:rPr>
                            <m:t>𝑚𝑖𝑛𝑠𝑢𝑝</m:t>
                          </m:r>
                        </m:e>
                      </m:d>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5"/>
                <a:stretch>
                  <a:fillRect t="-1181"/>
                </a:stretch>
              </a:blipFill>
            </p:spPr>
            <p:txBody>
              <a:bodyPr/>
              <a:lstStyle/>
              <a:p>
                <a:r>
                  <a:rPr lang="en-US">
                    <a:noFill/>
                  </a:rPr>
                  <a:t> </a:t>
                </a:r>
              </a:p>
            </p:txBody>
          </p:sp>
        </mc:Fallback>
      </mc:AlternateContent>
      <p:sp>
        <p:nvSpPr>
          <p:cNvPr id="4" name="Can 3"/>
          <p:cNvSpPr/>
          <p:nvPr/>
        </p:nvSpPr>
        <p:spPr bwMode="auto">
          <a:xfrm>
            <a:off x="990600" y="5410200"/>
            <a:ext cx="3200400" cy="838200"/>
          </a:xfrm>
          <a:prstGeom prst="can">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Times"/>
              </a:rPr>
              <a:t>C</a:t>
            </a:r>
            <a:r>
              <a:rPr kumimoji="0" lang="en-US" sz="3200" b="1" i="0" u="none" strike="noStrike" cap="none" normalizeH="0" baseline="-25000" dirty="0" smtClean="0">
                <a:ln>
                  <a:noFill/>
                </a:ln>
                <a:solidFill>
                  <a:schemeClr val="tx1"/>
                </a:solidFill>
                <a:effectLst/>
                <a:latin typeface="Times"/>
              </a:rPr>
              <a:t>1</a:t>
            </a:r>
          </a:p>
        </p:txBody>
      </p:sp>
      <p:sp>
        <p:nvSpPr>
          <p:cNvPr id="5" name="Can 4"/>
          <p:cNvSpPr/>
          <p:nvPr/>
        </p:nvSpPr>
        <p:spPr bwMode="auto">
          <a:xfrm>
            <a:off x="1219200" y="4724400"/>
            <a:ext cx="2743200" cy="838200"/>
          </a:xfrm>
          <a:prstGeom prst="can">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b="1" dirty="0" smtClean="0"/>
              <a:t>…</a:t>
            </a:r>
            <a:endParaRPr kumimoji="0" lang="en-US" sz="3200" b="1" i="0" u="none" strike="noStrike" cap="none" normalizeH="0" baseline="0" dirty="0" smtClean="0">
              <a:ln>
                <a:noFill/>
              </a:ln>
              <a:solidFill>
                <a:schemeClr val="tx1"/>
              </a:solidFill>
              <a:effectLst/>
            </a:endParaRPr>
          </a:p>
        </p:txBody>
      </p:sp>
      <p:sp>
        <p:nvSpPr>
          <p:cNvPr id="6" name="Can 5"/>
          <p:cNvSpPr/>
          <p:nvPr/>
        </p:nvSpPr>
        <p:spPr bwMode="auto">
          <a:xfrm>
            <a:off x="1447800" y="4038600"/>
            <a:ext cx="2286000" cy="838200"/>
          </a:xfrm>
          <a:prstGeom prst="can">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b="1" dirty="0" err="1" smtClean="0"/>
              <a:t>C</a:t>
            </a:r>
            <a:r>
              <a:rPr lang="en-US" sz="3200" b="1" baseline="-25000" dirty="0" err="1" smtClean="0"/>
              <a:t>k</a:t>
            </a:r>
            <a:endParaRPr kumimoji="0" lang="en-US" sz="3200" b="1" i="0" u="none" strike="noStrike" cap="none" normalizeH="0" baseline="-25000" dirty="0" smtClean="0">
              <a:ln>
                <a:noFill/>
              </a:ln>
              <a:solidFill>
                <a:schemeClr val="tx1"/>
              </a:solidFill>
              <a:effectLst/>
            </a:endParaRPr>
          </a:p>
        </p:txBody>
      </p:sp>
      <p:sp>
        <p:nvSpPr>
          <p:cNvPr id="7" name="Can 6"/>
          <p:cNvSpPr/>
          <p:nvPr/>
        </p:nvSpPr>
        <p:spPr bwMode="auto">
          <a:xfrm>
            <a:off x="1676400" y="3352800"/>
            <a:ext cx="1828800" cy="838200"/>
          </a:xfrm>
          <a:prstGeom prst="can">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Times"/>
              </a:rPr>
              <a:t>…</a:t>
            </a:r>
          </a:p>
        </p:txBody>
      </p:sp>
      <p:sp>
        <p:nvSpPr>
          <p:cNvPr id="8" name="Can 7"/>
          <p:cNvSpPr/>
          <p:nvPr/>
        </p:nvSpPr>
        <p:spPr bwMode="auto">
          <a:xfrm>
            <a:off x="1866900" y="2667000"/>
            <a:ext cx="1447800" cy="838200"/>
          </a:xfrm>
          <a:prstGeom prst="can">
            <a:avLst/>
          </a:prstGeom>
          <a:solidFill>
            <a:schemeClr val="bg1">
              <a:lumMod val="7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Times"/>
              </a:rPr>
              <a:t>C</a:t>
            </a:r>
            <a:r>
              <a:rPr kumimoji="0" lang="en-US" sz="3200" b="1" i="0" u="none" strike="noStrike" cap="none" normalizeH="0" baseline="-25000" dirty="0" err="1" smtClean="0">
                <a:ln>
                  <a:noFill/>
                </a:ln>
                <a:solidFill>
                  <a:schemeClr val="tx1"/>
                </a:solidFill>
                <a:effectLst/>
                <a:latin typeface="Times"/>
              </a:rPr>
              <a:t>n</a:t>
            </a:r>
            <a:endParaRPr kumimoji="0" lang="en-US" sz="3200" b="1" i="0" u="none" strike="noStrike" cap="none" normalizeH="0" baseline="-25000" dirty="0" smtClean="0">
              <a:ln>
                <a:noFill/>
              </a:ln>
              <a:solidFill>
                <a:schemeClr val="tx1"/>
              </a:solidFill>
              <a:effectLst/>
              <a:latin typeface="Times"/>
            </a:endParaRPr>
          </a:p>
        </p:txBody>
      </p:sp>
      <p:pic>
        <p:nvPicPr>
          <p:cNvPr id="5123" name="Picture 3" descr="C:\Users\Abhinav Goel\Dropbox\CVPR2013\Abhinav Goel CVPR 2013 Submission\Figures\JPEG\1_11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081">
            <a:off x="6214210" y="2824660"/>
            <a:ext cx="159067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bhinav Goel\Dropbox\CVPR2013\Abhinav Goel CVPR 2013 Submission\Figures\JPEG\1_133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89482">
            <a:off x="5090096" y="3451386"/>
            <a:ext cx="89535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266395">
            <a:off x="5105400" y="4697565"/>
            <a:ext cx="3300412" cy="86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Abhinav Goel\Dropbox\CVPR2013\Abhinav Goel CVPR 2013 Submission\Figures\JPEG\1_138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4580" y="4393535"/>
            <a:ext cx="676275" cy="78105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urved Connector 15"/>
          <p:cNvCxnSpPr>
            <a:stCxn id="8" idx="1"/>
            <a:endCxn id="5126" idx="0"/>
          </p:cNvCxnSpPr>
          <p:nvPr/>
        </p:nvCxnSpPr>
        <p:spPr bwMode="auto">
          <a:xfrm rot="5400000" flipH="1" flipV="1">
            <a:off x="4135638" y="1102986"/>
            <a:ext cx="19176" cy="3108853"/>
          </a:xfrm>
          <a:prstGeom prst="curvedConnector3">
            <a:avLst>
              <a:gd name="adj1" fmla="val 2637573"/>
            </a:avLst>
          </a:prstGeom>
          <a:solidFill>
            <a:schemeClr val="accent1"/>
          </a:solidFill>
          <a:ln w="762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67068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126"/>
                                        </p:tgtEl>
                                        <p:attrNameLst>
                                          <p:attrName>style.visibility</p:attrName>
                                        </p:attrNameLst>
                                      </p:cBhvr>
                                      <p:to>
                                        <p:strVal val="visible"/>
                                      </p:to>
                                    </p:set>
                                    <p:animEffect transition="in" filter="fade">
                                      <p:cBhvr>
                                        <p:cTn id="32" dur="500"/>
                                        <p:tgtEl>
                                          <p:spTgt spid="5126"/>
                                        </p:tgtEl>
                                      </p:cBhvr>
                                    </p:animEffect>
                                  </p:childTnLst>
                                </p:cTn>
                              </p:par>
                              <p:par>
                                <p:cTn id="33" presetID="10" presetClass="entr" presetSubtype="0" fill="hold" nodeType="withEffect">
                                  <p:stCondLst>
                                    <p:cond delay="0"/>
                                  </p:stCondLst>
                                  <p:childTnLst>
                                    <p:set>
                                      <p:cBhvr>
                                        <p:cTn id="34" dur="1" fill="hold">
                                          <p:stCondLst>
                                            <p:cond delay="0"/>
                                          </p:stCondLst>
                                        </p:cTn>
                                        <p:tgtEl>
                                          <p:spTgt spid="5123"/>
                                        </p:tgtEl>
                                        <p:attrNameLst>
                                          <p:attrName>style.visibility</p:attrName>
                                        </p:attrNameLst>
                                      </p:cBhvr>
                                      <p:to>
                                        <p:strVal val="visible"/>
                                      </p:to>
                                    </p:set>
                                    <p:animEffect transition="in" filter="fade">
                                      <p:cBhvr>
                                        <p:cTn id="35" dur="500"/>
                                        <p:tgtEl>
                                          <p:spTgt spid="5123"/>
                                        </p:tgtEl>
                                      </p:cBhvr>
                                    </p:animEffect>
                                  </p:childTnLst>
                                </p:cTn>
                              </p:par>
                              <p:par>
                                <p:cTn id="36" presetID="10" presetClass="entr" presetSubtype="0" fill="hold" nodeType="withEffect">
                                  <p:stCondLst>
                                    <p:cond delay="0"/>
                                  </p:stCondLst>
                                  <p:childTnLst>
                                    <p:set>
                                      <p:cBhvr>
                                        <p:cTn id="37" dur="1" fill="hold">
                                          <p:stCondLst>
                                            <p:cond delay="0"/>
                                          </p:stCondLst>
                                        </p:cTn>
                                        <p:tgtEl>
                                          <p:spTgt spid="5124"/>
                                        </p:tgtEl>
                                        <p:attrNameLst>
                                          <p:attrName>style.visibility</p:attrName>
                                        </p:attrNameLst>
                                      </p:cBhvr>
                                      <p:to>
                                        <p:strVal val="visible"/>
                                      </p:to>
                                    </p:set>
                                    <p:animEffect transition="in" filter="fade">
                                      <p:cBhvr>
                                        <p:cTn id="38" dur="500"/>
                                        <p:tgtEl>
                                          <p:spTgt spid="5124"/>
                                        </p:tgtEl>
                                      </p:cBhvr>
                                    </p:animEffect>
                                  </p:childTnLst>
                                </p:cTn>
                              </p:par>
                              <p:par>
                                <p:cTn id="39" presetID="10" presetClass="entr" presetSubtype="0" fill="hold" nodeType="withEffect">
                                  <p:stCondLst>
                                    <p:cond delay="0"/>
                                  </p:stCondLst>
                                  <p:childTnLst>
                                    <p:set>
                                      <p:cBhvr>
                                        <p:cTn id="40" dur="1" fill="hold">
                                          <p:stCondLst>
                                            <p:cond delay="0"/>
                                          </p:stCondLst>
                                        </p:cTn>
                                        <p:tgtEl>
                                          <p:spTgt spid="5122"/>
                                        </p:tgtEl>
                                        <p:attrNameLst>
                                          <p:attrName>style.visibility</p:attrName>
                                        </p:attrNameLst>
                                      </p:cBhvr>
                                      <p:to>
                                        <p:strVal val="visible"/>
                                      </p:to>
                                    </p:set>
                                    <p:animEffect transition="in" filter="fade">
                                      <p:cBhvr>
                                        <p:cTn id="41" dur="500"/>
                                        <p:tgtEl>
                                          <p:spTgt spid="5122"/>
                                        </p:tgtEl>
                                      </p:cBhvr>
                                    </p:animEffect>
                                  </p:childTnLst>
                                </p:cTn>
                              </p:par>
                              <p:par>
                                <p:cTn id="42" presetID="10" presetClass="entr" presetSubtype="0" fill="hold" nodeType="withEffect">
                                  <p:stCondLst>
                                    <p:cond delay="0"/>
                                  </p:stCondLst>
                                  <p:childTnLst>
                                    <p:set>
                                      <p:cBhvr>
                                        <p:cTn id="43" dur="1" fill="hold">
                                          <p:stCondLst>
                                            <p:cond delay="0"/>
                                          </p:stCondLst>
                                        </p:cTn>
                                        <p:tgtEl>
                                          <p:spTgt spid="5127"/>
                                        </p:tgtEl>
                                        <p:attrNameLst>
                                          <p:attrName>style.visibility</p:attrName>
                                        </p:attrNameLst>
                                      </p:cBhvr>
                                      <p:to>
                                        <p:strVal val="visible"/>
                                      </p:to>
                                    </p:set>
                                    <p:animEffect transition="in" filter="fade">
                                      <p:cBhvr>
                                        <p:cTn id="44" dur="500"/>
                                        <p:tgtEl>
                                          <p:spTgt spid="5127"/>
                                        </p:tgtEl>
                                      </p:cBhvr>
                                    </p:animEffect>
                                  </p:childTnLst>
                                </p:cTn>
                              </p:par>
                              <p:par>
                                <p:cTn id="45" presetID="10" presetClass="entr" presetSubtype="0" fill="hold" nodeType="withEffect">
                                  <p:stCondLst>
                                    <p:cond delay="0"/>
                                  </p:stCondLst>
                                  <p:childTnLst>
                                    <p:set>
                                      <p:cBhvr>
                                        <p:cTn id="46" dur="1" fill="hold">
                                          <p:stCondLst>
                                            <p:cond delay="0"/>
                                          </p:stCondLst>
                                        </p:cTn>
                                        <p:tgtEl>
                                          <p:spTgt spid="5125"/>
                                        </p:tgtEl>
                                        <p:attrNameLst>
                                          <p:attrName>style.visibility</p:attrName>
                                        </p:attrNameLst>
                                      </p:cBhvr>
                                      <p:to>
                                        <p:strVal val="visible"/>
                                      </p:to>
                                    </p:set>
                                    <p:animEffect transition="in" filter="fade">
                                      <p:cBhvr>
                                        <p:cTn id="4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 Pipeline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Retrieve top 100 results for each query region</a:t>
                </a:r>
              </a:p>
              <a:p>
                <a:r>
                  <a:rPr lang="en-US" dirty="0" smtClean="0"/>
                  <a:t>Post-processing step to push away false positives:-</a:t>
                </a:r>
              </a:p>
              <a:p>
                <a:pPr marL="0" indent="0">
                  <a:buNone/>
                </a:pPr>
                <a14:m>
                  <m:oMathPara xmlns:m="http://schemas.openxmlformats.org/officeDocument/2006/math">
                    <m:oMathParaPr>
                      <m:jc m:val="centerGroup"/>
                    </m:oMathParaPr>
                    <m:oMath xmlns:m="http://schemas.openxmlformats.org/officeDocument/2006/math">
                      <m:r>
                        <a:rPr lang="en-US" sz="3200" b="0" i="1" smtClean="0">
                          <a:latin typeface="Cambria Math"/>
                        </a:rPr>
                        <m:t>𝑅𝑎𝑛𝑘</m:t>
                      </m:r>
                      <m:r>
                        <a:rPr lang="en-US" sz="3200" b="0" i="1" smtClean="0">
                          <a:latin typeface="Cambria Math"/>
                        </a:rPr>
                        <m:t>= </m:t>
                      </m:r>
                      <m:func>
                        <m:funcPr>
                          <m:ctrlPr>
                            <a:rPr lang="en-US" sz="3200" b="0" i="1" smtClean="0">
                              <a:latin typeface="Cambria Math"/>
                            </a:rPr>
                          </m:ctrlPr>
                        </m:funcPr>
                        <m:fName>
                          <m:limLow>
                            <m:limLowPr>
                              <m:ctrlPr>
                                <a:rPr lang="en-US" sz="3200" b="0" i="1" smtClean="0">
                                  <a:latin typeface="Cambria Math"/>
                                </a:rPr>
                              </m:ctrlPr>
                            </m:limLowPr>
                            <m:e>
                              <m:r>
                                <m:rPr>
                                  <m:sty m:val="p"/>
                                </m:rPr>
                                <a:rPr lang="en-US" sz="3200" b="0" i="0" smtClean="0">
                                  <a:latin typeface="Cambria Math"/>
                                </a:rPr>
                                <m:t>max</m:t>
                              </m:r>
                            </m:e>
                            <m:lim/>
                          </m:limLow>
                        </m:fName>
                        <m:e>
                          <m:r>
                            <a:rPr lang="en-US" sz="3200" b="0" i="1" smtClean="0">
                              <a:latin typeface="Cambria Math"/>
                            </a:rPr>
                            <m:t>(</m:t>
                          </m:r>
                          <m:r>
                            <a:rPr lang="en-US" sz="3200" b="0" i="1" smtClean="0">
                              <a:latin typeface="Cambria Math"/>
                            </a:rPr>
                            <m:t>𝑅𝑎𝑛𝑘𝑆𝐼𝐹𝑇</m:t>
                          </m:r>
                          <m:r>
                            <a:rPr lang="en-US" sz="3200" b="0" i="1" smtClean="0">
                              <a:latin typeface="Cambria Math"/>
                            </a:rPr>
                            <m:t>, </m:t>
                          </m:r>
                          <m:r>
                            <a:rPr lang="en-US" sz="3200" b="0" i="1" smtClean="0">
                              <a:latin typeface="Cambria Math"/>
                            </a:rPr>
                            <m:t>𝑅𝑎𝑛𝑘𝐻𝑜𝐺</m:t>
                          </m:r>
                          <m:r>
                            <a:rPr lang="en-US" sz="3200" b="0" i="1" smtClean="0">
                              <a:latin typeface="Cambria Math"/>
                            </a:rPr>
                            <m:t>)</m:t>
                          </m:r>
                        </m:e>
                      </m:func>
                    </m:oMath>
                  </m:oMathPara>
                </a14:m>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490" t="-1444" r="-1255"/>
                </a:stretch>
              </a:blipFill>
            </p:spPr>
            <p:txBody>
              <a:bodyPr/>
              <a:lstStyle/>
              <a:p>
                <a:r>
                  <a:rPr lang="en-US">
                    <a:noFill/>
                  </a:rPr>
                  <a:t> </a:t>
                </a:r>
              </a:p>
            </p:txBody>
          </p:sp>
        </mc:Fallback>
      </mc:AlternateContent>
      <p:pic>
        <p:nvPicPr>
          <p:cNvPr id="17409" name="Picture 1"/>
          <p:cNvPicPr>
            <a:picLocks noChangeAspect="1" noChangeArrowheads="1"/>
          </p:cNvPicPr>
          <p:nvPr/>
        </p:nvPicPr>
        <p:blipFill>
          <a:blip r:embed="rId4"/>
          <a:srcRect/>
          <a:stretch>
            <a:fillRect/>
          </a:stretch>
        </p:blipFill>
        <p:spPr bwMode="auto">
          <a:xfrm>
            <a:off x="316612" y="3429000"/>
            <a:ext cx="8541668" cy="3143272"/>
          </a:xfrm>
          <a:prstGeom prst="rect">
            <a:avLst/>
          </a:prstGeom>
          <a:noFill/>
          <a:ln w="9525">
            <a:noFill/>
            <a:miter lim="800000"/>
            <a:headEnd/>
            <a:tailEnd/>
          </a:ln>
          <a:effectLst/>
        </p:spPr>
      </p:pic>
    </p:spTree>
    <p:extLst>
      <p:ext uri="{BB962C8B-B14F-4D97-AF65-F5344CB8AC3E}">
        <p14:creationId xmlns:p14="http://schemas.microsoft.com/office/powerpoint/2010/main" val="29126859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Near-Instance Retrieval Results</a:t>
            </a:r>
            <a:endParaRPr lang="en-US" dirty="0"/>
          </a:p>
        </p:txBody>
      </p:sp>
      <p:pic>
        <p:nvPicPr>
          <p:cNvPr id="4099" name="Picture 3" descr="C:\Users\Abhinav Goel\Dropbox\CVPR2013\Abhinav Goel CVPR 2013 Submission\Figures\JPEG\tex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1981200"/>
            <a:ext cx="6686423" cy="3276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676210" y="5486400"/>
            <a:ext cx="7772400" cy="77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aseline="0">
                <a:solidFill>
                  <a:srgbClr val="008000"/>
                </a:solidFill>
                <a:latin typeface="Bookman Old Style (Headings)"/>
                <a:ea typeface="+mj-ea"/>
                <a:cs typeface="+mj-cs"/>
              </a:defRPr>
            </a:lvl1pPr>
            <a:lvl2pPr algn="ctr" rtl="0" eaLnBrk="0" fontAlgn="base" hangingPunct="0">
              <a:spcBef>
                <a:spcPct val="0"/>
              </a:spcBef>
              <a:spcAft>
                <a:spcPct val="0"/>
              </a:spcAft>
              <a:defRPr sz="3600">
                <a:solidFill>
                  <a:srgbClr val="008000"/>
                </a:solidFill>
                <a:latin typeface="Bookman Old Style (Headings)"/>
              </a:defRPr>
            </a:lvl2pPr>
            <a:lvl3pPr algn="ctr" rtl="0" eaLnBrk="0" fontAlgn="base" hangingPunct="0">
              <a:spcBef>
                <a:spcPct val="0"/>
              </a:spcBef>
              <a:spcAft>
                <a:spcPct val="0"/>
              </a:spcAft>
              <a:defRPr sz="3600">
                <a:solidFill>
                  <a:srgbClr val="008000"/>
                </a:solidFill>
                <a:latin typeface="Bookman Old Style (Headings)"/>
              </a:defRPr>
            </a:lvl3pPr>
            <a:lvl4pPr algn="ctr" rtl="0" eaLnBrk="0" fontAlgn="base" hangingPunct="0">
              <a:spcBef>
                <a:spcPct val="0"/>
              </a:spcBef>
              <a:spcAft>
                <a:spcPct val="0"/>
              </a:spcAft>
              <a:defRPr sz="3600">
                <a:solidFill>
                  <a:srgbClr val="008000"/>
                </a:solidFill>
                <a:latin typeface="Bookman Old Style (Headings)"/>
              </a:defRPr>
            </a:lvl4pPr>
            <a:lvl5pPr algn="ctr" rtl="0" eaLnBrk="0" fontAlgn="base" hangingPunct="0">
              <a:spcBef>
                <a:spcPct val="0"/>
              </a:spcBef>
              <a:spcAft>
                <a:spcPct val="0"/>
              </a:spcAft>
              <a:defRPr sz="3600">
                <a:solidFill>
                  <a:srgbClr val="008000"/>
                </a:solidFill>
                <a:latin typeface="Bookman Old Style (Headings)"/>
              </a:defRPr>
            </a:lvl5pPr>
            <a:lvl6pPr marL="457200" algn="ctr" rtl="0" eaLnBrk="1" fontAlgn="base" hangingPunct="1">
              <a:spcBef>
                <a:spcPct val="0"/>
              </a:spcBef>
              <a:spcAft>
                <a:spcPct val="0"/>
              </a:spcAft>
              <a:defRPr sz="4400">
                <a:solidFill>
                  <a:schemeClr val="tx2"/>
                </a:solidFill>
                <a:latin typeface="Times"/>
              </a:defRPr>
            </a:lvl6pPr>
            <a:lvl7pPr marL="914400" algn="ctr" rtl="0" eaLnBrk="1" fontAlgn="base" hangingPunct="1">
              <a:spcBef>
                <a:spcPct val="0"/>
              </a:spcBef>
              <a:spcAft>
                <a:spcPct val="0"/>
              </a:spcAft>
              <a:defRPr sz="4400">
                <a:solidFill>
                  <a:schemeClr val="tx2"/>
                </a:solidFill>
                <a:latin typeface="Times"/>
              </a:defRPr>
            </a:lvl7pPr>
            <a:lvl8pPr marL="1371600" algn="ctr" rtl="0" eaLnBrk="1" fontAlgn="base" hangingPunct="1">
              <a:spcBef>
                <a:spcPct val="0"/>
              </a:spcBef>
              <a:spcAft>
                <a:spcPct val="0"/>
              </a:spcAft>
              <a:defRPr sz="4400">
                <a:solidFill>
                  <a:schemeClr val="tx2"/>
                </a:solidFill>
                <a:latin typeface="Times"/>
              </a:defRPr>
            </a:lvl8pPr>
            <a:lvl9pPr marL="1828800" algn="ctr" rtl="0" eaLnBrk="1" fontAlgn="base" hangingPunct="1">
              <a:spcBef>
                <a:spcPct val="0"/>
              </a:spcBef>
              <a:spcAft>
                <a:spcPct val="0"/>
              </a:spcAft>
              <a:defRPr sz="4400">
                <a:solidFill>
                  <a:schemeClr val="tx2"/>
                </a:solidFill>
                <a:latin typeface="Times"/>
              </a:defRPr>
            </a:lvl9pPr>
          </a:lstStyle>
          <a:p>
            <a:r>
              <a:rPr lang="en-US" sz="2400" b="1" dirty="0" smtClean="0">
                <a:solidFill>
                  <a:schemeClr val="tx1"/>
                </a:solidFill>
              </a:rPr>
              <a:t>Text Signs</a:t>
            </a:r>
            <a:endParaRPr lang="en-US" sz="2400" b="1" dirty="0">
              <a:solidFill>
                <a:schemeClr val="tx1"/>
              </a:solidFill>
            </a:endParaRPr>
          </a:p>
        </p:txBody>
      </p:sp>
    </p:spTree>
    <p:extLst>
      <p:ext uri="{BB962C8B-B14F-4D97-AF65-F5344CB8AC3E}">
        <p14:creationId xmlns:p14="http://schemas.microsoft.com/office/powerpoint/2010/main" val="11370441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Near-Instance Retrieval Results</a:t>
            </a:r>
          </a:p>
        </p:txBody>
      </p:sp>
      <p:pic>
        <p:nvPicPr>
          <p:cNvPr id="4" name="Picture 6" descr="C:\Users\Abhinav Goel\Dropbox\CVPR2013\Abhinav Goel CVPR 2013 Submission\Figures\JPEG\results\grill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4040" y="2092306"/>
            <a:ext cx="6815919" cy="335918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676210" y="5486400"/>
            <a:ext cx="7772400" cy="77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aseline="0">
                <a:solidFill>
                  <a:srgbClr val="008000"/>
                </a:solidFill>
                <a:latin typeface="Bookman Old Style (Headings)"/>
                <a:ea typeface="+mj-ea"/>
                <a:cs typeface="+mj-cs"/>
              </a:defRPr>
            </a:lvl1pPr>
            <a:lvl2pPr algn="ctr" rtl="0" eaLnBrk="0" fontAlgn="base" hangingPunct="0">
              <a:spcBef>
                <a:spcPct val="0"/>
              </a:spcBef>
              <a:spcAft>
                <a:spcPct val="0"/>
              </a:spcAft>
              <a:defRPr sz="3600">
                <a:solidFill>
                  <a:srgbClr val="008000"/>
                </a:solidFill>
                <a:latin typeface="Bookman Old Style (Headings)"/>
              </a:defRPr>
            </a:lvl2pPr>
            <a:lvl3pPr algn="ctr" rtl="0" eaLnBrk="0" fontAlgn="base" hangingPunct="0">
              <a:spcBef>
                <a:spcPct val="0"/>
              </a:spcBef>
              <a:spcAft>
                <a:spcPct val="0"/>
              </a:spcAft>
              <a:defRPr sz="3600">
                <a:solidFill>
                  <a:srgbClr val="008000"/>
                </a:solidFill>
                <a:latin typeface="Bookman Old Style (Headings)"/>
              </a:defRPr>
            </a:lvl3pPr>
            <a:lvl4pPr algn="ctr" rtl="0" eaLnBrk="0" fontAlgn="base" hangingPunct="0">
              <a:spcBef>
                <a:spcPct val="0"/>
              </a:spcBef>
              <a:spcAft>
                <a:spcPct val="0"/>
              </a:spcAft>
              <a:defRPr sz="3600">
                <a:solidFill>
                  <a:srgbClr val="008000"/>
                </a:solidFill>
                <a:latin typeface="Bookman Old Style (Headings)"/>
              </a:defRPr>
            </a:lvl4pPr>
            <a:lvl5pPr algn="ctr" rtl="0" eaLnBrk="0" fontAlgn="base" hangingPunct="0">
              <a:spcBef>
                <a:spcPct val="0"/>
              </a:spcBef>
              <a:spcAft>
                <a:spcPct val="0"/>
              </a:spcAft>
              <a:defRPr sz="3600">
                <a:solidFill>
                  <a:srgbClr val="008000"/>
                </a:solidFill>
                <a:latin typeface="Bookman Old Style (Headings)"/>
              </a:defRPr>
            </a:lvl5pPr>
            <a:lvl6pPr marL="457200" algn="ctr" rtl="0" eaLnBrk="1" fontAlgn="base" hangingPunct="1">
              <a:spcBef>
                <a:spcPct val="0"/>
              </a:spcBef>
              <a:spcAft>
                <a:spcPct val="0"/>
              </a:spcAft>
              <a:defRPr sz="4400">
                <a:solidFill>
                  <a:schemeClr val="tx2"/>
                </a:solidFill>
                <a:latin typeface="Times"/>
              </a:defRPr>
            </a:lvl6pPr>
            <a:lvl7pPr marL="914400" algn="ctr" rtl="0" eaLnBrk="1" fontAlgn="base" hangingPunct="1">
              <a:spcBef>
                <a:spcPct val="0"/>
              </a:spcBef>
              <a:spcAft>
                <a:spcPct val="0"/>
              </a:spcAft>
              <a:defRPr sz="4400">
                <a:solidFill>
                  <a:schemeClr val="tx2"/>
                </a:solidFill>
                <a:latin typeface="Times"/>
              </a:defRPr>
            </a:lvl7pPr>
            <a:lvl8pPr marL="1371600" algn="ctr" rtl="0" eaLnBrk="1" fontAlgn="base" hangingPunct="1">
              <a:spcBef>
                <a:spcPct val="0"/>
              </a:spcBef>
              <a:spcAft>
                <a:spcPct val="0"/>
              </a:spcAft>
              <a:defRPr sz="4400">
                <a:solidFill>
                  <a:schemeClr val="tx2"/>
                </a:solidFill>
                <a:latin typeface="Times"/>
              </a:defRPr>
            </a:lvl8pPr>
            <a:lvl9pPr marL="1828800" algn="ctr" rtl="0" eaLnBrk="1" fontAlgn="base" hangingPunct="1">
              <a:spcBef>
                <a:spcPct val="0"/>
              </a:spcBef>
              <a:spcAft>
                <a:spcPct val="0"/>
              </a:spcAft>
              <a:defRPr sz="4400">
                <a:solidFill>
                  <a:schemeClr val="tx2"/>
                </a:solidFill>
                <a:latin typeface="Times"/>
              </a:defRPr>
            </a:lvl9pPr>
          </a:lstStyle>
          <a:p>
            <a:r>
              <a:rPr lang="en-US" sz="2400" b="1" dirty="0" smtClean="0">
                <a:solidFill>
                  <a:schemeClr val="tx1"/>
                </a:solidFill>
              </a:rPr>
              <a:t>Grills</a:t>
            </a:r>
            <a:endParaRPr lang="en-US" sz="2400" b="1" dirty="0">
              <a:solidFill>
                <a:schemeClr val="tx1"/>
              </a:solidFill>
            </a:endParaRPr>
          </a:p>
        </p:txBody>
      </p:sp>
    </p:spTree>
    <p:extLst>
      <p:ext uri="{BB962C8B-B14F-4D97-AF65-F5344CB8AC3E}">
        <p14:creationId xmlns:p14="http://schemas.microsoft.com/office/powerpoint/2010/main" val="38592453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Near-Instance Retrieval Results</a:t>
            </a:r>
          </a:p>
        </p:txBody>
      </p:sp>
      <p:pic>
        <p:nvPicPr>
          <p:cNvPr id="4" name="Picture 4" descr="C:\Users\Abhinav Goel\Dropbox\CVPR2013\Abhinav Goel CVPR 2013 Submission\Figures\JPEG\lamp.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209800"/>
            <a:ext cx="6251943" cy="311666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676210" y="5486400"/>
            <a:ext cx="7772400" cy="77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aseline="0">
                <a:solidFill>
                  <a:srgbClr val="008000"/>
                </a:solidFill>
                <a:latin typeface="Bookman Old Style (Headings)"/>
                <a:ea typeface="+mj-ea"/>
                <a:cs typeface="+mj-cs"/>
              </a:defRPr>
            </a:lvl1pPr>
            <a:lvl2pPr algn="ctr" rtl="0" eaLnBrk="0" fontAlgn="base" hangingPunct="0">
              <a:spcBef>
                <a:spcPct val="0"/>
              </a:spcBef>
              <a:spcAft>
                <a:spcPct val="0"/>
              </a:spcAft>
              <a:defRPr sz="3600">
                <a:solidFill>
                  <a:srgbClr val="008000"/>
                </a:solidFill>
                <a:latin typeface="Bookman Old Style (Headings)"/>
              </a:defRPr>
            </a:lvl2pPr>
            <a:lvl3pPr algn="ctr" rtl="0" eaLnBrk="0" fontAlgn="base" hangingPunct="0">
              <a:spcBef>
                <a:spcPct val="0"/>
              </a:spcBef>
              <a:spcAft>
                <a:spcPct val="0"/>
              </a:spcAft>
              <a:defRPr sz="3600">
                <a:solidFill>
                  <a:srgbClr val="008000"/>
                </a:solidFill>
                <a:latin typeface="Bookman Old Style (Headings)"/>
              </a:defRPr>
            </a:lvl3pPr>
            <a:lvl4pPr algn="ctr" rtl="0" eaLnBrk="0" fontAlgn="base" hangingPunct="0">
              <a:spcBef>
                <a:spcPct val="0"/>
              </a:spcBef>
              <a:spcAft>
                <a:spcPct val="0"/>
              </a:spcAft>
              <a:defRPr sz="3600">
                <a:solidFill>
                  <a:srgbClr val="008000"/>
                </a:solidFill>
                <a:latin typeface="Bookman Old Style (Headings)"/>
              </a:defRPr>
            </a:lvl4pPr>
            <a:lvl5pPr algn="ctr" rtl="0" eaLnBrk="0" fontAlgn="base" hangingPunct="0">
              <a:spcBef>
                <a:spcPct val="0"/>
              </a:spcBef>
              <a:spcAft>
                <a:spcPct val="0"/>
              </a:spcAft>
              <a:defRPr sz="3600">
                <a:solidFill>
                  <a:srgbClr val="008000"/>
                </a:solidFill>
                <a:latin typeface="Bookman Old Style (Headings)"/>
              </a:defRPr>
            </a:lvl5pPr>
            <a:lvl6pPr marL="457200" algn="ctr" rtl="0" eaLnBrk="1" fontAlgn="base" hangingPunct="1">
              <a:spcBef>
                <a:spcPct val="0"/>
              </a:spcBef>
              <a:spcAft>
                <a:spcPct val="0"/>
              </a:spcAft>
              <a:defRPr sz="4400">
                <a:solidFill>
                  <a:schemeClr val="tx2"/>
                </a:solidFill>
                <a:latin typeface="Times"/>
              </a:defRPr>
            </a:lvl6pPr>
            <a:lvl7pPr marL="914400" algn="ctr" rtl="0" eaLnBrk="1" fontAlgn="base" hangingPunct="1">
              <a:spcBef>
                <a:spcPct val="0"/>
              </a:spcBef>
              <a:spcAft>
                <a:spcPct val="0"/>
              </a:spcAft>
              <a:defRPr sz="4400">
                <a:solidFill>
                  <a:schemeClr val="tx2"/>
                </a:solidFill>
                <a:latin typeface="Times"/>
              </a:defRPr>
            </a:lvl7pPr>
            <a:lvl8pPr marL="1371600" algn="ctr" rtl="0" eaLnBrk="1" fontAlgn="base" hangingPunct="1">
              <a:spcBef>
                <a:spcPct val="0"/>
              </a:spcBef>
              <a:spcAft>
                <a:spcPct val="0"/>
              </a:spcAft>
              <a:defRPr sz="4400">
                <a:solidFill>
                  <a:schemeClr val="tx2"/>
                </a:solidFill>
                <a:latin typeface="Times"/>
              </a:defRPr>
            </a:lvl8pPr>
            <a:lvl9pPr marL="1828800" algn="ctr" rtl="0" eaLnBrk="1" fontAlgn="base" hangingPunct="1">
              <a:spcBef>
                <a:spcPct val="0"/>
              </a:spcBef>
              <a:spcAft>
                <a:spcPct val="0"/>
              </a:spcAft>
              <a:defRPr sz="4400">
                <a:solidFill>
                  <a:schemeClr val="tx2"/>
                </a:solidFill>
                <a:latin typeface="Times"/>
              </a:defRPr>
            </a:lvl9pPr>
          </a:lstStyle>
          <a:p>
            <a:r>
              <a:rPr lang="en-US" sz="2400" b="1" dirty="0" smtClean="0">
                <a:solidFill>
                  <a:schemeClr val="tx1"/>
                </a:solidFill>
              </a:rPr>
              <a:t>Street Lamps</a:t>
            </a:r>
            <a:endParaRPr lang="en-US" sz="2400" b="1" dirty="0">
              <a:solidFill>
                <a:schemeClr val="tx1"/>
              </a:solidFill>
            </a:endParaRPr>
          </a:p>
        </p:txBody>
      </p:sp>
    </p:spTree>
    <p:extLst>
      <p:ext uri="{BB962C8B-B14F-4D97-AF65-F5344CB8AC3E}">
        <p14:creationId xmlns:p14="http://schemas.microsoft.com/office/powerpoint/2010/main" val="6454750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Near-Instance Retrieval Results</a:t>
            </a:r>
          </a:p>
        </p:txBody>
      </p:sp>
      <p:pic>
        <p:nvPicPr>
          <p:cNvPr id="4" name="Picture 5" descr="C:\Users\Abhinav Goel\Dropbox\CVPR2013\Abhinav Goel CVPR 2013 Submission\Figures\JPEG\results\windows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905000"/>
            <a:ext cx="7149776" cy="35813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676210" y="5486400"/>
            <a:ext cx="7772400" cy="77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aseline="0">
                <a:solidFill>
                  <a:srgbClr val="008000"/>
                </a:solidFill>
                <a:latin typeface="Bookman Old Style (Headings)"/>
                <a:ea typeface="+mj-ea"/>
                <a:cs typeface="+mj-cs"/>
              </a:defRPr>
            </a:lvl1pPr>
            <a:lvl2pPr algn="ctr" rtl="0" eaLnBrk="0" fontAlgn="base" hangingPunct="0">
              <a:spcBef>
                <a:spcPct val="0"/>
              </a:spcBef>
              <a:spcAft>
                <a:spcPct val="0"/>
              </a:spcAft>
              <a:defRPr sz="3600">
                <a:solidFill>
                  <a:srgbClr val="008000"/>
                </a:solidFill>
                <a:latin typeface="Bookman Old Style (Headings)"/>
              </a:defRPr>
            </a:lvl2pPr>
            <a:lvl3pPr algn="ctr" rtl="0" eaLnBrk="0" fontAlgn="base" hangingPunct="0">
              <a:spcBef>
                <a:spcPct val="0"/>
              </a:spcBef>
              <a:spcAft>
                <a:spcPct val="0"/>
              </a:spcAft>
              <a:defRPr sz="3600">
                <a:solidFill>
                  <a:srgbClr val="008000"/>
                </a:solidFill>
                <a:latin typeface="Bookman Old Style (Headings)"/>
              </a:defRPr>
            </a:lvl3pPr>
            <a:lvl4pPr algn="ctr" rtl="0" eaLnBrk="0" fontAlgn="base" hangingPunct="0">
              <a:spcBef>
                <a:spcPct val="0"/>
              </a:spcBef>
              <a:spcAft>
                <a:spcPct val="0"/>
              </a:spcAft>
              <a:defRPr sz="3600">
                <a:solidFill>
                  <a:srgbClr val="008000"/>
                </a:solidFill>
                <a:latin typeface="Bookman Old Style (Headings)"/>
              </a:defRPr>
            </a:lvl4pPr>
            <a:lvl5pPr algn="ctr" rtl="0" eaLnBrk="0" fontAlgn="base" hangingPunct="0">
              <a:spcBef>
                <a:spcPct val="0"/>
              </a:spcBef>
              <a:spcAft>
                <a:spcPct val="0"/>
              </a:spcAft>
              <a:defRPr sz="3600">
                <a:solidFill>
                  <a:srgbClr val="008000"/>
                </a:solidFill>
                <a:latin typeface="Bookman Old Style (Headings)"/>
              </a:defRPr>
            </a:lvl5pPr>
            <a:lvl6pPr marL="457200" algn="ctr" rtl="0" eaLnBrk="1" fontAlgn="base" hangingPunct="1">
              <a:spcBef>
                <a:spcPct val="0"/>
              </a:spcBef>
              <a:spcAft>
                <a:spcPct val="0"/>
              </a:spcAft>
              <a:defRPr sz="4400">
                <a:solidFill>
                  <a:schemeClr val="tx2"/>
                </a:solidFill>
                <a:latin typeface="Times"/>
              </a:defRPr>
            </a:lvl6pPr>
            <a:lvl7pPr marL="914400" algn="ctr" rtl="0" eaLnBrk="1" fontAlgn="base" hangingPunct="1">
              <a:spcBef>
                <a:spcPct val="0"/>
              </a:spcBef>
              <a:spcAft>
                <a:spcPct val="0"/>
              </a:spcAft>
              <a:defRPr sz="4400">
                <a:solidFill>
                  <a:schemeClr val="tx2"/>
                </a:solidFill>
                <a:latin typeface="Times"/>
              </a:defRPr>
            </a:lvl7pPr>
            <a:lvl8pPr marL="1371600" algn="ctr" rtl="0" eaLnBrk="1" fontAlgn="base" hangingPunct="1">
              <a:spcBef>
                <a:spcPct val="0"/>
              </a:spcBef>
              <a:spcAft>
                <a:spcPct val="0"/>
              </a:spcAft>
              <a:defRPr sz="4400">
                <a:solidFill>
                  <a:schemeClr val="tx2"/>
                </a:solidFill>
                <a:latin typeface="Times"/>
              </a:defRPr>
            </a:lvl8pPr>
            <a:lvl9pPr marL="1828800" algn="ctr" rtl="0" eaLnBrk="1" fontAlgn="base" hangingPunct="1">
              <a:spcBef>
                <a:spcPct val="0"/>
              </a:spcBef>
              <a:spcAft>
                <a:spcPct val="0"/>
              </a:spcAft>
              <a:defRPr sz="4400">
                <a:solidFill>
                  <a:schemeClr val="tx2"/>
                </a:solidFill>
                <a:latin typeface="Times"/>
              </a:defRPr>
            </a:lvl9pPr>
          </a:lstStyle>
          <a:p>
            <a:r>
              <a:rPr lang="en-US" sz="2400" b="1" dirty="0" smtClean="0">
                <a:solidFill>
                  <a:schemeClr val="tx1"/>
                </a:solidFill>
              </a:rPr>
              <a:t>Windows</a:t>
            </a:r>
            <a:endParaRPr lang="en-US" sz="2400" b="1" dirty="0">
              <a:solidFill>
                <a:schemeClr val="tx1"/>
              </a:solidFill>
            </a:endParaRPr>
          </a:p>
        </p:txBody>
      </p:sp>
    </p:spTree>
    <p:extLst>
      <p:ext uri="{BB962C8B-B14F-4D97-AF65-F5344CB8AC3E}">
        <p14:creationId xmlns:p14="http://schemas.microsoft.com/office/powerpoint/2010/main" val="14103973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Complexity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Exemplar SVM Training: </a:t>
                </a:r>
                <a:endParaRPr lang="en-US" b="0" i="1" dirty="0" smtClean="0">
                  <a:latin typeface="Cambria Math"/>
                </a:endParaRPr>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a:rPr>
                        <m:t>𝑂</m:t>
                      </m:r>
                      <m:r>
                        <a:rPr lang="en-US" b="0" i="1" smtClean="0">
                          <a:latin typeface="Cambria Math"/>
                        </a:rPr>
                        <m:t>(</m:t>
                      </m:r>
                      <m:func>
                        <m:funcPr>
                          <m:ctrlPr>
                            <a:rPr lang="en-US" b="0" i="1" smtClean="0">
                              <a:latin typeface="Cambria Math"/>
                            </a:rPr>
                          </m:ctrlPr>
                        </m:funcPr>
                        <m:fName>
                          <m:r>
                            <m:rPr>
                              <m:sty m:val="p"/>
                            </m:rPr>
                            <a:rPr lang="en-US" b="0" i="0" smtClean="0">
                              <a:latin typeface="Cambria Math"/>
                            </a:rPr>
                            <m:t>max</m:t>
                          </m:r>
                        </m:fName>
                        <m:e>
                          <m:d>
                            <m:dPr>
                              <m:ctrlPr>
                                <a:rPr lang="en-US" b="0" i="1" smtClean="0">
                                  <a:latin typeface="Cambria Math"/>
                                </a:rPr>
                              </m:ctrlPr>
                            </m:dPr>
                            <m:e>
                              <m:r>
                                <a:rPr lang="en-US" b="0" i="1" smtClean="0">
                                  <a:latin typeface="Cambria Math"/>
                                </a:rPr>
                                <m:t>𝑛</m:t>
                              </m:r>
                              <m:r>
                                <a:rPr lang="en-US" b="0" i="1" smtClean="0">
                                  <a:latin typeface="Cambria Math"/>
                                </a:rPr>
                                <m:t>, </m:t>
                              </m:r>
                              <m:r>
                                <a:rPr lang="en-US" b="0" i="1" smtClean="0">
                                  <a:latin typeface="Cambria Math"/>
                                </a:rPr>
                                <m:t>𝑑</m:t>
                              </m:r>
                            </m:e>
                          </m:d>
                        </m:e>
                      </m:func>
                      <m:func>
                        <m:funcPr>
                          <m:ctrlPr>
                            <a:rPr lang="en-US" b="0" i="1" smtClean="0">
                              <a:latin typeface="Cambria Math"/>
                            </a:rPr>
                          </m:ctrlPr>
                        </m:funcPr>
                        <m:fName>
                          <m:r>
                            <m:rPr>
                              <m:sty m:val="p"/>
                            </m:rPr>
                            <a:rPr lang="en-US" b="0" i="0" smtClean="0">
                              <a:latin typeface="Cambria Math"/>
                            </a:rPr>
                            <m:t>min</m:t>
                          </m:r>
                        </m:fName>
                        <m:e>
                          <m:d>
                            <m:dPr>
                              <m:ctrlPr>
                                <a:rPr lang="en-US" b="0" i="1" smtClean="0">
                                  <a:latin typeface="Cambria Math"/>
                                </a:rPr>
                              </m:ctrlPr>
                            </m:dPr>
                            <m:e>
                              <m:r>
                                <a:rPr lang="en-US" b="0" i="1" smtClean="0">
                                  <a:latin typeface="Cambria Math"/>
                                </a:rPr>
                                <m:t>𝑛</m:t>
                              </m:r>
                              <m:r>
                                <a:rPr lang="en-US" b="0" i="1" smtClean="0">
                                  <a:latin typeface="Cambria Math"/>
                                </a:rPr>
                                <m:t>,</m:t>
                              </m:r>
                              <m:r>
                                <a:rPr lang="en-US" b="0" i="1" smtClean="0">
                                  <a:latin typeface="Cambria Math"/>
                                </a:rPr>
                                <m:t>𝑑</m:t>
                              </m:r>
                            </m:e>
                          </m:d>
                        </m:e>
                      </m:func>
                      <m:r>
                        <a:rPr lang="en-US" b="0" i="1" baseline="30000" smtClean="0">
                          <a:latin typeface="Cambria Math"/>
                        </a:rPr>
                        <m:t>2</m:t>
                      </m:r>
                      <m:r>
                        <a:rPr lang="en-US" b="0" i="1" smtClean="0">
                          <a:latin typeface="Cambria Math"/>
                        </a:rPr>
                        <m:t>)</m:t>
                      </m:r>
                    </m:oMath>
                  </m:oMathPara>
                </a14:m>
                <a:endParaRPr lang="en-US" dirty="0" smtClean="0"/>
              </a:p>
              <a:p>
                <a:r>
                  <a:rPr lang="en-US" dirty="0" smtClean="0"/>
                  <a:t>Mining/Retrieval: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𝑂</m:t>
                      </m:r>
                      <m:d>
                        <m:dPr>
                          <m:ctrlPr>
                            <a:rPr lang="en-US" b="0" i="1" smtClean="0">
                              <a:latin typeface="Cambria Math"/>
                            </a:rPr>
                          </m:ctrlPr>
                        </m:dPr>
                        <m:e>
                          <m:r>
                            <a:rPr lang="en-US" b="0" i="1" smtClean="0">
                              <a:latin typeface="Cambria Math"/>
                            </a:rPr>
                            <m:t>𝐸</m:t>
                          </m:r>
                          <m:r>
                            <a:rPr lang="en-US" b="0" i="1" smtClean="0">
                              <a:latin typeface="Cambria Math"/>
                            </a:rPr>
                            <m:t> </m:t>
                          </m:r>
                          <m:r>
                            <a:rPr lang="en-US" b="0" i="1" smtClean="0">
                              <a:latin typeface="Cambria Math"/>
                            </a:rPr>
                            <m:t>𝑥</m:t>
                          </m:r>
                          <m:r>
                            <a:rPr lang="en-US" b="0" i="1" smtClean="0">
                              <a:latin typeface="Cambria Math"/>
                            </a:rPr>
                            <m:t> </m:t>
                          </m:r>
                          <m:d>
                            <m:dPr>
                              <m:begChr m:val="|"/>
                              <m:endChr m:val="|"/>
                              <m:ctrlPr>
                                <a:rPr lang="en-US" b="0" i="1" smtClean="0">
                                  <a:latin typeface="Cambria Math"/>
                                </a:rPr>
                              </m:ctrlPr>
                            </m:dPr>
                            <m:e>
                              <m:r>
                                <a:rPr lang="en-US" b="0" i="1" smtClean="0">
                                  <a:latin typeface="Cambria Math"/>
                                </a:rPr>
                                <m:t>𝐷</m:t>
                              </m:r>
                            </m:e>
                          </m:d>
                          <m:r>
                            <a:rPr lang="en-US" b="0" i="1" smtClean="0">
                              <a:latin typeface="Cambria Math"/>
                            </a:rPr>
                            <m:t> </m:t>
                          </m:r>
                          <m:r>
                            <a:rPr lang="en-US" b="0" i="1" smtClean="0">
                              <a:latin typeface="Cambria Math"/>
                            </a:rPr>
                            <m:t>𝑥</m:t>
                          </m:r>
                          <m:r>
                            <a:rPr lang="en-US" b="0" i="1" smtClean="0">
                              <a:latin typeface="Cambria Math"/>
                            </a:rPr>
                            <m:t> </m:t>
                          </m:r>
                          <m:r>
                            <a:rPr lang="en-US" b="0" i="1" smtClean="0">
                              <a:latin typeface="Cambria Math"/>
                            </a:rPr>
                            <m:t>𝐻</m:t>
                          </m:r>
                          <m:r>
                            <a:rPr lang="en-US" b="0" i="1" smtClean="0">
                              <a:latin typeface="Cambria Math"/>
                            </a:rPr>
                            <m:t> </m:t>
                          </m:r>
                          <m:r>
                            <a:rPr lang="en-US" b="0" i="1" smtClean="0">
                              <a:latin typeface="Cambria Math"/>
                            </a:rPr>
                            <m:t>𝑥</m:t>
                          </m:r>
                          <m:r>
                            <a:rPr lang="en-US" b="0" i="1" smtClean="0">
                              <a:latin typeface="Cambria Math"/>
                            </a:rPr>
                            <m:t> </m:t>
                          </m:r>
                          <m:r>
                            <a:rPr lang="en-US" b="0" i="1" smtClean="0">
                              <a:latin typeface="Cambria Math"/>
                            </a:rPr>
                            <m:t>𝑊</m:t>
                          </m:r>
                        </m:e>
                      </m:d>
                    </m:oMath>
                  </m:oMathPara>
                </a14:m>
                <a:endParaRPr lang="en-US" b="0" dirty="0" smtClean="0"/>
              </a:p>
              <a:p>
                <a:pPr lvl="1"/>
                <a:r>
                  <a:rPr lang="en-US" dirty="0" smtClean="0"/>
                  <a:t>E exemplar SVMs</a:t>
                </a:r>
              </a:p>
              <a:p>
                <a:pPr lvl="1"/>
                <a:r>
                  <a:rPr lang="en-US" dirty="0" smtClean="0"/>
                  <a:t>D database images of dimensions </a:t>
                </a:r>
                <a:r>
                  <a:rPr lang="en-US" dirty="0" err="1" smtClean="0"/>
                  <a:t>HxW</a:t>
                </a:r>
                <a:endParaRPr lang="en-US" dirty="0" smtClean="0"/>
              </a:p>
              <a:p>
                <a:pPr lvl="1"/>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490" t="-1312"/>
                </a:stretch>
              </a:blipFill>
            </p:spPr>
            <p:txBody>
              <a:bodyPr/>
              <a:lstStyle/>
              <a:p>
                <a:r>
                  <a:rPr lang="en-US">
                    <a:noFill/>
                  </a:rPr>
                  <a:t> </a:t>
                </a:r>
              </a:p>
            </p:txBody>
          </p:sp>
        </mc:Fallback>
      </mc:AlternateContent>
    </p:spTree>
    <p:extLst>
      <p:ext uri="{BB962C8B-B14F-4D97-AF65-F5344CB8AC3E}">
        <p14:creationId xmlns:p14="http://schemas.microsoft.com/office/powerpoint/2010/main" val="23263122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Evaluation:</a:t>
            </a:r>
            <a:br>
              <a:rPr lang="en-US" dirty="0" smtClean="0"/>
            </a:br>
            <a:r>
              <a:rPr lang="en-US" sz="2400" dirty="0" smtClean="0"/>
              <a:t>Exemplar SVM </a:t>
            </a:r>
            <a:r>
              <a:rPr lang="en-US" sz="2400" dirty="0" err="1" smtClean="0"/>
              <a:t>vs</a:t>
            </a:r>
            <a:r>
              <a:rPr lang="en-US" sz="2400" dirty="0" smtClean="0"/>
              <a:t> Mining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89120025"/>
              </p:ext>
            </p:extLst>
          </p:nvPr>
        </p:nvGraphicFramePr>
        <p:xfrm>
          <a:off x="685800" y="2138680"/>
          <a:ext cx="7772400" cy="2661920"/>
        </p:xfrm>
        <a:graphic>
          <a:graphicData uri="http://schemas.openxmlformats.org/drawingml/2006/table">
            <a:tbl>
              <a:tblPr firstRow="1" bandRow="1">
                <a:tableStyleId>{5940675A-B579-460E-94D1-54222C63F5DA}</a:tableStyleId>
              </a:tblPr>
              <a:tblGrid>
                <a:gridCol w="1943100"/>
                <a:gridCol w="1943100"/>
                <a:gridCol w="1943100"/>
                <a:gridCol w="1943100"/>
              </a:tblGrid>
              <a:tr h="370840">
                <a:tc>
                  <a:txBody>
                    <a:bodyPr/>
                    <a:lstStyle/>
                    <a:p>
                      <a:r>
                        <a:rPr lang="en-US" b="1" dirty="0" smtClean="0"/>
                        <a:t>Instance Based Solution</a:t>
                      </a:r>
                      <a:endParaRPr lang="en-US" b="1" dirty="0"/>
                    </a:p>
                  </a:txBody>
                  <a:tcPr>
                    <a:solidFill>
                      <a:schemeClr val="bg1">
                        <a:lumMod val="75000"/>
                      </a:schemeClr>
                    </a:solidFill>
                  </a:tcPr>
                </a:tc>
                <a:tc>
                  <a:txBody>
                    <a:bodyPr/>
                    <a:lstStyle/>
                    <a:p>
                      <a:r>
                        <a:rPr lang="en-US" b="1" dirty="0" smtClean="0"/>
                        <a:t>Time (in s)</a:t>
                      </a:r>
                      <a:endParaRPr lang="en-US" b="1" dirty="0"/>
                    </a:p>
                  </a:txBody>
                  <a:tcPr>
                    <a:solidFill>
                      <a:schemeClr val="bg1">
                        <a:lumMod val="75000"/>
                      </a:schemeClr>
                    </a:solidFill>
                  </a:tcPr>
                </a:tc>
                <a:tc>
                  <a:txBody>
                    <a:bodyPr/>
                    <a:lstStyle/>
                    <a:p>
                      <a:r>
                        <a:rPr lang="en-US" b="1" dirty="0" smtClean="0"/>
                        <a:t>Exemplar</a:t>
                      </a:r>
                      <a:r>
                        <a:rPr lang="en-US" b="1" baseline="0" dirty="0" smtClean="0"/>
                        <a:t> SVM</a:t>
                      </a:r>
                      <a:endParaRPr lang="en-US" b="1" dirty="0"/>
                    </a:p>
                  </a:txBody>
                  <a:tcPr>
                    <a:solidFill>
                      <a:schemeClr val="bg1">
                        <a:lumMod val="75000"/>
                      </a:schemeClr>
                    </a:solidFill>
                  </a:tcPr>
                </a:tc>
                <a:tc>
                  <a:txBody>
                    <a:bodyPr/>
                    <a:lstStyle/>
                    <a:p>
                      <a:r>
                        <a:rPr lang="en-US" b="1" dirty="0" smtClean="0"/>
                        <a:t>Time (in min)</a:t>
                      </a:r>
                      <a:endParaRPr lang="en-US" b="1" dirty="0"/>
                    </a:p>
                  </a:txBody>
                  <a:tcPr>
                    <a:solidFill>
                      <a:schemeClr val="bg1">
                        <a:lumMod val="75000"/>
                      </a:schemeClr>
                    </a:solidFill>
                  </a:tcPr>
                </a:tc>
              </a:tr>
              <a:tr h="370840">
                <a:tc>
                  <a:txBody>
                    <a:bodyPr/>
                    <a:lstStyle/>
                    <a:p>
                      <a:r>
                        <a:rPr lang="en-US" b="1" dirty="0" smtClean="0"/>
                        <a:t>Similarity Search</a:t>
                      </a:r>
                      <a:endParaRPr lang="en-US" b="1" dirty="0"/>
                    </a:p>
                  </a:txBody>
                  <a:tcPr/>
                </a:tc>
                <a:tc>
                  <a:txBody>
                    <a:bodyPr/>
                    <a:lstStyle/>
                    <a:p>
                      <a:r>
                        <a:rPr lang="en-US" b="1" dirty="0" smtClean="0"/>
                        <a:t>0.012</a:t>
                      </a:r>
                      <a:endParaRPr lang="en-US" b="1" dirty="0"/>
                    </a:p>
                  </a:txBody>
                  <a:tcPr/>
                </a:tc>
                <a:tc>
                  <a:txBody>
                    <a:bodyPr/>
                    <a:lstStyle/>
                    <a:p>
                      <a:r>
                        <a:rPr lang="en-US" b="1" dirty="0" smtClean="0"/>
                        <a:t>Training</a:t>
                      </a:r>
                      <a:endParaRPr lang="en-US" b="1" dirty="0"/>
                    </a:p>
                  </a:txBody>
                  <a:tcPr/>
                </a:tc>
                <a:tc>
                  <a:txBody>
                    <a:bodyPr/>
                    <a:lstStyle/>
                    <a:p>
                      <a:r>
                        <a:rPr lang="en-US" b="1" dirty="0" smtClean="0"/>
                        <a:t>22.66</a:t>
                      </a:r>
                      <a:endParaRPr lang="en-US" b="1" dirty="0"/>
                    </a:p>
                  </a:txBody>
                  <a:tcPr/>
                </a:tc>
              </a:tr>
              <a:tr h="370840">
                <a:tc>
                  <a:txBody>
                    <a:bodyPr/>
                    <a:lstStyle/>
                    <a:p>
                      <a:r>
                        <a:rPr lang="en-US" b="1" dirty="0" smtClean="0"/>
                        <a:t>Geometric Verification</a:t>
                      </a:r>
                      <a:endParaRPr lang="en-US" b="1" dirty="0"/>
                    </a:p>
                  </a:txBody>
                  <a:tcPr/>
                </a:tc>
                <a:tc>
                  <a:txBody>
                    <a:bodyPr/>
                    <a:lstStyle/>
                    <a:p>
                      <a:r>
                        <a:rPr lang="en-US" b="1" dirty="0" smtClean="0"/>
                        <a:t>0.411</a:t>
                      </a:r>
                      <a:endParaRPr lang="en-US" b="1" dirty="0"/>
                    </a:p>
                  </a:txBody>
                  <a:tcPr/>
                </a:tc>
                <a:tc>
                  <a:txBody>
                    <a:bodyPr/>
                    <a:lstStyle/>
                    <a:p>
                      <a:r>
                        <a:rPr lang="en-US" b="1" dirty="0" smtClean="0"/>
                        <a:t>Testing</a:t>
                      </a:r>
                      <a:endParaRPr lang="en-US" b="1" dirty="0"/>
                    </a:p>
                  </a:txBody>
                  <a:tcPr/>
                </a:tc>
                <a:tc>
                  <a:txBody>
                    <a:bodyPr/>
                    <a:lstStyle/>
                    <a:p>
                      <a:r>
                        <a:rPr lang="en-US" b="1" dirty="0" smtClean="0"/>
                        <a:t>26.66</a:t>
                      </a:r>
                      <a:endParaRPr lang="en-US" b="1" dirty="0"/>
                    </a:p>
                  </a:txBody>
                  <a:tcPr/>
                </a:tc>
              </a:tr>
              <a:tr h="370840">
                <a:tc>
                  <a:txBody>
                    <a:bodyPr/>
                    <a:lstStyle/>
                    <a:p>
                      <a:r>
                        <a:rPr lang="en-US" b="1" dirty="0" smtClean="0"/>
                        <a:t>HoG </a:t>
                      </a:r>
                      <a:r>
                        <a:rPr lang="en-US" b="1" dirty="0" err="1" smtClean="0"/>
                        <a:t>Reranking</a:t>
                      </a:r>
                      <a:endParaRPr lang="en-US" b="1" dirty="0"/>
                    </a:p>
                  </a:txBody>
                  <a:tcPr/>
                </a:tc>
                <a:tc>
                  <a:txBody>
                    <a:bodyPr/>
                    <a:lstStyle/>
                    <a:p>
                      <a:r>
                        <a:rPr lang="en-US" b="1" dirty="0" smtClean="0"/>
                        <a:t>0.070</a:t>
                      </a:r>
                      <a:endParaRPr lang="en-US" b="1" dirty="0"/>
                    </a:p>
                  </a:txBody>
                  <a:tcPr/>
                </a:tc>
                <a:tc>
                  <a:txBody>
                    <a:bodyPr/>
                    <a:lstStyle/>
                    <a:p>
                      <a:endParaRPr lang="en-US" b="1"/>
                    </a:p>
                  </a:txBody>
                  <a:tcPr/>
                </a:tc>
                <a:tc>
                  <a:txBody>
                    <a:bodyPr/>
                    <a:lstStyle/>
                    <a:p>
                      <a:endParaRPr lang="en-US" b="1" dirty="0"/>
                    </a:p>
                  </a:txBody>
                  <a:tcPr/>
                </a:tc>
              </a:tr>
              <a:tr h="370840">
                <a:tc>
                  <a:txBody>
                    <a:bodyPr/>
                    <a:lstStyle/>
                    <a:p>
                      <a:r>
                        <a:rPr lang="en-US" b="1" dirty="0" smtClean="0"/>
                        <a:t>Total (in </a:t>
                      </a:r>
                      <a:r>
                        <a:rPr lang="en-US" b="1" dirty="0" err="1" smtClean="0"/>
                        <a:t>mins</a:t>
                      </a:r>
                      <a:r>
                        <a:rPr lang="en-US" b="1" dirty="0" smtClean="0"/>
                        <a:t>)</a:t>
                      </a:r>
                      <a:endParaRPr lang="en-US" b="1" dirty="0"/>
                    </a:p>
                  </a:txBody>
                  <a:tcPr/>
                </a:tc>
                <a:tc>
                  <a:txBody>
                    <a:bodyPr/>
                    <a:lstStyle/>
                    <a:p>
                      <a:r>
                        <a:rPr lang="en-US" b="1" dirty="0" smtClean="0"/>
                        <a:t>0.0082</a:t>
                      </a:r>
                      <a:endParaRPr lang="en-US" b="1" dirty="0"/>
                    </a:p>
                  </a:txBody>
                  <a:tcPr/>
                </a:tc>
                <a:tc>
                  <a:txBody>
                    <a:bodyPr/>
                    <a:lstStyle/>
                    <a:p>
                      <a:endParaRPr lang="en-US" b="1" dirty="0"/>
                    </a:p>
                  </a:txBody>
                  <a:tcPr/>
                </a:tc>
                <a:tc>
                  <a:txBody>
                    <a:bodyPr/>
                    <a:lstStyle/>
                    <a:p>
                      <a:r>
                        <a:rPr lang="en-US" b="1" dirty="0" smtClean="0"/>
                        <a:t>49.32</a:t>
                      </a:r>
                      <a:endParaRPr lang="en-US" b="1" dirty="0"/>
                    </a:p>
                  </a:txBody>
                  <a:tcPr/>
                </a:tc>
              </a:tr>
            </a:tbl>
          </a:graphicData>
        </a:graphic>
      </p:graphicFrame>
    </p:spTree>
    <p:extLst>
      <p:ext uri="{BB962C8B-B14F-4D97-AF65-F5344CB8AC3E}">
        <p14:creationId xmlns:p14="http://schemas.microsoft.com/office/powerpoint/2010/main" val="4258943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Background</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48017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a:t>
            </a:r>
            <a:endParaRPr lang="en-US" dirty="0"/>
          </a:p>
        </p:txBody>
      </p:sp>
      <p:sp>
        <p:nvSpPr>
          <p:cNvPr id="3" name="Content Placeholder 2"/>
          <p:cNvSpPr>
            <a:spLocks noGrp="1"/>
          </p:cNvSpPr>
          <p:nvPr>
            <p:ph idx="1"/>
          </p:nvPr>
        </p:nvSpPr>
        <p:spPr/>
        <p:txBody>
          <a:bodyPr/>
          <a:lstStyle/>
          <a:p>
            <a:r>
              <a:rPr lang="en-US" dirty="0" smtClean="0"/>
              <a:t>Tackle some of the questions posed when adapting existing mining methods to computer vision</a:t>
            </a:r>
          </a:p>
          <a:p>
            <a:pPr lvl="1"/>
            <a:r>
              <a:rPr lang="en-US" dirty="0" smtClean="0"/>
              <a:t>Scalability, Robustness, Uncertainty in feature representation</a:t>
            </a:r>
          </a:p>
          <a:p>
            <a:r>
              <a:rPr lang="en-US" dirty="0" smtClean="0"/>
              <a:t>Leverage mining to </a:t>
            </a:r>
          </a:p>
          <a:p>
            <a:pPr lvl="1"/>
            <a:r>
              <a:rPr lang="en-US" dirty="0" smtClean="0"/>
              <a:t>solve instance retrieval and category retrieval problems, and</a:t>
            </a:r>
          </a:p>
          <a:p>
            <a:pPr lvl="1"/>
            <a:r>
              <a:rPr lang="en-US" dirty="0" smtClean="0"/>
              <a:t>Improve category mining borrowing strengths of instance retrieval</a:t>
            </a:r>
          </a:p>
          <a:p>
            <a:r>
              <a:rPr lang="en-US" dirty="0" smtClean="0"/>
              <a:t>Introduce a new dataset of European monuments categorized by architectural style</a:t>
            </a:r>
          </a:p>
        </p:txBody>
      </p:sp>
    </p:spTree>
    <p:extLst>
      <p:ext uri="{BB962C8B-B14F-4D97-AF65-F5344CB8AC3E}">
        <p14:creationId xmlns:p14="http://schemas.microsoft.com/office/powerpoint/2010/main" val="16636437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a:t>
            </a:r>
            <a:endParaRPr lang="en-US" dirty="0"/>
          </a:p>
        </p:txBody>
      </p:sp>
      <p:sp>
        <p:nvSpPr>
          <p:cNvPr id="3" name="Content Placeholder 2"/>
          <p:cNvSpPr>
            <a:spLocks noGrp="1"/>
          </p:cNvSpPr>
          <p:nvPr>
            <p:ph idx="1"/>
          </p:nvPr>
        </p:nvSpPr>
        <p:spPr/>
        <p:txBody>
          <a:bodyPr/>
          <a:lstStyle/>
          <a:p>
            <a:r>
              <a:rPr lang="en-US" dirty="0" smtClean="0"/>
              <a:t>Dataset available at:</a:t>
            </a:r>
          </a:p>
          <a:p>
            <a:endParaRPr lang="en-US" dirty="0"/>
          </a:p>
          <a:p>
            <a:r>
              <a:rPr lang="en-US" dirty="0" smtClean="0"/>
              <a:t>Thesis available at:</a:t>
            </a:r>
          </a:p>
          <a:p>
            <a:endParaRPr lang="en-US" dirty="0"/>
          </a:p>
          <a:p>
            <a:r>
              <a:rPr lang="en-US" dirty="0" smtClean="0"/>
              <a:t>CVIT Pages</a:t>
            </a:r>
          </a:p>
          <a:p>
            <a:pPr lvl="1"/>
            <a:r>
              <a:rPr lang="en-US" dirty="0"/>
              <a:t>http://cvit.iiit.ac.in/Papers/Abhinav-AreBuildings-ICVGIP12/</a:t>
            </a:r>
            <a:endParaRPr lang="en-US" dirty="0" smtClean="0"/>
          </a:p>
          <a:p>
            <a:endParaRPr lang="en-US" dirty="0"/>
          </a:p>
        </p:txBody>
      </p:sp>
    </p:spTree>
    <p:extLst>
      <p:ext uri="{BB962C8B-B14F-4D97-AF65-F5344CB8AC3E}">
        <p14:creationId xmlns:p14="http://schemas.microsoft.com/office/powerpoint/2010/main" val="808471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Publications</a:t>
            </a:r>
            <a:endParaRPr lang="en-US" dirty="0"/>
          </a:p>
        </p:txBody>
      </p:sp>
      <p:sp>
        <p:nvSpPr>
          <p:cNvPr id="3" name="Content Placeholder 2"/>
          <p:cNvSpPr>
            <a:spLocks noGrp="1"/>
          </p:cNvSpPr>
          <p:nvPr>
            <p:ph idx="1"/>
          </p:nvPr>
        </p:nvSpPr>
        <p:spPr/>
        <p:txBody>
          <a:bodyPr/>
          <a:lstStyle/>
          <a:p>
            <a:r>
              <a:rPr lang="en-US" sz="2000" dirty="0" smtClean="0"/>
              <a:t>Whose Album is this? (Oral)</a:t>
            </a:r>
          </a:p>
          <a:p>
            <a:pPr lvl="1"/>
            <a:r>
              <a:rPr lang="en-US" sz="1800" dirty="0" smtClean="0"/>
              <a:t>Abhinav Goel &amp; C.V. </a:t>
            </a:r>
            <a:r>
              <a:rPr lang="en-US" sz="1800" dirty="0" err="1" smtClean="0"/>
              <a:t>Jawahar</a:t>
            </a:r>
            <a:endParaRPr lang="en-US" sz="1800" dirty="0" smtClean="0"/>
          </a:p>
          <a:p>
            <a:pPr lvl="1"/>
            <a:r>
              <a:rPr lang="en-US" sz="1800" dirty="0" smtClean="0"/>
              <a:t>National Conference on Computer Vision, Pattern Recognition, Image Processing and Computer Graphics, Hubli, 2011</a:t>
            </a:r>
          </a:p>
          <a:p>
            <a:r>
              <a:rPr lang="en-US" sz="2000" dirty="0" smtClean="0"/>
              <a:t>Are Buildings Only Instances: Explorations in Architectural Style Categories (Oral)</a:t>
            </a:r>
          </a:p>
          <a:p>
            <a:pPr lvl="1"/>
            <a:r>
              <a:rPr lang="en-US" sz="1800" dirty="0" smtClean="0"/>
              <a:t>Abhinav Goel, </a:t>
            </a:r>
            <a:r>
              <a:rPr lang="en-US" sz="1800" dirty="0" err="1" smtClean="0"/>
              <a:t>Mayank</a:t>
            </a:r>
            <a:r>
              <a:rPr lang="en-US" sz="1800" dirty="0" smtClean="0"/>
              <a:t> </a:t>
            </a:r>
            <a:r>
              <a:rPr lang="en-US" sz="1800" dirty="0" err="1" smtClean="0"/>
              <a:t>Juneja</a:t>
            </a:r>
            <a:r>
              <a:rPr lang="en-US" sz="1800" dirty="0" smtClean="0"/>
              <a:t> &amp; C.V. </a:t>
            </a:r>
            <a:r>
              <a:rPr lang="en-US" sz="1800" dirty="0" err="1" smtClean="0"/>
              <a:t>Jawahar</a:t>
            </a:r>
            <a:endParaRPr lang="en-US" sz="1800" dirty="0" smtClean="0"/>
          </a:p>
          <a:p>
            <a:pPr lvl="1"/>
            <a:r>
              <a:rPr lang="en-US" sz="1800" dirty="0" smtClean="0"/>
              <a:t>Indian Conference on Vision, Graphics and Image Processing, Mumbai, 2012</a:t>
            </a:r>
          </a:p>
          <a:p>
            <a:r>
              <a:rPr lang="en-US" sz="2000" dirty="0" smtClean="0"/>
              <a:t>Efficient Category Mining by Leveraging Instance Retrieval</a:t>
            </a:r>
          </a:p>
          <a:p>
            <a:pPr lvl="1"/>
            <a:r>
              <a:rPr lang="en-US" sz="1800" dirty="0" smtClean="0"/>
              <a:t>Abhinav Goel, </a:t>
            </a:r>
            <a:r>
              <a:rPr lang="en-US" sz="1800" dirty="0" err="1" smtClean="0"/>
              <a:t>Mayank</a:t>
            </a:r>
            <a:r>
              <a:rPr lang="en-US" sz="1800" dirty="0" smtClean="0"/>
              <a:t> </a:t>
            </a:r>
            <a:r>
              <a:rPr lang="en-US" sz="1800" dirty="0" err="1" smtClean="0"/>
              <a:t>Juneja</a:t>
            </a:r>
            <a:r>
              <a:rPr lang="en-US" sz="1800" dirty="0"/>
              <a:t> </a:t>
            </a:r>
            <a:r>
              <a:rPr lang="en-US" sz="1800" dirty="0" smtClean="0"/>
              <a:t>&amp; C.V. </a:t>
            </a:r>
            <a:r>
              <a:rPr lang="en-US" sz="1800" dirty="0" err="1" smtClean="0"/>
              <a:t>Jawahar</a:t>
            </a:r>
            <a:endParaRPr lang="en-US" sz="1800" dirty="0" smtClean="0"/>
          </a:p>
          <a:p>
            <a:pPr lvl="1"/>
            <a:r>
              <a:rPr lang="en-US" sz="1800" dirty="0" smtClean="0"/>
              <a:t>Big Data Computer Vision Workshop, USA, 2013</a:t>
            </a:r>
            <a:endParaRPr lang="en-US" sz="1800" dirty="0"/>
          </a:p>
        </p:txBody>
      </p:sp>
    </p:spTree>
    <p:extLst>
      <p:ext uri="{BB962C8B-B14F-4D97-AF65-F5344CB8AC3E}">
        <p14:creationId xmlns:p14="http://schemas.microsoft.com/office/powerpoint/2010/main" val="18048364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Thank You.</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03147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Instances vs Categories</a:t>
            </a:r>
            <a:endParaRPr lang="en-US" dirty="0"/>
          </a:p>
        </p:txBody>
      </p:sp>
      <p:pic>
        <p:nvPicPr>
          <p:cNvPr id="4098" name="Picture 2" descr="images (284×177)"/>
          <p:cNvPicPr>
            <a:picLocks noChangeAspect="1" noChangeArrowheads="1"/>
          </p:cNvPicPr>
          <p:nvPr/>
        </p:nvPicPr>
        <p:blipFill>
          <a:blip r:embed="rId3"/>
          <a:srcRect/>
          <a:stretch>
            <a:fillRect/>
          </a:stretch>
        </p:blipFill>
        <p:spPr bwMode="auto">
          <a:xfrm>
            <a:off x="2786050" y="4249028"/>
            <a:ext cx="1847844" cy="1151650"/>
          </a:xfrm>
          <a:prstGeom prst="rect">
            <a:avLst/>
          </a:prstGeom>
          <a:noFill/>
        </p:spPr>
      </p:pic>
      <p:pic>
        <p:nvPicPr>
          <p:cNvPr id="4100" name="Picture 4" descr="6a00d83451b3c669e2017d401c1e26970c-800wi (500×293)"/>
          <p:cNvPicPr>
            <a:picLocks noChangeAspect="1" noChangeArrowheads="1"/>
          </p:cNvPicPr>
          <p:nvPr/>
        </p:nvPicPr>
        <p:blipFill>
          <a:blip r:embed="rId4" cstate="print"/>
          <a:srcRect/>
          <a:stretch>
            <a:fillRect/>
          </a:stretch>
        </p:blipFill>
        <p:spPr bwMode="auto">
          <a:xfrm>
            <a:off x="4929190" y="4234392"/>
            <a:ext cx="2071702" cy="1214017"/>
          </a:xfrm>
          <a:prstGeom prst="rect">
            <a:avLst/>
          </a:prstGeom>
          <a:noFill/>
        </p:spPr>
      </p:pic>
      <p:sp>
        <p:nvSpPr>
          <p:cNvPr id="4102" name="AutoShape 6" descr="24277_1_other_cars_classic_car.jpg (2048×128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4104" name="AutoShape 8" descr="24277_1_other_cars_classic_car.jpg (2048×128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4106" name="AutoShape 10" descr="24277_1_other_cars_classic_car.jpg (2048×128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4108" name="Picture 12" descr="concept-cars-of-the-past-1956-gm-firebird-ii.jpg (1500×1000)"/>
          <p:cNvPicPr>
            <a:picLocks noChangeAspect="1" noChangeArrowheads="1"/>
          </p:cNvPicPr>
          <p:nvPr/>
        </p:nvPicPr>
        <p:blipFill>
          <a:blip r:embed="rId5" cstate="print"/>
          <a:srcRect/>
          <a:stretch>
            <a:fillRect/>
          </a:stretch>
        </p:blipFill>
        <p:spPr bwMode="auto">
          <a:xfrm>
            <a:off x="7215206" y="4214817"/>
            <a:ext cx="1821669" cy="1214446"/>
          </a:xfrm>
          <a:prstGeom prst="rect">
            <a:avLst/>
          </a:prstGeom>
          <a:noFill/>
        </p:spPr>
      </p:pic>
      <p:sp>
        <p:nvSpPr>
          <p:cNvPr id="4110" name="AutoShape 14" descr="24277_1_other_cars_classic_car.jpg (2048×128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4112" name="AutoShape 16" descr="24277_1_other_cars_classic_car.jpg (2048×128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4114" name="AutoShape 18" descr="http://www.imgbase.info/images/safe-wallpapers/cars/1_other_cars/24277_1_other_cars_classic_ca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4116" name="Picture 20" descr="ford-mustang-updated-inline-photo-514509-s-original.jpg (678×414)"/>
          <p:cNvPicPr>
            <a:picLocks noChangeAspect="1" noChangeArrowheads="1"/>
          </p:cNvPicPr>
          <p:nvPr/>
        </p:nvPicPr>
        <p:blipFill>
          <a:blip r:embed="rId6" cstate="print"/>
          <a:srcRect/>
          <a:stretch>
            <a:fillRect/>
          </a:stretch>
        </p:blipFill>
        <p:spPr bwMode="auto">
          <a:xfrm>
            <a:off x="642878" y="4284990"/>
            <a:ext cx="1857420" cy="1134177"/>
          </a:xfrm>
          <a:prstGeom prst="rect">
            <a:avLst/>
          </a:prstGeom>
          <a:noFill/>
        </p:spPr>
      </p:pic>
      <p:pic>
        <p:nvPicPr>
          <p:cNvPr id="4118" name="Picture 22" descr="Honda_City_2012.jpg (500×500)"/>
          <p:cNvPicPr>
            <a:picLocks noChangeAspect="1" noChangeArrowheads="1"/>
          </p:cNvPicPr>
          <p:nvPr/>
        </p:nvPicPr>
        <p:blipFill>
          <a:blip r:embed="rId7"/>
          <a:srcRect t="15306" b="14285"/>
          <a:stretch>
            <a:fillRect/>
          </a:stretch>
        </p:blipFill>
        <p:spPr bwMode="auto">
          <a:xfrm>
            <a:off x="2643174" y="1634280"/>
            <a:ext cx="2143140" cy="1508967"/>
          </a:xfrm>
          <a:prstGeom prst="rect">
            <a:avLst/>
          </a:prstGeom>
          <a:noFill/>
        </p:spPr>
      </p:pic>
      <p:pic>
        <p:nvPicPr>
          <p:cNvPr id="4120" name="Picture 24" descr="promotion-honda-city-honda-city-cng-2013.gif (300×210)"/>
          <p:cNvPicPr>
            <a:picLocks noChangeAspect="1" noChangeArrowheads="1"/>
          </p:cNvPicPr>
          <p:nvPr/>
        </p:nvPicPr>
        <p:blipFill>
          <a:blip r:embed="rId8"/>
          <a:srcRect/>
          <a:stretch>
            <a:fillRect/>
          </a:stretch>
        </p:blipFill>
        <p:spPr bwMode="auto">
          <a:xfrm>
            <a:off x="571472" y="1714488"/>
            <a:ext cx="1939030" cy="1357322"/>
          </a:xfrm>
          <a:prstGeom prst="rect">
            <a:avLst/>
          </a:prstGeom>
          <a:noFill/>
        </p:spPr>
      </p:pic>
      <p:pic>
        <p:nvPicPr>
          <p:cNvPr id="4122" name="Picture 26" descr="Honda-City.jpg (320×192)"/>
          <p:cNvPicPr>
            <a:picLocks noChangeAspect="1" noChangeArrowheads="1"/>
          </p:cNvPicPr>
          <p:nvPr/>
        </p:nvPicPr>
        <p:blipFill>
          <a:blip r:embed="rId9"/>
          <a:srcRect/>
          <a:stretch>
            <a:fillRect/>
          </a:stretch>
        </p:blipFill>
        <p:spPr bwMode="auto">
          <a:xfrm>
            <a:off x="6858016" y="1857364"/>
            <a:ext cx="2238369" cy="1343022"/>
          </a:xfrm>
          <a:prstGeom prst="rect">
            <a:avLst/>
          </a:prstGeom>
          <a:noFill/>
        </p:spPr>
      </p:pic>
      <p:pic>
        <p:nvPicPr>
          <p:cNvPr id="4126" name="Picture 30" descr="honda-city-exl-at_476x315_7018_3_0_70.jpg (476×314)"/>
          <p:cNvPicPr>
            <a:picLocks noChangeAspect="1" noChangeArrowheads="1"/>
          </p:cNvPicPr>
          <p:nvPr/>
        </p:nvPicPr>
        <p:blipFill>
          <a:blip r:embed="rId10"/>
          <a:srcRect/>
          <a:stretch>
            <a:fillRect/>
          </a:stretch>
        </p:blipFill>
        <p:spPr bwMode="auto">
          <a:xfrm>
            <a:off x="5000628" y="1760112"/>
            <a:ext cx="2105008" cy="1388598"/>
          </a:xfrm>
          <a:prstGeom prst="rect">
            <a:avLst/>
          </a:prstGeom>
          <a:noFill/>
        </p:spPr>
      </p:pic>
    </p:spTree>
    <p:extLst>
      <p:ext uri="{BB962C8B-B14F-4D97-AF65-F5344CB8AC3E}">
        <p14:creationId xmlns:p14="http://schemas.microsoft.com/office/powerpoint/2010/main" val="2429485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new_cvit">
  <a:themeElements>
    <a:clrScheme name="new_cv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new_cv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_cvi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_cvi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_cvi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_cvi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_cvi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_cvi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_cvi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_cvi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_cvi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_cvi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_cvi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CVITtemplate</Template>
  <TotalTime>5475</TotalTime>
  <Words>5360</Words>
  <Application>Microsoft Office PowerPoint</Application>
  <PresentationFormat>On-screen Show (4:3)</PresentationFormat>
  <Paragraphs>786</Paragraphs>
  <Slides>83</Slides>
  <Notes>27</Notes>
  <HiddenSlides>1</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1_new_cvit</vt:lpstr>
      <vt:lpstr>Mining Characteristic Patterns from Visual Data</vt:lpstr>
      <vt:lpstr>Photo Albums on the Internet</vt:lpstr>
      <vt:lpstr>Photo Albums on the Internet</vt:lpstr>
      <vt:lpstr>Challenges</vt:lpstr>
      <vt:lpstr>Focus</vt:lpstr>
      <vt:lpstr>Focus</vt:lpstr>
      <vt:lpstr>Focus</vt:lpstr>
      <vt:lpstr>Background</vt:lpstr>
      <vt:lpstr>Instances vs Categories</vt:lpstr>
      <vt:lpstr>Instances vs Categories</vt:lpstr>
      <vt:lpstr>Instances vs Categories</vt:lpstr>
      <vt:lpstr>Instance Retrieval</vt:lpstr>
      <vt:lpstr>Instance Retrieval Pipeline</vt:lpstr>
      <vt:lpstr>Literature Survey</vt:lpstr>
      <vt:lpstr>Literature Survey</vt:lpstr>
      <vt:lpstr>Outline</vt:lpstr>
      <vt:lpstr>Prominent Person Mining in Photo Albums</vt:lpstr>
      <vt:lpstr>A prominent person</vt:lpstr>
      <vt:lpstr>Face Detection</vt:lpstr>
      <vt:lpstr>Face Representation</vt:lpstr>
      <vt:lpstr>Frequent Itemset Mining</vt:lpstr>
      <vt:lpstr>Prominent Person Mining</vt:lpstr>
      <vt:lpstr>Semi-Supervision</vt:lpstr>
      <vt:lpstr>Datasets Used</vt:lpstr>
      <vt:lpstr>Experiments – ORL Face dataset</vt:lpstr>
      <vt:lpstr>Experiments – LFW Dataset</vt:lpstr>
      <vt:lpstr>Experiments – IMDB dataset</vt:lpstr>
      <vt:lpstr>IMDB Dataset - Results</vt:lpstr>
      <vt:lpstr>Experiments – Facebook dataset</vt:lpstr>
      <vt:lpstr>Facebook Dataset - Results</vt:lpstr>
      <vt:lpstr>From Instances to Categories…</vt:lpstr>
      <vt:lpstr>PowerPoint Presentation</vt:lpstr>
      <vt:lpstr>PowerPoint Presentation</vt:lpstr>
      <vt:lpstr>Mining Characteristic Features for Architectural Style Categories</vt:lpstr>
      <vt:lpstr>Instance Retrieval</vt:lpstr>
      <vt:lpstr>Category Retrieval</vt:lpstr>
      <vt:lpstr>Category Retrieval</vt:lpstr>
      <vt:lpstr>Architectural Styles</vt:lpstr>
      <vt:lpstr>Classification Pipeline</vt:lpstr>
      <vt:lpstr>Classification Pipeline</vt:lpstr>
      <vt:lpstr>Dataset of European Monuments</vt:lpstr>
      <vt:lpstr>Bag of Words Method</vt:lpstr>
      <vt:lpstr>Mining Pairs of Visual Words</vt:lpstr>
      <vt:lpstr>Mining Pairs of Visual Words</vt:lpstr>
      <vt:lpstr>Mining Pairs of Visual words</vt:lpstr>
      <vt:lpstr>Results</vt:lpstr>
      <vt:lpstr>Comparison</vt:lpstr>
      <vt:lpstr>Discovering Semantic Patterns</vt:lpstr>
      <vt:lpstr>Seed Generation</vt:lpstr>
      <vt:lpstr>Mining Characteristic Features</vt:lpstr>
      <vt:lpstr>Refining </vt:lpstr>
      <vt:lpstr>Results: Gothic Architecture</vt:lpstr>
      <vt:lpstr>Results: Gothic Architecture</vt:lpstr>
      <vt:lpstr>Results: Renaissance Architecture</vt:lpstr>
      <vt:lpstr>Results: Baroque Architecture</vt:lpstr>
      <vt:lpstr>Leveraging Instance Retrieval for Efficient Category Mining</vt:lpstr>
      <vt:lpstr>Can Instance Retrieval be used for Category Retrieval?</vt:lpstr>
      <vt:lpstr>Category Retrieval</vt:lpstr>
      <vt:lpstr>Category Retrieval</vt:lpstr>
      <vt:lpstr>Category Retrieval</vt:lpstr>
      <vt:lpstr>Experiments – Caltech 101</vt:lpstr>
      <vt:lpstr>Results Caltech-101</vt:lpstr>
      <vt:lpstr>Results Caltech-101</vt:lpstr>
      <vt:lpstr>Results Caltech-101</vt:lpstr>
      <vt:lpstr>Unsupervised Category Mining in Large Datasets</vt:lpstr>
      <vt:lpstr>Google Street View Images</vt:lpstr>
      <vt:lpstr>Challenges</vt:lpstr>
      <vt:lpstr>Mining: Our approach</vt:lpstr>
      <vt:lpstr>Mining Pipeline</vt:lpstr>
      <vt:lpstr>Mining Pipeline</vt:lpstr>
      <vt:lpstr>Mining Pipeline</vt:lpstr>
      <vt:lpstr>Mining Pipeline</vt:lpstr>
      <vt:lpstr>Mining Pipeline</vt:lpstr>
      <vt:lpstr>Near-Instance Retrieval Results</vt:lpstr>
      <vt:lpstr>Near-Instance Retrieval Results</vt:lpstr>
      <vt:lpstr>Near-Instance Retrieval Results</vt:lpstr>
      <vt:lpstr>Near-Instance Retrieval Results</vt:lpstr>
      <vt:lpstr>Computational Complexity</vt:lpstr>
      <vt:lpstr>Quantitative Evaluation: Exemplar SVM vs Mining</vt:lpstr>
      <vt:lpstr>Contribution</vt:lpstr>
      <vt:lpstr>Contribution</vt:lpstr>
      <vt:lpstr>Related Publications</vt:lpstr>
      <vt:lpstr>Thank You.</vt:lpstr>
    </vt:vector>
  </TitlesOfParts>
  <Company>nnnnnn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Presentation</dc:title>
  <dc:creator>Abhinav Goel</dc:creator>
  <cp:lastModifiedBy>Reference</cp:lastModifiedBy>
  <cp:revision>599</cp:revision>
  <dcterms:created xsi:type="dcterms:W3CDTF">2011-04-14T05:53:58Z</dcterms:created>
  <dcterms:modified xsi:type="dcterms:W3CDTF">2013-08-13T09:23:59Z</dcterms:modified>
</cp:coreProperties>
</file>