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10.xml"/>
  <Override ContentType="application/vnd.openxmlformats-officedocument.presentationml.comments+xml" PartName="/ppt/comments/comment17.xml"/>
  <Override ContentType="application/vnd.openxmlformats-officedocument.presentationml.comments+xml" PartName="/ppt/comments/comment8.xml"/>
  <Override ContentType="application/vnd.openxmlformats-officedocument.presentationml.comments+xml" PartName="/ppt/comments/comment6.xml"/>
  <Override ContentType="application/vnd.openxmlformats-officedocument.presentationml.comments+xml" PartName="/ppt/comments/comment3.xml"/>
  <Override ContentType="application/vnd.openxmlformats-officedocument.presentationml.comments+xml" PartName="/ppt/comments/comment15.xml"/>
  <Override ContentType="application/vnd.openxmlformats-officedocument.presentationml.comments+xml" PartName="/ppt/comments/comment13.xml"/>
  <Override ContentType="application/vnd.openxmlformats-officedocument.presentationml.comments+xml" PartName="/ppt/comments/comment16.xml"/>
  <Override ContentType="application/vnd.openxmlformats-officedocument.presentationml.comments+xml" PartName="/ppt/comments/comment1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7.xml"/>
  <Override ContentType="application/vnd.openxmlformats-officedocument.presentationml.comments+xml" PartName="/ppt/comments/comment4.xml"/>
  <Override ContentType="application/vnd.openxmlformats-officedocument.presentationml.comments+xml" PartName="/ppt/comments/comment9.xml"/>
  <Override ContentType="application/vnd.openxmlformats-officedocument.presentationml.comments+xml" PartName="/ppt/comments/comment18.xml"/>
  <Override ContentType="application/vnd.openxmlformats-officedocument.presentationml.comments+xml" PartName="/ppt/comments/comment12.xml"/>
  <Override ContentType="application/vnd.openxmlformats-officedocument.presentationml.comments+xml" PartName="/ppt/comments/comment14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Author clrIdx="0" id="0" initials="" lastIdx="1" name="Karteek Alahari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AAD6DCF-00DD-4462-AB87-C1805FF864D0}">
  <a:tblStyle styleId="{9AAD6DCF-00DD-4462-AB87-C1805FF864D0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1">
    <p:pos x="6000" y="0"/>
    <p:text>Your result should be here.</p:text>
  </p:cm>
</p:cmLst>
</file>

<file path=ppt/comments/comment10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1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1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1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1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1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16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17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18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6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7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8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9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Shape 4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Shape 4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Shape 4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Shape 5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Shape 5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Shape 5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Shape 5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Shape 5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Shape 5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Shape 6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Shape 6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Shape 6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Shape 6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Shape 6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Shape 6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Shape 6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Shape 6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Shape 7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Shape 7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Shape 7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Shape 7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Shape 7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Shape 7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Shape 7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5200"/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87" name="Shape 8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88" name="Shape 8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89" name="Shape 8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01.jpg"/><Relationship Id="rId2" Type="http://schemas.openxmlformats.org/officeDocument/2006/relationships/image" Target="../media/image00.gi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02.jpg"/><Relationship Id="rId2" Type="http://schemas.openxmlformats.org/officeDocument/2006/relationships/image" Target="../media/image03.gif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</a:p>
        </p:txBody>
      </p:sp>
      <p:pic>
        <p:nvPicPr>
          <p:cNvPr descr="CVIT.jpg" id="9" name="Shape 9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448450" y="1217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8px-Iiit_hyderabad_logo.gif" id="10" name="Shape 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17218" y="121771"/>
            <a:ext cx="888006" cy="5727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</a:p>
        </p:txBody>
      </p:sp>
      <p:pic>
        <p:nvPicPr>
          <p:cNvPr descr="CVIT.jpg" id="56" name="Shape 56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448450" y="1217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8px-Iiit_hyderabad_logo.gif" id="57" name="Shape 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17218" y="121771"/>
            <a:ext cx="888006" cy="5727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6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Relationship Id="rId4" Type="http://schemas.openxmlformats.org/officeDocument/2006/relationships/image" Target="../media/image57.png"/><Relationship Id="rId5" Type="http://schemas.openxmlformats.org/officeDocument/2006/relationships/image" Target="../media/image33.png"/><Relationship Id="rId6" Type="http://schemas.openxmlformats.org/officeDocument/2006/relationships/image" Target="../media/image30.png"/><Relationship Id="rId7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38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5" Type="http://schemas.openxmlformats.org/officeDocument/2006/relationships/image" Target="../media/image39.png"/><Relationship Id="rId6" Type="http://schemas.openxmlformats.org/officeDocument/2006/relationships/image" Target="../media/image36.png"/><Relationship Id="rId7" Type="http://schemas.openxmlformats.org/officeDocument/2006/relationships/image" Target="../media/image41.png"/><Relationship Id="rId8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comments" Target="../comments/comment7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5" Type="http://schemas.openxmlformats.org/officeDocument/2006/relationships/image" Target="../media/image44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comments" Target="../comments/comment8.xml"/><Relationship Id="rId4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comments" Target="../comments/comment9.xml"/><Relationship Id="rId4" Type="http://schemas.openxmlformats.org/officeDocument/2006/relationships/image" Target="../media/image5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png"/><Relationship Id="rId4" Type="http://schemas.openxmlformats.org/officeDocument/2006/relationships/image" Target="../media/image66.png"/><Relationship Id="rId5" Type="http://schemas.openxmlformats.org/officeDocument/2006/relationships/image" Target="../media/image6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comments" Target="../comments/comment10.xml"/><Relationship Id="rId4" Type="http://schemas.openxmlformats.org/officeDocument/2006/relationships/image" Target="../media/image58.png"/><Relationship Id="rId5" Type="http://schemas.openxmlformats.org/officeDocument/2006/relationships/image" Target="../media/image60.png"/><Relationship Id="rId6" Type="http://schemas.openxmlformats.org/officeDocument/2006/relationships/image" Target="../media/image64.png"/><Relationship Id="rId7" Type="http://schemas.openxmlformats.org/officeDocument/2006/relationships/image" Target="../media/image61.png"/><Relationship Id="rId8" Type="http://schemas.openxmlformats.org/officeDocument/2006/relationships/image" Target="../media/image6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comments" Target="../comments/comment11.xml"/><Relationship Id="rId4" Type="http://schemas.openxmlformats.org/officeDocument/2006/relationships/image" Target="../media/image5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comments" Target="../comments/comment12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9.png"/><Relationship Id="rId4" Type="http://schemas.openxmlformats.org/officeDocument/2006/relationships/image" Target="../media/image73.png"/><Relationship Id="rId5" Type="http://schemas.openxmlformats.org/officeDocument/2006/relationships/image" Target="../media/image68.png"/><Relationship Id="rId6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7.jpg"/><Relationship Id="rId4" Type="http://schemas.openxmlformats.org/officeDocument/2006/relationships/image" Target="../media/image0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5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image" Target="../media/image70.png"/><Relationship Id="rId7" Type="http://schemas.openxmlformats.org/officeDocument/2006/relationships/image" Target="../media/image76.png"/><Relationship Id="rId8" Type="http://schemas.openxmlformats.org/officeDocument/2006/relationships/image" Target="../media/image7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9.png"/><Relationship Id="rId4" Type="http://schemas.openxmlformats.org/officeDocument/2006/relationships/image" Target="../media/image77.png"/><Relationship Id="rId5" Type="http://schemas.openxmlformats.org/officeDocument/2006/relationships/image" Target="../media/image81.png"/><Relationship Id="rId6" Type="http://schemas.openxmlformats.org/officeDocument/2006/relationships/image" Target="../media/image78.png"/><Relationship Id="rId7" Type="http://schemas.openxmlformats.org/officeDocument/2006/relationships/image" Target="../media/image82.png"/><Relationship Id="rId8" Type="http://schemas.openxmlformats.org/officeDocument/2006/relationships/image" Target="../media/image8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comments" Target="../comments/comment13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comments" Target="../comments/comment14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comments" Target="../comments/comment15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comments" Target="../comments/comment16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0.png"/><Relationship Id="rId4" Type="http://schemas.openxmlformats.org/officeDocument/2006/relationships/image" Target="../media/image9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2.xml"/><Relationship Id="rId4" Type="http://schemas.openxmlformats.org/officeDocument/2006/relationships/image" Target="../media/image10.jpg"/><Relationship Id="rId5" Type="http://schemas.openxmlformats.org/officeDocument/2006/relationships/image" Target="../media/image09.jpg"/><Relationship Id="rId6" Type="http://schemas.openxmlformats.org/officeDocument/2006/relationships/image" Target="../media/image08.jpg"/><Relationship Id="rId7" Type="http://schemas.openxmlformats.org/officeDocument/2006/relationships/image" Target="../media/image11.jpg"/><Relationship Id="rId8" Type="http://schemas.openxmlformats.org/officeDocument/2006/relationships/image" Target="../media/image1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3.png"/><Relationship Id="rId4" Type="http://schemas.openxmlformats.org/officeDocument/2006/relationships/image" Target="../media/image8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9.png"/><Relationship Id="rId4" Type="http://schemas.openxmlformats.org/officeDocument/2006/relationships/image" Target="../media/image9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comments" Target="../comments/comment17.xml"/></Relationships>
</file>

<file path=ppt/slides/_rels/slide4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1.jpg"/><Relationship Id="rId10" Type="http://schemas.openxmlformats.org/officeDocument/2006/relationships/image" Target="../media/image99.jpg"/><Relationship Id="rId12" Type="http://schemas.openxmlformats.org/officeDocument/2006/relationships/image" Target="../media/image98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0.jpg"/><Relationship Id="rId4" Type="http://schemas.openxmlformats.org/officeDocument/2006/relationships/image" Target="../media/image92.jpg"/><Relationship Id="rId9" Type="http://schemas.openxmlformats.org/officeDocument/2006/relationships/image" Target="../media/image95.jpg"/><Relationship Id="rId5" Type="http://schemas.openxmlformats.org/officeDocument/2006/relationships/image" Target="../media/image91.jpg"/><Relationship Id="rId6" Type="http://schemas.openxmlformats.org/officeDocument/2006/relationships/image" Target="../media/image93.jpg"/><Relationship Id="rId7" Type="http://schemas.openxmlformats.org/officeDocument/2006/relationships/image" Target="../media/image94.jpg"/><Relationship Id="rId8" Type="http://schemas.openxmlformats.org/officeDocument/2006/relationships/image" Target="../media/image9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comments" Target="../comments/comment18.xml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jpg"/><Relationship Id="rId10" Type="http://schemas.openxmlformats.org/officeDocument/2006/relationships/image" Target="../media/image18.jpg"/><Relationship Id="rId1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4.jpg"/><Relationship Id="rId4" Type="http://schemas.openxmlformats.org/officeDocument/2006/relationships/image" Target="../media/image06.jpg"/><Relationship Id="rId9" Type="http://schemas.openxmlformats.org/officeDocument/2006/relationships/image" Target="../media/image17.jpg"/><Relationship Id="rId5" Type="http://schemas.openxmlformats.org/officeDocument/2006/relationships/image" Target="../media/image15.jpg"/><Relationship Id="rId6" Type="http://schemas.openxmlformats.org/officeDocument/2006/relationships/image" Target="../media/image27.jpg"/><Relationship Id="rId7" Type="http://schemas.openxmlformats.org/officeDocument/2006/relationships/image" Target="../media/image20.jpg"/><Relationship Id="rId8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3.xml"/><Relationship Id="rId4" Type="http://schemas.openxmlformats.org/officeDocument/2006/relationships/image" Target="../media/image16.jpg"/><Relationship Id="rId5" Type="http://schemas.openxmlformats.org/officeDocument/2006/relationships/image" Target="../media/image28.jpg"/><Relationship Id="rId6" Type="http://schemas.openxmlformats.org/officeDocument/2006/relationships/image" Target="../media/image19.jpg"/><Relationship Id="rId7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comments" Target="../comments/comment4.xml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311700" y="11602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Text Recognition and Retrieval in Natural Scene Images</a:t>
            </a:r>
          </a:p>
        </p:txBody>
      </p:sp>
      <p:sp>
        <p:nvSpPr>
          <p:cNvPr id="104" name="Shape 104"/>
          <p:cNvSpPr txBox="1"/>
          <p:nvPr>
            <p:ph type="title"/>
          </p:nvPr>
        </p:nvSpPr>
        <p:spPr>
          <a:xfrm>
            <a:off x="311700" y="2379450"/>
            <a:ext cx="8520600" cy="233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/>
              <a:t>Udit Roy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/>
              <a:t>CVIT, IIIT Hyderabad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-GB" sz="2400"/>
              <a:t>Advisor: C. V. Jawahar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/>
              <a:t>Co-advisor: Karteek Alahari, Inria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Text Detection | </a:t>
            </a:r>
            <a:r>
              <a:rPr i="1" lang="en-GB"/>
              <a:t>Drawbacks</a:t>
            </a:r>
          </a:p>
        </p:txBody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311700" y="1152475"/>
            <a:ext cx="8520600" cy="1523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Character classification is script specific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Gestalt law of proximity - n-gram level information can be utilized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Character classification error introduced early in the pipeline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2319600" y="2910950"/>
            <a:ext cx="4504800" cy="1862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1800" u="sng"/>
              <a:t>Our Approach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GB" sz="1800"/>
              <a:t>g</a:t>
            </a:r>
            <a:r>
              <a:rPr lang="en-GB" sz="1800"/>
              <a:t>roup regions into overlapping clusters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GB" sz="1800"/>
              <a:t>(via hierarchical clustering)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GB" sz="1800"/>
              <a:t>↓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GB" sz="1800"/>
              <a:t>classify clusters as a unit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GB" sz="1800"/>
              <a:t>(text/non-text classifier + region proposals)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Text Detection | </a:t>
            </a:r>
            <a:r>
              <a:rPr i="1" lang="en-GB"/>
              <a:t>via Hierarchical Clustering</a:t>
            </a:r>
          </a:p>
        </p:txBody>
      </p:sp>
      <p:sp>
        <p:nvSpPr>
          <p:cNvPr id="266" name="Shape 266"/>
          <p:cNvSpPr/>
          <p:nvPr/>
        </p:nvSpPr>
        <p:spPr>
          <a:xfrm>
            <a:off x="2539687" y="1168425"/>
            <a:ext cx="1594500" cy="644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Hierarchical Clustering</a:t>
            </a:r>
          </a:p>
        </p:txBody>
      </p:sp>
      <p:sp>
        <p:nvSpPr>
          <p:cNvPr id="267" name="Shape 267"/>
          <p:cNvSpPr/>
          <p:nvPr/>
        </p:nvSpPr>
        <p:spPr>
          <a:xfrm>
            <a:off x="4771950" y="1168425"/>
            <a:ext cx="1594500" cy="644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Text/Non-text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GB"/>
              <a:t>Classifier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463400" y="1204275"/>
            <a:ext cx="78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Image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7168000" y="1204275"/>
            <a:ext cx="151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Text Segmented Image</a:t>
            </a:r>
          </a:p>
        </p:txBody>
      </p:sp>
      <p:cxnSp>
        <p:nvCxnSpPr>
          <p:cNvPr id="270" name="Shape 270"/>
          <p:cNvCxnSpPr>
            <a:stCxn id="268" idx="3"/>
            <a:endCxn id="266" idx="1"/>
          </p:cNvCxnSpPr>
          <p:nvPr/>
        </p:nvCxnSpPr>
        <p:spPr>
          <a:xfrm>
            <a:off x="1243700" y="1490625"/>
            <a:ext cx="1296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71" name="Shape 271"/>
          <p:cNvCxnSpPr>
            <a:stCxn id="266" idx="3"/>
            <a:endCxn id="267" idx="1"/>
          </p:cNvCxnSpPr>
          <p:nvPr/>
        </p:nvCxnSpPr>
        <p:spPr>
          <a:xfrm>
            <a:off x="4134187" y="1490625"/>
            <a:ext cx="637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72" name="Shape 272"/>
          <p:cNvCxnSpPr>
            <a:stCxn id="267" idx="3"/>
            <a:endCxn id="269" idx="1"/>
          </p:cNvCxnSpPr>
          <p:nvPr/>
        </p:nvCxnSpPr>
        <p:spPr>
          <a:xfrm>
            <a:off x="6366450" y="1490625"/>
            <a:ext cx="801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73" name="Shape 273"/>
          <p:cNvSpPr txBox="1"/>
          <p:nvPr/>
        </p:nvSpPr>
        <p:spPr>
          <a:xfrm>
            <a:off x="1407550" y="1157550"/>
            <a:ext cx="9264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MSERs</a:t>
            </a:r>
          </a:p>
        </p:txBody>
      </p:sp>
      <p:pic>
        <p:nvPicPr>
          <p:cNvPr descr="gomez_1.png"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00" y="2719174"/>
            <a:ext cx="1870550" cy="1247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mez_3.png" id="275" name="Shape 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7825" y="1911075"/>
            <a:ext cx="1870549" cy="1243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mez_2.png" id="276" name="Shape 276"/>
          <p:cNvPicPr preferRelativeResize="0"/>
          <p:nvPr/>
        </p:nvPicPr>
        <p:blipFill rotWithShape="1">
          <a:blip r:embed="rId5">
            <a:alphaModFix/>
          </a:blip>
          <a:srcRect b="4165" l="7527" r="8276" t="5662"/>
          <a:stretch/>
        </p:blipFill>
        <p:spPr>
          <a:xfrm>
            <a:off x="3517825" y="3276150"/>
            <a:ext cx="1870549" cy="15024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mez_4.png" id="277" name="Shape 2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1950" y="1909150"/>
            <a:ext cx="1870550" cy="1247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mez_5.png" id="278" name="Shape 2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11950" y="3288366"/>
            <a:ext cx="1870550" cy="12470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Shape 279"/>
          <p:cNvCxnSpPr>
            <a:stCxn id="274" idx="3"/>
            <a:endCxn id="275" idx="1"/>
          </p:cNvCxnSpPr>
          <p:nvPr/>
        </p:nvCxnSpPr>
        <p:spPr>
          <a:xfrm flipH="1" rot="10800000">
            <a:off x="2333950" y="2532687"/>
            <a:ext cx="1183799" cy="810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80" name="Shape 280"/>
          <p:cNvCxnSpPr>
            <a:stCxn id="275" idx="3"/>
            <a:endCxn id="277" idx="1"/>
          </p:cNvCxnSpPr>
          <p:nvPr/>
        </p:nvCxnSpPr>
        <p:spPr>
          <a:xfrm>
            <a:off x="5388374" y="2532677"/>
            <a:ext cx="1323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81" name="Shape 281"/>
          <p:cNvCxnSpPr>
            <a:stCxn id="277" idx="3"/>
            <a:endCxn id="278" idx="3"/>
          </p:cNvCxnSpPr>
          <p:nvPr/>
        </p:nvCxnSpPr>
        <p:spPr>
          <a:xfrm>
            <a:off x="8582500" y="2532670"/>
            <a:ext cx="600" cy="1379099"/>
          </a:xfrm>
          <a:prstGeom prst="curvedConnector3">
            <a:avLst>
              <a:gd fmla="val 60216519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82" name="Shape 282"/>
          <p:cNvSpPr/>
          <p:nvPr/>
        </p:nvSpPr>
        <p:spPr>
          <a:xfrm>
            <a:off x="3975025" y="2380650"/>
            <a:ext cx="926400" cy="3330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3625075" y="4445575"/>
            <a:ext cx="1146900" cy="3330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84" name="Shape 284"/>
          <p:cNvCxnSpPr>
            <a:stCxn id="282" idx="6"/>
            <a:endCxn id="283" idx="6"/>
          </p:cNvCxnSpPr>
          <p:nvPr/>
        </p:nvCxnSpPr>
        <p:spPr>
          <a:xfrm flipH="1">
            <a:off x="4772125" y="2547150"/>
            <a:ext cx="129300" cy="2064900"/>
          </a:xfrm>
          <a:prstGeom prst="curvedConnector3">
            <a:avLst>
              <a:gd fmla="val -18373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5" name="Shape 285"/>
          <p:cNvSpPr txBox="1"/>
          <p:nvPr/>
        </p:nvSpPr>
        <p:spPr>
          <a:xfrm>
            <a:off x="8582500" y="3911775"/>
            <a:ext cx="926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OCR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3145500" y="4737300"/>
            <a:ext cx="28530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Single Linkage Clustering (SLC)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Text Detection | </a:t>
            </a:r>
            <a:r>
              <a:rPr i="1" lang="en-GB"/>
              <a:t>Region Proposals</a:t>
            </a:r>
          </a:p>
        </p:txBody>
      </p:sp>
      <p:sp>
        <p:nvSpPr>
          <p:cNvPr id="292" name="Shape 292"/>
          <p:cNvSpPr/>
          <p:nvPr/>
        </p:nvSpPr>
        <p:spPr>
          <a:xfrm>
            <a:off x="2539687" y="1168425"/>
            <a:ext cx="1594500" cy="644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Text/Non-text CNN classifier</a:t>
            </a:r>
          </a:p>
        </p:txBody>
      </p:sp>
      <p:sp>
        <p:nvSpPr>
          <p:cNvPr id="293" name="Shape 293"/>
          <p:cNvSpPr/>
          <p:nvPr/>
        </p:nvSpPr>
        <p:spPr>
          <a:xfrm>
            <a:off x="4771950" y="1168425"/>
            <a:ext cx="1594500" cy="644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Text grouping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463400" y="1204275"/>
            <a:ext cx="78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Scene Image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7168000" y="1204275"/>
            <a:ext cx="1665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Text proposals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/>
              <a:t>(bounding boxes)</a:t>
            </a:r>
          </a:p>
        </p:txBody>
      </p:sp>
      <p:cxnSp>
        <p:nvCxnSpPr>
          <p:cNvPr id="296" name="Shape 296"/>
          <p:cNvCxnSpPr>
            <a:stCxn id="294" idx="3"/>
            <a:endCxn id="292" idx="1"/>
          </p:cNvCxnSpPr>
          <p:nvPr/>
        </p:nvCxnSpPr>
        <p:spPr>
          <a:xfrm>
            <a:off x="1243700" y="1490625"/>
            <a:ext cx="1296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97" name="Shape 297"/>
          <p:cNvCxnSpPr>
            <a:stCxn id="292" idx="3"/>
            <a:endCxn id="293" idx="1"/>
          </p:cNvCxnSpPr>
          <p:nvPr/>
        </p:nvCxnSpPr>
        <p:spPr>
          <a:xfrm>
            <a:off x="4134187" y="1490625"/>
            <a:ext cx="637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98" name="Shape 298"/>
          <p:cNvCxnSpPr>
            <a:stCxn id="293" idx="3"/>
            <a:endCxn id="295" idx="1"/>
          </p:cNvCxnSpPr>
          <p:nvPr/>
        </p:nvCxnSpPr>
        <p:spPr>
          <a:xfrm>
            <a:off x="6366450" y="1490625"/>
            <a:ext cx="801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99" name="Shape 299"/>
          <p:cNvSpPr txBox="1"/>
          <p:nvPr/>
        </p:nvSpPr>
        <p:spPr>
          <a:xfrm>
            <a:off x="1428500" y="1087675"/>
            <a:ext cx="9264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Multiple scales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3989875" y="1095525"/>
            <a:ext cx="9264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Score maps</a:t>
            </a:r>
          </a:p>
        </p:txBody>
      </p:sp>
      <p:pic>
        <p:nvPicPr>
          <p:cNvPr descr="proposal_sample.png" id="301" name="Shape 301"/>
          <p:cNvPicPr preferRelativeResize="0"/>
          <p:nvPr/>
        </p:nvPicPr>
        <p:blipFill rotWithShape="1">
          <a:blip r:embed="rId3">
            <a:alphaModFix/>
          </a:blip>
          <a:srcRect b="0" l="0" r="59701" t="0"/>
          <a:stretch/>
        </p:blipFill>
        <p:spPr>
          <a:xfrm>
            <a:off x="463400" y="2139900"/>
            <a:ext cx="3311349" cy="21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2140400" y="4357225"/>
            <a:ext cx="1594500" cy="333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Score map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3774750" y="4357225"/>
            <a:ext cx="3246900" cy="333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Formation of text lines/words</a:t>
            </a:r>
          </a:p>
        </p:txBody>
      </p:sp>
      <p:pic>
        <p:nvPicPr>
          <p:cNvPr descr="proposal_sample.png" id="304" name="Shape 304"/>
          <p:cNvPicPr preferRelativeResize="0"/>
          <p:nvPr/>
        </p:nvPicPr>
        <p:blipFill rotWithShape="1">
          <a:blip r:embed="rId3">
            <a:alphaModFix/>
          </a:blip>
          <a:srcRect b="0" l="40216" r="20270" t="0"/>
          <a:stretch/>
        </p:blipFill>
        <p:spPr>
          <a:xfrm>
            <a:off x="3774749" y="2139900"/>
            <a:ext cx="3246899" cy="2174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posal_sample.png" id="305" name="Shape 305"/>
          <p:cNvPicPr preferRelativeResize="0"/>
          <p:nvPr/>
        </p:nvPicPr>
        <p:blipFill rotWithShape="1">
          <a:blip r:embed="rId3">
            <a:alphaModFix/>
          </a:blip>
          <a:srcRect b="0" l="79737" r="0" t="0"/>
          <a:stretch/>
        </p:blipFill>
        <p:spPr>
          <a:xfrm>
            <a:off x="7021649" y="2139900"/>
            <a:ext cx="1665000" cy="217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Text Detection | </a:t>
            </a:r>
            <a:r>
              <a:rPr i="1" lang="en-GB"/>
              <a:t>Fusion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463400" y="1204275"/>
            <a:ext cx="78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Scene Image</a:t>
            </a:r>
          </a:p>
        </p:txBody>
      </p:sp>
      <p:sp>
        <p:nvSpPr>
          <p:cNvPr id="312" name="Shape 312"/>
          <p:cNvSpPr/>
          <p:nvPr/>
        </p:nvSpPr>
        <p:spPr>
          <a:xfrm>
            <a:off x="1722383" y="1157525"/>
            <a:ext cx="2724000" cy="644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Detection via Hierarchical Clustering</a:t>
            </a:r>
          </a:p>
        </p:txBody>
      </p:sp>
      <p:cxnSp>
        <p:nvCxnSpPr>
          <p:cNvPr id="313" name="Shape 313"/>
          <p:cNvCxnSpPr>
            <a:stCxn id="311" idx="3"/>
            <a:endCxn id="312" idx="1"/>
          </p:cNvCxnSpPr>
          <p:nvPr/>
        </p:nvCxnSpPr>
        <p:spPr>
          <a:xfrm flipH="1" rot="10800000">
            <a:off x="1243700" y="1479825"/>
            <a:ext cx="478800" cy="10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14" name="Shape 314"/>
          <p:cNvSpPr/>
          <p:nvPr/>
        </p:nvSpPr>
        <p:spPr>
          <a:xfrm>
            <a:off x="1722383" y="1952625"/>
            <a:ext cx="2724000" cy="644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Region Proposals</a:t>
            </a:r>
          </a:p>
        </p:txBody>
      </p:sp>
      <p:cxnSp>
        <p:nvCxnSpPr>
          <p:cNvPr id="315" name="Shape 315"/>
          <p:cNvCxnSpPr>
            <a:stCxn id="311" idx="3"/>
            <a:endCxn id="314" idx="1"/>
          </p:cNvCxnSpPr>
          <p:nvPr/>
        </p:nvCxnSpPr>
        <p:spPr>
          <a:xfrm>
            <a:off x="1243700" y="1490625"/>
            <a:ext cx="478800" cy="784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16" name="Shape 316"/>
          <p:cNvSpPr/>
          <p:nvPr/>
        </p:nvSpPr>
        <p:spPr>
          <a:xfrm>
            <a:off x="5476629" y="1157525"/>
            <a:ext cx="1296000" cy="644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Fusion</a:t>
            </a:r>
          </a:p>
        </p:txBody>
      </p:sp>
      <p:cxnSp>
        <p:nvCxnSpPr>
          <p:cNvPr id="317" name="Shape 317"/>
          <p:cNvCxnSpPr>
            <a:stCxn id="312" idx="3"/>
            <a:endCxn id="316" idx="1"/>
          </p:cNvCxnSpPr>
          <p:nvPr/>
        </p:nvCxnSpPr>
        <p:spPr>
          <a:xfrm>
            <a:off x="4446383" y="1479725"/>
            <a:ext cx="1030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18" name="Shape 318"/>
          <p:cNvSpPr txBox="1"/>
          <p:nvPr/>
        </p:nvSpPr>
        <p:spPr>
          <a:xfrm>
            <a:off x="4446375" y="819050"/>
            <a:ext cx="103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Text clusters</a:t>
            </a:r>
          </a:p>
        </p:txBody>
      </p:sp>
      <p:cxnSp>
        <p:nvCxnSpPr>
          <p:cNvPr id="319" name="Shape 319"/>
          <p:cNvCxnSpPr>
            <a:stCxn id="314" idx="3"/>
            <a:endCxn id="316" idx="2"/>
          </p:cNvCxnSpPr>
          <p:nvPr/>
        </p:nvCxnSpPr>
        <p:spPr>
          <a:xfrm flipH="1" rot="10800000">
            <a:off x="4446383" y="1802025"/>
            <a:ext cx="1678200" cy="472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20" name="Shape 320"/>
          <p:cNvSpPr txBox="1"/>
          <p:nvPr/>
        </p:nvSpPr>
        <p:spPr>
          <a:xfrm>
            <a:off x="5035650" y="1988475"/>
            <a:ext cx="173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proposed bounding boxes</a:t>
            </a:r>
          </a:p>
        </p:txBody>
      </p:sp>
      <p:sp>
        <p:nvSpPr>
          <p:cNvPr id="321" name="Shape 321"/>
          <p:cNvSpPr txBox="1"/>
          <p:nvPr/>
        </p:nvSpPr>
        <p:spPr>
          <a:xfrm>
            <a:off x="7168000" y="1204275"/>
            <a:ext cx="1678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Improved Text Segmented Image</a:t>
            </a:r>
          </a:p>
        </p:txBody>
      </p:sp>
      <p:cxnSp>
        <p:nvCxnSpPr>
          <p:cNvPr id="322" name="Shape 322"/>
          <p:cNvCxnSpPr>
            <a:stCxn id="316" idx="3"/>
            <a:endCxn id="321" idx="1"/>
          </p:cNvCxnSpPr>
          <p:nvPr/>
        </p:nvCxnSpPr>
        <p:spPr>
          <a:xfrm>
            <a:off x="6772629" y="1479725"/>
            <a:ext cx="395400" cy="10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23" name="Shape 323"/>
          <p:cNvSpPr txBox="1"/>
          <p:nvPr/>
        </p:nvSpPr>
        <p:spPr>
          <a:xfrm>
            <a:off x="463400" y="3293325"/>
            <a:ext cx="8369100" cy="784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-GB" sz="1800"/>
              <a:t>Fusion</a:t>
            </a:r>
            <a:r>
              <a:rPr lang="en-GB" sz="1800"/>
              <a:t>: Retain clusters with high overlap with proposed bounding boxes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Text Detection | </a:t>
            </a:r>
            <a:r>
              <a:rPr i="1" lang="en-GB"/>
              <a:t>Evaluation</a:t>
            </a:r>
          </a:p>
        </p:txBody>
      </p:sp>
      <p:graphicFrame>
        <p:nvGraphicFramePr>
          <p:cNvPr id="329" name="Shape 329"/>
          <p:cNvGraphicFramePr/>
          <p:nvPr/>
        </p:nvGraphicFramePr>
        <p:xfrm>
          <a:off x="1307312" y="1553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1305875"/>
                <a:gridCol w="1305875"/>
                <a:gridCol w="1305875"/>
                <a:gridCol w="1305875"/>
                <a:gridCol w="1305875"/>
              </a:tblGrid>
              <a:tr h="5678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Dataset</a:t>
                      </a:r>
                    </a:p>
                  </a:txBody>
                  <a:tcPr marT="91425" marB="91425" marR="91425" marL="91425" anchor="ctr"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Images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Language</a:t>
                      </a: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Text Orientation</a:t>
                      </a: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Ground Truth Type</a:t>
                      </a: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678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ICDAR 2003</a:t>
                      </a:r>
                    </a:p>
                  </a:txBody>
                  <a:tcPr marT="91425" marB="91425" marR="91425" marL="91425" anchor="ctr"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250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English</a:t>
                      </a: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Horizontal</a:t>
                      </a: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Boxes + Segmentation</a:t>
                      </a: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37015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ICDAR 2013</a:t>
                      </a:r>
                    </a:p>
                  </a:txBody>
                  <a:tcPr marT="91425" marB="91425" marR="91425" marL="91425" anchor="ctr"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236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English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Horizontal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Boxes</a:t>
                      </a:r>
                    </a:p>
                  </a:txBody>
                  <a:tcPr marT="91425" marB="91425" marR="91425" marL="91425" anchor="ctr"/>
                </a:tc>
              </a:tr>
              <a:tr h="5678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MRRC</a:t>
                      </a:r>
                    </a:p>
                  </a:txBody>
                  <a:tcPr marT="91425" marB="91425" marR="91425" marL="91425" anchor="ctr"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167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English + Kannada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Any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Boxes + Segmentation</a:t>
                      </a: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330" name="Shape 330"/>
          <p:cNvSpPr txBox="1"/>
          <p:nvPr/>
        </p:nvSpPr>
        <p:spPr>
          <a:xfrm>
            <a:off x="311712" y="4151950"/>
            <a:ext cx="85206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GB"/>
              <a:t>Boxes</a:t>
            </a:r>
            <a:r>
              <a:rPr lang="en-GB"/>
              <a:t>: IoU overlap [ICDAR 2003]</a:t>
            </a:r>
          </a:p>
          <a:p>
            <a:pPr lvl="0">
              <a:spcBef>
                <a:spcPts val="0"/>
              </a:spcBef>
              <a:buNone/>
            </a:pPr>
            <a:r>
              <a:rPr b="1" lang="en-GB"/>
              <a:t>Segmentation</a:t>
            </a:r>
            <a:r>
              <a:rPr lang="en-GB"/>
              <a:t>: Pixel level [ICDAR 2003]</a:t>
            </a:r>
          </a:p>
          <a:p>
            <a:pPr lvl="0">
              <a:spcBef>
                <a:spcPts val="0"/>
              </a:spcBef>
              <a:buNone/>
            </a:pPr>
            <a:r>
              <a:rPr b="1" lang="en-GB"/>
              <a:t>Proposals</a:t>
            </a:r>
            <a:r>
              <a:rPr lang="en-GB"/>
              <a:t>: IoU overlap, Regions per Image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Text Detection | </a:t>
            </a:r>
            <a:r>
              <a:rPr i="1" lang="en-GB"/>
              <a:t>Qualitative Results</a:t>
            </a:r>
          </a:p>
        </p:txBody>
      </p:sp>
      <p:pic>
        <p:nvPicPr>
          <p:cNvPr descr="14.png"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12" y="1111275"/>
            <a:ext cx="1949699" cy="1460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3.png" id="337" name="Shape 3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4612" y="1111275"/>
            <a:ext cx="1095337" cy="1460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7.png" id="338" name="Shape 3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9962" y="1111275"/>
            <a:ext cx="1949699" cy="1460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.png" id="339" name="Shape 3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9662" y="1111275"/>
            <a:ext cx="1949699" cy="1460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.png" id="340" name="Shape 340"/>
          <p:cNvPicPr preferRelativeResize="0"/>
          <p:nvPr/>
        </p:nvPicPr>
        <p:blipFill rotWithShape="1">
          <a:blip r:embed="rId7">
            <a:alphaModFix/>
          </a:blip>
          <a:srcRect b="21206" l="21206" r="21212" t="21212"/>
          <a:stretch/>
        </p:blipFill>
        <p:spPr>
          <a:xfrm>
            <a:off x="7069399" y="1111289"/>
            <a:ext cx="1949675" cy="1460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mez_14.png" id="341" name="Shape 3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912" y="2571750"/>
            <a:ext cx="1949699" cy="1460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mez_33.png" id="342" name="Shape 3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74612" y="2571733"/>
            <a:ext cx="1095350" cy="146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mez_47.png" id="343" name="Shape 3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9962" y="2571738"/>
            <a:ext cx="1949699" cy="1460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mez_6.png" id="344" name="Shape 3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19640" y="2571737"/>
            <a:ext cx="1949734" cy="1460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mez_8.png" id="345" name="Shape 345"/>
          <p:cNvPicPr preferRelativeResize="0"/>
          <p:nvPr/>
        </p:nvPicPr>
        <p:blipFill rotWithShape="1">
          <a:blip r:embed="rId12">
            <a:alphaModFix/>
          </a:blip>
          <a:srcRect b="23540" l="23535" r="23540" t="23535"/>
          <a:stretch/>
        </p:blipFill>
        <p:spPr>
          <a:xfrm>
            <a:off x="7069399" y="2571750"/>
            <a:ext cx="1949675" cy="1460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6" name="Shape 346"/>
          <p:cNvGrpSpPr/>
          <p:nvPr/>
        </p:nvGrpSpPr>
        <p:grpSpPr>
          <a:xfrm>
            <a:off x="2472700" y="1566350"/>
            <a:ext cx="1395600" cy="564875"/>
            <a:chOff x="2472700" y="1566350"/>
            <a:chExt cx="1395600" cy="564875"/>
          </a:xfrm>
        </p:grpSpPr>
        <p:sp>
          <p:nvSpPr>
            <p:cNvPr id="347" name="Shape 347"/>
            <p:cNvSpPr/>
            <p:nvPr/>
          </p:nvSpPr>
          <p:spPr>
            <a:xfrm>
              <a:off x="2472700" y="1830625"/>
              <a:ext cx="355200" cy="3006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3513100" y="1566350"/>
              <a:ext cx="355200" cy="3006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49" name="Shape 349"/>
          <p:cNvSpPr/>
          <p:nvPr/>
        </p:nvSpPr>
        <p:spPr>
          <a:xfrm>
            <a:off x="7573400" y="3196750"/>
            <a:ext cx="937500" cy="318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Text Detection | </a:t>
            </a:r>
            <a:r>
              <a:rPr i="1" lang="en-GB"/>
              <a:t>Quantitative Results</a:t>
            </a:r>
          </a:p>
        </p:txBody>
      </p:sp>
      <p:graphicFrame>
        <p:nvGraphicFramePr>
          <p:cNvPr id="355" name="Shape 355"/>
          <p:cNvGraphicFramePr/>
          <p:nvPr/>
        </p:nvGraphicFramePr>
        <p:xfrm>
          <a:off x="1732687" y="1396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2059125"/>
                <a:gridCol w="409050"/>
                <a:gridCol w="421225"/>
                <a:gridCol w="382850"/>
                <a:gridCol w="382850"/>
                <a:gridCol w="382850"/>
                <a:gridCol w="382850"/>
                <a:gridCol w="1257825"/>
              </a:tblGrid>
              <a:tr h="307625">
                <a:tc row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Detection via Segmentation</a:t>
                      </a:r>
                    </a:p>
                  </a:txBody>
                  <a:tcPr marT="91425" marB="91425" marR="91425" marL="91425" anchor="ctr"/>
                </a:tc>
                <a:tc gridSpan="3"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MRRC</a:t>
                      </a:r>
                    </a:p>
                  </a:txBody>
                  <a:tcPr marT="91425" marB="91425" marR="91425" marL="91425" anchor="ctr"/>
                </a:tc>
                <a:tc hMerge="1"/>
                <a:tc hMerge="1"/>
                <a:tc gridSpan="3"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ICDAR 2003</a:t>
                      </a:r>
                    </a:p>
                  </a:txBody>
                  <a:tcPr marT="91425" marB="91425" marR="91425" marL="91425" anchor="ctr"/>
                </a:tc>
                <a:tc hMerge="1"/>
                <a:tc hMerge="1"/>
                <a:tc row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Runtime (sec.)</a:t>
                      </a:r>
                    </a:p>
                  </a:txBody>
                  <a:tcPr marT="91425" marB="91425" marR="91425" marL="91425" anchor="ctr"/>
                </a:tc>
              </a:tr>
              <a:tr h="307625">
                <a:tc vMerge="1"/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R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P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F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R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P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F</a:t>
                      </a:r>
                    </a:p>
                  </a:txBody>
                  <a:tcPr marT="91425" marB="91425" marR="91425" marL="91425" anchor="ctr"/>
                </a:tc>
                <a:tc vMerge="1"/>
              </a:tr>
              <a:tr h="44747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Gomez et al. [arXiv ‘14]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60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67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63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59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58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58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</a:t>
                      </a:r>
                    </a:p>
                  </a:txBody>
                  <a:tcPr marT="91425" marB="91425" marR="91425" marL="91425" anchor="ctr"/>
                </a:tc>
              </a:tr>
              <a:tr h="44747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Milyaev et al. [ICDAR ‘13]</a:t>
                      </a: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82</a:t>
                      </a: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20</a:t>
                      </a: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32</a:t>
                      </a: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74</a:t>
                      </a: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31</a:t>
                      </a: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43</a:t>
                      </a: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</a:t>
                      </a: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076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SLC + adaboost</a:t>
                      </a: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60</a:t>
                      </a: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78</a:t>
                      </a: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69</a:t>
                      </a: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53</a:t>
                      </a: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66</a:t>
                      </a: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59</a:t>
                      </a: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10</a:t>
                      </a: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307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Fusion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46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83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60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11</a:t>
                      </a: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356" name="Shape 356"/>
          <p:cNvSpPr txBox="1"/>
          <p:nvPr/>
        </p:nvSpPr>
        <p:spPr>
          <a:xfrm>
            <a:off x="1257600" y="3723150"/>
            <a:ext cx="66288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Performance comparison with existing pixel-wise segmentation methods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Text Detection | </a:t>
            </a:r>
            <a:r>
              <a:rPr i="1" lang="en-GB"/>
              <a:t>Quantitative Results</a:t>
            </a:r>
          </a:p>
        </p:txBody>
      </p:sp>
      <p:graphicFrame>
        <p:nvGraphicFramePr>
          <p:cNvPr id="362" name="Shape 362"/>
          <p:cNvGraphicFramePr/>
          <p:nvPr/>
        </p:nvGraphicFramePr>
        <p:xfrm>
          <a:off x="1141425" y="12304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1883225"/>
                <a:gridCol w="745525"/>
                <a:gridCol w="901125"/>
                <a:gridCol w="757675"/>
                <a:gridCol w="921425"/>
                <a:gridCol w="853225"/>
                <a:gridCol w="798925"/>
              </a:tblGrid>
              <a:tr h="4977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Region Proposals</a:t>
                      </a:r>
                    </a:p>
                  </a:txBody>
                  <a:tcPr marT="91425" marB="91425" marR="91425" marL="91425" anchor="ctr"/>
                </a:tc>
                <a:tc gridSpan="3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ICDAR 2003</a:t>
                      </a:r>
                    </a:p>
                  </a:txBody>
                  <a:tcPr marT="91425" marB="91425" marR="91425" marL="91425" anchor="ctr"/>
                </a:tc>
                <a:tc hMerge="1"/>
                <a:tc hMerge="1"/>
                <a:tc gridSpan="3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ICDAR 2013</a:t>
                      </a:r>
                    </a:p>
                  </a:txBody>
                  <a:tcPr marT="91425" marB="91425" marR="91425" marL="91425" anchor="ctr"/>
                </a:tc>
                <a:tc hMerge="1"/>
                <a:tc hMerge="1"/>
              </a:tr>
              <a:tr h="365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Recall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R/I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Time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Recall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R/I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Time</a:t>
                      </a:r>
                    </a:p>
                  </a:txBody>
                  <a:tcPr marT="91425" marB="91425" marR="91425" marL="91425" anchor="ctr"/>
                </a:tc>
              </a:tr>
              <a:tr h="3324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Endres et al. [PAMI’ 14]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66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1417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1216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64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1510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1300</a:t>
                      </a:r>
                    </a:p>
                  </a:txBody>
                  <a:tcPr marT="19050" marB="19050" marR="28575" marL="28575" anchor="ctr"/>
                </a:tc>
              </a:tr>
              <a:tr h="3324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</a:rPr>
                        <a:t>Alexe et al. [PAMI ‘12]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58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1000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56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1000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10</a:t>
                      </a:r>
                    </a:p>
                  </a:txBody>
                  <a:tcPr marT="19050" marB="19050" marR="28575" marL="28575" anchor="ctr"/>
                </a:tc>
              </a:tr>
              <a:tr h="3324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</a:rPr>
                        <a:t>Uijlings et al. [IJCV ‘13]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4168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13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72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4053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15</a:t>
                      </a:r>
                    </a:p>
                  </a:txBody>
                  <a:tcPr marT="19050" marB="19050" marR="28575" marL="28575" anchor="ctr"/>
                </a:tc>
              </a:tr>
              <a:tr h="3324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</a:rPr>
                        <a:t>Zitnick et al. [ECCV ‘14]</a:t>
                      </a:r>
                    </a:p>
                  </a:txBody>
                  <a:tcPr marT="91425" marB="91425" marR="91425" marL="9142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84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6270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79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6409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324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CNN based</a:t>
                      </a:r>
                    </a:p>
                  </a:txBody>
                  <a:tcPr marT="91425" marB="91425" marR="91425" marL="9142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75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1658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10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72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1400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11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</a:tbl>
          </a:graphicData>
        </a:graphic>
      </p:graphicFrame>
      <p:sp>
        <p:nvSpPr>
          <p:cNvPr id="363" name="Shape 363"/>
          <p:cNvSpPr txBox="1"/>
          <p:nvPr/>
        </p:nvSpPr>
        <p:spPr>
          <a:xfrm>
            <a:off x="1257600" y="3913075"/>
            <a:ext cx="66288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Comparison with generic object region proposal methods on scene text datasets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Overview</a:t>
            </a:r>
          </a:p>
        </p:txBody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Introduction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Text Detection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-GB"/>
              <a:t>Cropped Word Recognition &amp; Retrieval</a:t>
            </a:r>
          </a:p>
          <a:p>
            <a:pPr indent="-228600" lvl="1" marL="914400" rtl="0">
              <a:spcBef>
                <a:spcPts val="0"/>
              </a:spcBef>
            </a:pPr>
            <a:r>
              <a:rPr b="1" lang="en-GB"/>
              <a:t>Lexicon based Recognition</a:t>
            </a:r>
          </a:p>
          <a:p>
            <a:pPr indent="-228600" lvl="1" marL="914400" rtl="0">
              <a:spcBef>
                <a:spcPts val="0"/>
              </a:spcBef>
            </a:pPr>
            <a:r>
              <a:rPr b="1" lang="en-GB"/>
              <a:t>Our Approach</a:t>
            </a:r>
          </a:p>
          <a:p>
            <a:pPr indent="-228600" lvl="1" marL="914400" rtl="0">
              <a:spcBef>
                <a:spcPts val="0"/>
              </a:spcBef>
            </a:pPr>
            <a:r>
              <a:rPr b="1" lang="en-GB"/>
              <a:t>Evaluation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End-to-End Frameworks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Summary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Text Recognition | </a:t>
            </a:r>
            <a:r>
              <a:rPr i="1" lang="en-GB"/>
              <a:t>Goal</a:t>
            </a:r>
          </a:p>
        </p:txBody>
      </p:sp>
      <p:grpSp>
        <p:nvGrpSpPr>
          <p:cNvPr id="375" name="Shape 375"/>
          <p:cNvGrpSpPr/>
          <p:nvPr/>
        </p:nvGrpSpPr>
        <p:grpSpPr>
          <a:xfrm>
            <a:off x="2202512" y="1017725"/>
            <a:ext cx="1701300" cy="2297989"/>
            <a:chOff x="2202512" y="1017725"/>
            <a:chExt cx="1701300" cy="2297989"/>
          </a:xfrm>
        </p:grpSpPr>
        <p:pic>
          <p:nvPicPr>
            <p:cNvPr id="376" name="Shape 37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89550" y="1512781"/>
              <a:ext cx="1327152" cy="411721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sp>
          <p:nvSpPr>
            <p:cNvPr id="377" name="Shape 377"/>
            <p:cNvSpPr txBox="1"/>
            <p:nvPr/>
          </p:nvSpPr>
          <p:spPr>
            <a:xfrm>
              <a:off x="2202512" y="1017725"/>
              <a:ext cx="1701300" cy="45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Word Recognition</a:t>
              </a:r>
            </a:p>
          </p:txBody>
        </p:sp>
        <p:sp>
          <p:nvSpPr>
            <p:cNvPr id="378" name="Shape 378"/>
            <p:cNvSpPr txBox="1"/>
            <p:nvPr/>
          </p:nvSpPr>
          <p:spPr>
            <a:xfrm>
              <a:off x="2614104" y="3019914"/>
              <a:ext cx="878100" cy="2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TIMES</a:t>
              </a:r>
            </a:p>
          </p:txBody>
        </p:sp>
        <p:cxnSp>
          <p:nvCxnSpPr>
            <p:cNvPr id="379" name="Shape 379"/>
            <p:cNvCxnSpPr>
              <a:stCxn id="376" idx="2"/>
              <a:endCxn id="378" idx="0"/>
            </p:cNvCxnSpPr>
            <p:nvPr/>
          </p:nvCxnSpPr>
          <p:spPr>
            <a:xfrm>
              <a:off x="3053126" y="1924503"/>
              <a:ext cx="0" cy="10953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sp>
          <p:nvSpPr>
            <p:cNvPr id="380" name="Shape 380"/>
            <p:cNvSpPr/>
            <p:nvPr/>
          </p:nvSpPr>
          <p:spPr>
            <a:xfrm>
              <a:off x="2202512" y="2203425"/>
              <a:ext cx="550200" cy="411900"/>
            </a:xfrm>
            <a:prstGeom prst="can">
              <a:avLst>
                <a:gd fmla="val 25000" name="adj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-GB" sz="700"/>
                <a:t>Lexicon</a:t>
              </a:r>
            </a:p>
          </p:txBody>
        </p:sp>
        <p:cxnSp>
          <p:nvCxnSpPr>
            <p:cNvPr id="381" name="Shape 381"/>
            <p:cNvCxnSpPr>
              <a:stCxn id="380" idx="4"/>
            </p:cNvCxnSpPr>
            <p:nvPr/>
          </p:nvCxnSpPr>
          <p:spPr>
            <a:xfrm>
              <a:off x="2752712" y="2409375"/>
              <a:ext cx="3039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grpSp>
        <p:nvGrpSpPr>
          <p:cNvPr id="382" name="Shape 382"/>
          <p:cNvGrpSpPr/>
          <p:nvPr/>
        </p:nvGrpSpPr>
        <p:grpSpPr>
          <a:xfrm>
            <a:off x="4113975" y="1017725"/>
            <a:ext cx="3105850" cy="2500652"/>
            <a:chOff x="4113975" y="1017725"/>
            <a:chExt cx="3105850" cy="2500652"/>
          </a:xfrm>
        </p:grpSpPr>
        <p:sp>
          <p:nvSpPr>
            <p:cNvPr id="383" name="Shape 383"/>
            <p:cNvSpPr/>
            <p:nvPr/>
          </p:nvSpPr>
          <p:spPr>
            <a:xfrm>
              <a:off x="5377525" y="1785904"/>
              <a:ext cx="1842299" cy="1436700"/>
            </a:xfrm>
            <a:prstGeom prst="roundRect">
              <a:avLst>
                <a:gd fmla="val 8531" name="adj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6494248" y="2827075"/>
              <a:ext cx="608999" cy="295800"/>
            </a:xfrm>
            <a:prstGeom prst="can">
              <a:avLst>
                <a:gd fmla="val 25000" name="adj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-GB" sz="700"/>
                <a:t>Lexicon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6494250" y="1850050"/>
              <a:ext cx="609000" cy="295800"/>
            </a:xfrm>
            <a:prstGeom prst="can">
              <a:avLst>
                <a:gd fmla="val 25000" name="adj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-GB" sz="700"/>
                <a:t>Lexicon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6494249" y="2187275"/>
              <a:ext cx="609000" cy="295800"/>
            </a:xfrm>
            <a:prstGeom prst="can">
              <a:avLst>
                <a:gd fmla="val 25000" name="adj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-GB" sz="700"/>
                <a:t>Lexicon</a:t>
              </a:r>
            </a:p>
          </p:txBody>
        </p:sp>
        <p:cxnSp>
          <p:nvCxnSpPr>
            <p:cNvPr id="387" name="Shape 387"/>
            <p:cNvCxnSpPr>
              <a:stCxn id="385" idx="2"/>
              <a:endCxn id="388" idx="3"/>
            </p:cNvCxnSpPr>
            <p:nvPr/>
          </p:nvCxnSpPr>
          <p:spPr>
            <a:xfrm rot="10800000">
              <a:off x="6204450" y="1997950"/>
              <a:ext cx="2898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89" name="Shape 389"/>
            <p:cNvCxnSpPr>
              <a:stCxn id="386" idx="2"/>
              <a:endCxn id="390" idx="3"/>
            </p:cNvCxnSpPr>
            <p:nvPr/>
          </p:nvCxnSpPr>
          <p:spPr>
            <a:xfrm rot="10800000">
              <a:off x="6108449" y="2335175"/>
              <a:ext cx="3858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91" name="Shape 391"/>
            <p:cNvCxnSpPr>
              <a:stCxn id="384" idx="2"/>
              <a:endCxn id="392" idx="3"/>
            </p:cNvCxnSpPr>
            <p:nvPr/>
          </p:nvCxnSpPr>
          <p:spPr>
            <a:xfrm rot="10800000">
              <a:off x="6023248" y="2974975"/>
              <a:ext cx="4710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93" name="Shape 393"/>
            <p:cNvCxnSpPr>
              <a:stCxn id="386" idx="3"/>
              <a:endCxn id="384" idx="1"/>
            </p:cNvCxnSpPr>
            <p:nvPr/>
          </p:nvCxnSpPr>
          <p:spPr>
            <a:xfrm>
              <a:off x="6798749" y="2483075"/>
              <a:ext cx="0" cy="3441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ot"/>
              <a:round/>
              <a:headEnd len="lg" w="lg" type="none"/>
              <a:tailEnd len="lg" w="lg" type="none"/>
            </a:ln>
          </p:spPr>
        </p:cxnSp>
        <p:pic>
          <p:nvPicPr>
            <p:cNvPr id="394" name="Shape 39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40415" y="3222703"/>
              <a:ext cx="550292" cy="295674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sp>
          <p:nvSpPr>
            <p:cNvPr id="395" name="Shape 395"/>
            <p:cNvSpPr txBox="1"/>
            <p:nvPr/>
          </p:nvSpPr>
          <p:spPr>
            <a:xfrm>
              <a:off x="4113975" y="1017725"/>
              <a:ext cx="2226600" cy="45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Text-to-Image Retrieval</a:t>
              </a:r>
            </a:p>
          </p:txBody>
        </p:sp>
        <p:sp>
          <p:nvSpPr>
            <p:cNvPr id="396" name="Shape 396"/>
            <p:cNvSpPr txBox="1"/>
            <p:nvPr/>
          </p:nvSpPr>
          <p:spPr>
            <a:xfrm>
              <a:off x="4236912" y="1374200"/>
              <a:ext cx="1557300" cy="41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i="1" lang="en-GB"/>
                <a:t>Query</a:t>
              </a:r>
              <a:r>
                <a:rPr lang="en-GB"/>
                <a:t>: BRADY</a:t>
              </a:r>
            </a:p>
          </p:txBody>
        </p:sp>
        <p:cxnSp>
          <p:nvCxnSpPr>
            <p:cNvPr id="397" name="Shape 397"/>
            <p:cNvCxnSpPr>
              <a:stCxn id="396" idx="2"/>
              <a:endCxn id="394" idx="0"/>
            </p:cNvCxnSpPr>
            <p:nvPr/>
          </p:nvCxnSpPr>
          <p:spPr>
            <a:xfrm>
              <a:off x="5015562" y="1785800"/>
              <a:ext cx="0" cy="14370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pic>
          <p:nvPicPr>
            <p:cNvPr descr="l1.png" id="388" name="Shape 38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62338" y="1895621"/>
              <a:ext cx="742121" cy="204643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descr="l4.png" id="392" name="Shape 39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643580" y="2827129"/>
              <a:ext cx="379647" cy="295674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390" name="Shape 39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58253" y="2187338"/>
              <a:ext cx="550292" cy="295674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cxnSp>
          <p:nvCxnSpPr>
            <p:cNvPr id="398" name="Shape 398"/>
            <p:cNvCxnSpPr>
              <a:stCxn id="390" idx="2"/>
              <a:endCxn id="392" idx="0"/>
            </p:cNvCxnSpPr>
            <p:nvPr/>
          </p:nvCxnSpPr>
          <p:spPr>
            <a:xfrm>
              <a:off x="5833400" y="2483012"/>
              <a:ext cx="0" cy="3441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ot"/>
              <a:round/>
              <a:headEnd len="lg" w="lg" type="none"/>
              <a:tailEnd len="lg" w="lg" type="none"/>
            </a:ln>
          </p:spPr>
        </p:cxnSp>
        <p:cxnSp>
          <p:nvCxnSpPr>
            <p:cNvPr id="399" name="Shape 399"/>
            <p:cNvCxnSpPr>
              <a:stCxn id="383" idx="1"/>
            </p:cNvCxnSpPr>
            <p:nvPr/>
          </p:nvCxnSpPr>
          <p:spPr>
            <a:xfrm rot="10800000">
              <a:off x="5016925" y="2504254"/>
              <a:ext cx="3606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grpSp>
        <p:nvGrpSpPr>
          <p:cNvPr id="400" name="Shape 400"/>
          <p:cNvGrpSpPr/>
          <p:nvPr/>
        </p:nvGrpSpPr>
        <p:grpSpPr>
          <a:xfrm>
            <a:off x="1924179" y="3533301"/>
            <a:ext cx="5042842" cy="1575873"/>
            <a:chOff x="1924179" y="3533301"/>
            <a:chExt cx="5042842" cy="1575873"/>
          </a:xfrm>
        </p:grpSpPr>
        <p:pic>
          <p:nvPicPr>
            <p:cNvPr id="401" name="Shape 40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666934" y="4016267"/>
              <a:ext cx="3858408" cy="771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2" name="Shape 402"/>
            <p:cNvSpPr txBox="1"/>
            <p:nvPr/>
          </p:nvSpPr>
          <p:spPr>
            <a:xfrm>
              <a:off x="2389549" y="4813375"/>
              <a:ext cx="2363399" cy="2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Recognizing grocery items</a:t>
              </a:r>
            </a:p>
          </p:txBody>
        </p:sp>
        <p:sp>
          <p:nvSpPr>
            <p:cNvPr id="403" name="Shape 403"/>
            <p:cNvSpPr txBox="1"/>
            <p:nvPr/>
          </p:nvSpPr>
          <p:spPr>
            <a:xfrm>
              <a:off x="4740422" y="4787900"/>
              <a:ext cx="2226600" cy="2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Retrieving books by titles</a:t>
              </a:r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1924179" y="3533301"/>
              <a:ext cx="2226600" cy="45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 u="sng"/>
                <a:t>Some Applications</a:t>
              </a: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Overview</a:t>
            </a:r>
          </a:p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Introduction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Text Detection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Cropped Word Recognition &amp; Retrieval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End-to-End Frameworks</a:t>
            </a:r>
          </a:p>
          <a:p>
            <a:pPr indent="-228600" lvl="0" marL="457200">
              <a:spcBef>
                <a:spcPts val="0"/>
              </a:spcBef>
            </a:pPr>
            <a:r>
              <a:rPr lang="en-GB"/>
              <a:t>Summary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/>
        </p:nvSpPr>
        <p:spPr>
          <a:xfrm>
            <a:off x="5728750" y="2599875"/>
            <a:ext cx="2993700" cy="979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" name="Shape 4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Text Recognition | </a:t>
            </a:r>
            <a:r>
              <a:rPr i="1" lang="en-GB"/>
              <a:t>Lexicon based</a:t>
            </a:r>
          </a:p>
        </p:txBody>
      </p:sp>
      <p:sp>
        <p:nvSpPr>
          <p:cNvPr id="411" name="Shape 411"/>
          <p:cNvSpPr txBox="1"/>
          <p:nvPr>
            <p:ph idx="1" type="body"/>
          </p:nvPr>
        </p:nvSpPr>
        <p:spPr>
          <a:xfrm>
            <a:off x="311700" y="1152475"/>
            <a:ext cx="4246500" cy="117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Wang K et al. [ICCV ‘11], Shi et al. [CVPR ‘13], Wang T et al. [ICPR ‘12], Mishra et al. [CVPR ‘12]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2" name="Shape 412"/>
          <p:cNvSpPr txBox="1"/>
          <p:nvPr>
            <p:ph idx="1" type="body"/>
          </p:nvPr>
        </p:nvSpPr>
        <p:spPr>
          <a:xfrm>
            <a:off x="387900" y="2329675"/>
            <a:ext cx="4246500" cy="258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GB"/>
              <a:t>Drawbacks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Difficult to obtain true character windows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Does not perform well with large lexicons (words in thousands)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Approximation errors in inference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l4.png" id="413" name="Shape 4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9500" y="1121950"/>
            <a:ext cx="165735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Shape 414"/>
          <p:cNvSpPr/>
          <p:nvPr/>
        </p:nvSpPr>
        <p:spPr>
          <a:xfrm>
            <a:off x="6302750" y="1136750"/>
            <a:ext cx="528900" cy="877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6759950" y="1289150"/>
            <a:ext cx="528900" cy="877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6" name="Shape 416"/>
          <p:cNvSpPr/>
          <p:nvPr/>
        </p:nvSpPr>
        <p:spPr>
          <a:xfrm>
            <a:off x="7288850" y="1441550"/>
            <a:ext cx="274500" cy="877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7" name="Shape 417"/>
          <p:cNvSpPr/>
          <p:nvPr/>
        </p:nvSpPr>
        <p:spPr>
          <a:xfrm>
            <a:off x="7593650" y="1593950"/>
            <a:ext cx="463200" cy="877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6005112" y="2903800"/>
            <a:ext cx="463200" cy="463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</a:t>
            </a:r>
          </a:p>
        </p:txBody>
      </p:sp>
      <p:sp>
        <p:nvSpPr>
          <p:cNvPr id="419" name="Shape 419"/>
          <p:cNvSpPr/>
          <p:nvPr/>
        </p:nvSpPr>
        <p:spPr>
          <a:xfrm>
            <a:off x="6666087" y="2903800"/>
            <a:ext cx="463200" cy="463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H</a:t>
            </a:r>
          </a:p>
        </p:txBody>
      </p:sp>
      <p:sp>
        <p:nvSpPr>
          <p:cNvPr id="420" name="Shape 420"/>
          <p:cNvSpPr/>
          <p:nvPr/>
        </p:nvSpPr>
        <p:spPr>
          <a:xfrm>
            <a:off x="7327062" y="2903800"/>
            <a:ext cx="463200" cy="463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1</a:t>
            </a:r>
          </a:p>
        </p:txBody>
      </p:sp>
      <p:sp>
        <p:nvSpPr>
          <p:cNvPr id="421" name="Shape 421"/>
          <p:cNvSpPr/>
          <p:nvPr/>
        </p:nvSpPr>
        <p:spPr>
          <a:xfrm>
            <a:off x="7988037" y="2903800"/>
            <a:ext cx="463200" cy="463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</a:t>
            </a:r>
          </a:p>
        </p:txBody>
      </p:sp>
      <p:cxnSp>
        <p:nvCxnSpPr>
          <p:cNvPr id="422" name="Shape 422"/>
          <p:cNvCxnSpPr>
            <a:stCxn id="414" idx="2"/>
            <a:endCxn id="418" idx="0"/>
          </p:cNvCxnSpPr>
          <p:nvPr/>
        </p:nvCxnSpPr>
        <p:spPr>
          <a:xfrm flipH="1">
            <a:off x="6236600" y="2014550"/>
            <a:ext cx="330600" cy="889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23" name="Shape 423"/>
          <p:cNvCxnSpPr>
            <a:stCxn id="415" idx="2"/>
            <a:endCxn id="419" idx="0"/>
          </p:cNvCxnSpPr>
          <p:nvPr/>
        </p:nvCxnSpPr>
        <p:spPr>
          <a:xfrm flipH="1">
            <a:off x="6897800" y="2166950"/>
            <a:ext cx="126600" cy="736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24" name="Shape 424"/>
          <p:cNvCxnSpPr>
            <a:endCxn id="420" idx="0"/>
          </p:cNvCxnSpPr>
          <p:nvPr/>
        </p:nvCxnSpPr>
        <p:spPr>
          <a:xfrm>
            <a:off x="7426062" y="2319400"/>
            <a:ext cx="132600" cy="58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25" name="Shape 425"/>
          <p:cNvCxnSpPr>
            <a:stCxn id="417" idx="2"/>
            <a:endCxn id="421" idx="0"/>
          </p:cNvCxnSpPr>
          <p:nvPr/>
        </p:nvCxnSpPr>
        <p:spPr>
          <a:xfrm>
            <a:off x="7825250" y="2471750"/>
            <a:ext cx="394500" cy="432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26" name="Shape 426"/>
          <p:cNvCxnSpPr>
            <a:endCxn id="419" idx="2"/>
          </p:cNvCxnSpPr>
          <p:nvPr/>
        </p:nvCxnSpPr>
        <p:spPr>
          <a:xfrm>
            <a:off x="6468387" y="3134800"/>
            <a:ext cx="1977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7" name="Shape 427"/>
          <p:cNvCxnSpPr>
            <a:stCxn id="419" idx="6"/>
            <a:endCxn id="420" idx="2"/>
          </p:cNvCxnSpPr>
          <p:nvPr/>
        </p:nvCxnSpPr>
        <p:spPr>
          <a:xfrm>
            <a:off x="7129287" y="3135400"/>
            <a:ext cx="197700" cy="600"/>
          </a:xfrm>
          <a:prstGeom prst="bentConnector3">
            <a:avLst>
              <a:gd fmla="val 5001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8" name="Shape 428"/>
          <p:cNvCxnSpPr>
            <a:stCxn id="420" idx="6"/>
            <a:endCxn id="421" idx="2"/>
          </p:cNvCxnSpPr>
          <p:nvPr/>
        </p:nvCxnSpPr>
        <p:spPr>
          <a:xfrm>
            <a:off x="7790262" y="3135400"/>
            <a:ext cx="19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29" name="Shape 429"/>
          <p:cNvSpPr/>
          <p:nvPr/>
        </p:nvSpPr>
        <p:spPr>
          <a:xfrm>
            <a:off x="7426075" y="3818750"/>
            <a:ext cx="1114200" cy="1177200"/>
          </a:xfrm>
          <a:prstGeom prst="can">
            <a:avLst>
              <a:gd fmla="val 1485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THAT</a:t>
            </a:r>
            <a:br>
              <a:rPr lang="en-GB"/>
            </a:br>
            <a:r>
              <a:rPr lang="en-GB"/>
              <a:t>THIS</a:t>
            </a:r>
            <a:br>
              <a:rPr lang="en-GB"/>
            </a:br>
            <a:r>
              <a:rPr lang="en-GB"/>
              <a:t>TREE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en-GB"/>
              <a:t>….</a:t>
            </a:r>
          </a:p>
        </p:txBody>
      </p:sp>
      <p:sp>
        <p:nvSpPr>
          <p:cNvPr id="430" name="Shape 430"/>
          <p:cNvSpPr txBox="1"/>
          <p:nvPr/>
        </p:nvSpPr>
        <p:spPr>
          <a:xfrm>
            <a:off x="5728750" y="4079525"/>
            <a:ext cx="8472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-GB"/>
              <a:t>THIS</a:t>
            </a:r>
          </a:p>
        </p:txBody>
      </p:sp>
      <p:cxnSp>
        <p:nvCxnSpPr>
          <p:cNvPr id="431" name="Shape 431"/>
          <p:cNvCxnSpPr>
            <a:stCxn id="409" idx="2"/>
            <a:endCxn id="430" idx="3"/>
          </p:cNvCxnSpPr>
          <p:nvPr/>
        </p:nvCxnSpPr>
        <p:spPr>
          <a:xfrm rot="5400000">
            <a:off x="6563350" y="3591825"/>
            <a:ext cx="675000" cy="6495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32" name="Shape 432"/>
          <p:cNvCxnSpPr>
            <a:stCxn id="429" idx="4"/>
            <a:endCxn id="409" idx="3"/>
          </p:cNvCxnSpPr>
          <p:nvPr/>
        </p:nvCxnSpPr>
        <p:spPr>
          <a:xfrm flipH="1" rot="10800000">
            <a:off x="8540275" y="3089450"/>
            <a:ext cx="182100" cy="1317900"/>
          </a:xfrm>
          <a:prstGeom prst="curvedConnector3">
            <a:avLst>
              <a:gd fmla="val 230807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33" name="Shape 433"/>
          <p:cNvSpPr txBox="1"/>
          <p:nvPr/>
        </p:nvSpPr>
        <p:spPr>
          <a:xfrm>
            <a:off x="4400675" y="1181775"/>
            <a:ext cx="1836000" cy="10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i="1" lang="en-GB"/>
              <a:t>Potential character locations detected using binarization or sliding window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 txBox="1"/>
          <p:nvPr/>
        </p:nvSpPr>
        <p:spPr>
          <a:xfrm>
            <a:off x="4434450" y="2644900"/>
            <a:ext cx="12942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i="1" lang="en-GB"/>
              <a:t>Inference on graphs to recognize text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4558200" y="4532750"/>
            <a:ext cx="2867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i="1" lang="en-GB"/>
              <a:t>Lexicons used to correct recognition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Scene Text Recognition | </a:t>
            </a:r>
            <a:r>
              <a:rPr i="1" lang="en-GB"/>
              <a:t>Our Approach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311700" y="1152475"/>
            <a:ext cx="8520600" cy="156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Focus on </a:t>
            </a:r>
            <a:r>
              <a:rPr b="1" lang="en-GB"/>
              <a:t>large lexicon</a:t>
            </a:r>
            <a:r>
              <a:rPr lang="en-GB"/>
              <a:t> based recognition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Multiple candidate words generation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Inferring multiple solutions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Iterative lexicon reduction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/>
        </p:nvSpPr>
        <p:spPr>
          <a:xfrm>
            <a:off x="3948125" y="1291000"/>
            <a:ext cx="4802100" cy="2339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" name="Shape 4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Scene Text Recognition | </a:t>
            </a:r>
            <a:r>
              <a:rPr i="1" lang="en-GB"/>
              <a:t>Our Approach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" name="Shape 448"/>
          <p:cNvSpPr txBox="1"/>
          <p:nvPr/>
        </p:nvSpPr>
        <p:spPr>
          <a:xfrm>
            <a:off x="993000" y="4265625"/>
            <a:ext cx="7158000" cy="731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/>
              <a:t>Strengthen pairwise terms by reducing lexicon size using multiple solutions</a:t>
            </a:r>
          </a:p>
        </p:txBody>
      </p:sp>
      <p:grpSp>
        <p:nvGrpSpPr>
          <p:cNvPr id="449" name="Shape 449"/>
          <p:cNvGrpSpPr/>
          <p:nvPr/>
        </p:nvGrpSpPr>
        <p:grpSpPr>
          <a:xfrm>
            <a:off x="311687" y="1475425"/>
            <a:ext cx="3520437" cy="2109812"/>
            <a:chOff x="311687" y="1475425"/>
            <a:chExt cx="3520437" cy="2109812"/>
          </a:xfrm>
        </p:grpSpPr>
        <p:grpSp>
          <p:nvGrpSpPr>
            <p:cNvPr id="450" name="Shape 450"/>
            <p:cNvGrpSpPr/>
            <p:nvPr/>
          </p:nvGrpSpPr>
          <p:grpSpPr>
            <a:xfrm>
              <a:off x="311687" y="1558262"/>
              <a:ext cx="3495089" cy="2026974"/>
              <a:chOff x="295912" y="1017725"/>
              <a:chExt cx="3495089" cy="2026974"/>
            </a:xfrm>
          </p:grpSpPr>
          <p:pic>
            <p:nvPicPr>
              <p:cNvPr descr="pipeline.png" id="451" name="Shape 451"/>
              <p:cNvPicPr preferRelativeResize="0"/>
              <p:nvPr/>
            </p:nvPicPr>
            <p:blipFill rotWithShape="1">
              <a:blip r:embed="rId3">
                <a:alphaModFix/>
              </a:blip>
              <a:srcRect b="20737" l="24207" r="61882" t="25302"/>
              <a:stretch/>
            </p:blipFill>
            <p:spPr>
              <a:xfrm>
                <a:off x="2541002" y="1530075"/>
                <a:ext cx="1250000" cy="15146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peline.png" id="452" name="Shape 452"/>
              <p:cNvPicPr preferRelativeResize="0"/>
              <p:nvPr/>
            </p:nvPicPr>
            <p:blipFill rotWithShape="1">
              <a:blip r:embed="rId4">
                <a:alphaModFix/>
              </a:blip>
              <a:srcRect b="64966" l="2589" r="82711" t="24811"/>
              <a:stretch/>
            </p:blipFill>
            <p:spPr>
              <a:xfrm>
                <a:off x="311714" y="1017725"/>
                <a:ext cx="1320826" cy="286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3" name="Shape 453"/>
              <p:cNvSpPr txBox="1"/>
              <p:nvPr/>
            </p:nvSpPr>
            <p:spPr>
              <a:xfrm>
                <a:off x="295912" y="1921687"/>
                <a:ext cx="1352400" cy="7314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algn="ctr">
                  <a:spcBef>
                    <a:spcPts val="0"/>
                  </a:spcBef>
                  <a:buNone/>
                </a:pPr>
                <a:r>
                  <a:rPr lang="en-GB"/>
                  <a:t>Multiple Candidate Word Module</a:t>
                </a:r>
              </a:p>
            </p:txBody>
          </p:sp>
          <p:cxnSp>
            <p:nvCxnSpPr>
              <p:cNvPr id="454" name="Shape 454"/>
              <p:cNvCxnSpPr>
                <a:stCxn id="452" idx="2"/>
                <a:endCxn id="453" idx="0"/>
              </p:cNvCxnSpPr>
              <p:nvPr/>
            </p:nvCxnSpPr>
            <p:spPr>
              <a:xfrm>
                <a:off x="972127" y="1304625"/>
                <a:ext cx="0" cy="617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triangle"/>
              </a:ln>
            </p:spPr>
          </p:cxnSp>
          <p:cxnSp>
            <p:nvCxnSpPr>
              <p:cNvPr id="455" name="Shape 455"/>
              <p:cNvCxnSpPr>
                <a:stCxn id="453" idx="3"/>
              </p:cNvCxnSpPr>
              <p:nvPr/>
            </p:nvCxnSpPr>
            <p:spPr>
              <a:xfrm flipH="1" rot="10800000">
                <a:off x="1648312" y="1721287"/>
                <a:ext cx="892800" cy="566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triangle"/>
              </a:ln>
            </p:spPr>
          </p:cxnSp>
          <p:cxnSp>
            <p:nvCxnSpPr>
              <p:cNvPr id="456" name="Shape 456"/>
              <p:cNvCxnSpPr>
                <a:stCxn id="453" idx="3"/>
              </p:cNvCxnSpPr>
              <p:nvPr/>
            </p:nvCxnSpPr>
            <p:spPr>
              <a:xfrm flipH="1" rot="10800000">
                <a:off x="1648312" y="2110687"/>
                <a:ext cx="899400" cy="1767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triangle"/>
              </a:ln>
            </p:spPr>
          </p:cxnSp>
          <p:cxnSp>
            <p:nvCxnSpPr>
              <p:cNvPr id="457" name="Shape 457"/>
              <p:cNvCxnSpPr>
                <a:stCxn id="453" idx="3"/>
              </p:cNvCxnSpPr>
              <p:nvPr/>
            </p:nvCxnSpPr>
            <p:spPr>
              <a:xfrm>
                <a:off x="1648312" y="2287387"/>
                <a:ext cx="906300" cy="622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triangle"/>
              </a:ln>
            </p:spPr>
          </p:cxnSp>
        </p:grpSp>
        <p:sp>
          <p:nvSpPr>
            <p:cNvPr id="458" name="Shape 458"/>
            <p:cNvSpPr txBox="1"/>
            <p:nvPr/>
          </p:nvSpPr>
          <p:spPr>
            <a:xfrm>
              <a:off x="2479725" y="1475425"/>
              <a:ext cx="1352400" cy="62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GB" sz="1000"/>
                <a:t>M Candidate Words</a:t>
              </a:r>
            </a:p>
            <a:p>
              <a:pPr lvl="0" algn="ctr">
                <a:spcBef>
                  <a:spcPts val="0"/>
                </a:spcBef>
                <a:buNone/>
              </a:pPr>
              <a:r>
                <a:rPr lang="en-GB" sz="1000"/>
                <a:t>+</a:t>
              </a:r>
            </a:p>
            <a:p>
              <a:pPr lvl="0" algn="ctr">
                <a:spcBef>
                  <a:spcPts val="0"/>
                </a:spcBef>
                <a:buNone/>
              </a:pPr>
              <a:r>
                <a:rPr lang="en-GB" sz="1000"/>
                <a:t>Unary Potentials</a:t>
              </a:r>
            </a:p>
          </p:txBody>
        </p:sp>
      </p:grpSp>
      <p:grpSp>
        <p:nvGrpSpPr>
          <p:cNvPr id="459" name="Shape 459"/>
          <p:cNvGrpSpPr/>
          <p:nvPr/>
        </p:nvGrpSpPr>
        <p:grpSpPr>
          <a:xfrm>
            <a:off x="3804525" y="1318450"/>
            <a:ext cx="4788450" cy="2097000"/>
            <a:chOff x="3804525" y="1318450"/>
            <a:chExt cx="4788450" cy="2097000"/>
          </a:xfrm>
        </p:grpSpPr>
        <p:sp>
          <p:nvSpPr>
            <p:cNvPr id="460" name="Shape 460"/>
            <p:cNvSpPr txBox="1"/>
            <p:nvPr/>
          </p:nvSpPr>
          <p:spPr>
            <a:xfrm>
              <a:off x="4146225" y="1974100"/>
              <a:ext cx="1352400" cy="3687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GB"/>
                <a:t>CRF Inference</a:t>
              </a:r>
            </a:p>
          </p:txBody>
        </p:sp>
        <p:sp>
          <p:nvSpPr>
            <p:cNvPr id="461" name="Shape 461"/>
            <p:cNvSpPr txBox="1"/>
            <p:nvPr/>
          </p:nvSpPr>
          <p:spPr>
            <a:xfrm>
              <a:off x="5838075" y="1632550"/>
              <a:ext cx="2754900" cy="1051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GB" sz="1000"/>
                <a:t>{HRKING, HRK1NG, BPKING, BPKIMG, BRKING}</a:t>
              </a:r>
            </a:p>
            <a:p>
              <a:pPr lvl="0">
                <a:spcBef>
                  <a:spcPts val="0"/>
                </a:spcBef>
                <a:buNone/>
              </a:pPr>
              <a:r>
                <a:rPr lang="en-GB" sz="1000"/>
                <a:t>{PARKIMG, PAPKING, </a:t>
              </a:r>
              <a:r>
                <a:rPr b="1" lang="en-GB" sz="1000"/>
                <a:t>PARKING</a:t>
              </a:r>
              <a:r>
                <a:rPr lang="en-GB" sz="1000"/>
                <a:t>, PARAING, BARKING}</a:t>
              </a:r>
            </a:p>
            <a:p>
              <a:pPr lvl="0">
                <a:spcBef>
                  <a:spcPts val="0"/>
                </a:spcBef>
                <a:buNone/>
              </a:pPr>
              <a:r>
                <a:rPr b="1" lang="en-GB" sz="1000"/>
                <a:t>…</a:t>
              </a:r>
            </a:p>
            <a:p>
              <a:pPr lvl="0">
                <a:spcBef>
                  <a:spcPts val="0"/>
                </a:spcBef>
                <a:buNone/>
              </a:pPr>
              <a:r>
                <a:rPr lang="en-GB" sz="1000"/>
                <a:t>{PARKM, PARKN, PAPKM, IARKN, PARKN}</a:t>
              </a:r>
            </a:p>
          </p:txBody>
        </p:sp>
        <p:cxnSp>
          <p:nvCxnSpPr>
            <p:cNvPr id="462" name="Shape 462"/>
            <p:cNvCxnSpPr>
              <a:stCxn id="460" idx="3"/>
              <a:endCxn id="461" idx="1"/>
            </p:cNvCxnSpPr>
            <p:nvPr/>
          </p:nvCxnSpPr>
          <p:spPr>
            <a:xfrm>
              <a:off x="5498625" y="2158450"/>
              <a:ext cx="3396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463" name="Shape 463"/>
            <p:cNvCxnSpPr>
              <a:endCxn id="460" idx="1"/>
            </p:cNvCxnSpPr>
            <p:nvPr/>
          </p:nvCxnSpPr>
          <p:spPr>
            <a:xfrm flipH="1" rot="10800000">
              <a:off x="3818325" y="2158450"/>
              <a:ext cx="327900" cy="68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464" name="Shape 464"/>
            <p:cNvCxnSpPr>
              <a:endCxn id="460" idx="1"/>
            </p:cNvCxnSpPr>
            <p:nvPr/>
          </p:nvCxnSpPr>
          <p:spPr>
            <a:xfrm flipH="1" rot="10800000">
              <a:off x="3832125" y="2158450"/>
              <a:ext cx="314100" cy="519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465" name="Shape 465"/>
            <p:cNvCxnSpPr>
              <a:endCxn id="460" idx="1"/>
            </p:cNvCxnSpPr>
            <p:nvPr/>
          </p:nvCxnSpPr>
          <p:spPr>
            <a:xfrm flipH="1" rot="10800000">
              <a:off x="3804525" y="2158450"/>
              <a:ext cx="341700" cy="12570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sp>
          <p:nvSpPr>
            <p:cNvPr id="466" name="Shape 466"/>
            <p:cNvSpPr txBox="1"/>
            <p:nvPr/>
          </p:nvSpPr>
          <p:spPr>
            <a:xfrm>
              <a:off x="6235425" y="1318450"/>
              <a:ext cx="1960200" cy="31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N Multiple Solutions</a:t>
              </a:r>
            </a:p>
          </p:txBody>
        </p:sp>
      </p:grpSp>
      <p:grpSp>
        <p:nvGrpSpPr>
          <p:cNvPr id="467" name="Shape 467"/>
          <p:cNvGrpSpPr/>
          <p:nvPr/>
        </p:nvGrpSpPr>
        <p:grpSpPr>
          <a:xfrm>
            <a:off x="6257025" y="2684350"/>
            <a:ext cx="2335950" cy="801250"/>
            <a:chOff x="6257025" y="2684350"/>
            <a:chExt cx="2335950" cy="801250"/>
          </a:xfrm>
        </p:grpSpPr>
        <p:sp>
          <p:nvSpPr>
            <p:cNvPr id="468" name="Shape 468"/>
            <p:cNvSpPr txBox="1"/>
            <p:nvPr/>
          </p:nvSpPr>
          <p:spPr>
            <a:xfrm>
              <a:off x="6257025" y="3116900"/>
              <a:ext cx="1917000" cy="3687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Lexicon Reduction</a:t>
              </a:r>
            </a:p>
          </p:txBody>
        </p:sp>
        <p:cxnSp>
          <p:nvCxnSpPr>
            <p:cNvPr id="469" name="Shape 469"/>
            <p:cNvCxnSpPr>
              <a:stCxn id="461" idx="2"/>
              <a:endCxn id="468" idx="0"/>
            </p:cNvCxnSpPr>
            <p:nvPr/>
          </p:nvCxnSpPr>
          <p:spPr>
            <a:xfrm>
              <a:off x="7215525" y="2684350"/>
              <a:ext cx="0" cy="4326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sp>
          <p:nvSpPr>
            <p:cNvPr id="470" name="Shape 470"/>
            <p:cNvSpPr txBox="1"/>
            <p:nvPr/>
          </p:nvSpPr>
          <p:spPr>
            <a:xfrm>
              <a:off x="7297575" y="2764000"/>
              <a:ext cx="1295400" cy="2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GB" sz="1000"/>
                <a:t>NxM solutions</a:t>
              </a:r>
            </a:p>
          </p:txBody>
        </p:sp>
      </p:grpSp>
      <p:grpSp>
        <p:nvGrpSpPr>
          <p:cNvPr id="471" name="Shape 471"/>
          <p:cNvGrpSpPr/>
          <p:nvPr/>
        </p:nvGrpSpPr>
        <p:grpSpPr>
          <a:xfrm>
            <a:off x="5532825" y="2969550"/>
            <a:ext cx="761700" cy="331700"/>
            <a:chOff x="5532825" y="2969550"/>
            <a:chExt cx="761700" cy="331700"/>
          </a:xfrm>
        </p:grpSpPr>
        <p:cxnSp>
          <p:nvCxnSpPr>
            <p:cNvPr id="472" name="Shape 472"/>
            <p:cNvCxnSpPr>
              <a:stCxn id="468" idx="1"/>
              <a:endCxn id="473" idx="3"/>
            </p:cNvCxnSpPr>
            <p:nvPr/>
          </p:nvCxnSpPr>
          <p:spPr>
            <a:xfrm rot="10800000">
              <a:off x="5570325" y="3292250"/>
              <a:ext cx="686700" cy="90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sp>
          <p:nvSpPr>
            <p:cNvPr id="474" name="Shape 474"/>
            <p:cNvSpPr txBox="1"/>
            <p:nvPr/>
          </p:nvSpPr>
          <p:spPr>
            <a:xfrm>
              <a:off x="5532825" y="2969550"/>
              <a:ext cx="761700" cy="2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 sz="1000"/>
                <a:t>Reduced </a:t>
              </a:r>
              <a:r>
                <a:rPr lang="en-GB" sz="1000"/>
                <a:t>Lexicon</a:t>
              </a:r>
            </a:p>
          </p:txBody>
        </p:sp>
      </p:grpSp>
      <p:grpSp>
        <p:nvGrpSpPr>
          <p:cNvPr id="475" name="Shape 475"/>
          <p:cNvGrpSpPr/>
          <p:nvPr/>
        </p:nvGrpSpPr>
        <p:grpSpPr>
          <a:xfrm>
            <a:off x="4640850" y="3476500"/>
            <a:ext cx="1315450" cy="639900"/>
            <a:chOff x="7038400" y="3485600"/>
            <a:chExt cx="1315450" cy="639900"/>
          </a:xfrm>
        </p:grpSpPr>
        <p:sp>
          <p:nvSpPr>
            <p:cNvPr id="476" name="Shape 476"/>
            <p:cNvSpPr/>
            <p:nvPr/>
          </p:nvSpPr>
          <p:spPr>
            <a:xfrm>
              <a:off x="7038400" y="3756800"/>
              <a:ext cx="362025" cy="368700"/>
            </a:xfrm>
            <a:prstGeom prst="flowChartMagneticDisk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77" name="Shape 477"/>
            <p:cNvSpPr txBox="1"/>
            <p:nvPr/>
          </p:nvSpPr>
          <p:spPr>
            <a:xfrm>
              <a:off x="7396550" y="3791025"/>
              <a:ext cx="957300" cy="2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GB" sz="1000"/>
                <a:t>Initial Lexicon</a:t>
              </a:r>
            </a:p>
          </p:txBody>
        </p:sp>
        <p:cxnSp>
          <p:nvCxnSpPr>
            <p:cNvPr id="478" name="Shape 478"/>
            <p:cNvCxnSpPr>
              <a:stCxn id="476" idx="1"/>
              <a:endCxn id="473" idx="2"/>
            </p:cNvCxnSpPr>
            <p:nvPr/>
          </p:nvCxnSpPr>
          <p:spPr>
            <a:xfrm flipH="1" rot="10800000">
              <a:off x="7219412" y="3485600"/>
              <a:ext cx="600" cy="2712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grpSp>
        <p:nvGrpSpPr>
          <p:cNvPr id="479" name="Shape 479"/>
          <p:cNvGrpSpPr/>
          <p:nvPr/>
        </p:nvGrpSpPr>
        <p:grpSpPr>
          <a:xfrm>
            <a:off x="4074525" y="2342825"/>
            <a:ext cx="2043300" cy="1133700"/>
            <a:chOff x="4074525" y="2342825"/>
            <a:chExt cx="2043300" cy="1133700"/>
          </a:xfrm>
        </p:grpSpPr>
        <p:sp>
          <p:nvSpPr>
            <p:cNvPr id="480" name="Shape 480"/>
            <p:cNvSpPr txBox="1"/>
            <p:nvPr/>
          </p:nvSpPr>
          <p:spPr>
            <a:xfrm>
              <a:off x="4074525" y="3107825"/>
              <a:ext cx="1495800" cy="3687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Pairwise Update</a:t>
              </a:r>
            </a:p>
          </p:txBody>
        </p:sp>
        <p:cxnSp>
          <p:nvCxnSpPr>
            <p:cNvPr id="481" name="Shape 481"/>
            <p:cNvCxnSpPr>
              <a:stCxn id="480" idx="0"/>
            </p:cNvCxnSpPr>
            <p:nvPr/>
          </p:nvCxnSpPr>
          <p:spPr>
            <a:xfrm rot="10800000">
              <a:off x="4822425" y="2342825"/>
              <a:ext cx="0" cy="7650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sp>
          <p:nvSpPr>
            <p:cNvPr id="482" name="Shape 482"/>
            <p:cNvSpPr txBox="1"/>
            <p:nvPr/>
          </p:nvSpPr>
          <p:spPr>
            <a:xfrm>
              <a:off x="4822425" y="2680862"/>
              <a:ext cx="1295400" cy="2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GB" sz="1000"/>
                <a:t>Pairwise Potentials</a:t>
              </a: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Scene Text Recognition | </a:t>
            </a:r>
            <a:r>
              <a:rPr i="1" lang="en-GB"/>
              <a:t>Candidate Words</a:t>
            </a:r>
          </a:p>
        </p:txBody>
      </p:sp>
      <p:pic>
        <p:nvPicPr>
          <p:cNvPr descr="candidate_words.png" id="488" name="Shape 4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524" y="2008199"/>
            <a:ext cx="8434950" cy="30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Shape 489"/>
          <p:cNvSpPr txBox="1"/>
          <p:nvPr>
            <p:ph idx="1" type="body"/>
          </p:nvPr>
        </p:nvSpPr>
        <p:spPr>
          <a:xfrm>
            <a:off x="311700" y="1152475"/>
            <a:ext cx="8520600" cy="1413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Obtaining potential character locations with a high recall is desired </a:t>
            </a:r>
          </a:p>
          <a:p>
            <a:pPr indent="-228600" lvl="0" marL="457200">
              <a:spcBef>
                <a:spcPts val="0"/>
              </a:spcBef>
            </a:pPr>
            <a:r>
              <a:rPr lang="en-GB"/>
              <a:t>Multiple binarization techniques to generate several candidate words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Text Recognition | </a:t>
            </a:r>
            <a:r>
              <a:rPr i="1" lang="en-GB"/>
              <a:t>CRF Framework</a:t>
            </a:r>
          </a:p>
        </p:txBody>
      </p:sp>
      <p:pic>
        <p:nvPicPr>
          <p:cNvPr descr="latex_eb676a0b07b6d0cfd11fc0f6d8e6428b.png" id="495" name="Shape 4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125" y="1283150"/>
            <a:ext cx="6329750" cy="87618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Shape 496"/>
          <p:cNvSpPr txBox="1"/>
          <p:nvPr>
            <p:ph idx="1" type="body"/>
          </p:nvPr>
        </p:nvSpPr>
        <p:spPr>
          <a:xfrm>
            <a:off x="246175" y="2394025"/>
            <a:ext cx="3999900" cy="641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GB"/>
              <a:t>Unary Potential</a:t>
            </a:r>
            <a:r>
              <a:rPr lang="en-GB"/>
              <a:t> → computed from SVM confidence score</a:t>
            </a:r>
          </a:p>
        </p:txBody>
      </p:sp>
      <p:sp>
        <p:nvSpPr>
          <p:cNvPr id="497" name="Shape 497"/>
          <p:cNvSpPr txBox="1"/>
          <p:nvPr>
            <p:ph idx="2" type="body"/>
          </p:nvPr>
        </p:nvSpPr>
        <p:spPr>
          <a:xfrm>
            <a:off x="4832400" y="2394025"/>
            <a:ext cx="3999900" cy="697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b="1" lang="en-GB"/>
              <a:t>Pairwise Potential</a:t>
            </a:r>
            <a:r>
              <a:rPr lang="en-GB"/>
              <a:t> → computed from bi-gram probabilities from characters pairs in the lexicon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latex_086bf8f08b7023366e5df873d5631d2a.png" id="498" name="Shape 4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3582" y="3363152"/>
            <a:ext cx="4216810" cy="393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tex_70e1a00866384ae3e74bac3a7ae27d46.png" id="499" name="Shape 4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8735" y="4097411"/>
            <a:ext cx="4706504" cy="3933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0" name="Shape 500"/>
          <p:cNvCxnSpPr>
            <a:stCxn id="496" idx="2"/>
            <a:endCxn id="498" idx="1"/>
          </p:cNvCxnSpPr>
          <p:nvPr/>
        </p:nvCxnSpPr>
        <p:spPr>
          <a:xfrm flipH="1" rot="-5400000">
            <a:off x="2092825" y="3189025"/>
            <a:ext cx="524100" cy="2175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01" name="Shape 501"/>
          <p:cNvCxnSpPr>
            <a:stCxn id="497" idx="3"/>
            <a:endCxn id="499" idx="3"/>
          </p:cNvCxnSpPr>
          <p:nvPr/>
        </p:nvCxnSpPr>
        <p:spPr>
          <a:xfrm flipH="1">
            <a:off x="6925200" y="2742775"/>
            <a:ext cx="1907100" cy="1551300"/>
          </a:xfrm>
          <a:prstGeom prst="curvedConnector3">
            <a:avLst>
              <a:gd fmla="val -12486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02" name="Shape 502"/>
          <p:cNvSpPr txBox="1"/>
          <p:nvPr/>
        </p:nvSpPr>
        <p:spPr>
          <a:xfrm>
            <a:off x="3080625" y="1947575"/>
            <a:ext cx="9222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(nodes)</a:t>
            </a:r>
          </a:p>
        </p:txBody>
      </p:sp>
      <p:sp>
        <p:nvSpPr>
          <p:cNvPr id="503" name="Shape 503"/>
          <p:cNvSpPr txBox="1"/>
          <p:nvPr/>
        </p:nvSpPr>
        <p:spPr>
          <a:xfrm>
            <a:off x="5910650" y="1947575"/>
            <a:ext cx="8040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(edges)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Text Recognition | </a:t>
            </a:r>
            <a:r>
              <a:rPr i="1" lang="en-GB"/>
              <a:t>Diverse Solutions</a:t>
            </a:r>
          </a:p>
        </p:txBody>
      </p:sp>
      <p:pic>
        <p:nvPicPr>
          <p:cNvPr descr="latex_9a6b3ae02413cfc0dd1f80c8edfd6202.png" id="509" name="Shape 5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592" y="1152999"/>
            <a:ext cx="7260503" cy="842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tex_6c3b08d5876538257922d943ed355a6d.png" id="510" name="Shape 5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850" y="2634417"/>
            <a:ext cx="8832300" cy="7267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Shape 511"/>
          <p:cNvCxnSpPr>
            <a:stCxn id="509" idx="2"/>
            <a:endCxn id="510" idx="0"/>
          </p:cNvCxnSpPr>
          <p:nvPr/>
        </p:nvCxnSpPr>
        <p:spPr>
          <a:xfrm flipH="1">
            <a:off x="4571943" y="1995510"/>
            <a:ext cx="15900" cy="63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12" name="Shape 512"/>
          <p:cNvSpPr/>
          <p:nvPr/>
        </p:nvSpPr>
        <p:spPr>
          <a:xfrm rot="5400000">
            <a:off x="7828925" y="2370050"/>
            <a:ext cx="294900" cy="1932300"/>
          </a:xfrm>
          <a:prstGeom prst="rightBrace">
            <a:avLst>
              <a:gd fmla="val 8333" name="adj1"/>
              <a:gd fmla="val 49397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3" name="Shape 513"/>
          <p:cNvSpPr txBox="1"/>
          <p:nvPr/>
        </p:nvSpPr>
        <p:spPr>
          <a:xfrm>
            <a:off x="6420125" y="3516737"/>
            <a:ext cx="25224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Diversity constraint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GB"/>
              <a:t>Batra et al. [ECCV 2012]</a:t>
            </a:r>
          </a:p>
        </p:txBody>
      </p:sp>
      <p:pic>
        <p:nvPicPr>
          <p:cNvPr descr="latex_a19c709078f9fc38a1680993347bd515.png" id="514" name="Shape 5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538" y="3997431"/>
            <a:ext cx="8800610" cy="7266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5" name="Shape 515"/>
          <p:cNvCxnSpPr>
            <a:stCxn id="510" idx="2"/>
            <a:endCxn id="514" idx="0"/>
          </p:cNvCxnSpPr>
          <p:nvPr/>
        </p:nvCxnSpPr>
        <p:spPr>
          <a:xfrm>
            <a:off x="4572000" y="3361124"/>
            <a:ext cx="15900" cy="636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16" name="Shape 516"/>
          <p:cNvSpPr txBox="1"/>
          <p:nvPr/>
        </p:nvSpPr>
        <p:spPr>
          <a:xfrm>
            <a:off x="2293275" y="3604075"/>
            <a:ext cx="2202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GB"/>
              <a:t>𝚫 = dot product similarity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Text Recognition | MAP vs. Diverse</a:t>
            </a:r>
          </a:p>
        </p:txBody>
      </p:sp>
      <p:graphicFrame>
        <p:nvGraphicFramePr>
          <p:cNvPr id="522" name="Shape 522"/>
          <p:cNvGraphicFramePr/>
          <p:nvPr/>
        </p:nvGraphicFramePr>
        <p:xfrm>
          <a:off x="952500" y="101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65385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Word Image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MAP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 gridSpan="4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GB">
                          <a:solidFill>
                            <a:schemeClr val="dk1"/>
                          </a:solidFill>
                        </a:rPr>
                        <a:t>Diverse solutions (ranked)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  <a:tc hMerge="1"/>
              </a:tr>
              <a:tr h="6602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PITA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PASP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ENEP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b="1" lang="en-GB">
                          <a:solidFill>
                            <a:schemeClr val="dk1"/>
                          </a:solidFill>
                        </a:rPr>
                        <a:t>PITT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AWAP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60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AUM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NIM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COM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MUA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PLL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60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MINSTER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MINSHER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GRINNER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MINISTR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MONSTER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3487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BRKE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BNKE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BIKE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BAKE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BOKE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3487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TOLS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TARS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THIS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TOHE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TALP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descr="div1.png" id="523" name="Shape 5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498" y="1720348"/>
            <a:ext cx="120186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v2.png" id="524" name="Shape 5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500" y="2355225"/>
            <a:ext cx="1201850" cy="636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v3.png" id="525" name="Shape 5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2500" y="3168197"/>
            <a:ext cx="1201849" cy="271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v4.png" id="526" name="Shape 5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2500" y="3699036"/>
            <a:ext cx="1201849" cy="4916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v5.png" id="527" name="Shape 5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2519" y="4315300"/>
            <a:ext cx="1201850" cy="612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/>
        </p:nvSpPr>
        <p:spPr>
          <a:xfrm>
            <a:off x="4624925" y="1561675"/>
            <a:ext cx="4406400" cy="2375400"/>
          </a:xfrm>
          <a:prstGeom prst="roundRect">
            <a:avLst>
              <a:gd fmla="val 8234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3" name="Shape 5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Text Recognition | </a:t>
            </a:r>
            <a:r>
              <a:rPr i="1" lang="en-GB"/>
              <a:t>Strategy</a:t>
            </a:r>
          </a:p>
        </p:txBody>
      </p:sp>
      <p:sp>
        <p:nvSpPr>
          <p:cNvPr id="534" name="Shape 534"/>
          <p:cNvSpPr txBox="1"/>
          <p:nvPr>
            <p:ph idx="1" type="body"/>
          </p:nvPr>
        </p:nvSpPr>
        <p:spPr>
          <a:xfrm>
            <a:off x="311700" y="1152475"/>
            <a:ext cx="3999900" cy="409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Recognition</a:t>
            </a:r>
          </a:p>
        </p:txBody>
      </p:sp>
      <p:sp>
        <p:nvSpPr>
          <p:cNvPr id="535" name="Shape 535"/>
          <p:cNvSpPr txBox="1"/>
          <p:nvPr>
            <p:ph idx="2" type="body"/>
          </p:nvPr>
        </p:nvSpPr>
        <p:spPr>
          <a:xfrm>
            <a:off x="4832400" y="1152475"/>
            <a:ext cx="3999900" cy="409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Retrieval</a:t>
            </a:r>
          </a:p>
        </p:txBody>
      </p:sp>
      <p:sp>
        <p:nvSpPr>
          <p:cNvPr id="536" name="Shape 536"/>
          <p:cNvSpPr txBox="1"/>
          <p:nvPr/>
        </p:nvSpPr>
        <p:spPr>
          <a:xfrm>
            <a:off x="1528725" y="2508175"/>
            <a:ext cx="1758300" cy="4587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Lexicon Reduction</a:t>
            </a:r>
          </a:p>
        </p:txBody>
      </p:sp>
      <p:pic>
        <p:nvPicPr>
          <p:cNvPr descr="div1.png" id="537" name="Shape 5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895" y="1774570"/>
            <a:ext cx="962623" cy="4586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538" name="Shape 538"/>
          <p:cNvSpPr/>
          <p:nvPr/>
        </p:nvSpPr>
        <p:spPr>
          <a:xfrm>
            <a:off x="1926525" y="1696425"/>
            <a:ext cx="962700" cy="633300"/>
          </a:xfrm>
          <a:prstGeom prst="can">
            <a:avLst>
              <a:gd fmla="val 25000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1000+</a:t>
            </a:r>
          </a:p>
        </p:txBody>
      </p:sp>
      <p:cxnSp>
        <p:nvCxnSpPr>
          <p:cNvPr id="539" name="Shape 539"/>
          <p:cNvCxnSpPr>
            <a:stCxn id="538" idx="3"/>
            <a:endCxn id="536" idx="0"/>
          </p:cNvCxnSpPr>
          <p:nvPr/>
        </p:nvCxnSpPr>
        <p:spPr>
          <a:xfrm>
            <a:off x="2407875" y="2329725"/>
            <a:ext cx="0" cy="178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40" name="Shape 540"/>
          <p:cNvCxnSpPr>
            <a:stCxn id="536" idx="2"/>
            <a:endCxn id="536" idx="3"/>
          </p:cNvCxnSpPr>
          <p:nvPr/>
        </p:nvCxnSpPr>
        <p:spPr>
          <a:xfrm rot="-5400000">
            <a:off x="2732925" y="2412625"/>
            <a:ext cx="229200" cy="879300"/>
          </a:xfrm>
          <a:prstGeom prst="curvedConnector4">
            <a:avLst>
              <a:gd fmla="val -103758" name="adj1"/>
              <a:gd fmla="val 151911" name="adj2"/>
            </a:avLst>
          </a:prstGeom>
          <a:noFill/>
          <a:ln cap="flat" cmpd="sng" w="19050">
            <a:solidFill>
              <a:schemeClr val="dk2"/>
            </a:solidFill>
            <a:prstDash val="dash"/>
            <a:round/>
            <a:headEnd len="lg" w="lg" type="none"/>
            <a:tailEnd len="lg" w="lg" type="triangle"/>
          </a:ln>
        </p:spPr>
      </p:cxnSp>
      <p:sp>
        <p:nvSpPr>
          <p:cNvPr id="541" name="Shape 541"/>
          <p:cNvSpPr/>
          <p:nvPr/>
        </p:nvSpPr>
        <p:spPr>
          <a:xfrm>
            <a:off x="1926525" y="3276275"/>
            <a:ext cx="962700" cy="467700"/>
          </a:xfrm>
          <a:prstGeom prst="can">
            <a:avLst>
              <a:gd fmla="val 25000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10</a:t>
            </a:r>
          </a:p>
        </p:txBody>
      </p:sp>
      <p:cxnSp>
        <p:nvCxnSpPr>
          <p:cNvPr id="542" name="Shape 542"/>
          <p:cNvCxnSpPr>
            <a:stCxn id="536" idx="2"/>
            <a:endCxn id="541" idx="1"/>
          </p:cNvCxnSpPr>
          <p:nvPr/>
        </p:nvCxnSpPr>
        <p:spPr>
          <a:xfrm>
            <a:off x="2407875" y="2966875"/>
            <a:ext cx="0" cy="309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43" name="Shape 543"/>
          <p:cNvSpPr txBox="1"/>
          <p:nvPr/>
        </p:nvSpPr>
        <p:spPr>
          <a:xfrm>
            <a:off x="1528725" y="3996700"/>
            <a:ext cx="1758300" cy="4587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Inference Engine</a:t>
            </a:r>
          </a:p>
        </p:txBody>
      </p:sp>
      <p:cxnSp>
        <p:nvCxnSpPr>
          <p:cNvPr id="544" name="Shape 544"/>
          <p:cNvCxnSpPr>
            <a:stCxn id="537" idx="1"/>
            <a:endCxn id="543" idx="1"/>
          </p:cNvCxnSpPr>
          <p:nvPr/>
        </p:nvCxnSpPr>
        <p:spPr>
          <a:xfrm>
            <a:off x="893895" y="2003920"/>
            <a:ext cx="634800" cy="2222100"/>
          </a:xfrm>
          <a:prstGeom prst="bentConnector3">
            <a:avLst>
              <a:gd fmla="val -37512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45" name="Shape 545"/>
          <p:cNvCxnSpPr>
            <a:stCxn id="537" idx="1"/>
            <a:endCxn id="536" idx="1"/>
          </p:cNvCxnSpPr>
          <p:nvPr/>
        </p:nvCxnSpPr>
        <p:spPr>
          <a:xfrm>
            <a:off x="893895" y="2003920"/>
            <a:ext cx="634800" cy="733500"/>
          </a:xfrm>
          <a:prstGeom prst="bentConnector3">
            <a:avLst>
              <a:gd fmla="val -37512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46" name="Shape 546"/>
          <p:cNvCxnSpPr>
            <a:stCxn id="541" idx="3"/>
            <a:endCxn id="543" idx="0"/>
          </p:cNvCxnSpPr>
          <p:nvPr/>
        </p:nvCxnSpPr>
        <p:spPr>
          <a:xfrm>
            <a:off x="2407875" y="3743975"/>
            <a:ext cx="0" cy="252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47" name="Shape 547"/>
          <p:cNvCxnSpPr>
            <a:stCxn id="538" idx="4"/>
            <a:endCxn id="543" idx="3"/>
          </p:cNvCxnSpPr>
          <p:nvPr/>
        </p:nvCxnSpPr>
        <p:spPr>
          <a:xfrm>
            <a:off x="2889225" y="2013075"/>
            <a:ext cx="397800" cy="2213100"/>
          </a:xfrm>
          <a:prstGeom prst="bentConnector3">
            <a:avLst>
              <a:gd fmla="val 271066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48" name="Shape 548"/>
          <p:cNvSpPr txBox="1"/>
          <p:nvPr/>
        </p:nvSpPr>
        <p:spPr>
          <a:xfrm>
            <a:off x="1528725" y="4708125"/>
            <a:ext cx="17583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Recognized Text</a:t>
            </a:r>
          </a:p>
        </p:txBody>
      </p:sp>
      <p:cxnSp>
        <p:nvCxnSpPr>
          <p:cNvPr id="549" name="Shape 549"/>
          <p:cNvCxnSpPr>
            <a:stCxn id="543" idx="2"/>
            <a:endCxn id="548" idx="0"/>
          </p:cNvCxnSpPr>
          <p:nvPr/>
        </p:nvCxnSpPr>
        <p:spPr>
          <a:xfrm>
            <a:off x="2407875" y="4455400"/>
            <a:ext cx="0" cy="252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descr="div1.png" id="550" name="Shape 5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170" y="1774570"/>
            <a:ext cx="962623" cy="4586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551" name="Shape 551"/>
          <p:cNvSpPr/>
          <p:nvPr/>
        </p:nvSpPr>
        <p:spPr>
          <a:xfrm>
            <a:off x="5811725" y="1696425"/>
            <a:ext cx="962700" cy="633300"/>
          </a:xfrm>
          <a:prstGeom prst="can">
            <a:avLst>
              <a:gd fmla="val 25000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1000+</a:t>
            </a:r>
          </a:p>
        </p:txBody>
      </p:sp>
      <p:sp>
        <p:nvSpPr>
          <p:cNvPr id="552" name="Shape 552"/>
          <p:cNvSpPr txBox="1"/>
          <p:nvPr/>
        </p:nvSpPr>
        <p:spPr>
          <a:xfrm>
            <a:off x="5413925" y="2573650"/>
            <a:ext cx="1758300" cy="4587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Lexicon Reduction</a:t>
            </a:r>
          </a:p>
        </p:txBody>
      </p:sp>
      <p:cxnSp>
        <p:nvCxnSpPr>
          <p:cNvPr id="553" name="Shape 553"/>
          <p:cNvCxnSpPr>
            <a:stCxn id="551" idx="3"/>
            <a:endCxn id="552" idx="0"/>
          </p:cNvCxnSpPr>
          <p:nvPr/>
        </p:nvCxnSpPr>
        <p:spPr>
          <a:xfrm>
            <a:off x="6293075" y="2329725"/>
            <a:ext cx="0" cy="243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54" name="Shape 554"/>
          <p:cNvSpPr/>
          <p:nvPr/>
        </p:nvSpPr>
        <p:spPr>
          <a:xfrm>
            <a:off x="5811725" y="3276275"/>
            <a:ext cx="962700" cy="467700"/>
          </a:xfrm>
          <a:prstGeom prst="can">
            <a:avLst>
              <a:gd fmla="val 25000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5</a:t>
            </a:r>
          </a:p>
        </p:txBody>
      </p:sp>
      <p:cxnSp>
        <p:nvCxnSpPr>
          <p:cNvPr id="555" name="Shape 555"/>
          <p:cNvCxnSpPr>
            <a:stCxn id="552" idx="2"/>
            <a:endCxn id="554" idx="1"/>
          </p:cNvCxnSpPr>
          <p:nvPr/>
        </p:nvCxnSpPr>
        <p:spPr>
          <a:xfrm>
            <a:off x="6293075" y="3032350"/>
            <a:ext cx="0" cy="243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56" name="Shape 556"/>
          <p:cNvSpPr/>
          <p:nvPr/>
        </p:nvSpPr>
        <p:spPr>
          <a:xfrm>
            <a:off x="7172225" y="3193475"/>
            <a:ext cx="1758300" cy="633300"/>
          </a:xfrm>
          <a:prstGeom prst="diamond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AED &gt; 𝛉</a:t>
            </a:r>
          </a:p>
        </p:txBody>
      </p:sp>
      <p:cxnSp>
        <p:nvCxnSpPr>
          <p:cNvPr id="557" name="Shape 557"/>
          <p:cNvCxnSpPr>
            <a:stCxn id="554" idx="4"/>
            <a:endCxn id="556" idx="1"/>
          </p:cNvCxnSpPr>
          <p:nvPr/>
        </p:nvCxnSpPr>
        <p:spPr>
          <a:xfrm>
            <a:off x="6774425" y="3510125"/>
            <a:ext cx="397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58" name="Shape 558"/>
          <p:cNvCxnSpPr>
            <a:stCxn id="556" idx="0"/>
            <a:endCxn id="552" idx="3"/>
          </p:cNvCxnSpPr>
          <p:nvPr/>
        </p:nvCxnSpPr>
        <p:spPr>
          <a:xfrm rot="10800000">
            <a:off x="7172075" y="2802875"/>
            <a:ext cx="879300" cy="390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59" name="Shape 559"/>
          <p:cNvSpPr/>
          <p:nvPr/>
        </p:nvSpPr>
        <p:spPr>
          <a:xfrm>
            <a:off x="7517075" y="1770075"/>
            <a:ext cx="962700" cy="467700"/>
          </a:xfrm>
          <a:prstGeom prst="can">
            <a:avLst>
              <a:gd fmla="val 25000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1</a:t>
            </a:r>
          </a:p>
        </p:txBody>
      </p:sp>
      <p:cxnSp>
        <p:nvCxnSpPr>
          <p:cNvPr id="560" name="Shape 560"/>
          <p:cNvCxnSpPr>
            <a:stCxn id="552" idx="3"/>
            <a:endCxn id="559" idx="3"/>
          </p:cNvCxnSpPr>
          <p:nvPr/>
        </p:nvCxnSpPr>
        <p:spPr>
          <a:xfrm flipH="1" rot="10800000">
            <a:off x="7172225" y="2237800"/>
            <a:ext cx="826200" cy="565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61" name="Shape 561"/>
          <p:cNvSpPr txBox="1"/>
          <p:nvPr/>
        </p:nvSpPr>
        <p:spPr>
          <a:xfrm>
            <a:off x="7709850" y="2784700"/>
            <a:ext cx="8730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Yes</a:t>
            </a:r>
          </a:p>
        </p:txBody>
      </p:sp>
      <p:grpSp>
        <p:nvGrpSpPr>
          <p:cNvPr id="562" name="Shape 562"/>
          <p:cNvGrpSpPr/>
          <p:nvPr/>
        </p:nvGrpSpPr>
        <p:grpSpPr>
          <a:xfrm>
            <a:off x="4734175" y="4265050"/>
            <a:ext cx="4043650" cy="633300"/>
            <a:chOff x="4734175" y="4265050"/>
            <a:chExt cx="4043650" cy="633300"/>
          </a:xfrm>
        </p:grpSpPr>
        <p:sp>
          <p:nvSpPr>
            <p:cNvPr id="563" name="Shape 563"/>
            <p:cNvSpPr txBox="1"/>
            <p:nvPr/>
          </p:nvSpPr>
          <p:spPr>
            <a:xfrm>
              <a:off x="4734175" y="4265050"/>
              <a:ext cx="764400" cy="6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GB"/>
                <a:t>Text</a:t>
              </a:r>
            </a:p>
            <a:p>
              <a:pPr lvl="0" algn="ctr">
                <a:spcBef>
                  <a:spcPts val="0"/>
                </a:spcBef>
                <a:buNone/>
              </a:pPr>
              <a:r>
                <a:rPr lang="en-GB"/>
                <a:t>Query</a:t>
              </a:r>
            </a:p>
          </p:txBody>
        </p:sp>
        <p:sp>
          <p:nvSpPr>
            <p:cNvPr id="564" name="Shape 564"/>
            <p:cNvSpPr txBox="1"/>
            <p:nvPr/>
          </p:nvSpPr>
          <p:spPr>
            <a:xfrm>
              <a:off x="5955425" y="4265050"/>
              <a:ext cx="2822400" cy="6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GB"/>
                <a:t>Retrieve and rank images with query in reduced lexicon</a:t>
              </a:r>
            </a:p>
          </p:txBody>
        </p:sp>
        <p:cxnSp>
          <p:nvCxnSpPr>
            <p:cNvPr id="565" name="Shape 565"/>
            <p:cNvCxnSpPr>
              <a:stCxn id="563" idx="3"/>
              <a:endCxn id="564" idx="1"/>
            </p:cNvCxnSpPr>
            <p:nvPr/>
          </p:nvCxnSpPr>
          <p:spPr>
            <a:xfrm>
              <a:off x="5498575" y="4581700"/>
              <a:ext cx="456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cxnSp>
        <p:nvCxnSpPr>
          <p:cNvPr id="566" name="Shape 566"/>
          <p:cNvCxnSpPr>
            <a:stCxn id="552" idx="2"/>
            <a:endCxn id="552" idx="1"/>
          </p:cNvCxnSpPr>
          <p:nvPr/>
        </p:nvCxnSpPr>
        <p:spPr>
          <a:xfrm flipH="1" rot="5400000">
            <a:off x="5738825" y="2478100"/>
            <a:ext cx="229200" cy="879300"/>
          </a:xfrm>
          <a:prstGeom prst="curvedConnector4">
            <a:avLst>
              <a:gd fmla="val -103758" name="adj1"/>
              <a:gd fmla="val 127064" name="adj2"/>
            </a:avLst>
          </a:prstGeom>
          <a:noFill/>
          <a:ln cap="flat" cmpd="sng" w="19050">
            <a:solidFill>
              <a:schemeClr val="dk2"/>
            </a:solidFill>
            <a:prstDash val="dash"/>
            <a:round/>
            <a:headEnd len="lg" w="lg" type="none"/>
            <a:tailEnd len="lg" w="lg" type="triangle"/>
          </a:ln>
        </p:spPr>
      </p:cxnSp>
      <p:grpSp>
        <p:nvGrpSpPr>
          <p:cNvPr id="567" name="Shape 567"/>
          <p:cNvGrpSpPr/>
          <p:nvPr/>
        </p:nvGrpSpPr>
        <p:grpSpPr>
          <a:xfrm>
            <a:off x="4624925" y="3648325"/>
            <a:ext cx="3627000" cy="637650"/>
            <a:chOff x="4624925" y="3648325"/>
            <a:chExt cx="3627000" cy="637650"/>
          </a:xfrm>
        </p:grpSpPr>
        <p:sp>
          <p:nvSpPr>
            <p:cNvPr id="568" name="Shape 568"/>
            <p:cNvSpPr txBox="1"/>
            <p:nvPr/>
          </p:nvSpPr>
          <p:spPr>
            <a:xfrm>
              <a:off x="4624925" y="3976675"/>
              <a:ext cx="2822400" cy="3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GB"/>
                <a:t>Influenced by variation in lexicon</a:t>
              </a:r>
            </a:p>
            <a:p>
              <a:pPr lvl="0">
                <a:spcBef>
                  <a:spcPts val="0"/>
                </a:spcBef>
                <a:buNone/>
              </a:pPr>
              <a:r>
                <a:rPr lang="en-GB"/>
                <a:t>Grid search on validation set</a:t>
              </a:r>
            </a:p>
          </p:txBody>
        </p:sp>
        <p:cxnSp>
          <p:nvCxnSpPr>
            <p:cNvPr id="569" name="Shape 569"/>
            <p:cNvCxnSpPr>
              <a:stCxn id="568" idx="3"/>
            </p:cNvCxnSpPr>
            <p:nvPr/>
          </p:nvCxnSpPr>
          <p:spPr>
            <a:xfrm flipH="1" rot="10800000">
              <a:off x="7447325" y="3648325"/>
              <a:ext cx="804600" cy="4830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sp>
        <p:nvSpPr>
          <p:cNvPr id="570" name="Shape 570"/>
          <p:cNvSpPr/>
          <p:nvPr/>
        </p:nvSpPr>
        <p:spPr>
          <a:xfrm>
            <a:off x="5365525" y="2491575"/>
            <a:ext cx="1887300" cy="6333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Text Recognition | </a:t>
            </a:r>
            <a:r>
              <a:rPr i="1" lang="en-GB"/>
              <a:t>Lexicon Reduction</a:t>
            </a:r>
          </a:p>
        </p:txBody>
      </p:sp>
      <p:sp>
        <p:nvSpPr>
          <p:cNvPr id="576" name="Shape 576"/>
          <p:cNvSpPr txBox="1"/>
          <p:nvPr>
            <p:ph idx="1" type="body"/>
          </p:nvPr>
        </p:nvSpPr>
        <p:spPr>
          <a:xfrm>
            <a:off x="311700" y="1152475"/>
            <a:ext cx="8520600" cy="944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b="1" lang="en-GB"/>
              <a:t>Group Edit Distance </a:t>
            </a:r>
            <a:r>
              <a:rPr lang="en-GB"/>
              <a:t>→ re-rank lexicon using the minimum edit distance for each of the lexicon words. For example,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577" name="Shape 577"/>
          <p:cNvGraphicFramePr/>
          <p:nvPr/>
        </p:nvGraphicFramePr>
        <p:xfrm>
          <a:off x="1986625" y="2096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1034150"/>
                <a:gridCol w="1034150"/>
                <a:gridCol w="1034150"/>
                <a:gridCol w="1034150"/>
                <a:gridCol w="1034150"/>
              </a:tblGrid>
              <a:tr h="381000">
                <a:tc row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GB">
                          <a:solidFill>
                            <a:schemeClr val="dk1"/>
                          </a:solidFill>
                        </a:rPr>
                        <a:t>Multiple </a:t>
                      </a:r>
                      <a:r>
                        <a:rPr b="1" lang="en-GB">
                          <a:solidFill>
                            <a:schemeClr val="dk1"/>
                          </a:solidFill>
                        </a:rPr>
                        <a:t>Solutions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 gridSpan="4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Lexicon →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  <a:tc hMerge="1"/>
              </a:tr>
              <a:tr h="381000">
                <a:tc vMerge="1"/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STARS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THIS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TAP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...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TARS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1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2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2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...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TOLS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3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2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3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...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THIS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3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0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3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...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i="1" lang="en-GB"/>
                        <a:t>GED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1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0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2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...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i="1" lang="en-GB"/>
                        <a:t>Rank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2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1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3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...</a:t>
                      </a:r>
                      <a:r>
                        <a:rPr lang="en-GB"/>
                        <a:t>.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Scene Text Recognition | </a:t>
            </a:r>
            <a:r>
              <a:rPr i="1" lang="en-GB"/>
              <a:t>Lexicon Reduction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583" name="Shape 583"/>
          <p:cNvGraphicFramePr/>
          <p:nvPr/>
        </p:nvGraphicFramePr>
        <p:xfrm>
          <a:off x="952500" y="1433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6147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Word Image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Iteration 1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Iteration 2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Iteration 3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Iteration 4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9685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FGAIEESHER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FGAIERSHER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KINGFISHER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KINGFISHER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59685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NHAI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AHAI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AHAI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THAT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2067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MAITOTA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MAITOTA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MACTOTH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MAMMOTH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206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THTL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THEL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THEL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THIS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descr="l1.png" id="584" name="Shape 5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497" y="2147975"/>
            <a:ext cx="1457375" cy="385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2.png" id="585" name="Shape 5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4300" y="2671552"/>
            <a:ext cx="67376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3.png" id="586" name="Shape 5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500" y="3331636"/>
            <a:ext cx="1457375" cy="418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4.png" id="587" name="Shape 5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9687" y="3838000"/>
            <a:ext cx="862999" cy="64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Introduction | </a:t>
            </a:r>
            <a:r>
              <a:rPr i="1" lang="en-GB"/>
              <a:t>What is Scene Text?</a:t>
            </a:r>
          </a:p>
        </p:txBody>
      </p:sp>
      <p:grpSp>
        <p:nvGrpSpPr>
          <p:cNvPr id="116" name="Shape 116"/>
          <p:cNvGrpSpPr/>
          <p:nvPr/>
        </p:nvGrpSpPr>
        <p:grpSpPr>
          <a:xfrm>
            <a:off x="685911" y="2269674"/>
            <a:ext cx="7772175" cy="2390899"/>
            <a:chOff x="685911" y="2269674"/>
            <a:chExt cx="7772175" cy="2390899"/>
          </a:xfrm>
        </p:grpSpPr>
        <p:pic>
          <p:nvPicPr>
            <p:cNvPr descr="sceneembeddedtext.jpg" id="117" name="Shape 1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5911" y="2269676"/>
              <a:ext cx="3446875" cy="2390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s.png" id="118" name="Shape 1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32800" y="2269674"/>
              <a:ext cx="4325287" cy="23908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Shape 119"/>
          <p:cNvSpPr txBox="1"/>
          <p:nvPr>
            <p:ph idx="1" type="body"/>
          </p:nvPr>
        </p:nvSpPr>
        <p:spPr>
          <a:xfrm>
            <a:off x="311700" y="1152475"/>
            <a:ext cx="8520600" cy="111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Text in natural scene images</a:t>
            </a:r>
          </a:p>
          <a:p>
            <a:pPr indent="-228600" lvl="0" marL="457200">
              <a:spcBef>
                <a:spcPts val="0"/>
              </a:spcBef>
            </a:pPr>
            <a:r>
              <a:rPr b="1" lang="en-GB"/>
              <a:t>Objective</a:t>
            </a:r>
            <a:r>
              <a:rPr lang="en-GB"/>
              <a:t>: Locate and convert text into machine readable data</a:t>
            </a:r>
          </a:p>
          <a:p>
            <a:pPr indent="-228600" lvl="0" marL="457200">
              <a:spcBef>
                <a:spcPts val="0"/>
              </a:spcBef>
            </a:pPr>
            <a:r>
              <a:rPr b="1" lang="en-GB"/>
              <a:t>Applications</a:t>
            </a:r>
            <a:r>
              <a:rPr lang="en-GB"/>
              <a:t>: OCRs, Content Tagging, Navigation, etc.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Text Recognition | </a:t>
            </a:r>
            <a:r>
              <a:rPr i="1" lang="en-GB"/>
              <a:t>Datasets</a:t>
            </a:r>
          </a:p>
        </p:txBody>
      </p:sp>
      <p:graphicFrame>
        <p:nvGraphicFramePr>
          <p:cNvPr id="593" name="Shape 593"/>
          <p:cNvGraphicFramePr/>
          <p:nvPr/>
        </p:nvGraphicFramePr>
        <p:xfrm>
          <a:off x="1406725" y="1399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1481875"/>
                <a:gridCol w="1604850"/>
                <a:gridCol w="1686775"/>
                <a:gridCol w="15570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Dataset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Training Images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Testing Images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/>
                        <a:t>Lexicons</a:t>
                      </a: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IIIT 5K-Word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3000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2000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Small - 50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Medium - 1000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Large - 0.5 mil</a:t>
                      </a: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ICDAR 2003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-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890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Small - 50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Medium - 1000*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Large - 0.5 mil</a:t>
                      </a: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SVT 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-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647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Small - 50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/>
                        <a:t>Medium - 1000*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Large - 0.5 mil</a:t>
                      </a: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594" name="Shape 594"/>
          <p:cNvSpPr txBox="1"/>
          <p:nvPr/>
        </p:nvSpPr>
        <p:spPr>
          <a:xfrm>
            <a:off x="5155825" y="4243075"/>
            <a:ext cx="2581500" cy="3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GB"/>
              <a:t>* wordnet ontology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Text Recognition | </a:t>
            </a:r>
            <a:r>
              <a:rPr i="1" lang="en-GB"/>
              <a:t>Quantitative Results</a:t>
            </a:r>
          </a:p>
        </p:txBody>
      </p:sp>
      <p:graphicFrame>
        <p:nvGraphicFramePr>
          <p:cNvPr id="600" name="Shape 600"/>
          <p:cNvGraphicFramePr/>
          <p:nvPr/>
        </p:nvGraphicFramePr>
        <p:xfrm>
          <a:off x="1424925" y="1127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1983700"/>
                <a:gridCol w="836125"/>
                <a:gridCol w="808800"/>
                <a:gridCol w="781500"/>
                <a:gridCol w="965900"/>
                <a:gridCol w="918125"/>
              </a:tblGrid>
              <a:tr h="2650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Method</a:t>
                      </a:r>
                    </a:p>
                  </a:txBody>
                  <a:tcPr marT="19050" marB="19050" marR="28575" marL="28575" anchor="ctr"/>
                </a:tc>
                <a:tc gridSpan="3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IIIT 5K-word</a:t>
                      </a:r>
                    </a:p>
                  </a:txBody>
                  <a:tcPr marT="19050" marB="19050" marR="28575" marL="28575" anchor="ctr"/>
                </a:tc>
                <a:tc hMerge="1"/>
                <a:tc hMerge="1"/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ICDAR 03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SVT</a:t>
                      </a:r>
                    </a:p>
                  </a:txBody>
                  <a:tcPr marT="19050" marB="19050" marR="28575" marL="28575" anchor="ctr"/>
                </a:tc>
              </a:tr>
              <a:tr h="265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Large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Medium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Small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Small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Small</a:t>
                      </a:r>
                    </a:p>
                  </a:txBody>
                  <a:tcPr marT="19050" marB="19050" marR="28575" marL="28575" anchor="ctr"/>
                </a:tc>
              </a:tr>
              <a:tr h="265075">
                <a:tc gridSpan="6"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i="1" lang="en-GB" sz="1200"/>
                        <a:t>non-CRF based</a:t>
                      </a:r>
                    </a:p>
                  </a:txBody>
                  <a:tcPr marT="19050" marB="19050" marR="28575" marL="28575" anchor="ctr"/>
                </a:tc>
                <a:tc hMerge="1"/>
                <a:tc hMerge="1"/>
                <a:tc hMerge="1"/>
                <a:tc hMerge="1"/>
                <a:tc hMerge="1"/>
              </a:tr>
              <a:tr h="265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Wang et al. [ICCV ‘11]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76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57</a:t>
                      </a:r>
                    </a:p>
                  </a:txBody>
                  <a:tcPr marT="19050" marB="19050" marR="28575" marL="28575" anchor="ctr"/>
                </a:tc>
              </a:tr>
              <a:tr h="265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Bissacco et al. [ICCV ‘13]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82.8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90.3</a:t>
                      </a:r>
                    </a:p>
                  </a:txBody>
                  <a:tcPr marT="19050" marB="19050" marR="28575" marL="28575" anchor="ctr"/>
                </a:tc>
              </a:tr>
              <a:tr h="265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Alsharif et al. [arXiv ‘13]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93.1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74.3</a:t>
                      </a:r>
                    </a:p>
                  </a:txBody>
                  <a:tcPr marT="19050" marB="19050" marR="28575" marL="28575" anchor="ctr"/>
                </a:tc>
              </a:tr>
              <a:tr h="265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Goel et al. [ICDAR ‘13]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89.6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77.2</a:t>
                      </a:r>
                    </a:p>
                  </a:txBody>
                  <a:tcPr marT="19050" marB="19050" marR="28575" marL="28575" anchor="ctr"/>
                </a:tc>
              </a:tr>
              <a:tr h="265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Rodriguez et al. [BMVC ‘13]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57.4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76.1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</a:tr>
              <a:tr h="265075">
                <a:tc gridSpan="6"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i="1" lang="en-GB" sz="1200"/>
                        <a:t>CRF based</a:t>
                      </a:r>
                    </a:p>
                  </a:txBody>
                  <a:tcPr marT="19050" marB="19050" marR="28575" marL="28575" anchor="ctr"/>
                </a:tc>
                <a:tc hMerge="1"/>
                <a:tc hMerge="1"/>
                <a:tc hMerge="1"/>
                <a:tc hMerge="1"/>
                <a:tc hMerge="1"/>
              </a:tr>
              <a:tr h="265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Shi et al. [CVPR ‘13]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87.4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73.5</a:t>
                      </a:r>
                    </a:p>
                  </a:txBody>
                  <a:tcPr marT="19050" marB="19050" marR="28575" marL="28575" anchor="ctr"/>
                </a:tc>
              </a:tr>
              <a:tr h="265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Novikova et al. [ECCV ‘12]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82.8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72.9</a:t>
                      </a:r>
                    </a:p>
                  </a:txBody>
                  <a:tcPr marT="19050" marB="19050" marR="28575" marL="28575" anchor="ctr"/>
                </a:tc>
              </a:tr>
              <a:tr h="265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Mishra et al. [CVPR ‘12]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-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81.7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73.2</a:t>
                      </a:r>
                    </a:p>
                  </a:txBody>
                  <a:tcPr marT="19050" marB="19050" marR="28575" marL="28575" anchor="ctr"/>
                </a:tc>
              </a:tr>
              <a:tr h="265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Mishra et al. [BMVC ‘12]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28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55.5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68.2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80.2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73.5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Our Method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42.7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62.9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71.6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85.5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76.4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</a:tbl>
          </a:graphicData>
        </a:graphic>
      </p:graphicFrame>
      <p:sp>
        <p:nvSpPr>
          <p:cNvPr id="601" name="Shape 601"/>
          <p:cNvSpPr txBox="1"/>
          <p:nvPr/>
        </p:nvSpPr>
        <p:spPr>
          <a:xfrm>
            <a:off x="1050150" y="4792075"/>
            <a:ext cx="70437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Recognition performance comparison between various CRF and non-CRF methods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Text Recognition | </a:t>
            </a:r>
            <a:r>
              <a:rPr i="1" lang="en-GB"/>
              <a:t>Quantitative Results</a:t>
            </a:r>
          </a:p>
        </p:txBody>
      </p:sp>
      <p:graphicFrame>
        <p:nvGraphicFramePr>
          <p:cNvPr id="607" name="Shape 607"/>
          <p:cNvGraphicFramePr/>
          <p:nvPr/>
        </p:nvGraphicFramePr>
        <p:xfrm>
          <a:off x="1518425" y="1020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257150"/>
                <a:gridCol w="585000"/>
                <a:gridCol w="585000"/>
                <a:gridCol w="585000"/>
                <a:gridCol w="585000"/>
                <a:gridCol w="585000"/>
                <a:gridCol w="585000"/>
                <a:gridCol w="585000"/>
                <a:gridCol w="585000"/>
                <a:gridCol w="585000"/>
                <a:gridCol w="585000"/>
              </a:tblGrid>
              <a:tr h="304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K</a:t>
                      </a:r>
                    </a:p>
                  </a:txBody>
                  <a:tcPr marT="19050" marB="19050" marR="28575" marL="28575" anchor="ctr"/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ICDAR 03</a:t>
                      </a:r>
                    </a:p>
                  </a:txBody>
                  <a:tcPr marT="19050" marB="19050" marR="28575" marL="28575" anchor="ctr"/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ICDAR 11</a:t>
                      </a:r>
                    </a:p>
                  </a:txBody>
                  <a:tcPr marT="19050" marB="19050" marR="28575" marL="28575" anchor="ctr"/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ICDAR 13</a:t>
                      </a:r>
                    </a:p>
                  </a:txBody>
                  <a:tcPr marT="19050" marB="19050" marR="28575" marL="28575" anchor="ctr"/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IIIT 5K-word</a:t>
                      </a:r>
                    </a:p>
                  </a:txBody>
                  <a:tcPr marT="19050" marB="19050" marR="28575" marL="28575" anchor="ctr"/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SVT</a:t>
                      </a:r>
                    </a:p>
                  </a:txBody>
                  <a:tcPr marT="19050" marB="19050" marR="28575" marL="28575" anchor="ctr"/>
                </a:tc>
                <a:tc hMerge="1"/>
              </a:tr>
              <a:tr h="304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L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L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L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L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L</a:t>
                      </a:r>
                    </a:p>
                  </a:txBody>
                  <a:tcPr marT="19050" marB="19050" marR="28575" marL="28575" anchor="ctr"/>
                </a:tc>
              </a:tr>
              <a:tr h="3650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ctr"/>
                </a:tc>
                <a:tc gridSpan="10"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i="1" lang="en-GB" sz="1200"/>
                        <a:t>Non Diverse</a:t>
                      </a:r>
                    </a:p>
                  </a:txBody>
                  <a:tcPr marT="19050" marB="19050" marR="28575" marL="28575" anchor="ctr"/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04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78.9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61.5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69.9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51.1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70.5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58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40.9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66.4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48.3</a:t>
                      </a:r>
                    </a:p>
                  </a:txBody>
                  <a:tcPr marT="19050" marB="19050" marR="28575" marL="28575" anchor="ctr"/>
                </a:tc>
              </a:tr>
              <a:tr h="304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79.1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63.9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69.8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51.4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70.5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51.2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58.3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40.9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66.6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48.9</a:t>
                      </a:r>
                    </a:p>
                  </a:txBody>
                  <a:tcPr marT="19050" marB="19050" marR="28575" marL="28575" anchor="ctr"/>
                </a:tc>
              </a:tr>
              <a:tr h="304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79.2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63.6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69.9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51.2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70.5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51.2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57.8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66.7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48.8</a:t>
                      </a:r>
                    </a:p>
                  </a:txBody>
                  <a:tcPr marT="19050" marB="19050" marR="28575" marL="28575" anchor="ctr"/>
                </a:tc>
              </a:tr>
              <a:tr h="304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ctr"/>
                </a:tc>
                <a:tc gridSpan="10"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i="1" lang="en-GB" sz="1200"/>
                        <a:t>Diverse</a:t>
                      </a:r>
                    </a:p>
                  </a:txBody>
                  <a:tcPr marT="19050" marB="19050" marR="28575" marL="28575" anchor="ctr"/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04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77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62.7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68.2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52.3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69.4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52.6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57.7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38.9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67.2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51.4</a:t>
                      </a:r>
                    </a:p>
                  </a:txBody>
                  <a:tcPr marT="19050" marB="19050" marR="28575" marL="28575" anchor="ctr"/>
                </a:tc>
              </a:tr>
              <a:tr h="304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78.3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66.9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70.3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57.2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70.6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57.1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62.2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43.9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67.2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51.4</a:t>
                      </a:r>
                    </a:p>
                  </a:txBody>
                  <a:tcPr marT="19050" marB="19050" marR="28575" marL="28575" anchor="ctr"/>
                </a:tc>
              </a:tr>
              <a:tr h="304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80.0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66.5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58.1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72.1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59.0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62.9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45.3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67.3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51.4</a:t>
                      </a:r>
                    </a:p>
                  </a:txBody>
                  <a:tcPr marT="19050" marB="19050" marR="28575" marL="28575" anchor="ctr"/>
                </a:tc>
              </a:tr>
            </a:tbl>
          </a:graphicData>
        </a:graphic>
      </p:graphicFrame>
      <p:sp>
        <p:nvSpPr>
          <p:cNvPr id="608" name="Shape 608"/>
          <p:cNvSpPr txBox="1"/>
          <p:nvPr/>
        </p:nvSpPr>
        <p:spPr>
          <a:xfrm>
            <a:off x="1125300" y="4123175"/>
            <a:ext cx="6893400" cy="6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Recognition performance while varying the type and number of multiple solutions (K)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en-GB"/>
              <a:t>M - Medium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en-GB"/>
              <a:t>L - Large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Text Recognition | </a:t>
            </a:r>
            <a:r>
              <a:rPr i="1" lang="en-GB"/>
              <a:t>Correct Retrievals</a:t>
            </a:r>
          </a:p>
        </p:txBody>
      </p:sp>
      <p:graphicFrame>
        <p:nvGraphicFramePr>
          <p:cNvPr id="614" name="Shape 614"/>
          <p:cNvGraphicFramePr/>
          <p:nvPr/>
        </p:nvGraphicFramePr>
        <p:xfrm>
          <a:off x="1419187" y="1281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1413900"/>
                <a:gridCol w="2167375"/>
                <a:gridCol w="2724350"/>
              </a:tblGrid>
              <a:tr h="5838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Query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Retrieved Image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Partial Reduction with Diversity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105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BRADY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MY, BRADY, ANY, A, RODE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105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SPACE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HOT, SPACE, LACEY, SALE, SPA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105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HAHM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BUENA, HANDA, HAHM, PIPE, HAM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105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DAILY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PEARL, MOUNTS, DAILY, NIKE, DO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105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TIMES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TIME, TIMES, WINE, MED, THE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6105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THREE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THE, THREE, THERE, USED, HERE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descr="goodiiit5k_1.png" id="615" name="Shape 6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6578" y="1924312"/>
            <a:ext cx="779422" cy="403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diiit5k_2.png" id="616" name="Shape 6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5593" y="2345162"/>
            <a:ext cx="1005482" cy="453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dsvt_1.png" id="617" name="Shape 6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6557" y="2798325"/>
            <a:ext cx="1463551" cy="453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dsvt_2.png" id="618" name="Shape 6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8450" y="3251474"/>
            <a:ext cx="679762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dicdar_1.png" id="619" name="Shape 6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9691" y="3721975"/>
            <a:ext cx="1517275" cy="453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dicdar_2.png" id="620" name="Shape 6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4010" y="4192472"/>
            <a:ext cx="1188655" cy="45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Scene Text Recognition | </a:t>
            </a:r>
            <a:r>
              <a:rPr i="1" lang="en-GB"/>
              <a:t>Failure Cases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626" name="Shape 626"/>
          <p:cNvGraphicFramePr/>
          <p:nvPr/>
        </p:nvGraphicFramePr>
        <p:xfrm>
          <a:off x="1419187" y="1281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1413900"/>
                <a:gridCol w="2167375"/>
                <a:gridCol w="2724350"/>
              </a:tblGrid>
              <a:tr h="5288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Query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Retrieved Image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Partial Reduction with Diversity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911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CLEAR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CLEAR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911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HOME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HOME, </a:t>
                      </a:r>
                      <a:r>
                        <a:rPr b="1" lang="en-GB" sz="1200"/>
                        <a:t>900AM</a:t>
                      </a:r>
                      <a:r>
                        <a:rPr lang="en-GB" sz="1200"/>
                        <a:t>, 9080, 90, TOM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911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BAR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BAR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911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FOR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AND, ARTS, FOR, INN, FARM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911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311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311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911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JOIN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ONE</a:t>
                      </a:r>
                      <a:r>
                        <a:rPr lang="en-GB" sz="1200"/>
                        <a:t>, JOIN, OUT, OUR, FOUR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descr="badiiit5k_1.png" id="627" name="Shape 6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2150" y="1857950"/>
            <a:ext cx="1424400" cy="42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diiit5k_2.png" id="628" name="Shape 6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7850" y="2282360"/>
            <a:ext cx="1653007" cy="47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dsvt_1.png" id="629" name="Shape 6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8738" y="2782400"/>
            <a:ext cx="1111224" cy="47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dsvt_2.png" id="630" name="Shape 6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6720" y="3282450"/>
            <a:ext cx="1095277" cy="47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dicdar_1.png" id="631" name="Shape 6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9800" y="3782503"/>
            <a:ext cx="2089120" cy="47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dicdar_2.png" id="632" name="Shape 6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40000" y="4282550"/>
            <a:ext cx="1025568" cy="47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3" name="Shape 633"/>
          <p:cNvGrpSpPr/>
          <p:nvPr/>
        </p:nvGrpSpPr>
        <p:grpSpPr>
          <a:xfrm>
            <a:off x="185000" y="2022750"/>
            <a:ext cx="1665300" cy="1986000"/>
            <a:chOff x="185000" y="2022750"/>
            <a:chExt cx="1665300" cy="1986000"/>
          </a:xfrm>
        </p:grpSpPr>
        <p:sp>
          <p:nvSpPr>
            <p:cNvPr id="634" name="Shape 634"/>
            <p:cNvSpPr txBox="1"/>
            <p:nvPr/>
          </p:nvSpPr>
          <p:spPr>
            <a:xfrm>
              <a:off x="185000" y="2285400"/>
              <a:ext cx="10257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GB"/>
                <a:t>No label in reduced lexicon</a:t>
              </a:r>
            </a:p>
          </p:txBody>
        </p:sp>
        <p:cxnSp>
          <p:nvCxnSpPr>
            <p:cNvPr id="635" name="Shape 635"/>
            <p:cNvCxnSpPr>
              <a:stCxn id="634" idx="3"/>
            </p:cNvCxnSpPr>
            <p:nvPr/>
          </p:nvCxnSpPr>
          <p:spPr>
            <a:xfrm flipH="1" rot="10800000">
              <a:off x="1210700" y="2022750"/>
              <a:ext cx="553200" cy="5490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636" name="Shape 636"/>
            <p:cNvCxnSpPr>
              <a:stCxn id="634" idx="3"/>
            </p:cNvCxnSpPr>
            <p:nvPr/>
          </p:nvCxnSpPr>
          <p:spPr>
            <a:xfrm>
              <a:off x="1210700" y="2571750"/>
              <a:ext cx="565500" cy="4626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637" name="Shape 637"/>
            <p:cNvCxnSpPr>
              <a:stCxn id="634" idx="3"/>
            </p:cNvCxnSpPr>
            <p:nvPr/>
          </p:nvCxnSpPr>
          <p:spPr>
            <a:xfrm>
              <a:off x="1210700" y="2571750"/>
              <a:ext cx="639600" cy="9066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638" name="Shape 638"/>
            <p:cNvCxnSpPr>
              <a:stCxn id="634" idx="3"/>
            </p:cNvCxnSpPr>
            <p:nvPr/>
          </p:nvCxnSpPr>
          <p:spPr>
            <a:xfrm>
              <a:off x="1210700" y="2571750"/>
              <a:ext cx="590100" cy="14370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grpSp>
        <p:nvGrpSpPr>
          <p:cNvPr id="639" name="Shape 639"/>
          <p:cNvGrpSpPr/>
          <p:nvPr/>
        </p:nvGrpSpPr>
        <p:grpSpPr>
          <a:xfrm>
            <a:off x="7511850" y="2590200"/>
            <a:ext cx="1541700" cy="1837800"/>
            <a:chOff x="7511850" y="2590200"/>
            <a:chExt cx="1541700" cy="1837800"/>
          </a:xfrm>
        </p:grpSpPr>
        <p:sp>
          <p:nvSpPr>
            <p:cNvPr id="640" name="Shape 640"/>
            <p:cNvSpPr txBox="1"/>
            <p:nvPr/>
          </p:nvSpPr>
          <p:spPr>
            <a:xfrm>
              <a:off x="8091450" y="2716950"/>
              <a:ext cx="962100" cy="6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GB"/>
                <a:t>Incorrect ranking</a:t>
              </a:r>
            </a:p>
          </p:txBody>
        </p:sp>
        <p:cxnSp>
          <p:nvCxnSpPr>
            <p:cNvPr id="641" name="Shape 641"/>
            <p:cNvCxnSpPr>
              <a:stCxn id="640" idx="1"/>
            </p:cNvCxnSpPr>
            <p:nvPr/>
          </p:nvCxnSpPr>
          <p:spPr>
            <a:xfrm rot="10800000">
              <a:off x="7536450" y="2590200"/>
              <a:ext cx="555000" cy="4296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642" name="Shape 642"/>
            <p:cNvCxnSpPr>
              <a:stCxn id="640" idx="1"/>
            </p:cNvCxnSpPr>
            <p:nvPr/>
          </p:nvCxnSpPr>
          <p:spPr>
            <a:xfrm flipH="1">
              <a:off x="7511850" y="3019800"/>
              <a:ext cx="579600" cy="14082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Scene Text Recognition | </a:t>
            </a:r>
            <a:r>
              <a:rPr i="1" lang="en-GB"/>
              <a:t>Retrieval Results</a:t>
            </a:r>
          </a:p>
        </p:txBody>
      </p:sp>
      <p:graphicFrame>
        <p:nvGraphicFramePr>
          <p:cNvPr id="648" name="Shape 648"/>
          <p:cNvGraphicFramePr/>
          <p:nvPr/>
        </p:nvGraphicFramePr>
        <p:xfrm>
          <a:off x="1929737" y="1298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1261225"/>
                <a:gridCol w="852600"/>
                <a:gridCol w="1056900"/>
                <a:gridCol w="1056900"/>
                <a:gridCol w="1056900"/>
              </a:tblGrid>
              <a:tr h="2928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Method</a:t>
                      </a:r>
                    </a:p>
                  </a:txBody>
                  <a:tcPr marT="19050" marB="19050" marR="28575" marL="28575" anchor="ctr"/>
                </a:tc>
                <a:tc gridSpan="3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IIIT 5K-word</a:t>
                      </a:r>
                    </a:p>
                  </a:txBody>
                  <a:tcPr marT="19050" marB="19050" marR="28575" marL="28575" anchor="ctr"/>
                </a:tc>
                <a:tc hMerge="1"/>
                <a:tc hMerge="1"/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ICDAR 03</a:t>
                      </a:r>
                    </a:p>
                  </a:txBody>
                  <a:tcPr marT="19050" marB="19050" marR="28575" marL="28575" anchor="ctr"/>
                </a:tc>
              </a:tr>
              <a:tr h="2928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Large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Medium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Small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Small</a:t>
                      </a:r>
                    </a:p>
                  </a:txBody>
                  <a:tcPr marT="19050" marB="19050" marR="28575" marL="28575" anchor="ctr"/>
                </a:tc>
              </a:tr>
              <a:tr h="292875">
                <a:tc gridSpan="5"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i="1" lang="en-GB" sz="1200"/>
                        <a:t>Without diversity</a:t>
                      </a:r>
                    </a:p>
                  </a:txBody>
                  <a:tcPr marT="19050" marB="19050" marR="28575" marL="28575" anchor="ctr"/>
                </a:tc>
                <a:tc hMerge="1"/>
                <a:tc hMerge="1"/>
                <a:tc hMerge="1"/>
                <a:tc hMerge="1"/>
              </a:tr>
              <a:tr h="2928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Full Reduction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27.5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51.9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65.0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81.7</a:t>
                      </a:r>
                    </a:p>
                  </a:txBody>
                  <a:tcPr marT="19050" marB="19050" marR="28575" marL="28575" anchor="ctr"/>
                </a:tc>
              </a:tr>
              <a:tr h="307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Partial Reduction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35.1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35.6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60.7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76.9</a:t>
                      </a:r>
                    </a:p>
                  </a:txBody>
                  <a:tcPr marT="19050" marB="19050" marR="28575" marL="28575" anchor="ctr"/>
                </a:tc>
              </a:tr>
              <a:tr h="292875">
                <a:tc gridSpan="5"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i="1" lang="en-GB" sz="1200"/>
                        <a:t>With diversity</a:t>
                      </a:r>
                    </a:p>
                  </a:txBody>
                  <a:tcPr marT="19050" marB="19050" marR="28575" marL="28575" anchor="ctr"/>
                </a:tc>
                <a:tc hMerge="1"/>
                <a:tc hMerge="1"/>
                <a:tc hMerge="1"/>
                <a:tc hMerge="1"/>
              </a:tr>
              <a:tr h="2928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Full Reduction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23.1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52.0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65.0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78.9</a:t>
                      </a:r>
                    </a:p>
                  </a:txBody>
                  <a:tcPr marT="19050" marB="19050" marR="28575" marL="28575" anchor="ctr"/>
                </a:tc>
              </a:tr>
              <a:tr h="307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Partial Reduction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42.1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59.0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66.5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79.5</a:t>
                      </a:r>
                    </a:p>
                  </a:txBody>
                  <a:tcPr marT="19050" marB="19050" marR="28575" marL="28575" anchor="ctr"/>
                </a:tc>
              </a:tr>
            </a:tbl>
          </a:graphicData>
        </a:graphic>
      </p:graphicFrame>
      <p:sp>
        <p:nvSpPr>
          <p:cNvPr id="649" name="Shape 649"/>
          <p:cNvSpPr txBox="1"/>
          <p:nvPr/>
        </p:nvSpPr>
        <p:spPr>
          <a:xfrm>
            <a:off x="1257600" y="3723150"/>
            <a:ext cx="66288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Top-1 precision results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Overview</a:t>
            </a:r>
          </a:p>
        </p:txBody>
      </p:sp>
      <p:sp>
        <p:nvSpPr>
          <p:cNvPr id="655" name="Shape 6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Introduction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Text Detection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Cropped Word Recognition &amp; Retrieval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-GB"/>
              <a:t>End-to-End Frameworks</a:t>
            </a:r>
          </a:p>
          <a:p>
            <a:pPr indent="-228600" lvl="1" marL="914400" rtl="0">
              <a:spcBef>
                <a:spcPts val="0"/>
              </a:spcBef>
            </a:pPr>
            <a:r>
              <a:rPr b="1" lang="en-GB"/>
              <a:t>Two pipelines</a:t>
            </a:r>
          </a:p>
          <a:p>
            <a:pPr indent="-228600" lvl="1" marL="914400" rtl="0">
              <a:spcBef>
                <a:spcPts val="0"/>
              </a:spcBef>
            </a:pPr>
            <a:r>
              <a:rPr b="1" lang="en-GB"/>
              <a:t>Evaluation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Summary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End-to-End Frameworks | </a:t>
            </a:r>
            <a:r>
              <a:rPr i="1" lang="en-GB"/>
              <a:t>Two Pipelines</a:t>
            </a:r>
          </a:p>
        </p:txBody>
      </p:sp>
      <p:grpSp>
        <p:nvGrpSpPr>
          <p:cNvPr id="661" name="Shape 661"/>
          <p:cNvGrpSpPr/>
          <p:nvPr/>
        </p:nvGrpSpPr>
        <p:grpSpPr>
          <a:xfrm>
            <a:off x="311700" y="1017725"/>
            <a:ext cx="8520500" cy="1696983"/>
            <a:chOff x="311700" y="1017725"/>
            <a:chExt cx="8520500" cy="1696983"/>
          </a:xfrm>
        </p:grpSpPr>
        <p:sp>
          <p:nvSpPr>
            <p:cNvPr id="662" name="Shape 662"/>
            <p:cNvSpPr/>
            <p:nvPr/>
          </p:nvSpPr>
          <p:spPr>
            <a:xfrm>
              <a:off x="2245911" y="1939808"/>
              <a:ext cx="1601700" cy="774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Detection via Hierarchical Clustering</a:t>
              </a:r>
            </a:p>
          </p:txBody>
        </p:sp>
        <p:sp>
          <p:nvSpPr>
            <p:cNvPr id="663" name="Shape 663"/>
            <p:cNvSpPr/>
            <p:nvPr/>
          </p:nvSpPr>
          <p:spPr>
            <a:xfrm>
              <a:off x="5279854" y="1939733"/>
              <a:ext cx="1601700" cy="774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Tesseract</a:t>
              </a:r>
            </a:p>
          </p:txBody>
        </p:sp>
        <p:sp>
          <p:nvSpPr>
            <p:cNvPr id="664" name="Shape 664"/>
            <p:cNvSpPr txBox="1"/>
            <p:nvPr/>
          </p:nvSpPr>
          <p:spPr>
            <a:xfrm>
              <a:off x="542463" y="2150693"/>
              <a:ext cx="885300" cy="35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Image</a:t>
              </a:r>
            </a:p>
          </p:txBody>
        </p:sp>
        <p:sp>
          <p:nvSpPr>
            <p:cNvPr id="665" name="Shape 665"/>
            <p:cNvSpPr txBox="1"/>
            <p:nvPr/>
          </p:nvSpPr>
          <p:spPr>
            <a:xfrm>
              <a:off x="7447700" y="1939725"/>
              <a:ext cx="1384500" cy="77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Regions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+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Text</a:t>
              </a:r>
            </a:p>
          </p:txBody>
        </p:sp>
        <p:cxnSp>
          <p:nvCxnSpPr>
            <p:cNvPr id="666" name="Shape 666"/>
            <p:cNvCxnSpPr>
              <a:stCxn id="664" idx="3"/>
              <a:endCxn id="662" idx="1"/>
            </p:cNvCxnSpPr>
            <p:nvPr/>
          </p:nvCxnSpPr>
          <p:spPr>
            <a:xfrm>
              <a:off x="1427763" y="2327243"/>
              <a:ext cx="818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667" name="Shape 667"/>
            <p:cNvCxnSpPr>
              <a:stCxn id="662" idx="3"/>
              <a:endCxn id="663" idx="1"/>
            </p:cNvCxnSpPr>
            <p:nvPr/>
          </p:nvCxnSpPr>
          <p:spPr>
            <a:xfrm>
              <a:off x="3847611" y="2327258"/>
              <a:ext cx="14322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668" name="Shape 668"/>
            <p:cNvCxnSpPr>
              <a:stCxn id="663" idx="3"/>
              <a:endCxn id="665" idx="1"/>
            </p:cNvCxnSpPr>
            <p:nvPr/>
          </p:nvCxnSpPr>
          <p:spPr>
            <a:xfrm>
              <a:off x="6881554" y="2327183"/>
              <a:ext cx="566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sp>
          <p:nvSpPr>
            <p:cNvPr id="669" name="Shape 669"/>
            <p:cNvSpPr txBox="1"/>
            <p:nvPr/>
          </p:nvSpPr>
          <p:spPr>
            <a:xfrm>
              <a:off x="3847775" y="1754549"/>
              <a:ext cx="1307400" cy="51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Segmented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Image</a:t>
              </a:r>
            </a:p>
          </p:txBody>
        </p:sp>
        <p:sp>
          <p:nvSpPr>
            <p:cNvPr id="670" name="Shape 670"/>
            <p:cNvSpPr txBox="1"/>
            <p:nvPr/>
          </p:nvSpPr>
          <p:spPr>
            <a:xfrm>
              <a:off x="311700" y="1017725"/>
              <a:ext cx="3623100" cy="88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GB"/>
                <a:t>Text Detection </a:t>
              </a:r>
              <a:r>
                <a:rPr b="1" lang="en-GB"/>
                <a:t>+ OCR Pipeline</a:t>
              </a:r>
            </a:p>
            <a:p>
              <a:pPr indent="-228600" lvl="0" marL="457200" rtl="0">
                <a:spcBef>
                  <a:spcPts val="0"/>
                </a:spcBef>
                <a:buChar char="●"/>
              </a:pPr>
              <a:r>
                <a:rPr lang="en-GB"/>
                <a:t>Lexicon free</a:t>
              </a:r>
            </a:p>
            <a:p>
              <a:pPr indent="-228600" lvl="0" marL="457200" rtl="0">
                <a:spcBef>
                  <a:spcPts val="0"/>
                </a:spcBef>
                <a:buClr>
                  <a:schemeClr val="dk1"/>
                </a:buClr>
                <a:buChar char="●"/>
              </a:pPr>
              <a:r>
                <a:rPr lang="en-GB">
                  <a:solidFill>
                    <a:schemeClr val="dk1"/>
                  </a:solidFill>
                </a:rPr>
                <a:t>Pixel level text detection</a:t>
              </a:r>
            </a:p>
            <a:p>
              <a:pPr indent="-228600" lvl="0" marL="457200" rtl="0">
                <a:spcBef>
                  <a:spcPts val="0"/>
                </a:spcBef>
                <a:buChar char="●"/>
              </a:pPr>
              <a:r>
                <a:rPr lang="en-GB"/>
                <a:t>Word level grouping by OCR</a:t>
              </a:r>
            </a:p>
          </p:txBody>
        </p:sp>
      </p:grpSp>
      <p:grpSp>
        <p:nvGrpSpPr>
          <p:cNvPr id="671" name="Shape 671"/>
          <p:cNvGrpSpPr/>
          <p:nvPr/>
        </p:nvGrpSpPr>
        <p:grpSpPr>
          <a:xfrm>
            <a:off x="311700" y="2842950"/>
            <a:ext cx="8366612" cy="1863300"/>
            <a:chOff x="311700" y="2842950"/>
            <a:chExt cx="8366612" cy="1863300"/>
          </a:xfrm>
        </p:grpSpPr>
        <p:sp>
          <p:nvSpPr>
            <p:cNvPr id="672" name="Shape 672"/>
            <p:cNvSpPr/>
            <p:nvPr/>
          </p:nvSpPr>
          <p:spPr>
            <a:xfrm>
              <a:off x="2169124" y="3931350"/>
              <a:ext cx="1601700" cy="774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Multiscale Detection via </a:t>
              </a:r>
              <a:r>
                <a:rPr lang="en-GB"/>
                <a:t>CNN Classifie</a:t>
              </a:r>
              <a:r>
                <a:rPr lang="en-GB"/>
                <a:t>r</a:t>
              </a:r>
            </a:p>
          </p:txBody>
        </p:sp>
        <p:sp>
          <p:nvSpPr>
            <p:cNvPr id="673" name="Shape 673"/>
            <p:cNvSpPr/>
            <p:nvPr/>
          </p:nvSpPr>
          <p:spPr>
            <a:xfrm>
              <a:off x="5142067" y="3931350"/>
              <a:ext cx="1601700" cy="774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CRF based Recognition</a:t>
              </a:r>
            </a:p>
          </p:txBody>
        </p:sp>
        <p:sp>
          <p:nvSpPr>
            <p:cNvPr id="674" name="Shape 674"/>
            <p:cNvSpPr/>
            <p:nvPr/>
          </p:nvSpPr>
          <p:spPr>
            <a:xfrm>
              <a:off x="5533887" y="2999325"/>
              <a:ext cx="818100" cy="647400"/>
            </a:xfrm>
            <a:prstGeom prst="can">
              <a:avLst>
                <a:gd fmla="val 25000" name="adj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Lexicon</a:t>
              </a:r>
            </a:p>
          </p:txBody>
        </p:sp>
        <p:sp>
          <p:nvSpPr>
            <p:cNvPr id="675" name="Shape 675"/>
            <p:cNvSpPr txBox="1"/>
            <p:nvPr/>
          </p:nvSpPr>
          <p:spPr>
            <a:xfrm>
              <a:off x="465675" y="4142261"/>
              <a:ext cx="885300" cy="35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Image</a:t>
              </a:r>
            </a:p>
          </p:txBody>
        </p:sp>
        <p:sp>
          <p:nvSpPr>
            <p:cNvPr id="676" name="Shape 676"/>
            <p:cNvSpPr txBox="1"/>
            <p:nvPr/>
          </p:nvSpPr>
          <p:spPr>
            <a:xfrm>
              <a:off x="7370912" y="3931350"/>
              <a:ext cx="1307400" cy="77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Regions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+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Text</a:t>
              </a:r>
            </a:p>
          </p:txBody>
        </p:sp>
        <p:cxnSp>
          <p:nvCxnSpPr>
            <p:cNvPr id="677" name="Shape 677"/>
            <p:cNvCxnSpPr>
              <a:stCxn id="673" idx="3"/>
              <a:endCxn id="676" idx="1"/>
            </p:cNvCxnSpPr>
            <p:nvPr/>
          </p:nvCxnSpPr>
          <p:spPr>
            <a:xfrm>
              <a:off x="6743767" y="4318800"/>
              <a:ext cx="6270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678" name="Shape 678"/>
            <p:cNvCxnSpPr>
              <a:stCxn id="672" idx="3"/>
              <a:endCxn id="673" idx="1"/>
            </p:cNvCxnSpPr>
            <p:nvPr/>
          </p:nvCxnSpPr>
          <p:spPr>
            <a:xfrm>
              <a:off x="3770824" y="4318800"/>
              <a:ext cx="13713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679" name="Shape 679"/>
            <p:cNvCxnSpPr>
              <a:stCxn id="675" idx="3"/>
              <a:endCxn id="672" idx="1"/>
            </p:cNvCxnSpPr>
            <p:nvPr/>
          </p:nvCxnSpPr>
          <p:spPr>
            <a:xfrm>
              <a:off x="1350975" y="4318811"/>
              <a:ext cx="8181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sp>
          <p:nvSpPr>
            <p:cNvPr id="680" name="Shape 680"/>
            <p:cNvSpPr txBox="1"/>
            <p:nvPr/>
          </p:nvSpPr>
          <p:spPr>
            <a:xfrm>
              <a:off x="3802737" y="3746099"/>
              <a:ext cx="1307400" cy="51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Region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-GB"/>
                <a:t>Proposals</a:t>
              </a:r>
            </a:p>
          </p:txBody>
        </p:sp>
        <p:sp>
          <p:nvSpPr>
            <p:cNvPr id="681" name="Shape 681"/>
            <p:cNvSpPr txBox="1"/>
            <p:nvPr/>
          </p:nvSpPr>
          <p:spPr>
            <a:xfrm>
              <a:off x="311700" y="2842950"/>
              <a:ext cx="4387800" cy="77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b="1" lang="en-GB"/>
                <a:t>Region Proposals </a:t>
              </a:r>
              <a:r>
                <a:rPr b="1" lang="en-GB"/>
                <a:t>+ CRF Pipeline</a:t>
              </a:r>
            </a:p>
            <a:p>
              <a:pPr indent="-228600" lvl="0" marL="457200" rtl="0">
                <a:spcBef>
                  <a:spcPts val="0"/>
                </a:spcBef>
                <a:buChar char="●"/>
              </a:pPr>
              <a:r>
                <a:rPr lang="en-GB"/>
                <a:t>Lexicon based</a:t>
              </a:r>
            </a:p>
            <a:p>
              <a:pPr indent="-228600" lvl="0" marL="457200" rtl="0">
                <a:spcBef>
                  <a:spcPts val="0"/>
                </a:spcBef>
                <a:buClr>
                  <a:schemeClr val="dk1"/>
                </a:buClr>
                <a:buChar char="●"/>
              </a:pPr>
              <a:r>
                <a:rPr lang="en-GB">
                  <a:solidFill>
                    <a:schemeClr val="dk1"/>
                  </a:solidFill>
                </a:rPr>
                <a:t>Text detection for word level candidates</a:t>
              </a:r>
            </a:p>
            <a:p>
              <a:pPr indent="-228600" lvl="0" marL="457200" rtl="0">
                <a:spcBef>
                  <a:spcPts val="0"/>
                </a:spcBef>
                <a:buChar char="●"/>
              </a:pPr>
              <a:r>
                <a:rPr lang="en-GB"/>
                <a:t>Word level grouping induced by lexicons</a:t>
              </a:r>
            </a:p>
          </p:txBody>
        </p:sp>
        <p:cxnSp>
          <p:nvCxnSpPr>
            <p:cNvPr id="682" name="Shape 682"/>
            <p:cNvCxnSpPr>
              <a:stCxn id="674" idx="3"/>
              <a:endCxn id="673" idx="0"/>
            </p:cNvCxnSpPr>
            <p:nvPr/>
          </p:nvCxnSpPr>
          <p:spPr>
            <a:xfrm>
              <a:off x="5942937" y="3646725"/>
              <a:ext cx="0" cy="2847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End-to-End Pipelines | </a:t>
            </a:r>
            <a:r>
              <a:rPr i="1" lang="en-GB"/>
              <a:t>Quantitative Results</a:t>
            </a:r>
          </a:p>
        </p:txBody>
      </p:sp>
      <p:graphicFrame>
        <p:nvGraphicFramePr>
          <p:cNvPr id="688" name="Shape 688"/>
          <p:cNvGraphicFramePr/>
          <p:nvPr/>
        </p:nvGraphicFramePr>
        <p:xfrm>
          <a:off x="2019762" y="12904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2015350"/>
                <a:gridCol w="980850"/>
                <a:gridCol w="1013125"/>
                <a:gridCol w="1095125"/>
              </a:tblGrid>
              <a:tr h="3068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Method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Recall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Precision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F measure</a:t>
                      </a:r>
                    </a:p>
                  </a:txBody>
                  <a:tcPr marT="19050" marB="19050" marR="28575" marL="28575" anchor="ctr"/>
                </a:tc>
              </a:tr>
              <a:tr h="3068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Neumann et al. [CVPR ‘12]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37.2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37.1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36.5</a:t>
                      </a:r>
                    </a:p>
                  </a:txBody>
                  <a:tcPr marT="19050" marB="19050" marR="28575" marL="28575" anchor="ctr"/>
                </a:tc>
              </a:tr>
              <a:tr h="3068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Wang et al. [ICCV ‘11]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54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38</a:t>
                      </a:r>
                    </a:p>
                  </a:txBody>
                  <a:tcPr marT="19050" marB="19050" marR="28575" marL="28575" anchor="ctr"/>
                </a:tc>
              </a:tr>
              <a:tr h="3068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Neumann et al. [DAS ‘13]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39.4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37.8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38.6</a:t>
                      </a:r>
                    </a:p>
                  </a:txBody>
                  <a:tcPr marT="19050" marB="19050" marR="28575" marL="28575" anchor="ctr"/>
                </a:tc>
              </a:tr>
              <a:tr h="306825">
                <a:tc gridSpan="4"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i="1" lang="en-GB" sz="1200"/>
                        <a:t>OCR </a:t>
                      </a:r>
                      <a:r>
                        <a:rPr i="1" lang="en-GB" sz="1200"/>
                        <a:t>based</a:t>
                      </a:r>
                    </a:p>
                  </a:txBody>
                  <a:tcPr marT="19050" marB="19050" marR="28575" marL="28575" anchor="ctr"/>
                </a:tc>
                <a:tc hMerge="1"/>
                <a:tc hMerge="1"/>
                <a:tc hMerge="1"/>
              </a:tr>
              <a:tr h="3068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Gomez et al. [ACCVW ‘14]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32.4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52.9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40.2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068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Text Detection </a:t>
                      </a:r>
                      <a:r>
                        <a:rPr b="1" lang="en-GB" sz="1200"/>
                        <a:t>+ OCR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32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59.0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41.5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</a:tbl>
          </a:graphicData>
        </a:graphic>
      </p:graphicFrame>
      <p:sp>
        <p:nvSpPr>
          <p:cNvPr id="689" name="Shape 689"/>
          <p:cNvSpPr txBox="1"/>
          <p:nvPr/>
        </p:nvSpPr>
        <p:spPr>
          <a:xfrm>
            <a:off x="935550" y="3438187"/>
            <a:ext cx="72729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Lexicon free end to end framework performance on ICDAR 2011 dataset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End-to-End Pipelines | </a:t>
            </a:r>
            <a:r>
              <a:rPr i="1" lang="en-GB"/>
              <a:t>Qualitative Results</a:t>
            </a:r>
          </a:p>
        </p:txBody>
      </p:sp>
      <p:pic>
        <p:nvPicPr>
          <p:cNvPr descr="g1.png" id="695" name="Shape 6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4095849" cy="29091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5.png" id="696" name="Shape 6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2423" y="1017704"/>
            <a:ext cx="4095849" cy="2909224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Shape 697"/>
          <p:cNvSpPr txBox="1"/>
          <p:nvPr/>
        </p:nvSpPr>
        <p:spPr>
          <a:xfrm>
            <a:off x="311700" y="4256550"/>
            <a:ext cx="866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Successful qualitative results for the Text Detection + OCR method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Introduction | </a:t>
            </a:r>
            <a:r>
              <a:rPr i="1" lang="en-GB"/>
              <a:t>Scene Text vs. Printed Text</a:t>
            </a:r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Variations in font styles, color and sizes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Different quantities of text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Standard layouts in printed content</a:t>
            </a:r>
          </a:p>
        </p:txBody>
      </p:sp>
      <p:pic>
        <p:nvPicPr>
          <p:cNvPr descr="printed1.jpg"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243825"/>
            <a:ext cx="2367300" cy="1807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inted3.jpg" id="127" name="Shape 127"/>
          <p:cNvPicPr preferRelativeResize="0"/>
          <p:nvPr/>
        </p:nvPicPr>
        <p:blipFill rotWithShape="1">
          <a:blip r:embed="rId5">
            <a:alphaModFix/>
          </a:blip>
          <a:srcRect b="44373" l="0" r="57241" t="0"/>
          <a:stretch/>
        </p:blipFill>
        <p:spPr>
          <a:xfrm>
            <a:off x="2828187" y="2243823"/>
            <a:ext cx="1549660" cy="2611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Shape 128"/>
          <p:cNvGrpSpPr/>
          <p:nvPr/>
        </p:nvGrpSpPr>
        <p:grpSpPr>
          <a:xfrm>
            <a:off x="4712450" y="1044424"/>
            <a:ext cx="4164901" cy="3837075"/>
            <a:chOff x="4712450" y="1044424"/>
            <a:chExt cx="4164901" cy="3837075"/>
          </a:xfrm>
        </p:grpSpPr>
        <p:pic>
          <p:nvPicPr>
            <p:cNvPr descr="scene1.jpg" id="129" name="Shape 1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759700" y="2659375"/>
              <a:ext cx="2117650" cy="202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pacing2.jpg" id="130" name="Shape 1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759699" y="1044425"/>
              <a:ext cx="2117651" cy="1588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ack2.jpg" id="131" name="Shape 13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712500" y="1044424"/>
              <a:ext cx="1968650" cy="2624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Shape 132"/>
            <p:cNvSpPr txBox="1"/>
            <p:nvPr/>
          </p:nvSpPr>
          <p:spPr>
            <a:xfrm>
              <a:off x="4712450" y="3800300"/>
              <a:ext cx="1968600" cy="108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b="1" lang="en-GB"/>
                <a:t>Scene Text:</a:t>
              </a:r>
              <a:r>
                <a:rPr lang="en-GB"/>
                <a:t> sign boards, logos, book covers, etc.</a:t>
              </a:r>
            </a:p>
          </p:txBody>
        </p:sp>
      </p:grpSp>
      <p:sp>
        <p:nvSpPr>
          <p:cNvPr id="133" name="Shape 133"/>
          <p:cNvSpPr txBox="1"/>
          <p:nvPr/>
        </p:nvSpPr>
        <p:spPr>
          <a:xfrm>
            <a:off x="311700" y="4203875"/>
            <a:ext cx="23673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/>
              <a:t>Printed Text:</a:t>
            </a:r>
            <a:r>
              <a:rPr lang="en-GB"/>
              <a:t> Scanned books, newspapers, historical documents, etc.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End-to-End Pipelines | </a:t>
            </a:r>
            <a:r>
              <a:rPr i="1" lang="en-GB"/>
              <a:t>Qualitative Results</a:t>
            </a:r>
          </a:p>
        </p:txBody>
      </p:sp>
      <p:pic>
        <p:nvPicPr>
          <p:cNvPr descr="g3.png" id="703" name="Shape 7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074850"/>
            <a:ext cx="4147936" cy="294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6.png" id="704" name="Shape 7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899" y="1017724"/>
            <a:ext cx="4215401" cy="3003324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Shape 705"/>
          <p:cNvSpPr txBox="1"/>
          <p:nvPr/>
        </p:nvSpPr>
        <p:spPr>
          <a:xfrm>
            <a:off x="311700" y="4256550"/>
            <a:ext cx="866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Successful qualitative results for the Text Detection + OCR method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End-to-End Pipelines | </a:t>
            </a:r>
            <a:r>
              <a:rPr i="1" lang="en-GB"/>
              <a:t>Qualitative Results</a:t>
            </a:r>
          </a:p>
        </p:txBody>
      </p:sp>
      <p:pic>
        <p:nvPicPr>
          <p:cNvPr descr="g7.png" id="711" name="Shape 7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674" y="1017725"/>
            <a:ext cx="4353924" cy="310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8.png" id="712" name="Shape 7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6" y="1017725"/>
            <a:ext cx="4168475" cy="29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Shape 713"/>
          <p:cNvSpPr txBox="1"/>
          <p:nvPr/>
        </p:nvSpPr>
        <p:spPr>
          <a:xfrm>
            <a:off x="311700" y="4256550"/>
            <a:ext cx="866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Successful qualitative results for the Text Detection + OCR method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End-to-End Pipelines | </a:t>
            </a:r>
            <a:r>
              <a:rPr i="1" lang="en-GB"/>
              <a:t>Qualitative Results</a:t>
            </a:r>
          </a:p>
        </p:txBody>
      </p:sp>
      <p:pic>
        <p:nvPicPr>
          <p:cNvPr descr="g2.png" id="719" name="Shape 7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3" y="1017722"/>
            <a:ext cx="2565000" cy="3238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4.png" id="720" name="Shape 720"/>
          <p:cNvPicPr preferRelativeResize="0"/>
          <p:nvPr/>
        </p:nvPicPr>
        <p:blipFill rotWithShape="1">
          <a:blip r:embed="rId4">
            <a:alphaModFix/>
          </a:blip>
          <a:srcRect b="0" l="27227" r="18240" t="26215"/>
          <a:stretch/>
        </p:blipFill>
        <p:spPr>
          <a:xfrm>
            <a:off x="2972679" y="1017734"/>
            <a:ext cx="1698193" cy="3238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9.png" id="721" name="Shape 7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6670" y="1017737"/>
            <a:ext cx="4142937" cy="3238824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Shape 722"/>
          <p:cNvSpPr txBox="1"/>
          <p:nvPr/>
        </p:nvSpPr>
        <p:spPr>
          <a:xfrm>
            <a:off x="311700" y="4256550"/>
            <a:ext cx="866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Successful qualitative results for the Text Detection + OCR method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End-to-End Pipelines | </a:t>
            </a:r>
            <a:r>
              <a:rPr i="1" lang="en-GB"/>
              <a:t>Quantitative Results</a:t>
            </a:r>
          </a:p>
        </p:txBody>
      </p:sp>
      <p:graphicFrame>
        <p:nvGraphicFramePr>
          <p:cNvPr id="728" name="Shape 728"/>
          <p:cNvGraphicFramePr/>
          <p:nvPr/>
        </p:nvGraphicFramePr>
        <p:xfrm>
          <a:off x="2655037" y="160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{9AAD6DCF-00DD-4462-AB87-C1805FF864D0}</a:tableStyleId>
              </a:tblPr>
              <a:tblGrid>
                <a:gridCol w="2054400"/>
                <a:gridCol w="893175"/>
                <a:gridCol w="886350"/>
              </a:tblGrid>
              <a:tr h="2677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Method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Small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Full</a:t>
                      </a:r>
                    </a:p>
                  </a:txBody>
                  <a:tcPr marT="19050" marB="19050" marR="28575" marL="28575" anchor="ctr"/>
                </a:tc>
              </a:tr>
              <a:tr h="267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Wang et al. [ICCV ‘11]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68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51</a:t>
                      </a:r>
                    </a:p>
                  </a:txBody>
                  <a:tcPr marT="19050" marB="19050" marR="28575" marL="28575" anchor="ctr"/>
                </a:tc>
              </a:tr>
              <a:tr h="267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Alsharif et al. [arXiv ‘13]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77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70</a:t>
                      </a:r>
                    </a:p>
                  </a:txBody>
                  <a:tcPr marT="19050" marB="19050" marR="28575" marL="28575" anchor="ctr"/>
                </a:tc>
              </a:tr>
              <a:tr h="267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Jaderberg et al. [ECCV ‘14]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80</a:t>
                      </a:r>
                    </a:p>
                  </a:txBody>
                  <a:tcPr marT="19050" marB="19050" marR="28575" marL="2857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75</a:t>
                      </a:r>
                    </a:p>
                  </a:txBody>
                  <a:tcPr marT="19050" marB="19050" marR="28575" marL="28575" anchor="ctr"/>
                </a:tc>
              </a:tr>
              <a:tr h="267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Jaderberg et al. [ICCV ‘14]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90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86</a:t>
                      </a:r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67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GB" sz="1200"/>
                        <a:t>Region Proposals </a:t>
                      </a:r>
                      <a:r>
                        <a:rPr b="1" lang="en-GB" sz="1200"/>
                        <a:t>+ CRF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53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/>
                        <a:t>50</a:t>
                      </a: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</a:tbl>
          </a:graphicData>
        </a:graphic>
      </p:graphicFrame>
      <p:sp>
        <p:nvSpPr>
          <p:cNvPr id="729" name="Shape 729"/>
          <p:cNvSpPr txBox="1"/>
          <p:nvPr/>
        </p:nvSpPr>
        <p:spPr>
          <a:xfrm>
            <a:off x="952512" y="3215275"/>
            <a:ext cx="72390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Lexicon based end to end framework Recall on ICDAR 2003 dataset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End-to-End Pipelines | </a:t>
            </a:r>
            <a:r>
              <a:rPr i="1" lang="en-GB"/>
              <a:t>Qualitative Results</a:t>
            </a:r>
          </a:p>
        </p:txBody>
      </p:sp>
      <p:pic>
        <p:nvPicPr>
          <p:cNvPr descr="emergency_1.jpg" id="735" name="Shape 7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1569222"/>
            <a:ext cx="1885574" cy="1414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ergency_2.jpg" id="736" name="Shape 7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25" y="3068053"/>
            <a:ext cx="1885574" cy="1414171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Shape 737"/>
          <p:cNvSpPr txBox="1"/>
          <p:nvPr/>
        </p:nvSpPr>
        <p:spPr>
          <a:xfrm>
            <a:off x="311700" y="1017725"/>
            <a:ext cx="188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EMERGENCY</a:t>
            </a:r>
          </a:p>
        </p:txBody>
      </p:sp>
      <p:pic>
        <p:nvPicPr>
          <p:cNvPr descr="essex_2.jpg" id="738" name="Shape 7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6428" y="3068050"/>
            <a:ext cx="1060631" cy="14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Shape 739"/>
          <p:cNvSpPr txBox="1"/>
          <p:nvPr/>
        </p:nvSpPr>
        <p:spPr>
          <a:xfrm>
            <a:off x="2326500" y="1017725"/>
            <a:ext cx="106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ESSEX</a:t>
            </a:r>
          </a:p>
        </p:txBody>
      </p:sp>
      <p:pic>
        <p:nvPicPr>
          <p:cNvPr descr="essex_1.jpg" id="740" name="Shape 7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6437" y="1613424"/>
            <a:ext cx="1060624" cy="13257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use_1.jpg" id="741" name="Shape 7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6225" y="1569223"/>
            <a:ext cx="1441893" cy="1414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use_2.jpg" id="742" name="Shape 7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16175" y="3068052"/>
            <a:ext cx="1441900" cy="1081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eep_1.jpg" id="743" name="Shape 7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87275" y="1569247"/>
            <a:ext cx="1885500" cy="1414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eep_2.jpg" id="744" name="Shape 7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87200" y="3068050"/>
            <a:ext cx="1885574" cy="1414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nly_1.jpg" id="745" name="Shape 7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01925" y="1569225"/>
            <a:ext cx="1885500" cy="1414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nly_2.jpg" id="746" name="Shape 7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01900" y="3068049"/>
            <a:ext cx="1885567" cy="141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Shape 747"/>
          <p:cNvSpPr txBox="1"/>
          <p:nvPr/>
        </p:nvSpPr>
        <p:spPr>
          <a:xfrm>
            <a:off x="3706887" y="1017725"/>
            <a:ext cx="106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HOUSE</a:t>
            </a:r>
          </a:p>
        </p:txBody>
      </p:sp>
      <p:sp>
        <p:nvSpPr>
          <p:cNvPr id="748" name="Shape 748"/>
          <p:cNvSpPr txBox="1"/>
          <p:nvPr/>
        </p:nvSpPr>
        <p:spPr>
          <a:xfrm>
            <a:off x="5087285" y="1017725"/>
            <a:ext cx="1910099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FIRE</a:t>
            </a:r>
          </a:p>
        </p:txBody>
      </p:sp>
      <p:sp>
        <p:nvSpPr>
          <p:cNvPr id="749" name="Shape 749"/>
          <p:cNvSpPr txBox="1"/>
          <p:nvPr/>
        </p:nvSpPr>
        <p:spPr>
          <a:xfrm>
            <a:off x="7126534" y="1017725"/>
            <a:ext cx="188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ONLY</a:t>
            </a:r>
          </a:p>
        </p:txBody>
      </p:sp>
      <p:sp>
        <p:nvSpPr>
          <p:cNvPr id="750" name="Shape 750"/>
          <p:cNvSpPr txBox="1"/>
          <p:nvPr/>
        </p:nvSpPr>
        <p:spPr>
          <a:xfrm>
            <a:off x="311725" y="4482225"/>
            <a:ext cx="8675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-GB"/>
              <a:t>Top-2 retrieval</a:t>
            </a:r>
            <a:r>
              <a:rPr lang="en-GB"/>
              <a:t> results ICDAR 2011 dataset with the Region Proposals + CRF approach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Publications</a:t>
            </a:r>
          </a:p>
        </p:txBody>
      </p:sp>
      <p:sp>
        <p:nvSpPr>
          <p:cNvPr id="756" name="Shape 756"/>
          <p:cNvSpPr txBox="1"/>
          <p:nvPr>
            <p:ph idx="1" type="body"/>
          </p:nvPr>
        </p:nvSpPr>
        <p:spPr>
          <a:xfrm>
            <a:off x="311700" y="1152475"/>
            <a:ext cx="8520600" cy="3707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1400"/>
              <a:t>Publications from this thesis,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400"/>
              <a:t>Udit Roy, Anand Mishra, Karteek Alahari, and C. V. Jawahar “Scene Text Recognition and Retrieval for Large Lexicons” In Asian Conference on Computer Vision (ACCV), 2014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 sz="140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b="1" lang="en-GB" sz="1400"/>
              <a:t>Other publications during MS which are not a part of this thesis,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GB" sz="1400"/>
              <a:t>Udit Roy, Naveen Sankaran, K. Pramod Sankar, and C. V. Jawahar. “Character N-Gram Spotting on Handwritten Documents using Weakly-Supervised Segmentation.” In International Conference on Document Analysis and Recognition (ICDAR), 2013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GB" sz="1400"/>
              <a:t>Udit Roy, Tejaswinee Kelkar, and Bipin Indurkhya “TrAP: An Interactive System to Generate Valid Raga Phrases from Sound-Tracings” In New Interfaces for Musical Expression (NIME), 2014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Summary</a:t>
            </a:r>
          </a:p>
        </p:txBody>
      </p:sp>
      <p:sp>
        <p:nvSpPr>
          <p:cNvPr id="762" name="Shape 762"/>
          <p:cNvSpPr txBox="1"/>
          <p:nvPr>
            <p:ph idx="1" type="body"/>
          </p:nvPr>
        </p:nvSpPr>
        <p:spPr>
          <a:xfrm>
            <a:off x="311700" y="1152475"/>
            <a:ext cx="8520600" cy="3352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Proposed solutions to standard challenges in scene text analysis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Text grouping followed by classification performs better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Word recognition improved by multiple solutions and candidate words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Large lexicons can be effectively reduced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Evaluated two contrasting end-to-end pipelines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Future Directions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Better handling of non-text content - layout analysis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Multi-script scene text analysis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GB"/>
              <a:t>Analysis on large datasets - COCO-Text (60K images)</a:t>
            </a:r>
          </a:p>
        </p:txBody>
      </p:sp>
      <p:sp>
        <p:nvSpPr>
          <p:cNvPr id="763" name="Shape 763"/>
          <p:cNvSpPr txBox="1"/>
          <p:nvPr/>
        </p:nvSpPr>
        <p:spPr>
          <a:xfrm>
            <a:off x="5243700" y="4206075"/>
            <a:ext cx="3900300" cy="9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sz="2400"/>
              <a:t>Thank You!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Introduction | </a:t>
            </a:r>
            <a:r>
              <a:rPr i="1" lang="en-GB"/>
              <a:t>Variations</a:t>
            </a:r>
          </a:p>
        </p:txBody>
      </p:sp>
      <p:pic>
        <p:nvPicPr>
          <p:cNvPr descr="size1.jpg"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612" y="1520050"/>
            <a:ext cx="1622841" cy="12103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ze2.jpg"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612" y="2972098"/>
            <a:ext cx="1622841" cy="11725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or1.jpg" id="141" name="Shape 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1090" y="1520050"/>
            <a:ext cx="1622841" cy="12103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or2.jpg" id="142" name="Shape 1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1090" y="2972098"/>
            <a:ext cx="1622841" cy="1210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acing1.jpg" id="143" name="Shape 1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0567" y="1520050"/>
            <a:ext cx="1622841" cy="1210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acing2.jpg" id="144" name="Shape 1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85931" y="2991010"/>
            <a:ext cx="1572121" cy="11725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yle1.jpg" id="145" name="Shape 1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40045" y="1520050"/>
            <a:ext cx="1622841" cy="12103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yle2.jpg" id="146" name="Shape 1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40045" y="2972098"/>
            <a:ext cx="1622841" cy="1210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1.jpg" id="147" name="Shape 1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19512" y="1516675"/>
            <a:ext cx="1622851" cy="12171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2.jpg" id="148" name="Shape 148"/>
          <p:cNvPicPr preferRelativeResize="0"/>
          <p:nvPr/>
        </p:nvPicPr>
        <p:blipFill rotWithShape="1">
          <a:blip r:embed="rId12">
            <a:alphaModFix/>
          </a:blip>
          <a:srcRect b="0" l="0" r="0" t="45808"/>
          <a:stretch/>
        </p:blipFill>
        <p:spPr>
          <a:xfrm>
            <a:off x="7319537" y="2972096"/>
            <a:ext cx="1622851" cy="117257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207475" y="4160675"/>
            <a:ext cx="1623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Size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1978750" y="4160675"/>
            <a:ext cx="1623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Color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3750012" y="4160675"/>
            <a:ext cx="1623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Spacing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5539950" y="4160675"/>
            <a:ext cx="1623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Style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7319475" y="4160675"/>
            <a:ext cx="1623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Background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Introduction | </a:t>
            </a:r>
            <a:r>
              <a:rPr i="1" lang="en-GB"/>
              <a:t>End-to-End Framework</a:t>
            </a:r>
          </a:p>
        </p:txBody>
      </p:sp>
      <p:grpSp>
        <p:nvGrpSpPr>
          <p:cNvPr id="159" name="Shape 159"/>
          <p:cNvGrpSpPr/>
          <p:nvPr/>
        </p:nvGrpSpPr>
        <p:grpSpPr>
          <a:xfrm>
            <a:off x="311690" y="1742445"/>
            <a:ext cx="2922689" cy="2437540"/>
            <a:chOff x="361015" y="2466170"/>
            <a:chExt cx="2922689" cy="2437540"/>
          </a:xfrm>
        </p:grpSpPr>
        <p:grpSp>
          <p:nvGrpSpPr>
            <p:cNvPr id="160" name="Shape 160"/>
            <p:cNvGrpSpPr/>
            <p:nvPr/>
          </p:nvGrpSpPr>
          <p:grpSpPr>
            <a:xfrm>
              <a:off x="361015" y="2466170"/>
              <a:ext cx="2922689" cy="1948824"/>
              <a:chOff x="-592196" y="1281553"/>
              <a:chExt cx="3822507" cy="3096812"/>
            </a:xfrm>
          </p:grpSpPr>
          <p:pic>
            <p:nvPicPr>
              <p:cNvPr descr="dPICT0030.JPG" id="161" name="Shape 16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124161" y="2798757"/>
                <a:ext cx="2106150" cy="1579607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pic>
          <p:pic>
            <p:nvPicPr>
              <p:cNvPr descr="wPICT0005.JPG" id="162" name="Shape 16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-592196" y="2138140"/>
                <a:ext cx="2106150" cy="15796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pic>
          <p:pic>
            <p:nvPicPr>
              <p:cNvPr descr="PICT0027.JPG" id="163" name="Shape 16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845801" y="1281553"/>
                <a:ext cx="2106150" cy="1579622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pic>
        </p:grpSp>
        <p:sp>
          <p:nvSpPr>
            <p:cNvPr id="164" name="Shape 164"/>
            <p:cNvSpPr txBox="1"/>
            <p:nvPr/>
          </p:nvSpPr>
          <p:spPr>
            <a:xfrm>
              <a:off x="994941" y="4415010"/>
              <a:ext cx="19038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i="1" lang="en-GB"/>
                <a:t>Images</a:t>
              </a:r>
            </a:p>
          </p:txBody>
        </p:sp>
      </p:grpSp>
      <p:grpSp>
        <p:nvGrpSpPr>
          <p:cNvPr id="165" name="Shape 165"/>
          <p:cNvGrpSpPr/>
          <p:nvPr/>
        </p:nvGrpSpPr>
        <p:grpSpPr>
          <a:xfrm>
            <a:off x="3584325" y="1304655"/>
            <a:ext cx="2405400" cy="3313107"/>
            <a:chOff x="3584325" y="1304655"/>
            <a:chExt cx="2405400" cy="3313107"/>
          </a:xfrm>
        </p:grpSpPr>
        <p:grpSp>
          <p:nvGrpSpPr>
            <p:cNvPr id="166" name="Shape 166"/>
            <p:cNvGrpSpPr/>
            <p:nvPr/>
          </p:nvGrpSpPr>
          <p:grpSpPr>
            <a:xfrm>
              <a:off x="3584325" y="1304655"/>
              <a:ext cx="2405400" cy="3313107"/>
              <a:chOff x="3287920" y="1200450"/>
              <a:chExt cx="2405400" cy="3934807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3287920" y="1465357"/>
                <a:ext cx="2405400" cy="3669900"/>
              </a:xfrm>
              <a:prstGeom prst="homePlate">
                <a:avLst>
                  <a:gd fmla="val 18573" name="adj"/>
                </a:avLst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Shape 168"/>
              <p:cNvSpPr txBox="1"/>
              <p:nvPr/>
            </p:nvSpPr>
            <p:spPr>
              <a:xfrm>
                <a:off x="3287925" y="1200450"/>
                <a:ext cx="1903800" cy="26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b="1" lang="en-GB"/>
                  <a:t>Detection</a:t>
                </a:r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>
              <a:off x="3752463" y="1760478"/>
              <a:ext cx="1727400" cy="1223482"/>
              <a:chOff x="3404101" y="1699665"/>
              <a:chExt cx="1727400" cy="1223482"/>
            </a:xfrm>
          </p:grpSpPr>
          <p:pic>
            <p:nvPicPr>
              <p:cNvPr descr="PICT0027.JPG" id="170" name="Shape 170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547080" y="1699665"/>
                <a:ext cx="1441504" cy="889845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pic>
          <p:sp>
            <p:nvSpPr>
              <p:cNvPr id="171" name="Shape 171"/>
              <p:cNvSpPr/>
              <p:nvPr/>
            </p:nvSpPr>
            <p:spPr>
              <a:xfrm>
                <a:off x="3732475" y="2136344"/>
                <a:ext cx="1086900" cy="289800"/>
              </a:xfrm>
              <a:prstGeom prst="rect">
                <a:avLst/>
              </a:prstGeom>
              <a:noFill/>
              <a:ln cap="flat" cmpd="sng" w="7620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Shape 172"/>
              <p:cNvSpPr txBox="1"/>
              <p:nvPr/>
            </p:nvSpPr>
            <p:spPr>
              <a:xfrm>
                <a:off x="3404101" y="2658248"/>
                <a:ext cx="1727400" cy="26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i="1" lang="en-GB"/>
                  <a:t>via bounding boxes</a:t>
                </a:r>
              </a:p>
            </p:txBody>
          </p:sp>
        </p:grpSp>
        <p:grpSp>
          <p:nvGrpSpPr>
            <p:cNvPr id="173" name="Shape 173"/>
            <p:cNvGrpSpPr/>
            <p:nvPr/>
          </p:nvGrpSpPr>
          <p:grpSpPr>
            <a:xfrm>
              <a:off x="3752463" y="3278050"/>
              <a:ext cx="1727400" cy="1229760"/>
              <a:chOff x="3404101" y="3563575"/>
              <a:chExt cx="1727400" cy="1229760"/>
            </a:xfrm>
          </p:grpSpPr>
          <p:pic>
            <p:nvPicPr>
              <p:cNvPr descr="wPICT0005.png" id="174" name="Shape 17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519086" y="3563575"/>
                <a:ext cx="1441507" cy="889845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pic>
          <p:sp>
            <p:nvSpPr>
              <p:cNvPr id="175" name="Shape 175"/>
              <p:cNvSpPr txBox="1"/>
              <p:nvPr/>
            </p:nvSpPr>
            <p:spPr>
              <a:xfrm>
                <a:off x="3404101" y="4528436"/>
                <a:ext cx="1727400" cy="26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i="1" lang="en-GB"/>
                  <a:t>via segmentation</a:t>
                </a:r>
              </a:p>
            </p:txBody>
          </p:sp>
        </p:grpSp>
      </p:grpSp>
      <p:grpSp>
        <p:nvGrpSpPr>
          <p:cNvPr id="176" name="Shape 176"/>
          <p:cNvGrpSpPr/>
          <p:nvPr/>
        </p:nvGrpSpPr>
        <p:grpSpPr>
          <a:xfrm>
            <a:off x="6310575" y="1304335"/>
            <a:ext cx="2002500" cy="3313244"/>
            <a:chOff x="6310575" y="1304335"/>
            <a:chExt cx="2002500" cy="3313244"/>
          </a:xfrm>
        </p:grpSpPr>
        <p:grpSp>
          <p:nvGrpSpPr>
            <p:cNvPr id="177" name="Shape 177"/>
            <p:cNvGrpSpPr/>
            <p:nvPr/>
          </p:nvGrpSpPr>
          <p:grpSpPr>
            <a:xfrm>
              <a:off x="6310575" y="1304335"/>
              <a:ext cx="2002500" cy="3313244"/>
              <a:chOff x="5846000" y="1200450"/>
              <a:chExt cx="2002500" cy="3649350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5846000" y="1473600"/>
                <a:ext cx="2002500" cy="33762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Shape 179"/>
              <p:cNvSpPr txBox="1"/>
              <p:nvPr/>
            </p:nvSpPr>
            <p:spPr>
              <a:xfrm>
                <a:off x="5909725" y="1200450"/>
                <a:ext cx="1903800" cy="26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b="1" lang="en-GB"/>
                  <a:t>Recognition</a:t>
                </a:r>
              </a:p>
            </p:txBody>
          </p:sp>
        </p:grpSp>
        <p:grpSp>
          <p:nvGrpSpPr>
            <p:cNvPr id="180" name="Shape 180"/>
            <p:cNvGrpSpPr/>
            <p:nvPr/>
          </p:nvGrpSpPr>
          <p:grpSpPr>
            <a:xfrm>
              <a:off x="6489856" y="3210139"/>
              <a:ext cx="1727399" cy="1297667"/>
              <a:chOff x="5983631" y="3671639"/>
              <a:chExt cx="1727399" cy="1297667"/>
            </a:xfrm>
          </p:grpSpPr>
          <p:sp>
            <p:nvSpPr>
              <p:cNvPr id="181" name="Shape 181"/>
              <p:cNvSpPr txBox="1"/>
              <p:nvPr/>
            </p:nvSpPr>
            <p:spPr>
              <a:xfrm>
                <a:off x="7001621" y="3971873"/>
                <a:ext cx="704400" cy="26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b="1" lang="en-GB"/>
                  <a:t>WEST</a:t>
                </a:r>
              </a:p>
            </p:txBody>
          </p:sp>
          <p:grpSp>
            <p:nvGrpSpPr>
              <p:cNvPr id="182" name="Shape 182"/>
              <p:cNvGrpSpPr/>
              <p:nvPr/>
            </p:nvGrpSpPr>
            <p:grpSpPr>
              <a:xfrm>
                <a:off x="6033856" y="3671639"/>
                <a:ext cx="623989" cy="1032697"/>
                <a:chOff x="6590262" y="4519449"/>
                <a:chExt cx="816099" cy="1641025"/>
              </a:xfrm>
            </p:grpSpPr>
            <p:pic>
              <p:nvPicPr>
                <p:cNvPr descr="PICT0027.JPG" id="183" name="Shape 183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1067" l="49011" r="12240" t="49760"/>
                <a:stretch/>
              </p:blipFill>
              <p:spPr>
                <a:xfrm>
                  <a:off x="6590262" y="4519449"/>
                  <a:ext cx="816099" cy="4608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pic>
            <p:sp>
              <p:nvSpPr>
                <p:cNvPr id="184" name="Shape 184"/>
                <p:cNvSpPr txBox="1"/>
                <p:nvPr/>
              </p:nvSpPr>
              <p:spPr>
                <a:xfrm>
                  <a:off x="6717960" y="4928161"/>
                  <a:ext cx="560700" cy="55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 algn="ctr">
                    <a:spcBef>
                      <a:spcPts val="0"/>
                    </a:spcBef>
                    <a:buNone/>
                  </a:pPr>
                  <a:r>
                    <a:rPr b="1" lang="en-GB" sz="1800"/>
                    <a:t>+</a:t>
                  </a:r>
                </a:p>
              </p:txBody>
            </p:sp>
            <p:sp>
              <p:nvSpPr>
                <p:cNvPr id="185" name="Shape 185"/>
                <p:cNvSpPr/>
                <p:nvPr/>
              </p:nvSpPr>
              <p:spPr>
                <a:xfrm>
                  <a:off x="6590312" y="5475875"/>
                  <a:ext cx="816000" cy="684600"/>
                </a:xfrm>
                <a:prstGeom prst="can">
                  <a:avLst>
                    <a:gd fmla="val 25000" name="adj"/>
                  </a:avLst>
                </a:prstGeom>
                <a:noFill/>
                <a:ln cap="flat" cmpd="sng" w="38100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lvl="0" rtl="0" algn="ctr">
                    <a:spcBef>
                      <a:spcPts val="0"/>
                    </a:spcBef>
                    <a:buNone/>
                  </a:pPr>
                  <a:r>
                    <a:rPr b="1" lang="en-GB" sz="1000"/>
                    <a:t>lexicon</a:t>
                  </a:r>
                </a:p>
              </p:txBody>
            </p:sp>
          </p:grpSp>
          <p:cxnSp>
            <p:nvCxnSpPr>
              <p:cNvPr id="186" name="Shape 186"/>
              <p:cNvCxnSpPr>
                <a:stCxn id="184" idx="3"/>
                <a:endCxn id="181" idx="1"/>
              </p:cNvCxnSpPr>
              <p:nvPr/>
            </p:nvCxnSpPr>
            <p:spPr>
              <a:xfrm>
                <a:off x="6560204" y="4104322"/>
                <a:ext cx="4413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triangle"/>
              </a:ln>
            </p:spPr>
          </p:cxnSp>
          <p:sp>
            <p:nvSpPr>
              <p:cNvPr id="187" name="Shape 187"/>
              <p:cNvSpPr txBox="1"/>
              <p:nvPr/>
            </p:nvSpPr>
            <p:spPr>
              <a:xfrm>
                <a:off x="5983631" y="4704407"/>
                <a:ext cx="1727399" cy="26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i="1" lang="en-GB"/>
                  <a:t>lexicon based</a:t>
                </a:r>
              </a:p>
            </p:txBody>
          </p:sp>
        </p:grpSp>
        <p:grpSp>
          <p:nvGrpSpPr>
            <p:cNvPr id="188" name="Shape 188"/>
            <p:cNvGrpSpPr/>
            <p:nvPr/>
          </p:nvGrpSpPr>
          <p:grpSpPr>
            <a:xfrm>
              <a:off x="6448856" y="2021534"/>
              <a:ext cx="1727399" cy="701359"/>
              <a:chOff x="5983631" y="1999571"/>
              <a:chExt cx="1727399" cy="701359"/>
            </a:xfrm>
          </p:grpSpPr>
          <p:grpSp>
            <p:nvGrpSpPr>
              <p:cNvPr id="189" name="Shape 189"/>
              <p:cNvGrpSpPr/>
              <p:nvPr/>
            </p:nvGrpSpPr>
            <p:grpSpPr>
              <a:xfrm>
                <a:off x="6011281" y="1999571"/>
                <a:ext cx="1672237" cy="289981"/>
                <a:chOff x="6594725" y="2079724"/>
                <a:chExt cx="2187074" cy="460800"/>
              </a:xfrm>
            </p:grpSpPr>
            <p:sp>
              <p:nvSpPr>
                <p:cNvPr id="190" name="Shape 190"/>
                <p:cNvSpPr txBox="1"/>
                <p:nvPr/>
              </p:nvSpPr>
              <p:spPr>
                <a:xfrm>
                  <a:off x="7860500" y="2099525"/>
                  <a:ext cx="921300" cy="421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rIns="91425" tIns="91425">
                  <a:noAutofit/>
                </a:bodyPr>
                <a:lstStyle/>
                <a:p>
                  <a:pPr lvl="0" rtl="0" algn="ctr">
                    <a:spcBef>
                      <a:spcPts val="0"/>
                    </a:spcBef>
                    <a:buNone/>
                  </a:pPr>
                  <a:r>
                    <a:rPr b="1" lang="en-GB"/>
                    <a:t>WEST</a:t>
                  </a:r>
                </a:p>
              </p:txBody>
            </p:sp>
            <p:cxnSp>
              <p:nvCxnSpPr>
                <p:cNvPr id="191" name="Shape 191"/>
                <p:cNvCxnSpPr>
                  <a:stCxn id="192" idx="3"/>
                  <a:endCxn id="190" idx="1"/>
                </p:cNvCxnSpPr>
                <p:nvPr/>
              </p:nvCxnSpPr>
              <p:spPr>
                <a:xfrm>
                  <a:off x="7410824" y="2310124"/>
                  <a:ext cx="449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000000"/>
                  </a:solidFill>
                  <a:prstDash val="solid"/>
                  <a:round/>
                  <a:headEnd len="lg" w="lg" type="none"/>
                  <a:tailEnd len="lg" w="lg" type="triangle"/>
                </a:ln>
              </p:spPr>
            </p:cxnSp>
            <p:pic>
              <p:nvPicPr>
                <p:cNvPr descr="PICT0027.JPG" id="192" name="Shape 192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1067" l="49011" r="12240" t="49760"/>
                <a:stretch/>
              </p:blipFill>
              <p:spPr>
                <a:xfrm>
                  <a:off x="6594725" y="2079724"/>
                  <a:ext cx="816099" cy="4608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pic>
          </p:grpSp>
          <p:sp>
            <p:nvSpPr>
              <p:cNvPr id="193" name="Shape 193"/>
              <p:cNvSpPr txBox="1"/>
              <p:nvPr/>
            </p:nvSpPr>
            <p:spPr>
              <a:xfrm>
                <a:off x="5983631" y="2436030"/>
                <a:ext cx="1727399" cy="26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 algn="ctr">
                  <a:spcBef>
                    <a:spcPts val="0"/>
                  </a:spcBef>
                  <a:buNone/>
                </a:pPr>
                <a:r>
                  <a:rPr i="1" lang="en-GB"/>
                  <a:t>lexicon free</a:t>
                </a: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Overview</a:t>
            </a:r>
          </a:p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GB"/>
              <a:t>Introduction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-GB"/>
              <a:t>Text Detection</a:t>
            </a:r>
          </a:p>
          <a:p>
            <a:pPr indent="-228600" lvl="1" marL="914400" rtl="0">
              <a:spcBef>
                <a:spcPts val="0"/>
              </a:spcBef>
            </a:pPr>
            <a:r>
              <a:rPr b="1" lang="en-GB"/>
              <a:t>Generic Pipeline</a:t>
            </a:r>
          </a:p>
          <a:p>
            <a:pPr indent="-228600" lvl="1" marL="914400" rtl="0">
              <a:spcBef>
                <a:spcPts val="0"/>
              </a:spcBef>
            </a:pPr>
            <a:r>
              <a:rPr b="1" lang="en-GB"/>
              <a:t>Proposed Method</a:t>
            </a:r>
          </a:p>
          <a:p>
            <a:pPr indent="-228600" lvl="1" marL="914400" rtl="0">
              <a:spcBef>
                <a:spcPts val="0"/>
              </a:spcBef>
            </a:pPr>
            <a:r>
              <a:rPr b="1" lang="en-GB"/>
              <a:t>Evaluation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Text Recognition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End-to-End Frameworks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GB"/>
              <a:t>Summary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Text Detection | </a:t>
            </a:r>
            <a:r>
              <a:rPr i="1" lang="en-GB"/>
              <a:t>Generic Pipeline</a:t>
            </a:r>
          </a:p>
        </p:txBody>
      </p:sp>
      <p:sp>
        <p:nvSpPr>
          <p:cNvPr id="205" name="Shape 205"/>
          <p:cNvSpPr/>
          <p:nvPr/>
        </p:nvSpPr>
        <p:spPr>
          <a:xfrm>
            <a:off x="339000" y="1736325"/>
            <a:ext cx="1463400" cy="58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-GB"/>
              <a:t>Segmentation</a:t>
            </a:r>
          </a:p>
        </p:txBody>
      </p:sp>
      <p:sp>
        <p:nvSpPr>
          <p:cNvPr id="206" name="Shape 206"/>
          <p:cNvSpPr/>
          <p:nvPr/>
        </p:nvSpPr>
        <p:spPr>
          <a:xfrm>
            <a:off x="339000" y="2642225"/>
            <a:ext cx="1463400" cy="58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/>
              <a:t>Detection</a:t>
            </a:r>
          </a:p>
        </p:txBody>
      </p:sp>
      <p:sp>
        <p:nvSpPr>
          <p:cNvPr id="207" name="Shape 207"/>
          <p:cNvSpPr/>
          <p:nvPr/>
        </p:nvSpPr>
        <p:spPr>
          <a:xfrm>
            <a:off x="339000" y="3548125"/>
            <a:ext cx="1463400" cy="58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/>
              <a:t>Verification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311700" y="1129825"/>
            <a:ext cx="15180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/>
              <a:t>Image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311700" y="4454025"/>
            <a:ext cx="15180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Text Locations</a:t>
            </a:r>
          </a:p>
        </p:txBody>
      </p:sp>
      <p:cxnSp>
        <p:nvCxnSpPr>
          <p:cNvPr id="210" name="Shape 210"/>
          <p:cNvCxnSpPr>
            <a:stCxn id="208" idx="2"/>
            <a:endCxn id="205" idx="0"/>
          </p:cNvCxnSpPr>
          <p:nvPr/>
        </p:nvCxnSpPr>
        <p:spPr>
          <a:xfrm>
            <a:off x="1070700" y="1420225"/>
            <a:ext cx="0" cy="31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11" name="Shape 211"/>
          <p:cNvCxnSpPr>
            <a:stCxn id="205" idx="2"/>
            <a:endCxn id="206" idx="0"/>
          </p:cNvCxnSpPr>
          <p:nvPr/>
        </p:nvCxnSpPr>
        <p:spPr>
          <a:xfrm>
            <a:off x="1070700" y="2326125"/>
            <a:ext cx="0" cy="31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12" name="Shape 212"/>
          <p:cNvCxnSpPr>
            <a:stCxn id="206" idx="2"/>
            <a:endCxn id="207" idx="0"/>
          </p:cNvCxnSpPr>
          <p:nvPr/>
        </p:nvCxnSpPr>
        <p:spPr>
          <a:xfrm>
            <a:off x="1070700" y="3232025"/>
            <a:ext cx="0" cy="31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13" name="Shape 213"/>
          <p:cNvCxnSpPr>
            <a:stCxn id="207" idx="2"/>
            <a:endCxn id="209" idx="0"/>
          </p:cNvCxnSpPr>
          <p:nvPr/>
        </p:nvCxnSpPr>
        <p:spPr>
          <a:xfrm>
            <a:off x="1070700" y="4137925"/>
            <a:ext cx="0" cy="31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14" name="Shape 214"/>
          <p:cNvSpPr txBox="1"/>
          <p:nvPr/>
        </p:nvSpPr>
        <p:spPr>
          <a:xfrm>
            <a:off x="1802400" y="1736325"/>
            <a:ext cx="206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-GB"/>
              <a:t>Generate text probability map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1802400" y="2642225"/>
            <a:ext cx="206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-GB"/>
              <a:t>Group high probability regions into candidate lines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1802400" y="3548125"/>
            <a:ext cx="206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-GB"/>
              <a:t>Classify candidate lines as text or non-text</a:t>
            </a:r>
          </a:p>
        </p:txBody>
      </p:sp>
      <p:sp>
        <p:nvSpPr>
          <p:cNvPr id="217" name="Shape 217"/>
          <p:cNvSpPr/>
          <p:nvPr/>
        </p:nvSpPr>
        <p:spPr>
          <a:xfrm>
            <a:off x="4598850" y="1670325"/>
            <a:ext cx="1463400" cy="58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/>
              <a:t>Image Processing</a:t>
            </a:r>
          </a:p>
        </p:txBody>
      </p:sp>
      <p:sp>
        <p:nvSpPr>
          <p:cNvPr id="218" name="Shape 218"/>
          <p:cNvSpPr/>
          <p:nvPr/>
        </p:nvSpPr>
        <p:spPr>
          <a:xfrm>
            <a:off x="4598850" y="2576225"/>
            <a:ext cx="1463400" cy="58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/>
              <a:t>Morphological Operations</a:t>
            </a:r>
          </a:p>
        </p:txBody>
      </p:sp>
      <p:sp>
        <p:nvSpPr>
          <p:cNvPr id="219" name="Shape 219"/>
          <p:cNvSpPr/>
          <p:nvPr/>
        </p:nvSpPr>
        <p:spPr>
          <a:xfrm>
            <a:off x="4598850" y="3482125"/>
            <a:ext cx="1463400" cy="58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/>
              <a:t>Heuristics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4362750" y="1063825"/>
            <a:ext cx="19875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u="sng"/>
              <a:t>Classical Approach</a:t>
            </a:r>
          </a:p>
        </p:txBody>
      </p:sp>
      <p:cxnSp>
        <p:nvCxnSpPr>
          <p:cNvPr id="221" name="Shape 221"/>
          <p:cNvCxnSpPr>
            <a:stCxn id="217" idx="2"/>
            <a:endCxn id="218" idx="0"/>
          </p:cNvCxnSpPr>
          <p:nvPr/>
        </p:nvCxnSpPr>
        <p:spPr>
          <a:xfrm>
            <a:off x="5330550" y="2260125"/>
            <a:ext cx="0" cy="31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22" name="Shape 222"/>
          <p:cNvCxnSpPr>
            <a:stCxn id="218" idx="2"/>
            <a:endCxn id="219" idx="0"/>
          </p:cNvCxnSpPr>
          <p:nvPr/>
        </p:nvCxnSpPr>
        <p:spPr>
          <a:xfrm>
            <a:off x="5330550" y="3166025"/>
            <a:ext cx="0" cy="31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grpSp>
        <p:nvGrpSpPr>
          <p:cNvPr id="223" name="Shape 223"/>
          <p:cNvGrpSpPr/>
          <p:nvPr/>
        </p:nvGrpSpPr>
        <p:grpSpPr>
          <a:xfrm>
            <a:off x="6168488" y="344400"/>
            <a:ext cx="2860252" cy="4659625"/>
            <a:chOff x="6156163" y="97700"/>
            <a:chExt cx="2860252" cy="4659625"/>
          </a:xfrm>
        </p:grpSpPr>
        <p:sp>
          <p:nvSpPr>
            <p:cNvPr id="224" name="Shape 224"/>
            <p:cNvSpPr txBox="1"/>
            <p:nvPr/>
          </p:nvSpPr>
          <p:spPr>
            <a:xfrm>
              <a:off x="6619975" y="4441125"/>
              <a:ext cx="2149200" cy="31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GB"/>
                <a:t>Ye et al. [IVC ‘05]</a:t>
              </a:r>
            </a:p>
          </p:txBody>
        </p:sp>
        <p:pic>
          <p:nvPicPr>
            <p:cNvPr descr="1.png" id="225" name="Shape 2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92563" y="97700"/>
              <a:ext cx="1987500" cy="1570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.png" id="226" name="Shape 2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10213" y="1671873"/>
              <a:ext cx="1952173" cy="1570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3.png" id="227" name="Shape 2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56163" y="3256338"/>
              <a:ext cx="1443061" cy="1156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4.png" id="228" name="Shape 2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599224" y="3246049"/>
              <a:ext cx="1417192" cy="1156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Text Detection | </a:t>
            </a:r>
            <a:r>
              <a:rPr i="1" lang="en-GB"/>
              <a:t>Generic Pipeline</a:t>
            </a:r>
          </a:p>
        </p:txBody>
      </p:sp>
      <p:sp>
        <p:nvSpPr>
          <p:cNvPr id="234" name="Shape 234"/>
          <p:cNvSpPr/>
          <p:nvPr/>
        </p:nvSpPr>
        <p:spPr>
          <a:xfrm>
            <a:off x="339000" y="1736325"/>
            <a:ext cx="1463400" cy="58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/>
              <a:t>Segmentation</a:t>
            </a:r>
          </a:p>
        </p:txBody>
      </p:sp>
      <p:sp>
        <p:nvSpPr>
          <p:cNvPr id="235" name="Shape 235"/>
          <p:cNvSpPr/>
          <p:nvPr/>
        </p:nvSpPr>
        <p:spPr>
          <a:xfrm>
            <a:off x="339000" y="2642225"/>
            <a:ext cx="1463400" cy="58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/>
              <a:t>Detection</a:t>
            </a:r>
          </a:p>
        </p:txBody>
      </p:sp>
      <p:sp>
        <p:nvSpPr>
          <p:cNvPr id="236" name="Shape 236"/>
          <p:cNvSpPr/>
          <p:nvPr/>
        </p:nvSpPr>
        <p:spPr>
          <a:xfrm>
            <a:off x="339000" y="3548125"/>
            <a:ext cx="1463400" cy="58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/>
              <a:t>Verification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311700" y="1129825"/>
            <a:ext cx="15180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Image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311700" y="4454025"/>
            <a:ext cx="15180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Text Locations</a:t>
            </a:r>
          </a:p>
        </p:txBody>
      </p:sp>
      <p:cxnSp>
        <p:nvCxnSpPr>
          <p:cNvPr id="239" name="Shape 239"/>
          <p:cNvCxnSpPr>
            <a:stCxn id="237" idx="2"/>
            <a:endCxn id="234" idx="0"/>
          </p:cNvCxnSpPr>
          <p:nvPr/>
        </p:nvCxnSpPr>
        <p:spPr>
          <a:xfrm>
            <a:off x="1070700" y="1420225"/>
            <a:ext cx="0" cy="31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40" name="Shape 240"/>
          <p:cNvCxnSpPr>
            <a:stCxn id="234" idx="2"/>
            <a:endCxn id="235" idx="0"/>
          </p:cNvCxnSpPr>
          <p:nvPr/>
        </p:nvCxnSpPr>
        <p:spPr>
          <a:xfrm>
            <a:off x="1070700" y="2326125"/>
            <a:ext cx="0" cy="31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41" name="Shape 241"/>
          <p:cNvCxnSpPr>
            <a:stCxn id="235" idx="2"/>
            <a:endCxn id="236" idx="0"/>
          </p:cNvCxnSpPr>
          <p:nvPr/>
        </p:nvCxnSpPr>
        <p:spPr>
          <a:xfrm>
            <a:off x="1070700" y="3232025"/>
            <a:ext cx="0" cy="31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42" name="Shape 242"/>
          <p:cNvCxnSpPr>
            <a:stCxn id="236" idx="2"/>
            <a:endCxn id="238" idx="0"/>
          </p:cNvCxnSpPr>
          <p:nvPr/>
        </p:nvCxnSpPr>
        <p:spPr>
          <a:xfrm>
            <a:off x="1070700" y="4137925"/>
            <a:ext cx="0" cy="31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43" name="Shape 243"/>
          <p:cNvSpPr txBox="1"/>
          <p:nvPr/>
        </p:nvSpPr>
        <p:spPr>
          <a:xfrm>
            <a:off x="1802400" y="1736325"/>
            <a:ext cx="206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-GB"/>
              <a:t>Generate text probability map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1802400" y="2642225"/>
            <a:ext cx="206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-GB"/>
              <a:t>Group high intensity regions into candidate lines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1802400" y="3548125"/>
            <a:ext cx="206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-GB"/>
              <a:t>Classify candidate lines as text or non-text</a:t>
            </a:r>
          </a:p>
        </p:txBody>
      </p:sp>
      <p:sp>
        <p:nvSpPr>
          <p:cNvPr id="246" name="Shape 246"/>
          <p:cNvSpPr/>
          <p:nvPr/>
        </p:nvSpPr>
        <p:spPr>
          <a:xfrm>
            <a:off x="4676700" y="1736325"/>
            <a:ext cx="1463400" cy="58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/>
              <a:t>Connected Components</a:t>
            </a:r>
          </a:p>
        </p:txBody>
      </p:sp>
      <p:sp>
        <p:nvSpPr>
          <p:cNvPr id="247" name="Shape 247"/>
          <p:cNvSpPr/>
          <p:nvPr/>
        </p:nvSpPr>
        <p:spPr>
          <a:xfrm>
            <a:off x="4597500" y="2642225"/>
            <a:ext cx="1621800" cy="58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/>
              <a:t>Similarity based grouping</a:t>
            </a:r>
          </a:p>
        </p:txBody>
      </p:sp>
      <p:sp>
        <p:nvSpPr>
          <p:cNvPr id="248" name="Shape 248"/>
          <p:cNvSpPr/>
          <p:nvPr/>
        </p:nvSpPr>
        <p:spPr>
          <a:xfrm>
            <a:off x="4676700" y="3548125"/>
            <a:ext cx="1463400" cy="58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/>
              <a:t>Classifiers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4530600" y="1129825"/>
            <a:ext cx="1755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u="sng"/>
              <a:t>Current Approach</a:t>
            </a:r>
          </a:p>
        </p:txBody>
      </p:sp>
      <p:cxnSp>
        <p:nvCxnSpPr>
          <p:cNvPr id="250" name="Shape 250"/>
          <p:cNvCxnSpPr>
            <a:stCxn id="246" idx="2"/>
            <a:endCxn id="247" idx="0"/>
          </p:cNvCxnSpPr>
          <p:nvPr/>
        </p:nvCxnSpPr>
        <p:spPr>
          <a:xfrm>
            <a:off x="5408400" y="2326125"/>
            <a:ext cx="0" cy="31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1" name="Shape 251"/>
          <p:cNvCxnSpPr>
            <a:stCxn id="247" idx="2"/>
            <a:endCxn id="248" idx="0"/>
          </p:cNvCxnSpPr>
          <p:nvPr/>
        </p:nvCxnSpPr>
        <p:spPr>
          <a:xfrm>
            <a:off x="5408400" y="3232025"/>
            <a:ext cx="0" cy="31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descr="2011_1.png" id="252" name="Shape 252"/>
          <p:cNvPicPr preferRelativeResize="0"/>
          <p:nvPr/>
        </p:nvPicPr>
        <p:blipFill rotWithShape="1">
          <a:blip r:embed="rId4">
            <a:alphaModFix/>
          </a:blip>
          <a:srcRect b="0" l="58694" r="5773" t="2969"/>
          <a:stretch/>
        </p:blipFill>
        <p:spPr>
          <a:xfrm>
            <a:off x="7199045" y="103725"/>
            <a:ext cx="1755654" cy="493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4474725" y="4652075"/>
            <a:ext cx="27243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/>
              <a:t>ICDAR 2013 RRC Winner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GB"/>
              <a:t>TexStar by Yin et al. [SIGIR ‘13]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