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33.xml" ContentType="application/vnd.openxmlformats-officedocument.presentationml.slide+xml"/>
  <Override PartName="/ppt/slides/_rels/slide32.xml.rels" ContentType="application/vnd.openxmlformats-package.relationships+xml"/>
  <Override PartName="/ppt/slides/_rels/slide29.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0.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media/image36.png" ContentType="image/png"/>
  <Override PartName="/ppt/media/image32.png" ContentType="image/png"/>
  <Override PartName="/ppt/media/image30.png" ContentType="image/png"/>
  <Override PartName="/ppt/media/image40.png" ContentType="image/png"/>
  <Override PartName="/ppt/media/image29.png" ContentType="image/png"/>
  <Override PartName="/ppt/media/image27.png" ContentType="image/png"/>
  <Override PartName="/ppt/media/image26.png" ContentType="image/png"/>
  <Override PartName="/ppt/media/image38.png" ContentType="image/png"/>
  <Override PartName="/ppt/media/image33.png" ContentType="image/png"/>
  <Override PartName="/ppt/media/image25.png" ContentType="image/png"/>
  <Override PartName="/ppt/media/image28.png" ContentType="image/png"/>
  <Override PartName="/ppt/media/image24.jpeg" ContentType="image/jpeg"/>
  <Override PartName="/ppt/media/image20.png" ContentType="image/png"/>
  <Override PartName="/ppt/media/image19.png" ContentType="image/png"/>
  <Override PartName="/ppt/media/image15.png" ContentType="image/png"/>
  <Override PartName="/ppt/media/image16.png" ContentType="image/png"/>
  <Override PartName="/ppt/media/image17.png" ContentType="image/png"/>
  <Override PartName="/ppt/media/image14.png" ContentType="image/png"/>
  <Override PartName="/ppt/media/image23.jpeg" ContentType="image/jpeg"/>
  <Override PartName="/ppt/media/image13.png" ContentType="image/png"/>
  <Override PartName="/ppt/media/image39.png" ContentType="image/png"/>
  <Override PartName="/ppt/media/image35.png" ContentType="image/png"/>
  <Override PartName="/ppt/media/image12.png" ContentType="image/png"/>
  <Override PartName="/ppt/media/image37.png" ContentType="image/png"/>
  <Override PartName="/ppt/media/image8.jpeg" ContentType="image/jpeg"/>
  <Override PartName="/ppt/media/image22.png" ContentType="image/png"/>
  <Override PartName="/ppt/media/image31.png" ContentType="image/png"/>
  <Override PartName="/ppt/media/image21.png" ContentType="image/png"/>
  <Override PartName="/ppt/media/image7.jpeg" ContentType="image/jpeg"/>
  <Override PartName="/ppt/media/image10.jpeg" ContentType="image/jpeg"/>
  <Override PartName="/ppt/media/image5.png" ContentType="image/png"/>
  <Override PartName="/ppt/media/image18.png" ContentType="image/png"/>
  <Override PartName="/ppt/media/image4.png" ContentType="image/png"/>
  <Override PartName="/ppt/media/image9.jpeg" ContentType="image/jpeg"/>
  <Override PartName="/ppt/media/image3.png" ContentType="image/png"/>
  <Override PartName="/ppt/media/image34.png" ContentType="image/png"/>
  <Override PartName="/ppt/media/image6.png" ContentType="image/png"/>
  <Override PartName="/ppt/media/image2.jpeg" ContentType="image/jpeg"/>
  <Override PartName="/ppt/media/image11.png" ContentType="image/png"/>
  <Override PartName="/ppt/media/image1.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
        <p:nvSpPr>
          <p:cNvPr id="39" name="PlaceHolder 2"/>
          <p:cNvSpPr>
            <a:spLocks noGrp="1"/>
          </p:cNvSpPr>
          <p:nvPr>
            <p:ph type="body"/>
          </p:nvPr>
        </p:nvSpPr>
        <p:spPr>
          <a:xfrm>
            <a:off x="457200" y="1604520"/>
            <a:ext cx="8228880" cy="1896840"/>
          </a:xfrm>
          <a:prstGeom prst="rect">
            <a:avLst/>
          </a:prstGeom>
        </p:spPr>
        <p:txBody>
          <a:bodyPr lIns="0" rIns="0" tIns="0" bIns="0"/>
          <a:p>
            <a:endParaRPr/>
          </a:p>
        </p:txBody>
      </p:sp>
      <p:sp>
        <p:nvSpPr>
          <p:cNvPr id="40" name="PlaceHolder 3"/>
          <p:cNvSpPr>
            <a:spLocks noGrp="1"/>
          </p:cNvSpPr>
          <p:nvPr>
            <p:ph type="body"/>
          </p:nvPr>
        </p:nvSpPr>
        <p:spPr>
          <a:xfrm>
            <a:off x="457200" y="3682080"/>
            <a:ext cx="822888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
        <p:nvSpPr>
          <p:cNvPr id="42" name="PlaceHolder 2"/>
          <p:cNvSpPr>
            <a:spLocks noGrp="1"/>
          </p:cNvSpPr>
          <p:nvPr>
            <p:ph type="body"/>
          </p:nvPr>
        </p:nvSpPr>
        <p:spPr>
          <a:xfrm>
            <a:off x="457200" y="1604520"/>
            <a:ext cx="4015440" cy="1896840"/>
          </a:xfrm>
          <a:prstGeom prst="rect">
            <a:avLst/>
          </a:prstGeom>
        </p:spPr>
        <p:txBody>
          <a:bodyPr lIns="0" rIns="0" tIns="0" bIns="0"/>
          <a:p>
            <a:endParaRPr/>
          </a:p>
        </p:txBody>
      </p:sp>
      <p:sp>
        <p:nvSpPr>
          <p:cNvPr id="43" name="PlaceHolder 3"/>
          <p:cNvSpPr>
            <a:spLocks noGrp="1"/>
          </p:cNvSpPr>
          <p:nvPr>
            <p:ph type="body"/>
          </p:nvPr>
        </p:nvSpPr>
        <p:spPr>
          <a:xfrm>
            <a:off x="4673880" y="1604520"/>
            <a:ext cx="4015440" cy="1896840"/>
          </a:xfrm>
          <a:prstGeom prst="rect">
            <a:avLst/>
          </a:prstGeom>
        </p:spPr>
        <p:txBody>
          <a:bodyPr lIns="0" rIns="0" tIns="0" bIns="0"/>
          <a:p>
            <a:endParaRPr/>
          </a:p>
        </p:txBody>
      </p:sp>
      <p:sp>
        <p:nvSpPr>
          <p:cNvPr id="44" name="PlaceHolder 4"/>
          <p:cNvSpPr>
            <a:spLocks noGrp="1"/>
          </p:cNvSpPr>
          <p:nvPr>
            <p:ph type="body"/>
          </p:nvPr>
        </p:nvSpPr>
        <p:spPr>
          <a:xfrm>
            <a:off x="4673880" y="3682080"/>
            <a:ext cx="4015440" cy="1896840"/>
          </a:xfrm>
          <a:prstGeom prst="rect">
            <a:avLst/>
          </a:prstGeom>
        </p:spPr>
        <p:txBody>
          <a:bodyPr lIns="0" rIns="0" tIns="0" bIns="0"/>
          <a:p>
            <a:endParaRPr/>
          </a:p>
        </p:txBody>
      </p:sp>
      <p:sp>
        <p:nvSpPr>
          <p:cNvPr id="45" name="PlaceHolder 5"/>
          <p:cNvSpPr>
            <a:spLocks noGrp="1"/>
          </p:cNvSpPr>
          <p:nvPr>
            <p:ph type="body"/>
          </p:nvPr>
        </p:nvSpPr>
        <p:spPr>
          <a:xfrm>
            <a:off x="457200" y="3682080"/>
            <a:ext cx="401544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
        <p:nvSpPr>
          <p:cNvPr id="47" name="PlaceHolder 2"/>
          <p:cNvSpPr>
            <a:spLocks noGrp="1"/>
          </p:cNvSpPr>
          <p:nvPr>
            <p:ph type="body"/>
          </p:nvPr>
        </p:nvSpPr>
        <p:spPr>
          <a:xfrm>
            <a:off x="457200" y="1604520"/>
            <a:ext cx="8228880" cy="3976920"/>
          </a:xfrm>
          <a:prstGeom prst="rect">
            <a:avLst/>
          </a:prstGeom>
        </p:spPr>
        <p:txBody>
          <a:bodyPr lIns="0" rIns="0" tIns="0" bIns="0"/>
          <a:p>
            <a:endParaRPr/>
          </a:p>
        </p:txBody>
      </p:sp>
      <p:sp>
        <p:nvSpPr>
          <p:cNvPr id="48" name="PlaceHolder 3"/>
          <p:cNvSpPr>
            <a:spLocks noGrp="1"/>
          </p:cNvSpPr>
          <p:nvPr>
            <p:ph type="body"/>
          </p:nvPr>
        </p:nvSpPr>
        <p:spPr>
          <a:xfrm>
            <a:off x="457200" y="1604520"/>
            <a:ext cx="8228880" cy="3976920"/>
          </a:xfrm>
          <a:prstGeom prst="rect">
            <a:avLst/>
          </a:prstGeom>
        </p:spPr>
        <p:txBody>
          <a:bodyPr lIns="0" rIns="0" tIns="0" bIns="0"/>
          <a:p>
            <a:endParaRPr/>
          </a:p>
        </p:txBody>
      </p:sp>
      <p:pic>
        <p:nvPicPr>
          <p:cNvPr id="49" name="" descr=""/>
          <p:cNvPicPr/>
          <p:nvPr/>
        </p:nvPicPr>
        <p:blipFill>
          <a:blip r:embed="rId2"/>
          <a:stretch>
            <a:fillRect/>
          </a:stretch>
        </p:blipFill>
        <p:spPr>
          <a:xfrm>
            <a:off x="2079360" y="1604160"/>
            <a:ext cx="4984200" cy="3976920"/>
          </a:xfrm>
          <a:prstGeom prst="rect">
            <a:avLst/>
          </a:prstGeom>
          <a:ln>
            <a:noFill/>
          </a:ln>
        </p:spPr>
      </p:pic>
      <p:pic>
        <p:nvPicPr>
          <p:cNvPr id="50" name="" descr=""/>
          <p:cNvPicPr/>
          <p:nvPr/>
        </p:nvPicPr>
        <p:blipFill>
          <a:blip r:embed="rId3"/>
          <a:stretch>
            <a:fillRect/>
          </a:stretch>
        </p:blipFill>
        <p:spPr>
          <a:xfrm>
            <a:off x="2079360" y="1604160"/>
            <a:ext cx="4984200" cy="39769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
        <p:nvSpPr>
          <p:cNvPr id="18" name="PlaceHolder 2"/>
          <p:cNvSpPr>
            <a:spLocks noGrp="1"/>
          </p:cNvSpPr>
          <p:nvPr>
            <p:ph type="subTitle"/>
          </p:nvPr>
        </p:nvSpPr>
        <p:spPr>
          <a:xfrm>
            <a:off x="457200" y="1604520"/>
            <a:ext cx="8228880" cy="397728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
        <p:nvSpPr>
          <p:cNvPr id="20" name="PlaceHolder 2"/>
          <p:cNvSpPr>
            <a:spLocks noGrp="1"/>
          </p:cNvSpPr>
          <p:nvPr>
            <p:ph type="body"/>
          </p:nvPr>
        </p:nvSpPr>
        <p:spPr>
          <a:xfrm>
            <a:off x="457200" y="1604520"/>
            <a:ext cx="8228880" cy="39769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
        <p:nvSpPr>
          <p:cNvPr id="22" name="PlaceHolder 2"/>
          <p:cNvSpPr>
            <a:spLocks noGrp="1"/>
          </p:cNvSpPr>
          <p:nvPr>
            <p:ph type="body"/>
          </p:nvPr>
        </p:nvSpPr>
        <p:spPr>
          <a:xfrm>
            <a:off x="457200" y="1604520"/>
            <a:ext cx="4015440" cy="3976920"/>
          </a:xfrm>
          <a:prstGeom prst="rect">
            <a:avLst/>
          </a:prstGeom>
        </p:spPr>
        <p:txBody>
          <a:bodyPr lIns="0" rIns="0" tIns="0" bIns="0"/>
          <a:p>
            <a:endParaRPr/>
          </a:p>
        </p:txBody>
      </p:sp>
      <p:sp>
        <p:nvSpPr>
          <p:cNvPr id="23" name="PlaceHolder 3"/>
          <p:cNvSpPr>
            <a:spLocks noGrp="1"/>
          </p:cNvSpPr>
          <p:nvPr>
            <p:ph type="body"/>
          </p:nvPr>
        </p:nvSpPr>
        <p:spPr>
          <a:xfrm>
            <a:off x="4673880" y="1604520"/>
            <a:ext cx="4015440" cy="39769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685800" y="2130480"/>
            <a:ext cx="7771320" cy="68133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4015440" cy="1896840"/>
          </a:xfrm>
          <a:prstGeom prst="rect">
            <a:avLst/>
          </a:prstGeom>
        </p:spPr>
        <p:txBody>
          <a:bodyPr lIns="0" rIns="0" tIns="0" bIns="0"/>
          <a:p>
            <a:endParaRPr/>
          </a:p>
        </p:txBody>
      </p:sp>
      <p:sp>
        <p:nvSpPr>
          <p:cNvPr id="28" name="PlaceHolder 3"/>
          <p:cNvSpPr>
            <a:spLocks noGrp="1"/>
          </p:cNvSpPr>
          <p:nvPr>
            <p:ph type="body"/>
          </p:nvPr>
        </p:nvSpPr>
        <p:spPr>
          <a:xfrm>
            <a:off x="457200" y="3682080"/>
            <a:ext cx="4015440" cy="1896840"/>
          </a:xfrm>
          <a:prstGeom prst="rect">
            <a:avLst/>
          </a:prstGeom>
        </p:spPr>
        <p:txBody>
          <a:bodyPr lIns="0" rIns="0" tIns="0" bIns="0"/>
          <a:p>
            <a:endParaRPr/>
          </a:p>
        </p:txBody>
      </p:sp>
      <p:sp>
        <p:nvSpPr>
          <p:cNvPr id="29" name="PlaceHolder 4"/>
          <p:cNvSpPr>
            <a:spLocks noGrp="1"/>
          </p:cNvSpPr>
          <p:nvPr>
            <p:ph type="body"/>
          </p:nvPr>
        </p:nvSpPr>
        <p:spPr>
          <a:xfrm>
            <a:off x="4673880" y="1604520"/>
            <a:ext cx="4015440" cy="39769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
        <p:nvSpPr>
          <p:cNvPr id="31" name="PlaceHolder 2"/>
          <p:cNvSpPr>
            <a:spLocks noGrp="1"/>
          </p:cNvSpPr>
          <p:nvPr>
            <p:ph type="body"/>
          </p:nvPr>
        </p:nvSpPr>
        <p:spPr>
          <a:xfrm>
            <a:off x="457200" y="1604520"/>
            <a:ext cx="4015440" cy="3976920"/>
          </a:xfrm>
          <a:prstGeom prst="rect">
            <a:avLst/>
          </a:prstGeom>
        </p:spPr>
        <p:txBody>
          <a:bodyPr lIns="0" rIns="0" tIns="0" bIns="0"/>
          <a:p>
            <a:endParaRPr/>
          </a:p>
        </p:txBody>
      </p:sp>
      <p:sp>
        <p:nvSpPr>
          <p:cNvPr id="32" name="PlaceHolder 3"/>
          <p:cNvSpPr>
            <a:spLocks noGrp="1"/>
          </p:cNvSpPr>
          <p:nvPr>
            <p:ph type="body"/>
          </p:nvPr>
        </p:nvSpPr>
        <p:spPr>
          <a:xfrm>
            <a:off x="4673880" y="1604520"/>
            <a:ext cx="4015440" cy="1896840"/>
          </a:xfrm>
          <a:prstGeom prst="rect">
            <a:avLst/>
          </a:prstGeom>
        </p:spPr>
        <p:txBody>
          <a:bodyPr lIns="0" rIns="0" tIns="0" bIns="0"/>
          <a:p>
            <a:endParaRPr/>
          </a:p>
        </p:txBody>
      </p:sp>
      <p:sp>
        <p:nvSpPr>
          <p:cNvPr id="33" name="PlaceHolder 4"/>
          <p:cNvSpPr>
            <a:spLocks noGrp="1"/>
          </p:cNvSpPr>
          <p:nvPr>
            <p:ph type="body"/>
          </p:nvPr>
        </p:nvSpPr>
        <p:spPr>
          <a:xfrm>
            <a:off x="4673880" y="3682080"/>
            <a:ext cx="401544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1320" cy="1469880"/>
          </a:xfrm>
          <a:prstGeom prst="rect">
            <a:avLst/>
          </a:prstGeom>
        </p:spPr>
        <p:txBody>
          <a:bodyPr lIns="0" rIns="0" tIns="0" bIns="0" anchor="ctr"/>
          <a:p>
            <a:pPr algn="ctr"/>
            <a:endParaRPr/>
          </a:p>
        </p:txBody>
      </p:sp>
      <p:sp>
        <p:nvSpPr>
          <p:cNvPr id="35" name="PlaceHolder 2"/>
          <p:cNvSpPr>
            <a:spLocks noGrp="1"/>
          </p:cNvSpPr>
          <p:nvPr>
            <p:ph type="body"/>
          </p:nvPr>
        </p:nvSpPr>
        <p:spPr>
          <a:xfrm>
            <a:off x="457200" y="1604520"/>
            <a:ext cx="4015440" cy="1896840"/>
          </a:xfrm>
          <a:prstGeom prst="rect">
            <a:avLst/>
          </a:prstGeom>
        </p:spPr>
        <p:txBody>
          <a:bodyPr lIns="0" rIns="0" tIns="0" bIns="0"/>
          <a:p>
            <a:endParaRPr/>
          </a:p>
        </p:txBody>
      </p:sp>
      <p:sp>
        <p:nvSpPr>
          <p:cNvPr id="36" name="PlaceHolder 3"/>
          <p:cNvSpPr>
            <a:spLocks noGrp="1"/>
          </p:cNvSpPr>
          <p:nvPr>
            <p:ph type="body"/>
          </p:nvPr>
        </p:nvSpPr>
        <p:spPr>
          <a:xfrm>
            <a:off x="4673880" y="1604520"/>
            <a:ext cx="4015440" cy="1896840"/>
          </a:xfrm>
          <a:prstGeom prst="rect">
            <a:avLst/>
          </a:prstGeom>
        </p:spPr>
        <p:txBody>
          <a:bodyPr lIns="0" rIns="0" tIns="0" bIns="0"/>
          <a:p>
            <a:endParaRPr/>
          </a:p>
        </p:txBody>
      </p:sp>
      <p:sp>
        <p:nvSpPr>
          <p:cNvPr id="37" name="PlaceHolder 4"/>
          <p:cNvSpPr>
            <a:spLocks noGrp="1"/>
          </p:cNvSpPr>
          <p:nvPr>
            <p:ph type="body"/>
          </p:nvPr>
        </p:nvSpPr>
        <p:spPr>
          <a:xfrm>
            <a:off x="457200" y="3682080"/>
            <a:ext cx="822888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Picture 5" descr=""/>
          <p:cNvPicPr/>
          <p:nvPr/>
        </p:nvPicPr>
        <p:blipFill>
          <a:blip r:embed="rId2"/>
          <a:stretch>
            <a:fillRect/>
          </a:stretch>
        </p:blipFill>
        <p:spPr>
          <a:xfrm>
            <a:off x="7991640" y="76320"/>
            <a:ext cx="1075320" cy="761040"/>
          </a:xfrm>
          <a:prstGeom prst="rect">
            <a:avLst/>
          </a:prstGeom>
          <a:ln>
            <a:noFill/>
          </a:ln>
        </p:spPr>
      </p:pic>
      <p:pic>
        <p:nvPicPr>
          <p:cNvPr id="1" name="Picture 6" descr=""/>
          <p:cNvPicPr/>
          <p:nvPr/>
        </p:nvPicPr>
        <p:blipFill>
          <a:blip r:embed="rId3"/>
          <a:stretch>
            <a:fillRect/>
          </a:stretch>
        </p:blipFill>
        <p:spPr>
          <a:xfrm>
            <a:off x="76320" y="76320"/>
            <a:ext cx="684720" cy="684720"/>
          </a:xfrm>
          <a:prstGeom prst="rect">
            <a:avLst/>
          </a:prstGeom>
          <a:ln>
            <a:noFill/>
          </a:ln>
        </p:spPr>
      </p:pic>
      <p:sp>
        <p:nvSpPr>
          <p:cNvPr id="2" name="Line 1"/>
          <p:cNvSpPr/>
          <p:nvPr/>
        </p:nvSpPr>
        <p:spPr>
          <a:xfrm>
            <a:off x="838080" y="152280"/>
            <a:ext cx="6858000" cy="1440"/>
          </a:xfrm>
          <a:prstGeom prst="line">
            <a:avLst/>
          </a:prstGeom>
          <a:ln w="9360">
            <a:solidFill>
              <a:srgbClr val="000000"/>
            </a:solidFill>
            <a:miter/>
          </a:ln>
        </p:spPr>
      </p:sp>
      <p:sp>
        <p:nvSpPr>
          <p:cNvPr id="3" name="Line 2"/>
          <p:cNvSpPr/>
          <p:nvPr/>
        </p:nvSpPr>
        <p:spPr>
          <a:xfrm>
            <a:off x="838080" y="228600"/>
            <a:ext cx="5334120" cy="1440"/>
          </a:xfrm>
          <a:prstGeom prst="line">
            <a:avLst/>
          </a:prstGeom>
          <a:ln w="9360">
            <a:solidFill>
              <a:srgbClr val="000000"/>
            </a:solidFill>
            <a:miter/>
          </a:ln>
        </p:spPr>
      </p:sp>
      <p:sp>
        <p:nvSpPr>
          <p:cNvPr id="4" name="Line 3"/>
          <p:cNvSpPr/>
          <p:nvPr/>
        </p:nvSpPr>
        <p:spPr>
          <a:xfrm>
            <a:off x="838080" y="304560"/>
            <a:ext cx="3581280" cy="1800"/>
          </a:xfrm>
          <a:prstGeom prst="line">
            <a:avLst/>
          </a:prstGeom>
          <a:ln w="9360">
            <a:solidFill>
              <a:srgbClr val="000000"/>
            </a:solidFill>
            <a:miter/>
          </a:ln>
        </p:spPr>
      </p:sp>
      <p:sp>
        <p:nvSpPr>
          <p:cNvPr id="5" name="Line 4"/>
          <p:cNvSpPr/>
          <p:nvPr/>
        </p:nvSpPr>
        <p:spPr>
          <a:xfrm>
            <a:off x="152280" y="838080"/>
            <a:ext cx="1440" cy="5715000"/>
          </a:xfrm>
          <a:prstGeom prst="line">
            <a:avLst/>
          </a:prstGeom>
          <a:ln w="9360">
            <a:solidFill>
              <a:srgbClr val="000000"/>
            </a:solidFill>
            <a:miter/>
          </a:ln>
        </p:spPr>
      </p:sp>
      <p:sp>
        <p:nvSpPr>
          <p:cNvPr id="6" name="Line 5"/>
          <p:cNvSpPr/>
          <p:nvPr/>
        </p:nvSpPr>
        <p:spPr>
          <a:xfrm>
            <a:off x="228600" y="838080"/>
            <a:ext cx="1440" cy="4343400"/>
          </a:xfrm>
          <a:prstGeom prst="line">
            <a:avLst/>
          </a:prstGeom>
          <a:ln w="9360">
            <a:solidFill>
              <a:srgbClr val="000000"/>
            </a:solidFill>
            <a:miter/>
          </a:ln>
        </p:spPr>
      </p:sp>
      <p:sp>
        <p:nvSpPr>
          <p:cNvPr id="7" name="Line 6"/>
          <p:cNvSpPr/>
          <p:nvPr/>
        </p:nvSpPr>
        <p:spPr>
          <a:xfrm>
            <a:off x="304560" y="838080"/>
            <a:ext cx="1800" cy="2895480"/>
          </a:xfrm>
          <a:prstGeom prst="line">
            <a:avLst/>
          </a:prstGeom>
          <a:ln w="9360">
            <a:solidFill>
              <a:srgbClr val="000000"/>
            </a:solidFill>
            <a:miter/>
          </a:ln>
        </p:spPr>
      </p:sp>
      <p:sp>
        <p:nvSpPr>
          <p:cNvPr id="8" name="Line 7"/>
          <p:cNvSpPr/>
          <p:nvPr/>
        </p:nvSpPr>
        <p:spPr>
          <a:xfrm>
            <a:off x="7391160" y="6705360"/>
            <a:ext cx="1600200" cy="1800"/>
          </a:xfrm>
          <a:prstGeom prst="line">
            <a:avLst/>
          </a:prstGeom>
          <a:ln w="9360">
            <a:solidFill>
              <a:srgbClr val="000000"/>
            </a:solidFill>
            <a:miter/>
          </a:ln>
        </p:spPr>
      </p:sp>
      <p:sp>
        <p:nvSpPr>
          <p:cNvPr id="9" name="Line 8"/>
          <p:cNvSpPr/>
          <p:nvPr/>
        </p:nvSpPr>
        <p:spPr>
          <a:xfrm>
            <a:off x="8991360" y="5333760"/>
            <a:ext cx="1800" cy="1371600"/>
          </a:xfrm>
          <a:prstGeom prst="line">
            <a:avLst/>
          </a:prstGeom>
          <a:ln w="9360">
            <a:solidFill>
              <a:srgbClr val="000000"/>
            </a:solidFill>
            <a:miter/>
          </a:ln>
        </p:spPr>
      </p:sp>
      <p:sp>
        <p:nvSpPr>
          <p:cNvPr id="10" name="Line 9"/>
          <p:cNvSpPr/>
          <p:nvPr/>
        </p:nvSpPr>
        <p:spPr>
          <a:xfrm>
            <a:off x="7696080" y="6629400"/>
            <a:ext cx="1219320" cy="1440"/>
          </a:xfrm>
          <a:prstGeom prst="line">
            <a:avLst/>
          </a:prstGeom>
          <a:ln w="9360">
            <a:solidFill>
              <a:srgbClr val="000000"/>
            </a:solidFill>
            <a:miter/>
          </a:ln>
        </p:spPr>
      </p:sp>
      <p:sp>
        <p:nvSpPr>
          <p:cNvPr id="11" name="Line 10"/>
          <p:cNvSpPr/>
          <p:nvPr/>
        </p:nvSpPr>
        <p:spPr>
          <a:xfrm>
            <a:off x="8915400" y="5562360"/>
            <a:ext cx="1440" cy="1067040"/>
          </a:xfrm>
          <a:prstGeom prst="line">
            <a:avLst/>
          </a:prstGeom>
          <a:ln w="9360">
            <a:solidFill>
              <a:srgbClr val="000000"/>
            </a:solidFill>
            <a:miter/>
          </a:ln>
        </p:spPr>
      </p:sp>
      <p:sp>
        <p:nvSpPr>
          <p:cNvPr id="12" name="Line 11"/>
          <p:cNvSpPr/>
          <p:nvPr/>
        </p:nvSpPr>
        <p:spPr>
          <a:xfrm>
            <a:off x="8001000" y="6553080"/>
            <a:ext cx="838080" cy="1440"/>
          </a:xfrm>
          <a:prstGeom prst="line">
            <a:avLst/>
          </a:prstGeom>
          <a:ln w="9360">
            <a:solidFill>
              <a:srgbClr val="000000"/>
            </a:solidFill>
            <a:miter/>
          </a:ln>
        </p:spPr>
      </p:sp>
      <p:sp>
        <p:nvSpPr>
          <p:cNvPr id="13" name="Line 12"/>
          <p:cNvSpPr/>
          <p:nvPr/>
        </p:nvSpPr>
        <p:spPr>
          <a:xfrm>
            <a:off x="8839080" y="5790960"/>
            <a:ext cx="1440" cy="762120"/>
          </a:xfrm>
          <a:prstGeom prst="line">
            <a:avLst/>
          </a:prstGeom>
          <a:ln w="9360">
            <a:solidFill>
              <a:srgbClr val="000000"/>
            </a:solidFill>
            <a:miter/>
          </a:ln>
        </p:spPr>
      </p:sp>
      <p:sp>
        <p:nvSpPr>
          <p:cNvPr id="14" name="CustomShape 13"/>
          <p:cNvSpPr/>
          <p:nvPr/>
        </p:nvSpPr>
        <p:spPr>
          <a:xfrm>
            <a:off x="-88920" y="6019920"/>
            <a:ext cx="303840" cy="1309320"/>
          </a:xfrm>
          <a:prstGeom prst="rect">
            <a:avLst/>
          </a:prstGeom>
          <a:noFill/>
          <a:ln>
            <a:noFill/>
          </a:ln>
        </p:spPr>
        <p:txBody>
          <a:bodyPr lIns="90000" rIns="90000" tIns="46800" bIns="46800"/>
          <a:p>
            <a:pPr>
              <a:lnSpc>
                <a:spcPct val="100000"/>
              </a:lnSpc>
            </a:pPr>
            <a:r>
              <a:rPr lang="en-US" sz="800">
                <a:solidFill>
                  <a:srgbClr val="808080"/>
                </a:solidFill>
                <a:latin typeface="ms trebuchet"/>
                <a:ea typeface="DejaVu Sans"/>
              </a:rPr>
              <a:t>IIIT Hyderabad</a:t>
            </a:r>
            <a:endParaRPr/>
          </a:p>
        </p:txBody>
      </p:sp>
      <p:sp>
        <p:nvSpPr>
          <p:cNvPr id="15" name="PlaceHolder 14"/>
          <p:cNvSpPr>
            <a:spLocks noGrp="1"/>
          </p:cNvSpPr>
          <p:nvPr>
            <p:ph type="title"/>
          </p:nvPr>
        </p:nvSpPr>
        <p:spPr>
          <a:xfrm>
            <a:off x="685800" y="2130480"/>
            <a:ext cx="7771320" cy="1469520"/>
          </a:xfrm>
          <a:prstGeom prst="rect">
            <a:avLst/>
          </a:prstGeom>
        </p:spPr>
        <p:txBody>
          <a:bodyPr lIns="0" rIns="0" tIns="0" bIns="0" anchor="ctr"/>
          <a:p>
            <a:pPr algn="ctr"/>
            <a:r>
              <a:rPr lang="en-US" sz="4400">
                <a:latin typeface="Arial"/>
              </a:rPr>
              <a:t>Click to edit the title text format</a:t>
            </a:r>
            <a:endParaRPr/>
          </a:p>
        </p:txBody>
      </p:sp>
      <p:sp>
        <p:nvSpPr>
          <p:cNvPr id="16" name="PlaceHolder 15"/>
          <p:cNvSpPr>
            <a:spLocks noGrp="1"/>
          </p:cNvSpPr>
          <p:nvPr>
            <p:ph type="body"/>
          </p:nvPr>
        </p:nvSpPr>
        <p:spPr>
          <a:xfrm>
            <a:off x="457200" y="1604520"/>
            <a:ext cx="8228880" cy="397692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slideLayout" Target="../slideLayouts/slideLayout12.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1" name="TextShape 1"/>
          <p:cNvSpPr txBox="1"/>
          <p:nvPr/>
        </p:nvSpPr>
        <p:spPr>
          <a:xfrm>
            <a:off x="731520" y="1463040"/>
            <a:ext cx="7771320" cy="3987720"/>
          </a:xfrm>
          <a:prstGeom prst="rect">
            <a:avLst/>
          </a:prstGeom>
        </p:spPr>
        <p:txBody>
          <a:bodyPr lIns="0" rIns="0" tIns="0" bIns="0" anchor="ctr"/>
          <a:p>
            <a:pPr algn="ctr"/>
            <a:r>
              <a:rPr lang="en-US" sz="4400">
                <a:latin typeface="Arial"/>
              </a:rPr>
              <a:t>Distinctive parts for learning relative attributes</a:t>
            </a:r>
            <a:r>
              <a:rPr lang="en-US" sz="4400">
                <a:latin typeface="Arial"/>
              </a:rPr>
              <a:t>
</a:t>
            </a:r>
            <a:r>
              <a:rPr lang="en-US" sz="4400">
                <a:latin typeface="Arial"/>
              </a:rPr>
              <a:t>
</a:t>
            </a:r>
            <a:r>
              <a:rPr lang="en-US" sz="4400">
                <a:latin typeface="Arial"/>
              </a:rPr>
              <a:t>
</a:t>
            </a:r>
            <a:r>
              <a:rPr lang="en-US" sz="2600">
                <a:latin typeface="Arial"/>
              </a:rPr>
              <a:t>Ramachandruni Naga Sandeep</a:t>
            </a:r>
            <a:r>
              <a:rPr lang="en-US" sz="2600">
                <a:latin typeface="Arial"/>
              </a:rPr>
              <a:t>
</a:t>
            </a:r>
            <a:r>
              <a:rPr lang="en-US" sz="2600">
                <a:latin typeface="Arial"/>
              </a:rPr>
              <a:t>MS by Research CSE </a:t>
            </a:r>
            <a:r>
              <a:rPr lang="en-US" sz="2600">
                <a:latin typeface="Arial"/>
              </a:rPr>
              <a:t>
</a:t>
            </a:r>
            <a:r>
              <a:rPr lang="en-US" sz="2600">
                <a:latin typeface="Arial"/>
              </a:rPr>
              <a:t>201207582 </a:t>
            </a:r>
            <a:r>
              <a:rPr lang="en-US" sz="2600">
                <a:latin typeface="Arial"/>
              </a:rPr>
              <a:t>
</a:t>
            </a:r>
            <a:r>
              <a:rPr lang="en-US" sz="2600">
                <a:latin typeface="Arial"/>
              </a:rPr>
              <a:t>Thesis Advisor : Prof C.V. Jawahar</a:t>
            </a:r>
            <a:endParaRPr/>
          </a:p>
        </p:txBody>
      </p:sp>
      <p:sp>
        <p:nvSpPr>
          <p:cNvPr id="52" name="TextShape 2"/>
          <p:cNvSpPr txBox="1"/>
          <p:nvPr/>
        </p:nvSpPr>
        <p:spPr>
          <a:xfrm>
            <a:off x="457200" y="1604520"/>
            <a:ext cx="8228880" cy="3976920"/>
          </a:xfrm>
          <a:prstGeom prst="rect">
            <a:avLst/>
          </a:prstGeom>
        </p:spPr>
        <p:txBody>
          <a:bodyPr lIns="0" rIns="0" tIns="0" bIns="0" anchor="ctr"/>
          <a:p>
            <a:pPr algn="ctr"/>
            <a:endParaRPr/>
          </a:p>
          <a:p>
            <a:pPr algn="ctr"/>
            <a:endParaRPr/>
          </a:p>
          <a:p>
            <a:pPr algn="ct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458280" y="365760"/>
            <a:ext cx="7771320" cy="1469520"/>
          </a:xfrm>
          <a:prstGeom prst="rect">
            <a:avLst/>
          </a:prstGeom>
        </p:spPr>
        <p:txBody>
          <a:bodyPr lIns="0" rIns="0" tIns="0" bIns="0" anchor="ctr"/>
          <a:p>
            <a:pPr algn="ctr"/>
            <a:r>
              <a:rPr lang="en-US" sz="2800">
                <a:latin typeface="Arial"/>
              </a:rPr>
              <a:t>During Testing model predicts the score for each image.</a:t>
            </a:r>
            <a:endParaRPr/>
          </a:p>
        </p:txBody>
      </p:sp>
      <p:pic>
        <p:nvPicPr>
          <p:cNvPr id="88" name="" descr=""/>
          <p:cNvPicPr/>
          <p:nvPr/>
        </p:nvPicPr>
        <p:blipFill>
          <a:blip r:embed="rId1"/>
          <a:stretch>
            <a:fillRect/>
          </a:stretch>
        </p:blipFill>
        <p:spPr>
          <a:xfrm>
            <a:off x="2306880" y="2194560"/>
            <a:ext cx="4276800" cy="1896840"/>
          </a:xfrm>
          <a:prstGeom prst="rect">
            <a:avLst/>
          </a:prstGeom>
          <a:ln>
            <a:noFill/>
          </a:ln>
        </p:spPr>
      </p:pic>
      <p:sp>
        <p:nvSpPr>
          <p:cNvPr id="89" name="TextShape 2"/>
          <p:cNvSpPr txBox="1"/>
          <p:nvPr/>
        </p:nvSpPr>
        <p:spPr>
          <a:xfrm>
            <a:off x="366480" y="1577880"/>
            <a:ext cx="8228880" cy="1896840"/>
          </a:xfrm>
          <a:prstGeom prst="rect">
            <a:avLst/>
          </a:prstGeom>
        </p:spPr>
        <p:txBody>
          <a:bodyPr lIns="0" rIns="0" tIns="0" bIns="0"/>
          <a:p>
            <a:pPr>
              <a:buSzPct val="45000"/>
              <a:buFont typeface="StarSymbol"/>
              <a:buChar char=""/>
            </a:pPr>
            <a:r>
              <a:rPr lang="en-US" sz="3200">
                <a:latin typeface="Arial"/>
              </a:rPr>
              <a:t>                           </a:t>
            </a:r>
            <a:r>
              <a:rPr lang="en-US">
                <a:latin typeface="Arial"/>
              </a:rPr>
              <a:t>Smiling attribute</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822960" y="365760"/>
            <a:ext cx="7771320" cy="1469520"/>
          </a:xfrm>
          <a:prstGeom prst="rect">
            <a:avLst/>
          </a:prstGeom>
        </p:spPr>
        <p:txBody>
          <a:bodyPr lIns="0" rIns="0" tIns="0" bIns="0" anchor="ctr"/>
          <a:p>
            <a:pPr algn="ctr"/>
            <a:r>
              <a:rPr lang="en-US" sz="3200">
                <a:latin typeface="Arial"/>
              </a:rPr>
              <a:t>Learning of relative attributes classifier</a:t>
            </a:r>
            <a:endParaRPr/>
          </a:p>
        </p:txBody>
      </p:sp>
      <p:sp>
        <p:nvSpPr>
          <p:cNvPr id="91" name="TextShape 2"/>
          <p:cNvSpPr txBox="1"/>
          <p:nvPr/>
        </p:nvSpPr>
        <p:spPr>
          <a:xfrm>
            <a:off x="457200" y="1604520"/>
            <a:ext cx="8228880" cy="3976920"/>
          </a:xfrm>
          <a:prstGeom prst="rect">
            <a:avLst/>
          </a:prstGeom>
        </p:spPr>
        <p:txBody>
          <a:bodyPr lIns="0" rIns="0" tIns="0" bIns="0"/>
          <a:p>
            <a:pPr>
              <a:buSzPct val="45000"/>
              <a:buFont typeface="StarSymbol"/>
              <a:buChar char=""/>
            </a:pPr>
            <a:r>
              <a:rPr lang="en-US" sz="2200">
                <a:latin typeface="Arial"/>
              </a:rPr>
              <a:t>For training of relative attribute classifiers, pair of images with their relative attribute strengths are required.</a:t>
            </a:r>
            <a:endParaRPr/>
          </a:p>
          <a:p>
            <a:pPr>
              <a:buSzPct val="45000"/>
              <a:buFont typeface="StarSymbol"/>
              <a:buChar char=""/>
            </a:pPr>
            <a:r>
              <a:rPr lang="en-US" sz="2200">
                <a:latin typeface="Arial"/>
              </a:rPr>
              <a:t>For testing, given two images, classifier has to give high score for the image which has more strength of attribute than the other.</a:t>
            </a:r>
            <a:endParaRPr/>
          </a:p>
          <a:p>
            <a:pPr>
              <a:buSzPct val="45000"/>
              <a:buFont typeface="StarSymbol"/>
              <a:buChar char=""/>
            </a:pPr>
            <a:r>
              <a:rPr lang="en-US" sz="2200">
                <a:latin typeface="Arial"/>
              </a:rPr>
              <a:t>We have used Ranking SVM classifier to learn the model for ranking images. </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TextShape 1"/>
          <p:cNvSpPr txBox="1"/>
          <p:nvPr/>
        </p:nvSpPr>
        <p:spPr>
          <a:xfrm>
            <a:off x="732600" y="457200"/>
            <a:ext cx="7771320" cy="1469520"/>
          </a:xfrm>
          <a:prstGeom prst="rect">
            <a:avLst/>
          </a:prstGeom>
        </p:spPr>
        <p:txBody>
          <a:bodyPr lIns="0" rIns="0" tIns="0" bIns="0" anchor="ctr"/>
          <a:p>
            <a:pPr algn="ctr"/>
            <a:r>
              <a:rPr lang="en-US" sz="3200">
                <a:latin typeface="Arial"/>
              </a:rPr>
              <a:t>Distinction between Classification SVM and Ranking SVM</a:t>
            </a:r>
            <a:endParaRPr/>
          </a:p>
        </p:txBody>
      </p:sp>
      <p:sp>
        <p:nvSpPr>
          <p:cNvPr id="93" name="TextShape 2"/>
          <p:cNvSpPr txBox="1"/>
          <p:nvPr/>
        </p:nvSpPr>
        <p:spPr>
          <a:xfrm>
            <a:off x="457200" y="2011680"/>
            <a:ext cx="8228880" cy="4389120"/>
          </a:xfrm>
          <a:prstGeom prst="rect">
            <a:avLst/>
          </a:prstGeom>
        </p:spPr>
        <p:txBody>
          <a:bodyPr lIns="0" rIns="0" tIns="0" bIns="0"/>
          <a:p>
            <a:pPr>
              <a:buSzPct val="45000"/>
              <a:buFont typeface="StarSymbol"/>
              <a:buChar char=""/>
            </a:pPr>
            <a:r>
              <a:rPr lang="en-US" sz="2200">
                <a:latin typeface="Arial"/>
              </a:rPr>
              <a:t>Binary classifier tries to separate the positive and negative samples whereas Ranking SVM tries to order the points based on their strength.</a:t>
            </a:r>
            <a:endParaRPr/>
          </a:p>
          <a:p>
            <a:pPr>
              <a:buSzPct val="45000"/>
              <a:buFont typeface="StarSymbol"/>
              <a:buChar char=""/>
            </a:pPr>
            <a:endParaRPr/>
          </a:p>
        </p:txBody>
      </p:sp>
      <p:pic>
        <p:nvPicPr>
          <p:cNvPr id="94" name="" descr=""/>
          <p:cNvPicPr/>
          <p:nvPr/>
        </p:nvPicPr>
        <p:blipFill>
          <a:blip r:embed="rId1"/>
          <a:stretch>
            <a:fillRect/>
          </a:stretch>
        </p:blipFill>
        <p:spPr>
          <a:xfrm>
            <a:off x="914400" y="2926080"/>
            <a:ext cx="7680960" cy="358884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TextShape 1"/>
          <p:cNvSpPr txBox="1"/>
          <p:nvPr/>
        </p:nvSpPr>
        <p:spPr>
          <a:xfrm>
            <a:off x="640080" y="548640"/>
            <a:ext cx="7771320" cy="914400"/>
          </a:xfrm>
          <a:prstGeom prst="rect">
            <a:avLst/>
          </a:prstGeom>
        </p:spPr>
        <p:txBody>
          <a:bodyPr lIns="0" rIns="0" tIns="0" bIns="0" anchor="ctr"/>
          <a:p>
            <a:pPr algn="ctr"/>
            <a:r>
              <a:rPr lang="en-US" sz="2800">
                <a:latin typeface="Arial"/>
              </a:rPr>
              <a:t>Using parts for learning Relative attributes</a:t>
            </a:r>
            <a:endParaRPr/>
          </a:p>
        </p:txBody>
      </p:sp>
      <p:sp>
        <p:nvSpPr>
          <p:cNvPr id="96" name="TextShape 2"/>
          <p:cNvSpPr txBox="1"/>
          <p:nvPr/>
        </p:nvSpPr>
        <p:spPr>
          <a:xfrm>
            <a:off x="366480" y="1692360"/>
            <a:ext cx="8228880" cy="4251240"/>
          </a:xfrm>
          <a:prstGeom prst="rect">
            <a:avLst/>
          </a:prstGeom>
        </p:spPr>
        <p:txBody>
          <a:bodyPr lIns="0" rIns="0" tIns="0" bIns="0"/>
          <a:p>
            <a:pPr algn="just">
              <a:buSzPct val="45000"/>
              <a:buFont typeface="StarSymbol"/>
              <a:buChar char=""/>
            </a:pPr>
            <a:r>
              <a:rPr lang="en-US" sz="2200">
                <a:latin typeface="Arial"/>
              </a:rPr>
              <a:t>The visual attributes we have considered are more </a:t>
            </a:r>
            <a:r>
              <a:rPr b="1" i="1" lang="en-US" sz="2200">
                <a:latin typeface="Arial"/>
              </a:rPr>
              <a:t>local</a:t>
            </a:r>
            <a:r>
              <a:rPr lang="en-US" sz="2200">
                <a:latin typeface="Arial"/>
              </a:rPr>
              <a:t> in nature</a:t>
            </a:r>
            <a:endParaRPr/>
          </a:p>
          <a:p>
            <a:pPr algn="just">
              <a:buSzPct val="45000"/>
              <a:buFont typeface="StarSymbol"/>
              <a:buChar char=""/>
            </a:pPr>
            <a:r>
              <a:rPr lang="en-US" sz="2200">
                <a:latin typeface="Arial"/>
              </a:rPr>
              <a:t>This intuition makes us to use a part based</a:t>
            </a:r>
            <a:r>
              <a:rPr b="1" lang="en-US" sz="2200">
                <a:latin typeface="Arial"/>
              </a:rPr>
              <a:t> local representation</a:t>
            </a:r>
            <a:r>
              <a:rPr lang="en-US" sz="2200">
                <a:latin typeface="Arial"/>
              </a:rPr>
              <a:t> rather than using a </a:t>
            </a:r>
            <a:r>
              <a:rPr b="1" lang="en-US" sz="2200">
                <a:latin typeface="Arial"/>
              </a:rPr>
              <a:t>global feature representation</a:t>
            </a:r>
            <a:r>
              <a:rPr lang="en-US" sz="2200">
                <a:latin typeface="Arial"/>
              </a:rPr>
              <a:t>. </a:t>
            </a:r>
            <a:endParaRPr/>
          </a:p>
          <a:p>
            <a:pPr algn="just">
              <a:buSzPct val="45000"/>
              <a:buFont typeface="StarSymbol"/>
              <a:buChar char=""/>
            </a:pPr>
            <a:r>
              <a:rPr lang="en-US" sz="2200">
                <a:latin typeface="Arial"/>
              </a:rPr>
              <a:t>Part-to-Part comparison is effective and accurate.</a:t>
            </a:r>
            <a:endParaRPr/>
          </a:p>
          <a:p>
            <a:pPr algn="just">
              <a:buSzPct val="45000"/>
              <a:buFont typeface="StarSymbol"/>
              <a:buChar char=""/>
            </a:pPr>
            <a:r>
              <a:rPr lang="en-US" sz="2200">
                <a:latin typeface="Arial"/>
              </a:rPr>
              <a:t>This helps to distinguish the</a:t>
            </a:r>
            <a:r>
              <a:rPr b="1" i="1" lang="en-US" sz="2200">
                <a:latin typeface="Arial"/>
              </a:rPr>
              <a:t> fine changes</a:t>
            </a:r>
            <a:r>
              <a:rPr lang="en-US" sz="2200">
                <a:latin typeface="Arial"/>
              </a:rPr>
              <a:t> in the local regions.</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TextShape 1"/>
          <p:cNvSpPr txBox="1"/>
          <p:nvPr/>
        </p:nvSpPr>
        <p:spPr>
          <a:xfrm>
            <a:off x="822960" y="450720"/>
            <a:ext cx="7771320" cy="829440"/>
          </a:xfrm>
          <a:prstGeom prst="rect">
            <a:avLst/>
          </a:prstGeom>
        </p:spPr>
        <p:txBody>
          <a:bodyPr lIns="0" rIns="0" tIns="0" bIns="0" anchor="ctr"/>
          <a:p>
            <a:pPr algn="ctr"/>
            <a:r>
              <a:rPr lang="en-US" sz="3200">
                <a:latin typeface="Arial"/>
              </a:rPr>
              <a:t>Detecting parts on face</a:t>
            </a:r>
            <a:endParaRPr/>
          </a:p>
        </p:txBody>
      </p:sp>
      <p:sp>
        <p:nvSpPr>
          <p:cNvPr id="98" name="TextShape 2"/>
          <p:cNvSpPr txBox="1"/>
          <p:nvPr/>
        </p:nvSpPr>
        <p:spPr>
          <a:xfrm>
            <a:off x="457200" y="1280160"/>
            <a:ext cx="8228880" cy="4754880"/>
          </a:xfrm>
          <a:prstGeom prst="rect">
            <a:avLst/>
          </a:prstGeom>
        </p:spPr>
        <p:txBody>
          <a:bodyPr lIns="0" rIns="0" tIns="0" bIns="0"/>
          <a:p>
            <a:pPr>
              <a:buSzPct val="45000"/>
              <a:buFont typeface="StarSymbol"/>
              <a:buChar char=""/>
            </a:pPr>
            <a:r>
              <a:rPr lang="en-US" sz="2200">
                <a:latin typeface="Arial"/>
              </a:rPr>
              <a:t>Parts on face need to be detected to compute part specific features.</a:t>
            </a:r>
            <a:endParaRPr/>
          </a:p>
          <a:p>
            <a:pPr>
              <a:buSzPct val="45000"/>
              <a:buFont typeface="StarSymbol"/>
              <a:buChar char=""/>
            </a:pPr>
            <a:r>
              <a:rPr lang="en-US" sz="2200">
                <a:latin typeface="Arial"/>
              </a:rPr>
              <a:t>In our work, we have used the method of “</a:t>
            </a:r>
            <a:r>
              <a:rPr i="1" lang="en-US">
                <a:latin typeface="Arial"/>
              </a:rPr>
              <a:t>Face detection, pose estimation and landmark localization in the wild CVPR 2012</a:t>
            </a:r>
            <a:r>
              <a:rPr lang="en-US" sz="2200">
                <a:latin typeface="Arial"/>
              </a:rPr>
              <a:t>" which uses tree structure models.</a:t>
            </a:r>
            <a:endParaRPr/>
          </a:p>
          <a:p>
            <a:pPr>
              <a:buSzPct val="45000"/>
              <a:buFont typeface="StarSymbol"/>
              <a:buChar char=""/>
            </a:pPr>
            <a:r>
              <a:rPr lang="en-US" sz="2200">
                <a:latin typeface="Arial"/>
              </a:rPr>
              <a:t>Example image where parts are detected using the above method.</a:t>
            </a:r>
            <a:endParaRPr/>
          </a:p>
          <a:p>
            <a:pPr>
              <a:buSzPct val="45000"/>
              <a:buFont typeface="StarSymbol"/>
              <a:buChar char=""/>
            </a:pPr>
            <a:r>
              <a:rPr lang="en-US" sz="1400">
                <a:latin typeface="Arial"/>
              </a:rPr>
              <a:t>The upper parts of face are detected by extending the parts which are already detected.</a:t>
            </a:r>
            <a:endParaRPr/>
          </a:p>
          <a:p>
            <a:pPr>
              <a:buSzPct val="45000"/>
              <a:buFont typeface="StarSymbol"/>
              <a:buChar char=""/>
            </a:pPr>
            <a:r>
              <a:rPr lang="en-US" sz="2200">
                <a:latin typeface="Arial"/>
              </a:rPr>
              <a:t>                                                  </a:t>
            </a:r>
            <a:endParaRPr/>
          </a:p>
        </p:txBody>
      </p:sp>
      <p:pic>
        <p:nvPicPr>
          <p:cNvPr id="99" name="" descr=""/>
          <p:cNvPicPr/>
          <p:nvPr/>
        </p:nvPicPr>
        <p:blipFill>
          <a:blip r:embed="rId1"/>
          <a:stretch>
            <a:fillRect/>
          </a:stretch>
        </p:blipFill>
        <p:spPr>
          <a:xfrm>
            <a:off x="1188720" y="4389120"/>
            <a:ext cx="2926080" cy="2011680"/>
          </a:xfrm>
          <a:prstGeom prst="rect">
            <a:avLst/>
          </a:prstGeom>
          <a:ln>
            <a:noFill/>
          </a:ln>
        </p:spPr>
      </p:pic>
      <p:pic>
        <p:nvPicPr>
          <p:cNvPr id="100" name="" descr=""/>
          <p:cNvPicPr/>
          <p:nvPr/>
        </p:nvPicPr>
        <p:blipFill>
          <a:blip r:embed="rId2"/>
          <a:stretch>
            <a:fillRect/>
          </a:stretch>
        </p:blipFill>
        <p:spPr>
          <a:xfrm>
            <a:off x="5029200" y="4389120"/>
            <a:ext cx="2822040" cy="198036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732600" y="457200"/>
            <a:ext cx="7771320" cy="1469520"/>
          </a:xfrm>
          <a:prstGeom prst="rect">
            <a:avLst/>
          </a:prstGeom>
        </p:spPr>
        <p:txBody>
          <a:bodyPr lIns="0" rIns="0" tIns="0" bIns="0" anchor="ctr"/>
          <a:p>
            <a:pPr algn="ctr"/>
            <a:r>
              <a:rPr lang="en-US" sz="3200">
                <a:latin typeface="Arial"/>
              </a:rPr>
              <a:t>Feature Representation</a:t>
            </a:r>
            <a:endParaRPr/>
          </a:p>
        </p:txBody>
      </p:sp>
      <p:sp>
        <p:nvSpPr>
          <p:cNvPr id="102" name="TextShape 2"/>
          <p:cNvSpPr txBox="1"/>
          <p:nvPr/>
        </p:nvSpPr>
        <p:spPr>
          <a:xfrm>
            <a:off x="457200" y="1604520"/>
            <a:ext cx="8228880" cy="3976920"/>
          </a:xfrm>
          <a:prstGeom prst="rect">
            <a:avLst/>
          </a:prstGeom>
        </p:spPr>
        <p:txBody>
          <a:bodyPr lIns="0" rIns="0" tIns="0" bIns="0"/>
          <a:p>
            <a:pPr>
              <a:buSzPct val="45000"/>
              <a:buFont typeface="StarSymbol"/>
              <a:buChar char=""/>
            </a:pPr>
            <a:r>
              <a:rPr b="1" i="1" lang="en-US" sz="2200">
                <a:latin typeface="Arial"/>
              </a:rPr>
              <a:t>Bag of words</a:t>
            </a:r>
            <a:r>
              <a:rPr lang="en-US" sz="2200">
                <a:latin typeface="Arial"/>
              </a:rPr>
              <a:t> feature vector is computed for each part.</a:t>
            </a:r>
            <a:endParaRPr/>
          </a:p>
          <a:p>
            <a:pPr>
              <a:buSzPct val="45000"/>
              <a:buFont typeface="StarSymbol"/>
              <a:buChar char=""/>
            </a:pPr>
            <a:r>
              <a:rPr lang="en-US" sz="2200">
                <a:latin typeface="Arial"/>
              </a:rPr>
              <a:t>Dense sift features are used for feature representation.</a:t>
            </a:r>
            <a:endParaRPr/>
          </a:p>
          <a:p>
            <a:pPr>
              <a:buSzPct val="45000"/>
              <a:buFont typeface="StarSymbol"/>
              <a:buChar char=""/>
            </a:pPr>
            <a:r>
              <a:rPr lang="en-US" sz="2200">
                <a:latin typeface="Arial"/>
              </a:rPr>
              <a:t>Feature vector from each part are </a:t>
            </a:r>
            <a:r>
              <a:rPr b="1" i="1" lang="en-US" sz="2200">
                <a:latin typeface="Arial"/>
              </a:rPr>
              <a:t>concatenated</a:t>
            </a:r>
            <a:r>
              <a:rPr lang="en-US" sz="2200">
                <a:latin typeface="Arial"/>
              </a:rPr>
              <a:t> to form feature representation for entire image.</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731520" y="640080"/>
            <a:ext cx="7725600" cy="964440"/>
          </a:xfrm>
          <a:prstGeom prst="rect">
            <a:avLst/>
          </a:prstGeom>
        </p:spPr>
        <p:txBody>
          <a:bodyPr lIns="0" rIns="0" tIns="0" bIns="0" anchor="ctr"/>
          <a:p>
            <a:pPr algn="ctr"/>
            <a:r>
              <a:rPr lang="en-US" sz="3200">
                <a:latin typeface="Arial"/>
              </a:rPr>
              <a:t>Overview of Our Method</a:t>
            </a:r>
            <a:endParaRPr/>
          </a:p>
        </p:txBody>
      </p:sp>
      <p:sp>
        <p:nvSpPr>
          <p:cNvPr id="104" name="TextShape 2"/>
          <p:cNvSpPr txBox="1"/>
          <p:nvPr/>
        </p:nvSpPr>
        <p:spPr>
          <a:xfrm>
            <a:off x="457200" y="1604520"/>
            <a:ext cx="8228880" cy="3976920"/>
          </a:xfrm>
          <a:prstGeom prst="rect">
            <a:avLst/>
          </a:prstGeom>
        </p:spPr>
        <p:txBody>
          <a:bodyPr lIns="0" rIns="0" tIns="0" bIns="0"/>
          <a:p>
            <a:endParaRPr/>
          </a:p>
        </p:txBody>
      </p:sp>
      <p:pic>
        <p:nvPicPr>
          <p:cNvPr id="105" name="" descr=""/>
          <p:cNvPicPr/>
          <p:nvPr/>
        </p:nvPicPr>
        <p:blipFill>
          <a:blip r:embed="rId1"/>
          <a:stretch>
            <a:fillRect/>
          </a:stretch>
        </p:blipFill>
        <p:spPr>
          <a:xfrm>
            <a:off x="548640" y="1645920"/>
            <a:ext cx="8248680" cy="429768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914400" y="548640"/>
            <a:ext cx="7771320" cy="1005840"/>
          </a:xfrm>
          <a:prstGeom prst="rect">
            <a:avLst/>
          </a:prstGeom>
        </p:spPr>
        <p:txBody>
          <a:bodyPr lIns="0" rIns="0" tIns="0" bIns="0" anchor="ctr"/>
          <a:p>
            <a:pPr algn="ctr"/>
            <a:r>
              <a:rPr lang="en-US" sz="3200">
                <a:latin typeface="Arial"/>
              </a:rPr>
              <a:t>Data Sets and Data Collection</a:t>
            </a:r>
            <a:endParaRPr/>
          </a:p>
        </p:txBody>
      </p:sp>
      <p:sp>
        <p:nvSpPr>
          <p:cNvPr id="107" name="TextShape 2"/>
          <p:cNvSpPr txBox="1"/>
          <p:nvPr/>
        </p:nvSpPr>
        <p:spPr>
          <a:xfrm>
            <a:off x="457200" y="1604520"/>
            <a:ext cx="8228880" cy="3976920"/>
          </a:xfrm>
          <a:prstGeom prst="rect">
            <a:avLst/>
          </a:prstGeom>
        </p:spPr>
        <p:txBody>
          <a:bodyPr lIns="0" rIns="0" tIns="0" bIns="0"/>
          <a:p>
            <a:pPr>
              <a:buSzPct val="45000"/>
              <a:buFont typeface="StarSymbol"/>
              <a:buChar char=""/>
            </a:pPr>
            <a:r>
              <a:rPr lang="en-US" sz="2200">
                <a:latin typeface="Arial"/>
              </a:rPr>
              <a:t>“</a:t>
            </a:r>
            <a:r>
              <a:rPr b="1" i="1" lang="en-US" sz="2200">
                <a:latin typeface="Arial"/>
              </a:rPr>
              <a:t>Pubfig-29</a:t>
            </a:r>
            <a:r>
              <a:rPr lang="en-US" sz="2200">
                <a:latin typeface="Arial"/>
              </a:rPr>
              <a:t>” dataset which contains attribute labels for 29 attributes.</a:t>
            </a:r>
            <a:endParaRPr/>
          </a:p>
          <a:p>
            <a:pPr>
              <a:buSzPct val="45000"/>
              <a:buFont typeface="StarSymbol"/>
              <a:buChar char=""/>
            </a:pPr>
            <a:r>
              <a:rPr lang="en-US" sz="2200">
                <a:latin typeface="Arial"/>
              </a:rPr>
              <a:t>“</a:t>
            </a:r>
            <a:r>
              <a:rPr b="1" i="1" lang="en-US" sz="2200">
                <a:latin typeface="Arial"/>
              </a:rPr>
              <a:t>Pubfig-29</a:t>
            </a:r>
            <a:r>
              <a:rPr lang="en-US" sz="2200">
                <a:latin typeface="Arial"/>
              </a:rPr>
              <a:t>”  contains class specific annotations rather than image level annotations.</a:t>
            </a:r>
            <a:endParaRPr/>
          </a:p>
          <a:p>
            <a:pPr>
              <a:buSzPct val="45000"/>
              <a:buFont typeface="StarSymbol"/>
              <a:buChar char=""/>
            </a:pPr>
            <a:r>
              <a:rPr lang="en-US" sz="2200">
                <a:latin typeface="Arial"/>
              </a:rPr>
              <a:t>We found that image level annotations provide more detailed and accurate information than the class level annotations.</a:t>
            </a:r>
            <a:endParaRPr/>
          </a:p>
          <a:p>
            <a:pPr>
              <a:buSzPct val="45000"/>
              <a:buFont typeface="StarSymbol"/>
              <a:buChar char=""/>
            </a:pPr>
            <a:r>
              <a:rPr lang="en-US" sz="2200">
                <a:latin typeface="Arial"/>
              </a:rPr>
              <a:t>We have collected a new dataset called </a:t>
            </a:r>
            <a:r>
              <a:rPr b="1" i="1" lang="en-US" sz="2200">
                <a:latin typeface="Arial"/>
              </a:rPr>
              <a:t>“LFW-10” </a:t>
            </a:r>
            <a:r>
              <a:rPr lang="en-US" sz="2200">
                <a:latin typeface="Arial"/>
              </a:rPr>
              <a:t>which contains attribute labels for 10 different attributes.</a:t>
            </a:r>
            <a:endParaRPr/>
          </a:p>
          <a:p>
            <a:pPr>
              <a:buSzPct val="45000"/>
              <a:buFont typeface="StarSymbol"/>
              <a:buChar char=""/>
            </a:pPr>
            <a:r>
              <a:rPr lang="en-US" sz="2200">
                <a:latin typeface="Arial"/>
              </a:rPr>
              <a:t>Training set contains 500 pairs for each attribute. Testing set contains 500 pairs for each attribute.</a:t>
            </a:r>
            <a:endParaRPr/>
          </a:p>
          <a:p>
            <a:pPr>
              <a:buSzPct val="45000"/>
              <a:buFont typeface="StarSymbol"/>
              <a:buChar char=""/>
            </a:pP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8" name="" descr=""/>
          <p:cNvPicPr/>
          <p:nvPr/>
        </p:nvPicPr>
        <p:blipFill>
          <a:blip r:embed="rId1"/>
          <a:stretch>
            <a:fillRect/>
          </a:stretch>
        </p:blipFill>
        <p:spPr>
          <a:xfrm>
            <a:off x="2011680" y="1463040"/>
            <a:ext cx="5669280" cy="2194560"/>
          </a:xfrm>
          <a:prstGeom prst="rect">
            <a:avLst/>
          </a:prstGeom>
          <a:ln>
            <a:noFill/>
          </a:ln>
        </p:spPr>
      </p:pic>
      <p:pic>
        <p:nvPicPr>
          <p:cNvPr id="109" name="" descr=""/>
          <p:cNvPicPr/>
          <p:nvPr/>
        </p:nvPicPr>
        <p:blipFill>
          <a:blip r:embed="rId2"/>
          <a:stretch>
            <a:fillRect/>
          </a:stretch>
        </p:blipFill>
        <p:spPr>
          <a:xfrm>
            <a:off x="2011680" y="4023360"/>
            <a:ext cx="5669280" cy="2560320"/>
          </a:xfrm>
          <a:prstGeom prst="rect">
            <a:avLst/>
          </a:prstGeom>
          <a:ln>
            <a:noFill/>
          </a:ln>
        </p:spPr>
      </p:pic>
      <p:sp>
        <p:nvSpPr>
          <p:cNvPr id="110" name="TextShape 1"/>
          <p:cNvSpPr txBox="1"/>
          <p:nvPr/>
        </p:nvSpPr>
        <p:spPr>
          <a:xfrm>
            <a:off x="915480" y="633600"/>
            <a:ext cx="7771320" cy="920880"/>
          </a:xfrm>
          <a:prstGeom prst="rect">
            <a:avLst/>
          </a:prstGeom>
        </p:spPr>
        <p:txBody>
          <a:bodyPr lIns="0" rIns="0" tIns="0" bIns="0" anchor="ctr"/>
          <a:p>
            <a:pPr algn="ctr"/>
            <a:r>
              <a:rPr lang="en-US" sz="2200">
                <a:latin typeface="Arial"/>
              </a:rPr>
              <a:t> </a:t>
            </a:r>
            <a:r>
              <a:rPr b="1" i="1" lang="en-US" sz="2200">
                <a:latin typeface="Arial"/>
              </a:rPr>
              <a:t>LFW -10 dataset</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731520" y="548640"/>
            <a:ext cx="7771320" cy="822960"/>
          </a:xfrm>
          <a:prstGeom prst="rect">
            <a:avLst/>
          </a:prstGeom>
        </p:spPr>
        <p:txBody>
          <a:bodyPr lIns="0" rIns="0" tIns="0" bIns="0" anchor="ctr"/>
          <a:p>
            <a:pPr algn="ctr"/>
            <a:r>
              <a:rPr lang="en-US" sz="3200">
                <a:latin typeface="Arial"/>
              </a:rPr>
              <a:t>Learning weights for parts</a:t>
            </a:r>
            <a:endParaRPr/>
          </a:p>
        </p:txBody>
      </p:sp>
      <p:sp>
        <p:nvSpPr>
          <p:cNvPr id="112" name="TextShape 2"/>
          <p:cNvSpPr txBox="1"/>
          <p:nvPr/>
        </p:nvSpPr>
        <p:spPr>
          <a:xfrm>
            <a:off x="457200" y="1604520"/>
            <a:ext cx="8228880" cy="3976920"/>
          </a:xfrm>
          <a:prstGeom prst="rect">
            <a:avLst/>
          </a:prstGeom>
        </p:spPr>
        <p:txBody>
          <a:bodyPr lIns="0" rIns="0" tIns="0" bIns="0"/>
          <a:p>
            <a:pPr>
              <a:buSzPct val="45000"/>
              <a:buFont typeface="StarSymbol"/>
              <a:buChar char=""/>
            </a:pPr>
            <a:r>
              <a:rPr lang="en-US" sz="2200">
                <a:latin typeface="Arial"/>
              </a:rPr>
              <a:t>Learn which parts are more important than the other.</a:t>
            </a:r>
            <a:endParaRPr/>
          </a:p>
          <a:p>
            <a:pPr>
              <a:buSzPct val="45000"/>
              <a:buFont typeface="StarSymbol"/>
              <a:buChar char=""/>
            </a:pPr>
            <a:r>
              <a:rPr lang="en-US" sz="2200">
                <a:latin typeface="Arial"/>
              </a:rPr>
              <a:t>We assign </a:t>
            </a:r>
            <a:r>
              <a:rPr b="1" i="1" lang="en-US" sz="2200">
                <a:latin typeface="Arial"/>
              </a:rPr>
              <a:t>significance coefficients</a:t>
            </a:r>
            <a:r>
              <a:rPr lang="en-US" sz="2200">
                <a:latin typeface="Arial"/>
              </a:rPr>
              <a:t> for each part, which tells how significant is that part with respect to other parts in predicting the attribute.</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 name="TextShape 1"/>
          <p:cNvSpPr txBox="1"/>
          <p:nvPr/>
        </p:nvSpPr>
        <p:spPr>
          <a:xfrm>
            <a:off x="822960" y="274320"/>
            <a:ext cx="7771320" cy="1469520"/>
          </a:xfrm>
          <a:prstGeom prst="rect">
            <a:avLst/>
          </a:prstGeom>
        </p:spPr>
        <p:txBody>
          <a:bodyPr lIns="0" rIns="0" tIns="0" bIns="0" anchor="ctr"/>
          <a:p>
            <a:pPr algn="ctr"/>
            <a:r>
              <a:rPr lang="en-US" sz="2800">
                <a:latin typeface="Arial"/>
              </a:rPr>
              <a:t>What are Visual Attributes?</a:t>
            </a:r>
            <a:endParaRPr/>
          </a:p>
        </p:txBody>
      </p:sp>
      <p:sp>
        <p:nvSpPr>
          <p:cNvPr id="54" name="TextShape 2"/>
          <p:cNvSpPr txBox="1"/>
          <p:nvPr/>
        </p:nvSpPr>
        <p:spPr>
          <a:xfrm>
            <a:off x="548640" y="1554480"/>
            <a:ext cx="8229600" cy="4480560"/>
          </a:xfrm>
          <a:prstGeom prst="rect">
            <a:avLst/>
          </a:prstGeom>
        </p:spPr>
        <p:txBody>
          <a:bodyPr lIns="0" rIns="0" tIns="0" bIns="0"/>
          <a:p>
            <a:pPr>
              <a:buSzPct val="45000"/>
              <a:buFont typeface="StarSymbol"/>
              <a:buChar char=""/>
            </a:pPr>
            <a:r>
              <a:rPr b="1" i="1" lang="en-US">
                <a:latin typeface="Arial"/>
              </a:rPr>
              <a:t>Mid level concepts</a:t>
            </a:r>
            <a:r>
              <a:rPr lang="en-US" sz="2000">
                <a:latin typeface="Arial"/>
              </a:rPr>
              <a:t> </a:t>
            </a:r>
            <a:r>
              <a:rPr lang="en-US" sz="1600">
                <a:latin typeface="Arial"/>
              </a:rPr>
              <a:t>that bridge the gap between low level image features ( texture) and high level concepts (e.g: beach, table, Tom cruise).</a:t>
            </a:r>
            <a:endParaRPr/>
          </a:p>
          <a:p>
            <a:pPr>
              <a:buSzPct val="45000"/>
              <a:buFont typeface="StarSymbol"/>
              <a:buChar char=""/>
            </a:pPr>
            <a:r>
              <a:rPr lang="en-US" sz="1500">
                <a:latin typeface="Arial"/>
              </a:rPr>
              <a:t>Examples are properties of materials (furry, metallic), faces ( young, female) etc.</a:t>
            </a:r>
            <a:endParaRPr/>
          </a:p>
          <a:p>
            <a:pPr>
              <a:buSzPct val="45000"/>
              <a:buFont typeface="StarSymbol"/>
              <a:buChar char=""/>
            </a:pPr>
            <a:endParaRPr/>
          </a:p>
          <a:p>
            <a:pPr>
              <a:buSzPct val="45000"/>
              <a:buFont typeface="StarSymbol"/>
              <a:buChar char=""/>
            </a:pPr>
            <a:r>
              <a:rPr lang="en-US" sz="2000">
                <a:latin typeface="Arial"/>
              </a:rPr>
              <a:t>                  </a:t>
            </a:r>
            <a:r>
              <a:rPr lang="en-US" sz="2000">
                <a:latin typeface="Arial"/>
              </a:rPr>
              <a:t>RED                                         STRIPED  </a:t>
            </a:r>
            <a:endParaRPr/>
          </a:p>
          <a:p>
            <a:pPr>
              <a:buSzPct val="45000"/>
              <a:buFont typeface="StarSymbol"/>
              <a:buChar char=""/>
            </a:pPr>
            <a:r>
              <a:rPr lang="en-US" sz="2000">
                <a:latin typeface="Arial"/>
              </a:rPr>
              <a:t>                                                 </a:t>
            </a:r>
            <a:endParaRPr/>
          </a:p>
        </p:txBody>
      </p:sp>
      <p:pic>
        <p:nvPicPr>
          <p:cNvPr id="55" name="" descr=""/>
          <p:cNvPicPr/>
          <p:nvPr/>
        </p:nvPicPr>
        <p:blipFill>
          <a:blip r:embed="rId1"/>
          <a:stretch>
            <a:fillRect/>
          </a:stretch>
        </p:blipFill>
        <p:spPr>
          <a:xfrm>
            <a:off x="914400" y="3657600"/>
            <a:ext cx="3200400" cy="2012040"/>
          </a:xfrm>
          <a:prstGeom prst="rect">
            <a:avLst/>
          </a:prstGeom>
          <a:ln>
            <a:noFill/>
          </a:ln>
        </p:spPr>
      </p:pic>
      <p:pic>
        <p:nvPicPr>
          <p:cNvPr id="56" name="" descr=""/>
          <p:cNvPicPr/>
          <p:nvPr/>
        </p:nvPicPr>
        <p:blipFill>
          <a:blip r:embed="rId2"/>
          <a:stretch>
            <a:fillRect/>
          </a:stretch>
        </p:blipFill>
        <p:spPr>
          <a:xfrm>
            <a:off x="4572000" y="3474720"/>
            <a:ext cx="3657600" cy="2468880"/>
          </a:xfrm>
          <a:prstGeom prst="rect">
            <a:avLst/>
          </a:prstGeom>
          <a:ln>
            <a:noFill/>
          </a:ln>
        </p:spPr>
      </p:pic>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TextShape 1"/>
          <p:cNvSpPr txBox="1"/>
          <p:nvPr/>
        </p:nvSpPr>
        <p:spPr>
          <a:xfrm>
            <a:off x="824040" y="457200"/>
            <a:ext cx="7771320" cy="1469520"/>
          </a:xfrm>
          <a:prstGeom prst="rect">
            <a:avLst/>
          </a:prstGeom>
        </p:spPr>
        <p:txBody>
          <a:bodyPr lIns="0" rIns="0" tIns="0" bIns="0" anchor="ctr"/>
          <a:p>
            <a:pPr algn="ctr"/>
            <a:r>
              <a:rPr lang="en-US" sz="4400">
                <a:latin typeface="Arial"/>
              </a:rPr>
              <a:t>Problem formulation</a:t>
            </a:r>
            <a:endParaRPr/>
          </a:p>
        </p:txBody>
      </p:sp>
      <p:sp>
        <p:nvSpPr>
          <p:cNvPr id="114" name="TextShape 2"/>
          <p:cNvSpPr txBox="1"/>
          <p:nvPr/>
        </p:nvSpPr>
        <p:spPr>
          <a:xfrm>
            <a:off x="457200" y="1604520"/>
            <a:ext cx="8228880" cy="3976920"/>
          </a:xfrm>
          <a:prstGeom prst="rect">
            <a:avLst/>
          </a:prstGeom>
        </p:spPr>
        <p:txBody>
          <a:bodyPr lIns="0" rIns="0" tIns="0" bIns="0"/>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p:txBody>
      </p:sp>
      <p:pic>
        <p:nvPicPr>
          <p:cNvPr id="115" name="" descr=""/>
          <p:cNvPicPr/>
          <p:nvPr/>
        </p:nvPicPr>
        <p:blipFill>
          <a:blip r:embed="rId1"/>
          <a:stretch>
            <a:fillRect/>
          </a:stretch>
        </p:blipFill>
        <p:spPr>
          <a:xfrm>
            <a:off x="822960" y="4754880"/>
            <a:ext cx="4023360" cy="591840"/>
          </a:xfrm>
          <a:prstGeom prst="rect">
            <a:avLst/>
          </a:prstGeom>
          <a:ln>
            <a:noFill/>
          </a:ln>
        </p:spPr>
      </p:pic>
      <p:pic>
        <p:nvPicPr>
          <p:cNvPr id="116" name="" descr=""/>
          <p:cNvPicPr/>
          <p:nvPr/>
        </p:nvPicPr>
        <p:blipFill>
          <a:blip r:embed="rId2"/>
          <a:stretch>
            <a:fillRect/>
          </a:stretch>
        </p:blipFill>
        <p:spPr>
          <a:xfrm>
            <a:off x="1005840" y="5490000"/>
            <a:ext cx="3566160" cy="636480"/>
          </a:xfrm>
          <a:prstGeom prst="rect">
            <a:avLst/>
          </a:prstGeom>
          <a:ln>
            <a:noFill/>
          </a:ln>
        </p:spPr>
      </p:pic>
      <p:pic>
        <p:nvPicPr>
          <p:cNvPr id="117" name="" descr=""/>
          <p:cNvPicPr/>
          <p:nvPr/>
        </p:nvPicPr>
        <p:blipFill>
          <a:blip r:embed="rId3"/>
          <a:stretch>
            <a:fillRect/>
          </a:stretch>
        </p:blipFill>
        <p:spPr>
          <a:xfrm>
            <a:off x="456840" y="1604520"/>
            <a:ext cx="8229240" cy="315036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TextShape 1"/>
          <p:cNvSpPr txBox="1"/>
          <p:nvPr/>
        </p:nvSpPr>
        <p:spPr>
          <a:xfrm>
            <a:off x="685800" y="640080"/>
            <a:ext cx="7771320" cy="731520"/>
          </a:xfrm>
          <a:prstGeom prst="rect">
            <a:avLst/>
          </a:prstGeom>
        </p:spPr>
        <p:txBody>
          <a:bodyPr lIns="0" rIns="0" tIns="0" bIns="0" anchor="ctr"/>
          <a:p>
            <a:pPr algn="ctr"/>
            <a:r>
              <a:rPr lang="en-US" sz="2600">
                <a:latin typeface="Arial"/>
              </a:rPr>
              <a:t>Solving Optimization Problem</a:t>
            </a:r>
            <a:endParaRPr/>
          </a:p>
        </p:txBody>
      </p:sp>
      <p:sp>
        <p:nvSpPr>
          <p:cNvPr id="119" name="TextShape 2"/>
          <p:cNvSpPr txBox="1"/>
          <p:nvPr/>
        </p:nvSpPr>
        <p:spPr>
          <a:xfrm>
            <a:off x="457200" y="1371600"/>
            <a:ext cx="8228880" cy="4663440"/>
          </a:xfrm>
          <a:prstGeom prst="rect">
            <a:avLst/>
          </a:prstGeom>
        </p:spPr>
        <p:txBody>
          <a:bodyPr lIns="0" rIns="0" tIns="0" bIns="0"/>
          <a:p>
            <a:pPr>
              <a:buSzPct val="45000"/>
              <a:buFont typeface="StarSymbol"/>
              <a:buChar char=""/>
            </a:pPr>
            <a:r>
              <a:rPr lang="en-US" sz="1600">
                <a:latin typeface="Arial"/>
              </a:rPr>
              <a:t>Solved through block co-ordinate descent algorithm.</a:t>
            </a:r>
            <a:endParaRPr/>
          </a:p>
          <a:p>
            <a:pPr>
              <a:buSzPct val="45000"/>
              <a:buFont typeface="StarSymbol"/>
              <a:buChar char=""/>
            </a:pPr>
            <a:r>
              <a:rPr lang="en-US" sz="1600">
                <a:latin typeface="Arial"/>
              </a:rPr>
              <a:t>Consider each set of parameters Wm and Sm as two blocks, and optimize them in an alternate manner. </a:t>
            </a:r>
            <a:endParaRPr/>
          </a:p>
          <a:p>
            <a:pPr>
              <a:buSzPct val="45000"/>
              <a:buFont typeface="StarSymbol"/>
              <a:buChar char=""/>
            </a:pPr>
            <a:r>
              <a:rPr lang="en-US" sz="1600">
                <a:latin typeface="Arial"/>
              </a:rPr>
              <a:t>All entries of Wm are initialized to be zero, and all entries of Sm are initialized to be equal to 1/K. ( K = no of parts)</a:t>
            </a:r>
            <a:endParaRPr/>
          </a:p>
          <a:p>
            <a:pPr>
              <a:buSzPct val="45000"/>
              <a:buFont typeface="StarSymbol"/>
              <a:buChar char=""/>
            </a:pPr>
            <a:r>
              <a:rPr lang="en-US" sz="1600">
                <a:latin typeface="Arial"/>
              </a:rPr>
              <a:t>Alternatively learn the parameters Sm and Wm until accuracy on the validation set stops increasing.</a:t>
            </a:r>
            <a:endParaRPr/>
          </a:p>
          <a:p>
            <a:pPr>
              <a:buSzPct val="45000"/>
              <a:buFont typeface="StarSymbol"/>
              <a:buChar char=""/>
            </a:pP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TextShape 1"/>
          <p:cNvSpPr txBox="1"/>
          <p:nvPr/>
        </p:nvSpPr>
        <p:spPr>
          <a:xfrm>
            <a:off x="732600" y="450720"/>
            <a:ext cx="7771320" cy="920880"/>
          </a:xfrm>
          <a:prstGeom prst="rect">
            <a:avLst/>
          </a:prstGeom>
        </p:spPr>
        <p:txBody>
          <a:bodyPr lIns="0" rIns="0" tIns="0" bIns="0" anchor="ctr"/>
          <a:p>
            <a:pPr algn="ctr"/>
            <a:r>
              <a:rPr lang="en-US" sz="4400">
                <a:latin typeface="Arial"/>
              </a:rPr>
              <a:t>Experiments</a:t>
            </a:r>
            <a:endParaRPr/>
          </a:p>
        </p:txBody>
      </p:sp>
      <p:sp>
        <p:nvSpPr>
          <p:cNvPr id="121" name="TextShape 2"/>
          <p:cNvSpPr txBox="1"/>
          <p:nvPr/>
        </p:nvSpPr>
        <p:spPr>
          <a:xfrm>
            <a:off x="549360" y="1554480"/>
            <a:ext cx="8228880" cy="4846320"/>
          </a:xfrm>
          <a:prstGeom prst="rect">
            <a:avLst/>
          </a:prstGeom>
        </p:spPr>
        <p:txBody>
          <a:bodyPr lIns="0" rIns="0" tIns="0" bIns="0"/>
          <a:p>
            <a:pPr>
              <a:buSzPct val="45000"/>
              <a:buFont typeface="StarSymbol"/>
              <a:buChar char=""/>
            </a:pPr>
            <a:r>
              <a:rPr lang="en-US" sz="1500">
                <a:latin typeface="Arial"/>
              </a:rPr>
              <a:t>We compare our proposed method to the method of Relative Attributes[ ICCV 2011] on LFW dataset under different settings.</a:t>
            </a:r>
            <a:endParaRPr/>
          </a:p>
          <a:p>
            <a:pPr>
              <a:buSzPct val="45000"/>
              <a:buFont typeface="StarSymbol"/>
              <a:buChar char=""/>
            </a:pPr>
            <a:r>
              <a:rPr lang="en-US" sz="1500">
                <a:latin typeface="Arial"/>
              </a:rPr>
              <a:t>Features for parts: we represent a part as BOW histogram over dense SIFT features. We used two different settings for this 1) part specific vocabulary 2) Single vocabulary for all the parts.</a:t>
            </a:r>
            <a:endParaRPr/>
          </a:p>
          <a:p>
            <a:pPr>
              <a:buSzPct val="45000"/>
              <a:buFont typeface="StarSymbol"/>
              <a:buChar char=""/>
            </a:pPr>
            <a:r>
              <a:rPr lang="en-US" sz="1500">
                <a:latin typeface="Arial"/>
              </a:rPr>
              <a:t>Baselines: we compare Ranking SVM method with different features.</a:t>
            </a:r>
            <a:endParaRPr/>
          </a:p>
          <a:p>
            <a:pPr>
              <a:buSzPct val="45000"/>
              <a:buFont typeface="StarSymbol"/>
              <a:buChar char=""/>
            </a:pPr>
            <a:r>
              <a:rPr lang="en-US" sz="1500">
                <a:latin typeface="Arial"/>
              </a:rPr>
              <a:t>1) BOW histogram over 1000 visual words.</a:t>
            </a:r>
            <a:endParaRPr/>
          </a:p>
          <a:p>
            <a:pPr>
              <a:buSzPct val="45000"/>
              <a:buFont typeface="StarSymbol"/>
              <a:buChar char=""/>
            </a:pPr>
            <a:r>
              <a:rPr lang="en-US" sz="1500">
                <a:latin typeface="Arial"/>
              </a:rPr>
              <a:t>2) Global 512 dimensional  GIST feature vector over the entire image.</a:t>
            </a:r>
            <a:endParaRPr/>
          </a:p>
          <a:p>
            <a:pPr>
              <a:buSzPct val="45000"/>
              <a:buFont typeface="StarSymbol"/>
              <a:buChar char=""/>
            </a:pPr>
            <a:r>
              <a:rPr lang="en-US" sz="1500">
                <a:latin typeface="Arial"/>
              </a:rPr>
              <a:t>3) Global 512 dimensional GIST and 30 dimensional RGB feature vector over the entire image.</a:t>
            </a:r>
            <a:endParaRPr/>
          </a:p>
          <a:p>
            <a:pPr>
              <a:buSzPct val="45000"/>
              <a:buFont typeface="StarSymbol"/>
              <a:buChar char=""/>
            </a:pPr>
            <a:r>
              <a:rPr lang="en-US" sz="1500">
                <a:latin typeface="Arial"/>
              </a:rPr>
              <a:t>4) Spatial pyramid up to 2 or 3 levels using dense sift + BOW.</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TextShape 1"/>
          <p:cNvSpPr txBox="1"/>
          <p:nvPr/>
        </p:nvSpPr>
        <p:spPr>
          <a:xfrm>
            <a:off x="549720" y="548640"/>
            <a:ext cx="7771320" cy="914400"/>
          </a:xfrm>
          <a:prstGeom prst="rect">
            <a:avLst/>
          </a:prstGeom>
        </p:spPr>
        <p:txBody>
          <a:bodyPr lIns="0" rIns="0" tIns="0" bIns="0" anchor="ctr"/>
          <a:p>
            <a:pPr algn="ctr"/>
            <a:r>
              <a:rPr lang="en-US" sz="3200">
                <a:latin typeface="Arial"/>
              </a:rPr>
              <a:t>Results</a:t>
            </a:r>
            <a:endParaRPr/>
          </a:p>
        </p:txBody>
      </p:sp>
      <p:pic>
        <p:nvPicPr>
          <p:cNvPr id="123" name="" descr=""/>
          <p:cNvPicPr/>
          <p:nvPr/>
        </p:nvPicPr>
        <p:blipFill>
          <a:blip r:embed="rId1"/>
          <a:stretch>
            <a:fillRect/>
          </a:stretch>
        </p:blipFill>
        <p:spPr>
          <a:xfrm>
            <a:off x="365760" y="1280160"/>
            <a:ext cx="8503920" cy="484632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TextShape 1"/>
          <p:cNvSpPr txBox="1"/>
          <p:nvPr/>
        </p:nvSpPr>
        <p:spPr>
          <a:xfrm>
            <a:off x="914400" y="365760"/>
            <a:ext cx="7771320" cy="1005840"/>
          </a:xfrm>
          <a:prstGeom prst="rect">
            <a:avLst/>
          </a:prstGeom>
        </p:spPr>
        <p:txBody>
          <a:bodyPr lIns="0" rIns="0" tIns="0" bIns="0" anchor="ctr"/>
          <a:p>
            <a:pPr algn="ctr"/>
            <a:r>
              <a:rPr lang="en-US" sz="2200">
                <a:latin typeface="Arial"/>
              </a:rPr>
              <a:t>Top 10 parts learned by our method for each attribute</a:t>
            </a:r>
            <a:endParaRPr/>
          </a:p>
        </p:txBody>
      </p:sp>
      <p:pic>
        <p:nvPicPr>
          <p:cNvPr id="125" name="" descr=""/>
          <p:cNvPicPr/>
          <p:nvPr/>
        </p:nvPicPr>
        <p:blipFill>
          <a:blip r:embed="rId1"/>
          <a:stretch>
            <a:fillRect/>
          </a:stretch>
        </p:blipFill>
        <p:spPr>
          <a:xfrm>
            <a:off x="914400" y="1604160"/>
            <a:ext cx="7190280" cy="2327760"/>
          </a:xfrm>
          <a:prstGeom prst="rect">
            <a:avLst/>
          </a:prstGeom>
          <a:ln>
            <a:noFill/>
          </a:ln>
        </p:spPr>
      </p:pic>
      <p:pic>
        <p:nvPicPr>
          <p:cNvPr id="126" name="" descr=""/>
          <p:cNvPicPr/>
          <p:nvPr/>
        </p:nvPicPr>
        <p:blipFill>
          <a:blip r:embed="rId2"/>
          <a:stretch>
            <a:fillRect/>
          </a:stretch>
        </p:blipFill>
        <p:spPr>
          <a:xfrm>
            <a:off x="1130040" y="3931920"/>
            <a:ext cx="7008120" cy="246888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TextShape 1"/>
          <p:cNvSpPr txBox="1"/>
          <p:nvPr/>
        </p:nvSpPr>
        <p:spPr>
          <a:xfrm>
            <a:off x="732600" y="359280"/>
            <a:ext cx="7771320" cy="829440"/>
          </a:xfrm>
          <a:prstGeom prst="rect">
            <a:avLst/>
          </a:prstGeom>
        </p:spPr>
        <p:txBody>
          <a:bodyPr lIns="0" rIns="0" tIns="0" bIns="0" anchor="ctr"/>
          <a:p>
            <a:pPr algn="ctr"/>
            <a:r>
              <a:rPr lang="en-US" sz="3200">
                <a:latin typeface="Arial"/>
              </a:rPr>
              <a:t>Application to interactive image search</a:t>
            </a:r>
            <a:endParaRPr/>
          </a:p>
        </p:txBody>
      </p:sp>
      <p:sp>
        <p:nvSpPr>
          <p:cNvPr id="128" name="TextShape 2"/>
          <p:cNvSpPr txBox="1"/>
          <p:nvPr/>
        </p:nvSpPr>
        <p:spPr>
          <a:xfrm>
            <a:off x="457200" y="1188720"/>
            <a:ext cx="8228880" cy="4392720"/>
          </a:xfrm>
          <a:prstGeom prst="rect">
            <a:avLst/>
          </a:prstGeom>
        </p:spPr>
        <p:txBody>
          <a:bodyPr lIns="0" rIns="0" tIns="0" bIns="0"/>
          <a:p>
            <a:pPr>
              <a:buSzPct val="45000"/>
              <a:buFont typeface="StarSymbol"/>
              <a:buChar char=""/>
            </a:pPr>
            <a:r>
              <a:rPr lang="en-US">
                <a:latin typeface="Arial"/>
              </a:rPr>
              <a:t>Used to  search an image by comparing with other images using relative attribute feedback.</a:t>
            </a:r>
            <a:endParaRPr/>
          </a:p>
          <a:p>
            <a:pPr>
              <a:buSzPct val="45000"/>
              <a:buFont typeface="StarSymbol"/>
              <a:buChar char=""/>
            </a:pPr>
            <a:r>
              <a:rPr lang="en-US">
                <a:latin typeface="Arial"/>
              </a:rPr>
              <a:t>The user can search for a particular image by selecting images from the database and giving feedback</a:t>
            </a:r>
            <a:r>
              <a:rPr lang="en-US" sz="2200">
                <a:latin typeface="Arial"/>
              </a:rPr>
              <a:t> </a:t>
            </a:r>
            <a:endParaRPr/>
          </a:p>
          <a:p>
            <a:pPr>
              <a:buSzPct val="45000"/>
              <a:buFont typeface="StarSymbol"/>
              <a:buChar char=""/>
            </a:pPr>
            <a:endParaRPr/>
          </a:p>
        </p:txBody>
      </p:sp>
      <p:pic>
        <p:nvPicPr>
          <p:cNvPr id="129" name="" descr=""/>
          <p:cNvPicPr/>
          <p:nvPr/>
        </p:nvPicPr>
        <p:blipFill>
          <a:blip r:embed="rId1"/>
          <a:stretch>
            <a:fillRect/>
          </a:stretch>
        </p:blipFill>
        <p:spPr>
          <a:xfrm>
            <a:off x="1371600" y="2651760"/>
            <a:ext cx="5486400" cy="347472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1005840" y="274320"/>
            <a:ext cx="7498080" cy="914400"/>
          </a:xfrm>
          <a:prstGeom prst="rect">
            <a:avLst/>
          </a:prstGeom>
        </p:spPr>
        <p:txBody>
          <a:bodyPr lIns="0" rIns="0" tIns="0" bIns="0" anchor="ctr"/>
          <a:p>
            <a:pPr algn="ctr"/>
            <a:r>
              <a:rPr lang="en-US" sz="3200">
                <a:latin typeface="Arial"/>
              </a:rPr>
              <a:t>Results for Image search application</a:t>
            </a:r>
            <a:endParaRPr/>
          </a:p>
        </p:txBody>
      </p:sp>
      <p:sp>
        <p:nvSpPr>
          <p:cNvPr id="131" name="TextShape 2"/>
          <p:cNvSpPr txBox="1"/>
          <p:nvPr/>
        </p:nvSpPr>
        <p:spPr>
          <a:xfrm>
            <a:off x="914400" y="1604160"/>
            <a:ext cx="7589520" cy="4339440"/>
          </a:xfrm>
          <a:prstGeom prst="rect">
            <a:avLst/>
          </a:prstGeom>
        </p:spPr>
        <p:txBody>
          <a:bodyPr lIns="0" rIns="0" tIns="0" bIns="0"/>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endParaRPr/>
          </a:p>
          <a:p>
            <a:pPr>
              <a:buSzPct val="45000"/>
              <a:buFont typeface="StarSymbol"/>
              <a:buChar char=""/>
            </a:pPr>
            <a:r>
              <a:rPr lang="en-US" sz="1600">
                <a:latin typeface="Arial"/>
              </a:rPr>
              <a:t>Performance variation of different methods on interactive image search with number of reference images and number of feedbacks. Each plot shows the number of searches in which the target image is ranked below a particular rank. Larger is the number of searches falling below a specified rank, better is the accuracy</a:t>
            </a:r>
            <a:endParaRPr/>
          </a:p>
        </p:txBody>
      </p:sp>
      <p:pic>
        <p:nvPicPr>
          <p:cNvPr id="132" name="" descr=""/>
          <p:cNvPicPr/>
          <p:nvPr/>
        </p:nvPicPr>
        <p:blipFill>
          <a:blip r:embed="rId1"/>
          <a:stretch>
            <a:fillRect/>
          </a:stretch>
        </p:blipFill>
        <p:spPr>
          <a:xfrm>
            <a:off x="274320" y="1005840"/>
            <a:ext cx="8686800" cy="411480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3" name="TextShape 1"/>
          <p:cNvSpPr txBox="1"/>
          <p:nvPr/>
        </p:nvSpPr>
        <p:spPr>
          <a:xfrm>
            <a:off x="641160" y="450720"/>
            <a:ext cx="7771320" cy="920880"/>
          </a:xfrm>
          <a:prstGeom prst="rect">
            <a:avLst/>
          </a:prstGeom>
        </p:spPr>
        <p:txBody>
          <a:bodyPr lIns="0" rIns="0" tIns="0" bIns="0" anchor="ctr"/>
          <a:p>
            <a:pPr algn="ctr"/>
            <a:r>
              <a:rPr lang="en-US" sz="2600">
                <a:latin typeface="Arial"/>
              </a:rPr>
              <a:t>Relative attributes to relational attributes</a:t>
            </a:r>
            <a:endParaRPr/>
          </a:p>
        </p:txBody>
      </p:sp>
      <p:sp>
        <p:nvSpPr>
          <p:cNvPr id="134" name="TextShape 2"/>
          <p:cNvSpPr txBox="1"/>
          <p:nvPr/>
        </p:nvSpPr>
        <p:spPr>
          <a:xfrm>
            <a:off x="457200" y="1604520"/>
            <a:ext cx="8228880" cy="3976920"/>
          </a:xfrm>
          <a:prstGeom prst="rect">
            <a:avLst/>
          </a:prstGeom>
        </p:spPr>
        <p:txBody>
          <a:bodyPr lIns="0" rIns="0" tIns="0" bIns="0"/>
          <a:p>
            <a:pPr>
              <a:buSzPct val="45000"/>
              <a:buFont typeface="StarSymbol"/>
              <a:buChar char=""/>
            </a:pPr>
            <a:r>
              <a:rPr lang="en-US" sz="1600">
                <a:latin typeface="Arial"/>
              </a:rPr>
              <a:t>Relational Attributes provide a more natural way of comparing two images based on some given attribute than the Relative attribute.</a:t>
            </a:r>
            <a:endParaRPr/>
          </a:p>
          <a:p>
            <a:pPr>
              <a:buSzPct val="45000"/>
              <a:buFont typeface="StarSymbol"/>
              <a:buChar char=""/>
            </a:pPr>
            <a:endParaRPr/>
          </a:p>
          <a:p>
            <a:pPr>
              <a:buSzPct val="45000"/>
              <a:buFont typeface="StarSymbol"/>
              <a:buChar char=""/>
            </a:pPr>
            <a:r>
              <a:rPr lang="en-US" sz="1600">
                <a:latin typeface="Arial"/>
              </a:rPr>
              <a:t>Relational attributes take into account not only the content of the two images but also its relation to the other image pairs. This makes the comparison more robust.</a:t>
            </a:r>
            <a:endParaRPr/>
          </a:p>
          <a:p>
            <a:pPr>
              <a:buSzPct val="45000"/>
              <a:buFont typeface="StarSymbol"/>
              <a:buChar char=""/>
            </a:pPr>
            <a:endParaRPr/>
          </a:p>
          <a:p>
            <a:pPr>
              <a:buSzPct val="45000"/>
              <a:buFont typeface="StarSymbol"/>
              <a:buChar char=""/>
            </a:pPr>
            <a:r>
              <a:rPr lang="en-US" sz="1600">
                <a:latin typeface="Arial"/>
              </a:rPr>
              <a:t>Intuition behind this is when we use difference of features between images the contribution coming from the image pair  will not be very significant when compared to contribution coming from all other image pairs.</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TextShape 1"/>
          <p:cNvSpPr txBox="1"/>
          <p:nvPr/>
        </p:nvSpPr>
        <p:spPr>
          <a:xfrm>
            <a:off x="915480" y="450720"/>
            <a:ext cx="7771320" cy="920880"/>
          </a:xfrm>
          <a:prstGeom prst="rect">
            <a:avLst/>
          </a:prstGeom>
        </p:spPr>
        <p:txBody>
          <a:bodyPr lIns="0" rIns="0" tIns="0" bIns="0" anchor="ctr"/>
          <a:p>
            <a:pPr algn="ctr"/>
            <a:r>
              <a:rPr lang="en-US" sz="3200">
                <a:latin typeface="Arial"/>
              </a:rPr>
              <a:t>Gaussian process regression</a:t>
            </a:r>
            <a:endParaRPr/>
          </a:p>
        </p:txBody>
      </p:sp>
      <p:sp>
        <p:nvSpPr>
          <p:cNvPr id="136" name="TextShape 2"/>
          <p:cNvSpPr txBox="1"/>
          <p:nvPr/>
        </p:nvSpPr>
        <p:spPr>
          <a:xfrm>
            <a:off x="366480" y="1554480"/>
            <a:ext cx="8228880" cy="4572000"/>
          </a:xfrm>
          <a:prstGeom prst="rect">
            <a:avLst/>
          </a:prstGeom>
        </p:spPr>
        <p:txBody>
          <a:bodyPr lIns="0" rIns="0" tIns="0" bIns="0"/>
          <a:p>
            <a:pPr>
              <a:buSzPct val="45000"/>
              <a:buFont typeface="StarSymbol"/>
              <a:buChar char=""/>
            </a:pPr>
            <a:r>
              <a:rPr lang="en-US" sz="2000">
                <a:latin typeface="Arial"/>
              </a:rPr>
              <a:t>In the method of relative attributes, ranking is based on the image pair. Only the content of two images is taken into consideration.</a:t>
            </a:r>
            <a:endParaRPr/>
          </a:p>
          <a:p>
            <a:pPr>
              <a:buSzPct val="45000"/>
              <a:buFont typeface="StarSymbol"/>
              <a:buChar char=""/>
            </a:pPr>
            <a:endParaRPr/>
          </a:p>
          <a:p>
            <a:pPr>
              <a:buSzPct val="45000"/>
              <a:buFont typeface="StarSymbol"/>
              <a:buChar char=""/>
            </a:pPr>
            <a:endParaRPr/>
          </a:p>
          <a:p>
            <a:pPr>
              <a:buSzPct val="45000"/>
              <a:buFont typeface="StarSymbol"/>
              <a:buChar char=""/>
            </a:pPr>
            <a:r>
              <a:rPr lang="en-US" sz="2000">
                <a:latin typeface="Arial"/>
              </a:rPr>
              <a:t>In our method given two images to rank, we also consider the relationship of this pair with all other pairs using Gaussian process regression.</a:t>
            </a:r>
            <a:endParaRPr/>
          </a:p>
          <a:p>
            <a:pPr>
              <a:buSzPct val="45000"/>
              <a:buFont typeface="StarSymbol"/>
              <a:buChar char=""/>
            </a:pPr>
            <a:r>
              <a:rPr lang="en-US" sz="2000">
                <a:latin typeface="Arial"/>
              </a:rPr>
              <a:t>Gaussian process is a collection of random variables such that each random variable corresponds to a Gaussian distribution.</a:t>
            </a:r>
            <a:endParaRPr/>
          </a:p>
          <a:p>
            <a:pPr>
              <a:buSzPct val="45000"/>
              <a:buFont typeface="StarSymbol"/>
              <a:buChar char=""/>
            </a:pPr>
            <a:r>
              <a:rPr lang="en-US" sz="2000">
                <a:latin typeface="Arial"/>
              </a:rPr>
              <a:t>In our case each random variable is an image pair.</a:t>
            </a:r>
            <a:endParaRPr/>
          </a:p>
        </p:txBody>
      </p:sp>
      <p:pic>
        <p:nvPicPr>
          <p:cNvPr id="137" name="" descr=""/>
          <p:cNvPicPr/>
          <p:nvPr/>
        </p:nvPicPr>
        <p:blipFill>
          <a:blip r:embed="rId1"/>
          <a:stretch>
            <a:fillRect/>
          </a:stretch>
        </p:blipFill>
        <p:spPr>
          <a:xfrm>
            <a:off x="1280520" y="2183760"/>
            <a:ext cx="4068360" cy="101880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822960" y="633600"/>
            <a:ext cx="7771320" cy="646560"/>
          </a:xfrm>
          <a:prstGeom prst="rect">
            <a:avLst/>
          </a:prstGeom>
        </p:spPr>
        <p:txBody>
          <a:bodyPr lIns="0" rIns="0" tIns="0" bIns="0" anchor="ctr"/>
          <a:p>
            <a:pPr algn="ctr"/>
            <a:endParaRPr/>
          </a:p>
        </p:txBody>
      </p:sp>
      <p:sp>
        <p:nvSpPr>
          <p:cNvPr id="139" name="TextShape 2"/>
          <p:cNvSpPr txBox="1"/>
          <p:nvPr/>
        </p:nvSpPr>
        <p:spPr>
          <a:xfrm>
            <a:off x="457920" y="1371600"/>
            <a:ext cx="8228880" cy="5029200"/>
          </a:xfrm>
          <a:prstGeom prst="rect">
            <a:avLst/>
          </a:prstGeom>
        </p:spPr>
        <p:txBody>
          <a:bodyPr lIns="0" rIns="0" tIns="0" bIns="0"/>
          <a:p>
            <a:pPr>
              <a:buSzPct val="45000"/>
              <a:buFont typeface="StarSymbol"/>
              <a:buChar char=""/>
            </a:pPr>
            <a:r>
              <a:rPr lang="en-US" sz="2200">
                <a:latin typeface="Arial"/>
              </a:rPr>
              <a:t>We define a pairwise ranking function as </a:t>
            </a:r>
            <a:endParaRPr/>
          </a:p>
          <a:p>
            <a:pPr>
              <a:buSzPct val="45000"/>
              <a:buFont typeface="StarSymbol"/>
              <a:buChar char=""/>
            </a:pPr>
            <a:endParaRPr/>
          </a:p>
          <a:p>
            <a:pPr>
              <a:buSzPct val="45000"/>
              <a:buFont typeface="StarSymbol"/>
              <a:buChar char=""/>
            </a:pPr>
            <a:endParaRPr/>
          </a:p>
          <a:p>
            <a:pPr>
              <a:buSzPct val="45000"/>
              <a:buFont typeface="StarSymbol"/>
              <a:buChar char=""/>
            </a:pPr>
            <a:r>
              <a:rPr lang="en-US" sz="2200">
                <a:latin typeface="Arial"/>
              </a:rPr>
              <a:t>Where K is predefined kernel that gives a gram matrix.</a:t>
            </a:r>
            <a:endParaRPr/>
          </a:p>
          <a:p>
            <a:pPr>
              <a:buSzPct val="45000"/>
              <a:buFont typeface="StarSymbol"/>
              <a:buChar char=""/>
            </a:pPr>
            <a:r>
              <a:rPr lang="en-US" sz="2200">
                <a:latin typeface="Arial"/>
              </a:rPr>
              <a:t>Xpq ( Xp-Xq) is the difference of features of two images.</a:t>
            </a:r>
            <a:endParaRPr/>
          </a:p>
          <a:p>
            <a:pPr>
              <a:buSzPct val="45000"/>
              <a:buFont typeface="StarSymbol"/>
              <a:buChar char=""/>
            </a:pPr>
            <a:r>
              <a:rPr lang="en-US" sz="2200">
                <a:latin typeface="Arial"/>
              </a:rPr>
              <a:t>The above equation can be written as</a:t>
            </a:r>
            <a:endParaRPr/>
          </a:p>
          <a:p>
            <a:pPr>
              <a:buSzPct val="45000"/>
              <a:buFont typeface="StarSymbol"/>
              <a:buChar char=""/>
            </a:pPr>
            <a:endParaRPr/>
          </a:p>
          <a:p>
            <a:pPr>
              <a:buSzPct val="45000"/>
              <a:buFont typeface="StarSymbol"/>
              <a:buChar char=""/>
            </a:pPr>
            <a:r>
              <a:rPr lang="en-US" sz="2200">
                <a:latin typeface="Arial"/>
              </a:rPr>
              <a:t> </a:t>
            </a:r>
            <a:endParaRPr/>
          </a:p>
          <a:p>
            <a:pPr>
              <a:buSzPct val="45000"/>
              <a:buFont typeface="StarSymbol"/>
              <a:buChar char=""/>
            </a:pPr>
            <a:r>
              <a:rPr lang="en-US" sz="2200">
                <a:latin typeface="Arial"/>
              </a:rPr>
              <a:t>Gaussian kernel is used to compute similarity between two images.</a:t>
            </a:r>
            <a:endParaRPr/>
          </a:p>
          <a:p>
            <a:pPr>
              <a:buSzPct val="45000"/>
              <a:buFont typeface="StarSymbol"/>
              <a:buChar char=""/>
            </a:pPr>
            <a:r>
              <a:rPr lang="en-US" sz="2200">
                <a:latin typeface="Arial"/>
              </a:rPr>
              <a:t>Optimized the problem using Newtons method.</a:t>
            </a:r>
            <a:endParaRPr/>
          </a:p>
          <a:p>
            <a:pPr>
              <a:buSzPct val="45000"/>
              <a:buFont typeface="StarSymbol"/>
              <a:buChar char=""/>
            </a:pPr>
            <a:r>
              <a:rPr lang="en-US" sz="2200">
                <a:latin typeface="Arial"/>
              </a:rPr>
              <a:t>Fixed parameter </a:t>
            </a:r>
            <a:r>
              <a:rPr lang="en-US" sz="2200">
                <a:latin typeface="Arial"/>
                <a:ea typeface="Arial"/>
              </a:rPr>
              <a:t>σ</a:t>
            </a:r>
            <a:r>
              <a:rPr lang="en-US" sz="2200">
                <a:latin typeface="Arial"/>
                <a:ea typeface="Arial"/>
              </a:rPr>
              <a:t> = 0.3 and optimize </a:t>
            </a:r>
            <a:r>
              <a:rPr lang="en-US" sz="2200">
                <a:latin typeface="Arial"/>
                <a:ea typeface="Arial"/>
              </a:rPr>
              <a:t>γ using cross validation.</a:t>
            </a:r>
            <a:endParaRPr/>
          </a:p>
        </p:txBody>
      </p:sp>
      <p:pic>
        <p:nvPicPr>
          <p:cNvPr id="140" name="" descr=""/>
          <p:cNvPicPr/>
          <p:nvPr/>
        </p:nvPicPr>
        <p:blipFill>
          <a:blip r:embed="rId1"/>
          <a:stretch>
            <a:fillRect/>
          </a:stretch>
        </p:blipFill>
        <p:spPr>
          <a:xfrm>
            <a:off x="1097280" y="1828800"/>
            <a:ext cx="7132320" cy="822960"/>
          </a:xfrm>
          <a:prstGeom prst="rect">
            <a:avLst/>
          </a:prstGeom>
          <a:ln>
            <a:noFill/>
          </a:ln>
        </p:spPr>
      </p:pic>
      <p:pic>
        <p:nvPicPr>
          <p:cNvPr id="141" name="" descr=""/>
          <p:cNvPicPr/>
          <p:nvPr/>
        </p:nvPicPr>
        <p:blipFill>
          <a:blip r:embed="rId2"/>
          <a:stretch>
            <a:fillRect/>
          </a:stretch>
        </p:blipFill>
        <p:spPr>
          <a:xfrm>
            <a:off x="5328360" y="3566160"/>
            <a:ext cx="3200400" cy="640080"/>
          </a:xfrm>
          <a:prstGeom prst="rect">
            <a:avLst/>
          </a:prstGeom>
          <a:ln>
            <a:noFill/>
          </a:ln>
        </p:spPr>
      </p:pic>
      <p:pic>
        <p:nvPicPr>
          <p:cNvPr id="142" name="" descr=""/>
          <p:cNvPicPr/>
          <p:nvPr/>
        </p:nvPicPr>
        <p:blipFill>
          <a:blip r:embed="rId3"/>
          <a:stretch>
            <a:fillRect/>
          </a:stretch>
        </p:blipFill>
        <p:spPr>
          <a:xfrm>
            <a:off x="548640" y="4206240"/>
            <a:ext cx="8228880" cy="55044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 name="TextShape 1"/>
          <p:cNvSpPr txBox="1"/>
          <p:nvPr/>
        </p:nvSpPr>
        <p:spPr>
          <a:xfrm>
            <a:off x="457200" y="1097280"/>
            <a:ext cx="2649600" cy="2404080"/>
          </a:xfrm>
          <a:prstGeom prst="rect">
            <a:avLst/>
          </a:prstGeom>
        </p:spPr>
        <p:txBody>
          <a:bodyPr lIns="0" rIns="0" tIns="0" bIns="0"/>
          <a:p>
            <a:pPr>
              <a:buSzPct val="45000"/>
              <a:buFont typeface="StarSymbol"/>
              <a:buChar char=""/>
            </a:pPr>
            <a:r>
              <a:rPr lang="en-US">
                <a:latin typeface="Arial"/>
              </a:rPr>
              <a:t>              </a:t>
            </a:r>
            <a:r>
              <a:rPr i="1" lang="en-US">
                <a:latin typeface="Arial"/>
              </a:rPr>
              <a:t>Furry dog</a:t>
            </a:r>
            <a:endParaRPr/>
          </a:p>
        </p:txBody>
      </p:sp>
      <p:pic>
        <p:nvPicPr>
          <p:cNvPr id="58" name="" descr=""/>
          <p:cNvPicPr/>
          <p:nvPr/>
        </p:nvPicPr>
        <p:blipFill>
          <a:blip r:embed="rId1"/>
          <a:stretch>
            <a:fillRect/>
          </a:stretch>
        </p:blipFill>
        <p:spPr>
          <a:xfrm>
            <a:off x="642240" y="1463040"/>
            <a:ext cx="3106800" cy="2136960"/>
          </a:xfrm>
          <a:prstGeom prst="rect">
            <a:avLst/>
          </a:prstGeom>
          <a:ln>
            <a:noFill/>
          </a:ln>
        </p:spPr>
      </p:pic>
      <p:sp>
        <p:nvSpPr>
          <p:cNvPr id="59" name="TextShape 2"/>
          <p:cNvSpPr txBox="1"/>
          <p:nvPr/>
        </p:nvSpPr>
        <p:spPr>
          <a:xfrm>
            <a:off x="6022080" y="1188720"/>
            <a:ext cx="2649600" cy="2312640"/>
          </a:xfrm>
          <a:prstGeom prst="rect">
            <a:avLst/>
          </a:prstGeom>
        </p:spPr>
        <p:txBody>
          <a:bodyPr lIns="0" rIns="0" tIns="0" bIns="0"/>
          <a:p>
            <a:pPr>
              <a:buSzPct val="45000"/>
              <a:buFont typeface="StarSymbol"/>
              <a:buChar char=""/>
            </a:pPr>
            <a:r>
              <a:rPr i="1" lang="en-US">
                <a:latin typeface="Arial"/>
              </a:rPr>
              <a:t>Curly hair</a:t>
            </a:r>
            <a:endParaRPr/>
          </a:p>
        </p:txBody>
      </p:sp>
      <p:pic>
        <p:nvPicPr>
          <p:cNvPr id="60" name="" descr=""/>
          <p:cNvPicPr/>
          <p:nvPr/>
        </p:nvPicPr>
        <p:blipFill>
          <a:blip r:embed="rId2"/>
          <a:stretch>
            <a:fillRect/>
          </a:stretch>
        </p:blipFill>
        <p:spPr>
          <a:xfrm>
            <a:off x="5486400" y="1463040"/>
            <a:ext cx="2926080" cy="2136960"/>
          </a:xfrm>
          <a:prstGeom prst="rect">
            <a:avLst/>
          </a:prstGeom>
          <a:ln>
            <a:noFill/>
          </a:ln>
        </p:spPr>
      </p:pic>
      <p:pic>
        <p:nvPicPr>
          <p:cNvPr id="61" name="" descr=""/>
          <p:cNvPicPr/>
          <p:nvPr/>
        </p:nvPicPr>
        <p:blipFill>
          <a:blip r:embed="rId3"/>
          <a:stretch>
            <a:fillRect/>
          </a:stretch>
        </p:blipFill>
        <p:spPr>
          <a:xfrm>
            <a:off x="5303520" y="4269600"/>
            <a:ext cx="3108960" cy="2039760"/>
          </a:xfrm>
          <a:prstGeom prst="rect">
            <a:avLst/>
          </a:prstGeom>
          <a:ln>
            <a:noFill/>
          </a:ln>
        </p:spPr>
      </p:pic>
      <p:pic>
        <p:nvPicPr>
          <p:cNvPr id="62" name="" descr=""/>
          <p:cNvPicPr/>
          <p:nvPr/>
        </p:nvPicPr>
        <p:blipFill>
          <a:blip r:embed="rId4"/>
          <a:stretch>
            <a:fillRect/>
          </a:stretch>
        </p:blipFill>
        <p:spPr>
          <a:xfrm>
            <a:off x="640080" y="3956040"/>
            <a:ext cx="3047040" cy="2261880"/>
          </a:xfrm>
          <a:prstGeom prst="rect">
            <a:avLst/>
          </a:prstGeom>
          <a:ln>
            <a:noFill/>
          </a:ln>
        </p:spPr>
      </p:pic>
      <p:sp>
        <p:nvSpPr>
          <p:cNvPr id="63" name="TextShape 3"/>
          <p:cNvSpPr txBox="1"/>
          <p:nvPr/>
        </p:nvSpPr>
        <p:spPr>
          <a:xfrm>
            <a:off x="685800" y="1171080"/>
            <a:ext cx="7771320" cy="3388320"/>
          </a:xfrm>
          <a:prstGeom prst="rect">
            <a:avLst/>
          </a:prstGeom>
        </p:spPr>
        <p:txBody>
          <a:bodyPr lIns="0" rIns="0" tIns="0" bIns="0" anchor="ctr"/>
          <a:p>
            <a:pPr algn="ctr"/>
            <a:r>
              <a:rPr lang="en-US" sz="4400">
                <a:latin typeface="Arial"/>
              </a:rPr>
              <a:t>
</a:t>
            </a:r>
            <a:r>
              <a:rPr lang="en-US" sz="4400">
                <a:latin typeface="Arial"/>
              </a:rPr>
              <a:t>
</a:t>
            </a:r>
            <a:r>
              <a:rPr lang="en-US" sz="4400">
                <a:latin typeface="Arial"/>
              </a:rPr>
              <a:t>
</a:t>
            </a:r>
            <a:r>
              <a:rPr lang="en-US" sz="4400">
                <a:latin typeface="Arial"/>
              </a:rPr>
              <a:t>
</a:t>
            </a:r>
            <a:r>
              <a:rPr i="1" lang="en-US">
                <a:latin typeface="Arial"/>
              </a:rPr>
              <a:t>Young</a:t>
            </a:r>
            <a:r>
              <a:rPr lang="en-US">
                <a:latin typeface="Arial"/>
              </a:rPr>
              <a:t>                                                           </a:t>
            </a:r>
            <a:r>
              <a:rPr i="1" lang="en-US">
                <a:latin typeface="Arial"/>
              </a:rPr>
              <a:t>Female</a:t>
            </a:r>
            <a:r>
              <a:rPr lang="en-US" sz="4400">
                <a:latin typeface="Arial"/>
              </a:rPr>
              <a:t>
</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732600" y="548640"/>
            <a:ext cx="7771320" cy="822960"/>
          </a:xfrm>
          <a:prstGeom prst="rect">
            <a:avLst/>
          </a:prstGeom>
        </p:spPr>
        <p:txBody>
          <a:bodyPr lIns="0" rIns="0" tIns="0" bIns="0" anchor="ctr"/>
          <a:p>
            <a:pPr algn="ctr"/>
            <a:r>
              <a:rPr lang="en-US" sz="4400">
                <a:latin typeface="Arial"/>
              </a:rPr>
              <a:t>Experiments and results</a:t>
            </a:r>
            <a:endParaRPr/>
          </a:p>
        </p:txBody>
      </p:sp>
      <p:sp>
        <p:nvSpPr>
          <p:cNvPr id="144" name="TextShape 2"/>
          <p:cNvSpPr txBox="1"/>
          <p:nvPr/>
        </p:nvSpPr>
        <p:spPr>
          <a:xfrm>
            <a:off x="457200" y="1604520"/>
            <a:ext cx="8228880" cy="4704840"/>
          </a:xfrm>
          <a:prstGeom prst="rect">
            <a:avLst/>
          </a:prstGeom>
        </p:spPr>
        <p:txBody>
          <a:bodyPr lIns="0" rIns="0" tIns="0" bIns="0"/>
          <a:p>
            <a:pPr>
              <a:buSzPct val="45000"/>
              <a:buFont typeface="StarSymbol"/>
              <a:buChar char=""/>
            </a:pPr>
            <a:r>
              <a:rPr lang="en-US" sz="2200">
                <a:latin typeface="Arial"/>
              </a:rPr>
              <a:t>Dataset : Pub-fig </a:t>
            </a:r>
            <a:endParaRPr/>
          </a:p>
          <a:p>
            <a:pPr>
              <a:buSzPct val="45000"/>
              <a:buFont typeface="StarSymbol"/>
              <a:buChar char=""/>
            </a:pPr>
            <a:r>
              <a:rPr lang="en-US" sz="2200">
                <a:latin typeface="Arial"/>
              </a:rPr>
              <a:t>Training : 3300 pairs, Testing : 1100 pairs.</a:t>
            </a:r>
            <a:endParaRPr/>
          </a:p>
          <a:p>
            <a:pPr>
              <a:buSzPct val="45000"/>
              <a:buFont typeface="StarSymbol"/>
              <a:buChar char=""/>
            </a:pPr>
            <a:r>
              <a:rPr lang="en-US" sz="2200">
                <a:latin typeface="Arial"/>
              </a:rPr>
              <a:t>Five fold cross validation.</a:t>
            </a:r>
            <a:endParaRPr/>
          </a:p>
          <a:p>
            <a:pPr>
              <a:buSzPct val="45000"/>
              <a:buFont typeface="StarSymbol"/>
              <a:buChar char=""/>
            </a:pPr>
            <a:r>
              <a:rPr lang="en-US" sz="2200">
                <a:latin typeface="Arial"/>
              </a:rPr>
              <a:t>Effect of training size on accuracy.</a:t>
            </a:r>
            <a:endParaRPr/>
          </a:p>
          <a:p>
            <a:pPr>
              <a:buSzPct val="45000"/>
              <a:buFont typeface="StarSymbol"/>
              <a:buChar char=""/>
            </a:pPr>
            <a:r>
              <a:rPr lang="en-US" sz="2200">
                <a:latin typeface="Arial"/>
              </a:rPr>
              <a:t>We compare our method with Ranking SVM [Relative Attributes ICCV 2011]</a:t>
            </a:r>
            <a:endParaRPr/>
          </a:p>
          <a:p>
            <a:pPr>
              <a:buSzPct val="45000"/>
              <a:buFont typeface="StarSymbol"/>
              <a:buChar char=""/>
            </a:pPr>
            <a:endParaRPr/>
          </a:p>
          <a:p>
            <a:pPr>
              <a:buSzPct val="45000"/>
              <a:buFont typeface="StarSymbol"/>
              <a:buChar char=""/>
            </a:pPr>
            <a:endParaRPr/>
          </a:p>
        </p:txBody>
      </p:sp>
      <p:pic>
        <p:nvPicPr>
          <p:cNvPr id="145" name="" descr=""/>
          <p:cNvPicPr/>
          <p:nvPr/>
        </p:nvPicPr>
        <p:blipFill>
          <a:blip r:embed="rId1"/>
          <a:stretch>
            <a:fillRect/>
          </a:stretch>
        </p:blipFill>
        <p:spPr>
          <a:xfrm>
            <a:off x="550440" y="4480560"/>
            <a:ext cx="8227800" cy="164592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TextShape 1"/>
          <p:cNvSpPr txBox="1"/>
          <p:nvPr/>
        </p:nvSpPr>
        <p:spPr>
          <a:xfrm>
            <a:off x="549720" y="450720"/>
            <a:ext cx="7771320" cy="920880"/>
          </a:xfrm>
          <a:prstGeom prst="rect">
            <a:avLst/>
          </a:prstGeom>
        </p:spPr>
        <p:txBody>
          <a:bodyPr lIns="0" rIns="0" tIns="0" bIns="0" anchor="ctr"/>
          <a:p>
            <a:pPr algn="ctr"/>
            <a:r>
              <a:rPr lang="en-US" sz="4400">
                <a:latin typeface="Arial"/>
              </a:rPr>
              <a:t>Conclusion</a:t>
            </a:r>
            <a:endParaRPr/>
          </a:p>
        </p:txBody>
      </p:sp>
      <p:sp>
        <p:nvSpPr>
          <p:cNvPr id="147" name="TextShape 2"/>
          <p:cNvSpPr txBox="1"/>
          <p:nvPr/>
        </p:nvSpPr>
        <p:spPr>
          <a:xfrm>
            <a:off x="457200" y="1604520"/>
            <a:ext cx="8228880" cy="3976920"/>
          </a:xfrm>
          <a:prstGeom prst="rect">
            <a:avLst/>
          </a:prstGeom>
        </p:spPr>
        <p:txBody>
          <a:bodyPr lIns="0" rIns="0" tIns="0" bIns="0"/>
          <a:p>
            <a:pPr>
              <a:buSzPct val="45000"/>
              <a:buFont typeface="StarSymbol"/>
              <a:buChar char=""/>
            </a:pPr>
            <a:r>
              <a:rPr lang="en-US" sz="2200">
                <a:latin typeface="Arial"/>
              </a:rPr>
              <a:t>I</a:t>
            </a:r>
            <a:r>
              <a:rPr lang="en-US">
                <a:latin typeface="Arial"/>
              </a:rPr>
              <a:t>n this thesis, we have explored the problem of Relative attribute Prediction and presented part based solution to solve the problem.</a:t>
            </a:r>
            <a:endParaRPr/>
          </a:p>
          <a:p>
            <a:pPr>
              <a:buSzPct val="45000"/>
              <a:buFont typeface="StarSymbol"/>
              <a:buChar char=""/>
            </a:pPr>
            <a:r>
              <a:rPr lang="en-US">
                <a:latin typeface="Arial"/>
              </a:rPr>
              <a:t>The Part based representation that we have proposed for learning relative attributes gives significant improvement in accuracy over the previous methods.</a:t>
            </a:r>
            <a:endParaRPr/>
          </a:p>
          <a:p>
            <a:pPr>
              <a:buSzPct val="45000"/>
              <a:buFont typeface="StarSymbol"/>
              <a:buChar char=""/>
            </a:pPr>
            <a:r>
              <a:rPr lang="en-US">
                <a:latin typeface="Arial"/>
              </a:rPr>
              <a:t>Apart from the relative attribute prediction, we have shown advantage of our method on Interactive Image search.</a:t>
            </a:r>
            <a:endParaRPr/>
          </a:p>
          <a:p>
            <a:pPr>
              <a:buSzPct val="45000"/>
              <a:buFont typeface="StarSymbol"/>
              <a:buChar char=""/>
            </a:pPr>
            <a:r>
              <a:rPr lang="en-US">
                <a:latin typeface="Arial"/>
              </a:rPr>
              <a:t>Inspired from the success of attributes and relative attributes, we present relational attributes. Despite simplicity of the approach it shows superior results than relative attributes.</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732600" y="542160"/>
            <a:ext cx="7771320" cy="829440"/>
          </a:xfrm>
          <a:prstGeom prst="rect">
            <a:avLst/>
          </a:prstGeom>
        </p:spPr>
        <p:txBody>
          <a:bodyPr lIns="0" rIns="0" tIns="0" bIns="0" anchor="ctr"/>
          <a:p>
            <a:pPr algn="ctr"/>
            <a:r>
              <a:rPr lang="en-US" sz="4400">
                <a:latin typeface="Arial"/>
              </a:rPr>
              <a:t>References</a:t>
            </a:r>
            <a:endParaRPr/>
          </a:p>
        </p:txBody>
      </p:sp>
      <p:sp>
        <p:nvSpPr>
          <p:cNvPr id="149" name="TextShape 2"/>
          <p:cNvSpPr txBox="1"/>
          <p:nvPr/>
        </p:nvSpPr>
        <p:spPr>
          <a:xfrm>
            <a:off x="457200" y="1604520"/>
            <a:ext cx="8228880" cy="3976920"/>
          </a:xfrm>
          <a:prstGeom prst="rect">
            <a:avLst/>
          </a:prstGeom>
        </p:spPr>
        <p:txBody>
          <a:bodyPr lIns="0" rIns="0" tIns="0" bIns="0"/>
          <a:p>
            <a:pPr>
              <a:buSzPct val="45000"/>
              <a:buFont typeface="StarSymbol"/>
              <a:buChar char=""/>
            </a:pPr>
            <a:r>
              <a:rPr lang="en-US" sz="2200">
                <a:latin typeface="Arial"/>
              </a:rPr>
              <a:t>[1]</a:t>
            </a:r>
            <a:r>
              <a:rPr lang="en-US" sz="3200">
                <a:latin typeface="Arial"/>
              </a:rPr>
              <a:t> </a:t>
            </a:r>
            <a:r>
              <a:rPr lang="en-US" sz="2200">
                <a:latin typeface="Arial"/>
              </a:rPr>
              <a:t>Relative attributes D.Parikh, K.Grauman ICCV 2011</a:t>
            </a:r>
            <a:endParaRPr/>
          </a:p>
          <a:p>
            <a:pPr>
              <a:buSzPct val="45000"/>
              <a:buFont typeface="StarSymbol"/>
              <a:buChar char=""/>
            </a:pPr>
            <a:r>
              <a:rPr lang="en-US" sz="2200">
                <a:latin typeface="Arial"/>
              </a:rPr>
              <a:t>[2] Relative Parts: Distinctive Parts for Learning Relative Attributes. Ramachandruni N. Sandeep. Yashaswi Verma. C. V. Jawahar. CVPR 2014.</a:t>
            </a:r>
            <a:endParaRPr/>
          </a:p>
          <a:p>
            <a:pPr>
              <a:buSzPct val="45000"/>
              <a:buFont typeface="StarSymbol"/>
              <a:buChar char=""/>
            </a:pPr>
            <a:r>
              <a:rPr lang="en-US" sz="2200">
                <a:latin typeface="Arial"/>
              </a:rPr>
              <a:t>[3] Our Project Page: http://cvit.iiit.ac.in/projects/relativeParts/</a:t>
            </a:r>
            <a:endParaRPr/>
          </a:p>
          <a:p>
            <a:pPr>
              <a:buSzPct val="45000"/>
              <a:buFont typeface="StarSymbol"/>
              <a:buChar char=""/>
            </a:pP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685800" y="2130480"/>
            <a:ext cx="7771320" cy="1469520"/>
          </a:xfrm>
          <a:prstGeom prst="rect">
            <a:avLst/>
          </a:prstGeom>
        </p:spPr>
        <p:txBody>
          <a:bodyPr lIns="0" rIns="0" tIns="0" bIns="0" anchor="ctr"/>
          <a:p>
            <a:pPr algn="ctr"/>
            <a:r>
              <a:rPr lang="en-US" sz="4400">
                <a:latin typeface="Arial"/>
              </a:rPr>
              <a:t>Thank you</a:t>
            </a:r>
            <a:endParaRPr/>
          </a:p>
        </p:txBody>
      </p:sp>
      <p:sp>
        <p:nvSpPr>
          <p:cNvPr id="151" name="TextShape 2"/>
          <p:cNvSpPr txBox="1"/>
          <p:nvPr/>
        </p:nvSpPr>
        <p:spPr>
          <a:xfrm>
            <a:off x="457200" y="1604520"/>
            <a:ext cx="8228880" cy="3976920"/>
          </a:xfrm>
          <a:prstGeom prst="rect">
            <a:avLst/>
          </a:prstGeom>
        </p:spPr>
        <p:txBody>
          <a:bodyPr lIns="0" rIns="0" tIns="0" bIns="0"/>
          <a:p>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 name="TextShape 1"/>
          <p:cNvSpPr txBox="1"/>
          <p:nvPr/>
        </p:nvSpPr>
        <p:spPr>
          <a:xfrm>
            <a:off x="548640" y="0"/>
            <a:ext cx="7771320" cy="1469520"/>
          </a:xfrm>
          <a:prstGeom prst="rect">
            <a:avLst/>
          </a:prstGeom>
        </p:spPr>
        <p:txBody>
          <a:bodyPr lIns="0" rIns="0" tIns="0" bIns="0" anchor="ctr"/>
          <a:p>
            <a:pPr algn="ctr"/>
            <a:r>
              <a:rPr lang="en-US" sz="2200">
                <a:latin typeface="Arial"/>
              </a:rPr>
              <a:t>Attribute properties</a:t>
            </a:r>
            <a:endParaRPr/>
          </a:p>
        </p:txBody>
      </p:sp>
      <p:sp>
        <p:nvSpPr>
          <p:cNvPr id="65" name="TextShape 2"/>
          <p:cNvSpPr txBox="1"/>
          <p:nvPr/>
        </p:nvSpPr>
        <p:spPr>
          <a:xfrm>
            <a:off x="366480" y="1509480"/>
            <a:ext cx="8228880" cy="3976920"/>
          </a:xfrm>
          <a:prstGeom prst="rect">
            <a:avLst/>
          </a:prstGeom>
        </p:spPr>
        <p:txBody>
          <a:bodyPr lIns="0" rIns="0" tIns="0" bIns="0"/>
          <a:p>
            <a:pPr>
              <a:buSzPct val="45000"/>
              <a:buFont typeface="StarSymbol"/>
              <a:buChar char=""/>
            </a:pPr>
            <a:r>
              <a:rPr b="1" i="1" lang="en-US">
                <a:latin typeface="Arial"/>
              </a:rPr>
              <a:t>Shareable</a:t>
            </a:r>
            <a:r>
              <a:rPr lang="en-US">
                <a:latin typeface="Arial"/>
              </a:rPr>
              <a:t> across different but related concepts.</a:t>
            </a:r>
            <a:endParaRPr/>
          </a:p>
          <a:p>
            <a:pPr>
              <a:buSzPct val="45000"/>
              <a:buFont typeface="StarSymbol"/>
              <a:buChar char=""/>
            </a:pPr>
            <a:r>
              <a:rPr lang="en-US">
                <a:latin typeface="Arial"/>
              </a:rPr>
              <a:t>e.g: (Red shirt, Red car), ( open street, open corridor)</a:t>
            </a:r>
            <a:endParaRPr/>
          </a:p>
          <a:p>
            <a:pPr>
              <a:buSzPct val="45000"/>
              <a:buFont typeface="StarSymbol"/>
              <a:buChar char=""/>
            </a:pPr>
            <a:r>
              <a:rPr lang="en-US">
                <a:latin typeface="Arial"/>
              </a:rPr>
              <a:t>Both </a:t>
            </a:r>
            <a:r>
              <a:rPr b="1" i="1" lang="en-US">
                <a:latin typeface="Arial"/>
              </a:rPr>
              <a:t>visual and semantic</a:t>
            </a:r>
            <a:r>
              <a:rPr lang="en-US">
                <a:latin typeface="Arial"/>
              </a:rPr>
              <a:t>, ideal for communication.</a:t>
            </a:r>
            <a:endParaRPr/>
          </a:p>
          <a:p>
            <a:pPr>
              <a:buSzPct val="45000"/>
              <a:buFont typeface="StarSymbol"/>
              <a:buChar char=""/>
            </a:pPr>
            <a:r>
              <a:rPr lang="en-US">
                <a:latin typeface="Arial"/>
              </a:rPr>
              <a:t>e.g: “ these red flowers are beautiful”</a:t>
            </a:r>
            <a:endParaRPr/>
          </a:p>
          <a:p>
            <a:pPr>
              <a:buSzPct val="45000"/>
              <a:buFont typeface="StarSymbol"/>
              <a:buChar char=""/>
            </a:pPr>
            <a:r>
              <a:rPr lang="en-US">
                <a:latin typeface="Arial"/>
              </a:rPr>
              <a:t>Used in </a:t>
            </a:r>
            <a:r>
              <a:rPr b="1" i="1" lang="en-US">
                <a:latin typeface="Arial"/>
              </a:rPr>
              <a:t>visual search</a:t>
            </a:r>
            <a:r>
              <a:rPr lang="en-US">
                <a:latin typeface="Arial"/>
              </a:rPr>
              <a:t>.</a:t>
            </a:r>
            <a:endParaRPr/>
          </a:p>
          <a:p>
            <a:pPr>
              <a:buSzPct val="45000"/>
              <a:buFont typeface="StarSymbol"/>
              <a:buChar char=""/>
            </a:pPr>
            <a:endParaRPr/>
          </a:p>
        </p:txBody>
      </p:sp>
      <p:pic>
        <p:nvPicPr>
          <p:cNvPr id="66" name="" descr=""/>
          <p:cNvPicPr/>
          <p:nvPr/>
        </p:nvPicPr>
        <p:blipFill>
          <a:blip r:embed="rId1"/>
          <a:stretch>
            <a:fillRect/>
          </a:stretch>
        </p:blipFill>
        <p:spPr>
          <a:xfrm>
            <a:off x="1005840" y="3749040"/>
            <a:ext cx="6583680" cy="186768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 name="TextShape 1"/>
          <p:cNvSpPr txBox="1"/>
          <p:nvPr/>
        </p:nvSpPr>
        <p:spPr>
          <a:xfrm>
            <a:off x="641160" y="450720"/>
            <a:ext cx="7771320" cy="1103760"/>
          </a:xfrm>
          <a:prstGeom prst="rect">
            <a:avLst/>
          </a:prstGeom>
        </p:spPr>
        <p:txBody>
          <a:bodyPr lIns="0" rIns="0" tIns="0" bIns="0" anchor="ctr"/>
          <a:p>
            <a:pPr algn="ctr"/>
            <a:r>
              <a:rPr i="1" lang="en-US" sz="3200">
                <a:latin typeface="Arial"/>
              </a:rPr>
              <a:t>What are relative attributes ?</a:t>
            </a:r>
            <a:endParaRPr/>
          </a:p>
        </p:txBody>
      </p:sp>
      <p:sp>
        <p:nvSpPr>
          <p:cNvPr id="68" name="TextShape 2"/>
          <p:cNvSpPr txBox="1"/>
          <p:nvPr/>
        </p:nvSpPr>
        <p:spPr>
          <a:xfrm>
            <a:off x="548640" y="1645920"/>
            <a:ext cx="8137440" cy="4480560"/>
          </a:xfrm>
          <a:prstGeom prst="rect">
            <a:avLst/>
          </a:prstGeom>
        </p:spPr>
        <p:txBody>
          <a:bodyPr lIns="0" rIns="0" tIns="0" bIns="0"/>
          <a:p>
            <a:pPr>
              <a:buSzPct val="45000"/>
              <a:buFont typeface="StarSymbol"/>
              <a:buChar char=""/>
            </a:pPr>
            <a:r>
              <a:rPr lang="en-US">
                <a:latin typeface="Arial"/>
              </a:rPr>
              <a:t>Binary attributes indicate only the presence and absence of attributes.</a:t>
            </a:r>
            <a:endParaRPr/>
          </a:p>
          <a:p>
            <a:pPr>
              <a:buSzPct val="45000"/>
              <a:buFont typeface="StarSymbol"/>
              <a:buChar char=""/>
            </a:pPr>
            <a:r>
              <a:rPr lang="en-US">
                <a:latin typeface="Arial"/>
              </a:rPr>
              <a:t>Relative attributes introduced by Parikh and Grauman provides more appealing way of comparing two images </a:t>
            </a:r>
            <a:endParaRPr/>
          </a:p>
          <a:p>
            <a:pPr>
              <a:buSzPct val="45000"/>
              <a:buFont typeface="StarSymbol"/>
              <a:buChar char=""/>
            </a:pPr>
            <a:r>
              <a:rPr lang="en-US" sz="2200">
                <a:latin typeface="Arial"/>
              </a:rPr>
              <a:t> </a:t>
            </a:r>
            <a:endParaRPr/>
          </a:p>
          <a:p>
            <a:pPr>
              <a:buSzPct val="45000"/>
              <a:buFont typeface="StarSymbol"/>
              <a:buChar char=""/>
            </a:pPr>
            <a:endParaRPr/>
          </a:p>
        </p:txBody>
      </p:sp>
      <p:pic>
        <p:nvPicPr>
          <p:cNvPr id="69" name="" descr=""/>
          <p:cNvPicPr/>
          <p:nvPr/>
        </p:nvPicPr>
        <p:blipFill>
          <a:blip r:embed="rId1"/>
          <a:stretch>
            <a:fillRect/>
          </a:stretch>
        </p:blipFill>
        <p:spPr>
          <a:xfrm>
            <a:off x="1280160" y="3474720"/>
            <a:ext cx="5943600" cy="265176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 name="TextShape 1"/>
          <p:cNvSpPr txBox="1"/>
          <p:nvPr/>
        </p:nvSpPr>
        <p:spPr>
          <a:xfrm>
            <a:off x="915480" y="365760"/>
            <a:ext cx="7771320" cy="548640"/>
          </a:xfrm>
          <a:prstGeom prst="rect">
            <a:avLst/>
          </a:prstGeom>
        </p:spPr>
        <p:txBody>
          <a:bodyPr lIns="0" rIns="0" tIns="0" bIns="0" anchor="ctr"/>
          <a:p>
            <a:pPr algn="ctr">
              <a:buSzPct val="45000"/>
              <a:buFont typeface="StarSymbol"/>
              <a:buChar char=""/>
            </a:pPr>
            <a:r>
              <a:rPr b="1" i="1" lang="en-US" sz="2200">
                <a:latin typeface="Arial"/>
              </a:rPr>
              <a:t>Relative Attributes</a:t>
            </a:r>
            <a:endParaRPr/>
          </a:p>
        </p:txBody>
      </p:sp>
      <p:sp>
        <p:nvSpPr>
          <p:cNvPr id="71" name="TextShape 2"/>
          <p:cNvSpPr txBox="1"/>
          <p:nvPr/>
        </p:nvSpPr>
        <p:spPr>
          <a:xfrm>
            <a:off x="457200" y="1188720"/>
            <a:ext cx="8228880" cy="5394960"/>
          </a:xfrm>
          <a:prstGeom prst="rect">
            <a:avLst/>
          </a:prstGeom>
        </p:spPr>
        <p:txBody>
          <a:bodyPr lIns="0" rIns="0" tIns="0" bIns="0"/>
          <a:p>
            <a:pPr>
              <a:buSzPct val="45000"/>
              <a:buFont typeface="StarSymbol"/>
              <a:buChar char=""/>
            </a:pPr>
            <a:r>
              <a:rPr lang="en-US" sz="1600">
                <a:latin typeface="Arial"/>
              </a:rPr>
              <a:t>Provides a semantic richer way to describe and compare objects in the world.</a:t>
            </a:r>
            <a:endParaRPr/>
          </a:p>
          <a:p>
            <a:pPr>
              <a:buSzPct val="45000"/>
              <a:buFont typeface="StarSymbol"/>
              <a:buChar char=""/>
            </a:pPr>
            <a:r>
              <a:rPr lang="en-US" sz="1600">
                <a:latin typeface="Arial"/>
              </a:rPr>
              <a:t>Help in refining an identifying description or to situate with respect to reference objects ( brighter than a candle and dimmer than a light).</a:t>
            </a:r>
            <a:endParaRPr/>
          </a:p>
          <a:p>
            <a:pPr>
              <a:buSzPct val="45000"/>
              <a:buFont typeface="StarSymbol"/>
              <a:buChar char=""/>
            </a:pPr>
            <a:r>
              <a:rPr i="1" lang="en-US">
                <a:latin typeface="Arial"/>
              </a:rPr>
              <a:t>D. Parikh and K. Grauman  Relative Attributes,  ICCV 2011</a:t>
            </a:r>
            <a:endParaRPr/>
          </a:p>
          <a:p>
            <a:pPr>
              <a:buSzPct val="45000"/>
              <a:buFont typeface="StarSymbol"/>
              <a:buChar char=""/>
            </a:pPr>
            <a:endParaRPr/>
          </a:p>
          <a:p>
            <a:pPr>
              <a:buSzPct val="45000"/>
              <a:buFont typeface="StarSymbol"/>
              <a:buChar char=""/>
            </a:pPr>
            <a:endParaRPr/>
          </a:p>
        </p:txBody>
      </p:sp>
      <p:pic>
        <p:nvPicPr>
          <p:cNvPr id="72" name="" descr=""/>
          <p:cNvPicPr/>
          <p:nvPr/>
        </p:nvPicPr>
        <p:blipFill>
          <a:blip r:embed="rId1"/>
          <a:stretch>
            <a:fillRect/>
          </a:stretch>
        </p:blipFill>
        <p:spPr>
          <a:xfrm>
            <a:off x="731520" y="2743200"/>
            <a:ext cx="7497360" cy="338328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3" name="TextShape 1"/>
          <p:cNvSpPr txBox="1"/>
          <p:nvPr/>
        </p:nvSpPr>
        <p:spPr>
          <a:xfrm>
            <a:off x="685800" y="2130480"/>
            <a:ext cx="7771320" cy="1469520"/>
          </a:xfrm>
          <a:prstGeom prst="rect">
            <a:avLst/>
          </a:prstGeom>
        </p:spPr>
        <p:txBody>
          <a:bodyPr lIns="0" rIns="0" tIns="0" bIns="0" anchor="ctr"/>
          <a:p>
            <a:pPr algn="ctr"/>
            <a:endParaRPr/>
          </a:p>
        </p:txBody>
      </p:sp>
      <p:sp>
        <p:nvSpPr>
          <p:cNvPr id="74" name="TextShape 2"/>
          <p:cNvSpPr txBox="1"/>
          <p:nvPr/>
        </p:nvSpPr>
        <p:spPr>
          <a:xfrm>
            <a:off x="457200" y="1604520"/>
            <a:ext cx="8228880" cy="3976920"/>
          </a:xfrm>
          <a:prstGeom prst="rect">
            <a:avLst/>
          </a:prstGeom>
        </p:spPr>
        <p:txBody>
          <a:bodyPr lIns="0" rIns="0" tIns="0" bIns="0"/>
          <a:p>
            <a:pPr>
              <a:buSzPct val="45000"/>
              <a:buFont typeface="StarSymbol"/>
              <a:buChar char=""/>
            </a:pPr>
            <a:r>
              <a:rPr lang="en-US" sz="1600">
                <a:latin typeface="Arial"/>
              </a:rPr>
              <a:t>They help in visual search</a:t>
            </a:r>
            <a:endParaRPr/>
          </a:p>
          <a:p>
            <a:pPr>
              <a:buSzPct val="45000"/>
              <a:buFont typeface="StarSymbol"/>
              <a:buChar char=""/>
            </a:pPr>
            <a:r>
              <a:rPr lang="en-US" sz="1600">
                <a:latin typeface="Arial"/>
              </a:rPr>
              <a:t>E.g: Find me black shoes which are more shinier than these and more formal than these</a:t>
            </a:r>
            <a:r>
              <a:rPr lang="en-US" sz="2200">
                <a:latin typeface="Arial"/>
              </a:rPr>
              <a:t>.</a:t>
            </a:r>
            <a:endParaRPr/>
          </a:p>
        </p:txBody>
      </p:sp>
      <p:pic>
        <p:nvPicPr>
          <p:cNvPr id="75" name="" descr=""/>
          <p:cNvPicPr/>
          <p:nvPr/>
        </p:nvPicPr>
        <p:blipFill>
          <a:blip r:embed="rId1"/>
          <a:stretch>
            <a:fillRect/>
          </a:stretch>
        </p:blipFill>
        <p:spPr>
          <a:xfrm>
            <a:off x="914400" y="2651760"/>
            <a:ext cx="7132320" cy="365760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TextShape 1"/>
          <p:cNvSpPr txBox="1"/>
          <p:nvPr/>
        </p:nvSpPr>
        <p:spPr>
          <a:xfrm>
            <a:off x="640080" y="365760"/>
            <a:ext cx="7771320" cy="1469520"/>
          </a:xfrm>
          <a:prstGeom prst="rect">
            <a:avLst/>
          </a:prstGeom>
        </p:spPr>
        <p:txBody>
          <a:bodyPr lIns="0" rIns="0" tIns="0" bIns="0" anchor="ctr"/>
          <a:p>
            <a:pPr algn="ctr"/>
            <a:r>
              <a:rPr lang="en-US" sz="3200">
                <a:latin typeface="Arial"/>
              </a:rPr>
              <a:t>Problem Statement</a:t>
            </a:r>
            <a:endParaRPr/>
          </a:p>
        </p:txBody>
      </p:sp>
      <p:sp>
        <p:nvSpPr>
          <p:cNvPr id="77" name="TextShape 2"/>
          <p:cNvSpPr txBox="1"/>
          <p:nvPr/>
        </p:nvSpPr>
        <p:spPr>
          <a:xfrm>
            <a:off x="457200" y="1604520"/>
            <a:ext cx="8228880" cy="3976920"/>
          </a:xfrm>
          <a:prstGeom prst="rect">
            <a:avLst/>
          </a:prstGeom>
        </p:spPr>
        <p:txBody>
          <a:bodyPr lIns="0" rIns="0" tIns="0" bIns="0"/>
          <a:p>
            <a:pPr>
              <a:buSzPct val="45000"/>
              <a:buFont typeface="StarSymbol"/>
              <a:buChar char=""/>
            </a:pPr>
            <a:r>
              <a:rPr lang="en-US" sz="2200">
                <a:latin typeface="Arial"/>
              </a:rPr>
              <a:t>In this Thesis, we concentrated on the problem of predicting relative attributes for facial domain.</a:t>
            </a:r>
            <a:endParaRPr/>
          </a:p>
          <a:p>
            <a:pPr>
              <a:buSzPct val="45000"/>
              <a:buFont typeface="StarSymbol"/>
              <a:buChar char=""/>
            </a:pPr>
            <a:r>
              <a:rPr lang="en-US" sz="2200">
                <a:latin typeface="Arial"/>
              </a:rPr>
              <a:t>Given two images which contain faces, we aim to predict the relative strength of given attribute.</a:t>
            </a:r>
            <a:endParaRPr/>
          </a:p>
          <a:p>
            <a:pPr>
              <a:buSzPct val="45000"/>
              <a:buFont typeface="StarSymbol"/>
              <a:buChar char=""/>
            </a:pPr>
            <a:r>
              <a:rPr lang="en-US" sz="2200">
                <a:latin typeface="Arial"/>
              </a:rPr>
              <a:t>                                                     </a:t>
            </a:r>
            <a:endParaRPr/>
          </a:p>
        </p:txBody>
      </p:sp>
      <p:pic>
        <p:nvPicPr>
          <p:cNvPr id="78" name="" descr=""/>
          <p:cNvPicPr/>
          <p:nvPr/>
        </p:nvPicPr>
        <p:blipFill>
          <a:blip r:embed="rId1"/>
          <a:stretch>
            <a:fillRect/>
          </a:stretch>
        </p:blipFill>
        <p:spPr>
          <a:xfrm>
            <a:off x="914400" y="3657600"/>
            <a:ext cx="3931920" cy="2204280"/>
          </a:xfrm>
          <a:prstGeom prst="rect">
            <a:avLst/>
          </a:prstGeom>
          <a:ln>
            <a:noFill/>
          </a:ln>
        </p:spPr>
      </p:pic>
      <p:pic>
        <p:nvPicPr>
          <p:cNvPr id="79" name="" descr=""/>
          <p:cNvPicPr/>
          <p:nvPr/>
        </p:nvPicPr>
        <p:blipFill>
          <a:blip r:embed="rId2"/>
          <a:stretch>
            <a:fillRect/>
          </a:stretch>
        </p:blipFill>
        <p:spPr>
          <a:xfrm>
            <a:off x="4817520" y="3614040"/>
            <a:ext cx="3960720" cy="214668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TextShape 1"/>
          <p:cNvSpPr txBox="1"/>
          <p:nvPr/>
        </p:nvSpPr>
        <p:spPr>
          <a:xfrm>
            <a:off x="685800" y="2130480"/>
            <a:ext cx="7771320" cy="1469520"/>
          </a:xfrm>
          <a:prstGeom prst="rect">
            <a:avLst/>
          </a:prstGeom>
        </p:spPr>
        <p:txBody>
          <a:bodyPr lIns="0" rIns="0" tIns="0" bIns="0" anchor="ctr"/>
          <a:p>
            <a:pPr algn="ctr"/>
            <a:endParaRPr/>
          </a:p>
        </p:txBody>
      </p:sp>
      <p:pic>
        <p:nvPicPr>
          <p:cNvPr id="81" name="" descr=""/>
          <p:cNvPicPr/>
          <p:nvPr/>
        </p:nvPicPr>
        <p:blipFill>
          <a:blip r:embed="rId1"/>
          <a:stretch>
            <a:fillRect/>
          </a:stretch>
        </p:blipFill>
        <p:spPr>
          <a:xfrm>
            <a:off x="2562480" y="1371600"/>
            <a:ext cx="3198240" cy="1304640"/>
          </a:xfrm>
          <a:prstGeom prst="rect">
            <a:avLst/>
          </a:prstGeom>
          <a:ln>
            <a:noFill/>
          </a:ln>
        </p:spPr>
      </p:pic>
      <p:pic>
        <p:nvPicPr>
          <p:cNvPr id="82" name="" descr=""/>
          <p:cNvPicPr/>
          <p:nvPr/>
        </p:nvPicPr>
        <p:blipFill>
          <a:blip r:embed="rId2"/>
          <a:stretch>
            <a:fillRect/>
          </a:stretch>
        </p:blipFill>
        <p:spPr>
          <a:xfrm>
            <a:off x="2560320" y="3950280"/>
            <a:ext cx="3383280" cy="1258560"/>
          </a:xfrm>
          <a:prstGeom prst="rect">
            <a:avLst/>
          </a:prstGeom>
          <a:ln>
            <a:noFill/>
          </a:ln>
        </p:spPr>
      </p:pic>
      <p:pic>
        <p:nvPicPr>
          <p:cNvPr id="83" name="" descr=""/>
          <p:cNvPicPr/>
          <p:nvPr/>
        </p:nvPicPr>
        <p:blipFill>
          <a:blip r:embed="rId3"/>
          <a:stretch>
            <a:fillRect/>
          </a:stretch>
        </p:blipFill>
        <p:spPr>
          <a:xfrm>
            <a:off x="2377440" y="2651760"/>
            <a:ext cx="3566160" cy="1311840"/>
          </a:xfrm>
          <a:prstGeom prst="rect">
            <a:avLst/>
          </a:prstGeom>
          <a:ln>
            <a:noFill/>
          </a:ln>
        </p:spPr>
      </p:pic>
      <p:sp>
        <p:nvSpPr>
          <p:cNvPr id="84" name="TextShape 2"/>
          <p:cNvSpPr txBox="1"/>
          <p:nvPr/>
        </p:nvSpPr>
        <p:spPr>
          <a:xfrm>
            <a:off x="6022080" y="3682080"/>
            <a:ext cx="2649600" cy="1896840"/>
          </a:xfrm>
          <a:prstGeom prst="rect">
            <a:avLst/>
          </a:prstGeom>
        </p:spPr>
        <p:txBody>
          <a:bodyPr lIns="0" rIns="0" tIns="0" bIns="0"/>
          <a:p>
            <a:endParaRPr/>
          </a:p>
        </p:txBody>
      </p:sp>
      <p:sp>
        <p:nvSpPr>
          <p:cNvPr id="85" name="TextShape 3"/>
          <p:cNvSpPr txBox="1"/>
          <p:nvPr/>
        </p:nvSpPr>
        <p:spPr>
          <a:xfrm>
            <a:off x="731520" y="389160"/>
            <a:ext cx="7223760" cy="1348200"/>
          </a:xfrm>
          <a:prstGeom prst="rect">
            <a:avLst/>
          </a:prstGeom>
        </p:spPr>
        <p:txBody>
          <a:bodyPr lIns="0" rIns="0" tIns="0" bIns="0"/>
          <a:p>
            <a:pPr>
              <a:buSzPct val="45000"/>
              <a:buFont typeface="StarSymbol"/>
              <a:buChar char=""/>
            </a:pPr>
            <a:r>
              <a:rPr i="1" lang="en-US" sz="2400">
                <a:latin typeface="Arial"/>
              </a:rPr>
              <a:t>Pairs of images are used for training the model with their relative strengths</a:t>
            </a:r>
            <a:endParaRPr/>
          </a:p>
          <a:p>
            <a:pPr>
              <a:buSzPct val="45000"/>
              <a:buFont typeface="StarSymbol"/>
              <a:buChar char=""/>
            </a:pPr>
            <a:r>
              <a:rPr i="1" lang="en-US">
                <a:latin typeface="Arial"/>
              </a:rPr>
              <a:t>Smiling attribute</a:t>
            </a:r>
            <a:endParaRPr/>
          </a:p>
          <a:p>
            <a:pPr>
              <a:buSzPct val="45000"/>
              <a:buFont typeface="StarSymbol"/>
              <a:buChar char=""/>
            </a:pPr>
            <a:endParaRPr/>
          </a:p>
        </p:txBody>
      </p:sp>
      <p:pic>
        <p:nvPicPr>
          <p:cNvPr id="86" name="" descr=""/>
          <p:cNvPicPr/>
          <p:nvPr/>
        </p:nvPicPr>
        <p:blipFill>
          <a:blip r:embed="rId4"/>
          <a:stretch>
            <a:fillRect/>
          </a:stretch>
        </p:blipFill>
        <p:spPr>
          <a:xfrm>
            <a:off x="2560320" y="5223600"/>
            <a:ext cx="3291840" cy="136008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