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299" r:id="rId4"/>
    <p:sldId id="300" r:id="rId5"/>
    <p:sldId id="257" r:id="rId6"/>
    <p:sldId id="258" r:id="rId7"/>
    <p:sldId id="259" r:id="rId8"/>
    <p:sldId id="260" r:id="rId9"/>
    <p:sldId id="315" r:id="rId10"/>
    <p:sldId id="261" r:id="rId11"/>
    <p:sldId id="262" r:id="rId12"/>
    <p:sldId id="263" r:id="rId13"/>
    <p:sldId id="264" r:id="rId14"/>
    <p:sldId id="265" r:id="rId15"/>
    <p:sldId id="282" r:id="rId16"/>
    <p:sldId id="304" r:id="rId17"/>
    <p:sldId id="283" r:id="rId18"/>
    <p:sldId id="284" r:id="rId19"/>
    <p:sldId id="314" r:id="rId20"/>
    <p:sldId id="267" r:id="rId21"/>
    <p:sldId id="287" r:id="rId22"/>
    <p:sldId id="268" r:id="rId23"/>
    <p:sldId id="269" r:id="rId24"/>
    <p:sldId id="270" r:id="rId25"/>
    <p:sldId id="302" r:id="rId26"/>
    <p:sldId id="313" r:id="rId27"/>
    <p:sldId id="288" r:id="rId28"/>
    <p:sldId id="289" r:id="rId29"/>
    <p:sldId id="290" r:id="rId30"/>
    <p:sldId id="271" r:id="rId31"/>
    <p:sldId id="272" r:id="rId32"/>
    <p:sldId id="273" r:id="rId33"/>
    <p:sldId id="274" r:id="rId34"/>
    <p:sldId id="276" r:id="rId35"/>
    <p:sldId id="285" r:id="rId36"/>
    <p:sldId id="291" r:id="rId37"/>
    <p:sldId id="293" r:id="rId38"/>
    <p:sldId id="294" r:id="rId39"/>
    <p:sldId id="305" r:id="rId40"/>
    <p:sldId id="308" r:id="rId41"/>
    <p:sldId id="309" r:id="rId42"/>
    <p:sldId id="295" r:id="rId43"/>
    <p:sldId id="306" r:id="rId44"/>
    <p:sldId id="310" r:id="rId45"/>
    <p:sldId id="296" r:id="rId46"/>
    <p:sldId id="311" r:id="rId47"/>
    <p:sldId id="297" r:id="rId48"/>
    <p:sldId id="307" r:id="rId49"/>
    <p:sldId id="312" r:id="rId50"/>
    <p:sldId id="278" r:id="rId51"/>
    <p:sldId id="298" r:id="rId52"/>
    <p:sldId id="279" r:id="rId53"/>
    <p:sldId id="28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58" autoAdjust="0"/>
  </p:normalViewPr>
  <p:slideViewPr>
    <p:cSldViewPr>
      <p:cViewPr varScale="1">
        <p:scale>
          <a:sx n="58" d="100"/>
          <a:sy n="58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313D9-0ADA-4F18-B59D-D4FE11274C3C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4B970-766A-4480-AB42-960020B08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9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5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4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00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7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2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2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1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7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01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06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9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9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5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24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1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14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15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2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4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7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049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964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47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0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217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73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442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27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84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20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317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961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575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7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8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B970-766A-4480-AB42-960020B08B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53975" y="5105400"/>
            <a:ext cx="338138" cy="1752600"/>
            <a:chOff x="-54183" y="5105400"/>
            <a:chExt cx="338554" cy="1752600"/>
          </a:xfrm>
        </p:grpSpPr>
        <p:sp>
          <p:nvSpPr>
            <p:cNvPr id="11" name="Rectangle 21"/>
            <p:cNvSpPr>
              <a:spLocks noChangeArrowheads="1"/>
            </p:cNvSpPr>
            <p:nvPr userDrawn="1"/>
          </p:nvSpPr>
          <p:spPr bwMode="auto">
            <a:xfrm>
              <a:off x="-142" y="5334000"/>
              <a:ext cx="228881" cy="990600"/>
            </a:xfrm>
            <a:prstGeom prst="rect">
              <a:avLst/>
            </a:prstGeom>
            <a:solidFill>
              <a:srgbClr val="59C5D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>
                <a:latin typeface="Times" charset="0"/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 userDrawn="1"/>
          </p:nvSpPr>
          <p:spPr bwMode="auto">
            <a:xfrm>
              <a:off x="-142" y="6324600"/>
              <a:ext cx="228881" cy="533400"/>
            </a:xfrm>
            <a:prstGeom prst="rect">
              <a:avLst/>
            </a:prstGeom>
            <a:solidFill>
              <a:srgbClr val="FFFD9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>
                <a:latin typeface="Times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16200000">
              <a:off x="-719138" y="5770355"/>
              <a:ext cx="166846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rgbClr val="9B0000"/>
                  </a:solidFill>
                  <a:cs typeface="Arial" charset="0"/>
                </a:rPr>
                <a:t>IIIT Hyderabad</a:t>
              </a:r>
            </a:p>
          </p:txBody>
        </p:sp>
      </p:grp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4D04B-3623-4080-B92D-A5C079844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8F364-2F0E-4862-9FCD-FE0E52DE1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5FE9C-2455-4E40-9413-769F16BB3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9A8E3-367C-4BC8-B93D-C9915BDBC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0C560-78A2-4CF1-85C1-98800DD10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1AD09-A3CF-4BA2-B0FD-9C4AA0E8B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F3134-6044-4F33-97FE-9ECDAC35B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04BF-A87B-437F-8F28-EC2B62515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64EF0-05F8-4C5F-9753-696F311D0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14AAA-900E-4611-B0A4-67212ACCA55B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1E9C-939D-4259-B238-59C75B09C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1E4649"/>
                </a:solidFill>
                <a:latin typeface="Times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7575D1"/>
                </a:solidFill>
                <a:latin typeface="Times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575D1"/>
                </a:solidFill>
                <a:latin typeface="Times" charset="0"/>
                <a:cs typeface="Arial" pitchFamily="34" charset="0"/>
              </a:defRPr>
            </a:lvl1pPr>
          </a:lstStyle>
          <a:p>
            <a:fld id="{467EFA6C-0710-47CB-838C-0E69D30C420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12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53975" y="5105400"/>
            <a:ext cx="338138" cy="1752600"/>
            <a:chOff x="-54183" y="5105400"/>
            <a:chExt cx="338554" cy="1752600"/>
          </a:xfrm>
        </p:grpSpPr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-142" y="5334000"/>
              <a:ext cx="228881" cy="990600"/>
            </a:xfrm>
            <a:prstGeom prst="rect">
              <a:avLst/>
            </a:prstGeom>
            <a:solidFill>
              <a:srgbClr val="59C5D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>
                <a:latin typeface="Times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-142" y="6324600"/>
              <a:ext cx="228881" cy="533400"/>
            </a:xfrm>
            <a:prstGeom prst="rect">
              <a:avLst/>
            </a:prstGeom>
            <a:solidFill>
              <a:srgbClr val="FFFD9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>
                <a:latin typeface="Time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 rot="16200000">
              <a:off x="-719138" y="5770355"/>
              <a:ext cx="166846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rgbClr val="9B0000"/>
                  </a:solidFill>
                  <a:cs typeface="Arial" charset="0"/>
                </a:rPr>
                <a:t>IIIT Hyderabad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+mj-lt"/>
          <a:ea typeface="ＭＳ Ｐゴシック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Times" pitchFamily="-65" charset="0"/>
          <a:ea typeface="ＭＳ Ｐゴシック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Times" pitchFamily="-65" charset="0"/>
          <a:ea typeface="ＭＳ Ｐゴシック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Times" pitchFamily="-65" charset="0"/>
          <a:ea typeface="ＭＳ Ｐゴシック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194D"/>
          </a:solidFill>
          <a:latin typeface="Times" pitchFamily="-65" charset="0"/>
          <a:ea typeface="ＭＳ Ｐゴシック" pitchFamily="34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microsoft.com/office/2007/relationships/media" Target="file:///C:\Users\roniga\Dropbox\PresentationCD\tp.avi" TargetMode="External"/><Relationship Id="rId7" Type="http://schemas.openxmlformats.org/officeDocument/2006/relationships/slideLayout" Target="../slideLayouts/slideLayout12.xml"/><Relationship Id="rId2" Type="http://schemas.openxmlformats.org/officeDocument/2006/relationships/video" Target="file:///C:\Users\roniga\Dropbox\PresentationCD\bg.avi" TargetMode="External"/><Relationship Id="rId1" Type="http://schemas.microsoft.com/office/2007/relationships/media" Target="file:///C:\Users\roniga\Dropbox\PresentationCD\bg.avi" TargetMode="External"/><Relationship Id="rId6" Type="http://schemas.openxmlformats.org/officeDocument/2006/relationships/video" Target="file:///C:\Users\roniga\Dropbox\PresentationCD\kl.avi" TargetMode="External"/><Relationship Id="rId11" Type="http://schemas.openxmlformats.org/officeDocument/2006/relationships/image" Target="../media/image31.png"/><Relationship Id="rId5" Type="http://schemas.microsoft.com/office/2007/relationships/media" Target="file:///C:\Users\roniga\Dropbox\PresentationCD\kl.avi" TargetMode="External"/><Relationship Id="rId10" Type="http://schemas.openxmlformats.org/officeDocument/2006/relationships/image" Target="../media/image30.png"/><Relationship Id="rId4" Type="http://schemas.openxmlformats.org/officeDocument/2006/relationships/video" Target="file:///C:\Users\roniga\Dropbox\PresentationCD\tp.avi" TargetMode="External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roniga\Dropbox\PresentationCD\VIDEO.avi" TargetMode="External"/><Relationship Id="rId1" Type="http://schemas.microsoft.com/office/2007/relationships/media" Target="file:///C:\Users\roniga\Dropbox\PresentationCD\VIDEO.avi" TargetMode="External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676400"/>
            <a:ext cx="815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0000"/>
                </a:solidFill>
                <a:ea typeface="+mj-ea"/>
                <a:cs typeface="+mj-cs"/>
              </a:rPr>
              <a:t>Efficient Ray Tracing of Parametric Surfaces for Advanced Effects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2000" y="4419600"/>
            <a:ext cx="77724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Rohit</a:t>
            </a: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Nigam, P. J. Narayanan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CVIT, IIIT Hyderabad, Hyderabad, India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4" descr="C:\Users\rohit\Pictures\5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276600"/>
            <a:ext cx="4267200" cy="20519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76400"/>
            <a:ext cx="4953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75526" y="1143000"/>
            <a:ext cx="80874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Ray Traversal through BVH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267200" y="2209800"/>
            <a:ext cx="1524000" cy="304800"/>
          </a:xfrm>
          <a:prstGeom prst="rightArrow">
            <a:avLst/>
          </a:prstGeom>
          <a:noFill/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38200" y="2143760"/>
          <a:ext cx="2971800" cy="370840"/>
        </p:xfrm>
        <a:graphic>
          <a:graphicData uri="http://schemas.openxmlformats.org/drawingml/2006/table">
            <a:tbl>
              <a:tblPr firstRow="1" bandRow="1"/>
              <a:tblGrid>
                <a:gridCol w="297180"/>
                <a:gridCol w="297180"/>
                <a:gridCol w="297180"/>
                <a:gridCol w="297180"/>
                <a:gridCol w="297180"/>
                <a:gridCol w="297180"/>
                <a:gridCol w="297180"/>
                <a:gridCol w="297180"/>
                <a:gridCol w="297180"/>
                <a:gridCol w="297180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25908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Ray List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4267200" y="4724400"/>
            <a:ext cx="304800" cy="533400"/>
          </a:xfrm>
          <a:prstGeom prst="downArrow">
            <a:avLst/>
          </a:prstGeom>
          <a:noFill/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47360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Outputs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9657" y="5345668"/>
            <a:ext cx="395653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 Ray-Patch intersections list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6492" y="5772090"/>
            <a:ext cx="2662908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Initial parameter values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Ray Tracing Bezier Surface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729730"/>
            <a:ext cx="504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Ray Tracing Bezier Surface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5526" y="1119880"/>
            <a:ext cx="55728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Newton Iteration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Bivariate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Newton Iteration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to solve for (</a:t>
            </a:r>
            <a:r>
              <a:rPr lang="en-US" sz="24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u,v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 is the intersection equation for a ray,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 is the </a:t>
            </a:r>
            <a:r>
              <a:rPr lang="en-US" sz="20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Jacobian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matrix of R.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2" descr="C:\Users\rohit\Pictures\NewtonIteration_An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979075"/>
            <a:ext cx="3162009" cy="22512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72200" y="326366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Picture Courtesy : http://steadyserverpages.com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653280"/>
            <a:ext cx="2333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Geimer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 2005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675526" y="967480"/>
            <a:ext cx="641107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Based on the flatness criteria, each patch is divided into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subpatches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BVH for original surfaces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Bounding boxes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subpatches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at leaf nodes.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each potential intersection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Generate initial values for Newton Iteration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 6.4 fps for 512x512 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734175" y="967480"/>
            <a:ext cx="2249098" cy="2170331"/>
            <a:chOff x="6734175" y="3657600"/>
            <a:chExt cx="2249098" cy="2170331"/>
          </a:xfrm>
        </p:grpSpPr>
        <p:grpSp>
          <p:nvGrpSpPr>
            <p:cNvPr id="53" name="Group 41"/>
            <p:cNvGrpSpPr/>
            <p:nvPr/>
          </p:nvGrpSpPr>
          <p:grpSpPr>
            <a:xfrm>
              <a:off x="6734175" y="3886200"/>
              <a:ext cx="1800225" cy="1476375"/>
              <a:chOff x="6734175" y="3962400"/>
              <a:chExt cx="1800225" cy="1476375"/>
            </a:xfrm>
          </p:grpSpPr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34175" y="3962400"/>
                <a:ext cx="1800225" cy="1476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7" name="Down Arrow 56"/>
              <p:cNvSpPr/>
              <p:nvPr/>
            </p:nvSpPr>
            <p:spPr bwMode="auto">
              <a:xfrm>
                <a:off x="7543800" y="4572000"/>
                <a:ext cx="228600" cy="304800"/>
              </a:xfrm>
              <a:prstGeom prst="downArrow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086600" y="3657600"/>
              <a:ext cx="1576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Original Curve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86600" y="5181600"/>
              <a:ext cx="18966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Subdivided Linear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Curve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38200" y="4191000"/>
            <a:ext cx="7620000" cy="1828800"/>
            <a:chOff x="838200" y="4495800"/>
            <a:chExt cx="7620000" cy="1828800"/>
          </a:xfrm>
        </p:grpSpPr>
        <p:sp>
          <p:nvSpPr>
            <p:cNvPr id="59" name="Oval 58"/>
            <p:cNvSpPr/>
            <p:nvPr/>
          </p:nvSpPr>
          <p:spPr bwMode="auto">
            <a:xfrm>
              <a:off x="4191000" y="5791200"/>
              <a:ext cx="1524000" cy="5334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514600" y="5791200"/>
              <a:ext cx="1524000" cy="5334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914400" y="5791200"/>
              <a:ext cx="1524000" cy="5334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grpSp>
          <p:nvGrpSpPr>
            <p:cNvPr id="62" name="Group 48"/>
            <p:cNvGrpSpPr/>
            <p:nvPr/>
          </p:nvGrpSpPr>
          <p:grpSpPr>
            <a:xfrm>
              <a:off x="2438400" y="4495800"/>
              <a:ext cx="6019800" cy="990600"/>
              <a:chOff x="2895600" y="1676400"/>
              <a:chExt cx="6019800" cy="990600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6797854" y="1903416"/>
                <a:ext cx="2117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BVH Nodes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8" name="Group 46"/>
              <p:cNvGrpSpPr/>
              <p:nvPr/>
            </p:nvGrpSpPr>
            <p:grpSpPr>
              <a:xfrm>
                <a:off x="2895600" y="1676400"/>
                <a:ext cx="3581400" cy="990600"/>
                <a:chOff x="2895600" y="1600200"/>
                <a:chExt cx="3581400" cy="990600"/>
              </a:xfrm>
            </p:grpSpPr>
            <p:sp>
              <p:nvSpPr>
                <p:cNvPr id="89" name="Oval 3"/>
                <p:cNvSpPr/>
                <p:nvPr/>
              </p:nvSpPr>
              <p:spPr bwMode="auto">
                <a:xfrm>
                  <a:off x="3962400" y="16002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/>
                  </a:endParaRPr>
                </a:p>
              </p:txBody>
            </p:sp>
            <p:sp>
              <p:nvSpPr>
                <p:cNvPr id="90" name="Oval 4"/>
                <p:cNvSpPr/>
                <p:nvPr/>
              </p:nvSpPr>
              <p:spPr bwMode="auto">
                <a:xfrm>
                  <a:off x="2895600" y="2209800"/>
                  <a:ext cx="381000" cy="381000"/>
                </a:xfrm>
                <a:prstGeom prst="ellips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/>
                  </a:endParaRPr>
                </a:p>
              </p:txBody>
            </p:sp>
            <p:sp>
              <p:nvSpPr>
                <p:cNvPr id="91" name="Oval 5"/>
                <p:cNvSpPr/>
                <p:nvPr/>
              </p:nvSpPr>
              <p:spPr bwMode="auto">
                <a:xfrm>
                  <a:off x="5181600" y="2209800"/>
                  <a:ext cx="381000" cy="381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/>
                  </a:endParaRPr>
                </a:p>
              </p:txBody>
            </p:sp>
            <p:sp>
              <p:nvSpPr>
                <p:cNvPr id="92" name="TextBox 12"/>
                <p:cNvSpPr txBox="1"/>
                <p:nvPr/>
              </p:nvSpPr>
              <p:spPr>
                <a:xfrm>
                  <a:off x="4016814" y="1613452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1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TextBox 13"/>
                <p:cNvSpPr txBox="1"/>
                <p:nvPr/>
              </p:nvSpPr>
              <p:spPr>
                <a:xfrm>
                  <a:off x="2935356" y="222146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2</a:t>
                  </a:r>
                </a:p>
              </p:txBody>
            </p:sp>
            <p:sp>
              <p:nvSpPr>
                <p:cNvPr id="94" name="TextBox 14"/>
                <p:cNvSpPr txBox="1"/>
                <p:nvPr/>
              </p:nvSpPr>
              <p:spPr>
                <a:xfrm>
                  <a:off x="5222762" y="22098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3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95" name="Straight Arrow Connector 22"/>
                <p:cNvCxnSpPr>
                  <a:stCxn id="86" idx="2"/>
                </p:cNvCxnSpPr>
                <p:nvPr/>
              </p:nvCxnSpPr>
              <p:spPr bwMode="auto">
                <a:xfrm rot="5400000">
                  <a:off x="3506784" y="1561397"/>
                  <a:ext cx="238684" cy="1081458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96" name="Straight Arrow Connector 24"/>
                <p:cNvCxnSpPr>
                  <a:stCxn id="86" idx="2"/>
                </p:cNvCxnSpPr>
                <p:nvPr/>
              </p:nvCxnSpPr>
              <p:spPr bwMode="auto">
                <a:xfrm rot="16200000" flipH="1">
                  <a:off x="4656321" y="1493318"/>
                  <a:ext cx="227016" cy="1205948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7" name="Right Brace 39"/>
                <p:cNvSpPr/>
                <p:nvPr/>
              </p:nvSpPr>
              <p:spPr bwMode="auto">
                <a:xfrm>
                  <a:off x="6324600" y="1600200"/>
                  <a:ext cx="152400" cy="990600"/>
                </a:xfrm>
                <a:prstGeom prst="rightBrace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/>
                  </a:endParaRPr>
                </a:p>
              </p:txBody>
            </p:sp>
          </p:grpSp>
        </p:grpSp>
        <p:grpSp>
          <p:nvGrpSpPr>
            <p:cNvPr id="63" name="Group 44"/>
            <p:cNvGrpSpPr/>
            <p:nvPr/>
          </p:nvGrpSpPr>
          <p:grpSpPr>
            <a:xfrm>
              <a:off x="1143000" y="5867400"/>
              <a:ext cx="1113020" cy="381000"/>
              <a:chOff x="1676400" y="5867400"/>
              <a:chExt cx="1113020" cy="381000"/>
            </a:xfrm>
          </p:grpSpPr>
          <p:sp>
            <p:nvSpPr>
              <p:cNvPr id="83" name="Oval 82"/>
              <p:cNvSpPr/>
              <p:nvPr/>
            </p:nvSpPr>
            <p:spPr bwMode="auto">
              <a:xfrm>
                <a:off x="1676400" y="5867400"/>
                <a:ext cx="457200" cy="381000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209800" y="5867400"/>
                <a:ext cx="457200" cy="381000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endParaRPr>
              </a:p>
            </p:txBody>
          </p:sp>
          <p:sp>
            <p:nvSpPr>
              <p:cNvPr id="85" name="TextBox 15"/>
              <p:cNvSpPr txBox="1"/>
              <p:nvPr/>
            </p:nvSpPr>
            <p:spPr>
              <a:xfrm>
                <a:off x="1676400" y="587906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sp1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TextBox 16"/>
              <p:cNvSpPr txBox="1"/>
              <p:nvPr/>
            </p:nvSpPr>
            <p:spPr>
              <a:xfrm>
                <a:off x="2195874" y="5867400"/>
                <a:ext cx="593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sp2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4" name="Group 45"/>
            <p:cNvGrpSpPr/>
            <p:nvPr/>
          </p:nvGrpSpPr>
          <p:grpSpPr>
            <a:xfrm>
              <a:off x="2808950" y="5867400"/>
              <a:ext cx="1077995" cy="381000"/>
              <a:chOff x="2719498" y="5867400"/>
              <a:chExt cx="1077995" cy="381000"/>
            </a:xfrm>
          </p:grpSpPr>
          <p:sp>
            <p:nvSpPr>
              <p:cNvPr id="79" name="Oval 78"/>
              <p:cNvSpPr/>
              <p:nvPr/>
            </p:nvSpPr>
            <p:spPr bwMode="auto">
              <a:xfrm>
                <a:off x="2743200" y="5867400"/>
                <a:ext cx="443948" cy="38100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3276600" y="5867400"/>
                <a:ext cx="443948" cy="38100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endParaRPr>
              </a:p>
            </p:txBody>
          </p:sp>
          <p:sp>
            <p:nvSpPr>
              <p:cNvPr id="81" name="TextBox 17"/>
              <p:cNvSpPr txBox="1"/>
              <p:nvPr/>
            </p:nvSpPr>
            <p:spPr>
              <a:xfrm>
                <a:off x="2719498" y="5867400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sp1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279402" y="5867400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sp2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 57"/>
            <p:cNvGrpSpPr/>
            <p:nvPr/>
          </p:nvGrpSpPr>
          <p:grpSpPr>
            <a:xfrm>
              <a:off x="4511109" y="5867400"/>
              <a:ext cx="518091" cy="381000"/>
              <a:chOff x="4419600" y="5867400"/>
              <a:chExt cx="518091" cy="381000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4419600" y="5867400"/>
                <a:ext cx="457200" cy="3810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419600" y="5867400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sp1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 58"/>
            <p:cNvGrpSpPr/>
            <p:nvPr/>
          </p:nvGrpSpPr>
          <p:grpSpPr>
            <a:xfrm>
              <a:off x="5029200" y="5867400"/>
              <a:ext cx="518091" cy="381000"/>
              <a:chOff x="5092148" y="5867400"/>
              <a:chExt cx="518091" cy="381000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5105400" y="5867400"/>
                <a:ext cx="457200" cy="3810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092148" y="5867400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sp2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67" name="Straight Arrow Connector 66"/>
            <p:cNvCxnSpPr>
              <a:endCxn id="61" idx="0"/>
            </p:cNvCxnSpPr>
            <p:nvPr/>
          </p:nvCxnSpPr>
          <p:spPr bwMode="auto">
            <a:xfrm rot="5400000">
              <a:off x="1999899" y="5162902"/>
              <a:ext cx="304800" cy="951797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>
              <a:endCxn id="60" idx="0"/>
            </p:cNvCxnSpPr>
            <p:nvPr/>
          </p:nvCxnSpPr>
          <p:spPr bwMode="auto">
            <a:xfrm rot="16200000" flipH="1">
              <a:off x="2799998" y="5314598"/>
              <a:ext cx="304800" cy="648403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" name="Straight Arrow Connector 68"/>
            <p:cNvCxnSpPr>
              <a:endCxn id="59" idx="0"/>
            </p:cNvCxnSpPr>
            <p:nvPr/>
          </p:nvCxnSpPr>
          <p:spPr bwMode="auto">
            <a:xfrm rot="16200000" flipH="1">
              <a:off x="4776067" y="5614267"/>
              <a:ext cx="316468" cy="37397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6188254" y="5867400"/>
              <a:ext cx="2117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Subpatches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at Leaf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ight Brace 70"/>
            <p:cNvSpPr/>
            <p:nvPr/>
          </p:nvSpPr>
          <p:spPr bwMode="auto">
            <a:xfrm>
              <a:off x="5867400" y="5867400"/>
              <a:ext cx="152400" cy="381000"/>
            </a:xfrm>
            <a:prstGeom prst="rightBrac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8200" y="54864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atch1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88933" y="54864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10478" y="5498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Our Approach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675526" y="891280"/>
            <a:ext cx="43536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Mixed hierarchy: consists of two hierarchical structures.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5324803" y="1043680"/>
            <a:ext cx="3689958" cy="1905000"/>
            <a:chOff x="5324803" y="1524000"/>
            <a:chExt cx="3689958" cy="1905000"/>
          </a:xfrm>
        </p:grpSpPr>
        <p:sp>
          <p:nvSpPr>
            <p:cNvPr id="69" name="Oval 68"/>
            <p:cNvSpPr/>
            <p:nvPr/>
          </p:nvSpPr>
          <p:spPr>
            <a:xfrm>
              <a:off x="6212219" y="1602727"/>
              <a:ext cx="242022" cy="335319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607163" y="2273365"/>
              <a:ext cx="242022" cy="335319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857613" y="2273365"/>
              <a:ext cx="242022" cy="335319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324803" y="3011066"/>
              <a:ext cx="242022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889522" y="3011066"/>
              <a:ext cx="242022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575253" y="3011066"/>
              <a:ext cx="242022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7139973" y="3011066"/>
              <a:ext cx="242022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4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76" name="Straight Arrow Connector 75"/>
            <p:cNvCxnSpPr>
              <a:stCxn id="69" idx="4"/>
              <a:endCxn id="70" idx="0"/>
            </p:cNvCxnSpPr>
            <p:nvPr/>
          </p:nvCxnSpPr>
          <p:spPr>
            <a:xfrm rot="5400000">
              <a:off x="5863043" y="1803177"/>
              <a:ext cx="335319" cy="605057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9" idx="4"/>
              <a:endCxn id="71" idx="0"/>
            </p:cNvCxnSpPr>
            <p:nvPr/>
          </p:nvCxnSpPr>
          <p:spPr>
            <a:xfrm rot="16200000" flipH="1">
              <a:off x="6488268" y="1783008"/>
              <a:ext cx="335319" cy="645394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70" idx="4"/>
              <a:endCxn id="72" idx="0"/>
            </p:cNvCxnSpPr>
            <p:nvPr/>
          </p:nvCxnSpPr>
          <p:spPr>
            <a:xfrm rot="5400000">
              <a:off x="5385802" y="2668695"/>
              <a:ext cx="402383" cy="28236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70" idx="4"/>
              <a:endCxn id="73" idx="0"/>
            </p:cNvCxnSpPr>
            <p:nvPr/>
          </p:nvCxnSpPr>
          <p:spPr>
            <a:xfrm rot="16200000" flipH="1">
              <a:off x="5668162" y="2668695"/>
              <a:ext cx="402383" cy="28236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stCxn id="71" idx="4"/>
              <a:endCxn id="74" idx="0"/>
            </p:cNvCxnSpPr>
            <p:nvPr/>
          </p:nvCxnSpPr>
          <p:spPr>
            <a:xfrm rot="5400000">
              <a:off x="6636253" y="2668695"/>
              <a:ext cx="402383" cy="28236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81" name="Straight Arrow Connector 80"/>
            <p:cNvCxnSpPr>
              <a:stCxn id="71" idx="4"/>
              <a:endCxn id="75" idx="0"/>
            </p:cNvCxnSpPr>
            <p:nvPr/>
          </p:nvCxnSpPr>
          <p:spPr>
            <a:xfrm rot="16200000" flipH="1">
              <a:off x="6918613" y="2668695"/>
              <a:ext cx="402383" cy="28236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8024494" y="2133600"/>
              <a:ext cx="99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BVH for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Patches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ight Brace 127"/>
            <p:cNvSpPr/>
            <p:nvPr/>
          </p:nvSpPr>
          <p:spPr bwMode="auto">
            <a:xfrm>
              <a:off x="7736261" y="1524000"/>
              <a:ext cx="147949" cy="1905000"/>
            </a:xfrm>
            <a:prstGeom prst="righ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953000" y="2789864"/>
            <a:ext cx="4114800" cy="2749616"/>
            <a:chOff x="4953000" y="3270184"/>
            <a:chExt cx="4114800" cy="2749616"/>
          </a:xfrm>
        </p:grpSpPr>
        <p:sp>
          <p:nvSpPr>
            <p:cNvPr id="82" name="Oval 81"/>
            <p:cNvSpPr/>
            <p:nvPr/>
          </p:nvSpPr>
          <p:spPr>
            <a:xfrm>
              <a:off x="5163454" y="3815832"/>
              <a:ext cx="242022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445814" y="3815832"/>
              <a:ext cx="242022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84" name="Straight Arrow Connector 83"/>
            <p:cNvCxnSpPr>
              <a:stCxn id="72" idx="4"/>
              <a:endCxn id="82" idx="0"/>
            </p:cNvCxnSpPr>
            <p:nvPr/>
          </p:nvCxnSpPr>
          <p:spPr>
            <a:xfrm rot="5400000">
              <a:off x="5092317" y="3462334"/>
              <a:ext cx="545647" cy="16134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2" idx="4"/>
              <a:endCxn id="83" idx="0"/>
            </p:cNvCxnSpPr>
            <p:nvPr/>
          </p:nvCxnSpPr>
          <p:spPr>
            <a:xfrm rot="16200000" flipH="1">
              <a:off x="5233496" y="3482502"/>
              <a:ext cx="545647" cy="12101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 rot="5400000">
              <a:off x="4908389" y="4620177"/>
              <a:ext cx="670638" cy="84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 rot="5400000">
              <a:off x="5271423" y="4620177"/>
              <a:ext cx="670638" cy="84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 rot="5400000">
              <a:off x="5594120" y="4620177"/>
              <a:ext cx="670638" cy="84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sp>
          <p:nvSpPr>
            <p:cNvPr id="89" name="Oval 88"/>
            <p:cNvSpPr/>
            <p:nvPr/>
          </p:nvSpPr>
          <p:spPr>
            <a:xfrm>
              <a:off x="5728174" y="3815832"/>
              <a:ext cx="242022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010534" y="3815832"/>
              <a:ext cx="242022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91" name="Straight Arrow Connector 90"/>
            <p:cNvCxnSpPr>
              <a:endCxn id="89" idx="0"/>
            </p:cNvCxnSpPr>
            <p:nvPr/>
          </p:nvCxnSpPr>
          <p:spPr>
            <a:xfrm rot="5400000">
              <a:off x="5695136" y="3500435"/>
              <a:ext cx="469446" cy="16134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92" name="Straight Arrow Connector 91"/>
            <p:cNvCxnSpPr>
              <a:endCxn id="90" idx="0"/>
            </p:cNvCxnSpPr>
            <p:nvPr/>
          </p:nvCxnSpPr>
          <p:spPr>
            <a:xfrm rot="16200000" flipH="1">
              <a:off x="5836316" y="3520603"/>
              <a:ext cx="469446" cy="12101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sp>
          <p:nvSpPr>
            <p:cNvPr id="93" name="Oval 92"/>
            <p:cNvSpPr/>
            <p:nvPr/>
          </p:nvSpPr>
          <p:spPr>
            <a:xfrm>
              <a:off x="6413904" y="3815832"/>
              <a:ext cx="242022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6696264" y="3815832"/>
              <a:ext cx="242022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95" name="Straight Arrow Connector 94"/>
            <p:cNvCxnSpPr>
              <a:endCxn id="93" idx="0"/>
            </p:cNvCxnSpPr>
            <p:nvPr/>
          </p:nvCxnSpPr>
          <p:spPr>
            <a:xfrm rot="5400000">
              <a:off x="6380867" y="3500435"/>
              <a:ext cx="469446" cy="16134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96" name="Straight Arrow Connector 95"/>
            <p:cNvCxnSpPr>
              <a:endCxn id="94" idx="0"/>
            </p:cNvCxnSpPr>
            <p:nvPr/>
          </p:nvCxnSpPr>
          <p:spPr>
            <a:xfrm rot="16200000" flipH="1">
              <a:off x="6522047" y="3520603"/>
              <a:ext cx="469446" cy="12101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sp>
          <p:nvSpPr>
            <p:cNvPr id="97" name="Oval 96"/>
            <p:cNvSpPr/>
            <p:nvPr/>
          </p:nvSpPr>
          <p:spPr>
            <a:xfrm>
              <a:off x="6978624" y="3815833"/>
              <a:ext cx="242022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260984" y="3815833"/>
              <a:ext cx="242022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99" name="Straight Arrow Connector 98"/>
            <p:cNvCxnSpPr>
              <a:endCxn id="97" idx="0"/>
            </p:cNvCxnSpPr>
            <p:nvPr/>
          </p:nvCxnSpPr>
          <p:spPr>
            <a:xfrm rot="5400000">
              <a:off x="6945587" y="3500436"/>
              <a:ext cx="469446" cy="16134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endCxn id="98" idx="0"/>
            </p:cNvCxnSpPr>
            <p:nvPr/>
          </p:nvCxnSpPr>
          <p:spPr>
            <a:xfrm rot="16200000" flipH="1">
              <a:off x="7086766" y="3520604"/>
              <a:ext cx="469446" cy="12101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rot="5400000">
              <a:off x="6361366" y="4620177"/>
              <a:ext cx="670638" cy="84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 rot="5400000">
              <a:off x="6724400" y="4620177"/>
              <a:ext cx="670638" cy="84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47097" y="4620177"/>
              <a:ext cx="670638" cy="84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 rot="5400000">
              <a:off x="5817692" y="4620177"/>
              <a:ext cx="670638" cy="84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 rot="5400000">
              <a:off x="6140388" y="4620177"/>
              <a:ext cx="670638" cy="84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7950520" y="4535269"/>
              <a:ext cx="111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Subpatch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Hierarchy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953000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235360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10" name="Straight Arrow Connector 109"/>
            <p:cNvCxnSpPr>
              <a:endCxn id="108" idx="0"/>
            </p:cNvCxnSpPr>
            <p:nvPr/>
          </p:nvCxnSpPr>
          <p:spPr>
            <a:xfrm rot="5400000">
              <a:off x="4919962" y="5177029"/>
              <a:ext cx="469446" cy="16134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/>
            <p:cNvCxnSpPr>
              <a:endCxn id="109" idx="0"/>
            </p:cNvCxnSpPr>
            <p:nvPr/>
          </p:nvCxnSpPr>
          <p:spPr>
            <a:xfrm rot="16200000" flipH="1">
              <a:off x="5061142" y="5197198"/>
              <a:ext cx="469446" cy="12101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12" name="Oval 111"/>
            <p:cNvSpPr/>
            <p:nvPr/>
          </p:nvSpPr>
          <p:spPr>
            <a:xfrm>
              <a:off x="5517720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800079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14" name="Straight Arrow Connector 113"/>
            <p:cNvCxnSpPr>
              <a:endCxn id="112" idx="0"/>
            </p:cNvCxnSpPr>
            <p:nvPr/>
          </p:nvCxnSpPr>
          <p:spPr>
            <a:xfrm rot="5400000">
              <a:off x="5484683" y="5177029"/>
              <a:ext cx="469446" cy="16134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5" name="Straight Arrow Connector 114"/>
            <p:cNvCxnSpPr>
              <a:endCxn id="113" idx="0"/>
            </p:cNvCxnSpPr>
            <p:nvPr/>
          </p:nvCxnSpPr>
          <p:spPr>
            <a:xfrm rot="16200000" flipH="1">
              <a:off x="5625862" y="5197198"/>
              <a:ext cx="469446" cy="12101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16" name="Oval 115"/>
            <p:cNvSpPr/>
            <p:nvPr/>
          </p:nvSpPr>
          <p:spPr>
            <a:xfrm>
              <a:off x="6082439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6364799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18" name="Straight Arrow Connector 117"/>
            <p:cNvCxnSpPr>
              <a:endCxn id="116" idx="0"/>
            </p:cNvCxnSpPr>
            <p:nvPr/>
          </p:nvCxnSpPr>
          <p:spPr>
            <a:xfrm rot="5400000">
              <a:off x="6049402" y="5177029"/>
              <a:ext cx="469446" cy="16134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9" name="Straight Arrow Connector 118"/>
            <p:cNvCxnSpPr>
              <a:endCxn id="117" idx="0"/>
            </p:cNvCxnSpPr>
            <p:nvPr/>
          </p:nvCxnSpPr>
          <p:spPr>
            <a:xfrm rot="16200000" flipH="1">
              <a:off x="6190581" y="5197198"/>
              <a:ext cx="469446" cy="12101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20" name="Oval 119"/>
            <p:cNvSpPr/>
            <p:nvPr/>
          </p:nvSpPr>
          <p:spPr>
            <a:xfrm>
              <a:off x="6647159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6929519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endCxn id="120" idx="0"/>
            </p:cNvCxnSpPr>
            <p:nvPr/>
          </p:nvCxnSpPr>
          <p:spPr>
            <a:xfrm rot="5400000">
              <a:off x="6614122" y="5177029"/>
              <a:ext cx="469446" cy="16134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23" name="Straight Arrow Connector 122"/>
            <p:cNvCxnSpPr>
              <a:endCxn id="121" idx="0"/>
            </p:cNvCxnSpPr>
            <p:nvPr/>
          </p:nvCxnSpPr>
          <p:spPr>
            <a:xfrm rot="16200000" flipH="1">
              <a:off x="6755301" y="5197198"/>
              <a:ext cx="469446" cy="12101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24" name="Oval 123"/>
            <p:cNvSpPr/>
            <p:nvPr/>
          </p:nvSpPr>
          <p:spPr>
            <a:xfrm>
              <a:off x="7211879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494239" y="5492427"/>
              <a:ext cx="242022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26" name="Straight Arrow Connector 125"/>
            <p:cNvCxnSpPr>
              <a:endCxn id="124" idx="0"/>
            </p:cNvCxnSpPr>
            <p:nvPr/>
          </p:nvCxnSpPr>
          <p:spPr>
            <a:xfrm rot="5400000">
              <a:off x="7178841" y="5177029"/>
              <a:ext cx="469446" cy="16134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27" name="Straight Arrow Connector 126"/>
            <p:cNvCxnSpPr>
              <a:endCxn id="125" idx="0"/>
            </p:cNvCxnSpPr>
            <p:nvPr/>
          </p:nvCxnSpPr>
          <p:spPr>
            <a:xfrm rot="16200000" flipH="1">
              <a:off x="7320022" y="5197198"/>
              <a:ext cx="469446" cy="12101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29" name="Right Brace 128"/>
            <p:cNvSpPr/>
            <p:nvPr/>
          </p:nvSpPr>
          <p:spPr bwMode="auto">
            <a:xfrm>
              <a:off x="7810236" y="3733800"/>
              <a:ext cx="147949" cy="2286000"/>
            </a:xfrm>
            <a:prstGeom prst="righ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</p:grpSp>
      <p:sp>
        <p:nvSpPr>
          <p:cNvPr id="133" name="Content Placeholder 2"/>
          <p:cNvSpPr txBox="1">
            <a:spLocks/>
          </p:cNvSpPr>
          <p:nvPr/>
        </p:nvSpPr>
        <p:spPr bwMode="auto">
          <a:xfrm>
            <a:off x="685800" y="1653280"/>
            <a:ext cx="435367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Top level BVH: Bounding boxes of original patches.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Leaf nodes represent the original Bezier Surfaces.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 bwMode="auto">
          <a:xfrm>
            <a:off x="685800" y="3024880"/>
            <a:ext cx="435367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Each Patch is divided into fixed size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subpatches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hierarchically, using De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Casteljau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algorithm.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Subtree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 each patch from bounding boxes of the subdivided patches.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Mixed Hierarchy Advantages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675526" y="1119880"/>
            <a:ext cx="442987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Tighter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bounds of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subpatch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Eliminates more rays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Better Initialization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 Additional memory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Intersection performed on original patches.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Better suited for 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GPU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Shared memory stores skip pointer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subpatch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number.</a:t>
            </a: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4876800" y="891280"/>
            <a:ext cx="4267200" cy="4495800"/>
            <a:chOff x="4905400" y="1295400"/>
            <a:chExt cx="4238600" cy="4495800"/>
          </a:xfrm>
        </p:grpSpPr>
        <p:sp>
          <p:nvSpPr>
            <p:cNvPr id="69" name="Oval 68"/>
            <p:cNvSpPr/>
            <p:nvPr/>
          </p:nvSpPr>
          <p:spPr>
            <a:xfrm>
              <a:off x="6202505" y="1374127"/>
              <a:ext cx="249304" cy="335319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579244" y="2044765"/>
              <a:ext cx="249304" cy="335319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867316" y="2044765"/>
              <a:ext cx="249304" cy="335319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288389" y="2782466"/>
              <a:ext cx="249304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870099" y="2782466"/>
              <a:ext cx="249304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576461" y="2782466"/>
              <a:ext cx="249304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7158171" y="2782466"/>
              <a:ext cx="249304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4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76" name="Straight Arrow Connector 75"/>
            <p:cNvCxnSpPr>
              <a:stCxn id="69" idx="4"/>
              <a:endCxn id="70" idx="0"/>
            </p:cNvCxnSpPr>
            <p:nvPr/>
          </p:nvCxnSpPr>
          <p:spPr>
            <a:xfrm rot="5400000">
              <a:off x="5847867" y="1565475"/>
              <a:ext cx="335319" cy="62326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9" idx="4"/>
              <a:endCxn id="71" idx="0"/>
            </p:cNvCxnSpPr>
            <p:nvPr/>
          </p:nvCxnSpPr>
          <p:spPr>
            <a:xfrm rot="16200000" flipH="1">
              <a:off x="6491903" y="1544699"/>
              <a:ext cx="335319" cy="66481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70" idx="4"/>
              <a:endCxn id="72" idx="0"/>
            </p:cNvCxnSpPr>
            <p:nvPr/>
          </p:nvCxnSpPr>
          <p:spPr>
            <a:xfrm rot="5400000">
              <a:off x="5357277" y="2435847"/>
              <a:ext cx="402383" cy="29085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70" idx="4"/>
              <a:endCxn id="73" idx="0"/>
            </p:cNvCxnSpPr>
            <p:nvPr/>
          </p:nvCxnSpPr>
          <p:spPr>
            <a:xfrm rot="16200000" flipH="1">
              <a:off x="5648132" y="2435847"/>
              <a:ext cx="402383" cy="29085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stCxn id="71" idx="4"/>
              <a:endCxn id="74" idx="0"/>
            </p:cNvCxnSpPr>
            <p:nvPr/>
          </p:nvCxnSpPr>
          <p:spPr>
            <a:xfrm rot="5400000">
              <a:off x="6645349" y="2435847"/>
              <a:ext cx="402383" cy="29085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81" name="Straight Arrow Connector 80"/>
            <p:cNvCxnSpPr>
              <a:stCxn id="71" idx="4"/>
              <a:endCxn id="75" idx="0"/>
            </p:cNvCxnSpPr>
            <p:nvPr/>
          </p:nvCxnSpPr>
          <p:spPr>
            <a:xfrm rot="16200000" flipH="1">
              <a:off x="6936205" y="2435847"/>
              <a:ext cx="402383" cy="29085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82" name="Oval 81"/>
            <p:cNvSpPr/>
            <p:nvPr/>
          </p:nvSpPr>
          <p:spPr>
            <a:xfrm>
              <a:off x="5122186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413041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84" name="Straight Arrow Connector 83"/>
            <p:cNvCxnSpPr>
              <a:stCxn id="72" idx="4"/>
              <a:endCxn id="82" idx="0"/>
            </p:cNvCxnSpPr>
            <p:nvPr/>
          </p:nvCxnSpPr>
          <p:spPr>
            <a:xfrm rot="5400000">
              <a:off x="5095216" y="3269407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2" idx="4"/>
              <a:endCxn id="83" idx="0"/>
            </p:cNvCxnSpPr>
            <p:nvPr/>
          </p:nvCxnSpPr>
          <p:spPr>
            <a:xfrm rot="16200000" flipH="1">
              <a:off x="5240644" y="3290182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 rot="5400000">
              <a:off x="4869535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 rot="5400000">
              <a:off x="5243492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 rot="5400000">
              <a:off x="5575898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sp>
          <p:nvSpPr>
            <p:cNvPr id="89" name="Oval 88"/>
            <p:cNvSpPr/>
            <p:nvPr/>
          </p:nvSpPr>
          <p:spPr>
            <a:xfrm>
              <a:off x="5703896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994751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91" name="Straight Arrow Connector 90"/>
            <p:cNvCxnSpPr>
              <a:endCxn id="89" idx="0"/>
            </p:cNvCxnSpPr>
            <p:nvPr/>
          </p:nvCxnSpPr>
          <p:spPr>
            <a:xfrm rot="5400000">
              <a:off x="5676926" y="3269408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92" name="Straight Arrow Connector 91"/>
            <p:cNvCxnSpPr>
              <a:endCxn id="90" idx="0"/>
            </p:cNvCxnSpPr>
            <p:nvPr/>
          </p:nvCxnSpPr>
          <p:spPr>
            <a:xfrm rot="16200000" flipH="1">
              <a:off x="5822354" y="3290183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sp>
          <p:nvSpPr>
            <p:cNvPr id="93" name="Oval 92"/>
            <p:cNvSpPr/>
            <p:nvPr/>
          </p:nvSpPr>
          <p:spPr>
            <a:xfrm>
              <a:off x="6410258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6701113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95" name="Straight Arrow Connector 94"/>
            <p:cNvCxnSpPr>
              <a:endCxn id="93" idx="0"/>
            </p:cNvCxnSpPr>
            <p:nvPr/>
          </p:nvCxnSpPr>
          <p:spPr>
            <a:xfrm rot="5400000">
              <a:off x="6383289" y="3269408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96" name="Straight Arrow Connector 95"/>
            <p:cNvCxnSpPr>
              <a:endCxn id="94" idx="0"/>
            </p:cNvCxnSpPr>
            <p:nvPr/>
          </p:nvCxnSpPr>
          <p:spPr>
            <a:xfrm rot="16200000" flipH="1">
              <a:off x="6528716" y="3290183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sp>
          <p:nvSpPr>
            <p:cNvPr id="97" name="Oval 96"/>
            <p:cNvSpPr/>
            <p:nvPr/>
          </p:nvSpPr>
          <p:spPr>
            <a:xfrm>
              <a:off x="6991968" y="3587233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282823" y="3587233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99" name="Straight Arrow Connector 98"/>
            <p:cNvCxnSpPr>
              <a:endCxn id="97" idx="0"/>
            </p:cNvCxnSpPr>
            <p:nvPr/>
          </p:nvCxnSpPr>
          <p:spPr>
            <a:xfrm rot="5400000">
              <a:off x="6964999" y="3269409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endCxn id="98" idx="0"/>
            </p:cNvCxnSpPr>
            <p:nvPr/>
          </p:nvCxnSpPr>
          <p:spPr>
            <a:xfrm rot="16200000" flipH="1">
              <a:off x="7110426" y="3290184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rot="5400000">
              <a:off x="6366227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 rot="5400000">
              <a:off x="6740184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72590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 rot="5400000">
              <a:off x="5806196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 rot="5400000">
              <a:off x="6138601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>
              <a:off x="8069305" y="1905000"/>
              <a:ext cx="1020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BVH for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Patches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993105" y="4306669"/>
              <a:ext cx="115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Subpatch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Hierarchy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905400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196255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10" name="Straight Arrow Connector 109"/>
            <p:cNvCxnSpPr>
              <a:endCxn id="108" idx="0"/>
            </p:cNvCxnSpPr>
            <p:nvPr/>
          </p:nvCxnSpPr>
          <p:spPr>
            <a:xfrm rot="5400000">
              <a:off x="4878430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Straight Arrow Connector 110"/>
            <p:cNvCxnSpPr>
              <a:endCxn id="109" idx="0"/>
            </p:cNvCxnSpPr>
            <p:nvPr/>
          </p:nvCxnSpPr>
          <p:spPr>
            <a:xfrm rot="16200000" flipH="1">
              <a:off x="5023858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12" name="Oval 111"/>
            <p:cNvSpPr/>
            <p:nvPr/>
          </p:nvSpPr>
          <p:spPr>
            <a:xfrm>
              <a:off x="5487110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77965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14" name="Straight Arrow Connector 113"/>
            <p:cNvCxnSpPr>
              <a:endCxn id="112" idx="0"/>
            </p:cNvCxnSpPr>
            <p:nvPr/>
          </p:nvCxnSpPr>
          <p:spPr>
            <a:xfrm rot="5400000">
              <a:off x="5460141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5" name="Straight Arrow Connector 114"/>
            <p:cNvCxnSpPr>
              <a:endCxn id="113" idx="0"/>
            </p:cNvCxnSpPr>
            <p:nvPr/>
          </p:nvCxnSpPr>
          <p:spPr>
            <a:xfrm rot="16200000" flipH="1">
              <a:off x="5605568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16" name="Oval 115"/>
            <p:cNvSpPr/>
            <p:nvPr/>
          </p:nvSpPr>
          <p:spPr>
            <a:xfrm>
              <a:off x="6068820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6359675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18" name="Straight Arrow Connector 117"/>
            <p:cNvCxnSpPr>
              <a:endCxn id="116" idx="0"/>
            </p:cNvCxnSpPr>
            <p:nvPr/>
          </p:nvCxnSpPr>
          <p:spPr>
            <a:xfrm rot="5400000">
              <a:off x="6041851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9" name="Straight Arrow Connector 118"/>
            <p:cNvCxnSpPr>
              <a:endCxn id="117" idx="0"/>
            </p:cNvCxnSpPr>
            <p:nvPr/>
          </p:nvCxnSpPr>
          <p:spPr>
            <a:xfrm rot="16200000" flipH="1">
              <a:off x="6187278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20" name="Oval 119"/>
            <p:cNvSpPr/>
            <p:nvPr/>
          </p:nvSpPr>
          <p:spPr>
            <a:xfrm>
              <a:off x="6650530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6941386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endCxn id="120" idx="0"/>
            </p:cNvCxnSpPr>
            <p:nvPr/>
          </p:nvCxnSpPr>
          <p:spPr>
            <a:xfrm rot="5400000">
              <a:off x="6623561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23" name="Straight Arrow Connector 122"/>
            <p:cNvCxnSpPr>
              <a:endCxn id="121" idx="0"/>
            </p:cNvCxnSpPr>
            <p:nvPr/>
          </p:nvCxnSpPr>
          <p:spPr>
            <a:xfrm rot="16200000" flipH="1">
              <a:off x="6768988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24" name="Oval 123"/>
            <p:cNvSpPr/>
            <p:nvPr/>
          </p:nvSpPr>
          <p:spPr>
            <a:xfrm>
              <a:off x="7232241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523096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26" name="Straight Arrow Connector 125"/>
            <p:cNvCxnSpPr>
              <a:endCxn id="124" idx="0"/>
            </p:cNvCxnSpPr>
            <p:nvPr/>
          </p:nvCxnSpPr>
          <p:spPr>
            <a:xfrm rot="5400000">
              <a:off x="7205271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27" name="Straight Arrow Connector 126"/>
            <p:cNvCxnSpPr>
              <a:endCxn id="125" idx="0"/>
            </p:cNvCxnSpPr>
            <p:nvPr/>
          </p:nvCxnSpPr>
          <p:spPr>
            <a:xfrm rot="16200000" flipH="1">
              <a:off x="7350699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28" name="Right Brace 127"/>
            <p:cNvSpPr/>
            <p:nvPr/>
          </p:nvSpPr>
          <p:spPr bwMode="auto">
            <a:xfrm>
              <a:off x="7772400" y="1295400"/>
              <a:ext cx="152400" cy="1905000"/>
            </a:xfrm>
            <a:prstGeom prst="righ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129" name="Right Brace 128"/>
            <p:cNvSpPr/>
            <p:nvPr/>
          </p:nvSpPr>
          <p:spPr bwMode="auto">
            <a:xfrm>
              <a:off x="7848600" y="3505200"/>
              <a:ext cx="152400" cy="2286000"/>
            </a:xfrm>
            <a:prstGeom prst="righ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Hierarchy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383458" cy="48768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Discard early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subpatches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Store distance of a hit along the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ray ‘t’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Discard nodes with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high ‘t’ value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Utilize shared memory for ‘t’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subdivide 6 times.</a:t>
            </a:r>
          </a:p>
          <a:p>
            <a:pPr marL="4000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discard back-facing patches to reduce the overall list for primary pass</a:t>
            </a:r>
          </a:p>
          <a:p>
            <a:pPr marL="5715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67"/>
          <p:cNvGrpSpPr/>
          <p:nvPr/>
        </p:nvGrpSpPr>
        <p:grpSpPr>
          <a:xfrm>
            <a:off x="4876800" y="891280"/>
            <a:ext cx="4267200" cy="4495800"/>
            <a:chOff x="4905400" y="1295400"/>
            <a:chExt cx="4238600" cy="4495800"/>
          </a:xfrm>
        </p:grpSpPr>
        <p:sp>
          <p:nvSpPr>
            <p:cNvPr id="6" name="Oval 5"/>
            <p:cNvSpPr/>
            <p:nvPr/>
          </p:nvSpPr>
          <p:spPr>
            <a:xfrm>
              <a:off x="6202505" y="1374127"/>
              <a:ext cx="249304" cy="335319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79244" y="2044765"/>
              <a:ext cx="249304" cy="335319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867316" y="2044765"/>
              <a:ext cx="249304" cy="335319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288389" y="2782466"/>
              <a:ext cx="249304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870099" y="2782466"/>
              <a:ext cx="249304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576461" y="2782466"/>
              <a:ext cx="249304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58171" y="2782466"/>
              <a:ext cx="249304" cy="335319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4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6" idx="4"/>
              <a:endCxn id="7" idx="0"/>
            </p:cNvCxnSpPr>
            <p:nvPr/>
          </p:nvCxnSpPr>
          <p:spPr>
            <a:xfrm rot="5400000">
              <a:off x="5847867" y="1565475"/>
              <a:ext cx="335319" cy="62326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6" idx="4"/>
              <a:endCxn id="8" idx="0"/>
            </p:cNvCxnSpPr>
            <p:nvPr/>
          </p:nvCxnSpPr>
          <p:spPr>
            <a:xfrm rot="16200000" flipH="1">
              <a:off x="6491903" y="1544699"/>
              <a:ext cx="335319" cy="66481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4"/>
              <a:endCxn id="9" idx="0"/>
            </p:cNvCxnSpPr>
            <p:nvPr/>
          </p:nvCxnSpPr>
          <p:spPr>
            <a:xfrm rot="5400000">
              <a:off x="5357277" y="2435847"/>
              <a:ext cx="402383" cy="29085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4"/>
              <a:endCxn id="10" idx="0"/>
            </p:cNvCxnSpPr>
            <p:nvPr/>
          </p:nvCxnSpPr>
          <p:spPr>
            <a:xfrm rot="16200000" flipH="1">
              <a:off x="5648132" y="2435847"/>
              <a:ext cx="402383" cy="29085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8" idx="4"/>
              <a:endCxn id="11" idx="0"/>
            </p:cNvCxnSpPr>
            <p:nvPr/>
          </p:nvCxnSpPr>
          <p:spPr>
            <a:xfrm rot="5400000">
              <a:off x="6645349" y="2435847"/>
              <a:ext cx="402383" cy="29085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4"/>
              <a:endCxn id="12" idx="0"/>
            </p:cNvCxnSpPr>
            <p:nvPr/>
          </p:nvCxnSpPr>
          <p:spPr>
            <a:xfrm rot="16200000" flipH="1">
              <a:off x="6936205" y="2435847"/>
              <a:ext cx="402383" cy="29085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9" name="Oval 18"/>
            <p:cNvSpPr/>
            <p:nvPr/>
          </p:nvSpPr>
          <p:spPr>
            <a:xfrm>
              <a:off x="5122186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13041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21" name="Straight Arrow Connector 20"/>
            <p:cNvCxnSpPr>
              <a:stCxn id="9" idx="4"/>
              <a:endCxn id="19" idx="0"/>
            </p:cNvCxnSpPr>
            <p:nvPr/>
          </p:nvCxnSpPr>
          <p:spPr>
            <a:xfrm rot="5400000">
              <a:off x="5095216" y="3269407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9" idx="4"/>
              <a:endCxn id="20" idx="0"/>
            </p:cNvCxnSpPr>
            <p:nvPr/>
          </p:nvCxnSpPr>
          <p:spPr>
            <a:xfrm rot="16200000" flipH="1">
              <a:off x="5240644" y="3290182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 rot="5400000">
              <a:off x="4869535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rot="5400000">
              <a:off x="5243492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rot="5400000">
              <a:off x="5575898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sp>
          <p:nvSpPr>
            <p:cNvPr id="26" name="Oval 25"/>
            <p:cNvSpPr/>
            <p:nvPr/>
          </p:nvSpPr>
          <p:spPr>
            <a:xfrm>
              <a:off x="5703896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994751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>
              <a:endCxn id="26" idx="0"/>
            </p:cNvCxnSpPr>
            <p:nvPr/>
          </p:nvCxnSpPr>
          <p:spPr>
            <a:xfrm rot="5400000">
              <a:off x="5676926" y="3269408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endCxn id="27" idx="0"/>
            </p:cNvCxnSpPr>
            <p:nvPr/>
          </p:nvCxnSpPr>
          <p:spPr>
            <a:xfrm rot="16200000" flipH="1">
              <a:off x="5822354" y="3290183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sp>
          <p:nvSpPr>
            <p:cNvPr id="30" name="Oval 29"/>
            <p:cNvSpPr/>
            <p:nvPr/>
          </p:nvSpPr>
          <p:spPr>
            <a:xfrm>
              <a:off x="6410258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701113" y="3587232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32" name="Straight Arrow Connector 31"/>
            <p:cNvCxnSpPr>
              <a:endCxn id="30" idx="0"/>
            </p:cNvCxnSpPr>
            <p:nvPr/>
          </p:nvCxnSpPr>
          <p:spPr>
            <a:xfrm rot="5400000">
              <a:off x="6383289" y="3269408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endCxn id="31" idx="0"/>
            </p:cNvCxnSpPr>
            <p:nvPr/>
          </p:nvCxnSpPr>
          <p:spPr>
            <a:xfrm rot="16200000" flipH="1">
              <a:off x="6528716" y="3290183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sp>
          <p:nvSpPr>
            <p:cNvPr id="34" name="Oval 33"/>
            <p:cNvSpPr/>
            <p:nvPr/>
          </p:nvSpPr>
          <p:spPr>
            <a:xfrm>
              <a:off x="6991968" y="3587233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282823" y="3587233"/>
              <a:ext cx="249304" cy="33531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36" name="Straight Arrow Connector 35"/>
            <p:cNvCxnSpPr>
              <a:endCxn id="34" idx="0"/>
            </p:cNvCxnSpPr>
            <p:nvPr/>
          </p:nvCxnSpPr>
          <p:spPr>
            <a:xfrm rot="5400000">
              <a:off x="6964999" y="3269409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37" name="Straight Arrow Connector 36"/>
            <p:cNvCxnSpPr>
              <a:endCxn id="35" idx="0"/>
            </p:cNvCxnSpPr>
            <p:nvPr/>
          </p:nvCxnSpPr>
          <p:spPr>
            <a:xfrm rot="16200000" flipH="1">
              <a:off x="7110426" y="3290184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rot="5400000">
              <a:off x="6366227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 rot="5400000">
              <a:off x="6740184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rot="5400000">
              <a:off x="7072590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 rot="5400000">
              <a:off x="5806196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 rot="5400000">
              <a:off x="6138601" y="4391564"/>
              <a:ext cx="670638" cy="866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8069305" y="1905000"/>
              <a:ext cx="1020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BVH for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Patches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93105" y="4306669"/>
              <a:ext cx="115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Subpatch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Hierarchy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905400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196255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/>
            <p:cNvCxnSpPr>
              <a:endCxn id="45" idx="0"/>
            </p:cNvCxnSpPr>
            <p:nvPr/>
          </p:nvCxnSpPr>
          <p:spPr>
            <a:xfrm rot="5400000">
              <a:off x="4878430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endCxn id="46" idx="0"/>
            </p:cNvCxnSpPr>
            <p:nvPr/>
          </p:nvCxnSpPr>
          <p:spPr>
            <a:xfrm rot="16200000" flipH="1">
              <a:off x="5023858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49" name="Oval 48"/>
            <p:cNvSpPr/>
            <p:nvPr/>
          </p:nvSpPr>
          <p:spPr>
            <a:xfrm>
              <a:off x="5487110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777965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>
              <a:endCxn id="49" idx="0"/>
            </p:cNvCxnSpPr>
            <p:nvPr/>
          </p:nvCxnSpPr>
          <p:spPr>
            <a:xfrm rot="5400000">
              <a:off x="5460141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52" name="Straight Arrow Connector 51"/>
            <p:cNvCxnSpPr>
              <a:endCxn id="50" idx="0"/>
            </p:cNvCxnSpPr>
            <p:nvPr/>
          </p:nvCxnSpPr>
          <p:spPr>
            <a:xfrm rot="16200000" flipH="1">
              <a:off x="5605568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53" name="Oval 52"/>
            <p:cNvSpPr/>
            <p:nvPr/>
          </p:nvSpPr>
          <p:spPr>
            <a:xfrm>
              <a:off x="6068820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359675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>
              <a:endCxn id="53" idx="0"/>
            </p:cNvCxnSpPr>
            <p:nvPr/>
          </p:nvCxnSpPr>
          <p:spPr>
            <a:xfrm rot="5400000">
              <a:off x="6041851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endCxn id="54" idx="0"/>
            </p:cNvCxnSpPr>
            <p:nvPr/>
          </p:nvCxnSpPr>
          <p:spPr>
            <a:xfrm rot="16200000" flipH="1">
              <a:off x="6187278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57" name="Oval 56"/>
            <p:cNvSpPr/>
            <p:nvPr/>
          </p:nvSpPr>
          <p:spPr>
            <a:xfrm>
              <a:off x="6650530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941386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/>
            <p:cNvCxnSpPr>
              <a:endCxn id="57" idx="0"/>
            </p:cNvCxnSpPr>
            <p:nvPr/>
          </p:nvCxnSpPr>
          <p:spPr>
            <a:xfrm rot="5400000">
              <a:off x="6623561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60" name="Straight Arrow Connector 59"/>
            <p:cNvCxnSpPr>
              <a:endCxn id="58" idx="0"/>
            </p:cNvCxnSpPr>
            <p:nvPr/>
          </p:nvCxnSpPr>
          <p:spPr>
            <a:xfrm rot="16200000" flipH="1">
              <a:off x="6768988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61" name="Oval 60"/>
            <p:cNvSpPr/>
            <p:nvPr/>
          </p:nvSpPr>
          <p:spPr>
            <a:xfrm>
              <a:off x="7232241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7523096" y="5263827"/>
              <a:ext cx="249304" cy="335319"/>
            </a:xfrm>
            <a:prstGeom prst="ellipse">
              <a:avLst/>
            </a:prstGeom>
            <a:solidFill>
              <a:srgbClr val="DAEDEF">
                <a:lumMod val="40000"/>
                <a:lumOff val="6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cxnSp>
          <p:nvCxnSpPr>
            <p:cNvPr id="63" name="Straight Arrow Connector 62"/>
            <p:cNvCxnSpPr>
              <a:endCxn id="61" idx="0"/>
            </p:cNvCxnSpPr>
            <p:nvPr/>
          </p:nvCxnSpPr>
          <p:spPr>
            <a:xfrm rot="5400000">
              <a:off x="7205271" y="4946002"/>
              <a:ext cx="469446" cy="16620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64" name="Straight Arrow Connector 63"/>
            <p:cNvCxnSpPr>
              <a:endCxn id="62" idx="0"/>
            </p:cNvCxnSpPr>
            <p:nvPr/>
          </p:nvCxnSpPr>
          <p:spPr>
            <a:xfrm rot="16200000" flipH="1">
              <a:off x="7350699" y="4966778"/>
              <a:ext cx="469446" cy="124652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65" name="Right Brace 64"/>
            <p:cNvSpPr/>
            <p:nvPr/>
          </p:nvSpPr>
          <p:spPr bwMode="auto">
            <a:xfrm>
              <a:off x="7772400" y="1295400"/>
              <a:ext cx="152400" cy="1905000"/>
            </a:xfrm>
            <a:prstGeom prst="righ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66" name="Right Brace 65"/>
            <p:cNvSpPr/>
            <p:nvPr/>
          </p:nvSpPr>
          <p:spPr bwMode="auto">
            <a:xfrm>
              <a:off x="7848600" y="3505200"/>
              <a:ext cx="152400" cy="2286000"/>
            </a:xfrm>
            <a:prstGeom prst="righ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906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GPU Implementation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75526" y="1043680"/>
            <a:ext cx="511567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kernel traverses the first level of the BVH.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Atomic operations to provide scalability.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Output: Potential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Ray,Patch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intersections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43600" y="1347686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74785" y="172868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 List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7048500" y="218754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24525" y="2654040"/>
          <a:ext cx="32670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5,7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6,1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rot="5400000">
            <a:off x="6896100" y="412978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72200" y="4701280"/>
          <a:ext cx="23336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5,7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72200" y="5473440"/>
          <a:ext cx="2362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"/>
                <a:gridCol w="472440"/>
                <a:gridCol w="472440"/>
                <a:gridCol w="472440"/>
                <a:gridCol w="472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162800" y="3036548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Ray-Patch</a:t>
            </a:r>
          </a:p>
          <a:p>
            <a:r>
              <a:rPr lang="en-US" dirty="0" smtClean="0"/>
              <a:t>Intersections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26888" y="5794584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values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3205248"/>
            <a:ext cx="5334000" cy="30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Another kernel parallely processes the generated (</a:t>
            </a:r>
            <a:r>
              <a:rPr lang="en-US" sz="24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ray,patch</a:t>
            </a: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list.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Tighter </a:t>
            </a:r>
            <a:r>
              <a:rPr lang="en-US" sz="2000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subpatch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bounding boxes leads to further pruning.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Output: 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Reduced potential (</a:t>
            </a:r>
            <a:r>
              <a:rPr lang="en-US" kern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Ray,Patch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intersections.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Initial values for each intersection.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GPU Implementation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75526" y="1043680"/>
            <a:ext cx="53442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Newton Iteration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Ray-Patch intersection mapped to a thread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Applied till convergence or max iteration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Output: Hit-point and surface normal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Takes 20-30% of the total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53200" y="1043680"/>
          <a:ext cx="23336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5,7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53200" y="1815840"/>
          <a:ext cx="2362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"/>
                <a:gridCol w="472440"/>
                <a:gridCol w="472440"/>
                <a:gridCol w="472440"/>
                <a:gridCol w="472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07888" y="2136984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values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361732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Intersections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7467600" y="241528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581775" y="2643880"/>
          <a:ext cx="23336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NH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H4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553200" y="3339840"/>
          <a:ext cx="23336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NH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N4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88356" y="296034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Points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78756" y="3682592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</a:t>
            </a:r>
            <a:r>
              <a:rPr lang="en-US" dirty="0" err="1" smtClean="0"/>
              <a:t>Normals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2904946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rays do not take other surfaces present into consideration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rays provide more realism to CGI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ray tracing includes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Shadow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Secondary Rays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128" y="4124146"/>
            <a:ext cx="4071743" cy="25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25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Secondary Rays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75526" y="1272280"/>
            <a:ext cx="496327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Generate direction from hit-point and surface normal.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Generate Ray List.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Apply the same algorithm for secondary Ray List.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Recurse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for a fixed depth for reflection/refractions.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C:\Users\rohit\Pictures\backup_images\3tp4lvlw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90600" y="4320280"/>
            <a:ext cx="3505200" cy="17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581775" y="1272280"/>
          <a:ext cx="23336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NH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H4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579704" y="1660056"/>
          <a:ext cx="23336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NH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N4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78756" y="351686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Rays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7135863" y="2616943"/>
            <a:ext cx="81508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657975" y="3111240"/>
          <a:ext cx="1866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96539" y="521984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Color values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7201694" y="4358380"/>
            <a:ext cx="8374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620000" y="387474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Intersection</a:t>
            </a:r>
          </a:p>
          <a:p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703944" y="4863840"/>
          <a:ext cx="1866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C2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C3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C4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2604052" y="5334000"/>
            <a:ext cx="381000" cy="2286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4572000" y="5410200"/>
            <a:ext cx="194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hape 19"/>
          <p:cNvCxnSpPr>
            <a:stCxn id="16" idx="2"/>
            <a:endCxn id="3074" idx="1"/>
          </p:cNvCxnSpPr>
          <p:nvPr/>
        </p:nvCxnSpPr>
        <p:spPr bwMode="auto">
          <a:xfrm rot="16200000" flipH="1">
            <a:off x="3459439" y="4897713"/>
            <a:ext cx="447675" cy="1777448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2781870"/>
          </a:xfrm>
        </p:spPr>
        <p:txBody>
          <a:bodyPr/>
          <a:lstStyle/>
          <a:p>
            <a:r>
              <a:rPr lang="en-US" sz="2400" dirty="0" smtClean="0"/>
              <a:t>Render visually realistic images</a:t>
            </a:r>
          </a:p>
          <a:p>
            <a:r>
              <a:rPr lang="en-US" sz="2400" dirty="0" smtClean="0"/>
              <a:t>Rays start from camera center and move through every pixel</a:t>
            </a:r>
          </a:p>
          <a:p>
            <a:r>
              <a:rPr lang="en-US" sz="2400" dirty="0" smtClean="0"/>
              <a:t>Final color value calculated from intersection with different objects in the scene</a:t>
            </a:r>
          </a:p>
          <a:p>
            <a:r>
              <a:rPr lang="en-US" sz="2400" dirty="0" smtClean="0"/>
              <a:t>High visual realism, but at a much higher computational cost.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31" y="1180531"/>
            <a:ext cx="4230737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228600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obtained from </a:t>
            </a:r>
            <a:endParaRPr lang="en-US" sz="1000" dirty="0" smtClean="0"/>
          </a:p>
          <a:p>
            <a:r>
              <a:rPr lang="en-US" sz="1000" dirty="0" smtClean="0"/>
              <a:t>siliconarts.co.kr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84558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Refraction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25146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Occurs when light ray changes direction due to change in medium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of refracted ray computed using Snell’s Law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refraction bounce requires 2x normal bounce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57" y="4200000"/>
            <a:ext cx="3693885" cy="250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74" y="2514600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47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90"/>
          <p:cNvSpPr txBox="1">
            <a:spLocks/>
          </p:cNvSpPr>
          <p:nvPr/>
        </p:nvSpPr>
        <p:spPr bwMode="auto">
          <a:xfrm>
            <a:off x="675526" y="151606"/>
            <a:ext cx="7772400" cy="8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  Hybrid Ray Tracing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4495800" y="1295400"/>
            <a:ext cx="1676400" cy="533400"/>
          </a:xfrm>
          <a:prstGeom prst="flowChartAlternateProcess">
            <a:avLst/>
          </a:prstGeom>
          <a:gradFill flip="none" rotWithShape="1">
            <a:gsLst>
              <a:gs pos="0">
                <a:srgbClr val="FFFFFF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Generate Rays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2782956" y="3505200"/>
            <a:ext cx="1560444" cy="533400"/>
          </a:xfrm>
          <a:prstGeom prst="flowChartAlternateProcess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0EBD5"/>
              </a:gs>
              <a:gs pos="100000">
                <a:srgbClr val="FFFFFF">
                  <a:lumMod val="9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rayTraceGPU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480312" y="3505200"/>
            <a:ext cx="1712844" cy="533400"/>
          </a:xfrm>
          <a:prstGeom prst="flowChartAlternateProcess">
            <a:avLst/>
          </a:prstGeom>
          <a:gradFill flip="none" rotWithShape="1">
            <a:gsLst>
              <a:gs pos="0">
                <a:srgbClr val="BBE0E3">
                  <a:lumMod val="60000"/>
                  <a:lumOff val="40000"/>
                </a:srgbClr>
              </a:gs>
              <a:gs pos="100000">
                <a:srgbClr val="F0EBD5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rayTraceCPU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3505201" y="2514600"/>
            <a:ext cx="1866903" cy="381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5372101" y="2514600"/>
            <a:ext cx="2019299" cy="381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 rot="5400000">
            <a:off x="5182394" y="1980406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0" name="Shape 39"/>
          <p:cNvCxnSpPr/>
          <p:nvPr/>
        </p:nvCxnSpPr>
        <p:spPr bwMode="auto">
          <a:xfrm rot="5400000" flipH="1" flipV="1">
            <a:off x="5486402" y="2514600"/>
            <a:ext cx="3505198" cy="3200402"/>
          </a:xfrm>
          <a:prstGeom prst="bentConnector3">
            <a:avLst>
              <a:gd name="adj1" fmla="val 94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>
            <a:off x="6827520" y="2347360"/>
            <a:ext cx="2011680" cy="158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3859696" y="2143760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2438400" y="2905760"/>
          <a:ext cx="22288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"/>
                <a:gridCol w="371475"/>
                <a:gridCol w="371475"/>
                <a:gridCol w="371475"/>
                <a:gridCol w="371475"/>
                <a:gridCol w="371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6953250" y="2895600"/>
          <a:ext cx="7429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"/>
                <a:gridCol w="371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cxnSp>
        <p:nvCxnSpPr>
          <p:cNvPr id="58" name="Straight Arrow Connector 57"/>
          <p:cNvCxnSpPr>
            <a:endCxn id="26" idx="0"/>
          </p:cNvCxnSpPr>
          <p:nvPr/>
        </p:nvCxnSpPr>
        <p:spPr>
          <a:xfrm rot="16200000" flipH="1">
            <a:off x="3444737" y="3386759"/>
            <a:ext cx="228600" cy="8282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9" name="Straight Arrow Connector 58"/>
          <p:cNvCxnSpPr>
            <a:endCxn id="27" idx="0"/>
          </p:cNvCxnSpPr>
          <p:nvPr/>
        </p:nvCxnSpPr>
        <p:spPr>
          <a:xfrm rot="16200000" flipH="1">
            <a:off x="7219087" y="3387553"/>
            <a:ext cx="228600" cy="669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>
          <a:xfrm rot="5400000">
            <a:off x="3403290" y="4190206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2628900" y="4337216"/>
          <a:ext cx="1866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NH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2626829" y="4708056"/>
          <a:ext cx="1866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NH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7088671" y="4340308"/>
          <a:ext cx="4667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H4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7086600" y="4721308"/>
          <a:ext cx="4667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N4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cxnSp>
        <p:nvCxnSpPr>
          <p:cNvPr id="76" name="Straight Arrow Connector 75"/>
          <p:cNvCxnSpPr/>
          <p:nvPr/>
        </p:nvCxnSpPr>
        <p:spPr>
          <a:xfrm rot="5400000">
            <a:off x="7185198" y="4190206"/>
            <a:ext cx="304800" cy="1588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4686300" y="5267960"/>
          <a:ext cx="1866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466725"/>
                <a:gridCol w="466725"/>
                <a:gridCol w="4667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cxnSp>
        <p:nvCxnSpPr>
          <p:cNvPr id="84" name="Elbow Connector 83"/>
          <p:cNvCxnSpPr/>
          <p:nvPr/>
        </p:nvCxnSpPr>
        <p:spPr bwMode="auto">
          <a:xfrm>
            <a:off x="3581400" y="5105400"/>
            <a:ext cx="1066800" cy="381000"/>
          </a:xfrm>
          <a:prstGeom prst="bentConnector3">
            <a:avLst>
              <a:gd name="adj1" fmla="val 3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 flipH="1" flipV="1">
            <a:off x="5510454" y="5753100"/>
            <a:ext cx="2293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Elbow Connector 106"/>
          <p:cNvCxnSpPr/>
          <p:nvPr/>
        </p:nvCxnSpPr>
        <p:spPr bwMode="auto">
          <a:xfrm rot="10800000" flipV="1">
            <a:off x="6477000" y="5105400"/>
            <a:ext cx="838200" cy="381000"/>
          </a:xfrm>
          <a:prstGeom prst="bentConnector3">
            <a:avLst>
              <a:gd name="adj1" fmla="val -5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5677297" y="2324497"/>
            <a:ext cx="838200" cy="79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Left Brace 114"/>
          <p:cNvSpPr/>
          <p:nvPr/>
        </p:nvSpPr>
        <p:spPr bwMode="auto">
          <a:xfrm>
            <a:off x="1981200" y="1981200"/>
            <a:ext cx="228600" cy="13716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14400" y="248651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 List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28600" y="4419600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Hit Point</a:t>
            </a:r>
          </a:p>
          <a:p>
            <a:pPr algn="r"/>
            <a:r>
              <a:rPr lang="en-US" dirty="0" smtClean="0"/>
              <a:t>Surface Normal</a:t>
            </a:r>
            <a:endParaRPr lang="en-US" dirty="0"/>
          </a:p>
        </p:txBody>
      </p:sp>
      <p:sp>
        <p:nvSpPr>
          <p:cNvPr id="118" name="Left Brace 117"/>
          <p:cNvSpPr/>
          <p:nvPr/>
        </p:nvSpPr>
        <p:spPr bwMode="auto">
          <a:xfrm>
            <a:off x="1981200" y="4267200"/>
            <a:ext cx="228600" cy="9144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55104" y="528430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Ray List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95279" y="1902023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CPU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19050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GPU</a:t>
            </a:r>
            <a:endParaRPr lang="en-US" sz="1400" dirty="0"/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4829554" y="4000500"/>
            <a:ext cx="2514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096000" y="289560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CPU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42643" y="289560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GPU</a:t>
            </a:r>
            <a:endParaRPr lang="en-US" sz="14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115" grpId="0" animBg="1"/>
      <p:bldP spid="116" grpId="0"/>
      <p:bldP spid="117" grpId="0"/>
      <p:bldP spid="118" grpId="0" animBg="1"/>
      <p:bldP spid="119" grpId="0"/>
      <p:bldP spid="36" grpId="0"/>
      <p:bldP spid="38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rohit\Pictures\backup_images\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662680"/>
            <a:ext cx="2667000" cy="2667000"/>
          </a:xfrm>
          <a:prstGeom prst="rect">
            <a:avLst/>
          </a:prstGeom>
          <a:noFill/>
        </p:spPr>
      </p:pic>
      <p:pic>
        <p:nvPicPr>
          <p:cNvPr id="19" name="Picture 6" descr="C:\Users\rohit\Pictures\backup_images\9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482080"/>
            <a:ext cx="3505200" cy="2094904"/>
          </a:xfrm>
          <a:prstGeom prst="rect">
            <a:avLst/>
          </a:prstGeom>
          <a:noFill/>
        </p:spPr>
      </p:pic>
      <p:pic>
        <p:nvPicPr>
          <p:cNvPr id="20" name="Picture 5" descr="C:\Users\rohit\Pictures\backup_images\2k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405880"/>
            <a:ext cx="2514600" cy="2514600"/>
          </a:xfrm>
          <a:prstGeom prst="rect">
            <a:avLst/>
          </a:prstGeom>
          <a:noFill/>
        </p:spPr>
      </p:pic>
      <p:pic>
        <p:nvPicPr>
          <p:cNvPr id="21" name="Picture 2" descr="C:\Users\rohit\Pictures\backup_images\t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891280"/>
            <a:ext cx="2895600" cy="2287881"/>
          </a:xfrm>
          <a:prstGeom prst="rect">
            <a:avLst/>
          </a:prstGeom>
          <a:noFill/>
        </p:spPr>
      </p:pic>
      <p:pic>
        <p:nvPicPr>
          <p:cNvPr id="22" name="Picture 4" descr="C:\Users\rohit\Pictures\backup_images\k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967480"/>
            <a:ext cx="1838884" cy="1828800"/>
          </a:xfrm>
          <a:prstGeom prst="rect">
            <a:avLst/>
          </a:prstGeom>
          <a:noFill/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675526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Results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2872480"/>
            <a:ext cx="1601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Teapot Model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Fps : 64(115)*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2789" y="2872480"/>
            <a:ext cx="1717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Bigguy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Model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Fps : 28.6(68.5)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44083" y="2872480"/>
            <a:ext cx="1717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Killeroo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Model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Fps : 19.2(44.7)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389" y="531088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Killeroos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Fps : 10.6(23)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0600" y="5350349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Bigguys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Fps : 5.2(13)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5936" y="3177280"/>
            <a:ext cx="1917512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System Specs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GTX 580 + i7 920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1024x1024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Primary + Shadow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+ Reflection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57200" y="891280"/>
            <a:ext cx="6629400" cy="52578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rot="10800000" flipH="1">
            <a:off x="457200" y="3632891"/>
            <a:ext cx="66294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647700" y="3520180"/>
            <a:ext cx="52578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3734594" y="2262880"/>
            <a:ext cx="2743200" cy="1588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09600" y="6172201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: Figure in bracket gives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Primary fps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Results (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Primary+Secondary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pic>
        <p:nvPicPr>
          <p:cNvPr id="8" name="bg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81400" y="3863080"/>
            <a:ext cx="2133600" cy="2133600"/>
          </a:xfrm>
          <a:prstGeom prst="rect">
            <a:avLst/>
          </a:prstGeom>
        </p:spPr>
      </p:pic>
      <p:pic>
        <p:nvPicPr>
          <p:cNvPr id="9" name="tp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0600" y="3863080"/>
            <a:ext cx="2133600" cy="2133600"/>
          </a:xfrm>
          <a:prstGeom prst="rect">
            <a:avLst/>
          </a:prstGeom>
        </p:spPr>
      </p:pic>
      <p:pic>
        <p:nvPicPr>
          <p:cNvPr id="10" name="kl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72200" y="3863080"/>
            <a:ext cx="2133600" cy="21336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62100" y="1038600"/>
          <a:ext cx="6362700" cy="2595880"/>
        </p:xfrm>
        <a:graphic>
          <a:graphicData uri="http://schemas.openxmlformats.org/drawingml/2006/table">
            <a:tbl>
              <a:tblPr firstRow="1" bandRow="1"/>
              <a:tblGrid>
                <a:gridCol w="1333500"/>
                <a:gridCol w="1028700"/>
                <a:gridCol w="1333500"/>
                <a:gridCol w="1333500"/>
                <a:gridCol w="1333500"/>
              </a:tblGrid>
              <a:tr h="370840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Patches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 Frame Time(ms)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CPU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GPU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Hybrid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Teapot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17.05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15.61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err="1" smtClean="0"/>
                        <a:t>Bigguy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3570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232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39.45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34.92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err="1" smtClean="0"/>
                        <a:t>Killeroo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11532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351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58.3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52.19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2 </a:t>
                      </a:r>
                      <a:r>
                        <a:rPr lang="en-US" b="1" dirty="0" err="1" smtClean="0"/>
                        <a:t>Killeroos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23064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726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106.03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94.55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9 </a:t>
                      </a:r>
                      <a:r>
                        <a:rPr lang="en-US" b="1" dirty="0" err="1" smtClean="0"/>
                        <a:t>Bigguys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32130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3107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196.79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191.81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385479"/>
              </p:ext>
            </p:extLst>
          </p:nvPr>
        </p:nvGraphicFramePr>
        <p:xfrm>
          <a:off x="685800" y="1600200"/>
          <a:ext cx="79248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Pure GPU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GTX 580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Pure GPU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Tesla K20c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Multi-GPU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GTX 580 + C2050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Bigguy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Killeroo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Killeroos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</a:t>
                      </a:r>
                      <a:r>
                        <a:rPr lang="en-US" dirty="0" err="1" smtClean="0"/>
                        <a:t>Bigguys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7443" y="4572000"/>
            <a:ext cx="682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Rendering time comparison of Multi-GPU (GTX 580 + C2050) against </a:t>
            </a:r>
            <a:endParaRPr lang="en-US" dirty="0" smtClean="0"/>
          </a:p>
          <a:p>
            <a:pPr algn="ctr"/>
            <a:r>
              <a:rPr lang="en-US" dirty="0" smtClean="0"/>
              <a:t>Pure </a:t>
            </a:r>
            <a:r>
              <a:rPr lang="en-US" dirty="0"/>
              <a:t>GPU (</a:t>
            </a:r>
            <a:r>
              <a:rPr lang="en-US" dirty="0" smtClean="0"/>
              <a:t>GTX 580</a:t>
            </a:r>
            <a:r>
              <a:rPr lang="en-US" dirty="0"/>
              <a:t>) for different models</a:t>
            </a:r>
          </a:p>
        </p:txBody>
      </p:sp>
    </p:spTree>
    <p:extLst>
      <p:ext uri="{BB962C8B-B14F-4D97-AF65-F5344CB8AC3E}">
        <p14:creationId xmlns:p14="http://schemas.microsoft.com/office/powerpoint/2010/main" val="7867553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981200"/>
          </a:xfrm>
        </p:spPr>
        <p:txBody>
          <a:bodyPr/>
          <a:lstStyle/>
          <a:p>
            <a:r>
              <a:rPr lang="en-US" sz="2400" dirty="0" smtClean="0"/>
              <a:t>We achieve about 15.4 fps on an Intel Core 2 duo 2.20 </a:t>
            </a:r>
            <a:r>
              <a:rPr lang="en-US" sz="2400" dirty="0" err="1" smtClean="0"/>
              <a:t>Ghz</a:t>
            </a:r>
            <a:r>
              <a:rPr lang="en-US" sz="2400" dirty="0" smtClean="0"/>
              <a:t> system </a:t>
            </a:r>
            <a:r>
              <a:rPr lang="en-US" sz="2400" dirty="0"/>
              <a:t>for teapot scene with </a:t>
            </a:r>
            <a:r>
              <a:rPr lang="en-US" sz="2400" dirty="0" smtClean="0"/>
              <a:t>512×512 resolution in comparison to </a:t>
            </a:r>
            <a:r>
              <a:rPr lang="en-US" sz="2400" dirty="0" err="1" smtClean="0"/>
              <a:t>Geimer</a:t>
            </a:r>
            <a:r>
              <a:rPr lang="en-US" sz="2400" dirty="0" smtClean="0"/>
              <a:t>, who </a:t>
            </a:r>
            <a:r>
              <a:rPr lang="en-US" sz="2400" dirty="0"/>
              <a:t>got 6.1 fps on a dual processor PowerMac G5 2GHz </a:t>
            </a:r>
            <a:r>
              <a:rPr lang="en-US" sz="2400" dirty="0" smtClean="0"/>
              <a:t>processor.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989168"/>
              </p:ext>
            </p:extLst>
          </p:nvPr>
        </p:nvGraphicFramePr>
        <p:xfrm>
          <a:off x="685800" y="3352800"/>
          <a:ext cx="7772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Kajiya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Improved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Kajiya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Newton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Bigguy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Killeroo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181600"/>
            <a:ext cx="838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Comparison of different </a:t>
            </a:r>
            <a:r>
              <a:rPr lang="en-US" dirty="0" smtClean="0"/>
              <a:t>methods, </a:t>
            </a:r>
            <a:r>
              <a:rPr lang="en-US" dirty="0" err="1" smtClean="0"/>
              <a:t>Kajiya’s</a:t>
            </a:r>
            <a:r>
              <a:rPr lang="en-US" dirty="0" smtClean="0"/>
              <a:t> </a:t>
            </a:r>
            <a:r>
              <a:rPr lang="en-US" dirty="0"/>
              <a:t>Method implementation on GPU by</a:t>
            </a:r>
          </a:p>
          <a:p>
            <a:pPr algn="ctr"/>
            <a:r>
              <a:rPr lang="en-US" dirty="0" err="1" smtClean="0"/>
              <a:t>Lahabar</a:t>
            </a:r>
            <a:r>
              <a:rPr lang="en-US" dirty="0" smtClean="0"/>
              <a:t>, Improved </a:t>
            </a:r>
            <a:r>
              <a:rPr lang="en-US" dirty="0" err="1"/>
              <a:t>Kajiya’s</a:t>
            </a:r>
            <a:r>
              <a:rPr lang="en-US" dirty="0"/>
              <a:t> method by us and </a:t>
            </a:r>
            <a:r>
              <a:rPr lang="en-US" dirty="0" smtClean="0"/>
              <a:t>Newton </a:t>
            </a:r>
            <a:r>
              <a:rPr lang="en-US" dirty="0"/>
              <a:t>Iteration. All the</a:t>
            </a:r>
          </a:p>
          <a:p>
            <a:pPr algn="ctr"/>
            <a:r>
              <a:rPr lang="en-US" dirty="0"/>
              <a:t>results are taken on GTX 480 for same screen coverage and screen resolution 512 × 512.</a:t>
            </a:r>
          </a:p>
        </p:txBody>
      </p:sp>
    </p:spTree>
    <p:extLst>
      <p:ext uri="{BB962C8B-B14F-4D97-AF65-F5344CB8AC3E}">
        <p14:creationId xmlns:p14="http://schemas.microsoft.com/office/powerpoint/2010/main" val="42005509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in parts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48768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7441" y="5315634"/>
            <a:ext cx="426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24 </a:t>
            </a:r>
            <a:r>
              <a:rPr lang="en-US" dirty="0" err="1" smtClean="0"/>
              <a:t>Bigguys</a:t>
            </a:r>
            <a:r>
              <a:rPr lang="en-US" dirty="0"/>
              <a:t> </a:t>
            </a:r>
            <a:r>
              <a:rPr lang="en-US" dirty="0" smtClean="0"/>
              <a:t>rendered at 12 fps</a:t>
            </a:r>
          </a:p>
          <a:p>
            <a:pPr algn="ctr"/>
            <a:r>
              <a:rPr lang="en-US" dirty="0" smtClean="0"/>
              <a:t> for 512x512 resolution on </a:t>
            </a:r>
            <a:r>
              <a:rPr lang="en-US" dirty="0" err="1" smtClean="0"/>
              <a:t>Nvidia</a:t>
            </a:r>
            <a:r>
              <a:rPr lang="en-US" dirty="0" smtClean="0"/>
              <a:t> GTX 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184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Scene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7" y="996624"/>
            <a:ext cx="4941824" cy="4941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059" y="5938448"/>
            <a:ext cx="574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Bigguys</a:t>
            </a:r>
            <a:r>
              <a:rPr lang="en-US" dirty="0"/>
              <a:t> in a box scene with soft shadows, </a:t>
            </a:r>
            <a:r>
              <a:rPr lang="en-US" dirty="0" smtClean="0"/>
              <a:t>16 </a:t>
            </a:r>
            <a:r>
              <a:rPr lang="en-US" dirty="0"/>
              <a:t>light sources, </a:t>
            </a:r>
            <a:endParaRPr lang="en-US" dirty="0" smtClean="0"/>
          </a:p>
          <a:p>
            <a:pPr algn="ctr"/>
            <a:r>
              <a:rPr lang="en-US" dirty="0" smtClean="0"/>
              <a:t>rendered </a:t>
            </a:r>
            <a:r>
              <a:rPr lang="en-US" dirty="0"/>
              <a:t>at 512 × 512 resolution in 158.8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r>
              <a:rPr lang="en-US" dirty="0" smtClean="0"/>
              <a:t> on GTX 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296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Shadows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6" y="990600"/>
            <a:ext cx="4941824" cy="4941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809" y="5938448"/>
            <a:ext cx="665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Bigguy</a:t>
            </a:r>
            <a:r>
              <a:rPr lang="en-US" dirty="0" smtClean="0"/>
              <a:t> in </a:t>
            </a:r>
            <a:r>
              <a:rPr lang="en-US" dirty="0"/>
              <a:t>a </a:t>
            </a:r>
            <a:r>
              <a:rPr lang="en-US" dirty="0" smtClean="0"/>
              <a:t>box scene </a:t>
            </a:r>
            <a:r>
              <a:rPr lang="en-US" dirty="0"/>
              <a:t>with soft </a:t>
            </a:r>
            <a:r>
              <a:rPr lang="en-US" dirty="0" smtClean="0"/>
              <a:t>shadows, reflection, 16 light sources, </a:t>
            </a:r>
          </a:p>
          <a:p>
            <a:pPr algn="ctr"/>
            <a:r>
              <a:rPr lang="en-US" dirty="0" smtClean="0"/>
              <a:t>rendered </a:t>
            </a:r>
            <a:r>
              <a:rPr lang="en-US" dirty="0"/>
              <a:t>at 512 × 512 resolution in 167.4 </a:t>
            </a:r>
            <a:r>
              <a:rPr lang="en-US" dirty="0" err="1" smtClean="0"/>
              <a:t>ms</a:t>
            </a:r>
            <a:r>
              <a:rPr lang="en-US" dirty="0" smtClean="0"/>
              <a:t> on GTX 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28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Path Tracing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5526" y="1119880"/>
            <a:ext cx="46584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 extend our ray tracing approach to Global Illumination effects.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 use Cook’s approach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Monte Carlo based Stochastic Sampling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Sample image at appropriate non-uniformly spaced points.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Each pixel sampled for a user defined samples per pixel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486400" y="1348480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-0.5,-0.5</a:t>
            </a:r>
            <a:endParaRPr lang="en-US" sz="1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8008409" y="4393503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0.5,0.5</a:t>
            </a:r>
            <a:endParaRPr lang="en-US" sz="1400" dirty="0"/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5791200" y="1652588"/>
            <a:ext cx="27432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cxnSp>
        <p:nvCxnSpPr>
          <p:cNvPr id="142" name="Straight Connector 141"/>
          <p:cNvCxnSpPr>
            <a:cxnSpLocks noChangeShapeType="1"/>
            <a:stCxn id="141" idx="0"/>
            <a:endCxn id="141" idx="2"/>
          </p:cNvCxnSpPr>
          <p:nvPr/>
        </p:nvCxnSpPr>
        <p:spPr bwMode="auto">
          <a:xfrm rot="16200000" flipH="1">
            <a:off x="5791201" y="3024187"/>
            <a:ext cx="27432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" name="Straight Connector 142"/>
          <p:cNvCxnSpPr>
            <a:cxnSpLocks noChangeShapeType="1"/>
            <a:stCxn id="141" idx="1"/>
            <a:endCxn id="141" idx="3"/>
          </p:cNvCxnSpPr>
          <p:nvPr/>
        </p:nvCxnSpPr>
        <p:spPr bwMode="auto">
          <a:xfrm rot="10800000" flipH="1">
            <a:off x="5791200" y="3024188"/>
            <a:ext cx="2743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4" name="Oval 143"/>
          <p:cNvSpPr>
            <a:spLocks noChangeArrowheads="1"/>
          </p:cNvSpPr>
          <p:nvPr/>
        </p:nvSpPr>
        <p:spPr bwMode="auto">
          <a:xfrm>
            <a:off x="5867400" y="1804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45" name="Oval 144"/>
          <p:cNvSpPr>
            <a:spLocks noChangeArrowheads="1"/>
          </p:cNvSpPr>
          <p:nvPr/>
        </p:nvSpPr>
        <p:spPr bwMode="auto">
          <a:xfrm>
            <a:off x="6019800" y="1957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46" name="Oval 145"/>
          <p:cNvSpPr>
            <a:spLocks noChangeArrowheads="1"/>
          </p:cNvSpPr>
          <p:nvPr/>
        </p:nvSpPr>
        <p:spPr bwMode="auto">
          <a:xfrm>
            <a:off x="5943600" y="2441575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47" name="Oval 146"/>
          <p:cNvSpPr>
            <a:spLocks noChangeArrowheads="1"/>
          </p:cNvSpPr>
          <p:nvPr/>
        </p:nvSpPr>
        <p:spPr bwMode="auto">
          <a:xfrm>
            <a:off x="6019800" y="2109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48" name="Oval 147"/>
          <p:cNvSpPr>
            <a:spLocks noChangeArrowheads="1"/>
          </p:cNvSpPr>
          <p:nvPr/>
        </p:nvSpPr>
        <p:spPr bwMode="auto">
          <a:xfrm>
            <a:off x="5867400" y="2185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49" name="Oval 148"/>
          <p:cNvSpPr>
            <a:spLocks noChangeArrowheads="1"/>
          </p:cNvSpPr>
          <p:nvPr/>
        </p:nvSpPr>
        <p:spPr bwMode="auto">
          <a:xfrm>
            <a:off x="6096000" y="2338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0" name="Oval 149"/>
          <p:cNvSpPr>
            <a:spLocks noChangeArrowheads="1"/>
          </p:cNvSpPr>
          <p:nvPr/>
        </p:nvSpPr>
        <p:spPr bwMode="auto">
          <a:xfrm>
            <a:off x="6324600" y="24145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1" name="Oval 150"/>
          <p:cNvSpPr>
            <a:spLocks noChangeArrowheads="1"/>
          </p:cNvSpPr>
          <p:nvPr/>
        </p:nvSpPr>
        <p:spPr bwMode="auto">
          <a:xfrm>
            <a:off x="6553200" y="2490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2" name="Oval 151"/>
          <p:cNvSpPr>
            <a:spLocks noChangeArrowheads="1"/>
          </p:cNvSpPr>
          <p:nvPr/>
        </p:nvSpPr>
        <p:spPr bwMode="auto">
          <a:xfrm>
            <a:off x="6721475" y="26797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3" name="Oval 152"/>
          <p:cNvSpPr>
            <a:spLocks noChangeArrowheads="1"/>
          </p:cNvSpPr>
          <p:nvPr/>
        </p:nvSpPr>
        <p:spPr bwMode="auto">
          <a:xfrm>
            <a:off x="6781800" y="2871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6934200" y="1728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auto">
          <a:xfrm>
            <a:off x="6934200" y="1957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auto">
          <a:xfrm>
            <a:off x="6781800" y="1804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auto">
          <a:xfrm>
            <a:off x="6678613" y="21732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6477000" y="20335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59" name="Oval 158"/>
          <p:cNvSpPr>
            <a:spLocks noChangeArrowheads="1"/>
          </p:cNvSpPr>
          <p:nvPr/>
        </p:nvSpPr>
        <p:spPr bwMode="auto">
          <a:xfrm>
            <a:off x="6858000" y="2109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auto">
          <a:xfrm>
            <a:off x="7010400" y="22621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1" name="Oval 160"/>
          <p:cNvSpPr>
            <a:spLocks noChangeArrowheads="1"/>
          </p:cNvSpPr>
          <p:nvPr/>
        </p:nvSpPr>
        <p:spPr bwMode="auto">
          <a:xfrm>
            <a:off x="6096000" y="2566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6284913" y="28321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3" name="Oval 162"/>
          <p:cNvSpPr>
            <a:spLocks noChangeArrowheads="1"/>
          </p:cNvSpPr>
          <p:nvPr/>
        </p:nvSpPr>
        <p:spPr bwMode="auto">
          <a:xfrm>
            <a:off x="6373813" y="26431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4" name="Oval 163"/>
          <p:cNvSpPr>
            <a:spLocks noChangeArrowheads="1"/>
          </p:cNvSpPr>
          <p:nvPr/>
        </p:nvSpPr>
        <p:spPr bwMode="auto">
          <a:xfrm>
            <a:off x="5867400" y="2719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5" name="Oval 164"/>
          <p:cNvSpPr>
            <a:spLocks noChangeArrowheads="1"/>
          </p:cNvSpPr>
          <p:nvPr/>
        </p:nvSpPr>
        <p:spPr bwMode="auto">
          <a:xfrm>
            <a:off x="6019800" y="2871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auto">
          <a:xfrm>
            <a:off x="6553200" y="2871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6629400" y="2338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8" name="Oval 167"/>
          <p:cNvSpPr>
            <a:spLocks noChangeArrowheads="1"/>
          </p:cNvSpPr>
          <p:nvPr/>
        </p:nvSpPr>
        <p:spPr bwMode="auto">
          <a:xfrm>
            <a:off x="6781800" y="2490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69" name="Oval 168"/>
          <p:cNvSpPr>
            <a:spLocks noChangeArrowheads="1"/>
          </p:cNvSpPr>
          <p:nvPr/>
        </p:nvSpPr>
        <p:spPr bwMode="auto">
          <a:xfrm>
            <a:off x="6934200" y="26431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0" name="Oval 169"/>
          <p:cNvSpPr>
            <a:spLocks noChangeArrowheads="1"/>
          </p:cNvSpPr>
          <p:nvPr/>
        </p:nvSpPr>
        <p:spPr bwMode="auto">
          <a:xfrm>
            <a:off x="6400800" y="2185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1" name="Oval 170"/>
          <p:cNvSpPr>
            <a:spLocks noChangeArrowheads="1"/>
          </p:cNvSpPr>
          <p:nvPr/>
        </p:nvSpPr>
        <p:spPr bwMode="auto">
          <a:xfrm>
            <a:off x="6248400" y="2185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6477000" y="1804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6019800" y="1728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6248400" y="1957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6324600" y="1728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7239000" y="1804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7391400" y="1957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>
            <a:off x="7239000" y="2514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79" name="Oval 178"/>
          <p:cNvSpPr>
            <a:spLocks noChangeArrowheads="1"/>
          </p:cNvSpPr>
          <p:nvPr/>
        </p:nvSpPr>
        <p:spPr bwMode="auto">
          <a:xfrm>
            <a:off x="7391400" y="2109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0" name="Oval 179"/>
          <p:cNvSpPr>
            <a:spLocks noChangeArrowheads="1"/>
          </p:cNvSpPr>
          <p:nvPr/>
        </p:nvSpPr>
        <p:spPr bwMode="auto">
          <a:xfrm>
            <a:off x="7239000" y="2185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1" name="Oval 180"/>
          <p:cNvSpPr>
            <a:spLocks noChangeArrowheads="1"/>
          </p:cNvSpPr>
          <p:nvPr/>
        </p:nvSpPr>
        <p:spPr bwMode="auto">
          <a:xfrm>
            <a:off x="7543800" y="2362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2" name="Oval 181"/>
          <p:cNvSpPr>
            <a:spLocks noChangeArrowheads="1"/>
          </p:cNvSpPr>
          <p:nvPr/>
        </p:nvSpPr>
        <p:spPr bwMode="auto">
          <a:xfrm>
            <a:off x="7696200" y="24145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3" name="Oval 182"/>
          <p:cNvSpPr>
            <a:spLocks noChangeArrowheads="1"/>
          </p:cNvSpPr>
          <p:nvPr/>
        </p:nvSpPr>
        <p:spPr bwMode="auto">
          <a:xfrm>
            <a:off x="8001000" y="2514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4" name="Oval 183"/>
          <p:cNvSpPr>
            <a:spLocks noChangeArrowheads="1"/>
          </p:cNvSpPr>
          <p:nvPr/>
        </p:nvSpPr>
        <p:spPr bwMode="auto">
          <a:xfrm>
            <a:off x="8001000" y="26797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5" name="Oval 184"/>
          <p:cNvSpPr>
            <a:spLocks noChangeArrowheads="1"/>
          </p:cNvSpPr>
          <p:nvPr/>
        </p:nvSpPr>
        <p:spPr bwMode="auto">
          <a:xfrm>
            <a:off x="8229600" y="28194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6" name="Oval 185"/>
          <p:cNvSpPr>
            <a:spLocks noChangeArrowheads="1"/>
          </p:cNvSpPr>
          <p:nvPr/>
        </p:nvSpPr>
        <p:spPr bwMode="auto">
          <a:xfrm>
            <a:off x="8382000" y="1728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7" name="Oval 186"/>
          <p:cNvSpPr>
            <a:spLocks noChangeArrowheads="1"/>
          </p:cNvSpPr>
          <p:nvPr/>
        </p:nvSpPr>
        <p:spPr bwMode="auto">
          <a:xfrm>
            <a:off x="8305800" y="1957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8" name="Oval 187"/>
          <p:cNvSpPr>
            <a:spLocks noChangeArrowheads="1"/>
          </p:cNvSpPr>
          <p:nvPr/>
        </p:nvSpPr>
        <p:spPr bwMode="auto">
          <a:xfrm>
            <a:off x="8001000" y="1905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89" name="Oval 188"/>
          <p:cNvSpPr>
            <a:spLocks noChangeArrowheads="1"/>
          </p:cNvSpPr>
          <p:nvPr/>
        </p:nvSpPr>
        <p:spPr bwMode="auto">
          <a:xfrm>
            <a:off x="8050213" y="21732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0" name="Oval 189"/>
          <p:cNvSpPr>
            <a:spLocks noChangeArrowheads="1"/>
          </p:cNvSpPr>
          <p:nvPr/>
        </p:nvSpPr>
        <p:spPr bwMode="auto">
          <a:xfrm>
            <a:off x="7848600" y="20335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1" name="Oval 190"/>
          <p:cNvSpPr>
            <a:spLocks noChangeArrowheads="1"/>
          </p:cNvSpPr>
          <p:nvPr/>
        </p:nvSpPr>
        <p:spPr bwMode="auto">
          <a:xfrm>
            <a:off x="81534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2" name="Oval 191"/>
          <p:cNvSpPr>
            <a:spLocks noChangeArrowheads="1"/>
          </p:cNvSpPr>
          <p:nvPr/>
        </p:nvSpPr>
        <p:spPr bwMode="auto">
          <a:xfrm>
            <a:off x="8382000" y="22621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3" name="Oval 192"/>
          <p:cNvSpPr>
            <a:spLocks noChangeArrowheads="1"/>
          </p:cNvSpPr>
          <p:nvPr/>
        </p:nvSpPr>
        <p:spPr bwMode="auto">
          <a:xfrm>
            <a:off x="7391400" y="2590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4" name="Oval 193"/>
          <p:cNvSpPr>
            <a:spLocks noChangeArrowheads="1"/>
          </p:cNvSpPr>
          <p:nvPr/>
        </p:nvSpPr>
        <p:spPr bwMode="auto">
          <a:xfrm>
            <a:off x="7620000" y="2743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5" name="Oval 194"/>
          <p:cNvSpPr>
            <a:spLocks noChangeArrowheads="1"/>
          </p:cNvSpPr>
          <p:nvPr/>
        </p:nvSpPr>
        <p:spPr bwMode="auto">
          <a:xfrm>
            <a:off x="7745413" y="26431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auto">
          <a:xfrm>
            <a:off x="7239000" y="2719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7" name="Oval 196"/>
          <p:cNvSpPr>
            <a:spLocks noChangeArrowheads="1"/>
          </p:cNvSpPr>
          <p:nvPr/>
        </p:nvSpPr>
        <p:spPr bwMode="auto">
          <a:xfrm>
            <a:off x="7391400" y="2871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8" name="Oval 197"/>
          <p:cNvSpPr>
            <a:spLocks noChangeArrowheads="1"/>
          </p:cNvSpPr>
          <p:nvPr/>
        </p:nvSpPr>
        <p:spPr bwMode="auto">
          <a:xfrm>
            <a:off x="7620000" y="2871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199" name="Oval 198"/>
          <p:cNvSpPr>
            <a:spLocks noChangeArrowheads="1"/>
          </p:cNvSpPr>
          <p:nvPr/>
        </p:nvSpPr>
        <p:spPr bwMode="auto">
          <a:xfrm>
            <a:off x="8001000" y="23383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0" name="Oval 199"/>
          <p:cNvSpPr>
            <a:spLocks noChangeArrowheads="1"/>
          </p:cNvSpPr>
          <p:nvPr/>
        </p:nvSpPr>
        <p:spPr bwMode="auto">
          <a:xfrm>
            <a:off x="8153400" y="2490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1" name="Oval 200"/>
          <p:cNvSpPr>
            <a:spLocks noChangeArrowheads="1"/>
          </p:cNvSpPr>
          <p:nvPr/>
        </p:nvSpPr>
        <p:spPr bwMode="auto">
          <a:xfrm>
            <a:off x="8305800" y="26431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2" name="Oval 201"/>
          <p:cNvSpPr>
            <a:spLocks noChangeArrowheads="1"/>
          </p:cNvSpPr>
          <p:nvPr/>
        </p:nvSpPr>
        <p:spPr bwMode="auto">
          <a:xfrm>
            <a:off x="7772400" y="2185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3" name="Oval 202"/>
          <p:cNvSpPr>
            <a:spLocks noChangeArrowheads="1"/>
          </p:cNvSpPr>
          <p:nvPr/>
        </p:nvSpPr>
        <p:spPr bwMode="auto">
          <a:xfrm>
            <a:off x="7620000" y="2185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4" name="Oval 203"/>
          <p:cNvSpPr>
            <a:spLocks noChangeArrowheads="1"/>
          </p:cNvSpPr>
          <p:nvPr/>
        </p:nvSpPr>
        <p:spPr bwMode="auto">
          <a:xfrm>
            <a:off x="7848600" y="18049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5" name="Oval 204"/>
          <p:cNvSpPr>
            <a:spLocks noChangeArrowheads="1"/>
          </p:cNvSpPr>
          <p:nvPr/>
        </p:nvSpPr>
        <p:spPr bwMode="auto">
          <a:xfrm>
            <a:off x="7391400" y="1728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6" name="Oval 205"/>
          <p:cNvSpPr>
            <a:spLocks noChangeArrowheads="1"/>
          </p:cNvSpPr>
          <p:nvPr/>
        </p:nvSpPr>
        <p:spPr bwMode="auto">
          <a:xfrm>
            <a:off x="7543800" y="1905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7" name="Oval 206"/>
          <p:cNvSpPr>
            <a:spLocks noChangeArrowheads="1"/>
          </p:cNvSpPr>
          <p:nvPr/>
        </p:nvSpPr>
        <p:spPr bwMode="auto">
          <a:xfrm>
            <a:off x="7696200" y="1728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endParaRPr lang="en-US" sz="2400">
              <a:latin typeface="Times" pitchFamily="18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 rot="5280000">
            <a:off x="7239001" y="3179496"/>
            <a:ext cx="1219200" cy="1219200"/>
            <a:chOff x="7162800" y="3100388"/>
            <a:chExt cx="1219200" cy="1219200"/>
          </a:xfrm>
        </p:grpSpPr>
        <p:sp>
          <p:nvSpPr>
            <p:cNvPr id="242" name="Oval 241"/>
            <p:cNvSpPr>
              <a:spLocks noChangeArrowheads="1"/>
            </p:cNvSpPr>
            <p:nvPr/>
          </p:nvSpPr>
          <p:spPr bwMode="auto">
            <a:xfrm>
              <a:off x="7162800" y="3176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43" name="Oval 242"/>
            <p:cNvSpPr>
              <a:spLocks noChangeArrowheads="1"/>
            </p:cNvSpPr>
            <p:nvPr/>
          </p:nvSpPr>
          <p:spPr bwMode="auto">
            <a:xfrm>
              <a:off x="7315200" y="3328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44" name="Oval 243"/>
            <p:cNvSpPr>
              <a:spLocks noChangeArrowheads="1"/>
            </p:cNvSpPr>
            <p:nvPr/>
          </p:nvSpPr>
          <p:spPr bwMode="auto">
            <a:xfrm>
              <a:off x="7239000" y="381317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45" name="Oval 244"/>
            <p:cNvSpPr>
              <a:spLocks noChangeArrowheads="1"/>
            </p:cNvSpPr>
            <p:nvPr/>
          </p:nvSpPr>
          <p:spPr bwMode="auto">
            <a:xfrm>
              <a:off x="7315200" y="3481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46" name="Oval 245"/>
            <p:cNvSpPr>
              <a:spLocks noChangeArrowheads="1"/>
            </p:cNvSpPr>
            <p:nvPr/>
          </p:nvSpPr>
          <p:spPr bwMode="auto">
            <a:xfrm>
              <a:off x="7162800" y="3557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47" name="Oval 246"/>
            <p:cNvSpPr>
              <a:spLocks noChangeArrowheads="1"/>
            </p:cNvSpPr>
            <p:nvPr/>
          </p:nvSpPr>
          <p:spPr bwMode="auto">
            <a:xfrm>
              <a:off x="7391400" y="3709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48" name="Oval 247"/>
            <p:cNvSpPr>
              <a:spLocks noChangeArrowheads="1"/>
            </p:cNvSpPr>
            <p:nvPr/>
          </p:nvSpPr>
          <p:spPr bwMode="auto">
            <a:xfrm>
              <a:off x="7620000" y="37861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49" name="Oval 248"/>
            <p:cNvSpPr>
              <a:spLocks noChangeArrowheads="1"/>
            </p:cNvSpPr>
            <p:nvPr/>
          </p:nvSpPr>
          <p:spPr bwMode="auto">
            <a:xfrm>
              <a:off x="7848600" y="3862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0" name="Oval 249"/>
            <p:cNvSpPr>
              <a:spLocks noChangeArrowheads="1"/>
            </p:cNvSpPr>
            <p:nvPr/>
          </p:nvSpPr>
          <p:spPr bwMode="auto">
            <a:xfrm>
              <a:off x="8016875" y="40513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1" name="Oval 250"/>
            <p:cNvSpPr>
              <a:spLocks noChangeArrowheads="1"/>
            </p:cNvSpPr>
            <p:nvPr/>
          </p:nvSpPr>
          <p:spPr bwMode="auto">
            <a:xfrm>
              <a:off x="8077200" y="4243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2" name="Oval 251"/>
            <p:cNvSpPr>
              <a:spLocks noChangeArrowheads="1"/>
            </p:cNvSpPr>
            <p:nvPr/>
          </p:nvSpPr>
          <p:spPr bwMode="auto">
            <a:xfrm>
              <a:off x="8229600" y="3100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3" name="Oval 252"/>
            <p:cNvSpPr>
              <a:spLocks noChangeArrowheads="1"/>
            </p:cNvSpPr>
            <p:nvPr/>
          </p:nvSpPr>
          <p:spPr bwMode="auto">
            <a:xfrm>
              <a:off x="8229600" y="3328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4" name="Oval 253"/>
            <p:cNvSpPr>
              <a:spLocks noChangeArrowheads="1"/>
            </p:cNvSpPr>
            <p:nvPr/>
          </p:nvSpPr>
          <p:spPr bwMode="auto">
            <a:xfrm>
              <a:off x="8077200" y="3176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5" name="Oval 254"/>
            <p:cNvSpPr>
              <a:spLocks noChangeArrowheads="1"/>
            </p:cNvSpPr>
            <p:nvPr/>
          </p:nvSpPr>
          <p:spPr bwMode="auto">
            <a:xfrm>
              <a:off x="7974013" y="35448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6" name="Oval 255"/>
            <p:cNvSpPr>
              <a:spLocks noChangeArrowheads="1"/>
            </p:cNvSpPr>
            <p:nvPr/>
          </p:nvSpPr>
          <p:spPr bwMode="auto">
            <a:xfrm>
              <a:off x="7772400" y="34051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7" name="Oval 256"/>
            <p:cNvSpPr>
              <a:spLocks noChangeArrowheads="1"/>
            </p:cNvSpPr>
            <p:nvPr/>
          </p:nvSpPr>
          <p:spPr bwMode="auto">
            <a:xfrm>
              <a:off x="8153400" y="3481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8" name="Oval 257"/>
            <p:cNvSpPr>
              <a:spLocks noChangeArrowheads="1"/>
            </p:cNvSpPr>
            <p:nvPr/>
          </p:nvSpPr>
          <p:spPr bwMode="auto">
            <a:xfrm>
              <a:off x="8305800" y="36337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59" name="Oval 258"/>
            <p:cNvSpPr>
              <a:spLocks noChangeArrowheads="1"/>
            </p:cNvSpPr>
            <p:nvPr/>
          </p:nvSpPr>
          <p:spPr bwMode="auto">
            <a:xfrm>
              <a:off x="7391400" y="3938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0" name="Oval 259"/>
            <p:cNvSpPr>
              <a:spLocks noChangeArrowheads="1"/>
            </p:cNvSpPr>
            <p:nvPr/>
          </p:nvSpPr>
          <p:spPr bwMode="auto">
            <a:xfrm>
              <a:off x="7580313" y="42037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1" name="Oval 260"/>
            <p:cNvSpPr>
              <a:spLocks noChangeArrowheads="1"/>
            </p:cNvSpPr>
            <p:nvPr/>
          </p:nvSpPr>
          <p:spPr bwMode="auto">
            <a:xfrm>
              <a:off x="7669213" y="40147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2" name="Oval 261"/>
            <p:cNvSpPr>
              <a:spLocks noChangeArrowheads="1"/>
            </p:cNvSpPr>
            <p:nvPr/>
          </p:nvSpPr>
          <p:spPr bwMode="auto">
            <a:xfrm>
              <a:off x="7162800" y="4090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3" name="Oval 262"/>
            <p:cNvSpPr>
              <a:spLocks noChangeArrowheads="1"/>
            </p:cNvSpPr>
            <p:nvPr/>
          </p:nvSpPr>
          <p:spPr bwMode="auto">
            <a:xfrm>
              <a:off x="7315200" y="4243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4" name="Oval 263"/>
            <p:cNvSpPr>
              <a:spLocks noChangeArrowheads="1"/>
            </p:cNvSpPr>
            <p:nvPr/>
          </p:nvSpPr>
          <p:spPr bwMode="auto">
            <a:xfrm>
              <a:off x="7848600" y="4243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5" name="Oval 264"/>
            <p:cNvSpPr>
              <a:spLocks noChangeArrowheads="1"/>
            </p:cNvSpPr>
            <p:nvPr/>
          </p:nvSpPr>
          <p:spPr bwMode="auto">
            <a:xfrm>
              <a:off x="7924800" y="3709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6" name="Oval 265"/>
            <p:cNvSpPr>
              <a:spLocks noChangeArrowheads="1"/>
            </p:cNvSpPr>
            <p:nvPr/>
          </p:nvSpPr>
          <p:spPr bwMode="auto">
            <a:xfrm>
              <a:off x="8077200" y="3862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7" name="Oval 266"/>
            <p:cNvSpPr>
              <a:spLocks noChangeArrowheads="1"/>
            </p:cNvSpPr>
            <p:nvPr/>
          </p:nvSpPr>
          <p:spPr bwMode="auto">
            <a:xfrm>
              <a:off x="8229600" y="40147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8" name="Oval 267"/>
            <p:cNvSpPr>
              <a:spLocks noChangeArrowheads="1"/>
            </p:cNvSpPr>
            <p:nvPr/>
          </p:nvSpPr>
          <p:spPr bwMode="auto">
            <a:xfrm>
              <a:off x="7696200" y="3557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69" name="Oval 268"/>
            <p:cNvSpPr>
              <a:spLocks noChangeArrowheads="1"/>
            </p:cNvSpPr>
            <p:nvPr/>
          </p:nvSpPr>
          <p:spPr bwMode="auto">
            <a:xfrm>
              <a:off x="7543800" y="3557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70" name="Oval 269"/>
            <p:cNvSpPr>
              <a:spLocks noChangeArrowheads="1"/>
            </p:cNvSpPr>
            <p:nvPr/>
          </p:nvSpPr>
          <p:spPr bwMode="auto">
            <a:xfrm>
              <a:off x="7772400" y="3176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71" name="Oval 270"/>
            <p:cNvSpPr>
              <a:spLocks noChangeArrowheads="1"/>
            </p:cNvSpPr>
            <p:nvPr/>
          </p:nvSpPr>
          <p:spPr bwMode="auto">
            <a:xfrm>
              <a:off x="7315200" y="3100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72" name="Oval 271"/>
            <p:cNvSpPr>
              <a:spLocks noChangeArrowheads="1"/>
            </p:cNvSpPr>
            <p:nvPr/>
          </p:nvSpPr>
          <p:spPr bwMode="auto">
            <a:xfrm>
              <a:off x="7543800" y="3328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73" name="Oval 272"/>
            <p:cNvSpPr>
              <a:spLocks noChangeArrowheads="1"/>
            </p:cNvSpPr>
            <p:nvPr/>
          </p:nvSpPr>
          <p:spPr bwMode="auto">
            <a:xfrm>
              <a:off x="7620000" y="3100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-5100000">
            <a:off x="5867399" y="3124200"/>
            <a:ext cx="1219200" cy="1219200"/>
            <a:chOff x="5791200" y="3124200"/>
            <a:chExt cx="1219200" cy="1219200"/>
          </a:xfrm>
        </p:grpSpPr>
        <p:sp>
          <p:nvSpPr>
            <p:cNvPr id="210" name="Oval 209"/>
            <p:cNvSpPr>
              <a:spLocks noChangeArrowheads="1"/>
            </p:cNvSpPr>
            <p:nvPr/>
          </p:nvSpPr>
          <p:spPr bwMode="auto">
            <a:xfrm>
              <a:off x="5791200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11" name="Oval 210"/>
            <p:cNvSpPr>
              <a:spLocks noChangeArrowheads="1"/>
            </p:cNvSpPr>
            <p:nvPr/>
          </p:nvSpPr>
          <p:spPr bwMode="auto">
            <a:xfrm>
              <a:off x="59436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12" name="Oval 211"/>
            <p:cNvSpPr>
              <a:spLocks noChangeArrowheads="1"/>
            </p:cNvSpPr>
            <p:nvPr/>
          </p:nvSpPr>
          <p:spPr bwMode="auto">
            <a:xfrm>
              <a:off x="5791200" y="39100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13" name="Oval 212"/>
            <p:cNvSpPr>
              <a:spLocks noChangeArrowheads="1"/>
            </p:cNvSpPr>
            <p:nvPr/>
          </p:nvSpPr>
          <p:spPr bwMode="auto">
            <a:xfrm>
              <a:off x="59436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14" name="Oval 213"/>
            <p:cNvSpPr>
              <a:spLocks noChangeArrowheads="1"/>
            </p:cNvSpPr>
            <p:nvPr/>
          </p:nvSpPr>
          <p:spPr bwMode="auto">
            <a:xfrm>
              <a:off x="57912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15" name="Oval 214"/>
            <p:cNvSpPr>
              <a:spLocks noChangeArrowheads="1"/>
            </p:cNvSpPr>
            <p:nvPr/>
          </p:nvSpPr>
          <p:spPr bwMode="auto">
            <a:xfrm>
              <a:off x="6096000" y="37576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16" name="Oval 215"/>
            <p:cNvSpPr>
              <a:spLocks noChangeArrowheads="1"/>
            </p:cNvSpPr>
            <p:nvPr/>
          </p:nvSpPr>
          <p:spPr bwMode="auto">
            <a:xfrm>
              <a:off x="6248400" y="3810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17" name="Oval 216"/>
            <p:cNvSpPr>
              <a:spLocks noChangeArrowheads="1"/>
            </p:cNvSpPr>
            <p:nvPr/>
          </p:nvSpPr>
          <p:spPr bwMode="auto">
            <a:xfrm>
              <a:off x="6553200" y="39100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18" name="Oval 217"/>
            <p:cNvSpPr>
              <a:spLocks noChangeArrowheads="1"/>
            </p:cNvSpPr>
            <p:nvPr/>
          </p:nvSpPr>
          <p:spPr bwMode="auto">
            <a:xfrm>
              <a:off x="6553200" y="40751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19" name="Oval 218"/>
            <p:cNvSpPr>
              <a:spLocks noChangeArrowheads="1"/>
            </p:cNvSpPr>
            <p:nvPr/>
          </p:nvSpPr>
          <p:spPr bwMode="auto">
            <a:xfrm>
              <a:off x="6781800" y="42148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0" name="Oval 219"/>
            <p:cNvSpPr>
              <a:spLocks noChangeArrowheads="1"/>
            </p:cNvSpPr>
            <p:nvPr/>
          </p:nvSpPr>
          <p:spPr bwMode="auto">
            <a:xfrm>
              <a:off x="6934200" y="3124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1" name="Oval 220"/>
            <p:cNvSpPr>
              <a:spLocks noChangeArrowheads="1"/>
            </p:cNvSpPr>
            <p:nvPr/>
          </p:nvSpPr>
          <p:spPr bwMode="auto">
            <a:xfrm>
              <a:off x="68580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2" name="Oval 221"/>
            <p:cNvSpPr>
              <a:spLocks noChangeArrowheads="1"/>
            </p:cNvSpPr>
            <p:nvPr/>
          </p:nvSpPr>
          <p:spPr bwMode="auto">
            <a:xfrm>
              <a:off x="6553200" y="33004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3" name="Oval 222"/>
            <p:cNvSpPr>
              <a:spLocks noChangeArrowheads="1"/>
            </p:cNvSpPr>
            <p:nvPr/>
          </p:nvSpPr>
          <p:spPr bwMode="auto">
            <a:xfrm>
              <a:off x="6602413" y="35687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4" name="Oval 223"/>
            <p:cNvSpPr>
              <a:spLocks noChangeArrowheads="1"/>
            </p:cNvSpPr>
            <p:nvPr/>
          </p:nvSpPr>
          <p:spPr bwMode="auto">
            <a:xfrm>
              <a:off x="6400800" y="3429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5" name="Oval 224"/>
            <p:cNvSpPr>
              <a:spLocks noChangeArrowheads="1"/>
            </p:cNvSpPr>
            <p:nvPr/>
          </p:nvSpPr>
          <p:spPr bwMode="auto">
            <a:xfrm>
              <a:off x="6705600" y="33766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>
              <a:off x="69342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7" name="Oval 226"/>
            <p:cNvSpPr>
              <a:spLocks noChangeArrowheads="1"/>
            </p:cNvSpPr>
            <p:nvPr/>
          </p:nvSpPr>
          <p:spPr bwMode="auto">
            <a:xfrm>
              <a:off x="5943600" y="39862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8" name="Oval 227"/>
            <p:cNvSpPr>
              <a:spLocks noChangeArrowheads="1"/>
            </p:cNvSpPr>
            <p:nvPr/>
          </p:nvSpPr>
          <p:spPr bwMode="auto">
            <a:xfrm>
              <a:off x="6172200" y="41386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29" name="Oval 228"/>
            <p:cNvSpPr>
              <a:spLocks noChangeArrowheads="1"/>
            </p:cNvSpPr>
            <p:nvPr/>
          </p:nvSpPr>
          <p:spPr bwMode="auto">
            <a:xfrm>
              <a:off x="6297613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0" name="Oval 229"/>
            <p:cNvSpPr>
              <a:spLocks noChangeArrowheads="1"/>
            </p:cNvSpPr>
            <p:nvPr/>
          </p:nvSpPr>
          <p:spPr bwMode="auto">
            <a:xfrm>
              <a:off x="5791200" y="4114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>
              <a:off x="5943600" y="4267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2" name="Oval 231"/>
            <p:cNvSpPr>
              <a:spLocks noChangeArrowheads="1"/>
            </p:cNvSpPr>
            <p:nvPr/>
          </p:nvSpPr>
          <p:spPr bwMode="auto">
            <a:xfrm>
              <a:off x="6172200" y="4267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3" name="Oval 232"/>
            <p:cNvSpPr>
              <a:spLocks noChangeArrowheads="1"/>
            </p:cNvSpPr>
            <p:nvPr/>
          </p:nvSpPr>
          <p:spPr bwMode="auto">
            <a:xfrm>
              <a:off x="65532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4" name="Oval 233"/>
            <p:cNvSpPr>
              <a:spLocks noChangeArrowheads="1"/>
            </p:cNvSpPr>
            <p:nvPr/>
          </p:nvSpPr>
          <p:spPr bwMode="auto">
            <a:xfrm>
              <a:off x="67056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5" name="Oval 234"/>
            <p:cNvSpPr>
              <a:spLocks noChangeArrowheads="1"/>
            </p:cNvSpPr>
            <p:nvPr/>
          </p:nvSpPr>
          <p:spPr bwMode="auto">
            <a:xfrm>
              <a:off x="68580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6" name="Oval 235"/>
            <p:cNvSpPr>
              <a:spLocks noChangeArrowheads="1"/>
            </p:cNvSpPr>
            <p:nvPr/>
          </p:nvSpPr>
          <p:spPr bwMode="auto">
            <a:xfrm>
              <a:off x="63246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7" name="Oval 236"/>
            <p:cNvSpPr>
              <a:spLocks noChangeArrowheads="1"/>
            </p:cNvSpPr>
            <p:nvPr/>
          </p:nvSpPr>
          <p:spPr bwMode="auto">
            <a:xfrm>
              <a:off x="61722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8" name="Oval 237"/>
            <p:cNvSpPr>
              <a:spLocks noChangeArrowheads="1"/>
            </p:cNvSpPr>
            <p:nvPr/>
          </p:nvSpPr>
          <p:spPr bwMode="auto">
            <a:xfrm>
              <a:off x="6400800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39" name="Oval 238"/>
            <p:cNvSpPr>
              <a:spLocks noChangeArrowheads="1"/>
            </p:cNvSpPr>
            <p:nvPr/>
          </p:nvSpPr>
          <p:spPr bwMode="auto">
            <a:xfrm>
              <a:off x="5943600" y="3124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40" name="Oval 239"/>
            <p:cNvSpPr>
              <a:spLocks noChangeArrowheads="1"/>
            </p:cNvSpPr>
            <p:nvPr/>
          </p:nvSpPr>
          <p:spPr bwMode="auto">
            <a:xfrm>
              <a:off x="6096000" y="330041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  <p:sp>
          <p:nvSpPr>
            <p:cNvPr id="241" name="Oval 240"/>
            <p:cNvSpPr>
              <a:spLocks noChangeArrowheads="1"/>
            </p:cNvSpPr>
            <p:nvPr/>
          </p:nvSpPr>
          <p:spPr bwMode="auto">
            <a:xfrm>
              <a:off x="6248400" y="3124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/>
              <a:endParaRPr lang="en-US" sz="2400"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and Hybrid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24000"/>
            <a:ext cx="6629400" cy="4876800"/>
          </a:xfrm>
        </p:spPr>
        <p:txBody>
          <a:bodyPr/>
          <a:lstStyle/>
          <a:p>
            <a:r>
              <a:rPr lang="en-US" sz="2400" dirty="0" smtClean="0"/>
              <a:t>GPUs are used for many compute intensive problems(GPGPU)</a:t>
            </a:r>
          </a:p>
          <a:p>
            <a:r>
              <a:rPr lang="en-US" sz="2400" dirty="0" err="1" smtClean="0"/>
              <a:t>Nvidia</a:t>
            </a:r>
            <a:r>
              <a:rPr lang="en-US" sz="2400" dirty="0" smtClean="0"/>
              <a:t> GTX 680 has 1536 CUDA cores and can processing power of </a:t>
            </a:r>
            <a:r>
              <a:rPr lang="en-US" sz="2400" dirty="0" err="1" smtClean="0"/>
              <a:t>upto</a:t>
            </a:r>
            <a:r>
              <a:rPr lang="en-US" sz="2400" dirty="0" smtClean="0"/>
              <a:t> 3.1 TFLOPS.</a:t>
            </a:r>
          </a:p>
          <a:p>
            <a:r>
              <a:rPr lang="en-US" sz="2400" dirty="0" smtClean="0"/>
              <a:t>Processing power of CPU cores have also increased along with their numbers</a:t>
            </a:r>
          </a:p>
          <a:p>
            <a:r>
              <a:rPr lang="en-US" sz="2400" dirty="0" smtClean="0"/>
              <a:t>GPUs are suitable for parallelizable tasks, while CPU works faster for serialized operations.</a:t>
            </a:r>
          </a:p>
          <a:p>
            <a:r>
              <a:rPr lang="en-US" sz="2400" dirty="0" smtClean="0"/>
              <a:t>A hybrid operation uses both GPU and CPU cores to perform compute intensive operations.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280" t="3562" r="11216" b="4384"/>
          <a:stretch/>
        </p:blipFill>
        <p:spPr>
          <a:xfrm>
            <a:off x="7315200" y="1752600"/>
            <a:ext cx="1600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478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Path Tracing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46328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Bigguy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a box: 400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512x512 resolution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Rendered in 75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C:\Users\rohit\Pictures\backup_images\out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3432" y="836416"/>
            <a:ext cx="4551680" cy="455168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Path Tracing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46328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Bigguy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a box: 1000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512x512 resolution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Rendered in 165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3" descr="C:\Users\rohit\Pictures\backup_images\out1000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3432" y="836416"/>
            <a:ext cx="4551680" cy="455168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Path Tracing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46328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Bigguy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a box: 2000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512x512 resolution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Rendered in 323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:\Users\rohit\Pictures\backup_images\out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3432" y="841248"/>
            <a:ext cx="4553712" cy="45537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Path Tracing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46328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Bigguy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a box: 5000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512x512 resolution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Rendered in 14.4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C:\Users\rohit\Pictures\backup_images\out500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3432" y="836416"/>
            <a:ext cx="4551680" cy="455168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Path Tracing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46328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Bigguy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a box: 10000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512x512 resolution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Rendered in 28.5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 descr="C:\Users\rohit\Documents\out1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1400" y="840480"/>
            <a:ext cx="4553712" cy="45537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Apply advanced effects like ambient occlusion, depth of field etc. for Bezier surface</a:t>
            </a:r>
          </a:p>
          <a:p>
            <a:r>
              <a:rPr lang="en-US" sz="2400" dirty="0" smtClean="0"/>
              <a:t>Render advanced effects using mixed hierarchy algorithm</a:t>
            </a:r>
          </a:p>
          <a:p>
            <a:r>
              <a:rPr lang="en-US" sz="2400" dirty="0" smtClean="0"/>
              <a:t>First implementation to render Bezier patches with advanced effects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50" name="Picture 2" descr="http://www.istockphoto.com/generic_image_view.php?ID=7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2937"/>
            <a:ext cx="28432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oo4.me/wp-content/uploads/2013/04/ShiniDOFAr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304106" cy="22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455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Approximate the effect of environment lighting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Adds realism by enhancing small surface details, adding soft shadows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Deals with diffuse surface and diffuse lighting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Considers the geometry of the scene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Calculates the part of the environment visible to each point on the model, defined by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4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visibility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function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at p in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surface normal and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infinitesimal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solid angle through the hemisphere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98" t="-875" r="-1255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4191000"/>
            <a:ext cx="27622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096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4/4b/Aocclude_bentnormal.png/400px-Aocclude_bentnorm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667000" cy="16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6019800" cy="53340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GPU Algorithm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pass consists of primary rays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Generates primary intersection points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Shoot a fixed amount of rays, in random directions passing through the hemisphere centered around surface normal, away from surface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Generates a massively large ray list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Ray list is divided into chunks, to be processed parallely on the GPU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optimize further, each chunk can be categorized by direction, point of origin to provide more coherence for GPU architecture.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553200" y="3505200"/>
            <a:ext cx="10287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6972300" y="3084194"/>
            <a:ext cx="609600" cy="8782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7581900" y="3084194"/>
            <a:ext cx="571500" cy="878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7581900" y="3523297"/>
            <a:ext cx="1028700" cy="4391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742705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557008"/>
              </p:ext>
            </p:extLst>
          </p:nvPr>
        </p:nvGraphicFramePr>
        <p:xfrm>
          <a:off x="838200" y="1981200"/>
          <a:ext cx="7772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Samples per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pixel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of rays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per ray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Bigguy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70908475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7954.6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Killeroo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96016875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14019.4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Killeroos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12303395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Killeroos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194015075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33069.7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</a:t>
                      </a:r>
                      <a:r>
                        <a:rPr lang="en-US" dirty="0" err="1" smtClean="0"/>
                        <a:t>Bigguys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17386330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4537.7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</a:t>
                      </a:r>
                      <a:r>
                        <a:rPr lang="en-US" dirty="0" err="1" smtClean="0"/>
                        <a:t>Bigguys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274169050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65472.2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5871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21" y="990600"/>
            <a:ext cx="5003358" cy="501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600180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Killeroos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1024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lang="en-US" kern="0" dirty="0" smtClean="0">
                <a:solidFill>
                  <a:sysClr val="windowText" lastClr="000000"/>
                </a:solidFill>
              </a:rPr>
              <a:t>1024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x1024 resolution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Rendered in </a:t>
            </a:r>
            <a:r>
              <a:rPr lang="en-US" kern="0" dirty="0" smtClean="0">
                <a:solidFill>
                  <a:sysClr val="windowText" lastClr="000000"/>
                </a:solidFill>
              </a:rPr>
              <a:t>33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49919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Representing a Scene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944404"/>
            <a:ext cx="3886200" cy="2542141"/>
            <a:chOff x="533400" y="1424724"/>
            <a:chExt cx="3886200" cy="2542141"/>
          </a:xfrm>
        </p:grpSpPr>
        <p:pic>
          <p:nvPicPr>
            <p:cNvPr id="18" name="Picture 2" descr="C:\Users\rohit\Pictures\Dolphin_triangle_mesh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424724"/>
              <a:ext cx="3886200" cy="2396694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447800" y="3505200"/>
              <a:ext cx="2232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Triangular Mesh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2200" y="1196080"/>
            <a:ext cx="2438400" cy="2290465"/>
            <a:chOff x="6172200" y="1676400"/>
            <a:chExt cx="2438400" cy="2290465"/>
          </a:xfrm>
        </p:grpSpPr>
        <p:sp>
          <p:nvSpPr>
            <p:cNvPr id="21" name="Oval 20"/>
            <p:cNvSpPr/>
            <p:nvPr/>
          </p:nvSpPr>
          <p:spPr bwMode="auto">
            <a:xfrm>
              <a:off x="6705600" y="1676400"/>
              <a:ext cx="1447800" cy="1447800"/>
            </a:xfrm>
            <a:prstGeom prst="ellipse">
              <a:avLst/>
            </a:prstGeom>
            <a:solidFill>
              <a:srgbClr val="BBE0E3">
                <a:lumMod val="9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1840468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f&gt;0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89330" y="2221468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f&lt;0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909810" y="2861048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03730" y="2754868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f=0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48400" y="3505200"/>
              <a:ext cx="2172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Implicit Surface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57400" y="3710680"/>
            <a:ext cx="6858000" cy="2576512"/>
            <a:chOff x="2057400" y="4191000"/>
            <a:chExt cx="6858000" cy="2576512"/>
          </a:xfrm>
        </p:grpSpPr>
        <p:pic>
          <p:nvPicPr>
            <p:cNvPr id="28" name="Picture 3" descr="C:\Users\rohit\Pictures\NURBS_surfac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7400" y="4191000"/>
              <a:ext cx="4122926" cy="2576512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6383938" y="5177135"/>
              <a:ext cx="2531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Parametric Surface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21" y="1113899"/>
            <a:ext cx="5003358" cy="501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61251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9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Bigguys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1024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lang="en-US" kern="0" dirty="0" smtClean="0">
                <a:solidFill>
                  <a:sysClr val="windowText" lastClr="000000"/>
                </a:solidFill>
              </a:rPr>
              <a:t>1024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x1024 resolution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Rendered in </a:t>
            </a:r>
            <a:r>
              <a:rPr lang="en-US" kern="0" noProof="0" dirty="0" smtClean="0">
                <a:solidFill>
                  <a:sysClr val="windowText" lastClr="000000"/>
                </a:solidFill>
              </a:rPr>
              <a:t>65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78315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0" y="3505200"/>
            <a:ext cx="5410200" cy="1571625"/>
            <a:chOff x="2057400" y="3505200"/>
            <a:chExt cx="5410200" cy="1571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3505200"/>
              <a:ext cx="3362325" cy="15716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995095" y="3737264"/>
              <a:ext cx="1320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Ray Tracing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36412" y="4480338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Depth of Field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of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1"/>
            <a:ext cx="7772400" cy="258784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Range of distance in focus of the camera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Objects to the front or back of this range appear out of focus.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Depth of Field increases the realism in an image.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shoot rays from a circle, called Circle of Confusion(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centered around origin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5105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Here, n is number of rays, o is origin, p</a:t>
            </a:r>
            <a:r>
              <a:rPr lang="en-US" sz="24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is point on image plane, q</a:t>
            </a:r>
            <a:r>
              <a:rPr lang="en-US" sz="24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is point on circle of confusion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183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999117"/>
              </p:ext>
            </p:extLst>
          </p:nvPr>
        </p:nvGraphicFramePr>
        <p:xfrm>
          <a:off x="762000" y="2011680"/>
          <a:ext cx="7772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per ray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Bigguy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Bigguys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383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2" y="1341000"/>
            <a:ext cx="4169465" cy="417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839" y="1341000"/>
            <a:ext cx="4169465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901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5029200" cy="51816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scenes are produced by a sequence of still images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Motion blur is produced by motion of object during the time camera shutter is open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generate motion blur, the scene needs to be sampled temporally also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 the rays both spatially as well as temporally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074" name="Picture 2" descr="http://www.rebas.se/creative/illuminatus/poolball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362200"/>
            <a:ext cx="31908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596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21" y="990600"/>
            <a:ext cx="5003358" cy="501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6019800"/>
            <a:ext cx="4856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 rendered at 512 x 512 resolution, </a:t>
            </a:r>
          </a:p>
          <a:p>
            <a:pPr algn="ctr"/>
            <a:r>
              <a:rPr lang="en-US" dirty="0" smtClean="0"/>
              <a:t>for 10 time steps, one ray per time step, in 115 </a:t>
            </a:r>
            <a:r>
              <a:rPr lang="en-US" dirty="0" err="1" smtClean="0"/>
              <a:t>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181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Objects not purely specular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Simulated by distributing rays around the reflection direction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Reflected ray direction calculated as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 is reflection direction, s is glossiness index, u and v are orthogonal to R,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p,q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are random numbers in [-1, 1]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model different surfaces by using BRDF.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018431" y="6397824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542431" y="4873824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4542431" y="5102424"/>
            <a:ext cx="17526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 rot="18630289">
            <a:off x="2386967" y="4770314"/>
            <a:ext cx="968263" cy="68580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 flipV="1">
            <a:off x="2880748" y="5102424"/>
            <a:ext cx="1691252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>
            <a:endCxn id="18" idx="6"/>
          </p:cNvCxnSpPr>
          <p:nvPr/>
        </p:nvCxnSpPr>
        <p:spPr bwMode="auto">
          <a:xfrm flipH="1" flipV="1">
            <a:off x="3185548" y="4745105"/>
            <a:ext cx="1386453" cy="1652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2514600" y="5483425"/>
            <a:ext cx="2057400" cy="914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018431" y="4950024"/>
            <a:ext cx="1524000" cy="1447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2713631" y="5254824"/>
            <a:ext cx="1828800" cy="1142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295407" y="6397823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PoC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 rot="19478103">
            <a:off x="5305960" y="545637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Incident Ray</a:t>
            </a:r>
            <a:endParaRPr lang="en-US" sz="1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667000"/>
            <a:ext cx="2114550" cy="457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37132" y="529143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90832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" grpId="0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12427"/>
              </p:ext>
            </p:extLst>
          </p:nvPr>
        </p:nvGraphicFramePr>
        <p:xfrm>
          <a:off x="685800" y="1219200"/>
          <a:ext cx="777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of Rays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Rays per hit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Gloss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per ray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270768585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270768585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270768585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252.1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990607950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46" y="3434687"/>
            <a:ext cx="2501679" cy="250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436962"/>
            <a:ext cx="2501679" cy="250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860" y="3429000"/>
            <a:ext cx="2501679" cy="250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0271" y="5942562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Gloss: Low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46123" y="5997152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Gloss: Med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1356" y="5934600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Gloss: High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50734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0" y="838200"/>
            <a:ext cx="5201920" cy="5201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9634" y="6019800"/>
            <a:ext cx="696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Glossy </a:t>
            </a:r>
            <a:r>
              <a:rPr lang="en-US" dirty="0" smtClean="0"/>
              <a:t>reflections </a:t>
            </a:r>
            <a:r>
              <a:rPr lang="en-US" dirty="0"/>
              <a:t>using 1000 samples per pixel and </a:t>
            </a:r>
            <a:r>
              <a:rPr lang="en-US" dirty="0" smtClean="0"/>
              <a:t>16 </a:t>
            </a:r>
            <a:r>
              <a:rPr lang="en-US" dirty="0"/>
              <a:t>reflection </a:t>
            </a:r>
            <a:r>
              <a:rPr lang="en-US" dirty="0" smtClean="0"/>
              <a:t>rays </a:t>
            </a:r>
          </a:p>
          <a:p>
            <a:pPr algn="ctr"/>
            <a:r>
              <a:rPr lang="en-US" dirty="0" smtClean="0"/>
              <a:t>for </a:t>
            </a:r>
            <a:r>
              <a:rPr lang="en-US" dirty="0"/>
              <a:t>each intersection, rendered at 512 × 512 resolution with 0.4 as s value</a:t>
            </a:r>
          </a:p>
        </p:txBody>
      </p:sp>
    </p:spTree>
    <p:extLst>
      <p:ext uri="{BB962C8B-B14F-4D97-AF65-F5344CB8AC3E}">
        <p14:creationId xmlns:p14="http://schemas.microsoft.com/office/powerpoint/2010/main" val="40587767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Conclusions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5526" y="1119880"/>
            <a:ext cx="80874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mixed hierarchy model is proposed to speed up Ray Tracing process.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GPU benefits greatly from fixed depth subtree.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hybrid model is proposed, to fully utilize compute power of CPU and GPU.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 demonstrate the capability of our method by producing Global Illumination effects for Bezier patches.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Parametric Surface: Motivation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5526" y="1196080"/>
            <a:ext cx="808747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Provide compact and effective representation.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Remain curved and smooth at arbitrary level of zooming.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Memory efficient, in comparison with triangular mesh.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" name="Picture 4" descr="C:\Users\rohit\Pictures\car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3390900"/>
            <a:ext cx="4318000" cy="2476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07634" y="586740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obtained from </a:t>
            </a:r>
            <a:endParaRPr lang="en-US" sz="1000" dirty="0" smtClean="0"/>
          </a:p>
          <a:p>
            <a:r>
              <a:rPr lang="en-US" sz="1000" dirty="0"/>
              <a:t>uni-weimar.de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Work can be extended to higher order parametric surfaces like NURBS</a:t>
            </a:r>
          </a:p>
          <a:p>
            <a:r>
              <a:rPr lang="en-US" sz="2400" dirty="0" smtClean="0"/>
              <a:t>KD-Trees as the top level hierarchy tree, could prove beneficial, especially for static scenes</a:t>
            </a:r>
          </a:p>
          <a:p>
            <a:r>
              <a:rPr lang="en-US" sz="2400" dirty="0" smtClean="0"/>
              <a:t>Rearrangement of rays, in order to generate more coherence and hence greater speed-ups on the GPU</a:t>
            </a:r>
          </a:p>
          <a:p>
            <a:r>
              <a:rPr lang="en-US" sz="2400" dirty="0" smtClean="0"/>
              <a:t>Our algorithm can be extended to faster and complex global illumination methods like photon mapping, bidirectional path tracing etc.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D04B-3623-4080-B92D-A5C0798447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132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722313" y="857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Thank you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pic>
        <p:nvPicPr>
          <p:cNvPr id="3" name="VIDE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10668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868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67000" y="5943600"/>
            <a:ext cx="421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Intel i7 920 + Nvidia GT X580; 1024x1024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 bwMode="auto">
          <a:xfrm>
            <a:off x="675526" y="-5308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Bezier Surfaces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685800" y="3581400"/>
            <a:ext cx="808747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Most basic form of parametric surfaces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Described as: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Q(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u,v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= [U][M][P][M]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[V]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where [U] = [u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 1] and [V] = [v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 1], 0 ≤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u,v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≤ 1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     [M] : Bezier Basis Matrix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     [P] : set of 16 Control Points defining the patch</a:t>
            </a:r>
          </a:p>
        </p:txBody>
      </p:sp>
      <p:pic>
        <p:nvPicPr>
          <p:cNvPr id="2053" name="Picture 5" descr="C:\Users\rohit\Pictures\be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2449" y="990600"/>
            <a:ext cx="4233151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4974" y="762001"/>
            <a:ext cx="3543968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Rendering Bezier Surfaces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5526" y="1119880"/>
            <a:ext cx="80874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Tessellation based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approches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Eisenacher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et al.(2009) 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View Dependent Adaptive Subdivision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Direct Ray Tracing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Geimer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et al.(2005) 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Newton Iteration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Pabst et al.(2006) 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Bezier Clipping + Newton Iteration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5950" y="4208520"/>
            <a:ext cx="3143250" cy="17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Rendering Bezier Surfaces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5526" y="1119880"/>
            <a:ext cx="80874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Kajiya’s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Method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Ray represented as two orthogonal planes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 18 degree polynomial, solved using Laguerre’s method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kern="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Lahabar</a:t>
            </a:r>
            <a:r>
              <a:rPr lang="en-US" sz="20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implemented </a:t>
            </a:r>
            <a:r>
              <a:rPr lang="en-US" sz="2000" kern="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Kajiya’s</a:t>
            </a:r>
            <a:r>
              <a:rPr lang="en-US" sz="2000" kern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algorithm on GPU to solve for intersections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713" y="4105650"/>
            <a:ext cx="3127099" cy="17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78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5526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j-ea"/>
                <a:cs typeface="+mj-cs"/>
              </a:rPr>
              <a:t>Ray Tracing Bezier Surface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5526" y="1119880"/>
            <a:ext cx="80874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Constructing an Accelaration Structure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Grid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KD-Tree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Bounding Volume Hierarchy(BVH)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834380"/>
            <a:ext cx="48863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17960" y="5943600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obtained from </a:t>
            </a:r>
            <a:endParaRPr lang="en-US" sz="1000" dirty="0" smtClean="0"/>
          </a:p>
          <a:p>
            <a:r>
              <a:rPr lang="en-US" sz="1000" dirty="0"/>
              <a:t>uva.onlinejudge.org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VI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6119</TotalTime>
  <Words>2120</Words>
  <Application>Microsoft Office PowerPoint</Application>
  <PresentationFormat>On-screen Show (4:3)</PresentationFormat>
  <Paragraphs>698</Paragraphs>
  <Slides>52</Slides>
  <Notes>48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ＭＳ Ｐゴシック</vt:lpstr>
      <vt:lpstr>Arial</vt:lpstr>
      <vt:lpstr>Calibri</vt:lpstr>
      <vt:lpstr>Cambria Math</vt:lpstr>
      <vt:lpstr>Times</vt:lpstr>
      <vt:lpstr>Wingdings</vt:lpstr>
      <vt:lpstr>Office Theme</vt:lpstr>
      <vt:lpstr>CVIT</vt:lpstr>
      <vt:lpstr>PowerPoint Presentation</vt:lpstr>
      <vt:lpstr>Ray Tracing</vt:lpstr>
      <vt:lpstr>GPU and Hybrid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Mixed Hierarchy Advantages</vt:lpstr>
      <vt:lpstr>PowerPoint Presentation</vt:lpstr>
      <vt:lpstr>PowerPoint Presentation</vt:lpstr>
      <vt:lpstr>PowerPoint Presentation</vt:lpstr>
      <vt:lpstr>PowerPoint Presentation</vt:lpstr>
      <vt:lpstr>Refraction</vt:lpstr>
      <vt:lpstr>PowerPoint Presentation</vt:lpstr>
      <vt:lpstr>PowerPoint Presentation</vt:lpstr>
      <vt:lpstr>PowerPoint Presentation</vt:lpstr>
      <vt:lpstr>Results</vt:lpstr>
      <vt:lpstr>Comparison</vt:lpstr>
      <vt:lpstr>Rendering in parts</vt:lpstr>
      <vt:lpstr>Box Scene</vt:lpstr>
      <vt:lpstr>Soft Shadows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 Effects</vt:lpstr>
      <vt:lpstr>Ambient Occlusion</vt:lpstr>
      <vt:lpstr>Ambient Occlusion</vt:lpstr>
      <vt:lpstr>Results</vt:lpstr>
      <vt:lpstr>Results</vt:lpstr>
      <vt:lpstr>Results</vt:lpstr>
      <vt:lpstr>Depth of Field</vt:lpstr>
      <vt:lpstr>Results</vt:lpstr>
      <vt:lpstr>Results</vt:lpstr>
      <vt:lpstr>Motion Blur</vt:lpstr>
      <vt:lpstr>Results</vt:lpstr>
      <vt:lpstr>Gloss</vt:lpstr>
      <vt:lpstr>Results</vt:lpstr>
      <vt:lpstr>Results</vt:lpstr>
      <vt:lpstr>PowerPoint Presentation</vt:lpstr>
      <vt:lpstr>Future Work</vt:lpstr>
      <vt:lpstr>PowerPoint Presentation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rohit</dc:creator>
  <cp:lastModifiedBy>Rohit Nigam</cp:lastModifiedBy>
  <cp:revision>159</cp:revision>
  <dcterms:created xsi:type="dcterms:W3CDTF">2012-12-14T06:12:34Z</dcterms:created>
  <dcterms:modified xsi:type="dcterms:W3CDTF">2015-07-17T13:07:44Z</dcterms:modified>
</cp:coreProperties>
</file>