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71"/>
  </p:notesMasterIdLst>
  <p:sldIdLst>
    <p:sldId id="256" r:id="rId3"/>
    <p:sldId id="370" r:id="rId4"/>
    <p:sldId id="387" r:id="rId5"/>
    <p:sldId id="389" r:id="rId6"/>
    <p:sldId id="390" r:id="rId7"/>
    <p:sldId id="388" r:id="rId8"/>
    <p:sldId id="391" r:id="rId9"/>
    <p:sldId id="349" r:id="rId10"/>
    <p:sldId id="350" r:id="rId11"/>
    <p:sldId id="351" r:id="rId12"/>
    <p:sldId id="352" r:id="rId13"/>
    <p:sldId id="353" r:id="rId14"/>
    <p:sldId id="371" r:id="rId15"/>
    <p:sldId id="355" r:id="rId16"/>
    <p:sldId id="383" r:id="rId17"/>
    <p:sldId id="384" r:id="rId18"/>
    <p:sldId id="385" r:id="rId19"/>
    <p:sldId id="354" r:id="rId20"/>
    <p:sldId id="386" r:id="rId21"/>
    <p:sldId id="356" r:id="rId22"/>
    <p:sldId id="361" r:id="rId23"/>
    <p:sldId id="372" r:id="rId24"/>
    <p:sldId id="316" r:id="rId25"/>
    <p:sldId id="394" r:id="rId26"/>
    <p:sldId id="319" r:id="rId27"/>
    <p:sldId id="320" r:id="rId28"/>
    <p:sldId id="321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18" r:id="rId39"/>
    <p:sldId id="335" r:id="rId40"/>
    <p:sldId id="332" r:id="rId41"/>
    <p:sldId id="334" r:id="rId42"/>
    <p:sldId id="333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74" r:id="rId52"/>
    <p:sldId id="375" r:id="rId53"/>
    <p:sldId id="344" r:id="rId54"/>
    <p:sldId id="345" r:id="rId55"/>
    <p:sldId id="346" r:id="rId56"/>
    <p:sldId id="347" r:id="rId57"/>
    <p:sldId id="348" r:id="rId58"/>
    <p:sldId id="364" r:id="rId59"/>
    <p:sldId id="365" r:id="rId60"/>
    <p:sldId id="366" r:id="rId61"/>
    <p:sldId id="367" r:id="rId62"/>
    <p:sldId id="368" r:id="rId63"/>
    <p:sldId id="369" r:id="rId64"/>
    <p:sldId id="376" r:id="rId65"/>
    <p:sldId id="377" r:id="rId66"/>
    <p:sldId id="393" r:id="rId67"/>
    <p:sldId id="392" r:id="rId68"/>
    <p:sldId id="378" r:id="rId69"/>
    <p:sldId id="380" r:id="rId7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3079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1949450"/>
            <a:ext cx="0" cy="155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12246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226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339388" y="-1949450"/>
            <a:ext cx="20678776" cy="15509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586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308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2CA7B53-B90F-4804-B217-7E0744944E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288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A1A39C-CE6A-40C2-8FD3-2A399A942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73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7163" y="458788"/>
            <a:ext cx="1939925" cy="6037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8788"/>
            <a:ext cx="5668963" cy="6037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870C868-AA8E-4FAC-A45F-A6CBCDC6B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545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501DCE3-366B-4B36-B279-2D03BFE22F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374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B7E17C3-2B1B-45DC-A3FF-AD7CF9CC9B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585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7CD8C41-8282-4F06-92B1-5F63470DD4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695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C0C83FA-188D-4FB5-A288-33F066A31B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648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104F39-CCDB-458B-A42B-9F1FC50FC0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71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4EF56AF-5B49-49F4-AFCE-9C6C93848E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254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EAF1AE0-A7F5-4E60-831D-E605F38B3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2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D0C07AD-7D4F-4D28-B43A-57D70E117B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36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16C1936-34D5-429F-B73D-D5402EEF7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250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D4316D9-CF87-48A5-B517-24C2D57CAB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154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A981680-2504-40E3-A9BA-414151D12A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663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604963"/>
            <a:ext cx="2054225" cy="451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1863" cy="451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A5DD79F-2C6B-47CC-A8DF-499C76DA99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7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E766833-B3E5-49BE-9965-231B896E74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46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3650" cy="4514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981200"/>
            <a:ext cx="3805238" cy="4514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7999723-63B1-492F-8C4C-BB0F89A86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07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5FB75F0-DD83-485D-B1E7-90A810B3AF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24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4F9868-CD1A-40B7-B4AB-94747A93B5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11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36CD53B-B6C2-43F8-BC06-1E0ADF6FC3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01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0F97217-D51F-4AFF-9444-2202E70BE8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53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D59F88-CE4A-4617-A9DF-D848B92021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82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8788"/>
            <a:ext cx="776128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12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8954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860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38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63F82540-9C60-4B45-97B3-29DE40E225C1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76200"/>
            <a:ext cx="10763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838200" y="152400"/>
            <a:ext cx="6858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838200" y="228600"/>
            <a:ext cx="5334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838200" y="304800"/>
            <a:ext cx="3581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152400" y="838200"/>
            <a:ext cx="1588" cy="5715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-207963" y="6019800"/>
            <a:ext cx="42386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spcBef>
                <a:spcPts val="500"/>
              </a:spcBef>
              <a:buClrTx/>
              <a:buFontTx/>
              <a:buNone/>
            </a:pPr>
            <a:r>
              <a:rPr lang="en-IN" altLang="en-US" sz="800">
                <a:solidFill>
                  <a:srgbClr val="808080"/>
                </a:solidFill>
                <a:latin typeface="ms trebuchet" charset="0"/>
              </a:rPr>
              <a:t>IIIT Hyderabad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30388"/>
            <a:ext cx="776128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85800" y="5867400"/>
            <a:ext cx="18954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124200" y="5867400"/>
            <a:ext cx="28860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5867400"/>
            <a:ext cx="18938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F25914D-8189-4B02-B196-2B091E6FA7A1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76200"/>
            <a:ext cx="10763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838200" y="152400"/>
            <a:ext cx="6858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838200" y="228600"/>
            <a:ext cx="5334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838200" y="304800"/>
            <a:ext cx="3581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152400" y="838200"/>
            <a:ext cx="1588" cy="5715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228600" y="838200"/>
            <a:ext cx="1588" cy="4343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304800" y="838200"/>
            <a:ext cx="1588" cy="2895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7391400" y="6705600"/>
            <a:ext cx="1600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8991600" y="5334000"/>
            <a:ext cx="1588" cy="1371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7696200" y="6629400"/>
            <a:ext cx="1219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8915400" y="5562600"/>
            <a:ext cx="1588" cy="1066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8001000" y="6553200"/>
            <a:ext cx="838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8839200" y="5791200"/>
            <a:ext cx="1588" cy="762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-207963" y="6019800"/>
            <a:ext cx="42386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spcBef>
                <a:spcPts val="500"/>
              </a:spcBef>
              <a:buClrTx/>
              <a:buFontTx/>
              <a:buNone/>
            </a:pPr>
            <a:r>
              <a:rPr lang="en-IN" altLang="en-US" sz="800">
                <a:solidFill>
                  <a:srgbClr val="808080"/>
                </a:solidFill>
                <a:latin typeface="ms trebuchet" charset="0"/>
              </a:rPr>
              <a:t>IIIT Hyderabad</a:t>
            </a:r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ms trebuchet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26" Type="http://schemas.openxmlformats.org/officeDocument/2006/relationships/image" Target="../media/image50.jpeg"/><Relationship Id="rId3" Type="http://schemas.openxmlformats.org/officeDocument/2006/relationships/image" Target="../media/image27.jpeg"/><Relationship Id="rId21" Type="http://schemas.openxmlformats.org/officeDocument/2006/relationships/image" Target="../media/image45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5" Type="http://schemas.openxmlformats.org/officeDocument/2006/relationships/image" Target="../media/image49.jpeg"/><Relationship Id="rId2" Type="http://schemas.openxmlformats.org/officeDocument/2006/relationships/image" Target="../media/image26.jpe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24" Type="http://schemas.openxmlformats.org/officeDocument/2006/relationships/image" Target="../media/image48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23" Type="http://schemas.openxmlformats.org/officeDocument/2006/relationships/image" Target="../media/image47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jpeg"/><Relationship Id="rId27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53.jpeg"/><Relationship Id="rId21" Type="http://schemas.openxmlformats.org/officeDocument/2006/relationships/image" Target="../media/image71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5" Type="http://schemas.openxmlformats.org/officeDocument/2006/relationships/image" Target="../media/image75.jpeg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24" Type="http://schemas.openxmlformats.org/officeDocument/2006/relationships/image" Target="../media/image74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23" Type="http://schemas.openxmlformats.org/officeDocument/2006/relationships/image" Target="../media/image73.jpeg"/><Relationship Id="rId10" Type="http://schemas.openxmlformats.org/officeDocument/2006/relationships/image" Target="../media/image60.jpeg"/><Relationship Id="rId19" Type="http://schemas.openxmlformats.org/officeDocument/2006/relationships/image" Target="../media/image69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microsoft.com/office/2007/relationships/hdphoto" Target="../media/hdphoto1.wdp"/><Relationship Id="rId9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81000" y="884238"/>
            <a:ext cx="85344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44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Skyline Segmentation using Shape-constrained MRFs</a:t>
            </a:r>
            <a:endParaRPr lang="en-US" altLang="en-US" sz="4400" dirty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81000" y="4005064"/>
            <a:ext cx="845978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en-US" altLang="en-US" sz="2800" b="1" dirty="0" smtClean="0">
                <a:solidFill>
                  <a:schemeClr val="tx1"/>
                </a:solidFill>
                <a:latin typeface="Garamond" panose="02020404030301010803" pitchFamily="18" charset="0"/>
                <a:cs typeface="Andalus" panose="02020603050405020304" pitchFamily="18" charset="-78"/>
              </a:rPr>
              <a:t>Rashmi Vilas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Andalus" panose="02020603050405020304" pitchFamily="18" charset="-78"/>
              </a:rPr>
              <a:t>Tonge</a:t>
            </a:r>
            <a:endParaRPr lang="en-US" altLang="en-US" sz="2800" b="1" dirty="0" smtClean="0">
              <a:solidFill>
                <a:schemeClr val="tx1"/>
              </a:solidFill>
              <a:latin typeface="Garamond" panose="02020404030301010803" pitchFamily="18" charset="0"/>
              <a:cs typeface="Andalus" panose="02020603050405020304" pitchFamily="18" charset="-78"/>
            </a:endParaRP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en-US" altLang="en-US" sz="2800" b="1" dirty="0" smtClean="0">
                <a:solidFill>
                  <a:schemeClr val="tx1"/>
                </a:solidFill>
                <a:latin typeface="Garamond" panose="02020404030301010803" pitchFamily="18" charset="0"/>
                <a:cs typeface="Andalus" panose="02020603050405020304" pitchFamily="18" charset="-78"/>
              </a:rPr>
              <a:t>Roll No - 200902022</a:t>
            </a:r>
            <a:endParaRPr lang="en-US" altLang="en-US" sz="2800" b="1" dirty="0">
              <a:solidFill>
                <a:schemeClr val="tx1"/>
              </a:solidFill>
              <a:latin typeface="Garamond" panose="02020404030301010803" pitchFamily="18" charset="0"/>
              <a:cs typeface="Andalus" panose="02020603050405020304" pitchFamily="18" charset="-78"/>
            </a:endParaRP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Garamond" panose="02020404030301010803" pitchFamily="18" charset="0"/>
                <a:cs typeface="Andalus" panose="02020603050405020304" pitchFamily="18" charset="-78"/>
              </a:rPr>
              <a:t>MS by Research, CSE</a:t>
            </a: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Garamond" panose="02020404030301010803" pitchFamily="18" charset="0"/>
                <a:cs typeface="Andalus" panose="02020603050405020304" pitchFamily="18" charset="-78"/>
              </a:rPr>
              <a:t>Advisors : Prof. C. V.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Garamond" panose="02020404030301010803" pitchFamily="18" charset="0"/>
                <a:cs typeface="Andalus" panose="02020603050405020304" pitchFamily="18" charset="-78"/>
              </a:rPr>
              <a:t>Jawahar</a:t>
            </a:r>
            <a:endParaRPr lang="en-US" altLang="en-US" sz="2800" b="1" dirty="0">
              <a:solidFill>
                <a:schemeClr val="tx1"/>
              </a:solidFill>
              <a:latin typeface="Garamond" panose="02020404030301010803" pitchFamily="18" charset="0"/>
              <a:cs typeface="Andalus" panose="02020603050405020304" pitchFamily="18" charset="-78"/>
            </a:endParaRPr>
          </a:p>
          <a:p>
            <a:pPr algn="ctr">
              <a:spcBef>
                <a:spcPts val="800"/>
              </a:spcBef>
              <a:buClrTx/>
              <a:buFontTx/>
              <a:buNone/>
            </a:pPr>
            <a:endParaRPr lang="en-US" altLang="en-US" sz="2800" b="1" dirty="0">
              <a:solidFill>
                <a:schemeClr val="tx1"/>
              </a:solidFill>
              <a:latin typeface="Garamond" panose="02020404030301010803" pitchFamily="18" charset="0"/>
              <a:cs typeface="Andalus" panose="02020603050405020304" pitchFamily="18" charset="-78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679460" y="457200"/>
            <a:ext cx="181842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Thesis Defense 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465119"/>
            <a:ext cx="4233467" cy="1048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349" y="2445802"/>
            <a:ext cx="4292988" cy="1086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Challenges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Complex Occlusion Patterns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Intra-building Variations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Reflections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Different Viewpoints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Large number of labels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762027"/>
            <a:ext cx="10287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12" y="2636912"/>
            <a:ext cx="375285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2636912"/>
            <a:ext cx="10572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7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Challenges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Complex Occlusion Patterns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Intra-building Variations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Reflections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Different Viewpoints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Large number of labels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44" y="3192147"/>
            <a:ext cx="2181225" cy="1819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559" y="3212976"/>
            <a:ext cx="2276475" cy="185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212976"/>
            <a:ext cx="22383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2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Challenges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Complex Occlusion Patterns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Intra-building Variations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Reflections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Different Viewpoints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Large number of labels</a:t>
            </a:r>
            <a:endParaRPr lang="en-US" altLang="en-US" sz="2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3501008"/>
            <a:ext cx="74961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Contribution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We introduce a dataset of skylines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– skyline-12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Analysis and integration of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low-level features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Fast, accurate and robust method to extract individual buildings of a skyline 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Exploit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tiered structure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of skylines and incorporating rectangular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shape prior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into MRF formulation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Both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interactive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and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automatic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settings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9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7647" y="2919790"/>
            <a:ext cx="4848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120 images of skylines from 12 cities all around the world</a:t>
            </a:r>
            <a:endParaRPr lang="en-IN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730700" y="-3899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Skyline-12 Dataset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382" y="1349546"/>
            <a:ext cx="5361236" cy="1377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933056"/>
            <a:ext cx="6480720" cy="159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5"/>
            <a:ext cx="1008112" cy="724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28" y="1134304"/>
            <a:ext cx="1175792" cy="561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00" y="1052734"/>
            <a:ext cx="966108" cy="724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87" y="1036371"/>
            <a:ext cx="1114379" cy="740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31213"/>
            <a:ext cx="1653032" cy="564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90210"/>
            <a:ext cx="1041392" cy="781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1973064"/>
            <a:ext cx="2592288" cy="615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00" y="1938769"/>
            <a:ext cx="1212383" cy="681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838" y="1938768"/>
            <a:ext cx="1096730" cy="732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72615"/>
            <a:ext cx="864096" cy="864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53" y="2754440"/>
            <a:ext cx="1244567" cy="9004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00" y="2759478"/>
            <a:ext cx="1331640" cy="8853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42" y="2754440"/>
            <a:ext cx="1317961" cy="8822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62" y="2813752"/>
            <a:ext cx="1018194" cy="7636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767716"/>
            <a:ext cx="1446081" cy="800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281" y="3767716"/>
            <a:ext cx="1211412" cy="8076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89" y="3802752"/>
            <a:ext cx="1217333" cy="811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99" y="3802752"/>
            <a:ext cx="1133406" cy="8500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694181"/>
            <a:ext cx="901643" cy="10285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01" y="4722741"/>
            <a:ext cx="1593048" cy="8226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69" y="4803985"/>
            <a:ext cx="2835923" cy="6601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92" y="4826090"/>
            <a:ext cx="1547664" cy="6189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01" y="5664889"/>
            <a:ext cx="1475656" cy="816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51" y="5651395"/>
            <a:ext cx="1233597" cy="822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20" y="5709350"/>
            <a:ext cx="1346473" cy="6784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35" y="5699546"/>
            <a:ext cx="1691808" cy="65792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3384" y="122881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Chicago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9182" y="209508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Dallas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1658" y="3017511"/>
            <a:ext cx="119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Frankfurt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2619" y="404311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Hong Kong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92006" y="493199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Miami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9445" y="5863932"/>
            <a:ext cx="121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New York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4" name="Text Box 1"/>
          <p:cNvSpPr txBox="1">
            <a:spLocks noChangeArrowheads="1"/>
          </p:cNvSpPr>
          <p:nvPr/>
        </p:nvSpPr>
        <p:spPr bwMode="auto">
          <a:xfrm>
            <a:off x="730700" y="-3899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Skyline-12 Dataset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196001" y="1052737"/>
            <a:ext cx="6192423" cy="5564770"/>
            <a:chOff x="2196001" y="1052737"/>
            <a:chExt cx="5760375" cy="5564770"/>
          </a:xfrm>
        </p:grpSpPr>
        <p:grpSp>
          <p:nvGrpSpPr>
            <p:cNvPr id="21" name="Group 20"/>
            <p:cNvGrpSpPr/>
            <p:nvPr/>
          </p:nvGrpSpPr>
          <p:grpSpPr>
            <a:xfrm>
              <a:off x="2196001" y="1052737"/>
              <a:ext cx="5760375" cy="3600399"/>
              <a:chOff x="2196001" y="1052737"/>
              <a:chExt cx="6125778" cy="402943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196001" y="1052737"/>
                <a:ext cx="6120415" cy="918742"/>
                <a:chOff x="2196000" y="1041667"/>
                <a:chExt cx="6655111" cy="929812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6000" y="1051200"/>
                  <a:ext cx="1367888" cy="911926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1305" y="1071089"/>
                  <a:ext cx="1403648" cy="872147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4195" y="1077668"/>
                  <a:ext cx="1301814" cy="865568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59541" y="1041667"/>
                  <a:ext cx="1239749" cy="929812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42823" y="1041667"/>
                  <a:ext cx="1208288" cy="901569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001" y="2060849"/>
                <a:ext cx="1815314" cy="86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944" y="2056472"/>
                <a:ext cx="1979712" cy="869156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7538" y="2089002"/>
                <a:ext cx="1194695" cy="79646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2115" y="2107183"/>
                <a:ext cx="1039664" cy="77974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6001" y="3044727"/>
                <a:ext cx="1439895" cy="96329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1881" y="3091700"/>
                <a:ext cx="1303829" cy="86934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5710" y="3002989"/>
                <a:ext cx="1493912" cy="999427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2051" y="2925628"/>
                <a:ext cx="1864365" cy="111112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7180" y="4125578"/>
                <a:ext cx="1438715" cy="956593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300" y="4153043"/>
                <a:ext cx="1393012" cy="92912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7412" y="4177255"/>
                <a:ext cx="2093232" cy="841553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267" y="4203800"/>
                <a:ext cx="1077149" cy="772683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001" y="4765486"/>
              <a:ext cx="1234402" cy="82335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110" y="4693477"/>
              <a:ext cx="1231873" cy="9239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84"/>
            <a:stretch/>
          </p:blipFill>
          <p:spPr>
            <a:xfrm>
              <a:off x="4781690" y="4744909"/>
              <a:ext cx="1956363" cy="83990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759" y="4721340"/>
              <a:ext cx="1157574" cy="86818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001" y="5733141"/>
              <a:ext cx="1979712" cy="88436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625" y="5733141"/>
              <a:ext cx="2286591" cy="88215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263" y="5790234"/>
              <a:ext cx="1381205" cy="776928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672833" y="126606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Philadelphia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4199" y="214982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Seattle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8530" y="307832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Shanghai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3648" y="396209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Singapore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21230" y="4970763"/>
            <a:ext cx="84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Tokyo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0446" y="5989553"/>
            <a:ext cx="103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Toronto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5" name="Text Box 1"/>
          <p:cNvSpPr txBox="1">
            <a:spLocks noChangeArrowheads="1"/>
          </p:cNvSpPr>
          <p:nvPr/>
        </p:nvSpPr>
        <p:spPr bwMode="auto">
          <a:xfrm>
            <a:off x="730700" y="-3899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Skyline-12 Dataset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2555" y="3016143"/>
            <a:ext cx="5448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Annotations consisting Ground Truth label matrix, Input seeds as well as, Initial upper and lower boundaries</a:t>
            </a:r>
            <a:endParaRPr lang="en-IN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730700" y="-3899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Skyline-12 Dataset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382" y="1349546"/>
            <a:ext cx="5361236" cy="1377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39" y="4216472"/>
            <a:ext cx="6480720" cy="159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959019" y="485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Skyline-12 Dataset : Annotations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5378" t="9091" r="49511"/>
          <a:stretch/>
        </p:blipFill>
        <p:spPr>
          <a:xfrm>
            <a:off x="1221168" y="1611544"/>
            <a:ext cx="7248101" cy="38164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88834" y="542796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Upper and lower boundaries, input seeds</a:t>
            </a:r>
            <a:endParaRPr lang="en-IN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29051" y="543527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Ground Truth Labels</a:t>
            </a:r>
            <a:endParaRPr lang="en-IN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2555" y="3016143"/>
            <a:ext cx="544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Images from each city are randomly split into </a:t>
            </a:r>
            <a:r>
              <a:rPr lang="en-US" sz="2400" b="1" i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train-</a:t>
            </a:r>
            <a:r>
              <a:rPr lang="en-US" sz="2400" b="1" i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val</a:t>
            </a:r>
            <a:r>
              <a:rPr lang="en-US" sz="2400" b="1" i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-test </a:t>
            </a:r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in 3-3-4 images</a:t>
            </a:r>
            <a:endParaRPr lang="en-IN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730700" y="-3899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Skyline-12 Dataset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382" y="1349546"/>
            <a:ext cx="5361236" cy="1377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39" y="4216472"/>
            <a:ext cx="6480720" cy="159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27984" y="2259012"/>
            <a:ext cx="4411242" cy="2528543"/>
            <a:chOff x="2471670" y="3429000"/>
            <a:chExt cx="5359444" cy="31046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670" y="3429000"/>
              <a:ext cx="5359444" cy="31046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7" t="12872" r="9510" b="16352"/>
            <a:stretch/>
          </p:blipFill>
          <p:spPr>
            <a:xfrm>
              <a:off x="4932041" y="4509120"/>
              <a:ext cx="2160240" cy="1800199"/>
            </a:xfrm>
            <a:prstGeom prst="rect">
              <a:avLst/>
            </a:prstGeom>
          </p:spPr>
        </p:pic>
      </p:grp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Motivation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1962" y="723900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Skylines are of great interests among photographers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Interesting applications –</a:t>
            </a:r>
          </a:p>
          <a:p>
            <a:pPr marL="0" indent="0" algn="just">
              <a:lnSpc>
                <a:spcPct val="200000"/>
              </a:lnSpc>
              <a:spcBef>
                <a:spcPts val="800"/>
              </a:spcBef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	1.  3D Rendering </a:t>
            </a:r>
          </a:p>
          <a:p>
            <a:pPr marL="0" indent="0" algn="just">
              <a:lnSpc>
                <a:spcPct val="200000"/>
              </a:lnSpc>
              <a:spcBef>
                <a:spcPts val="8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	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2.  </a:t>
            </a:r>
            <a:r>
              <a:rPr lang="en-US" alt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I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nformation overlays</a:t>
            </a:r>
          </a:p>
          <a:p>
            <a:pPr marL="0" indent="0" algn="just">
              <a:lnSpc>
                <a:spcPct val="200000"/>
              </a:lnSpc>
              <a:spcBef>
                <a:spcPts val="8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	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3.  </a:t>
            </a:r>
            <a:r>
              <a:rPr lang="en-US" alt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C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reation of virtual cities </a:t>
            </a:r>
          </a:p>
          <a:p>
            <a:pPr marL="0" indent="0" algn="just">
              <a:lnSpc>
                <a:spcPct val="200000"/>
              </a:lnSpc>
              <a:spcBef>
                <a:spcPts val="8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	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4.  </a:t>
            </a:r>
            <a:r>
              <a:rPr lang="en-US" alt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G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eo-location, etc.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2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470" y="5157192"/>
            <a:ext cx="6480720" cy="1594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1127569"/>
            <a:ext cx="66247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All images downloaded from </a:t>
            </a:r>
            <a:endParaRPr lang="en-US" sz="2400" i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All images are taken at various times of a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Dense and complex occlusion patterns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On average 35 buildings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All images high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On </a:t>
            </a:r>
            <a:r>
              <a:rPr lang="en-US" sz="2400" smtClean="0">
                <a:solidFill>
                  <a:schemeClr val="tx1"/>
                </a:solidFill>
                <a:latin typeface="Garamond" panose="02020404030301010803" pitchFamily="18" charset="0"/>
              </a:rPr>
              <a:t>average 2500x1500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400" i="1" dirty="0">
              <a:latin typeface="Garamond" panose="02020404030301010803" pitchFamily="18" charset="0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730700" y="-3899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Skyline-12 Dataset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69" y="764704"/>
            <a:ext cx="1512168" cy="12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2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Evaluation Measure for Interactive Setting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1261638"/>
            <a:ext cx="6984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Mapping known through seeds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Intersection of regions divided by their unions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Mean Average Overlap (MAO)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65" y="2629946"/>
            <a:ext cx="5385712" cy="973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95" y="4434192"/>
            <a:ext cx="515778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Evaluation Measure for Automatic Setting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1261638"/>
            <a:ext cx="7990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Mapping between regions unknown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Matching giving highest intersection by union,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Hungarian Matching Algorithm to get the optimal matching 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46" y="2564904"/>
            <a:ext cx="6447025" cy="10441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2120536"/>
            <a:ext cx="1387724" cy="284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523364"/>
            <a:ext cx="2620584" cy="18582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55" y="4523364"/>
            <a:ext cx="2649995" cy="1858227"/>
          </a:xfrm>
          <a:prstGeom prst="rect">
            <a:avLst/>
          </a:prstGeom>
        </p:spPr>
      </p:pic>
      <p:sp>
        <p:nvSpPr>
          <p:cNvPr id="28" name="Arc 27"/>
          <p:cNvSpPr/>
          <p:nvPr/>
        </p:nvSpPr>
        <p:spPr>
          <a:xfrm rot="16556699">
            <a:off x="5609890" y="3076329"/>
            <a:ext cx="427823" cy="3564694"/>
          </a:xfrm>
          <a:prstGeom prst="arc">
            <a:avLst>
              <a:gd name="adj1" fmla="val 16200000"/>
              <a:gd name="adj2" fmla="val 494128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Arc 28"/>
          <p:cNvSpPr/>
          <p:nvPr/>
        </p:nvSpPr>
        <p:spPr>
          <a:xfrm>
            <a:off x="3311261" y="4858676"/>
            <a:ext cx="2766955" cy="432953"/>
          </a:xfrm>
          <a:prstGeom prst="arc">
            <a:avLst>
              <a:gd name="adj1" fmla="val 10500822"/>
              <a:gd name="adj2" fmla="val 433807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Arc 29"/>
          <p:cNvSpPr/>
          <p:nvPr/>
        </p:nvSpPr>
        <p:spPr>
          <a:xfrm>
            <a:off x="2220576" y="4903904"/>
            <a:ext cx="2942109" cy="621804"/>
          </a:xfrm>
          <a:prstGeom prst="arc">
            <a:avLst>
              <a:gd name="adj1" fmla="val 11054651"/>
              <a:gd name="adj2" fmla="val 21287082"/>
            </a:avLst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Arc 30"/>
          <p:cNvSpPr/>
          <p:nvPr/>
        </p:nvSpPr>
        <p:spPr>
          <a:xfrm>
            <a:off x="2678342" y="5193988"/>
            <a:ext cx="2942109" cy="621804"/>
          </a:xfrm>
          <a:prstGeom prst="arc">
            <a:avLst>
              <a:gd name="adj1" fmla="val 11140894"/>
              <a:gd name="adj2" fmla="val 2106682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Arc 31"/>
          <p:cNvSpPr/>
          <p:nvPr/>
        </p:nvSpPr>
        <p:spPr>
          <a:xfrm>
            <a:off x="2546612" y="5840202"/>
            <a:ext cx="2942109" cy="621804"/>
          </a:xfrm>
          <a:prstGeom prst="arc">
            <a:avLst>
              <a:gd name="adj1" fmla="val 11096868"/>
              <a:gd name="adj2" fmla="val 2136981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Arc 32"/>
          <p:cNvSpPr/>
          <p:nvPr/>
        </p:nvSpPr>
        <p:spPr>
          <a:xfrm>
            <a:off x="3136107" y="5861020"/>
            <a:ext cx="2942109" cy="621804"/>
          </a:xfrm>
          <a:prstGeom prst="arc">
            <a:avLst>
              <a:gd name="adj1" fmla="val 11140894"/>
              <a:gd name="adj2" fmla="val 21257968"/>
            </a:avLst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Arc 33"/>
          <p:cNvSpPr/>
          <p:nvPr/>
        </p:nvSpPr>
        <p:spPr>
          <a:xfrm>
            <a:off x="3859875" y="5459295"/>
            <a:ext cx="2942109" cy="621804"/>
          </a:xfrm>
          <a:prstGeom prst="arc">
            <a:avLst>
              <a:gd name="adj1" fmla="val 11140894"/>
              <a:gd name="adj2" fmla="val 1974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Arc 34"/>
          <p:cNvSpPr/>
          <p:nvPr/>
        </p:nvSpPr>
        <p:spPr>
          <a:xfrm>
            <a:off x="1920873" y="5784198"/>
            <a:ext cx="2942109" cy="621804"/>
          </a:xfrm>
          <a:prstGeom prst="arc">
            <a:avLst>
              <a:gd name="adj1" fmla="val 11140894"/>
              <a:gd name="adj2" fmla="val 21499567"/>
            </a:avLst>
          </a:prstGeom>
          <a:ln w="254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330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Interactive Segmentation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295400"/>
            <a:ext cx="5362539" cy="936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4004" y="4509120"/>
            <a:ext cx="673004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Unary Potential / Data Term</a:t>
            </a:r>
          </a:p>
          <a:p>
            <a:endParaRPr lang="en-US" b="1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Disagreement between labelling and observed data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Various features such as color, texture and spatial distance are used </a:t>
            </a:r>
          </a:p>
          <a:p>
            <a:pPr algn="ctr"/>
            <a:endParaRPr lang="en-IN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30908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Pairwise Potential / Smoothness Term</a:t>
            </a:r>
            <a:endParaRPr lang="en-IN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770749"/>
            <a:ext cx="5390208" cy="629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631" y="2603812"/>
            <a:ext cx="6730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Find Labelling F that minimizes E(F)</a:t>
            </a:r>
            <a:endParaRPr lang="en-IN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7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98433" y="30158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Region Representation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348" y="3817686"/>
            <a:ext cx="2657872" cy="85624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1550545" y="2900533"/>
            <a:ext cx="1502512" cy="8239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Compute SLIC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superpixels</a:t>
            </a:r>
            <a:endParaRPr kumimoji="0" lang="en-IN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301531" y="5270176"/>
            <a:ext cx="2288689" cy="8239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Assign each pixel to a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Texton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and Compute Histograms</a:t>
            </a:r>
            <a:endParaRPr kumimoji="0" lang="en-IN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1174917" y="3081378"/>
            <a:ext cx="375628" cy="147109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IN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1174917" y="3479015"/>
            <a:ext cx="375628" cy="147109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IN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53057" y="2280158"/>
            <a:ext cx="906696" cy="2168662"/>
            <a:chOff x="2705725" y="2599222"/>
            <a:chExt cx="906696" cy="2168662"/>
          </a:xfrm>
        </p:grpSpPr>
        <p:sp>
          <p:nvSpPr>
            <p:cNvPr id="10" name="Right Arrow 9"/>
            <p:cNvSpPr/>
            <p:nvPr/>
          </p:nvSpPr>
          <p:spPr bwMode="auto">
            <a:xfrm>
              <a:off x="3091183" y="2599222"/>
              <a:ext cx="493833" cy="20301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3081353" y="3545826"/>
              <a:ext cx="438233" cy="204001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3118588" y="4564874"/>
              <a:ext cx="493833" cy="20301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3118588" y="2659083"/>
              <a:ext cx="22939" cy="2049785"/>
            </a:xfrm>
            <a:prstGeom prst="line">
              <a:avLst/>
            </a:prstGeom>
            <a:solidFill>
              <a:srgbClr val="00B8FF"/>
            </a:solidFill>
            <a:ln w="762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2705725" y="3645110"/>
              <a:ext cx="375628" cy="4440"/>
            </a:xfrm>
            <a:prstGeom prst="line">
              <a:avLst/>
            </a:prstGeom>
            <a:solidFill>
              <a:srgbClr val="00B8FF"/>
            </a:solidFill>
            <a:ln w="12065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759" y="1741784"/>
            <a:ext cx="2648382" cy="9762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7" y="2900923"/>
            <a:ext cx="2742631" cy="771379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 bwMode="auto">
          <a:xfrm rot="16200000">
            <a:off x="5128603" y="4847853"/>
            <a:ext cx="590606" cy="248400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IN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 flipH="1">
            <a:off x="6580361" y="2202281"/>
            <a:ext cx="906696" cy="2168662"/>
            <a:chOff x="2705725" y="2599222"/>
            <a:chExt cx="906696" cy="2168662"/>
          </a:xfrm>
        </p:grpSpPr>
        <p:sp>
          <p:nvSpPr>
            <p:cNvPr id="35" name="Right Arrow 34"/>
            <p:cNvSpPr/>
            <p:nvPr/>
          </p:nvSpPr>
          <p:spPr bwMode="auto">
            <a:xfrm>
              <a:off x="3091183" y="2599222"/>
              <a:ext cx="493833" cy="20301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ight Arrow 35"/>
            <p:cNvSpPr/>
            <p:nvPr/>
          </p:nvSpPr>
          <p:spPr bwMode="auto">
            <a:xfrm>
              <a:off x="3081353" y="3545826"/>
              <a:ext cx="438233" cy="204001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ight Arrow 36"/>
            <p:cNvSpPr/>
            <p:nvPr/>
          </p:nvSpPr>
          <p:spPr bwMode="auto">
            <a:xfrm>
              <a:off x="3118588" y="4564874"/>
              <a:ext cx="493833" cy="20301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3118588" y="2659083"/>
              <a:ext cx="22939" cy="2049785"/>
            </a:xfrm>
            <a:prstGeom prst="line">
              <a:avLst/>
            </a:prstGeom>
            <a:solidFill>
              <a:srgbClr val="00B8FF"/>
            </a:solidFill>
            <a:ln w="762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 flipV="1">
              <a:off x="2705725" y="3645110"/>
              <a:ext cx="375628" cy="4440"/>
            </a:xfrm>
            <a:prstGeom prst="line">
              <a:avLst/>
            </a:prstGeom>
            <a:solidFill>
              <a:srgbClr val="00B8FF"/>
            </a:solidFill>
            <a:ln w="12065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569364" y="2762986"/>
            <a:ext cx="2974605" cy="98806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93257" y="295503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</a:t>
            </a:r>
            <a:r>
              <a:rPr lang="en-US" b="1" dirty="0" smtClean="0">
                <a:solidFill>
                  <a:schemeClr val="tx1"/>
                </a:solidFill>
              </a:rPr>
              <a:t>mage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4930" y="334159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Seeds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7881697" y="2998314"/>
            <a:ext cx="151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Unary Term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62272" y="263548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Spatial Distance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35158" y="3562082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Texture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48871" y="147334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Color</a:t>
            </a:r>
            <a:endParaRPr lang="en-I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2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Color Modelling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Using Gaussian Mixture Models (GMMs) for each building (label)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4399"/>
            <a:ext cx="8538251" cy="24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Color Modelling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Using Gaussian Mixture Models (GMMs) for each building (label)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4399"/>
            <a:ext cx="8538251" cy="2492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868950" y="4176563"/>
            <a:ext cx="3714750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857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Color Modelling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Using Gaussian Mixture Models (GMMs) for each building (label)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4399"/>
            <a:ext cx="8538251" cy="2492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173500" y="4278097"/>
            <a:ext cx="7105650" cy="58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7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Color Modelling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Using Gaussian Mixture Models (GMMs) for each building (label)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4399"/>
            <a:ext cx="8538251" cy="2492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707" y="4383103"/>
            <a:ext cx="5361236" cy="13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Texture Modelling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Texture represented using filter responses of various orientations and spatial frequencies 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Unit of Texture – “</a:t>
            </a:r>
            <a:r>
              <a:rPr lang="en-US" altLang="en-US" sz="2400" i="1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Textons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Two Steps –</a:t>
            </a:r>
          </a:p>
          <a:p>
            <a:pPr marL="742950" lvl="1" indent="-342900" algn="just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(Offline)Training </a:t>
            </a:r>
            <a:r>
              <a:rPr lang="en-US" altLang="en-US" sz="2400" i="1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Textons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on Training Dataset</a:t>
            </a:r>
          </a:p>
          <a:p>
            <a:pPr marL="742950" lvl="1" indent="-342900" algn="just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(Online)Using </a:t>
            </a:r>
            <a:r>
              <a:rPr lang="en-US" altLang="en-US" sz="2400" i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pre-trained </a:t>
            </a:r>
            <a:r>
              <a:rPr lang="en-US" altLang="en-US" sz="2400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T</a:t>
            </a:r>
            <a:r>
              <a:rPr lang="en-US" altLang="en-US" sz="2400" i="1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extons</a:t>
            </a:r>
            <a:r>
              <a:rPr lang="en-US" altLang="en-US" sz="2400" i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to compute Texture Contribution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9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Motivation – Semantic Segmentation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Assign pixels to meaningful labels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Generally, labels are limited, e.g. sky, water, grass, etc.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We aim to extract meaningful labels (buildings) in a setting with unlimited labels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77072"/>
            <a:ext cx="4032448" cy="248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0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Training </a:t>
            </a:r>
            <a:r>
              <a:rPr lang="en-US" altLang="en-US" sz="3600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Textons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1484784"/>
            <a:ext cx="8524847" cy="15841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34626" y="4077072"/>
            <a:ext cx="7198568" cy="1200329"/>
          </a:xfrm>
          <a:prstGeom prst="rect">
            <a:avLst/>
          </a:prstGeom>
          <a:solidFill>
            <a:schemeClr val="accent1">
              <a:lumMod val="40000"/>
              <a:lumOff val="60000"/>
              <a:alpha val="67000"/>
            </a:schemeClr>
          </a:solidFill>
          <a:scene3d>
            <a:camera prst="orthographicFront"/>
            <a:lightRig rig="sunrise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Step 1 : Each image in the Training set is convoluted with a filter bank to get a vector of filter responses to every pixel</a:t>
            </a:r>
            <a:endParaRPr lang="en-IN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Training </a:t>
            </a:r>
            <a:r>
              <a:rPr lang="en-US" altLang="en-US" sz="3600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Textons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1484784"/>
            <a:ext cx="8524847" cy="1584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4149080"/>
            <a:ext cx="7344816" cy="830997"/>
          </a:xfrm>
          <a:prstGeom prst="rect">
            <a:avLst/>
          </a:prstGeom>
          <a:solidFill>
            <a:schemeClr val="accent1">
              <a:lumMod val="40000"/>
              <a:lumOff val="60000"/>
              <a:alpha val="67000"/>
            </a:schemeClr>
          </a:solidFill>
          <a:scene3d>
            <a:camera prst="orthographicFront"/>
            <a:lightRig rig="sunrise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Step 2 : The vectors of filter responses are clustered using k-means. Centers of these clusters are </a:t>
            </a:r>
            <a:r>
              <a:rPr lang="en-US" sz="2400" b="1" i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Textons</a:t>
            </a:r>
            <a:endParaRPr lang="en-IN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7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Texture Modelling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Each pixel is assigned to one of the pre-trained </a:t>
            </a:r>
            <a:r>
              <a:rPr lang="en-US" altLang="en-US" sz="2400" i="1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textons</a:t>
            </a:r>
            <a:r>
              <a:rPr lang="en-US" altLang="en-US" sz="2400" i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only once 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To compute texture similarity, windowed histograms are compared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4" y="2852936"/>
            <a:ext cx="58388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Texture Modelling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Window is defined by a disk of radius </a:t>
            </a:r>
            <a:r>
              <a:rPr lang="en-US" altLang="en-US" sz="2400" i="1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tr</a:t>
            </a:r>
            <a:endParaRPr lang="en-US" altLang="en-US" sz="2400" i="1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Then, the histogram is computed as -</a:t>
            </a:r>
            <a:endParaRPr lang="en-US" altLang="en-US" sz="2400" i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4" y="2852936"/>
            <a:ext cx="5838825" cy="3095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138561"/>
            <a:ext cx="23622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Texture Modelling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5800" y="1196317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Similarity between histograms at two different pixels is computed  as -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988840"/>
            <a:ext cx="4224469" cy="1152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619" y="3270671"/>
            <a:ext cx="5361236" cy="1377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1" y="4822602"/>
            <a:ext cx="576064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Spatial Distance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5800" y="1196317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Rectangular shape to extract more information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Horizontal spatial distance - 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19" y="3270671"/>
            <a:ext cx="5361236" cy="1377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204864"/>
            <a:ext cx="2740303" cy="655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754808"/>
            <a:ext cx="5556175" cy="14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Construction of Unary Potential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5800" y="1196317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Unary Potential as a function of color, texture and spatial distance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Contribution of color, texture and spatial distance is varied using parameters </a:t>
            </a:r>
            <a:r>
              <a:rPr lang="el-GR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α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and </a:t>
            </a:r>
            <a:r>
              <a:rPr lang="el-GR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β</a:t>
            </a: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After cross-validation, </a:t>
            </a:r>
            <a:r>
              <a:rPr lang="el-GR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α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= 0.35 and </a:t>
            </a:r>
            <a:r>
              <a:rPr lang="el-GR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β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= 0.2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09" y="1734829"/>
            <a:ext cx="7008797" cy="62194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633897"/>
              </p:ext>
            </p:extLst>
          </p:nvPr>
        </p:nvGraphicFramePr>
        <p:xfrm>
          <a:off x="685800" y="3573016"/>
          <a:ext cx="6096000" cy="18542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Description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MAO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Color + Texture + Spatial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53.4%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w/o color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50.3%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w/o texture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37.2%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w/o spatial</a:t>
                      </a:r>
                      <a:r>
                        <a:rPr lang="en-US" baseline="0" dirty="0" smtClean="0"/>
                        <a:t> distance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33.1%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95939" y="4021729"/>
            <a:ext cx="2051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Texture and Shape information important!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27584" y="4621894"/>
            <a:ext cx="5400600" cy="914400"/>
          </a:xfrm>
          <a:prstGeom prst="ellipse">
            <a:avLst/>
          </a:prstGeom>
          <a:noFill/>
          <a:ln w="539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IN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endCxn id="8" idx="6"/>
          </p:cNvCxnSpPr>
          <p:nvPr/>
        </p:nvCxnSpPr>
        <p:spPr bwMode="auto">
          <a:xfrm flipH="1">
            <a:off x="6228184" y="4621893"/>
            <a:ext cx="954968" cy="457201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18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263028"/>
            <a:ext cx="6480720" cy="1594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8676985" cy="3528392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Region Representation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67544" y="1556792"/>
            <a:ext cx="842493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67544" y="2708920"/>
            <a:ext cx="842493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984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7544" y="1196317"/>
            <a:ext cx="8220075" cy="345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Standard approach to solve multi-label MRF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Faster than </a:t>
            </a:r>
            <a:r>
              <a:rPr lang="el-GR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αβ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-swap 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 each iteration a label </a:t>
            </a:r>
            <a:r>
              <a:rPr lang="el-GR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α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is picked and binary segmentation problem is formulated by replacing all other labels to background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8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Cons –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As background labels at the foreground pixels are unknown,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only expansion moves are allowed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Graph cut is a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slow algorithm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, O(</a:t>
            </a:r>
            <a:r>
              <a:rPr lang="en-US" sz="2400" dirty="0" smtClean="0">
                <a:solidFill>
                  <a:schemeClr val="tx1"/>
                </a:solidFill>
              </a:rPr>
              <a:t>m</a:t>
            </a:r>
            <a:r>
              <a:rPr lang="en-US" sz="2400" baseline="30000" dirty="0" smtClean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n</a:t>
            </a:r>
            <a:r>
              <a:rPr lang="en-US" sz="2400" baseline="30000" dirty="0" smtClean="0">
                <a:solidFill>
                  <a:schemeClr val="tx1"/>
                </a:solidFill>
              </a:rPr>
              <a:t>3 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) 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Standard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628800"/>
            <a:ext cx="590465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Interactive Skyline Segmentation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7544" y="1196317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Due to unique tiered structure of the skylines, background labels can be deduced	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Replace search over binary segmentations by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search over a parametric shape family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Tiered structure provides a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natural order in buildings 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according to depth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988840"/>
            <a:ext cx="5077941" cy="225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268760"/>
            <a:ext cx="5362539" cy="9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085976"/>
            <a:ext cx="6155135" cy="4619550"/>
          </a:xfrm>
          <a:prstGeom prst="rect">
            <a:avLst/>
          </a:prstGeom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Motivation – Standard MRF 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198" y="1520788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Global minimization is an NP-Hard problem 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i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State-of-the-art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Greedy approximation algorithms 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    </a:t>
            </a:r>
            <a:r>
              <a:rPr lang="el-GR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α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-expansion and </a:t>
            </a:r>
            <a:r>
              <a:rPr lang="el-GR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αβ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-swap moves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Graph Cut to solve the restricted energy formulation</a:t>
            </a: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8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Right Arrow 2"/>
          <p:cNvSpPr/>
          <p:nvPr/>
        </p:nvSpPr>
        <p:spPr>
          <a:xfrm>
            <a:off x="2593549" y="1064329"/>
            <a:ext cx="896759" cy="4919611"/>
          </a:xfrm>
          <a:prstGeom prst="curvedRightArrow">
            <a:avLst>
              <a:gd name="adj1" fmla="val 11355"/>
              <a:gd name="adj2" fmla="val 42233"/>
              <a:gd name="adj3" fmla="val 6794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" name="Curved Right Arrow 3"/>
          <p:cNvSpPr/>
          <p:nvPr/>
        </p:nvSpPr>
        <p:spPr>
          <a:xfrm rot="10646123">
            <a:off x="6993784" y="984542"/>
            <a:ext cx="896759" cy="4919611"/>
          </a:xfrm>
          <a:prstGeom prst="curvedRightArrow">
            <a:avLst>
              <a:gd name="adj1" fmla="val 11355"/>
              <a:gd name="adj2" fmla="val 42233"/>
              <a:gd name="adj3" fmla="val 6794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68575" y="2666396"/>
            <a:ext cx="2190023" cy="1836526"/>
            <a:chOff x="1445873" y="2666396"/>
            <a:chExt cx="2190023" cy="1836526"/>
          </a:xfrm>
        </p:grpSpPr>
        <p:grpSp>
          <p:nvGrpSpPr>
            <p:cNvPr id="36" name="Group 35"/>
            <p:cNvGrpSpPr/>
            <p:nvPr/>
          </p:nvGrpSpPr>
          <p:grpSpPr>
            <a:xfrm>
              <a:off x="1445873" y="2666396"/>
              <a:ext cx="2190023" cy="1836526"/>
              <a:chOff x="424713" y="3305297"/>
              <a:chExt cx="2518370" cy="2558681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605314" y="3305297"/>
                <a:ext cx="1975017" cy="1584176"/>
                <a:chOff x="467544" y="183348"/>
                <a:chExt cx="1357746" cy="1217565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939" t="50000" r="46212" b="22235"/>
                <a:stretch/>
              </p:blipFill>
              <p:spPr>
                <a:xfrm>
                  <a:off x="467544" y="188640"/>
                  <a:ext cx="1357746" cy="1212273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3743" b="74738" l="43250" r="49250">
                              <a14:backgroundMark x1="48063" y1="65707" x2="47313" y2="650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939" t="50000" r="46212" b="22235"/>
                <a:stretch/>
              </p:blipFill>
              <p:spPr>
                <a:xfrm>
                  <a:off x="467544" y="183348"/>
                  <a:ext cx="1357746" cy="1212273"/>
                </a:xfrm>
                <a:prstGeom prst="rect">
                  <a:avLst/>
                </a:prstGeom>
              </p:spPr>
            </p:pic>
          </p:grpSp>
          <p:sp>
            <p:nvSpPr>
              <p:cNvPr id="39" name="TextBox 38"/>
              <p:cNvSpPr txBox="1"/>
              <p:nvPr/>
            </p:nvSpPr>
            <p:spPr>
              <a:xfrm>
                <a:off x="424713" y="5124445"/>
                <a:ext cx="2518370" cy="42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tx1"/>
                    </a:solidFill>
                  </a:rPr>
                  <a:t>Find the best rectangle.</a:t>
                </a:r>
                <a:endParaRPr lang="en-IN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83113" y="5494646"/>
                <a:ext cx="1608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Rectangle MRF</a:t>
                </a:r>
                <a:endParaRPr lang="en-IN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193031" y="3343238"/>
              <a:ext cx="587726" cy="3617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24055" y="2642627"/>
            <a:ext cx="2148345" cy="1860295"/>
            <a:chOff x="5401353" y="2642627"/>
            <a:chExt cx="2148345" cy="1860295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368" y="2642627"/>
              <a:ext cx="1739456" cy="11348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5870908" y="4237829"/>
              <a:ext cx="1111856" cy="265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Tiered MRF</a:t>
              </a:r>
              <a:endParaRPr lang="en-IN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01353" y="3963547"/>
              <a:ext cx="21483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Dynamic Programming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280109" y="2632440"/>
            <a:ext cx="1701988" cy="1870482"/>
            <a:chOff x="3657407" y="2632440"/>
            <a:chExt cx="1701988" cy="1870482"/>
          </a:xfrm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407" y="2632440"/>
              <a:ext cx="1636350" cy="1166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753977" y="4237829"/>
              <a:ext cx="1223990" cy="265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Refined MRF</a:t>
              </a:r>
              <a:endParaRPr lang="en-IN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29077" y="3972113"/>
              <a:ext cx="16303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Hybrid Approach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269515" y="1644874"/>
            <a:ext cx="3858410" cy="997752"/>
            <a:chOff x="2646813" y="1644874"/>
            <a:chExt cx="3858410" cy="997752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2659805" y="2157662"/>
              <a:ext cx="0" cy="45384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491530" y="1771503"/>
              <a:ext cx="2013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Find Upper Boundary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4471344" y="1644874"/>
              <a:ext cx="4237" cy="515457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646813" y="2175228"/>
              <a:ext cx="3780023" cy="861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475581" y="2170286"/>
              <a:ext cx="0" cy="45384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426836" y="2188781"/>
              <a:ext cx="0" cy="45384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181175" y="4464404"/>
            <a:ext cx="3780023" cy="2399068"/>
            <a:chOff x="2558473" y="4464404"/>
            <a:chExt cx="3780023" cy="2399068"/>
          </a:xfrm>
        </p:grpSpPr>
        <p:cxnSp>
          <p:nvCxnSpPr>
            <p:cNvPr id="5" name="Straight Arrow Connector 4"/>
            <p:cNvCxnSpPr/>
            <p:nvPr/>
          </p:nvCxnSpPr>
          <p:spPr>
            <a:xfrm rot="5400000">
              <a:off x="4279233" y="5126251"/>
              <a:ext cx="412800" cy="117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283972" y="6340252"/>
              <a:ext cx="1669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Update </a:t>
              </a:r>
              <a:r>
                <a:rPr lang="en-US" sz="1400" b="1" dirty="0" smtClean="0">
                  <a:solidFill>
                    <a:schemeClr val="tx2"/>
                  </a:solidFill>
                </a:rPr>
                <a:t>Lower </a:t>
              </a:r>
              <a:r>
                <a:rPr lang="en-US" sz="1400" b="1" dirty="0">
                  <a:solidFill>
                    <a:schemeClr val="tx2"/>
                  </a:solidFill>
                </a:rPr>
                <a:t>Boundary</a:t>
              </a:r>
              <a:endParaRPr lang="en-IN" sz="1400" b="1" dirty="0">
                <a:solidFill>
                  <a:schemeClr val="tx2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57" t="50159" r="45909" b="22235"/>
            <a:stretch/>
          </p:blipFill>
          <p:spPr>
            <a:xfrm>
              <a:off x="4491530" y="5475099"/>
              <a:ext cx="1195428" cy="865153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rot="10800000">
              <a:off x="6325504" y="4495523"/>
              <a:ext cx="0" cy="45384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2558473" y="4923191"/>
              <a:ext cx="3780023" cy="861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0800000">
              <a:off x="4509728" y="4482898"/>
              <a:ext cx="0" cy="45384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>
              <a:off x="2558474" y="4464404"/>
              <a:ext cx="0" cy="45384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603" y="5410332"/>
              <a:ext cx="1134946" cy="92992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59252" y="6305911"/>
              <a:ext cx="1669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Update 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Lower Labels</a:t>
              </a:r>
              <a:endParaRPr lang="en-IN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690756" y="338283"/>
            <a:ext cx="3206029" cy="1337744"/>
            <a:chOff x="3068054" y="338283"/>
            <a:chExt cx="3206029" cy="13377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9" t="50000" r="46212" b="22235"/>
            <a:stretch/>
          </p:blipFill>
          <p:spPr>
            <a:xfrm>
              <a:off x="3267762" y="348228"/>
              <a:ext cx="1180722" cy="87012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88" t="50000" r="46364" b="21918"/>
            <a:stretch/>
          </p:blipFill>
          <p:spPr>
            <a:xfrm>
              <a:off x="4772900" y="338283"/>
              <a:ext cx="1180721" cy="8800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068054" y="1214616"/>
              <a:ext cx="1495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/>
                  </a:solidFill>
                </a:rPr>
                <a:t>Foreground Label</a:t>
              </a:r>
              <a:endParaRPr lang="en-IN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65993" y="1214362"/>
              <a:ext cx="1708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Induced Background Labels</a:t>
              </a:r>
              <a:endParaRPr lang="en-IN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9709" y="794347"/>
              <a:ext cx="344597" cy="37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>
                  <a:solidFill>
                    <a:srgbClr val="FF0000"/>
                  </a:solidFill>
                </a:rPr>
                <a:t>α</a:t>
              </a:r>
              <a:endParaRPr lang="en-IN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9" name="Text Box 1"/>
          <p:cNvSpPr txBox="1">
            <a:spLocks noChangeArrowheads="1"/>
          </p:cNvSpPr>
          <p:nvPr/>
        </p:nvSpPr>
        <p:spPr bwMode="auto">
          <a:xfrm rot="16200000" flipH="1">
            <a:off x="-1872153" y="3133531"/>
            <a:ext cx="636360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Greedy Skyline Segmentation Algorithm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3" y="-315417"/>
            <a:ext cx="10465162" cy="78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87" y="2334797"/>
            <a:ext cx="5534025" cy="2209800"/>
          </a:xfrm>
          <a:prstGeom prst="rect">
            <a:avLst/>
          </a:prstGeom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Rectangle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7544" y="1196317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Constrain buildings to be exactly rectangular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Search for the best rectangle 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Sum of unary and pairwise potential inside each rectangle O(1) using integral images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Complexity : 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6176372"/>
            <a:ext cx="137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O(mn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56" y="1052736"/>
            <a:ext cx="8837256" cy="2232248"/>
          </a:xfrm>
          <a:prstGeom prst="rect">
            <a:avLst/>
          </a:prstGeom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Rectangle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1962" y="3365733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Constrains on the rectangular shape prior –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	1. L ≤ T ≤ U 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	2. should enclose seed pixels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	3. We can constrain aspect ratio to desired range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	4. can enforce width and height constrains learned on training data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	5. can limit number of rectangles searched 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Tiered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2128" y="1216024"/>
            <a:ext cx="6702326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Accurately estimate the upper boundary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Restrict upper boundary to be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x-monotonic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Optimal solution can be found using simple extension of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dynamic programming 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48" y="2968243"/>
            <a:ext cx="7997857" cy="190993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236970" y="4484730"/>
            <a:ext cx="0" cy="576064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2241359" y="4943743"/>
            <a:ext cx="3991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Sum of unary potential in column j</a:t>
            </a:r>
            <a:endParaRPr lang="en-IN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81" y="5343853"/>
            <a:ext cx="3590776" cy="41245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026355" y="726279"/>
            <a:ext cx="1657753" cy="2958949"/>
            <a:chOff x="30268047" y="8912205"/>
            <a:chExt cx="2124891" cy="3417908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30994350" y="9112249"/>
              <a:ext cx="0" cy="3217864"/>
            </a:xfrm>
            <a:prstGeom prst="line">
              <a:avLst/>
            </a:prstGeom>
            <a:ln w="603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>
              <a:off x="31600774" y="9112249"/>
              <a:ext cx="0" cy="3217864"/>
            </a:xfrm>
            <a:prstGeom prst="line">
              <a:avLst/>
            </a:prstGeom>
            <a:ln w="603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 bwMode="auto">
            <a:xfrm>
              <a:off x="30901127" y="9542463"/>
              <a:ext cx="171449" cy="1698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0915195" y="11418888"/>
              <a:ext cx="171449" cy="1714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1523428" y="9301162"/>
              <a:ext cx="171449" cy="1714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31523428" y="11229975"/>
              <a:ext cx="171449" cy="1698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30887987" y="10329863"/>
              <a:ext cx="173037" cy="0"/>
            </a:xfrm>
            <a:prstGeom prst="line">
              <a:avLst/>
            </a:prstGeom>
            <a:ln w="38100">
              <a:solidFill>
                <a:srgbClr val="2D11F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31497588" y="10506075"/>
              <a:ext cx="171449" cy="0"/>
            </a:xfrm>
            <a:prstGeom prst="line">
              <a:avLst/>
            </a:prstGeom>
            <a:ln w="38100">
              <a:solidFill>
                <a:srgbClr val="2D11F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164"/>
            <p:cNvSpPr>
              <a:spLocks noChangeArrowheads="1"/>
            </p:cNvSpPr>
            <p:nvPr/>
          </p:nvSpPr>
          <p:spPr bwMode="auto">
            <a:xfrm>
              <a:off x="31723796" y="10932043"/>
              <a:ext cx="579946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l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5" name="Rectangle 165"/>
            <p:cNvSpPr>
              <a:spLocks noChangeArrowheads="1"/>
            </p:cNvSpPr>
            <p:nvPr/>
          </p:nvSpPr>
          <p:spPr bwMode="auto">
            <a:xfrm>
              <a:off x="31667493" y="8912205"/>
              <a:ext cx="725445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u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6" name="Rectangle 166"/>
            <p:cNvSpPr>
              <a:spLocks noChangeArrowheads="1"/>
            </p:cNvSpPr>
            <p:nvPr/>
          </p:nvSpPr>
          <p:spPr bwMode="auto">
            <a:xfrm>
              <a:off x="30268047" y="9341202"/>
              <a:ext cx="1049622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u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j-1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7" name="Rectangle 167"/>
            <p:cNvSpPr>
              <a:spLocks noChangeArrowheads="1"/>
            </p:cNvSpPr>
            <p:nvPr/>
          </p:nvSpPr>
          <p:spPr bwMode="auto">
            <a:xfrm>
              <a:off x="30337328" y="11172949"/>
              <a:ext cx="904125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 dirty="0">
                  <a:solidFill>
                    <a:srgbClr val="FF0000"/>
                  </a:solidFill>
                  <a:latin typeface="Bodoni MT" panose="02070603080606020203" pitchFamily="18" charset="0"/>
                </a:rPr>
                <a:t>l</a:t>
              </a:r>
              <a:r>
                <a:rPr lang="en-US" sz="2600" b="1" i="1" baseline="-25000" dirty="0">
                  <a:solidFill>
                    <a:srgbClr val="FF0000"/>
                  </a:solidFill>
                  <a:latin typeface="Bodoni MT" panose="02070603080606020203" pitchFamily="18" charset="0"/>
                </a:rPr>
                <a:t>j-1</a:t>
              </a:r>
              <a:endParaRPr lang="en-IN" sz="2600" i="1" dirty="0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8" name="Rectangle 168"/>
            <p:cNvSpPr>
              <a:spLocks noChangeArrowheads="1"/>
            </p:cNvSpPr>
            <p:nvPr/>
          </p:nvSpPr>
          <p:spPr bwMode="auto">
            <a:xfrm>
              <a:off x="30506572" y="10119628"/>
              <a:ext cx="582500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2D11FB"/>
                  </a:solidFill>
                  <a:latin typeface="Bodoni MT" panose="02070603080606020203" pitchFamily="18" charset="0"/>
                </a:rPr>
                <a:t>k</a:t>
              </a:r>
              <a:endParaRPr lang="en-IN" sz="2600" i="1">
                <a:solidFill>
                  <a:srgbClr val="2D11FB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9" name="Rectangle 169"/>
            <p:cNvSpPr>
              <a:spLocks noChangeArrowheads="1"/>
            </p:cNvSpPr>
            <p:nvPr/>
          </p:nvSpPr>
          <p:spPr bwMode="auto">
            <a:xfrm>
              <a:off x="31614555" y="10116730"/>
              <a:ext cx="465082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2D11FB"/>
                  </a:solidFill>
                  <a:latin typeface="Bodoni MT" panose="02070603080606020203" pitchFamily="18" charset="0"/>
                </a:rPr>
                <a:t>i</a:t>
              </a:r>
              <a:endParaRPr lang="en-IN" sz="2600" i="1">
                <a:solidFill>
                  <a:srgbClr val="2D11FB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069106" y="4104000"/>
            <a:ext cx="4475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chemeClr val="tx1"/>
                </a:solidFill>
                <a:latin typeface="Bell MT" panose="02020503060305020303" pitchFamily="18" charset="0"/>
              </a:rPr>
              <a:t>i</a:t>
            </a:r>
            <a:r>
              <a:rPr lang="en-US" sz="2000" i="1" dirty="0" smtClean="0">
                <a:solidFill>
                  <a:schemeClr val="tx1"/>
                </a:solidFill>
                <a:latin typeface="Bell MT" panose="02020503060305020303" pitchFamily="18" charset="0"/>
              </a:rPr>
              <a:t> |</a:t>
            </a:r>
            <a:endParaRPr lang="en-IN" sz="2000" i="1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Tiered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2128" y="1216024"/>
            <a:ext cx="6702326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Accurately estimate the upper boundary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Restrict upper boundary to be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x-monotonic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Optimal solution can be found using simple extension of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dynamic programming 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48" y="2968243"/>
            <a:ext cx="7997857" cy="190993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5652120" y="4437112"/>
            <a:ext cx="0" cy="576064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673769" y="4958831"/>
            <a:ext cx="4078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Sum of horizontal smoothness term</a:t>
            </a:r>
            <a:endParaRPr lang="en-IN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026355" y="726279"/>
            <a:ext cx="1657753" cy="2958949"/>
            <a:chOff x="30268047" y="8912205"/>
            <a:chExt cx="2124891" cy="3417908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30994350" y="9112249"/>
              <a:ext cx="0" cy="3217864"/>
            </a:xfrm>
            <a:prstGeom prst="line">
              <a:avLst/>
            </a:prstGeom>
            <a:ln w="603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>
              <a:off x="31600774" y="9112249"/>
              <a:ext cx="0" cy="3217864"/>
            </a:xfrm>
            <a:prstGeom prst="line">
              <a:avLst/>
            </a:prstGeom>
            <a:ln w="603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 bwMode="auto">
            <a:xfrm>
              <a:off x="30901127" y="9542463"/>
              <a:ext cx="171449" cy="1698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0915195" y="11418888"/>
              <a:ext cx="171449" cy="1714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1523428" y="9301162"/>
              <a:ext cx="171449" cy="1714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31523428" y="11229975"/>
              <a:ext cx="171449" cy="1698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30887987" y="10329863"/>
              <a:ext cx="173037" cy="0"/>
            </a:xfrm>
            <a:prstGeom prst="line">
              <a:avLst/>
            </a:prstGeom>
            <a:ln w="38100">
              <a:solidFill>
                <a:srgbClr val="2D11F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31497588" y="10506075"/>
              <a:ext cx="171449" cy="0"/>
            </a:xfrm>
            <a:prstGeom prst="line">
              <a:avLst/>
            </a:prstGeom>
            <a:ln w="38100">
              <a:solidFill>
                <a:srgbClr val="2D11F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164"/>
            <p:cNvSpPr>
              <a:spLocks noChangeArrowheads="1"/>
            </p:cNvSpPr>
            <p:nvPr/>
          </p:nvSpPr>
          <p:spPr bwMode="auto">
            <a:xfrm>
              <a:off x="31723796" y="10932043"/>
              <a:ext cx="579946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l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5" name="Rectangle 165"/>
            <p:cNvSpPr>
              <a:spLocks noChangeArrowheads="1"/>
            </p:cNvSpPr>
            <p:nvPr/>
          </p:nvSpPr>
          <p:spPr bwMode="auto">
            <a:xfrm>
              <a:off x="31667493" y="8912205"/>
              <a:ext cx="725445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u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6" name="Rectangle 166"/>
            <p:cNvSpPr>
              <a:spLocks noChangeArrowheads="1"/>
            </p:cNvSpPr>
            <p:nvPr/>
          </p:nvSpPr>
          <p:spPr bwMode="auto">
            <a:xfrm>
              <a:off x="30268047" y="9341202"/>
              <a:ext cx="1049622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u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j-1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7" name="Rectangle 167"/>
            <p:cNvSpPr>
              <a:spLocks noChangeArrowheads="1"/>
            </p:cNvSpPr>
            <p:nvPr/>
          </p:nvSpPr>
          <p:spPr bwMode="auto">
            <a:xfrm>
              <a:off x="30337328" y="11172949"/>
              <a:ext cx="904125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 dirty="0">
                  <a:solidFill>
                    <a:srgbClr val="FF0000"/>
                  </a:solidFill>
                  <a:latin typeface="Bodoni MT" panose="02070603080606020203" pitchFamily="18" charset="0"/>
                </a:rPr>
                <a:t>l</a:t>
              </a:r>
              <a:r>
                <a:rPr lang="en-US" sz="2600" b="1" i="1" baseline="-25000" dirty="0">
                  <a:solidFill>
                    <a:srgbClr val="FF0000"/>
                  </a:solidFill>
                  <a:latin typeface="Bodoni MT" panose="02070603080606020203" pitchFamily="18" charset="0"/>
                </a:rPr>
                <a:t>j-1</a:t>
              </a:r>
              <a:endParaRPr lang="en-IN" sz="2600" i="1" dirty="0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8" name="Rectangle 168"/>
            <p:cNvSpPr>
              <a:spLocks noChangeArrowheads="1"/>
            </p:cNvSpPr>
            <p:nvPr/>
          </p:nvSpPr>
          <p:spPr bwMode="auto">
            <a:xfrm>
              <a:off x="30506572" y="10119628"/>
              <a:ext cx="582500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2D11FB"/>
                  </a:solidFill>
                  <a:latin typeface="Bodoni MT" panose="02070603080606020203" pitchFamily="18" charset="0"/>
                </a:rPr>
                <a:t>k</a:t>
              </a:r>
              <a:endParaRPr lang="en-IN" sz="2600" i="1">
                <a:solidFill>
                  <a:srgbClr val="2D11FB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9" name="Rectangle 169"/>
            <p:cNvSpPr>
              <a:spLocks noChangeArrowheads="1"/>
            </p:cNvSpPr>
            <p:nvPr/>
          </p:nvSpPr>
          <p:spPr bwMode="auto">
            <a:xfrm>
              <a:off x="31614555" y="10116730"/>
              <a:ext cx="465082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2D11FB"/>
                  </a:solidFill>
                  <a:latin typeface="Bodoni MT" panose="02070603080606020203" pitchFamily="18" charset="0"/>
                </a:rPr>
                <a:t>i</a:t>
              </a:r>
              <a:endParaRPr lang="en-IN" sz="2600" i="1">
                <a:solidFill>
                  <a:srgbClr val="2D11FB"/>
                </a:solidFill>
                <a:latin typeface="Bodoni MT" panose="02070603080606020203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918" y="5358941"/>
            <a:ext cx="2774530" cy="42492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069106" y="4109010"/>
            <a:ext cx="4475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chemeClr val="tx1"/>
                </a:solidFill>
                <a:latin typeface="Bell MT" panose="02020503060305020303" pitchFamily="18" charset="0"/>
              </a:rPr>
              <a:t>i</a:t>
            </a:r>
            <a:r>
              <a:rPr lang="en-US" sz="2000" i="1" dirty="0" smtClean="0">
                <a:solidFill>
                  <a:schemeClr val="tx1"/>
                </a:solidFill>
                <a:latin typeface="Bell MT" panose="02020503060305020303" pitchFamily="18" charset="0"/>
              </a:rPr>
              <a:t> |</a:t>
            </a:r>
            <a:endParaRPr lang="en-IN" sz="2000" i="1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36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Tiered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2128" y="1216024"/>
            <a:ext cx="6702326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Accurately estimate the upper boundary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Restrict upper boundary to be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x-monotonic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Optimal solution can be found using simple extension of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dynamic programming 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48" y="2968243"/>
            <a:ext cx="7997857" cy="190993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6876256" y="4551028"/>
            <a:ext cx="0" cy="576064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325823" y="5037337"/>
            <a:ext cx="3045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Vertical Smoothness Term</a:t>
            </a:r>
            <a:endParaRPr lang="en-IN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026355" y="726279"/>
            <a:ext cx="1657753" cy="2958949"/>
            <a:chOff x="30268047" y="8912205"/>
            <a:chExt cx="2124891" cy="3417908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30994350" y="9112249"/>
              <a:ext cx="0" cy="3217864"/>
            </a:xfrm>
            <a:prstGeom prst="line">
              <a:avLst/>
            </a:prstGeom>
            <a:ln w="603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>
              <a:off x="31600774" y="9112249"/>
              <a:ext cx="0" cy="3217864"/>
            </a:xfrm>
            <a:prstGeom prst="line">
              <a:avLst/>
            </a:prstGeom>
            <a:ln w="603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 bwMode="auto">
            <a:xfrm>
              <a:off x="30901127" y="9542463"/>
              <a:ext cx="171449" cy="1698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0915195" y="11418888"/>
              <a:ext cx="171449" cy="1714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1523428" y="9301162"/>
              <a:ext cx="171449" cy="1714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31523428" y="11229975"/>
              <a:ext cx="171449" cy="1698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30887987" y="10329863"/>
              <a:ext cx="173037" cy="0"/>
            </a:xfrm>
            <a:prstGeom prst="line">
              <a:avLst/>
            </a:prstGeom>
            <a:ln w="38100">
              <a:solidFill>
                <a:srgbClr val="2D11F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31497588" y="10506075"/>
              <a:ext cx="171449" cy="0"/>
            </a:xfrm>
            <a:prstGeom prst="line">
              <a:avLst/>
            </a:prstGeom>
            <a:ln w="38100">
              <a:solidFill>
                <a:srgbClr val="2D11F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164"/>
            <p:cNvSpPr>
              <a:spLocks noChangeArrowheads="1"/>
            </p:cNvSpPr>
            <p:nvPr/>
          </p:nvSpPr>
          <p:spPr bwMode="auto">
            <a:xfrm>
              <a:off x="31723796" y="10932043"/>
              <a:ext cx="579946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l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5" name="Rectangle 165"/>
            <p:cNvSpPr>
              <a:spLocks noChangeArrowheads="1"/>
            </p:cNvSpPr>
            <p:nvPr/>
          </p:nvSpPr>
          <p:spPr bwMode="auto">
            <a:xfrm>
              <a:off x="31667493" y="8912205"/>
              <a:ext cx="725445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u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6" name="Rectangle 166"/>
            <p:cNvSpPr>
              <a:spLocks noChangeArrowheads="1"/>
            </p:cNvSpPr>
            <p:nvPr/>
          </p:nvSpPr>
          <p:spPr bwMode="auto">
            <a:xfrm>
              <a:off x="30268047" y="9341202"/>
              <a:ext cx="1049622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u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j-1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7" name="Rectangle 167"/>
            <p:cNvSpPr>
              <a:spLocks noChangeArrowheads="1"/>
            </p:cNvSpPr>
            <p:nvPr/>
          </p:nvSpPr>
          <p:spPr bwMode="auto">
            <a:xfrm>
              <a:off x="30337328" y="11172949"/>
              <a:ext cx="904125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 dirty="0">
                  <a:solidFill>
                    <a:srgbClr val="FF0000"/>
                  </a:solidFill>
                  <a:latin typeface="Bodoni MT" panose="02070603080606020203" pitchFamily="18" charset="0"/>
                </a:rPr>
                <a:t>l</a:t>
              </a:r>
              <a:r>
                <a:rPr lang="en-US" sz="2600" b="1" i="1" baseline="-25000" dirty="0">
                  <a:solidFill>
                    <a:srgbClr val="FF0000"/>
                  </a:solidFill>
                  <a:latin typeface="Bodoni MT" panose="02070603080606020203" pitchFamily="18" charset="0"/>
                </a:rPr>
                <a:t>j-1</a:t>
              </a:r>
              <a:endParaRPr lang="en-IN" sz="2600" i="1" dirty="0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8" name="Rectangle 168"/>
            <p:cNvSpPr>
              <a:spLocks noChangeArrowheads="1"/>
            </p:cNvSpPr>
            <p:nvPr/>
          </p:nvSpPr>
          <p:spPr bwMode="auto">
            <a:xfrm>
              <a:off x="30506572" y="10119628"/>
              <a:ext cx="582500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2D11FB"/>
                  </a:solidFill>
                  <a:latin typeface="Bodoni MT" panose="02070603080606020203" pitchFamily="18" charset="0"/>
                </a:rPr>
                <a:t>k</a:t>
              </a:r>
              <a:endParaRPr lang="en-IN" sz="2600" i="1">
                <a:solidFill>
                  <a:srgbClr val="2D11FB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9" name="Rectangle 169"/>
            <p:cNvSpPr>
              <a:spLocks noChangeArrowheads="1"/>
            </p:cNvSpPr>
            <p:nvPr/>
          </p:nvSpPr>
          <p:spPr bwMode="auto">
            <a:xfrm>
              <a:off x="31614555" y="10116730"/>
              <a:ext cx="465082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2D11FB"/>
                  </a:solidFill>
                  <a:latin typeface="Bodoni MT" panose="02070603080606020203" pitchFamily="18" charset="0"/>
                </a:rPr>
                <a:t>i</a:t>
              </a:r>
              <a:endParaRPr lang="en-IN" sz="2600" i="1">
                <a:solidFill>
                  <a:srgbClr val="2D11FB"/>
                </a:solidFill>
                <a:latin typeface="Bodoni MT" panose="02070603080606020203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471" y="5350057"/>
            <a:ext cx="2623793" cy="54395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069106" y="4104000"/>
            <a:ext cx="4475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chemeClr val="tx1"/>
                </a:solidFill>
                <a:latin typeface="Bell MT" panose="02020503060305020303" pitchFamily="18" charset="0"/>
              </a:rPr>
              <a:t>i</a:t>
            </a:r>
            <a:r>
              <a:rPr lang="en-US" sz="2000" i="1" dirty="0" smtClean="0">
                <a:solidFill>
                  <a:schemeClr val="tx1"/>
                </a:solidFill>
                <a:latin typeface="Bell MT" panose="02020503060305020303" pitchFamily="18" charset="0"/>
              </a:rPr>
              <a:t> |</a:t>
            </a:r>
            <a:endParaRPr lang="en-IN" sz="2000" i="1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3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Tiered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2128" y="1216024"/>
            <a:ext cx="6702326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Accurately estimate the upper boundary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Restrict upper boundary to be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x-monotonic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Optimal solution can be found using simple extension of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dynamic programming 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48" y="2968243"/>
            <a:ext cx="7997857" cy="190993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7915023" y="4509120"/>
            <a:ext cx="0" cy="576064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884403" y="5049521"/>
            <a:ext cx="3461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Forces path to be smoother, i.e. avoids sharp edges</a:t>
            </a:r>
            <a:endParaRPr lang="en-IN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026355" y="726279"/>
            <a:ext cx="1657753" cy="2958949"/>
            <a:chOff x="30268047" y="8912205"/>
            <a:chExt cx="2124891" cy="3417908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30994350" y="9112249"/>
              <a:ext cx="0" cy="3217864"/>
            </a:xfrm>
            <a:prstGeom prst="line">
              <a:avLst/>
            </a:prstGeom>
            <a:ln w="603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>
              <a:off x="31600774" y="9112249"/>
              <a:ext cx="0" cy="3217864"/>
            </a:xfrm>
            <a:prstGeom prst="line">
              <a:avLst/>
            </a:prstGeom>
            <a:ln w="603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 bwMode="auto">
            <a:xfrm>
              <a:off x="30901127" y="9542463"/>
              <a:ext cx="171449" cy="1698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0915195" y="11418888"/>
              <a:ext cx="171449" cy="1714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1523428" y="9301162"/>
              <a:ext cx="171449" cy="1714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31523428" y="11229975"/>
              <a:ext cx="171449" cy="1698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30887987" y="10329863"/>
              <a:ext cx="173037" cy="0"/>
            </a:xfrm>
            <a:prstGeom prst="line">
              <a:avLst/>
            </a:prstGeom>
            <a:ln w="38100">
              <a:solidFill>
                <a:srgbClr val="2D11F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31497588" y="10506075"/>
              <a:ext cx="171449" cy="0"/>
            </a:xfrm>
            <a:prstGeom prst="line">
              <a:avLst/>
            </a:prstGeom>
            <a:ln w="38100">
              <a:solidFill>
                <a:srgbClr val="2D11F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164"/>
            <p:cNvSpPr>
              <a:spLocks noChangeArrowheads="1"/>
            </p:cNvSpPr>
            <p:nvPr/>
          </p:nvSpPr>
          <p:spPr bwMode="auto">
            <a:xfrm>
              <a:off x="31723796" y="10932043"/>
              <a:ext cx="579946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l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5" name="Rectangle 165"/>
            <p:cNvSpPr>
              <a:spLocks noChangeArrowheads="1"/>
            </p:cNvSpPr>
            <p:nvPr/>
          </p:nvSpPr>
          <p:spPr bwMode="auto">
            <a:xfrm>
              <a:off x="31667493" y="8912205"/>
              <a:ext cx="725445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u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6" name="Rectangle 166"/>
            <p:cNvSpPr>
              <a:spLocks noChangeArrowheads="1"/>
            </p:cNvSpPr>
            <p:nvPr/>
          </p:nvSpPr>
          <p:spPr bwMode="auto">
            <a:xfrm>
              <a:off x="30268047" y="9341202"/>
              <a:ext cx="1049622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FF0000"/>
                  </a:solidFill>
                  <a:latin typeface="Bodoni MT" panose="02070603080606020203" pitchFamily="18" charset="0"/>
                </a:rPr>
                <a:t>u</a:t>
              </a:r>
              <a:r>
                <a:rPr lang="en-US" sz="2600" b="1" i="1" baseline="-25000">
                  <a:solidFill>
                    <a:srgbClr val="FF0000"/>
                  </a:solidFill>
                  <a:latin typeface="Bodoni MT" panose="02070603080606020203" pitchFamily="18" charset="0"/>
                </a:rPr>
                <a:t>j-1</a:t>
              </a:r>
              <a:endParaRPr lang="en-IN" sz="2600" i="1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7" name="Rectangle 167"/>
            <p:cNvSpPr>
              <a:spLocks noChangeArrowheads="1"/>
            </p:cNvSpPr>
            <p:nvPr/>
          </p:nvSpPr>
          <p:spPr bwMode="auto">
            <a:xfrm>
              <a:off x="30337328" y="11172949"/>
              <a:ext cx="904125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 dirty="0">
                  <a:solidFill>
                    <a:srgbClr val="FF0000"/>
                  </a:solidFill>
                  <a:latin typeface="Bodoni MT" panose="02070603080606020203" pitchFamily="18" charset="0"/>
                </a:rPr>
                <a:t>l</a:t>
              </a:r>
              <a:r>
                <a:rPr lang="en-US" sz="2600" b="1" i="1" baseline="-25000" dirty="0">
                  <a:solidFill>
                    <a:srgbClr val="FF0000"/>
                  </a:solidFill>
                  <a:latin typeface="Bodoni MT" panose="02070603080606020203" pitchFamily="18" charset="0"/>
                </a:rPr>
                <a:t>j-1</a:t>
              </a:r>
              <a:endParaRPr lang="en-IN" sz="2600" i="1" dirty="0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8" name="Rectangle 168"/>
            <p:cNvSpPr>
              <a:spLocks noChangeArrowheads="1"/>
            </p:cNvSpPr>
            <p:nvPr/>
          </p:nvSpPr>
          <p:spPr bwMode="auto">
            <a:xfrm>
              <a:off x="30506572" y="10119628"/>
              <a:ext cx="582500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2D11FB"/>
                  </a:solidFill>
                  <a:latin typeface="Bodoni MT" panose="02070603080606020203" pitchFamily="18" charset="0"/>
                </a:rPr>
                <a:t>k</a:t>
              </a:r>
              <a:endParaRPr lang="en-IN" sz="2600" i="1">
                <a:solidFill>
                  <a:srgbClr val="2D11FB"/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29" name="Rectangle 169"/>
            <p:cNvSpPr>
              <a:spLocks noChangeArrowheads="1"/>
            </p:cNvSpPr>
            <p:nvPr/>
          </p:nvSpPr>
          <p:spPr bwMode="auto">
            <a:xfrm>
              <a:off x="31614555" y="10116730"/>
              <a:ext cx="465082" cy="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471613" eaLnBrk="0" fontAlgn="base" hangingPunct="0">
                <a:spcBef>
                  <a:spcPct val="0"/>
                </a:spcBef>
                <a:spcAft>
                  <a:spcPct val="0"/>
                </a:spcAft>
                <a:defRPr sz="5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2600" b="1" i="1">
                  <a:solidFill>
                    <a:srgbClr val="2D11FB"/>
                  </a:solidFill>
                  <a:latin typeface="Bodoni MT" panose="02070603080606020203" pitchFamily="18" charset="0"/>
                </a:rPr>
                <a:t>i</a:t>
              </a:r>
              <a:endParaRPr lang="en-IN" sz="2600" i="1">
                <a:solidFill>
                  <a:srgbClr val="2D11FB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069106" y="4104000"/>
            <a:ext cx="4475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chemeClr val="tx1"/>
                </a:solidFill>
                <a:latin typeface="Bell MT" panose="02020503060305020303" pitchFamily="18" charset="0"/>
              </a:rPr>
              <a:t>i</a:t>
            </a:r>
            <a:r>
              <a:rPr lang="en-US" sz="2000" i="1" dirty="0" smtClean="0">
                <a:solidFill>
                  <a:schemeClr val="tx1"/>
                </a:solidFill>
                <a:latin typeface="Bell MT" panose="02020503060305020303" pitchFamily="18" charset="0"/>
              </a:rPr>
              <a:t> |</a:t>
            </a:r>
            <a:endParaRPr lang="en-IN" sz="2000" i="1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7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Tiered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35095" r="9510" b="16352"/>
          <a:stretch/>
        </p:blipFill>
        <p:spPr>
          <a:xfrm>
            <a:off x="539552" y="1052736"/>
            <a:ext cx="8352928" cy="276203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6916" y="4005064"/>
            <a:ext cx="6702326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 and X are pre-computed using cumulative sums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Complexity – 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Does not take shape into account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1224" y="4869160"/>
            <a:ext cx="137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O(m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n)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Refined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82323" y="1124744"/>
            <a:ext cx="8142320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Hybrid Approach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Left and right boundaries constrained to be rectangular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Upper boundary refined to be exact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83" y="3789040"/>
            <a:ext cx="8142320" cy="19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085976"/>
            <a:ext cx="6155135" cy="4619550"/>
          </a:xfrm>
          <a:prstGeom prst="rect">
            <a:avLst/>
          </a:prstGeom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Motivation – Standard MRF 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198" y="1520788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Slow for high resolution images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Incorporating shape priors and higher order priors becomes complex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Only pixel-wise classification is not enough! </a:t>
            </a: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268760"/>
            <a:ext cx="5362539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Interactive Segmentation Results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571538"/>
              </p:ext>
            </p:extLst>
          </p:nvPr>
        </p:nvGraphicFramePr>
        <p:xfrm>
          <a:off x="854406" y="1556792"/>
          <a:ext cx="7560840" cy="249428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890210"/>
                <a:gridCol w="1890210"/>
                <a:gridCol w="1890210"/>
                <a:gridCol w="18902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MAO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Complexity per iteration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Speed per image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Unary only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54.5%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Standard MRF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62.3%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O(m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baseline="0" dirty="0" smtClean="0"/>
                        <a:t>n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69.5 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Tiered MRF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59.4%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n</a:t>
                      </a:r>
                      <a:r>
                        <a:rPr lang="en-US" dirty="0" smtClean="0"/>
                        <a:t>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7.5 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Rectangle MRF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62.0%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O(mn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5.5. 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Refined MRF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63.4%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O(mn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 + 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d</a:t>
                      </a:r>
                      <a:r>
                        <a:rPr lang="en-US" dirty="0" smtClean="0"/>
                        <a:t>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9.2 s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96276" y="4378325"/>
            <a:ext cx="8142320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Rectangle MRF 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- 15 times speedup over standard MRF for comparable accuracy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Refined MRF 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– More accurate and much faster than Standard MRF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Interactive Segmentation Results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83" y="1321716"/>
            <a:ext cx="4104456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549" y="1321716"/>
            <a:ext cx="4090290" cy="1589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11" y="3068960"/>
            <a:ext cx="4104456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043" y="3085109"/>
            <a:ext cx="4057796" cy="1504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4759618"/>
            <a:ext cx="4090684" cy="1457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760" y="27340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Image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2765589"/>
            <a:ext cx="165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Ground Truth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2613" y="446358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Rectangle MRF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4360" y="4490173"/>
            <a:ext cx="143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Tiered MRF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1960" y="621134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Refined MRF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1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Refined MRF Vs Standard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21716"/>
            <a:ext cx="8343900" cy="2085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22" y="3717032"/>
            <a:ext cx="83439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8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12776"/>
            <a:ext cx="7143750" cy="2381250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Refined MRF Vs Standard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8387" y="3885086"/>
            <a:ext cx="749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Tiered/ Rectangle/ Refined MRF cannot segment concave buildings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5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Refined MRF Vs Tiered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20" y="1321716"/>
            <a:ext cx="7096125" cy="2314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57" y="3933056"/>
            <a:ext cx="83248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Refined MRF Vs Tiered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276872"/>
            <a:ext cx="83153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Unsupervised Segmentation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02320" y="2060848"/>
            <a:ext cx="6702326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Many low level automatic methods for unsupervised segmentations, For example –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	1. 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SLIC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2. Graph Based Segmentation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3.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gPb</a:t>
            </a:r>
            <a:r>
              <a:rPr lang="en-US" altLang="en-US" sz="2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Detector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7283" y="1787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Unsupervised Segmentation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02320" y="1484784"/>
            <a:ext cx="6702326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Gives coarse, not contiguous segmentations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Does not have Semantic Understanding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None of these methods explicitly consider shape priors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We start with output of one of these methods and improve upon the output using shape priors	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3568" y="404664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Automatic Approach for Skyline Segmentation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63168" y="1844824"/>
            <a:ext cx="2634054" cy="1458604"/>
            <a:chOff x="663168" y="1844824"/>
            <a:chExt cx="2634054" cy="14586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68" y="1844824"/>
              <a:ext cx="2279508" cy="133200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3168" y="2934096"/>
              <a:ext cx="2634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1. Initial Segmentation</a:t>
              </a:r>
              <a:endParaRPr lang="en-IN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15816" y="1790745"/>
            <a:ext cx="2857004" cy="2314747"/>
            <a:chOff x="2915816" y="1790745"/>
            <a:chExt cx="2857004" cy="23147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740" y="1790745"/>
              <a:ext cx="2372056" cy="1386081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 bwMode="auto">
            <a:xfrm>
              <a:off x="2915816" y="2296463"/>
              <a:ext cx="441064" cy="288032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22057" y="2905163"/>
              <a:ext cx="23507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2. Partition skyline into N vertical divisions of same size</a:t>
              </a:r>
              <a:endParaRPr lang="en-IN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43466" y="1704132"/>
            <a:ext cx="3049014" cy="2401359"/>
            <a:chOff x="5843466" y="1704132"/>
            <a:chExt cx="3049014" cy="24013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200" y="1704132"/>
              <a:ext cx="2520280" cy="1472694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 bwMode="auto">
            <a:xfrm>
              <a:off x="5843466" y="2222793"/>
              <a:ext cx="441064" cy="288032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23232" y="2905162"/>
              <a:ext cx="23507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3. Largest K segments are selected from each division</a:t>
              </a:r>
              <a:endParaRPr lang="en-IN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703718" y="4257357"/>
            <a:ext cx="6702326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 all experiments, we set N = 20 and K = 2.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The number of pixels within the segments are used as seeds for the interactive methods. 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6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>
            <a:stCxn id="7" idx="4"/>
            <a:endCxn id="4" idx="0"/>
          </p:cNvCxnSpPr>
          <p:nvPr/>
        </p:nvCxnSpPr>
        <p:spPr bwMode="auto">
          <a:xfrm>
            <a:off x="5039642" y="3488630"/>
            <a:ext cx="0" cy="732458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3568" y="404664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Automatic Approach for Skyline Segmentation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276087"/>
              </p:ext>
            </p:extLst>
          </p:nvPr>
        </p:nvGraphicFramePr>
        <p:xfrm>
          <a:off x="1187624" y="1844824"/>
          <a:ext cx="6836296" cy="212344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709074"/>
                <a:gridCol w="1709074"/>
                <a:gridCol w="1709074"/>
                <a:gridCol w="170907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SLIC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Graph Based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gPb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Initial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24.56%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20.17%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26.35%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Tiered MRF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27.22%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25.86%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31.51%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Rectangle MRF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27.33%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27.87%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32.79%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Refined MRF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27.30%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27.42%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33.13%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27799" y="422108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40% improvement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4221088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25% improvement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5268017"/>
            <a:ext cx="712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Few images show as much as 60% improvement over baseline!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1590" y="2924944"/>
            <a:ext cx="936104" cy="563686"/>
          </a:xfrm>
          <a:prstGeom prst="ellipse">
            <a:avLst/>
          </a:prstGeom>
          <a:noFill/>
          <a:ln w="539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IN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259430" y="3488630"/>
            <a:ext cx="936104" cy="563686"/>
          </a:xfrm>
          <a:prstGeom prst="ellipse">
            <a:avLst/>
          </a:prstGeom>
          <a:noFill/>
          <a:ln w="539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IN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endCxn id="5" idx="0"/>
          </p:cNvCxnSpPr>
          <p:nvPr/>
        </p:nvCxnSpPr>
        <p:spPr bwMode="auto">
          <a:xfrm>
            <a:off x="6727482" y="4039525"/>
            <a:ext cx="436469" cy="181563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6020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Motivation – Tiered Labelling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1962" y="980728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Lot of tiered structures in day-to-day scenario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Dynamic programming approach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Structural restrictions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Complexity scales exponentially with number of labels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Cannot incorporate higher order priors such as shape, aspect ratio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2" y="1484784"/>
            <a:ext cx="6612607" cy="1496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356992"/>
            <a:ext cx="363274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0728"/>
            <a:ext cx="6408711" cy="1548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786062"/>
            <a:ext cx="6408710" cy="1507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4653136"/>
            <a:ext cx="626469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6788298" y="335491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Rectangle MRF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6911340" y="520670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Refined MRF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27584" y="10861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Automatic Skyline Segmentation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827584" y="10861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Challenges in Automatic Segmentation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02320" y="1484784"/>
            <a:ext cx="6702326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Exact number of labels unknown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Outputs of the baseline methods give salt and pepper noise</a:t>
            </a: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   </a:t>
            </a:r>
            <a:r>
              <a:rPr lang="en-US" alt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(Solution – Connected Component Analysis)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Intra-building variation and subsequent choice of incorrect seeds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827584" y="10861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Geometric Context for Initial Boundaries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5184576" cy="382653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6475"/>
              </p:ext>
            </p:extLst>
          </p:nvPr>
        </p:nvGraphicFramePr>
        <p:xfrm>
          <a:off x="5661196" y="2450192"/>
          <a:ext cx="3375300" cy="234696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125100"/>
                <a:gridCol w="1125100"/>
                <a:gridCol w="1125100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Boundary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Upper Boundary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Lower Boundary</a:t>
                      </a:r>
                      <a:endParaRPr lang="en-IN" sz="14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K=0.5%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41.7%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14.4%</a:t>
                      </a:r>
                      <a:endParaRPr lang="en-IN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K=1%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57.5%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22.9%</a:t>
                      </a:r>
                      <a:endParaRPr lang="en-IN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K=3%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70.0%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44.5%</a:t>
                      </a:r>
                      <a:endParaRPr lang="en-IN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K=5%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74.0%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59.2%</a:t>
                      </a:r>
                      <a:endParaRPr lang="en-IN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K=10%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80.0%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79.2%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827584" y="10861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Beyond Rectangles and Skylines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78" y="1251611"/>
            <a:ext cx="7375351" cy="1763849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60078" y="3429000"/>
            <a:ext cx="7628384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For more complex shapes, more than O(1) is required to compute the sums</a:t>
            </a: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Unpredictable occlusion patterns</a:t>
            </a: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Trees, oranges cannot be differentiated with color and texture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827584" y="10861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Triangle MRF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3568" y="1124744"/>
            <a:ext cx="7628384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Triangular Integral image – represent each triangle as two right angled triangles</a:t>
            </a: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Search over triangular parametric shape family</a:t>
            </a: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212976"/>
            <a:ext cx="5184576" cy="249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79772" y="0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We propose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MRF based solution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to extract buildings from a skyline</a:t>
            </a: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Exploit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tiered structure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of the buildings in a skyline</a:t>
            </a: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Incorporate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higher order priors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such as shape, aspect ratio, etc.</a:t>
            </a: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Relative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depth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information and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occlusion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patterns</a:t>
            </a: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Fast and robust interactive and automatic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approach</a:t>
            </a: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Skyline-12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dataset of 120 annotated skylines</a:t>
            </a: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Conclusion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03" y="5601758"/>
            <a:ext cx="4233467" cy="1048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752" y="5582441"/>
            <a:ext cx="4292988" cy="10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827584" y="10861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Future Work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3568" y="1412776"/>
            <a:ext cx="7628384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Extent method to generalized shapes</a:t>
            </a: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Shape matching and shape library</a:t>
            </a: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Library </a:t>
            </a:r>
            <a:r>
              <a:rPr lang="en-US" altLang="en-US" sz="2400" smtClean="0">
                <a:solidFill>
                  <a:srgbClr val="000000"/>
                </a:solidFill>
                <a:latin typeface="Garamond" panose="02020404030301010803" pitchFamily="18" charset="0"/>
              </a:rPr>
              <a:t>of buildings</a:t>
            </a: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Depth info and segmentation output for 3D rendering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algn="just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algn="just">
              <a:spcBef>
                <a:spcPts val="8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</a:p>
          <a:p>
            <a:pPr marL="0" indent="0" algn="just">
              <a:spcBef>
                <a:spcPts val="800"/>
              </a:spcBef>
            </a:pPr>
            <a:endParaRPr lang="en-US" alt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59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798035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6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917575"/>
            <a:ext cx="7559675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585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Motivation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79772" y="0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We propose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MRF based solution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to extract buildings from a skyline</a:t>
            </a: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Exploit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tiered structure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of the buildings in a skyline</a:t>
            </a: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Incorporate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higher order priors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such as shape, aspect ratio, etc.</a:t>
            </a: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Semantic labelling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with no restrictions on number of labels, i.e. not just pixel-wise classification</a:t>
            </a: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Relative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depth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information and </a:t>
            </a: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occlusion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patterns</a:t>
            </a: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Fast and robust </a:t>
            </a: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approach</a:t>
            </a: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03" y="5601758"/>
            <a:ext cx="4233467" cy="1048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752" y="5582441"/>
            <a:ext cx="4292988" cy="10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Challenges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Complex Occlusion Patterns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b="1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Intra-building Variations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Reflections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Different Viewpoints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Large number of labels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1906475"/>
            <a:ext cx="3762375" cy="18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701" y="1906475"/>
            <a:ext cx="37528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Challenges</a:t>
            </a:r>
            <a:endParaRPr lang="en-US" altLang="en-US" sz="3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00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1313" indent="-34131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41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Complex Occlusion Patterns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Intra-building Variations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endParaRPr lang="en-US" alt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Reflections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Different Viewpoints</a:t>
            </a:r>
          </a:p>
          <a:p>
            <a:pPr algn="just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Large number of labels</a:t>
            </a:r>
            <a:endParaRPr lang="en-US" alt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204864"/>
            <a:ext cx="1066800" cy="1866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204864"/>
            <a:ext cx="209550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978" y="2190576"/>
            <a:ext cx="10763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ms trebuchet"/>
        <a:ea typeface="DejaVu Sans"/>
        <a:cs typeface="DejaVu Sans"/>
      </a:majorFont>
      <a:minorFont>
        <a:latin typeface="ms trebuchet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ms trebuchet"/>
        <a:ea typeface="DejaVu Sans"/>
        <a:cs typeface="DejaVu Sans"/>
      </a:majorFont>
      <a:minorFont>
        <a:latin typeface="ms trebuchet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6376</TotalTime>
  <Words>1678</Words>
  <Application>Microsoft Office PowerPoint</Application>
  <PresentationFormat>On-screen Show (4:3)</PresentationFormat>
  <Paragraphs>556</Paragraphs>
  <Slides>68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ＭＳ Ｐゴシック</vt:lpstr>
      <vt:lpstr>Andalus</vt:lpstr>
      <vt:lpstr>Arial</vt:lpstr>
      <vt:lpstr>Bell MT</vt:lpstr>
      <vt:lpstr>Bodoni MT</vt:lpstr>
      <vt:lpstr>DejaVu Sans</vt:lpstr>
      <vt:lpstr>Garamond</vt:lpstr>
      <vt:lpstr>ms trebuchet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Annotation</dc:title>
  <dc:creator>Anand kumar</dc:creator>
  <cp:lastModifiedBy>Rashmi</cp:lastModifiedBy>
  <cp:revision>1125</cp:revision>
  <cp:lastPrinted>1601-01-01T00:00:00Z</cp:lastPrinted>
  <dcterms:created xsi:type="dcterms:W3CDTF">2007-01-17T05:32:40Z</dcterms:created>
  <dcterms:modified xsi:type="dcterms:W3CDTF">2015-01-13T07:56:58Z</dcterms:modified>
</cp:coreProperties>
</file>