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activeX/activeX1.xml" ContentType="application/vnd.ms-office.activeX+xml"/>
  <Override PartName="/ppt/activeX/activeX1.bin" ContentType="application/vnd.ms-office.activeX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activeX/activeX2.xml" ContentType="application/vnd.ms-office.activeX+xml"/>
  <Override PartName="/ppt/activeX/activeX2.bin" ContentType="application/vnd.ms-office.activeX"/>
  <Override PartName="/ppt/notesSlides/notesSlide35.xml" ContentType="application/vnd.openxmlformats-officedocument.presentationml.notesSlide+xml"/>
  <Override PartName="/ppt/activeX/activeX3.xml" ContentType="application/vnd.ms-office.activeX+xml"/>
  <Override PartName="/ppt/activeX/activeX3.bin" ContentType="application/vnd.ms-office.activeX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  <p:sldMasterId id="2147483666" r:id="rId2"/>
  </p:sldMasterIdLst>
  <p:notesMasterIdLst>
    <p:notesMasterId r:id="rId59"/>
  </p:notesMasterIdLst>
  <p:sldIdLst>
    <p:sldId id="288" r:id="rId3"/>
    <p:sldId id="292" r:id="rId4"/>
    <p:sldId id="294" r:id="rId5"/>
    <p:sldId id="259" r:id="rId6"/>
    <p:sldId id="286" r:id="rId7"/>
    <p:sldId id="264" r:id="rId8"/>
    <p:sldId id="257" r:id="rId9"/>
    <p:sldId id="258" r:id="rId10"/>
    <p:sldId id="304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5" r:id="rId20"/>
    <p:sldId id="256" r:id="rId21"/>
    <p:sldId id="266" r:id="rId22"/>
    <p:sldId id="267" r:id="rId23"/>
    <p:sldId id="268" r:id="rId24"/>
    <p:sldId id="291" r:id="rId25"/>
    <p:sldId id="290" r:id="rId26"/>
    <p:sldId id="308" r:id="rId27"/>
    <p:sldId id="289" r:id="rId28"/>
    <p:sldId id="287" r:id="rId29"/>
    <p:sldId id="270" r:id="rId30"/>
    <p:sldId id="271" r:id="rId31"/>
    <p:sldId id="272" r:id="rId32"/>
    <p:sldId id="274" r:id="rId33"/>
    <p:sldId id="275" r:id="rId34"/>
    <p:sldId id="276" r:id="rId35"/>
    <p:sldId id="277" r:id="rId36"/>
    <p:sldId id="278" r:id="rId37"/>
    <p:sldId id="279" r:id="rId38"/>
    <p:sldId id="282" r:id="rId39"/>
    <p:sldId id="280" r:id="rId40"/>
    <p:sldId id="281" r:id="rId41"/>
    <p:sldId id="322" r:id="rId42"/>
    <p:sldId id="306" r:id="rId43"/>
    <p:sldId id="307" r:id="rId44"/>
    <p:sldId id="309" r:id="rId45"/>
    <p:sldId id="310" r:id="rId46"/>
    <p:sldId id="311" r:id="rId47"/>
    <p:sldId id="312" r:id="rId48"/>
    <p:sldId id="313" r:id="rId49"/>
    <p:sldId id="283" r:id="rId50"/>
    <p:sldId id="314" r:id="rId51"/>
    <p:sldId id="317" r:id="rId52"/>
    <p:sldId id="315" r:id="rId53"/>
    <p:sldId id="318" r:id="rId54"/>
    <p:sldId id="316" r:id="rId55"/>
    <p:sldId id="321" r:id="rId56"/>
    <p:sldId id="320" r:id="rId57"/>
    <p:sldId id="284" r:id="rId58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521415D9-36F7-43E2-AB2F-B90AF26B5E84}">
      <p14:sectionLst xmlns:p14="http://schemas.microsoft.com/office/powerpoint/2010/main">
        <p14:section name="Default Section" id="{5BFAFFB6-BD0B-4F8B-8DBF-F9347771EBC5}">
          <p14:sldIdLst>
            <p14:sldId id="288"/>
            <p14:sldId id="292"/>
            <p14:sldId id="294"/>
            <p14:sldId id="259"/>
            <p14:sldId id="286"/>
            <p14:sldId id="264"/>
            <p14:sldId id="257"/>
            <p14:sldId id="258"/>
            <p14:sldId id="304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5"/>
            <p14:sldId id="256"/>
            <p14:sldId id="266"/>
            <p14:sldId id="267"/>
            <p14:sldId id="268"/>
            <p14:sldId id="291"/>
            <p14:sldId id="290"/>
            <p14:sldId id="308"/>
            <p14:sldId id="289"/>
            <p14:sldId id="287"/>
            <p14:sldId id="270"/>
            <p14:sldId id="271"/>
            <p14:sldId id="272"/>
            <p14:sldId id="274"/>
            <p14:sldId id="275"/>
            <p14:sldId id="276"/>
            <p14:sldId id="277"/>
            <p14:sldId id="278"/>
            <p14:sldId id="279"/>
            <p14:sldId id="282"/>
            <p14:sldId id="280"/>
            <p14:sldId id="281"/>
            <p14:sldId id="322"/>
            <p14:sldId id="306"/>
            <p14:sldId id="307"/>
            <p14:sldId id="309"/>
          </p14:sldIdLst>
        </p14:section>
        <p14:section name="Untitled Section" id="{F734F1EC-3888-401A-8ACB-5F1F8D0253B2}">
          <p14:sldIdLst>
            <p14:sldId id="310"/>
            <p14:sldId id="311"/>
            <p14:sldId id="312"/>
            <p14:sldId id="313"/>
            <p14:sldId id="283"/>
            <p14:sldId id="314"/>
            <p14:sldId id="317"/>
            <p14:sldId id="315"/>
            <p14:sldId id="318"/>
            <p14:sldId id="316"/>
            <p14:sldId id="321"/>
            <p14:sldId id="320"/>
            <p14:sldId id="28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7617553-E278-4FF4-BE26-377AE197232C}">
  <a:tblStyle styleId="{97617553-E278-4FF4-BE26-377AE197232C}" styleName="Table_0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671D1649-03F9-42D3-B3CC-F27121FADA81}" styleName="Table_1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2587BFCF-DB30-45C4-B51F-8E9FCC1CF66F}" styleName="Table_2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01D2B1F6-5DC2-405A-AFC7-64DB904756C7}" styleName="Table_3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494" autoAdjust="0"/>
  </p:normalViewPr>
  <p:slideViewPr>
    <p:cSldViewPr>
      <p:cViewPr>
        <p:scale>
          <a:sx n="75" d="100"/>
          <a:sy n="75" d="100"/>
        </p:scale>
        <p:origin x="-11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080583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3884612" y="0"/>
            <a:ext cx="2970211" cy="455612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92" name="Shape 92"/>
          <p:cNvSpPr txBox="1"/>
          <p:nvPr/>
        </p:nvSpPr>
        <p:spPr>
          <a:xfrm>
            <a:off x="3884612" y="8685213"/>
            <a:ext cx="2970211" cy="455612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529" name="Shape 529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530" name="Shape 530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531" name="Shape 531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551" name="Shape 551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552" name="Shape 552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54" name="Shape 5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560" name="Shape 560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561" name="Shape 561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562" name="Shape 562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63" name="Shape 5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560" name="Shape 560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561" name="Shape 561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562" name="Shape 562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63" name="Shape 5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639" name="Shape 639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640" name="Shape 640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641" name="Shape 641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42" name="Shape 6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652" name="Shape 652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653" name="Shape 653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654" name="Shape 654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55" name="Shape 6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663" name="Shape 663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664" name="Shape 664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665" name="Shape 665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66" name="Shape 6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hape 67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673" name="Shape 673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674" name="Shape 674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675" name="Shape 675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76" name="Shape 6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Shape 71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718" name="Shape 718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719" name="Shape 719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720" name="Shape 720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21" name="Shape 7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728" name="Shape 728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729" name="Shape 729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730" name="Shape 730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31" name="Shape 7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Shape 73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738" name="Shape 738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739" name="Shape 739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740" name="Shape 740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41" name="Shape 7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Shape 75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751" name="Shape 751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752" name="Shape 752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753" name="Shape 75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54" name="Shape 7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Shape 76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761" name="Shape 761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762" name="Shape 762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763" name="Shape 76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64" name="Shape 7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Shape 77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771" name="Shape 771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772" name="Shape 772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773" name="Shape 77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74" name="Shape 7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Shape 79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798" name="Shape 798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799" name="Shape 799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800" name="Shape 800"/>
          <p:cNvSpPr>
            <a:spLocks noGrp="1" noRot="1" noChangeAspect="1"/>
          </p:cNvSpPr>
          <p:nvPr>
            <p:ph type="sldImg" idx="2"/>
          </p:nvPr>
        </p:nvSpPr>
        <p:spPr>
          <a:xfrm>
            <a:off x="1144587" y="685800"/>
            <a:ext cx="45704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01" name="Shape 8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780" name="Shape 780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781" name="Shape 781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782" name="Shape 782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83" name="Shape 7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461" name="Shape 461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462" name="Shape 462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463" name="Shape 46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64" name="Shape 4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Shape 7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789" name="Shape 789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790" name="Shape 790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791" name="Shape 791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92" name="Shape 7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807" name="Shape 807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808" name="Shape 808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809" name="Shape 809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10" name="Shape 8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807" name="Shape 807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808" name="Shape 808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809" name="Shape 809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10" name="Shape 8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807" name="Shape 807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808" name="Shape 808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809" name="Shape 809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10" name="Shape 8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807" name="Shape 807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808" name="Shape 808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809" name="Shape 809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10" name="Shape 8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807" name="Shape 807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808" name="Shape 808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809" name="Shape 809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10" name="Shape 8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Shape 81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815" name="Shape 815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816" name="Shape 816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817" name="Shape 817"/>
          <p:cNvSpPr>
            <a:spLocks noGrp="1" noRot="1" noChangeAspect="1"/>
          </p:cNvSpPr>
          <p:nvPr>
            <p:ph type="sldImg" idx="2"/>
          </p:nvPr>
        </p:nvSpPr>
        <p:spPr>
          <a:xfrm>
            <a:off x="1144587" y="685800"/>
            <a:ext cx="45704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18" name="Shape 8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117" name="Shape 117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4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3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TxTwoObj" type="twoTxTwoObj">
  <p:cSld name="twoTxTwoObj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Calibri"/>
              <a:buNone/>
              <a:defRPr sz="2400" b="1"/>
            </a:lvl1pPr>
            <a:lvl2pPr marL="457200" indent="0" rtl="0">
              <a:buFont typeface="Calibri"/>
              <a:buNone/>
              <a:defRPr sz="2000" b="1"/>
            </a:lvl2pPr>
            <a:lvl3pPr marL="914400" indent="0" rtl="0">
              <a:buFont typeface="Calibri"/>
              <a:buNone/>
              <a:defRPr sz="1800" b="1"/>
            </a:lvl3pPr>
            <a:lvl4pPr marL="1371600" indent="0" rtl="0">
              <a:buFont typeface="Calibri"/>
              <a:buNone/>
              <a:defRPr sz="1600" b="1"/>
            </a:lvl4pPr>
            <a:lvl5pPr marL="1828800" indent="0" rtl="0">
              <a:buFont typeface="Calibri"/>
              <a:buNone/>
              <a:defRPr sz="1600" b="1"/>
            </a:lvl5pPr>
            <a:lvl6pPr marL="2286000" indent="0" rtl="0">
              <a:buFont typeface="Calibri"/>
              <a:buNone/>
              <a:defRPr sz="1600" b="1"/>
            </a:lvl6pPr>
            <a:lvl7pPr marL="2743200" indent="0" rtl="0">
              <a:buFont typeface="Calibri"/>
              <a:buNone/>
              <a:defRPr sz="1600" b="1"/>
            </a:lvl7pPr>
            <a:lvl8pPr marL="3200400" indent="0" rtl="0">
              <a:buFont typeface="Calibri"/>
              <a:buNone/>
              <a:defRPr sz="1600" b="1"/>
            </a:lvl8pPr>
            <a:lvl9pPr marL="3657600" indent="0" rtl="0"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400"/>
            </a:lvl1pPr>
            <a:lvl2pPr rtl="0">
              <a:defRPr sz="2000"/>
            </a:lvl2pPr>
            <a:lvl3pPr rtl="0">
              <a:defRPr sz="1800"/>
            </a:lvl3pPr>
            <a:lvl4pPr rtl="0">
              <a:defRPr sz="1600"/>
            </a:lvl4pPr>
            <a:lvl5pPr rtl="0">
              <a:defRPr sz="1600"/>
            </a:lvl5pPr>
            <a:lvl6pPr rtl="0">
              <a:defRPr sz="1600"/>
            </a:lvl6pPr>
            <a:lvl7pPr rtl="0">
              <a:defRPr sz="1600"/>
            </a:lvl7pPr>
            <a:lvl8pPr rtl="0">
              <a:defRPr sz="1600"/>
            </a:lvl8pPr>
            <a:lvl9pPr rtl="0">
              <a:defRPr sz="16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Calibri"/>
              <a:buNone/>
              <a:defRPr sz="2400" b="1"/>
            </a:lvl1pPr>
            <a:lvl2pPr marL="457200" indent="0" rtl="0">
              <a:buFont typeface="Calibri"/>
              <a:buNone/>
              <a:defRPr sz="2000" b="1"/>
            </a:lvl2pPr>
            <a:lvl3pPr marL="914400" indent="0" rtl="0">
              <a:buFont typeface="Calibri"/>
              <a:buNone/>
              <a:defRPr sz="1800" b="1"/>
            </a:lvl3pPr>
            <a:lvl4pPr marL="1371600" indent="0" rtl="0">
              <a:buFont typeface="Calibri"/>
              <a:buNone/>
              <a:defRPr sz="1600" b="1"/>
            </a:lvl4pPr>
            <a:lvl5pPr marL="1828800" indent="0" rtl="0">
              <a:buFont typeface="Calibri"/>
              <a:buNone/>
              <a:defRPr sz="1600" b="1"/>
            </a:lvl5pPr>
            <a:lvl6pPr marL="2286000" indent="0" rtl="0">
              <a:buFont typeface="Calibri"/>
              <a:buNone/>
              <a:defRPr sz="1600" b="1"/>
            </a:lvl6pPr>
            <a:lvl7pPr marL="2743200" indent="0" rtl="0">
              <a:buFont typeface="Calibri"/>
              <a:buNone/>
              <a:defRPr sz="1600" b="1"/>
            </a:lvl7pPr>
            <a:lvl8pPr marL="3200400" indent="0" rtl="0">
              <a:buFont typeface="Calibri"/>
              <a:buNone/>
              <a:defRPr sz="1600" b="1"/>
            </a:lvl8pPr>
            <a:lvl9pPr marL="3657600" indent="0" rtl="0"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400"/>
            </a:lvl1pPr>
            <a:lvl2pPr rtl="0">
              <a:defRPr sz="2000"/>
            </a:lvl2pPr>
            <a:lvl3pPr rtl="0">
              <a:defRPr sz="1800"/>
            </a:lvl3pPr>
            <a:lvl4pPr rtl="0">
              <a:defRPr sz="1600"/>
            </a:lvl4pPr>
            <a:lvl5pPr rtl="0">
              <a:defRPr sz="1600"/>
            </a:lvl5pPr>
            <a:lvl6pPr rtl="0">
              <a:defRPr sz="1600"/>
            </a:lvl6pPr>
            <a:lvl7pPr rtl="0">
              <a:defRPr sz="1600"/>
            </a:lvl7pPr>
            <a:lvl8pPr rtl="0">
              <a:defRPr sz="1600"/>
            </a:lvl8pPr>
            <a:lvl9pPr rtl="0">
              <a:defRPr sz="160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128588"/>
            <a:ext cx="8228013" cy="14335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Tx" type="objTx">
  <p:cSld name="objTx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 sz="2000" b="1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3200"/>
            </a:lvl1pPr>
            <a:lvl2pPr rtl="0">
              <a:defRPr sz="2800"/>
            </a:lvl2pPr>
            <a:lvl3pPr rtl="0">
              <a:defRPr sz="2400"/>
            </a:lvl3pPr>
            <a:lvl4pPr rtl="0">
              <a:defRPr sz="2000"/>
            </a:lvl4pPr>
            <a:lvl5pPr rtl="0">
              <a:defRPr sz="2000"/>
            </a:lvl5pPr>
            <a:lvl6pPr rtl="0">
              <a:defRPr sz="2000"/>
            </a:lvl6pPr>
            <a:lvl7pPr rtl="0">
              <a:defRPr sz="2000"/>
            </a:lvl7pPr>
            <a:lvl8pPr rtl="0">
              <a:defRPr sz="2000"/>
            </a:lvl8pPr>
            <a:lvl9pPr rtl="0">
              <a:defRPr sz="20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Calibri"/>
              <a:buNone/>
              <a:defRPr sz="1400"/>
            </a:lvl1pPr>
            <a:lvl2pPr marL="457200" indent="0" rtl="0">
              <a:buFont typeface="Calibri"/>
              <a:buNone/>
              <a:defRPr sz="1200"/>
            </a:lvl2pPr>
            <a:lvl3pPr marL="914400" indent="0" rtl="0">
              <a:buFont typeface="Calibri"/>
              <a:buNone/>
              <a:defRPr sz="1000"/>
            </a:lvl3pPr>
            <a:lvl4pPr marL="1371600" indent="0" rtl="0">
              <a:buFont typeface="Calibri"/>
              <a:buNone/>
              <a:defRPr sz="900"/>
            </a:lvl4pPr>
            <a:lvl5pPr marL="1828800" indent="0" rtl="0">
              <a:buFont typeface="Calibri"/>
              <a:buNone/>
              <a:defRPr sz="900"/>
            </a:lvl5pPr>
            <a:lvl6pPr marL="2286000" indent="0" rtl="0">
              <a:buFont typeface="Calibri"/>
              <a:buNone/>
              <a:defRPr sz="900"/>
            </a:lvl6pPr>
            <a:lvl7pPr marL="2743200" indent="0" rtl="0">
              <a:buFont typeface="Calibri"/>
              <a:buNone/>
              <a:defRPr sz="900"/>
            </a:lvl7pPr>
            <a:lvl8pPr marL="3200400" indent="0" rtl="0">
              <a:buFont typeface="Calibri"/>
              <a:buNone/>
              <a:defRPr sz="900"/>
            </a:lvl8pPr>
            <a:lvl9pPr marL="3657600" indent="0" rtl="0">
              <a:buFont typeface="Calibri"/>
              <a:buNone/>
              <a:defRPr sz="9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x" type="picTx">
  <p:cSld name="picTx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 sz="2000" b="1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3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buClr>
                <a:schemeClr val="dk1"/>
              </a:buClr>
              <a:buFont typeface="Calibri"/>
              <a:buNone/>
              <a:defRPr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buClr>
                <a:schemeClr val="dk1"/>
              </a:buClr>
              <a:buFont typeface="Calibri"/>
              <a:buNone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Calibri"/>
              <a:buNone/>
              <a:defRPr sz="1400"/>
            </a:lvl1pPr>
            <a:lvl2pPr marL="457200" indent="0" rtl="0">
              <a:buFont typeface="Calibri"/>
              <a:buNone/>
              <a:defRPr sz="1200"/>
            </a:lvl2pPr>
            <a:lvl3pPr marL="914400" indent="0" rtl="0">
              <a:buFont typeface="Calibri"/>
              <a:buNone/>
              <a:defRPr sz="1000"/>
            </a:lvl3pPr>
            <a:lvl4pPr marL="1371600" indent="0" rtl="0">
              <a:buFont typeface="Calibri"/>
              <a:buNone/>
              <a:defRPr sz="900"/>
            </a:lvl4pPr>
            <a:lvl5pPr marL="1828800" indent="0" rtl="0">
              <a:buFont typeface="Calibri"/>
              <a:buNone/>
              <a:defRPr sz="900"/>
            </a:lvl5pPr>
            <a:lvl6pPr marL="2286000" indent="0" rtl="0">
              <a:buFont typeface="Calibri"/>
              <a:buNone/>
              <a:defRPr sz="900"/>
            </a:lvl6pPr>
            <a:lvl7pPr marL="2743200" indent="0" rtl="0">
              <a:buFont typeface="Calibri"/>
              <a:buNone/>
              <a:defRPr sz="900"/>
            </a:lvl7pPr>
            <a:lvl8pPr marL="3200400" indent="0" rtl="0">
              <a:buFont typeface="Calibri"/>
              <a:buNone/>
              <a:defRPr sz="900"/>
            </a:lvl8pPr>
            <a:lvl9pPr marL="3657600" indent="0" rtl="0">
              <a:buFont typeface="Calibri"/>
              <a:buNone/>
              <a:defRPr sz="900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x" type="vertTx">
  <p:cSld name="vertTx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457200" y="128588"/>
            <a:ext cx="8228013" cy="14335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1925637" y="131762"/>
            <a:ext cx="5291137" cy="82280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-177800" algn="l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36525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524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524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228600" algn="l" rtl="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228600" algn="l" rtl="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228600" algn="l" rtl="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228600" algn="l" rtl="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itleAndTx" type="vertTitleAndTx">
  <p:cSld name="vertTitleAndTx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275931" y="2482056"/>
            <a:ext cx="6762750" cy="20558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85725" y="500063"/>
            <a:ext cx="6762750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-177800" algn="l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36525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524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524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228600" algn="l" rtl="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228600" algn="l" rtl="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228600" algn="l" rtl="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228600" algn="l" rtl="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marL="742950" indent="-285750" rtl="0">
              <a:spcBef>
                <a:spcPts val="0"/>
              </a:spcBef>
              <a:defRPr/>
            </a:lvl2pPr>
            <a:lvl3pPr marL="1143000" indent="-228600" rtl="0">
              <a:spcBef>
                <a:spcPts val="0"/>
              </a:spcBef>
              <a:defRPr/>
            </a:lvl3pPr>
            <a:lvl4pPr marL="1600200" indent="-228600"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842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marL="742950" indent="-285750" rtl="0">
              <a:defRPr/>
            </a:lvl2pPr>
            <a:lvl3pPr marL="1143000" indent="-228600" rtl="0">
              <a:defRPr/>
            </a:lvl3pPr>
            <a:lvl4pPr marL="1600200" indent="-228600"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6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1pPr>
            <a:lvl2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4pPr>
            <a:lvl5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7pPr>
            <a:lvl8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3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ctr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8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Head" type="secHead">
  <p:cSld name="secHead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defRPr sz="4000" b="1" cap="small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Calibri"/>
              <a:buNone/>
              <a:defRPr sz="2000"/>
            </a:lvl1pPr>
            <a:lvl2pPr marL="457200" indent="0" rtl="0">
              <a:buFont typeface="Calibri"/>
              <a:buNone/>
              <a:defRPr sz="1800"/>
            </a:lvl2pPr>
            <a:lvl3pPr marL="914400" indent="0" rtl="0">
              <a:buFont typeface="Calibri"/>
              <a:buNone/>
              <a:defRPr sz="1600"/>
            </a:lvl3pPr>
            <a:lvl4pPr marL="1371600" indent="0" rtl="0">
              <a:buFont typeface="Calibri"/>
              <a:buNone/>
              <a:defRPr sz="1400"/>
            </a:lvl4pPr>
            <a:lvl5pPr marL="1828800" indent="0" rtl="0">
              <a:buFont typeface="Calibri"/>
              <a:buNone/>
              <a:defRPr sz="1400"/>
            </a:lvl5pPr>
            <a:lvl6pPr marL="2286000" indent="0" rtl="0">
              <a:buFont typeface="Calibri"/>
              <a:buNone/>
              <a:defRPr sz="1400"/>
            </a:lvl6pPr>
            <a:lvl7pPr marL="2743200" indent="0" rtl="0">
              <a:buFont typeface="Calibri"/>
              <a:buNone/>
              <a:defRPr sz="1400"/>
            </a:lvl7pPr>
            <a:lvl8pPr marL="3200400" indent="0" rtl="0">
              <a:buFont typeface="Calibri"/>
              <a:buNone/>
              <a:defRPr sz="1400"/>
            </a:lvl8pPr>
            <a:lvl9pPr marL="3657600" indent="0" rtl="0">
              <a:buFont typeface="Calibri"/>
              <a:buNone/>
              <a:defRPr sz="14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Obj" type="twoObj">
  <p:cSld name="twoObj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457200" y="128588"/>
            <a:ext cx="8228013" cy="14335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7013" cy="52911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800"/>
            </a:lvl1pPr>
            <a:lvl2pPr rtl="0">
              <a:defRPr sz="2400"/>
            </a:lvl2pPr>
            <a:lvl3pPr rtl="0">
              <a:defRPr sz="2000"/>
            </a:lvl3pPr>
            <a:lvl4pPr rtl="0">
              <a:defRPr sz="1800"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646612" y="1600200"/>
            <a:ext cx="4038599" cy="52911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800"/>
            </a:lvl1pPr>
            <a:lvl2pPr rtl="0">
              <a:defRPr sz="2400"/>
            </a:lvl2pPr>
            <a:lvl3pPr rtl="0">
              <a:defRPr sz="2000"/>
            </a:lvl3pPr>
            <a:lvl4pPr rtl="0">
              <a:defRPr sz="1800"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600"/>
              </a:spcBef>
              <a:buClr>
                <a:schemeClr val="dk1"/>
              </a:buClr>
              <a:buSzPct val="166666"/>
              <a:buFont typeface="Arial"/>
              <a:buChar char="•"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285750" algn="l" rtl="0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 algn="l" rtl="0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7991475" y="76200"/>
            <a:ext cx="1076325" cy="762000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</p:sp>
      <p:sp>
        <p:nvSpPr>
          <p:cNvPr id="24" name="Shape 24"/>
          <p:cNvSpPr/>
          <p:nvPr/>
        </p:nvSpPr>
        <p:spPr>
          <a:xfrm>
            <a:off x="76200" y="76200"/>
            <a:ext cx="685800" cy="685800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</p:sp>
      <p:cxnSp>
        <p:nvCxnSpPr>
          <p:cNvPr id="25" name="Shape 25"/>
          <p:cNvCxnSpPr/>
          <p:nvPr/>
        </p:nvCxnSpPr>
        <p:spPr>
          <a:xfrm>
            <a:off x="838200" y="152400"/>
            <a:ext cx="6858000" cy="1587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26" name="Shape 26"/>
          <p:cNvCxnSpPr/>
          <p:nvPr/>
        </p:nvCxnSpPr>
        <p:spPr>
          <a:xfrm>
            <a:off x="838200" y="228600"/>
            <a:ext cx="5333999" cy="1587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27" name="Shape 27"/>
          <p:cNvCxnSpPr/>
          <p:nvPr/>
        </p:nvCxnSpPr>
        <p:spPr>
          <a:xfrm>
            <a:off x="838200" y="304800"/>
            <a:ext cx="3581399" cy="1587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28" name="Shape 28"/>
          <p:cNvCxnSpPr/>
          <p:nvPr/>
        </p:nvCxnSpPr>
        <p:spPr>
          <a:xfrm>
            <a:off x="152400" y="838200"/>
            <a:ext cx="1587" cy="5714999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9" name="Shape 29"/>
          <p:cNvSpPr txBox="1"/>
          <p:nvPr/>
        </p:nvSpPr>
        <p:spPr>
          <a:xfrm rot="5400000">
            <a:off x="-354012" y="6288087"/>
            <a:ext cx="838199" cy="301624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spAutoFit/>
          </a:bodyPr>
          <a:lstStyle/>
          <a:p>
            <a:pPr marL="0" marR="0" lvl="0" indent="0" algn="l" rtl="0">
              <a:spcBef>
                <a:spcPts val="500"/>
              </a:spcBef>
              <a:spcAft>
                <a:spcPts val="0"/>
              </a:spcAft>
              <a:buSzPct val="25000"/>
              <a:buNone/>
            </a:pPr>
            <a:r>
              <a:rPr lang="en" sz="800" b="0" i="0" u="none" strike="noStrike" cap="none" baseline="0">
                <a:solidFill>
                  <a:srgbClr val="80808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IIIT Hyderabad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128588"/>
            <a:ext cx="8228013" cy="14335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8013" cy="52911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22225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3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indent="-177800" algn="l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8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indent="-136525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indent="-1524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indent="-1524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228600" algn="l" rtl="0">
              <a:spcBef>
                <a:spcPts val="500"/>
              </a:spcBef>
              <a:spcAft>
                <a:spcPts val="0"/>
              </a:spcAft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228600" algn="l" rtl="0">
              <a:spcBef>
                <a:spcPts val="500"/>
              </a:spcBef>
              <a:spcAft>
                <a:spcPts val="0"/>
              </a:spcAft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228600" algn="l" rtl="0">
              <a:spcBef>
                <a:spcPts val="500"/>
              </a:spcBef>
              <a:spcAft>
                <a:spcPts val="0"/>
              </a:spcAft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228600" algn="l" rtl="0">
              <a:spcBef>
                <a:spcPts val="500"/>
              </a:spcBef>
              <a:spcAft>
                <a:spcPts val="0"/>
              </a:spcAft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/>
          <p:nvPr/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33" name="Shape 33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7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0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13" Type="http://schemas.openxmlformats.org/officeDocument/2006/relationships/image" Target="../media/image65.jp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12" Type="http://schemas.openxmlformats.org/officeDocument/2006/relationships/image" Target="../media/image6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11" Type="http://schemas.openxmlformats.org/officeDocument/2006/relationships/image" Target="../media/image63.jpg"/><Relationship Id="rId5" Type="http://schemas.openxmlformats.org/officeDocument/2006/relationships/image" Target="../media/image57.jpg"/><Relationship Id="rId15" Type="http://schemas.openxmlformats.org/officeDocument/2006/relationships/image" Target="../media/image67.jpg"/><Relationship Id="rId10" Type="http://schemas.openxmlformats.org/officeDocument/2006/relationships/image" Target="../media/image62.jpg"/><Relationship Id="rId4" Type="http://schemas.openxmlformats.org/officeDocument/2006/relationships/image" Target="../media/image56.jpg"/><Relationship Id="rId9" Type="http://schemas.openxmlformats.org/officeDocument/2006/relationships/image" Target="../media/image61.jpg"/><Relationship Id="rId14" Type="http://schemas.openxmlformats.org/officeDocument/2006/relationships/image" Target="../media/image6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5.e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3.jp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1.jpg"/><Relationship Id="rId4" Type="http://schemas.openxmlformats.org/officeDocument/2006/relationships/image" Target="../media/image85.png"/><Relationship Id="rId9" Type="http://schemas.openxmlformats.org/officeDocument/2006/relationships/image" Target="../media/image9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13" Type="http://schemas.openxmlformats.org/officeDocument/2006/relationships/image" Target="../media/image103.jpg"/><Relationship Id="rId18" Type="http://schemas.openxmlformats.org/officeDocument/2006/relationships/image" Target="../media/image108.jpg"/><Relationship Id="rId3" Type="http://schemas.openxmlformats.org/officeDocument/2006/relationships/image" Target="../media/image95.jpg"/><Relationship Id="rId21" Type="http://schemas.openxmlformats.org/officeDocument/2006/relationships/image" Target="../media/image111.jpg"/><Relationship Id="rId7" Type="http://schemas.openxmlformats.org/officeDocument/2006/relationships/image" Target="../media/image98.jpg"/><Relationship Id="rId12" Type="http://schemas.openxmlformats.org/officeDocument/2006/relationships/image" Target="../media/image102.jpg"/><Relationship Id="rId17" Type="http://schemas.openxmlformats.org/officeDocument/2006/relationships/image" Target="../media/image107.jp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06.jpg"/><Relationship Id="rId20" Type="http://schemas.openxmlformats.org/officeDocument/2006/relationships/image" Target="../media/image1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g"/><Relationship Id="rId11" Type="http://schemas.openxmlformats.org/officeDocument/2006/relationships/image" Target="../media/image90.jpg"/><Relationship Id="rId24" Type="http://schemas.openxmlformats.org/officeDocument/2006/relationships/image" Target="../media/image30.jpg"/><Relationship Id="rId5" Type="http://schemas.openxmlformats.org/officeDocument/2006/relationships/image" Target="../media/image97.jpg"/><Relationship Id="rId15" Type="http://schemas.openxmlformats.org/officeDocument/2006/relationships/image" Target="../media/image105.jpg"/><Relationship Id="rId23" Type="http://schemas.openxmlformats.org/officeDocument/2006/relationships/image" Target="../media/image32.jpg"/><Relationship Id="rId10" Type="http://schemas.openxmlformats.org/officeDocument/2006/relationships/image" Target="../media/image101.jpg"/><Relationship Id="rId19" Type="http://schemas.openxmlformats.org/officeDocument/2006/relationships/image" Target="../media/image109.jpg"/><Relationship Id="rId4" Type="http://schemas.openxmlformats.org/officeDocument/2006/relationships/image" Target="../media/image96.jpg"/><Relationship Id="rId9" Type="http://schemas.openxmlformats.org/officeDocument/2006/relationships/image" Target="../media/image100.jpg"/><Relationship Id="rId14" Type="http://schemas.openxmlformats.org/officeDocument/2006/relationships/image" Target="../media/image104.jpg"/><Relationship Id="rId22" Type="http://schemas.openxmlformats.org/officeDocument/2006/relationships/image" Target="../media/image5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hyperlink" Target="http://www.google.co.in/mobile/goggles/#text" TargetMode="External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11" Type="http://schemas.openxmlformats.org/officeDocument/2006/relationships/image" Target="../media/image19.png"/><Relationship Id="rId5" Type="http://schemas.openxmlformats.org/officeDocument/2006/relationships/image" Target="../media/image13.jp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3.JPG"/><Relationship Id="rId4" Type="http://schemas.openxmlformats.org/officeDocument/2006/relationships/image" Target="../media/image14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jpe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11" Type="http://schemas.openxmlformats.org/officeDocument/2006/relationships/image" Target="../media/image35.jpeg"/><Relationship Id="rId5" Type="http://schemas.openxmlformats.org/officeDocument/2006/relationships/image" Target="../media/image29.jpg"/><Relationship Id="rId10" Type="http://schemas.openxmlformats.org/officeDocument/2006/relationships/image" Target="../media/image34.pn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05000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Instance Retrieval and Image </a:t>
            </a:r>
            <a:br>
              <a:rPr lang="en-US" dirty="0" smtClean="0"/>
            </a:br>
            <a:r>
              <a:rPr lang="en-US" dirty="0" smtClean="0"/>
              <a:t>Auto-annotations on Mobile Devices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038600"/>
            <a:ext cx="7772400" cy="1500187"/>
          </a:xfrm>
        </p:spPr>
        <p:txBody>
          <a:bodyPr/>
          <a:lstStyle/>
          <a:p>
            <a:pPr algn="r"/>
            <a:r>
              <a:rPr lang="en-US" dirty="0"/>
              <a:t>Jay Guru Panda</a:t>
            </a:r>
          </a:p>
          <a:p>
            <a:pPr algn="r"/>
            <a:r>
              <a:rPr lang="en-US" dirty="0" smtClean="0"/>
              <a:t>MS by Research</a:t>
            </a:r>
          </a:p>
          <a:p>
            <a:pPr algn="r"/>
            <a:r>
              <a:rPr lang="en-US" dirty="0" smtClean="0"/>
              <a:t>200802017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79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1"/>
          <p:cNvSpPr txBox="1">
            <a:spLocks noGrp="1"/>
          </p:cNvSpPr>
          <p:nvPr>
            <p:ph type="title"/>
          </p:nvPr>
        </p:nvSpPr>
        <p:spPr>
          <a:xfrm>
            <a:off x="457200" y="230178"/>
            <a:ext cx="8229600" cy="861744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4400" b="0" cap="none" dirty="0" smtClean="0"/>
              <a:t>What do we need ?</a:t>
            </a:r>
            <a:endParaRPr lang="en" sz="4400" b="0" cap="none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295398"/>
            <a:ext cx="8686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Annotated Database of Images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Getting images from web/crowd-sourced/self – 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relatively easy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Getting Annotations (official/authentic information) – 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tough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- Could get historians/cultural enthusiasts to work on it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Annotating all images, say 10k ! – </a:t>
            </a:r>
            <a:r>
              <a:rPr lang="en-US" sz="2400" b="1" i="1" dirty="0" smtClean="0">
                <a:latin typeface="Calibri" pitchFamily="34" charset="0"/>
                <a:cs typeface="Calibri" pitchFamily="34" charset="0"/>
              </a:rPr>
              <a:t>toughest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However, </a:t>
            </a:r>
            <a:br>
              <a:rPr lang="en-US" sz="2400" dirty="0" smtClean="0">
                <a:latin typeface="Calibri" pitchFamily="34" charset="0"/>
                <a:cs typeface="Calibri" pitchFamily="34" charset="0"/>
              </a:rPr>
            </a:br>
            <a:r>
              <a:rPr lang="en-US" sz="2400" dirty="0" smtClean="0">
                <a:latin typeface="Calibri" pitchFamily="34" charset="0"/>
                <a:cs typeface="Calibri" pitchFamily="34" charset="0"/>
              </a:rPr>
              <a:t>	- #distinct objects/annotations  &lt;&lt; 10k</a:t>
            </a:r>
            <a:br>
              <a:rPr lang="en-US" sz="2400" dirty="0" smtClean="0">
                <a:latin typeface="Calibri" pitchFamily="34" charset="0"/>
                <a:cs typeface="Calibri" pitchFamily="34" charset="0"/>
              </a:rPr>
            </a:br>
            <a:r>
              <a:rPr lang="en-US" sz="2400" dirty="0" smtClean="0">
                <a:latin typeface="Calibri" pitchFamily="34" charset="0"/>
                <a:cs typeface="Calibri" pitchFamily="34" charset="0"/>
              </a:rPr>
              <a:t>	- Images of same monument/structure have similarities</a:t>
            </a:r>
            <a:br>
              <a:rPr lang="en-US" sz="2400" dirty="0" smtClean="0">
                <a:latin typeface="Calibri" pitchFamily="34" charset="0"/>
                <a:cs typeface="Calibri" pitchFamily="34" charset="0"/>
              </a:rPr>
            </a:br>
            <a:r>
              <a:rPr lang="en-US" sz="2400" dirty="0" smtClean="0">
                <a:latin typeface="Calibri" pitchFamily="34" charset="0"/>
                <a:cs typeface="Calibri" pitchFamily="34" charset="0"/>
              </a:rPr>
              <a:t>	-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Solution: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Annotate one image  and propagate to others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62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hape 2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75425" y="3635500"/>
            <a:ext cx="2712449" cy="1674325"/>
          </a:xfrm>
          <a:prstGeom prst="rect">
            <a:avLst/>
          </a:prstGeom>
        </p:spPr>
      </p:pic>
      <p:pic>
        <p:nvPicPr>
          <p:cNvPr id="24" name="Shape 2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05925" y="2654975"/>
            <a:ext cx="4201549" cy="3009900"/>
          </a:xfrm>
          <a:prstGeom prst="rect">
            <a:avLst/>
          </a:prstGeom>
        </p:spPr>
      </p:pic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4400" b="0" dirty="0" smtClean="0">
                <a:latin typeface="Calibri" pitchFamily="34" charset="0"/>
                <a:cs typeface="Calibri" pitchFamily="34" charset="0"/>
              </a:rPr>
              <a:t>Plenty </a:t>
            </a:r>
            <a:r>
              <a:rPr lang="en" sz="4400" b="0" dirty="0">
                <a:latin typeface="Calibri" pitchFamily="34" charset="0"/>
                <a:cs typeface="Calibri" pitchFamily="34" charset="0"/>
              </a:rPr>
              <a:t>Images: “loosely” tagged</a:t>
            </a:r>
          </a:p>
        </p:txBody>
      </p:sp>
      <p:pic>
        <p:nvPicPr>
          <p:cNvPr id="26" name="Shape 2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660775" y="4437350"/>
            <a:ext cx="3733076" cy="18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Shape 27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4638375" y="2221550"/>
            <a:ext cx="3733073" cy="202582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28"/>
          <p:cNvSpPr/>
          <p:nvPr/>
        </p:nvSpPr>
        <p:spPr>
          <a:xfrm rot="-2171109">
            <a:off x="4044921" y="3542503"/>
            <a:ext cx="336384" cy="35312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" name="Shape 29"/>
          <p:cNvSpPr/>
          <p:nvPr/>
        </p:nvSpPr>
        <p:spPr>
          <a:xfrm rot="-3292691">
            <a:off x="4091032" y="5367252"/>
            <a:ext cx="336336" cy="37745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" name="Shape 30"/>
          <p:cNvSpPr txBox="1"/>
          <p:nvPr/>
        </p:nvSpPr>
        <p:spPr>
          <a:xfrm>
            <a:off x="609600" y="907801"/>
            <a:ext cx="7963799" cy="9971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400" dirty="0"/>
              <a:t>Search for </a:t>
            </a:r>
            <a:r>
              <a:rPr lang="en" sz="2400" b="1" dirty="0"/>
              <a:t>vittala temple</a:t>
            </a:r>
            <a:r>
              <a:rPr lang="en" sz="2400" dirty="0"/>
              <a:t> on social </a:t>
            </a:r>
            <a:r>
              <a:rPr lang="en" sz="2400" dirty="0" smtClean="0"/>
              <a:t>platforms</a:t>
            </a:r>
            <a:br>
              <a:rPr lang="en" sz="2400" dirty="0" smtClean="0"/>
            </a:br>
            <a:r>
              <a:rPr lang="en" sz="2400" i="1" dirty="0" smtClean="0"/>
              <a:t>Thousands </a:t>
            </a:r>
            <a:r>
              <a:rPr lang="en" sz="2400" i="1" dirty="0"/>
              <a:t>of Results !</a:t>
            </a:r>
          </a:p>
        </p:txBody>
      </p:sp>
      <p:sp>
        <p:nvSpPr>
          <p:cNvPr id="31" name="Shape 31"/>
          <p:cNvSpPr txBox="1"/>
          <p:nvPr/>
        </p:nvSpPr>
        <p:spPr>
          <a:xfrm>
            <a:off x="572225" y="5799350"/>
            <a:ext cx="3938100" cy="7730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 b="1" dirty="0"/>
              <a:t>Internet Social Platforms</a:t>
            </a:r>
          </a:p>
        </p:txBody>
      </p:sp>
    </p:spTree>
    <p:extLst>
      <p:ext uri="{BB962C8B-B14F-4D97-AF65-F5344CB8AC3E}">
        <p14:creationId xmlns:p14="http://schemas.microsoft.com/office/powerpoint/2010/main" val="27841759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4400" b="0" dirty="0">
                <a:latin typeface="Calibri" pitchFamily="34" charset="0"/>
                <a:cs typeface="Calibri" pitchFamily="34" charset="0"/>
              </a:rPr>
              <a:t>Richer Annotations - Why ? </a:t>
            </a:r>
          </a:p>
        </p:txBody>
      </p:sp>
      <p:pic>
        <p:nvPicPr>
          <p:cNvPr id="37" name="Shape 3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81000" y="2228100"/>
            <a:ext cx="4495800" cy="363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Shape 38"/>
          <p:cNvSpPr txBox="1"/>
          <p:nvPr/>
        </p:nvSpPr>
        <p:spPr>
          <a:xfrm>
            <a:off x="458075" y="1442500"/>
            <a:ext cx="6838200" cy="7334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600" dirty="0"/>
              <a:t>Image is much more than just a tag 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76800" y="2228100"/>
            <a:ext cx="4191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6200">
              <a:buClr>
                <a:srgbClr val="000000"/>
              </a:buClr>
              <a:buSzPct val="100000"/>
            </a:pPr>
            <a:r>
              <a:rPr lang="en-US" sz="2400" dirty="0"/>
              <a:t>Image auto-annotation </a:t>
            </a:r>
            <a:r>
              <a:rPr lang="en-US" sz="2400" dirty="0" smtClean="0"/>
              <a:t>apps for mobiles</a:t>
            </a:r>
            <a:endParaRPr lang="en-US" sz="2400" dirty="0"/>
          </a:p>
          <a:p>
            <a:pPr marL="457200" lvl="0" indent="-381000">
              <a:buClr>
                <a:srgbClr val="000000"/>
              </a:buClr>
              <a:buSzPct val="100000"/>
              <a:buFont typeface="Arial"/>
              <a:buChar char="●"/>
            </a:pPr>
            <a:endParaRPr lang="en-US" sz="2400" dirty="0" smtClean="0"/>
          </a:p>
          <a:p>
            <a:pPr marL="76200" lvl="0">
              <a:buClr>
                <a:srgbClr val="000000"/>
              </a:buClr>
              <a:buSzPct val="100000"/>
            </a:pPr>
            <a:r>
              <a:rPr lang="en-US" sz="2400" b="1" dirty="0" smtClean="0"/>
              <a:t>Other Advantages:</a:t>
            </a:r>
          </a:p>
          <a:p>
            <a:pPr marL="457200" lvl="0" indent="-381000"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2400" dirty="0" smtClean="0"/>
              <a:t>Better </a:t>
            </a:r>
            <a:r>
              <a:rPr lang="en-US" sz="2400" dirty="0"/>
              <a:t>text search to find relevant images</a:t>
            </a:r>
          </a:p>
          <a:p>
            <a:pPr lvl="0"/>
            <a:endParaRPr lang="en-US" sz="2400" dirty="0"/>
          </a:p>
          <a:p>
            <a:pPr marL="457200" lvl="0" indent="-381000"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2400" dirty="0"/>
              <a:t>Organized Photo </a:t>
            </a:r>
            <a:r>
              <a:rPr lang="en-US" sz="2400" dirty="0" smtClean="0"/>
              <a:t>Collections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79533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2233201" y="-76200"/>
            <a:ext cx="4624799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4400" b="0" dirty="0">
                <a:latin typeface="Calibri" pitchFamily="34" charset="0"/>
                <a:cs typeface="Calibri" pitchFamily="34" charset="0"/>
              </a:rPr>
              <a:t>Scene Instances</a:t>
            </a:r>
          </a:p>
        </p:txBody>
      </p:sp>
      <p:pic>
        <p:nvPicPr>
          <p:cNvPr id="46" name="Shape 4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284750" y="1341450"/>
            <a:ext cx="4775299" cy="24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Shape 4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208550" y="3877250"/>
            <a:ext cx="5235999" cy="2632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514139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0" dirty="0">
                <a:latin typeface="Calibri" pitchFamily="34" charset="0"/>
                <a:cs typeface="Calibri" pitchFamily="34" charset="0"/>
              </a:rPr>
              <a:t>Object Instances</a:t>
            </a:r>
          </a:p>
        </p:txBody>
      </p:sp>
      <p:pic>
        <p:nvPicPr>
          <p:cNvPr id="53" name="Shape 5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665525" y="1747577"/>
            <a:ext cx="5991950" cy="210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Shape 5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665525" y="4052677"/>
            <a:ext cx="5991950" cy="2373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709061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4400" b="0" dirty="0">
                <a:latin typeface="Calibri" pitchFamily="34" charset="0"/>
                <a:cs typeface="Calibri" pitchFamily="34" charset="0"/>
              </a:rPr>
              <a:t>Batch Annotation Approach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12800" y="1066800"/>
            <a:ext cx="8498399" cy="5262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dirty="0"/>
              <a:t>Imagine manually annotating </a:t>
            </a:r>
            <a:r>
              <a:rPr lang="en" sz="2400" b="1" dirty="0" smtClean="0"/>
              <a:t>thousands of images </a:t>
            </a:r>
            <a:r>
              <a:rPr lang="en" sz="2400" dirty="0"/>
              <a:t>! </a:t>
            </a:r>
          </a:p>
          <a:p>
            <a:pPr marL="457200" lvl="0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b="1" dirty="0"/>
              <a:t>Solution:</a:t>
            </a:r>
            <a:r>
              <a:rPr lang="en" sz="2400" dirty="0"/>
              <a:t> Annotate for one and propagate to other images in the collection.</a:t>
            </a:r>
          </a:p>
        </p:txBody>
      </p:sp>
      <p:pic>
        <p:nvPicPr>
          <p:cNvPr id="61" name="Shape 6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52850" y="2887850"/>
            <a:ext cx="6343799" cy="3526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715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4400" b="0" dirty="0">
                <a:latin typeface="Calibri" pitchFamily="34" charset="0"/>
                <a:cs typeface="Calibri" pitchFamily="34" charset="0"/>
              </a:rPr>
              <a:t>Web-based Social Tool</a:t>
            </a:r>
          </a:p>
        </p:txBody>
      </p:sp>
      <p:pic>
        <p:nvPicPr>
          <p:cNvPr id="67" name="Shape 6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52300" y="3258075"/>
            <a:ext cx="8685123" cy="27617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312800" y="1143000"/>
            <a:ext cx="8498399" cy="2181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dirty="0"/>
              <a:t>Annotations on social platforms.</a:t>
            </a:r>
          </a:p>
          <a:p>
            <a:pPr marL="457200" lvl="0" indent="-4191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dirty="0"/>
              <a:t>Similar Images grouped together in the tool.</a:t>
            </a:r>
          </a:p>
          <a:p>
            <a:pPr marL="457200" lvl="0" indent="-4191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dirty="0"/>
              <a:t>“Popular” images highlighted for priority annotations</a:t>
            </a:r>
          </a:p>
        </p:txBody>
      </p:sp>
      <p:sp>
        <p:nvSpPr>
          <p:cNvPr id="69" name="Shape 69"/>
          <p:cNvSpPr txBox="1"/>
          <p:nvPr/>
        </p:nvSpPr>
        <p:spPr>
          <a:xfrm>
            <a:off x="469125" y="6063800"/>
            <a:ext cx="8342099" cy="6440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" sz="1600" b="1" dirty="0">
                <a:latin typeface="Calibri" pitchFamily="34" charset="0"/>
                <a:cs typeface="Calibri" pitchFamily="34" charset="0"/>
              </a:rPr>
              <a:t>[ </a:t>
            </a:r>
            <a:r>
              <a:rPr lang="en" sz="1600" b="1" dirty="0" smtClean="0">
                <a:latin typeface="Calibri" pitchFamily="34" charset="0"/>
                <a:cs typeface="Calibri" pitchFamily="34" charset="0"/>
              </a:rPr>
              <a:t>J </a:t>
            </a:r>
            <a:r>
              <a:rPr lang="en" sz="1600" b="1" dirty="0">
                <a:latin typeface="Calibri" pitchFamily="34" charset="0"/>
                <a:cs typeface="Calibri" pitchFamily="34" charset="0"/>
              </a:rPr>
              <a:t>Panda and C V Jawahar. </a:t>
            </a:r>
            <a:r>
              <a:rPr lang="en" sz="1600" b="1" i="1" dirty="0">
                <a:latin typeface="Calibri" pitchFamily="34" charset="0"/>
                <a:cs typeface="Calibri" pitchFamily="34" charset="0"/>
              </a:rPr>
              <a:t>Efficient and Rich Annotations for Large Photo Collections.</a:t>
            </a:r>
            <a:r>
              <a:rPr lang="en" sz="1600" b="1" dirty="0">
                <a:latin typeface="Calibri" pitchFamily="34" charset="0"/>
                <a:cs typeface="Calibri" pitchFamily="34" charset="0"/>
              </a:rPr>
              <a:t> In ACPR </a:t>
            </a:r>
            <a:r>
              <a:rPr lang="en" sz="1600" b="1" dirty="0" smtClean="0">
                <a:latin typeface="Calibri" pitchFamily="34" charset="0"/>
                <a:cs typeface="Calibri" pitchFamily="34" charset="0"/>
              </a:rPr>
              <a:t>- 2013</a:t>
            </a:r>
            <a:r>
              <a:rPr lang="en" sz="16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" sz="1600" b="1" dirty="0" smtClean="0">
                <a:latin typeface="Calibri" pitchFamily="34" charset="0"/>
                <a:cs typeface="Calibri" pitchFamily="34" charset="0"/>
              </a:rPr>
              <a:t>Naha, Japan]</a:t>
            </a:r>
            <a:endParaRPr lang="en" sz="1600" b="1" dirty="0">
              <a:latin typeface="Calibri" pitchFamily="34" charset="0"/>
              <a:cs typeface="Calibri" pitchFamily="34" charset="0"/>
            </a:endParaRPr>
          </a:p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60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buNone/>
            </a:pPr>
            <a:endParaRPr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5122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174400" y="2403525"/>
            <a:ext cx="4720800" cy="112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marL="457200" lvl="0" indent="-431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b="0" dirty="0"/>
              <a:t>Part-wise, object level finer annotations</a:t>
            </a:r>
          </a:p>
          <a:p>
            <a:pPr marL="457200" lvl="0" indent="-431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b="0" dirty="0"/>
              <a:t>Annotate one photo &amp; efficiently propagate</a:t>
            </a:r>
          </a:p>
        </p:txBody>
      </p:sp>
      <p:pic>
        <p:nvPicPr>
          <p:cNvPr id="75" name="Shape 7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62000" y="3657600"/>
            <a:ext cx="8083675" cy="25798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 txBox="1">
            <a:spLocks noGrp="1"/>
          </p:cNvSpPr>
          <p:nvPr>
            <p:ph type="title" idx="4294967295"/>
          </p:nvPr>
        </p:nvSpPr>
        <p:spPr>
          <a:xfrm>
            <a:off x="457200" y="5953801"/>
            <a:ext cx="8229600" cy="8279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b="0" dirty="0"/>
              <a:t>Community Annotation </a:t>
            </a:r>
            <a:r>
              <a:rPr lang="en" sz="3600" b="0" dirty="0" smtClean="0"/>
              <a:t>Tool</a:t>
            </a:r>
            <a:endParaRPr lang="en" sz="3600" b="0" dirty="0"/>
          </a:p>
        </p:txBody>
      </p:sp>
      <p:pic>
        <p:nvPicPr>
          <p:cNvPr id="77" name="Shape 7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953000" y="609608"/>
            <a:ext cx="2971800" cy="247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548662" y="498225"/>
            <a:ext cx="2021874" cy="1474374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Shape 79"/>
          <p:cNvSpPr/>
          <p:nvPr/>
        </p:nvSpPr>
        <p:spPr>
          <a:xfrm>
            <a:off x="3730887" y="732674"/>
            <a:ext cx="1080300" cy="468899"/>
          </a:xfrm>
          <a:prstGeom prst="rightArrow">
            <a:avLst>
              <a:gd name="adj1" fmla="val 50000"/>
              <a:gd name="adj2" fmla="val 50000"/>
            </a:avLst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5646175" y="3082009"/>
            <a:ext cx="395699" cy="697500"/>
          </a:xfrm>
          <a:prstGeom prst="downArrow">
            <a:avLst>
              <a:gd name="adj1" fmla="val 50000"/>
              <a:gd name="adj2" fmla="val 50000"/>
            </a:avLst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1" name="Shape 81"/>
          <p:cNvSpPr txBox="1"/>
          <p:nvPr/>
        </p:nvSpPr>
        <p:spPr>
          <a:xfrm>
            <a:off x="5889475" y="3234387"/>
            <a:ext cx="2679599" cy="403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i="1"/>
              <a:t>( EXAMPLE SCREENSHOT )</a:t>
            </a:r>
          </a:p>
        </p:txBody>
      </p:sp>
    </p:spTree>
    <p:extLst>
      <p:ext uri="{BB962C8B-B14F-4D97-AF65-F5344CB8AC3E}">
        <p14:creationId xmlns:p14="http://schemas.microsoft.com/office/powerpoint/2010/main" val="278220111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1"/>
          <p:cNvSpPr txBox="1">
            <a:spLocks noGrp="1"/>
          </p:cNvSpPr>
          <p:nvPr>
            <p:ph type="title"/>
          </p:nvPr>
        </p:nvSpPr>
        <p:spPr>
          <a:xfrm>
            <a:off x="457200" y="291733"/>
            <a:ext cx="8229600" cy="738633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3600" b="0" cap="none" dirty="0" smtClean="0"/>
              <a:t>The complete solution</a:t>
            </a:r>
            <a:endParaRPr lang="en" sz="3600" b="0" cap="none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19200"/>
            <a:ext cx="811151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Efficiently Annotate a large number of images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chemeClr val="accent6"/>
                </a:solidFill>
              </a:rPr>
              <a:t>Image retrieval on a mobile phone for </a:t>
            </a:r>
            <a:r>
              <a:rPr lang="en-US" sz="2400" dirty="0" err="1" smtClean="0">
                <a:solidFill>
                  <a:schemeClr val="accent6"/>
                </a:solidFill>
              </a:rPr>
              <a:t>upto</a:t>
            </a:r>
            <a:r>
              <a:rPr lang="en-US" sz="2400" dirty="0" smtClean="0">
                <a:solidFill>
                  <a:schemeClr val="accent6"/>
                </a:solidFill>
              </a:rPr>
              <a:t> 10k images</a:t>
            </a:r>
            <a:br>
              <a:rPr lang="en-US" sz="2400" dirty="0" smtClean="0">
                <a:solidFill>
                  <a:schemeClr val="accent6"/>
                </a:solidFill>
              </a:rPr>
            </a:br>
            <a:r>
              <a:rPr lang="en" sz="2400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Heritage app </a:t>
            </a:r>
            <a:r>
              <a:rPr lang="en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requires </a:t>
            </a:r>
            <a:r>
              <a:rPr lang="en" sz="24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50 MB storage </a:t>
            </a:r>
            <a:r>
              <a:rPr lang="en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and </a:t>
            </a:r>
            <a:r>
              <a:rPr lang="en" sz="24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15 MB RAM</a:t>
            </a:r>
            <a:r>
              <a:rPr lang="en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  <a:br>
              <a:rPr lang="en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It takes &lt; </a:t>
            </a:r>
            <a:r>
              <a:rPr lang="en" sz="24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 second </a:t>
            </a:r>
            <a:r>
              <a:rPr lang="en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for annotations</a:t>
            </a:r>
            <a:r>
              <a:rPr lang="en" sz="24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2400" dirty="0" smtClean="0">
              <a:solidFill>
                <a:schemeClr val="accent6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/>
              <a:t>Make it more generic and scalable – </a:t>
            </a:r>
            <a:r>
              <a:rPr lang="en-US" sz="2400" dirty="0" err="1" smtClean="0"/>
              <a:t>upto</a:t>
            </a:r>
            <a:r>
              <a:rPr lang="en-US" sz="2400" dirty="0" smtClean="0"/>
              <a:t> 100k images</a:t>
            </a:r>
            <a:endParaRPr lang="en-US" sz="2400" dirty="0"/>
          </a:p>
        </p:txBody>
      </p:sp>
      <p:sp>
        <p:nvSpPr>
          <p:cNvPr id="6" name="Shape 84"/>
          <p:cNvSpPr txBox="1">
            <a:spLocks/>
          </p:cNvSpPr>
          <p:nvPr/>
        </p:nvSpPr>
        <p:spPr>
          <a:xfrm>
            <a:off x="401832" y="6096000"/>
            <a:ext cx="8567738" cy="67707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18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16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r>
              <a:rPr lang="en" sz="1600" b="1" smtClean="0"/>
              <a:t>[ </a:t>
            </a:r>
            <a:r>
              <a:rPr lang="en" sz="1600" b="1" i="1" smtClean="0"/>
              <a:t>Heritage App: Annotating Images on Mobile Phones.</a:t>
            </a:r>
            <a:r>
              <a:rPr lang="en" sz="1600" b="1" smtClean="0"/>
              <a:t> J Panda, Shashank Sharma, C V Jawahar. ICVGIP-2012, Mumbai, India ]</a:t>
            </a:r>
            <a:endParaRPr lang="en" sz="1600" b="1" dirty="0"/>
          </a:p>
        </p:txBody>
      </p:sp>
    </p:spTree>
    <p:extLst>
      <p:ext uri="{BB962C8B-B14F-4D97-AF65-F5344CB8AC3E}">
        <p14:creationId xmlns:p14="http://schemas.microsoft.com/office/powerpoint/2010/main" val="242731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ctrTitle"/>
          </p:nvPr>
        </p:nvSpPr>
        <p:spPr>
          <a:xfrm>
            <a:off x="-304800" y="152400"/>
            <a:ext cx="9677400" cy="1538853"/>
          </a:xfrm>
          <a:prstGeom prst="rect">
            <a:avLst/>
          </a:prstGeom>
        </p:spPr>
        <p:txBody>
          <a:bodyPr wrap="square"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dirty="0">
                <a:solidFill>
                  <a:schemeClr val="accent1">
                    <a:lumMod val="50000"/>
                  </a:schemeClr>
                </a:solidFill>
              </a:rPr>
              <a:t>Heritage App</a:t>
            </a:r>
            <a:r>
              <a:rPr lang="en" dirty="0"/>
              <a:t>: </a:t>
            </a:r>
            <a:r>
              <a:rPr lang="en" dirty="0" smtClean="0"/>
              <a:t/>
            </a:r>
            <a:br>
              <a:rPr lang="en" dirty="0" smtClean="0"/>
            </a:br>
            <a:r>
              <a:rPr lang="en" dirty="0" smtClean="0"/>
              <a:t>Annotating </a:t>
            </a:r>
            <a:r>
              <a:rPr lang="en" dirty="0"/>
              <a:t>Images on Mobile Phones</a:t>
            </a:r>
          </a:p>
        </p:txBody>
      </p:sp>
      <p:sp>
        <p:nvSpPr>
          <p:cNvPr id="84" name="Shape 84"/>
          <p:cNvSpPr txBox="1">
            <a:spLocks noGrp="1"/>
          </p:cNvSpPr>
          <p:nvPr>
            <p:ph type="subTitle" idx="1"/>
          </p:nvPr>
        </p:nvSpPr>
        <p:spPr>
          <a:xfrm>
            <a:off x="401832" y="6096000"/>
            <a:ext cx="8567738" cy="677078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 lvl="0" algn="l" rtl="0">
              <a:buNone/>
            </a:pPr>
            <a:r>
              <a:rPr lang="en" sz="1600" b="1" dirty="0" smtClean="0"/>
              <a:t>[ </a:t>
            </a:r>
            <a:r>
              <a:rPr lang="en" sz="1600" b="1" i="1" dirty="0" smtClean="0"/>
              <a:t>Heritage App: Annotating Images on Mobile Phones.</a:t>
            </a:r>
            <a:r>
              <a:rPr lang="en" sz="1600" b="1" dirty="0" smtClean="0"/>
              <a:t> J Panda, Shashank Sharma, C V Jawahar. ICVGIP-2012, Mumbai, India ]</a:t>
            </a:r>
            <a:endParaRPr lang="en" sz="1600" b="1" dirty="0"/>
          </a:p>
        </p:txBody>
      </p:sp>
      <p:sp>
        <p:nvSpPr>
          <p:cNvPr id="85" name="Shape 85"/>
          <p:cNvSpPr/>
          <p:nvPr/>
        </p:nvSpPr>
        <p:spPr>
          <a:xfrm>
            <a:off x="233362" y="2001727"/>
            <a:ext cx="2176050" cy="159219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86" name="Shape 86"/>
          <p:cNvSpPr/>
          <p:nvPr/>
        </p:nvSpPr>
        <p:spPr>
          <a:xfrm>
            <a:off x="2457450" y="2054115"/>
            <a:ext cx="2185357" cy="152541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88" name="Shape 88"/>
          <p:cNvSpPr/>
          <p:nvPr/>
        </p:nvSpPr>
        <p:spPr>
          <a:xfrm>
            <a:off x="6912477" y="2100291"/>
            <a:ext cx="2168023" cy="143306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778" y="1662004"/>
            <a:ext cx="2172299" cy="19175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00600" y="1612723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Let me try 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</a:rPr>
              <a:t>Heritage App</a:t>
            </a:r>
            <a:r>
              <a:rPr lang="en-US" sz="1800" b="1" dirty="0" smtClean="0"/>
              <a:t> on my phone </a:t>
            </a:r>
            <a:r>
              <a:rPr lang="en-US" sz="1800" dirty="0" smtClean="0">
                <a:sym typeface="Wingdings" pitchFamily="2" charset="2"/>
              </a:rPr>
              <a:t>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3886200"/>
            <a:ext cx="8305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Search on your smartphone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Heritage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App </a:t>
            </a:r>
            <a:r>
              <a:rPr lang="en-US" sz="2400" dirty="0" smtClean="0"/>
              <a:t>designed for the location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Works without internet. Well-suited for remote places.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6"/>
          <p:cNvSpPr txBox="1">
            <a:spLocks noGrp="1"/>
          </p:cNvSpPr>
          <p:nvPr>
            <p:ph type="title"/>
          </p:nvPr>
        </p:nvSpPr>
        <p:spPr>
          <a:xfrm>
            <a:off x="761999" y="205056"/>
            <a:ext cx="7620001" cy="861744"/>
          </a:xfrm>
          <a:prstGeom prst="rect">
            <a:avLst/>
          </a:prstGeom>
        </p:spPr>
        <p:txBody>
          <a:bodyPr wrap="square"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4400" b="0" cap="none" dirty="0" smtClean="0"/>
              <a:t>Computer Vision for All</a:t>
            </a:r>
            <a:endParaRPr lang="en" sz="4400" b="0" cap="non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81" y="3489864"/>
            <a:ext cx="4267200" cy="109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69" y="4979726"/>
            <a:ext cx="4236962" cy="1437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http://m1.behance.net/rendition/modules/57703829/disp/89da4dbe50254446b18e4bae7f6c9eb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452" y="2133600"/>
            <a:ext cx="2796419" cy="135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2721347"/>
            <a:ext cx="3670300" cy="214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43" y="4651117"/>
            <a:ext cx="4145038" cy="181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3331" y="912674"/>
            <a:ext cx="8623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Recent Advances in Computer Vision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Useful, innovative applications delivered over web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64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/>
          <p:nvPr/>
        </p:nvSpPr>
        <p:spPr>
          <a:xfrm>
            <a:off x="501150" y="2218601"/>
            <a:ext cx="7766550" cy="3854149"/>
          </a:xfrm>
          <a:custGeom>
            <a:avLst/>
            <a:gdLst/>
            <a:ahLst/>
            <a:cxnLst/>
            <a:rect l="0" t="0" r="0" b="0"/>
            <a:pathLst>
              <a:path w="310662" h="150641" extrusionOk="0">
                <a:moveTo>
                  <a:pt x="587" y="0"/>
                </a:moveTo>
                <a:lnTo>
                  <a:pt x="94957" y="586"/>
                </a:lnTo>
                <a:lnTo>
                  <a:pt x="94957" y="56857"/>
                </a:lnTo>
                <a:lnTo>
                  <a:pt x="310662" y="56857"/>
                </a:lnTo>
                <a:lnTo>
                  <a:pt x="310662" y="150641"/>
                </a:lnTo>
                <a:lnTo>
                  <a:pt x="0" y="150641"/>
                </a:lnTo>
                <a:close/>
              </a:path>
            </a:pathLst>
          </a:custGeom>
          <a:noFill/>
          <a:ln w="76200" cap="flat">
            <a:solidFill>
              <a:srgbClr val="00FF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499" name="Shape 499"/>
          <p:cNvSpPr/>
          <p:nvPr/>
        </p:nvSpPr>
        <p:spPr>
          <a:xfrm>
            <a:off x="3241425" y="1037008"/>
            <a:ext cx="4877700" cy="2379600"/>
          </a:xfrm>
          <a:prstGeom prst="rect">
            <a:avLst/>
          </a:prstGeom>
          <a:noFill/>
          <a:ln w="19050" cap="flat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500" name="Shape 500"/>
          <p:cNvSpPr/>
          <p:nvPr/>
        </p:nvSpPr>
        <p:spPr>
          <a:xfrm>
            <a:off x="530486" y="2400300"/>
            <a:ext cx="2256600" cy="2271299"/>
          </a:xfrm>
          <a:prstGeom prst="rect">
            <a:avLst/>
          </a:prstGeom>
          <a:noFill/>
          <a:ln w="19050" cap="flat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501" name="Shape 501"/>
          <p:cNvSpPr txBox="1">
            <a:spLocks noGrp="1"/>
          </p:cNvSpPr>
          <p:nvPr>
            <p:ph type="title"/>
          </p:nvPr>
        </p:nvSpPr>
        <p:spPr>
          <a:xfrm>
            <a:off x="76200" y="135600"/>
            <a:ext cx="8610599" cy="9312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dirty="0"/>
              <a:t>Our Problem:Instance Retrieval</a:t>
            </a:r>
          </a:p>
        </p:txBody>
      </p:sp>
      <p:sp>
        <p:nvSpPr>
          <p:cNvPr id="502" name="Shape 502"/>
          <p:cNvSpPr/>
          <p:nvPr/>
        </p:nvSpPr>
        <p:spPr>
          <a:xfrm>
            <a:off x="6629400" y="2291086"/>
            <a:ext cx="1371097" cy="102944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503" name="Shape 503"/>
          <p:cNvSpPr/>
          <p:nvPr/>
        </p:nvSpPr>
        <p:spPr>
          <a:xfrm>
            <a:off x="6623475" y="1083931"/>
            <a:ext cx="1411654" cy="105870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504" name="Shape 504"/>
          <p:cNvSpPr/>
          <p:nvPr/>
        </p:nvSpPr>
        <p:spPr>
          <a:xfrm>
            <a:off x="5014550" y="1092965"/>
            <a:ext cx="1392131" cy="104063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505" name="Shape 505"/>
          <p:cNvSpPr/>
          <p:nvPr/>
        </p:nvSpPr>
        <p:spPr>
          <a:xfrm>
            <a:off x="4997904" y="2285772"/>
            <a:ext cx="1399660" cy="104709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506" name="Shape 506"/>
          <p:cNvSpPr/>
          <p:nvPr/>
        </p:nvSpPr>
        <p:spPr>
          <a:xfrm>
            <a:off x="3379140" y="1107099"/>
            <a:ext cx="1387228" cy="104042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</p:sp>
      <p:sp>
        <p:nvSpPr>
          <p:cNvPr id="507" name="Shape 507"/>
          <p:cNvSpPr/>
          <p:nvPr/>
        </p:nvSpPr>
        <p:spPr>
          <a:xfrm>
            <a:off x="3361575" y="2305075"/>
            <a:ext cx="1407702" cy="105321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</p:sp>
      <p:sp>
        <p:nvSpPr>
          <p:cNvPr id="508" name="Shape 508"/>
          <p:cNvSpPr/>
          <p:nvPr/>
        </p:nvSpPr>
        <p:spPr>
          <a:xfrm>
            <a:off x="504080" y="1107783"/>
            <a:ext cx="2256900" cy="9231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b="1"/>
              <a:t>CATEGORY Retrieval : </a:t>
            </a:r>
            <a:br>
              <a:rPr lang="en" b="1"/>
            </a:br>
            <a:r>
              <a:rPr lang="en" b="1"/>
              <a:t>Hampi Temples</a:t>
            </a:r>
          </a:p>
        </p:txBody>
      </p:sp>
      <p:sp>
        <p:nvSpPr>
          <p:cNvPr id="509" name="Shape 509"/>
          <p:cNvSpPr/>
          <p:nvPr/>
        </p:nvSpPr>
        <p:spPr>
          <a:xfrm>
            <a:off x="533400" y="5027100"/>
            <a:ext cx="2227500" cy="9231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b="1"/>
              <a:t>INSTANCE Retrieval : </a:t>
            </a:r>
            <a:br>
              <a:rPr lang="en" b="1"/>
            </a:br>
            <a:r>
              <a:rPr lang="en" b="1"/>
              <a:t>Vittala Temple Entrance Images</a:t>
            </a:r>
          </a:p>
        </p:txBody>
      </p:sp>
      <p:sp>
        <p:nvSpPr>
          <p:cNvPr id="510" name="Shape 510"/>
          <p:cNvSpPr txBox="1"/>
          <p:nvPr/>
        </p:nvSpPr>
        <p:spPr>
          <a:xfrm>
            <a:off x="471859" y="4070487"/>
            <a:ext cx="2388599" cy="5415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algn="ctr" rtl="0">
              <a:buNone/>
            </a:pPr>
            <a:r>
              <a:rPr lang="en" sz="1800" b="1"/>
              <a:t>QUERY IMAGE </a:t>
            </a:r>
          </a:p>
        </p:txBody>
      </p:sp>
      <p:sp>
        <p:nvSpPr>
          <p:cNvPr id="511" name="Shape 511"/>
          <p:cNvSpPr/>
          <p:nvPr/>
        </p:nvSpPr>
        <p:spPr>
          <a:xfrm>
            <a:off x="3241425" y="3753358"/>
            <a:ext cx="4910400" cy="2247900"/>
          </a:xfrm>
          <a:prstGeom prst="rect">
            <a:avLst/>
          </a:prstGeom>
          <a:noFill/>
          <a:ln w="19050" cap="flat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512" name="Shape 512"/>
          <p:cNvSpPr/>
          <p:nvPr/>
        </p:nvSpPr>
        <p:spPr>
          <a:xfrm>
            <a:off x="2757850" y="1441950"/>
            <a:ext cx="468899" cy="2930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513" name="Shape 513"/>
          <p:cNvSpPr/>
          <p:nvPr/>
        </p:nvSpPr>
        <p:spPr>
          <a:xfrm>
            <a:off x="2757850" y="5328150"/>
            <a:ext cx="468899" cy="2930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514" name="Shape 514"/>
          <p:cNvSpPr/>
          <p:nvPr/>
        </p:nvSpPr>
        <p:spPr>
          <a:xfrm>
            <a:off x="1600200" y="2028115"/>
            <a:ext cx="248999" cy="351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515" name="Shape 515"/>
          <p:cNvSpPr/>
          <p:nvPr/>
        </p:nvSpPr>
        <p:spPr>
          <a:xfrm rot="-10746160">
            <a:off x="1600184" y="4673524"/>
            <a:ext cx="249030" cy="351651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516" name="Shape 516"/>
          <p:cNvSpPr/>
          <p:nvPr/>
        </p:nvSpPr>
        <p:spPr>
          <a:xfrm>
            <a:off x="5014626" y="4967233"/>
            <a:ext cx="1485050" cy="986789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</p:sp>
      <p:sp>
        <p:nvSpPr>
          <p:cNvPr id="517" name="Shape 517"/>
          <p:cNvSpPr/>
          <p:nvPr/>
        </p:nvSpPr>
        <p:spPr>
          <a:xfrm>
            <a:off x="3395844" y="4967435"/>
            <a:ext cx="1487037" cy="986386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</p:sp>
      <p:sp>
        <p:nvSpPr>
          <p:cNvPr id="518" name="Shape 518"/>
          <p:cNvSpPr/>
          <p:nvPr/>
        </p:nvSpPr>
        <p:spPr>
          <a:xfrm>
            <a:off x="6594350" y="4962504"/>
            <a:ext cx="1503472" cy="996248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</p:sp>
      <p:sp>
        <p:nvSpPr>
          <p:cNvPr id="519" name="Shape 519"/>
          <p:cNvSpPr/>
          <p:nvPr/>
        </p:nvSpPr>
        <p:spPr>
          <a:xfrm>
            <a:off x="6606016" y="3828942"/>
            <a:ext cx="1480140" cy="978083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</p:sp>
      <p:sp>
        <p:nvSpPr>
          <p:cNvPr id="520" name="Shape 520"/>
          <p:cNvSpPr/>
          <p:nvPr/>
        </p:nvSpPr>
        <p:spPr>
          <a:xfrm>
            <a:off x="3395844" y="3828942"/>
            <a:ext cx="1491563" cy="995057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</p:sp>
      <p:sp>
        <p:nvSpPr>
          <p:cNvPr id="521" name="Shape 521"/>
          <p:cNvSpPr/>
          <p:nvPr/>
        </p:nvSpPr>
        <p:spPr>
          <a:xfrm>
            <a:off x="603581" y="2515251"/>
            <a:ext cx="2144015" cy="1423852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</p:sp>
      <p:sp>
        <p:nvSpPr>
          <p:cNvPr id="522" name="Shape 522"/>
          <p:cNvSpPr/>
          <p:nvPr/>
        </p:nvSpPr>
        <p:spPr>
          <a:xfrm>
            <a:off x="5013638" y="3828942"/>
            <a:ext cx="1487027" cy="986495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</p:sp>
      <p:sp>
        <p:nvSpPr>
          <p:cNvPr id="523" name="Shape 523"/>
          <p:cNvSpPr/>
          <p:nvPr/>
        </p:nvSpPr>
        <p:spPr>
          <a:xfrm>
            <a:off x="1270461" y="2582015"/>
            <a:ext cx="776650" cy="952464"/>
          </a:xfrm>
          <a:custGeom>
            <a:avLst/>
            <a:gdLst/>
            <a:ahLst/>
            <a:cxnLst/>
            <a:rect l="0" t="0" r="0" b="0"/>
            <a:pathLst>
              <a:path w="31066" h="35169" extrusionOk="0">
                <a:moveTo>
                  <a:pt x="0" y="1172"/>
                </a:moveTo>
                <a:lnTo>
                  <a:pt x="29308" y="0"/>
                </a:lnTo>
                <a:lnTo>
                  <a:pt x="31066" y="35169"/>
                </a:lnTo>
                <a:lnTo>
                  <a:pt x="586" y="35169"/>
                </a:lnTo>
                <a:close/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524" name="Shape 524"/>
          <p:cNvSpPr/>
          <p:nvPr/>
        </p:nvSpPr>
        <p:spPr>
          <a:xfrm>
            <a:off x="512875" y="2540975"/>
            <a:ext cx="2285399" cy="366300"/>
          </a:xfrm>
          <a:prstGeom prst="rect">
            <a:avLst/>
          </a:prstGeom>
          <a:solidFill>
            <a:srgbClr val="BDBDBD">
              <a:alpha val="55769"/>
            </a:srgbClr>
          </a:solidFill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b="1"/>
              <a:t>Vittala Temple Entrance</a:t>
            </a:r>
          </a:p>
        </p:txBody>
      </p:sp>
      <p:sp>
        <p:nvSpPr>
          <p:cNvPr id="525" name="Shape 525"/>
          <p:cNvSpPr/>
          <p:nvPr/>
        </p:nvSpPr>
        <p:spPr>
          <a:xfrm rot="-10753814">
            <a:off x="2757790" y="3956521"/>
            <a:ext cx="468942" cy="2931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526" name="Shape 526"/>
          <p:cNvSpPr/>
          <p:nvPr/>
        </p:nvSpPr>
        <p:spPr>
          <a:xfrm>
            <a:off x="381015" y="987657"/>
            <a:ext cx="7840584" cy="2593568"/>
          </a:xfrm>
          <a:custGeom>
            <a:avLst/>
            <a:gdLst/>
            <a:ahLst/>
            <a:cxnLst/>
            <a:rect l="0" t="0" r="0" b="0"/>
            <a:pathLst>
              <a:path w="313592" h="100819" extrusionOk="0">
                <a:moveTo>
                  <a:pt x="2931" y="0"/>
                </a:moveTo>
                <a:lnTo>
                  <a:pt x="313592" y="0"/>
                </a:lnTo>
                <a:lnTo>
                  <a:pt x="313592" y="100819"/>
                </a:lnTo>
                <a:lnTo>
                  <a:pt x="103749" y="100819"/>
                </a:lnTo>
                <a:lnTo>
                  <a:pt x="103749" y="43962"/>
                </a:lnTo>
                <a:lnTo>
                  <a:pt x="0" y="43962"/>
                </a:lnTo>
                <a:close/>
              </a:path>
            </a:pathLst>
          </a:custGeom>
          <a:solidFill>
            <a:srgbClr val="CCCCCC">
              <a:alpha val="66540"/>
            </a:srgbClr>
          </a:solidFill>
          <a:ln>
            <a:noFill/>
          </a:ln>
        </p:spPr>
      </p:sp>
      <p:sp>
        <p:nvSpPr>
          <p:cNvPr id="31" name="Shape 468"/>
          <p:cNvSpPr txBox="1">
            <a:spLocks/>
          </p:cNvSpPr>
          <p:nvPr/>
        </p:nvSpPr>
        <p:spPr>
          <a:xfrm>
            <a:off x="304800" y="152400"/>
            <a:ext cx="8229600" cy="89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" smtClean="0"/>
              <a:t>Instance Vs Category Retrieval</a:t>
            </a:r>
            <a:endParaRPr lang="en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/>
      <p:bldP spid="524" grpId="0" animBg="1"/>
      <p:bldP spid="525" grpId="0" animBg="1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/>
          <p:nvPr/>
        </p:nvSpPr>
        <p:spPr>
          <a:xfrm rot="-5408957">
            <a:off x="-657958" y="1899912"/>
            <a:ext cx="2435171" cy="60315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535" name="Shape 535"/>
          <p:cNvSpPr/>
          <p:nvPr/>
        </p:nvSpPr>
        <p:spPr>
          <a:xfrm>
            <a:off x="899395" y="1412569"/>
            <a:ext cx="3456779" cy="179669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536" name="Shape 536"/>
          <p:cNvSpPr/>
          <p:nvPr/>
        </p:nvSpPr>
        <p:spPr>
          <a:xfrm>
            <a:off x="4602363" y="850250"/>
            <a:ext cx="1466113" cy="293224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537" name="Shape 537"/>
          <p:cNvSpPr/>
          <p:nvPr/>
        </p:nvSpPr>
        <p:spPr>
          <a:xfrm>
            <a:off x="6482520" y="910383"/>
            <a:ext cx="1466113" cy="294831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538" name="Shape 538"/>
          <p:cNvSpPr/>
          <p:nvPr/>
        </p:nvSpPr>
        <p:spPr>
          <a:xfrm>
            <a:off x="2002965" y="1620446"/>
            <a:ext cx="776399" cy="553499"/>
          </a:xfrm>
          <a:prstGeom prst="rect">
            <a:avLst/>
          </a:prstGeom>
          <a:noFill/>
          <a:ln w="28575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539" name="Shape 539"/>
          <p:cNvSpPr txBox="1"/>
          <p:nvPr/>
        </p:nvSpPr>
        <p:spPr>
          <a:xfrm>
            <a:off x="1655591" y="953732"/>
            <a:ext cx="1945799" cy="3767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algn="ctr">
              <a:buNone/>
            </a:pPr>
            <a:r>
              <a:rPr lang="en" sz="1800" b="1"/>
              <a:t>QUERY 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4931257" y="556495"/>
            <a:ext cx="3022500" cy="3156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algn="ctr" rtl="0">
              <a:buNone/>
            </a:pPr>
            <a:r>
              <a:rPr lang="en" sz="1800" b="1"/>
              <a:t>RETRIEVAL RESULTS</a:t>
            </a:r>
          </a:p>
        </p:txBody>
      </p:sp>
      <p:sp>
        <p:nvSpPr>
          <p:cNvPr id="541" name="Shape 541"/>
          <p:cNvSpPr/>
          <p:nvPr/>
        </p:nvSpPr>
        <p:spPr>
          <a:xfrm>
            <a:off x="4578307" y="908559"/>
            <a:ext cx="3381900" cy="2933099"/>
          </a:xfrm>
          <a:prstGeom prst="rect">
            <a:avLst/>
          </a:prstGeom>
          <a:noFill/>
          <a:ln w="38100" cap="flat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542" name="Shape 542"/>
          <p:cNvSpPr txBox="1"/>
          <p:nvPr/>
        </p:nvSpPr>
        <p:spPr>
          <a:xfrm>
            <a:off x="193975" y="6186050"/>
            <a:ext cx="8873825" cy="615523"/>
          </a:xfrm>
          <a:prstGeom prst="rect">
            <a:avLst/>
          </a:prstGeom>
          <a:noFill/>
        </p:spPr>
        <p:txBody>
          <a:bodyPr wrap="square"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 dirty="0" smtClean="0"/>
              <a:t>J Sivic &amp; A Zisserman. Video </a:t>
            </a:r>
            <a:r>
              <a:rPr lang="en" dirty="0"/>
              <a:t>Google: A Text Retrieval Approach to Object Matching in </a:t>
            </a:r>
            <a:r>
              <a:rPr lang="en" dirty="0" smtClean="0"/>
              <a:t>videos</a:t>
            </a:r>
            <a:r>
              <a:rPr lang="en" dirty="0"/>
              <a:t>.</a:t>
            </a:r>
            <a:r>
              <a:rPr lang="en" dirty="0" smtClean="0"/>
              <a:t> In ICCV, 2003</a:t>
            </a:r>
            <a:endParaRPr lang="en" dirty="0"/>
          </a:p>
          <a:p>
            <a:pPr>
              <a:buNone/>
            </a:pPr>
            <a:r>
              <a:rPr lang="en" dirty="0"/>
              <a:t>Philbin </a:t>
            </a:r>
            <a:r>
              <a:rPr lang="en" i="1" dirty="0"/>
              <a:t>et </a:t>
            </a:r>
            <a:r>
              <a:rPr lang="en" i="1" dirty="0" smtClean="0"/>
              <a:t>al.</a:t>
            </a:r>
            <a:r>
              <a:rPr lang="en" dirty="0"/>
              <a:t> </a:t>
            </a:r>
            <a:r>
              <a:rPr lang="en" dirty="0" smtClean="0"/>
              <a:t>Object </a:t>
            </a:r>
            <a:r>
              <a:rPr lang="en" dirty="0"/>
              <a:t>retrieval with large vocabularies and fast spatial </a:t>
            </a:r>
            <a:r>
              <a:rPr lang="en" dirty="0" smtClean="0"/>
              <a:t>matching. In CVPR, 2007</a:t>
            </a:r>
            <a:endParaRPr lang="en" dirty="0"/>
          </a:p>
        </p:txBody>
      </p:sp>
      <p:sp>
        <p:nvSpPr>
          <p:cNvPr id="543" name="Shape 543"/>
          <p:cNvSpPr/>
          <p:nvPr/>
        </p:nvSpPr>
        <p:spPr>
          <a:xfrm>
            <a:off x="1194512" y="3905272"/>
            <a:ext cx="2751000" cy="2182398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</p:sp>
      <p:sp>
        <p:nvSpPr>
          <p:cNvPr id="544" name="Shape 544"/>
          <p:cNvSpPr/>
          <p:nvPr/>
        </p:nvSpPr>
        <p:spPr>
          <a:xfrm>
            <a:off x="4395918" y="3998148"/>
            <a:ext cx="4286878" cy="109585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</p:sp>
      <p:sp>
        <p:nvSpPr>
          <p:cNvPr id="545" name="Shape 545"/>
          <p:cNvSpPr/>
          <p:nvPr/>
        </p:nvSpPr>
        <p:spPr>
          <a:xfrm>
            <a:off x="4414143" y="5070697"/>
            <a:ext cx="4263645" cy="1039976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</p:sp>
      <p:sp>
        <p:nvSpPr>
          <p:cNvPr id="546" name="Shape 546"/>
          <p:cNvSpPr/>
          <p:nvPr/>
        </p:nvSpPr>
        <p:spPr>
          <a:xfrm>
            <a:off x="4349707" y="3956559"/>
            <a:ext cx="4393200" cy="2282099"/>
          </a:xfrm>
          <a:prstGeom prst="rect">
            <a:avLst/>
          </a:prstGeom>
          <a:noFill/>
          <a:ln w="38100" cap="flat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547" name="Shape 547"/>
          <p:cNvSpPr/>
          <p:nvPr/>
        </p:nvSpPr>
        <p:spPr>
          <a:xfrm rot="-5400000">
            <a:off x="-817475" y="4765899"/>
            <a:ext cx="2757600" cy="387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pPr algn="ctr">
              <a:buNone/>
            </a:pPr>
            <a:r>
              <a:rPr lang="en" sz="2400" b="1"/>
              <a:t>Oxford Buildings</a:t>
            </a:r>
          </a:p>
        </p:txBody>
      </p:sp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533400" y="228600"/>
            <a:ext cx="4647899" cy="7476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dirty="0"/>
              <a:t>Instance Retrieval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 txBox="1">
            <a:spLocks noGrp="1"/>
          </p:cNvSpPr>
          <p:nvPr>
            <p:ph type="title"/>
          </p:nvPr>
        </p:nvSpPr>
        <p:spPr>
          <a:xfrm>
            <a:off x="279400" y="228600"/>
            <a:ext cx="8559800" cy="861744"/>
          </a:xfrm>
          <a:prstGeom prst="rect">
            <a:avLst/>
          </a:prstGeom>
        </p:spPr>
        <p:txBody>
          <a:bodyPr wrap="square"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dirty="0" smtClean="0"/>
              <a:t>Instance Retrieval Approach</a:t>
            </a:r>
            <a:endParaRPr lang="en" dirty="0"/>
          </a:p>
        </p:txBody>
      </p:sp>
      <p:sp>
        <p:nvSpPr>
          <p:cNvPr id="557" name="Shape 557"/>
          <p:cNvSpPr txBox="1">
            <a:spLocks noGrp="1"/>
          </p:cNvSpPr>
          <p:nvPr>
            <p:ph type="body" idx="1"/>
          </p:nvPr>
        </p:nvSpPr>
        <p:spPr>
          <a:xfrm>
            <a:off x="-215900" y="1696790"/>
            <a:ext cx="3187700" cy="1046410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 marL="139700" lvl="0" rtl="0">
              <a:buClr>
                <a:srgbClr val="000000"/>
              </a:buClr>
              <a:buSzPct val="129629"/>
            </a:pPr>
            <a:r>
              <a:rPr lang="en" sz="2800" b="1" dirty="0" smtClean="0">
                <a:latin typeface="Calibri" pitchFamily="34" charset="0"/>
                <a:cs typeface="Calibri" pitchFamily="34" charset="0"/>
              </a:rPr>
              <a:t>Bag of Visual Words</a:t>
            </a:r>
            <a:r>
              <a:rPr lang="en" sz="2800" dirty="0" smtClean="0">
                <a:latin typeface="Calibri" pitchFamily="34" charset="0"/>
                <a:cs typeface="Calibri" pitchFamily="34" charset="0"/>
              </a:rPr>
              <a:t>  (BoW)</a:t>
            </a:r>
            <a:endParaRPr lang="en" sz="28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305666"/>
              </p:ext>
            </p:extLst>
          </p:nvPr>
        </p:nvGraphicFramePr>
        <p:xfrm>
          <a:off x="2590800" y="1219200"/>
          <a:ext cx="6250495" cy="4205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Acrobat Document" r:id="rId4" imgW="8238865" imgH="5543356" progId="AcroExch.Document.7">
                  <p:embed/>
                </p:oleObj>
              </mc:Choice>
              <mc:Fallback>
                <p:oleObj name="Acrobat Document" r:id="rId4" imgW="8238865" imgH="5543356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90800" y="1219200"/>
                        <a:ext cx="6250495" cy="4205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1000" y="5484911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Summarize </a:t>
            </a:r>
            <a:r>
              <a:rPr lang="en-US" sz="2400" dirty="0"/>
              <a:t>entire </a:t>
            </a:r>
            <a:r>
              <a:rPr lang="en-US" sz="2400" dirty="0" smtClean="0"/>
              <a:t>image based </a:t>
            </a:r>
            <a:r>
              <a:rPr lang="en-US" sz="2400" dirty="0"/>
              <a:t>on its distribution </a:t>
            </a:r>
            <a:r>
              <a:rPr lang="en-US" sz="2400" dirty="0" smtClean="0"/>
              <a:t> (</a:t>
            </a:r>
            <a:r>
              <a:rPr lang="en-US" sz="2400" dirty="0"/>
              <a:t>histogram) of word </a:t>
            </a:r>
            <a:r>
              <a:rPr lang="en-US" sz="2400" dirty="0" smtClean="0"/>
              <a:t>occurrences</a:t>
            </a:r>
            <a:r>
              <a:rPr lang="en-US" sz="2400" dirty="0"/>
              <a:t>.</a:t>
            </a:r>
          </a:p>
        </p:txBody>
      </p:sp>
      <p:sp>
        <p:nvSpPr>
          <p:cNvPr id="6" name="Shape 542"/>
          <p:cNvSpPr txBox="1"/>
          <p:nvPr/>
        </p:nvSpPr>
        <p:spPr>
          <a:xfrm>
            <a:off x="193975" y="6305521"/>
            <a:ext cx="8873825" cy="400079"/>
          </a:xfrm>
          <a:prstGeom prst="rect">
            <a:avLst/>
          </a:prstGeom>
          <a:noFill/>
        </p:spPr>
        <p:txBody>
          <a:bodyPr wrap="square" lIns="91425" tIns="91425" rIns="91425" bIns="91425" anchor="t" anchorCtr="0">
            <a:spAutoFit/>
          </a:bodyPr>
          <a:lstStyle/>
          <a:p>
            <a:pPr lvl="0"/>
            <a:r>
              <a:rPr lang="en-US" dirty="0"/>
              <a:t>ICCV 2005 short course, L. </a:t>
            </a:r>
            <a:r>
              <a:rPr lang="en-US" dirty="0" err="1"/>
              <a:t>Fei-Fei</a:t>
            </a:r>
            <a:endParaRPr lang="en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56"/>
          <p:cNvSpPr txBox="1">
            <a:spLocks noGrp="1"/>
          </p:cNvSpPr>
          <p:nvPr>
            <p:ph type="title"/>
          </p:nvPr>
        </p:nvSpPr>
        <p:spPr>
          <a:xfrm>
            <a:off x="762000" y="216828"/>
            <a:ext cx="7391400" cy="861744"/>
          </a:xfrm>
          <a:prstGeom prst="rect">
            <a:avLst/>
          </a:prstGeom>
        </p:spPr>
        <p:txBody>
          <a:bodyPr wrap="square"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4400" b="0" cap="none" dirty="0" smtClean="0"/>
              <a:t>Visual Words: Main Idea</a:t>
            </a:r>
            <a:endParaRPr lang="en" sz="4400" b="0" cap="non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208289"/>
            <a:ext cx="3437418" cy="131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3" y="3576637"/>
            <a:ext cx="3437417" cy="1308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953000"/>
            <a:ext cx="3424717" cy="131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9144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High-dimensional Descriptor Space: For Ex. for SIFT, Each point is 128-dimensional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381000" y="2170332"/>
            <a:ext cx="3657600" cy="415426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756541"/>
            <a:ext cx="2561996" cy="26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123217" y="4114800"/>
            <a:ext cx="2048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 Each group of patches belong to the same visual word</a:t>
            </a:r>
            <a:endParaRPr lang="en-US" sz="2400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47906"/>
            <a:ext cx="2566988" cy="228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531" y="1258548"/>
            <a:ext cx="275272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4267200" y="2402680"/>
            <a:ext cx="685800" cy="3405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7345133" y="3276600"/>
            <a:ext cx="274867" cy="47994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hape 542"/>
          <p:cNvSpPr txBox="1"/>
          <p:nvPr/>
        </p:nvSpPr>
        <p:spPr>
          <a:xfrm>
            <a:off x="193975" y="6248400"/>
            <a:ext cx="8873825" cy="677078"/>
          </a:xfrm>
          <a:prstGeom prst="rect">
            <a:avLst/>
          </a:prstGeom>
          <a:noFill/>
        </p:spPr>
        <p:txBody>
          <a:bodyPr wrap="square" lIns="91425" tIns="91425" rIns="91425" bIns="91425" anchor="t" anchorCtr="0">
            <a:spAutoFit/>
          </a:bodyPr>
          <a:lstStyle/>
          <a:p>
            <a:pPr lvl="0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Scalable Recognition with a Vocabulary Tree,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D.Nister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ICCV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2005</a:t>
            </a:r>
          </a:p>
          <a:p>
            <a:pPr lvl="0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Zisserman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et al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. , ICCV-2003</a:t>
            </a:r>
            <a:endParaRPr lang="en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46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3" grpId="0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112688"/>
            <a:ext cx="8001000" cy="39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hape 556"/>
          <p:cNvSpPr txBox="1">
            <a:spLocks noGrp="1"/>
          </p:cNvSpPr>
          <p:nvPr>
            <p:ph type="title"/>
          </p:nvPr>
        </p:nvSpPr>
        <p:spPr>
          <a:xfrm>
            <a:off x="863600" y="178729"/>
            <a:ext cx="7213600" cy="861744"/>
          </a:xfrm>
          <a:prstGeom prst="rect">
            <a:avLst/>
          </a:prstGeom>
        </p:spPr>
        <p:txBody>
          <a:bodyPr wrap="square"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sz="4400" b="0" cap="none" dirty="0" smtClean="0"/>
              <a:t>Comparing Images with BoW</a:t>
            </a:r>
            <a:endParaRPr lang="en" sz="4400" b="0" cap="none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50292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Rank </a:t>
            </a:r>
            <a:r>
              <a:rPr lang="en-US" sz="2400" dirty="0" smtClean="0"/>
              <a:t>images </a:t>
            </a:r>
            <a:r>
              <a:rPr lang="en-US" sz="2400" dirty="0"/>
              <a:t>by normalized scalar product between their </a:t>
            </a:r>
            <a:r>
              <a:rPr lang="en-US" sz="2400" dirty="0" smtClean="0"/>
              <a:t>(</a:t>
            </a:r>
            <a:r>
              <a:rPr lang="en-US" sz="2400" dirty="0"/>
              <a:t>possibly weighted) occurrence </a:t>
            </a:r>
            <a:r>
              <a:rPr lang="en-US" sz="2400" dirty="0" smtClean="0"/>
              <a:t>counts i.e. nearest neighbor </a:t>
            </a:r>
            <a:r>
              <a:rPr lang="en-US" sz="2400" dirty="0"/>
              <a:t>search for similar images.</a:t>
            </a:r>
          </a:p>
        </p:txBody>
      </p:sp>
      <p:sp>
        <p:nvSpPr>
          <p:cNvPr id="7" name="Shape 542"/>
          <p:cNvSpPr txBox="1"/>
          <p:nvPr/>
        </p:nvSpPr>
        <p:spPr>
          <a:xfrm>
            <a:off x="193975" y="6305521"/>
            <a:ext cx="8873825" cy="430857"/>
          </a:xfrm>
          <a:prstGeom prst="rect">
            <a:avLst/>
          </a:prstGeom>
          <a:noFill/>
        </p:spPr>
        <p:txBody>
          <a:bodyPr wrap="square" lIns="91425" tIns="91425" rIns="91425" bIns="91425" anchor="t" anchorCtr="0">
            <a:spAutoFit/>
          </a:bodyPr>
          <a:lstStyle/>
          <a:p>
            <a:pPr lvl="0"/>
            <a:r>
              <a:rPr lang="en-US" sz="1600" dirty="0"/>
              <a:t>ICCV 2005 short course, L. </a:t>
            </a:r>
            <a:r>
              <a:rPr lang="en-US" sz="1600" dirty="0" err="1"/>
              <a:t>Fei-Fei</a:t>
            </a:r>
            <a:endParaRPr lang="en" sz="1600" dirty="0"/>
          </a:p>
        </p:txBody>
      </p:sp>
    </p:spTree>
    <p:extLst>
      <p:ext uri="{BB962C8B-B14F-4D97-AF65-F5344CB8AC3E}">
        <p14:creationId xmlns:p14="http://schemas.microsoft.com/office/powerpoint/2010/main" val="65865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56"/>
          <p:cNvSpPr txBox="1">
            <a:spLocks noGrp="1"/>
          </p:cNvSpPr>
          <p:nvPr>
            <p:ph type="title"/>
          </p:nvPr>
        </p:nvSpPr>
        <p:spPr>
          <a:xfrm>
            <a:off x="863600" y="213747"/>
            <a:ext cx="7213600" cy="1538853"/>
          </a:xfrm>
          <a:prstGeom prst="rect">
            <a:avLst/>
          </a:prstGeom>
        </p:spPr>
        <p:txBody>
          <a:bodyPr wrap="square"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4400" b="0" cap="none" dirty="0" smtClean="0"/>
              <a:t>Efficient Retrieval with Inverted Index</a:t>
            </a:r>
            <a:endParaRPr lang="en" sz="4400" b="0" cap="non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1778000"/>
            <a:ext cx="692467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599" y="2369403"/>
            <a:ext cx="2133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Easy look-up search index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4960203"/>
            <a:ext cx="2133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Tf-idf</a:t>
            </a:r>
            <a:r>
              <a:rPr lang="en-US" sz="2400" dirty="0" smtClean="0"/>
              <a:t> weighting</a:t>
            </a:r>
            <a:endParaRPr lang="en-US" sz="24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4246988"/>
            <a:ext cx="6115050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38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 txBox="1">
            <a:spLocks noGrp="1"/>
          </p:cNvSpPr>
          <p:nvPr>
            <p:ph type="title"/>
          </p:nvPr>
        </p:nvSpPr>
        <p:spPr>
          <a:xfrm>
            <a:off x="279400" y="228600"/>
            <a:ext cx="8559800" cy="861744"/>
          </a:xfrm>
          <a:prstGeom prst="rect">
            <a:avLst/>
          </a:prstGeom>
        </p:spPr>
        <p:txBody>
          <a:bodyPr wrap="square"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dirty="0"/>
              <a:t>Instance retrieval on </a:t>
            </a:r>
            <a:r>
              <a:rPr lang="en" dirty="0" smtClean="0"/>
              <a:t>Mobiles</a:t>
            </a:r>
            <a:endParaRPr lang="en" dirty="0"/>
          </a:p>
        </p:txBody>
      </p:sp>
      <p:sp>
        <p:nvSpPr>
          <p:cNvPr id="557" name="Shape 557"/>
          <p:cNvSpPr txBox="1">
            <a:spLocks noGrp="1"/>
          </p:cNvSpPr>
          <p:nvPr>
            <p:ph type="body" idx="1"/>
          </p:nvPr>
        </p:nvSpPr>
        <p:spPr>
          <a:xfrm>
            <a:off x="210600" y="1066800"/>
            <a:ext cx="8933400" cy="5491217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 marL="457200" lvl="0" indent="-317500" algn="l" rtl="0">
              <a:buClr>
                <a:srgbClr val="000000"/>
              </a:buClr>
              <a:buSzPct val="129629"/>
              <a:buFont typeface="Arial"/>
              <a:buChar char="•"/>
            </a:pPr>
            <a:r>
              <a:rPr lang="en" sz="2400" dirty="0">
                <a:latin typeface="Calibri" pitchFamily="34" charset="0"/>
                <a:cs typeface="Calibri" pitchFamily="34" charset="0"/>
              </a:rPr>
              <a:t>Observation 1: </a:t>
            </a:r>
            <a:r>
              <a:rPr lang="en" sz="2400" dirty="0" smtClean="0">
                <a:latin typeface="Calibri" pitchFamily="34" charset="0"/>
                <a:cs typeface="Calibri" pitchFamily="34" charset="0"/>
              </a:rPr>
              <a:t>1GB </a:t>
            </a:r>
            <a:r>
              <a:rPr lang="en" sz="2400" dirty="0">
                <a:latin typeface="Calibri" pitchFamily="34" charset="0"/>
                <a:cs typeface="Calibri" pitchFamily="34" charset="0"/>
              </a:rPr>
              <a:t>required for </a:t>
            </a:r>
            <a:r>
              <a:rPr lang="en" sz="2400" dirty="0" smtClean="0">
                <a:latin typeface="Calibri" pitchFamily="34" charset="0"/>
                <a:cs typeface="Calibri" pitchFamily="34" charset="0"/>
              </a:rPr>
              <a:t>10K med resolution </a:t>
            </a:r>
            <a:r>
              <a:rPr lang="en" sz="2400" dirty="0">
                <a:latin typeface="Calibri" pitchFamily="34" charset="0"/>
                <a:cs typeface="Calibri" pitchFamily="34" charset="0"/>
              </a:rPr>
              <a:t>images</a:t>
            </a:r>
            <a:r>
              <a:rPr lang="en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914400" lvl="1" indent="-317500" algn="l">
              <a:buSzPct val="129629"/>
              <a:buFont typeface="Arial"/>
              <a:buChar char="•"/>
            </a:pPr>
            <a:r>
              <a:rPr lang="en" sz="2000" dirty="0" smtClean="0">
                <a:latin typeface="Calibri" pitchFamily="34" charset="0"/>
                <a:cs typeface="Calibri" pitchFamily="34" charset="0"/>
              </a:rPr>
              <a:t>Only </a:t>
            </a:r>
            <a:r>
              <a:rPr lang="en" sz="2000" dirty="0">
                <a:latin typeface="Calibri" pitchFamily="34" charset="0"/>
                <a:cs typeface="Calibri" pitchFamily="34" charset="0"/>
              </a:rPr>
              <a:t>annotations =&gt;   no image; only features the phone</a:t>
            </a:r>
            <a:r>
              <a:rPr lang="en" sz="20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914400" lvl="1" indent="-317500" algn="l">
              <a:buSzPct val="129629"/>
              <a:buFont typeface="Arial"/>
              <a:buChar char="•"/>
            </a:pPr>
            <a:r>
              <a:rPr lang="en" sz="2000" dirty="0" smtClean="0">
                <a:latin typeface="Calibri" pitchFamily="34" charset="0"/>
                <a:cs typeface="Calibri" pitchFamily="34" charset="0"/>
              </a:rPr>
              <a:t>1GB </a:t>
            </a:r>
            <a:r>
              <a:rPr lang="en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" sz="2000" dirty="0" smtClean="0">
                <a:latin typeface="Calibri" pitchFamily="34" charset="0"/>
                <a:cs typeface="Calibri" pitchFamily="34" charset="0"/>
              </a:rPr>
              <a:t>-&gt; 600 MB</a:t>
            </a:r>
          </a:p>
          <a:p>
            <a:pPr marL="457200" lvl="0" indent="-317500" algn="l">
              <a:buSzPct val="129629"/>
              <a:buFont typeface="Arial"/>
              <a:buChar char="•"/>
            </a:pPr>
            <a:r>
              <a:rPr lang="en" sz="2400" dirty="0">
                <a:latin typeface="Calibri" pitchFamily="34" charset="0"/>
                <a:cs typeface="Calibri" pitchFamily="34" charset="0"/>
              </a:rPr>
              <a:t>Observation 2: SIFT requires 128 Bytes. </a:t>
            </a:r>
            <a:r>
              <a:rPr lang="en" sz="2400" dirty="0" smtClean="0">
                <a:latin typeface="Calibri" pitchFamily="34" charset="0"/>
                <a:cs typeface="Calibri" pitchFamily="34" charset="0"/>
              </a:rPr>
              <a:t>Visual word </a:t>
            </a:r>
            <a:r>
              <a:rPr lang="en" sz="2400" dirty="0">
                <a:latin typeface="Calibri" pitchFamily="34" charset="0"/>
                <a:cs typeface="Calibri" pitchFamily="34" charset="0"/>
              </a:rPr>
              <a:t>index needs </a:t>
            </a:r>
            <a:r>
              <a:rPr lang="en" sz="2400" dirty="0" smtClean="0">
                <a:latin typeface="Calibri" pitchFamily="34" charset="0"/>
                <a:cs typeface="Calibri" pitchFamily="34" charset="0"/>
              </a:rPr>
              <a:t>4 Bytes.</a:t>
            </a:r>
          </a:p>
          <a:p>
            <a:pPr marL="914400" lvl="1" indent="-317500" algn="l">
              <a:buSzPct val="129629"/>
              <a:buFont typeface="Arial"/>
              <a:buChar char="•"/>
            </a:pPr>
            <a:r>
              <a:rPr lang="en" sz="2000" dirty="0">
                <a:latin typeface="Calibri" pitchFamily="34" charset="0"/>
                <a:cs typeface="Calibri" pitchFamily="34" charset="0"/>
              </a:rPr>
              <a:t>6</a:t>
            </a:r>
            <a:r>
              <a:rPr lang="en" sz="2000" dirty="0" smtClean="0">
                <a:latin typeface="Calibri" pitchFamily="34" charset="0"/>
                <a:cs typeface="Calibri" pitchFamily="34" charset="0"/>
              </a:rPr>
              <a:t>00MB -&gt; 60Mb</a:t>
            </a:r>
            <a:endParaRPr lang="en" sz="2000" dirty="0">
              <a:latin typeface="Calibri" pitchFamily="34" charset="0"/>
              <a:cs typeface="Calibri" pitchFamily="34" charset="0"/>
            </a:endParaRPr>
          </a:p>
          <a:p>
            <a:pPr marL="457200" lvl="0" indent="-317500" algn="l" rtl="0">
              <a:buClr>
                <a:srgbClr val="000000"/>
              </a:buClr>
              <a:buSzPct val="129629"/>
              <a:buFont typeface="Arial"/>
              <a:buChar char="•"/>
            </a:pPr>
            <a:r>
              <a:rPr lang="en" sz="2400" dirty="0">
                <a:latin typeface="Calibri" pitchFamily="34" charset="0"/>
                <a:cs typeface="Calibri" pitchFamily="34" charset="0"/>
              </a:rPr>
              <a:t>Observation </a:t>
            </a:r>
            <a:r>
              <a:rPr lang="en" sz="2400" dirty="0" smtClean="0">
                <a:latin typeface="Calibri" pitchFamily="34" charset="0"/>
                <a:cs typeface="Calibri" pitchFamily="34" charset="0"/>
              </a:rPr>
              <a:t>3: </a:t>
            </a:r>
            <a:r>
              <a:rPr lang="en" sz="2400" dirty="0">
                <a:latin typeface="Calibri" pitchFamily="34" charset="0"/>
                <a:cs typeface="Calibri" pitchFamily="34" charset="0"/>
              </a:rPr>
              <a:t>Annotation accuracy is what we need and not average </a:t>
            </a:r>
            <a:r>
              <a:rPr lang="en" sz="2400" dirty="0" smtClean="0">
                <a:latin typeface="Calibri" pitchFamily="34" charset="0"/>
                <a:cs typeface="Calibri" pitchFamily="34" charset="0"/>
              </a:rPr>
              <a:t>precision.</a:t>
            </a:r>
          </a:p>
          <a:p>
            <a:pPr marL="914400" lvl="1" indent="-317500" algn="l">
              <a:buSzPct val="129629"/>
              <a:buFont typeface="Arial"/>
              <a:buChar char="•"/>
            </a:pPr>
            <a:r>
              <a:rPr lang="en" sz="2000" dirty="0" smtClean="0">
                <a:latin typeface="Calibri" pitchFamily="34" charset="0"/>
                <a:cs typeface="Calibri" pitchFamily="34" charset="0"/>
              </a:rPr>
              <a:t>Precision@1 </a:t>
            </a:r>
            <a:r>
              <a:rPr lang="en" sz="2000" dirty="0">
                <a:latin typeface="Calibri" pitchFamily="34" charset="0"/>
                <a:cs typeface="Calibri" pitchFamily="34" charset="0"/>
              </a:rPr>
              <a:t>is the key. No need of ranked </a:t>
            </a:r>
            <a:r>
              <a:rPr lang="en" sz="2000" dirty="0" smtClean="0">
                <a:latin typeface="Calibri" pitchFamily="34" charset="0"/>
                <a:cs typeface="Calibri" pitchFamily="34" charset="0"/>
              </a:rPr>
              <a:t>list.</a:t>
            </a:r>
          </a:p>
          <a:p>
            <a:pPr marL="914400" lvl="1" indent="-317500" algn="l">
              <a:buSzPct val="129629"/>
              <a:buFont typeface="Arial"/>
              <a:buChar char="•"/>
            </a:pPr>
            <a:r>
              <a:rPr lang="en" sz="2000" dirty="0" smtClean="0">
                <a:latin typeface="Calibri" pitchFamily="34" charset="0"/>
                <a:cs typeface="Calibri" pitchFamily="34" charset="0"/>
              </a:rPr>
              <a:t>Heavy </a:t>
            </a:r>
            <a:r>
              <a:rPr lang="en" sz="2000" dirty="0">
                <a:latin typeface="Calibri" pitchFamily="34" charset="0"/>
                <a:cs typeface="Calibri" pitchFamily="34" charset="0"/>
              </a:rPr>
              <a:t>method </a:t>
            </a:r>
            <a:r>
              <a:rPr lang="en" sz="2000" dirty="0" smtClean="0">
                <a:latin typeface="Calibri" pitchFamily="34" charset="0"/>
                <a:cs typeface="Calibri" pitchFamily="34" charset="0"/>
              </a:rPr>
              <a:t>-&gt; </a:t>
            </a:r>
            <a:r>
              <a:rPr lang="en" sz="2000" dirty="0">
                <a:latin typeface="Calibri" pitchFamily="34" charset="0"/>
                <a:cs typeface="Calibri" pitchFamily="34" charset="0"/>
              </a:rPr>
              <a:t>Light-weight method </a:t>
            </a:r>
          </a:p>
          <a:p>
            <a:pPr marL="457200" lvl="0" indent="-317500" algn="l" rtl="0">
              <a:buClr>
                <a:srgbClr val="000000"/>
              </a:buClr>
              <a:buSzPct val="129629"/>
              <a:buFont typeface="Arial"/>
              <a:buChar char="•"/>
            </a:pPr>
            <a:r>
              <a:rPr lang="en" sz="2400" dirty="0" smtClean="0">
                <a:latin typeface="Calibri" pitchFamily="34" charset="0"/>
                <a:cs typeface="Calibri" pitchFamily="34" charset="0"/>
              </a:rPr>
              <a:t>Observation </a:t>
            </a:r>
            <a:r>
              <a:rPr lang="en" sz="2400" dirty="0">
                <a:latin typeface="Calibri" pitchFamily="34" charset="0"/>
                <a:cs typeface="Calibri" pitchFamily="34" charset="0"/>
              </a:rPr>
              <a:t>4: App is designed for a specific site.</a:t>
            </a:r>
          </a:p>
          <a:p>
            <a:pPr marL="914400" lvl="1" indent="-317500" algn="l" rtl="0">
              <a:buClr>
                <a:srgbClr val="000000"/>
              </a:buClr>
              <a:buSzPct val="77777"/>
              <a:buFont typeface="Courier New"/>
              <a:buChar char="o"/>
            </a:pPr>
            <a:r>
              <a:rPr lang="en" sz="2000" dirty="0" smtClean="0">
                <a:latin typeface="Calibri" pitchFamily="34" charset="0"/>
                <a:cs typeface="Calibri" pitchFamily="34" charset="0"/>
              </a:rPr>
              <a:t>Hampi App </a:t>
            </a:r>
            <a:r>
              <a:rPr lang="en" sz="2000" dirty="0">
                <a:latin typeface="Calibri" pitchFamily="34" charset="0"/>
                <a:cs typeface="Calibri" pitchFamily="34" charset="0"/>
              </a:rPr>
              <a:t>need not work for </a:t>
            </a:r>
            <a:r>
              <a:rPr lang="en" sz="2000" dirty="0" smtClean="0">
                <a:latin typeface="Calibri" pitchFamily="34" charset="0"/>
                <a:cs typeface="Calibri" pitchFamily="34" charset="0"/>
              </a:rPr>
              <a:t>Golkonda and vice-versa.</a:t>
            </a:r>
            <a:endParaRPr lang="en" sz="2000" dirty="0">
              <a:latin typeface="Calibri" pitchFamily="34" charset="0"/>
              <a:cs typeface="Calibri" pitchFamily="34" charset="0"/>
            </a:endParaRPr>
          </a:p>
          <a:p>
            <a:pPr marL="914400" lvl="1" indent="-317500" algn="l" rtl="0">
              <a:buClr>
                <a:srgbClr val="000000"/>
              </a:buClr>
              <a:buSzPct val="77777"/>
              <a:buFont typeface="Courier New"/>
              <a:buChar char="o"/>
            </a:pPr>
            <a:r>
              <a:rPr lang="en" sz="2000" dirty="0">
                <a:latin typeface="Calibri" pitchFamily="34" charset="0"/>
                <a:cs typeface="Calibri" pitchFamily="34" charset="0"/>
              </a:rPr>
              <a:t>Optimize parameters for a specific site. </a:t>
            </a:r>
          </a:p>
        </p:txBody>
      </p:sp>
    </p:spTree>
    <p:extLst>
      <p:ext uri="{BB962C8B-B14F-4D97-AF65-F5344CB8AC3E}">
        <p14:creationId xmlns:p14="http://schemas.microsoft.com/office/powerpoint/2010/main" val="197024827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6" name="Straight Connector 115"/>
          <p:cNvCxnSpPr/>
          <p:nvPr/>
        </p:nvCxnSpPr>
        <p:spPr>
          <a:xfrm flipV="1">
            <a:off x="7924800" y="6096000"/>
            <a:ext cx="270641" cy="151717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Shape 133"/>
          <p:cNvSpPr/>
          <p:nvPr/>
        </p:nvSpPr>
        <p:spPr>
          <a:xfrm>
            <a:off x="5638800" y="4267200"/>
            <a:ext cx="609600" cy="58689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65" name="Shape 565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791399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dirty="0"/>
              <a:t>Bag of Words on Mobile</a:t>
            </a:r>
          </a:p>
        </p:txBody>
      </p:sp>
      <p:sp>
        <p:nvSpPr>
          <p:cNvPr id="566" name="Shape 566"/>
          <p:cNvSpPr/>
          <p:nvPr/>
        </p:nvSpPr>
        <p:spPr>
          <a:xfrm>
            <a:off x="3092919" y="1577119"/>
            <a:ext cx="1729198" cy="133774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567" name="Shape 567"/>
          <p:cNvSpPr/>
          <p:nvPr/>
        </p:nvSpPr>
        <p:spPr>
          <a:xfrm>
            <a:off x="5076633" y="1580301"/>
            <a:ext cx="1771033" cy="1358766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  <p:sp>
        <p:nvSpPr>
          <p:cNvPr id="568" name="Shape 568"/>
          <p:cNvSpPr/>
          <p:nvPr/>
        </p:nvSpPr>
        <p:spPr>
          <a:xfrm>
            <a:off x="7460591" y="1493348"/>
            <a:ext cx="1150009" cy="1324367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</p:sp>
      <p:sp>
        <p:nvSpPr>
          <p:cNvPr id="569" name="Shape 569"/>
          <p:cNvSpPr/>
          <p:nvPr/>
        </p:nvSpPr>
        <p:spPr>
          <a:xfrm>
            <a:off x="733232" y="1490166"/>
            <a:ext cx="1476568" cy="55581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</p:sp>
      <p:sp>
        <p:nvSpPr>
          <p:cNvPr id="570" name="Shape 570"/>
          <p:cNvSpPr/>
          <p:nvPr/>
        </p:nvSpPr>
        <p:spPr>
          <a:xfrm>
            <a:off x="733231" y="2313834"/>
            <a:ext cx="1476567" cy="560527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</p:sp>
      <p:sp>
        <p:nvSpPr>
          <p:cNvPr id="571" name="Shape 571"/>
          <p:cNvSpPr/>
          <p:nvPr/>
        </p:nvSpPr>
        <p:spPr>
          <a:xfrm>
            <a:off x="6913774" y="1883205"/>
            <a:ext cx="464099" cy="346799"/>
          </a:xfrm>
          <a:prstGeom prst="rightArrow">
            <a:avLst>
              <a:gd name="adj1" fmla="val 50000"/>
              <a:gd name="adj2" fmla="val 50000"/>
            </a:avLst>
          </a:prstGeom>
          <a:noFill/>
          <a:ln w="38100" cap="rnd">
            <a:solidFill>
              <a:schemeClr val="dk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573" name="Shape 573"/>
          <p:cNvSpPr/>
          <p:nvPr/>
        </p:nvSpPr>
        <p:spPr>
          <a:xfrm>
            <a:off x="2494174" y="1933775"/>
            <a:ext cx="464099" cy="346799"/>
          </a:xfrm>
          <a:prstGeom prst="rightArrow">
            <a:avLst>
              <a:gd name="adj1" fmla="val 50000"/>
              <a:gd name="adj2" fmla="val 50000"/>
            </a:avLst>
          </a:prstGeom>
          <a:noFill/>
          <a:ln w="38100" cap="rnd">
            <a:solidFill>
              <a:schemeClr val="dk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574" name="Shape 574"/>
          <p:cNvSpPr/>
          <p:nvPr/>
        </p:nvSpPr>
        <p:spPr>
          <a:xfrm>
            <a:off x="4932574" y="1883205"/>
            <a:ext cx="464099" cy="346799"/>
          </a:xfrm>
          <a:prstGeom prst="rightArrow">
            <a:avLst>
              <a:gd name="adj1" fmla="val 50000"/>
              <a:gd name="adj2" fmla="val 50000"/>
            </a:avLst>
          </a:prstGeom>
          <a:noFill/>
          <a:ln w="38100" cap="rnd">
            <a:solidFill>
              <a:schemeClr val="dk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cxnSp>
        <p:nvCxnSpPr>
          <p:cNvPr id="591" name="Shape 591"/>
          <p:cNvCxnSpPr/>
          <p:nvPr/>
        </p:nvCxnSpPr>
        <p:spPr>
          <a:xfrm rot="10800000" flipH="1">
            <a:off x="8362959" y="5486879"/>
            <a:ext cx="244199" cy="279899"/>
          </a:xfrm>
          <a:prstGeom prst="straightConnector1">
            <a:avLst/>
          </a:prstGeom>
          <a:noFill/>
          <a:ln w="38100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592" name="Shape 592"/>
          <p:cNvCxnSpPr/>
          <p:nvPr/>
        </p:nvCxnSpPr>
        <p:spPr>
          <a:xfrm>
            <a:off x="8608069" y="5499364"/>
            <a:ext cx="0" cy="466499"/>
          </a:xfrm>
          <a:prstGeom prst="straightConnector1">
            <a:avLst/>
          </a:prstGeom>
          <a:noFill/>
          <a:ln w="38100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593" name="Shape 593"/>
          <p:cNvCxnSpPr/>
          <p:nvPr/>
        </p:nvCxnSpPr>
        <p:spPr>
          <a:xfrm>
            <a:off x="8641089" y="5508115"/>
            <a:ext cx="183000" cy="606299"/>
          </a:xfrm>
          <a:prstGeom prst="straightConnector1">
            <a:avLst/>
          </a:prstGeom>
          <a:noFill/>
          <a:ln w="38100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594" name="Shape 594"/>
          <p:cNvSpPr/>
          <p:nvPr/>
        </p:nvSpPr>
        <p:spPr>
          <a:xfrm>
            <a:off x="8519169" y="5881525"/>
            <a:ext cx="183000" cy="139799"/>
          </a:xfrm>
          <a:prstGeom prst="ellipse">
            <a:avLst/>
          </a:prstGeom>
          <a:solidFill>
            <a:srgbClr val="0000FF"/>
          </a:solidFill>
          <a:ln w="9525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595" name="Shape 595"/>
          <p:cNvSpPr/>
          <p:nvPr/>
        </p:nvSpPr>
        <p:spPr>
          <a:xfrm>
            <a:off x="8763010" y="6068229"/>
            <a:ext cx="183000" cy="139799"/>
          </a:xfrm>
          <a:prstGeom prst="ellipse">
            <a:avLst/>
          </a:prstGeom>
          <a:solidFill>
            <a:srgbClr val="0000FF"/>
          </a:solidFill>
          <a:ln w="9525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596" name="Shape 596"/>
          <p:cNvSpPr/>
          <p:nvPr/>
        </p:nvSpPr>
        <p:spPr>
          <a:xfrm>
            <a:off x="8275328" y="5694820"/>
            <a:ext cx="183000" cy="139799"/>
          </a:xfrm>
          <a:prstGeom prst="ellipse">
            <a:avLst/>
          </a:prstGeom>
          <a:solidFill>
            <a:srgbClr val="0000FF"/>
          </a:solidFill>
          <a:ln w="9525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cxnSp>
        <p:nvCxnSpPr>
          <p:cNvPr id="597" name="Shape 597"/>
          <p:cNvCxnSpPr/>
          <p:nvPr/>
        </p:nvCxnSpPr>
        <p:spPr>
          <a:xfrm rot="10800000" flipH="1">
            <a:off x="7631436" y="4950103"/>
            <a:ext cx="244199" cy="279899"/>
          </a:xfrm>
          <a:prstGeom prst="straightConnector1">
            <a:avLst/>
          </a:prstGeom>
          <a:noFill/>
          <a:ln w="38100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598" name="Shape 598"/>
          <p:cNvCxnSpPr/>
          <p:nvPr/>
        </p:nvCxnSpPr>
        <p:spPr>
          <a:xfrm>
            <a:off x="7876547" y="4962588"/>
            <a:ext cx="0" cy="466499"/>
          </a:xfrm>
          <a:prstGeom prst="straightConnector1">
            <a:avLst/>
          </a:prstGeom>
          <a:noFill/>
          <a:ln w="38100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599" name="Shape 599"/>
          <p:cNvCxnSpPr/>
          <p:nvPr/>
        </p:nvCxnSpPr>
        <p:spPr>
          <a:xfrm>
            <a:off x="7909567" y="4971339"/>
            <a:ext cx="183000" cy="606299"/>
          </a:xfrm>
          <a:prstGeom prst="straightConnector1">
            <a:avLst/>
          </a:prstGeom>
          <a:noFill/>
          <a:ln w="38100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600" name="Shape 600"/>
          <p:cNvSpPr/>
          <p:nvPr/>
        </p:nvSpPr>
        <p:spPr>
          <a:xfrm>
            <a:off x="7787647" y="5344749"/>
            <a:ext cx="183000" cy="139799"/>
          </a:xfrm>
          <a:prstGeom prst="ellipse">
            <a:avLst/>
          </a:prstGeom>
          <a:solidFill>
            <a:srgbClr val="0000FF"/>
          </a:solidFill>
          <a:ln w="9525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601" name="Shape 601"/>
          <p:cNvSpPr/>
          <p:nvPr/>
        </p:nvSpPr>
        <p:spPr>
          <a:xfrm>
            <a:off x="8031488" y="5531453"/>
            <a:ext cx="183000" cy="139799"/>
          </a:xfrm>
          <a:prstGeom prst="ellipse">
            <a:avLst/>
          </a:prstGeom>
          <a:solidFill>
            <a:srgbClr val="0000FF"/>
          </a:solidFill>
          <a:ln w="9525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602" name="Shape 602"/>
          <p:cNvSpPr/>
          <p:nvPr/>
        </p:nvSpPr>
        <p:spPr>
          <a:xfrm>
            <a:off x="7543806" y="5158044"/>
            <a:ext cx="183000" cy="139799"/>
          </a:xfrm>
          <a:prstGeom prst="ellipse">
            <a:avLst/>
          </a:prstGeom>
          <a:solidFill>
            <a:srgbClr val="0000FF"/>
          </a:solidFill>
          <a:ln w="9525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cxnSp>
        <p:nvCxnSpPr>
          <p:cNvPr id="603" name="Shape 603"/>
          <p:cNvCxnSpPr/>
          <p:nvPr/>
        </p:nvCxnSpPr>
        <p:spPr>
          <a:xfrm rot="10800000" flipH="1">
            <a:off x="6899914" y="4389989"/>
            <a:ext cx="244199" cy="279899"/>
          </a:xfrm>
          <a:prstGeom prst="straightConnector1">
            <a:avLst/>
          </a:prstGeom>
          <a:noFill/>
          <a:ln w="38100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604" name="Shape 604"/>
          <p:cNvCxnSpPr/>
          <p:nvPr/>
        </p:nvCxnSpPr>
        <p:spPr>
          <a:xfrm>
            <a:off x="7145024" y="4402474"/>
            <a:ext cx="0" cy="466499"/>
          </a:xfrm>
          <a:prstGeom prst="straightConnector1">
            <a:avLst/>
          </a:prstGeom>
          <a:noFill/>
          <a:ln w="38100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605" name="Shape 605"/>
          <p:cNvCxnSpPr/>
          <p:nvPr/>
        </p:nvCxnSpPr>
        <p:spPr>
          <a:xfrm>
            <a:off x="7178045" y="4411225"/>
            <a:ext cx="183000" cy="606299"/>
          </a:xfrm>
          <a:prstGeom prst="straightConnector1">
            <a:avLst/>
          </a:prstGeom>
          <a:noFill/>
          <a:ln w="38100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606" name="Shape 606"/>
          <p:cNvSpPr/>
          <p:nvPr/>
        </p:nvSpPr>
        <p:spPr>
          <a:xfrm>
            <a:off x="7056124" y="4784635"/>
            <a:ext cx="183000" cy="139799"/>
          </a:xfrm>
          <a:prstGeom prst="ellipse">
            <a:avLst/>
          </a:prstGeom>
          <a:solidFill>
            <a:srgbClr val="0000FF"/>
          </a:solidFill>
          <a:ln w="9525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607" name="Shape 607"/>
          <p:cNvSpPr/>
          <p:nvPr/>
        </p:nvSpPr>
        <p:spPr>
          <a:xfrm>
            <a:off x="7299965" y="4971339"/>
            <a:ext cx="183000" cy="139799"/>
          </a:xfrm>
          <a:prstGeom prst="ellipse">
            <a:avLst/>
          </a:prstGeom>
          <a:solidFill>
            <a:srgbClr val="0000FF"/>
          </a:solidFill>
          <a:ln w="9525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cxnSp>
        <p:nvCxnSpPr>
          <p:cNvPr id="608" name="Shape 608"/>
          <p:cNvCxnSpPr/>
          <p:nvPr/>
        </p:nvCxnSpPr>
        <p:spPr>
          <a:xfrm rot="10800000" flipH="1">
            <a:off x="7178045" y="3827487"/>
            <a:ext cx="548999" cy="560400"/>
          </a:xfrm>
          <a:prstGeom prst="straightConnector1">
            <a:avLst/>
          </a:prstGeom>
          <a:noFill/>
          <a:ln w="38100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609" name="Shape 609"/>
          <p:cNvCxnSpPr/>
          <p:nvPr/>
        </p:nvCxnSpPr>
        <p:spPr>
          <a:xfrm>
            <a:off x="7848607" y="3874001"/>
            <a:ext cx="0" cy="1074000"/>
          </a:xfrm>
          <a:prstGeom prst="straightConnector1">
            <a:avLst/>
          </a:prstGeom>
          <a:noFill/>
          <a:ln w="38100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610" name="Shape 610"/>
          <p:cNvCxnSpPr/>
          <p:nvPr/>
        </p:nvCxnSpPr>
        <p:spPr>
          <a:xfrm rot="10800000">
            <a:off x="7970589" y="3874915"/>
            <a:ext cx="670499" cy="1633199"/>
          </a:xfrm>
          <a:prstGeom prst="straightConnector1">
            <a:avLst/>
          </a:prstGeom>
          <a:noFill/>
          <a:ln w="38100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611" name="Shape 611"/>
          <p:cNvSpPr/>
          <p:nvPr/>
        </p:nvSpPr>
        <p:spPr>
          <a:xfrm>
            <a:off x="7635246" y="3657600"/>
            <a:ext cx="456299" cy="350100"/>
          </a:xfrm>
          <a:prstGeom prst="diamond">
            <a:avLst/>
          </a:prstGeom>
          <a:solidFill>
            <a:schemeClr val="dk1"/>
          </a:solidFill>
          <a:ln w="9525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612" name="Shape 612"/>
          <p:cNvSpPr/>
          <p:nvPr/>
        </p:nvSpPr>
        <p:spPr>
          <a:xfrm>
            <a:off x="6812284" y="4621268"/>
            <a:ext cx="195900" cy="149699"/>
          </a:xfrm>
          <a:prstGeom prst="flowChartConnector">
            <a:avLst/>
          </a:prstGeom>
          <a:solidFill>
            <a:srgbClr val="0000FF"/>
          </a:solidFill>
          <a:ln w="9525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613" name="Shape 613"/>
          <p:cNvSpPr/>
          <p:nvPr/>
        </p:nvSpPr>
        <p:spPr>
          <a:xfrm>
            <a:off x="6995164" y="4247858"/>
            <a:ext cx="325200" cy="249900"/>
          </a:xfrm>
          <a:prstGeom prst="octagon">
            <a:avLst>
              <a:gd name="adj" fmla="val 29289"/>
            </a:avLst>
          </a:prstGeom>
          <a:solidFill>
            <a:srgbClr val="008000"/>
          </a:solidFill>
          <a:ln w="9525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614" name="Shape 614"/>
          <p:cNvSpPr/>
          <p:nvPr/>
        </p:nvSpPr>
        <p:spPr>
          <a:xfrm>
            <a:off x="7726686" y="4761296"/>
            <a:ext cx="325200" cy="249900"/>
          </a:xfrm>
          <a:prstGeom prst="octagon">
            <a:avLst>
              <a:gd name="adj" fmla="val 29289"/>
            </a:avLst>
          </a:prstGeom>
          <a:solidFill>
            <a:srgbClr val="008000"/>
          </a:solidFill>
          <a:ln w="9525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615" name="Shape 615"/>
          <p:cNvSpPr/>
          <p:nvPr/>
        </p:nvSpPr>
        <p:spPr>
          <a:xfrm>
            <a:off x="8458209" y="5321411"/>
            <a:ext cx="325200" cy="249900"/>
          </a:xfrm>
          <a:prstGeom prst="octagon">
            <a:avLst>
              <a:gd name="adj" fmla="val 29289"/>
            </a:avLst>
          </a:prstGeom>
          <a:solidFill>
            <a:srgbClr val="008000"/>
          </a:solidFill>
          <a:ln w="9525" cap="rnd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617" name="Shape 617"/>
          <p:cNvSpPr/>
          <p:nvPr/>
        </p:nvSpPr>
        <p:spPr>
          <a:xfrm>
            <a:off x="6080761" y="4434563"/>
            <a:ext cx="61200" cy="46499"/>
          </a:xfrm>
          <a:prstGeom prst="ellipse">
            <a:avLst/>
          </a:prstGeom>
          <a:noFill/>
          <a:ln w="25400" cap="rnd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618" name="Shape 618"/>
          <p:cNvSpPr/>
          <p:nvPr/>
        </p:nvSpPr>
        <p:spPr>
          <a:xfrm>
            <a:off x="6184901" y="4408308"/>
            <a:ext cx="61200" cy="46499"/>
          </a:xfrm>
          <a:prstGeom prst="ellipse">
            <a:avLst/>
          </a:prstGeom>
          <a:noFill/>
          <a:ln w="25400" cap="rnd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619" name="Shape 619"/>
          <p:cNvSpPr/>
          <p:nvPr/>
        </p:nvSpPr>
        <p:spPr>
          <a:xfrm>
            <a:off x="5855971" y="4600847"/>
            <a:ext cx="121800" cy="93599"/>
          </a:xfrm>
          <a:prstGeom prst="ellipse">
            <a:avLst/>
          </a:prstGeom>
          <a:noFill/>
          <a:ln w="25400" cap="rnd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620" name="Shape 620"/>
          <p:cNvSpPr/>
          <p:nvPr/>
        </p:nvSpPr>
        <p:spPr>
          <a:xfrm>
            <a:off x="6014721" y="4694200"/>
            <a:ext cx="121800" cy="93599"/>
          </a:xfrm>
          <a:prstGeom prst="ellipse">
            <a:avLst/>
          </a:prstGeom>
          <a:noFill/>
          <a:ln w="25400" cap="rnd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621" name="Shape 621"/>
          <p:cNvSpPr/>
          <p:nvPr/>
        </p:nvSpPr>
        <p:spPr>
          <a:xfrm>
            <a:off x="5895340" y="4560978"/>
            <a:ext cx="158700" cy="128100"/>
          </a:xfrm>
          <a:prstGeom prst="ellipse">
            <a:avLst/>
          </a:prstGeom>
          <a:noFill/>
          <a:ln w="25400" cap="rnd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cxnSp>
        <p:nvCxnSpPr>
          <p:cNvPr id="622" name="Shape 622"/>
          <p:cNvCxnSpPr/>
          <p:nvPr/>
        </p:nvCxnSpPr>
        <p:spPr>
          <a:xfrm rot="10800000" flipH="1">
            <a:off x="6202681" y="3828263"/>
            <a:ext cx="1646399" cy="606299"/>
          </a:xfrm>
          <a:prstGeom prst="straightConnector1">
            <a:avLst/>
          </a:prstGeom>
          <a:noFill/>
          <a:ln w="38100" cap="rnd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623" name="Shape 623"/>
          <p:cNvCxnSpPr/>
          <p:nvPr/>
        </p:nvCxnSpPr>
        <p:spPr>
          <a:xfrm>
            <a:off x="7848607" y="3827773"/>
            <a:ext cx="0" cy="1120200"/>
          </a:xfrm>
          <a:prstGeom prst="straightConnector1">
            <a:avLst/>
          </a:prstGeom>
          <a:noFill/>
          <a:ln w="38100" cap="rnd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624" name="Shape 624"/>
          <p:cNvCxnSpPr/>
          <p:nvPr/>
        </p:nvCxnSpPr>
        <p:spPr>
          <a:xfrm flipH="1">
            <a:off x="7605127" y="4907160"/>
            <a:ext cx="251100" cy="367500"/>
          </a:xfrm>
          <a:prstGeom prst="straightConnector1">
            <a:avLst/>
          </a:prstGeom>
          <a:noFill/>
          <a:ln w="38100" cap="rnd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625" name="Shape 625"/>
          <p:cNvCxnSpPr/>
          <p:nvPr/>
        </p:nvCxnSpPr>
        <p:spPr>
          <a:xfrm rot="10800000" flipH="1">
            <a:off x="6103621" y="3781236"/>
            <a:ext cx="1805999" cy="682500"/>
          </a:xfrm>
          <a:prstGeom prst="straightConnector1">
            <a:avLst/>
          </a:prstGeom>
          <a:noFill/>
          <a:ln w="38100" cap="rnd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626" name="Shape 626"/>
          <p:cNvCxnSpPr/>
          <p:nvPr/>
        </p:nvCxnSpPr>
        <p:spPr>
          <a:xfrm>
            <a:off x="7909567" y="3781097"/>
            <a:ext cx="689700" cy="1640400"/>
          </a:xfrm>
          <a:prstGeom prst="straightConnector1">
            <a:avLst/>
          </a:prstGeom>
          <a:noFill/>
          <a:ln w="38100" cap="rnd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627" name="Shape 627"/>
          <p:cNvCxnSpPr/>
          <p:nvPr/>
        </p:nvCxnSpPr>
        <p:spPr>
          <a:xfrm>
            <a:off x="8613149" y="5426432"/>
            <a:ext cx="6299" cy="523200"/>
          </a:xfrm>
          <a:prstGeom prst="straightConnector1">
            <a:avLst/>
          </a:prstGeom>
          <a:noFill/>
          <a:ln w="38100" cap="rnd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628" name="Shape 628"/>
          <p:cNvCxnSpPr/>
          <p:nvPr/>
        </p:nvCxnSpPr>
        <p:spPr>
          <a:xfrm rot="10800000" flipH="1">
            <a:off x="6065521" y="3787713"/>
            <a:ext cx="1761000" cy="948300"/>
          </a:xfrm>
          <a:prstGeom prst="straightConnector1">
            <a:avLst/>
          </a:prstGeom>
          <a:noFill/>
          <a:ln w="38100" cap="rnd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629" name="Shape 629"/>
          <p:cNvCxnSpPr/>
          <p:nvPr/>
        </p:nvCxnSpPr>
        <p:spPr>
          <a:xfrm>
            <a:off x="7848607" y="3827773"/>
            <a:ext cx="0" cy="1120200"/>
          </a:xfrm>
          <a:prstGeom prst="straightConnector1">
            <a:avLst/>
          </a:prstGeom>
          <a:noFill/>
          <a:ln w="38100" cap="rnd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630" name="Shape 630"/>
          <p:cNvCxnSpPr/>
          <p:nvPr/>
        </p:nvCxnSpPr>
        <p:spPr>
          <a:xfrm>
            <a:off x="7879087" y="4919801"/>
            <a:ext cx="0" cy="489899"/>
          </a:xfrm>
          <a:prstGeom prst="straightConnector1">
            <a:avLst/>
          </a:prstGeom>
          <a:noFill/>
          <a:ln w="38100" cap="rnd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631" name="Shape 631"/>
          <p:cNvCxnSpPr/>
          <p:nvPr/>
        </p:nvCxnSpPr>
        <p:spPr>
          <a:xfrm>
            <a:off x="7909567" y="3781097"/>
            <a:ext cx="670499" cy="1633199"/>
          </a:xfrm>
          <a:prstGeom prst="straightConnector1">
            <a:avLst/>
          </a:prstGeom>
          <a:noFill/>
          <a:ln w="38100" cap="rnd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632" name="Shape 632"/>
          <p:cNvCxnSpPr/>
          <p:nvPr/>
        </p:nvCxnSpPr>
        <p:spPr>
          <a:xfrm>
            <a:off x="8580129" y="5414763"/>
            <a:ext cx="0" cy="513600"/>
          </a:xfrm>
          <a:prstGeom prst="straightConnector1">
            <a:avLst/>
          </a:prstGeom>
          <a:noFill/>
          <a:ln w="38100" cap="rnd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633" name="Shape 633"/>
          <p:cNvCxnSpPr/>
          <p:nvPr/>
        </p:nvCxnSpPr>
        <p:spPr>
          <a:xfrm rot="10800000" flipH="1">
            <a:off x="5897881" y="3781175"/>
            <a:ext cx="2011499" cy="875100"/>
          </a:xfrm>
          <a:prstGeom prst="straightConnector1">
            <a:avLst/>
          </a:prstGeom>
          <a:noFill/>
          <a:ln w="38100" cap="rnd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634" name="Shape 634"/>
          <p:cNvCxnSpPr/>
          <p:nvPr/>
        </p:nvCxnSpPr>
        <p:spPr>
          <a:xfrm rot="10800000" flipH="1">
            <a:off x="5948681" y="3790102"/>
            <a:ext cx="1941900" cy="837000"/>
          </a:xfrm>
          <a:prstGeom prst="straightConnector1">
            <a:avLst/>
          </a:prstGeom>
          <a:noFill/>
          <a:ln w="38100" cap="rnd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635" name="Shape 635"/>
          <p:cNvCxnSpPr/>
          <p:nvPr/>
        </p:nvCxnSpPr>
        <p:spPr>
          <a:xfrm>
            <a:off x="7894327" y="3783042"/>
            <a:ext cx="734400" cy="1655400"/>
          </a:xfrm>
          <a:prstGeom prst="straightConnector1">
            <a:avLst/>
          </a:prstGeom>
          <a:noFill/>
          <a:ln w="38100" cap="rnd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636" name="Shape 636"/>
          <p:cNvCxnSpPr/>
          <p:nvPr/>
        </p:nvCxnSpPr>
        <p:spPr>
          <a:xfrm>
            <a:off x="8616960" y="5414763"/>
            <a:ext cx="206699" cy="711899"/>
          </a:xfrm>
          <a:prstGeom prst="straightConnector1">
            <a:avLst/>
          </a:prstGeom>
          <a:noFill/>
          <a:ln w="38100" cap="rnd">
            <a:solidFill>
              <a:srgbClr val="FF0000"/>
            </a:solidFill>
            <a:prstDash val="solid"/>
            <a:miter/>
            <a:headEnd type="none" w="med" len="med"/>
            <a:tailEnd type="triangle" w="med" len="med"/>
          </a:ln>
        </p:spPr>
      </p:cxnSp>
      <p:sp>
        <p:nvSpPr>
          <p:cNvPr id="75" name="Shape 164"/>
          <p:cNvSpPr/>
          <p:nvPr/>
        </p:nvSpPr>
        <p:spPr>
          <a:xfrm rot="19877">
            <a:off x="746219" y="2352265"/>
            <a:ext cx="728766" cy="508686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6" name="Shape 159"/>
          <p:cNvSpPr/>
          <p:nvPr/>
        </p:nvSpPr>
        <p:spPr>
          <a:xfrm rot="19855">
            <a:off x="713715" y="1495532"/>
            <a:ext cx="757758" cy="552705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3543" y="1032966"/>
            <a:ext cx="1902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OFFLINE:</a:t>
            </a:r>
            <a:endParaRPr lang="en-US" sz="24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381000" y="4491335"/>
            <a:ext cx="1902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ONLINE:</a:t>
            </a:r>
            <a:endParaRPr lang="en-US" sz="2400" b="1" dirty="0"/>
          </a:p>
        </p:txBody>
      </p:sp>
      <p:sp>
        <p:nvSpPr>
          <p:cNvPr id="79" name="Shape 575"/>
          <p:cNvSpPr/>
          <p:nvPr/>
        </p:nvSpPr>
        <p:spPr>
          <a:xfrm>
            <a:off x="228599" y="6396211"/>
            <a:ext cx="7436325" cy="4000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spAutoFit/>
          </a:bodyPr>
          <a:lstStyle/>
          <a:p>
            <a:pPr>
              <a:buNone/>
            </a:pPr>
            <a:r>
              <a:rPr lang="en" dirty="0"/>
              <a:t>[ </a:t>
            </a:r>
            <a:r>
              <a:rPr lang="en" dirty="0" smtClean="0"/>
              <a:t>D. Nister and H. Stewenius. Scalable Recognition with a Vocabulary Tree. </a:t>
            </a:r>
            <a:r>
              <a:rPr lang="en" dirty="0"/>
              <a:t>CVPR '06 ]</a:t>
            </a:r>
          </a:p>
        </p:txBody>
      </p:sp>
      <p:sp>
        <p:nvSpPr>
          <p:cNvPr id="108" name="Shape 133"/>
          <p:cNvSpPr/>
          <p:nvPr/>
        </p:nvSpPr>
        <p:spPr>
          <a:xfrm>
            <a:off x="7006620" y="5355102"/>
            <a:ext cx="349915" cy="28852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cxnSp>
        <p:nvCxnSpPr>
          <p:cNvPr id="64" name="Straight Connector 63"/>
          <p:cNvCxnSpPr>
            <a:endCxn id="602" idx="3"/>
          </p:cNvCxnSpPr>
          <p:nvPr/>
        </p:nvCxnSpPr>
        <p:spPr>
          <a:xfrm flipV="1">
            <a:off x="7299965" y="5277370"/>
            <a:ext cx="270641" cy="151717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Shape 133"/>
          <p:cNvSpPr/>
          <p:nvPr/>
        </p:nvSpPr>
        <p:spPr>
          <a:xfrm>
            <a:off x="7299965" y="5626450"/>
            <a:ext cx="349915" cy="28852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cxnSp>
        <p:nvCxnSpPr>
          <p:cNvPr id="112" name="Straight Connector 111"/>
          <p:cNvCxnSpPr/>
          <p:nvPr/>
        </p:nvCxnSpPr>
        <p:spPr>
          <a:xfrm flipV="1">
            <a:off x="7577959" y="5486085"/>
            <a:ext cx="270641" cy="151717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Shape 133"/>
          <p:cNvSpPr/>
          <p:nvPr/>
        </p:nvSpPr>
        <p:spPr>
          <a:xfrm>
            <a:off x="8039530" y="6074792"/>
            <a:ext cx="349915" cy="28852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cxnSp>
        <p:nvCxnSpPr>
          <p:cNvPr id="114" name="Straight Connector 113"/>
          <p:cNvCxnSpPr/>
          <p:nvPr/>
        </p:nvCxnSpPr>
        <p:spPr>
          <a:xfrm flipV="1">
            <a:off x="8282652" y="5969137"/>
            <a:ext cx="270641" cy="151717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Shape 133"/>
          <p:cNvSpPr/>
          <p:nvPr/>
        </p:nvSpPr>
        <p:spPr>
          <a:xfrm>
            <a:off x="7578624" y="6264991"/>
            <a:ext cx="349915" cy="28852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7" name="Shape 133"/>
          <p:cNvSpPr/>
          <p:nvPr/>
        </p:nvSpPr>
        <p:spPr>
          <a:xfrm>
            <a:off x="8260685" y="6324600"/>
            <a:ext cx="349915" cy="28852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cxnSp>
        <p:nvCxnSpPr>
          <p:cNvPr id="118" name="Straight Connector 117"/>
          <p:cNvCxnSpPr/>
          <p:nvPr/>
        </p:nvCxnSpPr>
        <p:spPr>
          <a:xfrm flipV="1">
            <a:off x="8568559" y="6172200"/>
            <a:ext cx="270641" cy="151717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Hexagon 64"/>
          <p:cNvSpPr/>
          <p:nvPr/>
        </p:nvSpPr>
        <p:spPr>
          <a:xfrm>
            <a:off x="304800" y="2914863"/>
            <a:ext cx="1981200" cy="404103"/>
          </a:xfrm>
          <a:prstGeom prst="hexagon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Extract Features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(SIFT)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1" name="Hexagon 120"/>
          <p:cNvSpPr/>
          <p:nvPr/>
        </p:nvSpPr>
        <p:spPr>
          <a:xfrm>
            <a:off x="2514600" y="2914863"/>
            <a:ext cx="2485832" cy="327903"/>
          </a:xfrm>
          <a:prstGeom prst="hexagon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H-</a:t>
            </a:r>
            <a:r>
              <a:rPr lang="en-US" b="1" dirty="0" err="1" smtClean="0">
                <a:solidFill>
                  <a:schemeClr val="tx1"/>
                </a:solidFill>
              </a:rPr>
              <a:t>Kmeans</a:t>
            </a:r>
            <a:r>
              <a:rPr lang="en-US" b="1" dirty="0" smtClean="0">
                <a:solidFill>
                  <a:schemeClr val="tx1"/>
                </a:solidFill>
              </a:rPr>
              <a:t> Clustering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2" name="Hexagon 121"/>
          <p:cNvSpPr/>
          <p:nvPr/>
        </p:nvSpPr>
        <p:spPr>
          <a:xfrm>
            <a:off x="7101967" y="2895600"/>
            <a:ext cx="1981200" cy="327903"/>
          </a:xfrm>
          <a:prstGeom prst="hexagon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Vocabulary Tree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3" name="Hexagon 122"/>
          <p:cNvSpPr/>
          <p:nvPr/>
        </p:nvSpPr>
        <p:spPr>
          <a:xfrm>
            <a:off x="5257800" y="2895755"/>
            <a:ext cx="1613726" cy="327903"/>
          </a:xfrm>
          <a:prstGeom prst="hexagon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Codebook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2401" y="3242766"/>
            <a:ext cx="66598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Vocabulary Tree is stored on mobile phone.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Additional data for internal nodes, but leads to faster quantization.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52399" y="4876332"/>
            <a:ext cx="5334001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SIFT features extracted from query image.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Quantized to visual word indices using Vocabulary Tree.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6590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571" grpId="0" animBg="1"/>
      <p:bldP spid="573" grpId="0" animBg="1"/>
      <p:bldP spid="574" grpId="0" animBg="1"/>
      <p:bldP spid="594" grpId="0" animBg="1"/>
      <p:bldP spid="595" grpId="0" animBg="1"/>
      <p:bldP spid="596" grpId="0" animBg="1"/>
      <p:bldP spid="600" grpId="0" animBg="1"/>
      <p:bldP spid="601" grpId="0" animBg="1"/>
      <p:bldP spid="602" grpId="0" animBg="1"/>
      <p:bldP spid="606" grpId="0" animBg="1"/>
      <p:bldP spid="607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7" grpId="0" animBg="1"/>
      <p:bldP spid="618" grpId="0" animBg="1"/>
      <p:bldP spid="619" grpId="0" animBg="1"/>
      <p:bldP spid="620" grpId="0" animBg="1"/>
      <p:bldP spid="621" grpId="0" animBg="1"/>
      <p:bldP spid="75" grpId="0" animBg="1"/>
      <p:bldP spid="76" grpId="0" animBg="1"/>
      <p:bldP spid="3" grpId="0"/>
      <p:bldP spid="78" grpId="0"/>
      <p:bldP spid="108" grpId="0" animBg="1"/>
      <p:bldP spid="111" grpId="0" animBg="1"/>
      <p:bldP spid="113" grpId="0" animBg="1"/>
      <p:bldP spid="115" grpId="0" animBg="1"/>
      <p:bldP spid="117" grpId="0" animBg="1"/>
      <p:bldP spid="65" grpId="0" animBg="1"/>
      <p:bldP spid="121" grpId="0" animBg="1"/>
      <p:bldP spid="122" grpId="0" animBg="1"/>
      <p:bldP spid="123" grpId="0" animBg="1"/>
      <p:bldP spid="66" grpId="0"/>
      <p:bldP spid="6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hape 644"/>
          <p:cNvSpPr txBox="1">
            <a:spLocks noGrp="1"/>
          </p:cNvSpPr>
          <p:nvPr>
            <p:ph type="title"/>
          </p:nvPr>
        </p:nvSpPr>
        <p:spPr>
          <a:xfrm>
            <a:off x="381000" y="32100"/>
            <a:ext cx="8229600" cy="11871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dirty="0"/>
              <a:t>Fast &amp; Compact Re-ranking</a:t>
            </a:r>
          </a:p>
        </p:txBody>
      </p:sp>
      <p:sp>
        <p:nvSpPr>
          <p:cNvPr id="645" name="Shape 645"/>
          <p:cNvSpPr txBox="1">
            <a:spLocks noGrp="1"/>
          </p:cNvSpPr>
          <p:nvPr>
            <p:ph type="body" idx="1"/>
          </p:nvPr>
        </p:nvSpPr>
        <p:spPr>
          <a:xfrm>
            <a:off x="172669" y="1133545"/>
            <a:ext cx="4532984" cy="5026987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00000"/>
              </a:lnSpc>
              <a:buClr>
                <a:srgbClr val="000000"/>
              </a:buClr>
              <a:buSzPct val="97222"/>
              <a:buFont typeface="Arial"/>
              <a:buChar char="•"/>
            </a:pPr>
            <a:r>
              <a:rPr lang="en" sz="2400" dirty="0" smtClean="0"/>
              <a:t>Spatial Matching between the query &amp; the retrieved matches.</a:t>
            </a:r>
            <a:endParaRPr lang="en" sz="2400" dirty="0"/>
          </a:p>
          <a:p>
            <a:pPr marL="457200" lvl="0" indent="-317500" algn="l" rtl="0">
              <a:lnSpc>
                <a:spcPct val="100000"/>
              </a:lnSpc>
              <a:buClr>
                <a:srgbClr val="000000"/>
              </a:buClr>
              <a:buSzPct val="97222"/>
              <a:buFont typeface="Arial"/>
              <a:buChar char="•"/>
            </a:pPr>
            <a:r>
              <a:rPr lang="en" sz="2400" dirty="0"/>
              <a:t>Matching </a:t>
            </a:r>
            <a:r>
              <a:rPr lang="en" sz="2400" b="1" dirty="0"/>
              <a:t>128-dim SIFT </a:t>
            </a:r>
            <a:r>
              <a:rPr lang="en" sz="2400" dirty="0"/>
              <a:t>vectors </a:t>
            </a:r>
            <a:r>
              <a:rPr lang="en" sz="2400" dirty="0" smtClean="0"/>
              <a:t/>
            </a:r>
            <a:br>
              <a:rPr lang="en" sz="2400" dirty="0" smtClean="0"/>
            </a:br>
            <a:r>
              <a:rPr lang="en" sz="2400" dirty="0" smtClean="0"/>
              <a:t>b/w </a:t>
            </a:r>
            <a:r>
              <a:rPr lang="en" sz="2400" dirty="0"/>
              <a:t>images </a:t>
            </a:r>
            <a:r>
              <a:rPr lang="en" sz="2400" dirty="0" smtClean="0"/>
              <a:t>(a).</a:t>
            </a:r>
            <a:endParaRPr lang="en" sz="2400" dirty="0"/>
          </a:p>
          <a:p>
            <a:pPr marL="457200" lvl="0" indent="-317500" algn="l" rtl="0">
              <a:lnSpc>
                <a:spcPct val="100000"/>
              </a:lnSpc>
              <a:buClr>
                <a:srgbClr val="000000"/>
              </a:buClr>
              <a:buSzPct val="97222"/>
              <a:buFont typeface="Arial"/>
              <a:buChar char="•"/>
            </a:pPr>
            <a:r>
              <a:rPr lang="en" sz="2400" dirty="0" smtClean="0"/>
              <a:t>Our method: Compare </a:t>
            </a:r>
            <a:r>
              <a:rPr lang="en" sz="2400" dirty="0"/>
              <a:t>the </a:t>
            </a:r>
            <a:r>
              <a:rPr lang="en" sz="2400" b="1" dirty="0"/>
              <a:t>v</a:t>
            </a:r>
            <a:r>
              <a:rPr lang="en" sz="2400" b="1" dirty="0" smtClean="0"/>
              <a:t>isual word index</a:t>
            </a:r>
            <a:r>
              <a:rPr lang="en" sz="2400" dirty="0" smtClean="0"/>
              <a:t>(b)</a:t>
            </a:r>
            <a:r>
              <a:rPr lang="en" sz="2400" b="1" dirty="0" smtClean="0"/>
              <a:t> </a:t>
            </a:r>
            <a:r>
              <a:rPr lang="en" sz="2400" dirty="0" smtClean="0"/>
              <a:t>at </a:t>
            </a:r>
            <a:r>
              <a:rPr lang="en" sz="2400" dirty="0"/>
              <a:t>the </a:t>
            </a:r>
            <a:r>
              <a:rPr lang="en" sz="2400" dirty="0" smtClean="0"/>
              <a:t>keypoints followed by RANSAC -based Fundamental Matrix fit.</a:t>
            </a:r>
          </a:p>
          <a:p>
            <a:pPr marL="457200" lvl="0" indent="-317500" algn="l" rtl="0">
              <a:lnSpc>
                <a:spcPct val="100000"/>
              </a:lnSpc>
              <a:buClr>
                <a:srgbClr val="000000"/>
              </a:buClr>
              <a:buSzPct val="97222"/>
              <a:buFont typeface="Arial"/>
              <a:buChar char="•"/>
            </a:pPr>
            <a:r>
              <a:rPr lang="en" sz="2400" i="1" dirty="0" smtClean="0"/>
              <a:t>Fewer matches, but no need to carry SIFT vectors anymore !</a:t>
            </a:r>
          </a:p>
          <a:p>
            <a:pPr marL="457200" lvl="0" indent="-317500" algn="l" rtl="0">
              <a:lnSpc>
                <a:spcPct val="100000"/>
              </a:lnSpc>
              <a:buClr>
                <a:srgbClr val="000000"/>
              </a:buClr>
              <a:buSzPct val="97222"/>
              <a:buFont typeface="Arial"/>
              <a:buChar char="•"/>
            </a:pPr>
            <a:r>
              <a:rPr lang="en" sz="2400" i="1" dirty="0" smtClean="0"/>
              <a:t>Not interested in ranked list, just the </a:t>
            </a:r>
            <a:r>
              <a:rPr lang="en" sz="2400" b="1" i="1" dirty="0" smtClean="0"/>
              <a:t>RANK-1</a:t>
            </a:r>
            <a:r>
              <a:rPr lang="en" sz="2400" i="1" dirty="0" smtClean="0"/>
              <a:t> match.</a:t>
            </a:r>
            <a:endParaRPr lang="en" sz="2400" i="1" dirty="0"/>
          </a:p>
        </p:txBody>
      </p:sp>
      <p:sp>
        <p:nvSpPr>
          <p:cNvPr id="646" name="Shape 646"/>
          <p:cNvSpPr/>
          <p:nvPr/>
        </p:nvSpPr>
        <p:spPr>
          <a:xfrm>
            <a:off x="4653279" y="4343400"/>
            <a:ext cx="4344921" cy="162722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647" name="Shape 647"/>
          <p:cNvSpPr txBox="1"/>
          <p:nvPr/>
        </p:nvSpPr>
        <p:spPr>
          <a:xfrm>
            <a:off x="4705653" y="5894421"/>
            <a:ext cx="4285947" cy="461635"/>
          </a:xfrm>
          <a:prstGeom prst="rect">
            <a:avLst/>
          </a:prstGeom>
          <a:noFill/>
        </p:spPr>
        <p:txBody>
          <a:bodyPr wrap="square"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 sz="1800" dirty="0" smtClean="0"/>
              <a:t>(b) Matching visual words in two images</a:t>
            </a:r>
            <a:endParaRPr lang="en" sz="1800" dirty="0"/>
          </a:p>
        </p:txBody>
      </p:sp>
      <p:sp>
        <p:nvSpPr>
          <p:cNvPr id="648" name="Shape 648"/>
          <p:cNvSpPr/>
          <p:nvPr/>
        </p:nvSpPr>
        <p:spPr>
          <a:xfrm>
            <a:off x="4648200" y="1595765"/>
            <a:ext cx="4311489" cy="16002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649" name="Shape 649"/>
          <p:cNvSpPr txBox="1"/>
          <p:nvPr/>
        </p:nvSpPr>
        <p:spPr>
          <a:xfrm>
            <a:off x="4675800" y="3119765"/>
            <a:ext cx="4315800" cy="461635"/>
          </a:xfrm>
          <a:prstGeom prst="rect">
            <a:avLst/>
          </a:prstGeom>
          <a:noFill/>
        </p:spPr>
        <p:txBody>
          <a:bodyPr wrap="square"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 sz="1800" dirty="0" smtClean="0"/>
              <a:t>(a) Matching with 128-dim SIFT vectors.</a:t>
            </a:r>
          </a:p>
        </p:txBody>
      </p:sp>
      <p:sp>
        <p:nvSpPr>
          <p:cNvPr id="3" name="Oval 2"/>
          <p:cNvSpPr/>
          <p:nvPr/>
        </p:nvSpPr>
        <p:spPr>
          <a:xfrm>
            <a:off x="7086600" y="1927185"/>
            <a:ext cx="147577" cy="663615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329423" y="2075150"/>
            <a:ext cx="147577" cy="663615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162800" y="4621206"/>
            <a:ext cx="147577" cy="66361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400800" y="4773606"/>
            <a:ext cx="147577" cy="66361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xagon 3"/>
          <p:cNvSpPr/>
          <p:nvPr/>
        </p:nvSpPr>
        <p:spPr>
          <a:xfrm>
            <a:off x="5410200" y="1066800"/>
            <a:ext cx="2819400" cy="45720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xagon 4"/>
          <p:cNvSpPr/>
          <p:nvPr/>
        </p:nvSpPr>
        <p:spPr>
          <a:xfrm>
            <a:off x="5029199" y="1143000"/>
            <a:ext cx="3733801" cy="381000"/>
          </a:xfrm>
          <a:prstGeom prst="hexagon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Each feature: 128-dim SIFT vector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>
            <a:stCxn id="10" idx="0"/>
          </p:cNvCxnSpPr>
          <p:nvPr/>
        </p:nvCxnSpPr>
        <p:spPr>
          <a:xfrm flipV="1">
            <a:off x="6403212" y="1524000"/>
            <a:ext cx="400732" cy="55115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3" idx="0"/>
          </p:cNvCxnSpPr>
          <p:nvPr/>
        </p:nvCxnSpPr>
        <p:spPr>
          <a:xfrm flipH="1" flipV="1">
            <a:off x="6825739" y="1524000"/>
            <a:ext cx="334650" cy="403185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Hexagon 20"/>
          <p:cNvSpPr/>
          <p:nvPr/>
        </p:nvSpPr>
        <p:spPr>
          <a:xfrm>
            <a:off x="4876800" y="3810000"/>
            <a:ext cx="3886200" cy="448037"/>
          </a:xfrm>
          <a:prstGeom prst="hexagon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Each feature: an INTEGER index for a visual word.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/>
          <p:cNvCxnSpPr>
            <a:stCxn id="12" idx="0"/>
          </p:cNvCxnSpPr>
          <p:nvPr/>
        </p:nvCxnSpPr>
        <p:spPr>
          <a:xfrm flipV="1">
            <a:off x="6474589" y="4267200"/>
            <a:ext cx="329355" cy="50640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0"/>
          </p:cNvCxnSpPr>
          <p:nvPr/>
        </p:nvCxnSpPr>
        <p:spPr>
          <a:xfrm flipH="1" flipV="1">
            <a:off x="6896100" y="4267200"/>
            <a:ext cx="340489" cy="35400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" grpId="0"/>
      <p:bldP spid="649" grpId="0"/>
      <p:bldP spid="3" grpId="0" animBg="1"/>
      <p:bldP spid="10" grpId="0" animBg="1"/>
      <p:bldP spid="11" grpId="0" animBg="1"/>
      <p:bldP spid="12" grpId="0" animBg="1"/>
      <p:bldP spid="4" grpId="0" animBg="1"/>
      <p:bldP spid="5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Shape 657"/>
          <p:cNvSpPr txBox="1">
            <a:spLocks noGrp="1"/>
          </p:cNvSpPr>
          <p:nvPr>
            <p:ph type="title"/>
          </p:nvPr>
        </p:nvSpPr>
        <p:spPr>
          <a:xfrm>
            <a:off x="457200" y="32100"/>
            <a:ext cx="8229600" cy="11871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dirty="0"/>
              <a:t>Vocabulary Pruning</a:t>
            </a:r>
          </a:p>
        </p:txBody>
      </p:sp>
      <p:sp>
        <p:nvSpPr>
          <p:cNvPr id="658" name="Shape 658"/>
          <p:cNvSpPr txBox="1">
            <a:spLocks noGrp="1"/>
          </p:cNvSpPr>
          <p:nvPr>
            <p:ph type="body" idx="1"/>
          </p:nvPr>
        </p:nvSpPr>
        <p:spPr>
          <a:xfrm>
            <a:off x="169975" y="914400"/>
            <a:ext cx="8885099" cy="543992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457200" lvl="0" indent="-317500" algn="l" rtl="0">
              <a:buClr>
                <a:srgbClr val="000000"/>
              </a:buClr>
              <a:buSzPct val="97222"/>
              <a:buFont typeface="Arial"/>
              <a:buChar char="•"/>
            </a:pPr>
            <a:r>
              <a:rPr lang="en" sz="2400" dirty="0"/>
              <a:t>Remove less relevant visual </a:t>
            </a:r>
            <a:r>
              <a:rPr lang="en" sz="2400" dirty="0" smtClean="0"/>
              <a:t>words.</a:t>
            </a:r>
          </a:p>
          <a:p>
            <a:pPr marL="457200" lvl="0" indent="-317500" algn="l" rtl="0">
              <a:buClr>
                <a:srgbClr val="000000"/>
              </a:buClr>
              <a:buSzPct val="97222"/>
              <a:buFont typeface="Arial"/>
              <a:buChar char="•"/>
            </a:pPr>
            <a:r>
              <a:rPr lang="en" sz="2400" dirty="0" smtClean="0"/>
              <a:t>Compact </a:t>
            </a:r>
            <a:r>
              <a:rPr lang="en" sz="2400" dirty="0"/>
              <a:t>Index with minimal performance loss</a:t>
            </a:r>
            <a:r>
              <a:rPr lang="en" sz="2400" dirty="0" smtClean="0"/>
              <a:t>.</a:t>
            </a:r>
          </a:p>
          <a:p>
            <a:pPr marL="139700" lvl="0" algn="l" rtl="0">
              <a:buClr>
                <a:srgbClr val="000000"/>
              </a:buClr>
              <a:buSzPct val="97222"/>
            </a:pPr>
            <a:endParaRPr lang="en" sz="800" dirty="0" smtClean="0"/>
          </a:p>
          <a:p>
            <a:pPr marL="457200" lvl="0" indent="-317500" algn="l" rtl="0">
              <a:buClr>
                <a:srgbClr val="000000"/>
              </a:buClr>
              <a:buSzPct val="97222"/>
              <a:buFont typeface="Arial"/>
              <a:buChar char="•"/>
            </a:pPr>
            <a:r>
              <a:rPr lang="en" sz="2400" dirty="0" smtClean="0"/>
              <a:t>Method-1: Unsupervised</a:t>
            </a:r>
          </a:p>
          <a:p>
            <a:pPr marL="914400" lvl="1" indent="-317500" algn="l">
              <a:buSzPct val="97222"/>
              <a:buFont typeface="Arial"/>
              <a:buChar char="•"/>
            </a:pPr>
            <a:r>
              <a:rPr lang="en" sz="2000" dirty="0" smtClean="0"/>
              <a:t>Less discriminating visual words.</a:t>
            </a:r>
          </a:p>
          <a:p>
            <a:pPr marL="914400" lvl="1" indent="-317500" algn="l">
              <a:buSzPct val="97222"/>
              <a:buFont typeface="Arial"/>
              <a:buChar char="•"/>
            </a:pPr>
            <a:r>
              <a:rPr lang="en" sz="2000" dirty="0" smtClean="0"/>
              <a:t>Visual word V</a:t>
            </a:r>
            <a:r>
              <a:rPr lang="en" sz="2000" baseline="-25000" dirty="0"/>
              <a:t>i</a:t>
            </a:r>
            <a:r>
              <a:rPr lang="en" sz="2000" dirty="0" smtClean="0"/>
              <a:t> is removed </a:t>
            </a:r>
            <a:br>
              <a:rPr lang="en" sz="2000" dirty="0" smtClean="0"/>
            </a:br>
            <a:r>
              <a:rPr lang="en" sz="2000" dirty="0" smtClean="0"/>
              <a:t>if n</a:t>
            </a:r>
            <a:r>
              <a:rPr lang="en" sz="2000" baseline="-25000" dirty="0"/>
              <a:t>i </a:t>
            </a:r>
            <a:r>
              <a:rPr lang="en" sz="2000" dirty="0" smtClean="0"/>
              <a:t>&lt;= T</a:t>
            </a:r>
            <a:r>
              <a:rPr lang="en" sz="2000" baseline="-25000" dirty="0"/>
              <a:t>L</a:t>
            </a:r>
            <a:r>
              <a:rPr lang="en" sz="2000" dirty="0" smtClean="0"/>
              <a:t> or n</a:t>
            </a:r>
            <a:r>
              <a:rPr lang="en" sz="2000" baseline="-25000" dirty="0"/>
              <a:t>i</a:t>
            </a:r>
            <a:r>
              <a:rPr lang="en" sz="2000" dirty="0" smtClean="0"/>
              <a:t> &gt;= T</a:t>
            </a:r>
            <a:r>
              <a:rPr lang="en" sz="2000" baseline="-25000" dirty="0" smtClean="0"/>
              <a:t>H</a:t>
            </a:r>
            <a:endParaRPr lang="en" sz="2000" baseline="-25000" dirty="0"/>
          </a:p>
          <a:p>
            <a:pPr marL="914400" lvl="1" indent="-317500" algn="l">
              <a:buSzPct val="97222"/>
              <a:buFont typeface="Arial"/>
              <a:buChar char="•"/>
            </a:pPr>
            <a:r>
              <a:rPr lang="en-US" sz="2000" dirty="0" smtClean="0"/>
              <a:t>n</a:t>
            </a:r>
            <a:r>
              <a:rPr lang="en" sz="2000" baseline="-25000" dirty="0" smtClean="0"/>
              <a:t>i</a:t>
            </a:r>
            <a:r>
              <a:rPr lang="en" sz="2000" dirty="0" smtClean="0"/>
              <a:t> : no of images that vi is indexed to.</a:t>
            </a:r>
          </a:p>
          <a:p>
            <a:pPr marL="596900" lvl="1" algn="l">
              <a:buSzPct val="97222"/>
            </a:pPr>
            <a:endParaRPr lang="en" sz="800" dirty="0" smtClean="0"/>
          </a:p>
          <a:p>
            <a:pPr marL="457200" indent="-317500" algn="l">
              <a:buSzPct val="97222"/>
              <a:buFont typeface="Arial"/>
              <a:buChar char="•"/>
            </a:pPr>
            <a:r>
              <a:rPr lang="en" sz="2400" dirty="0" smtClean="0"/>
              <a:t>Method-2: Supervised</a:t>
            </a:r>
          </a:p>
          <a:p>
            <a:pPr marL="914400" lvl="1" indent="-317500" algn="l">
              <a:buSzPct val="97222"/>
              <a:buFont typeface="Arial"/>
              <a:buChar char="•"/>
            </a:pPr>
            <a:r>
              <a:rPr lang="en" sz="2000" dirty="0" smtClean="0"/>
              <a:t>Perform image retrieval step for a labeled set of training images.</a:t>
            </a:r>
          </a:p>
          <a:p>
            <a:pPr marL="914400" lvl="1" indent="-317500" algn="l">
              <a:buSzPct val="97222"/>
              <a:buFont typeface="Arial"/>
              <a:buChar char="•"/>
            </a:pPr>
            <a:r>
              <a:rPr lang="en" sz="2000" dirty="0" smtClean="0"/>
              <a:t>Score visual words on basis of their correct/incorrect scoring to candidate matches during retrieval.</a:t>
            </a:r>
          </a:p>
          <a:p>
            <a:pPr marL="914400" lvl="1" indent="-317500" algn="l">
              <a:buSzPct val="97222"/>
              <a:buFont typeface="Arial"/>
              <a:buChar char="•"/>
            </a:pPr>
            <a:r>
              <a:rPr lang="en" sz="2000" dirty="0" smtClean="0"/>
              <a:t>Remove visual words that have a net negative score.</a:t>
            </a:r>
            <a:endParaRPr lang="en" sz="2000" dirty="0"/>
          </a:p>
        </p:txBody>
      </p:sp>
      <p:pic>
        <p:nvPicPr>
          <p:cNvPr id="1027" name="Picture 3" descr="C:\Users\Magrathea\Desktop\vp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81200"/>
            <a:ext cx="3733800" cy="257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67400" y="2546259"/>
            <a:ext cx="2374900" cy="14478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242300" y="2393859"/>
            <a:ext cx="6096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534400" y="4146459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6"/>
          <p:cNvSpPr txBox="1">
            <a:spLocks noGrp="1"/>
          </p:cNvSpPr>
          <p:nvPr>
            <p:ph type="title"/>
          </p:nvPr>
        </p:nvSpPr>
        <p:spPr>
          <a:xfrm>
            <a:off x="761999" y="205055"/>
            <a:ext cx="7620001" cy="861744"/>
          </a:xfrm>
          <a:prstGeom prst="rect">
            <a:avLst/>
          </a:prstGeom>
        </p:spPr>
        <p:txBody>
          <a:bodyPr wrap="square"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4400" b="0" cap="none" dirty="0" smtClean="0"/>
              <a:t>Mobile Computer Vision</a:t>
            </a:r>
            <a:endParaRPr lang="en" sz="4400" b="0" cap="none" dirty="0"/>
          </a:p>
        </p:txBody>
      </p:sp>
      <p:sp>
        <p:nvSpPr>
          <p:cNvPr id="6" name="TextBox 5"/>
          <p:cNvSpPr txBox="1"/>
          <p:nvPr/>
        </p:nvSpPr>
        <p:spPr>
          <a:xfrm>
            <a:off x="283331" y="968276"/>
            <a:ext cx="61936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Ubiquitous devices: mobiles, tablets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Embedded camera hardware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Intuitive &amp; natural to search/look-up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Image Retrieval for mobile visual search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2678098"/>
            <a:ext cx="1972431" cy="196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689816"/>
            <a:ext cx="2819400" cy="1985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 descr="http://readwrite.com/files/files/files/images/goggles_landmar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238" y="1110039"/>
            <a:ext cx="3170362" cy="125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83331" y="3485614"/>
            <a:ext cx="63587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Applications for mobile visual search: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Product Search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Read scene Text (translate/search/archive)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Apparel Search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Buildings/Landmark search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Augmented Reality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Tourist monuments/places look-up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. . .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34332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 txBox="1">
            <a:spLocks noGrp="1"/>
          </p:cNvSpPr>
          <p:nvPr>
            <p:ph type="title"/>
          </p:nvPr>
        </p:nvSpPr>
        <p:spPr>
          <a:xfrm>
            <a:off x="381000" y="32100"/>
            <a:ext cx="8229600" cy="11871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dirty="0"/>
              <a:t>Database Pruning</a:t>
            </a:r>
          </a:p>
        </p:txBody>
      </p:sp>
      <p:sp>
        <p:nvSpPr>
          <p:cNvPr id="669" name="Shape 669"/>
          <p:cNvSpPr txBox="1">
            <a:spLocks noGrp="1"/>
          </p:cNvSpPr>
          <p:nvPr>
            <p:ph type="body" idx="1"/>
          </p:nvPr>
        </p:nvSpPr>
        <p:spPr>
          <a:xfrm>
            <a:off x="133200" y="1066800"/>
            <a:ext cx="9010799" cy="5193186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50000"/>
              </a:lnSpc>
              <a:buClr>
                <a:srgbClr val="000000"/>
              </a:buClr>
              <a:buSzPct val="97222"/>
              <a:buFont typeface="Arial"/>
              <a:buChar char="•"/>
            </a:pPr>
            <a:r>
              <a:rPr lang="en" sz="2400" dirty="0"/>
              <a:t>Remove semantically similar &amp; repetitive images.</a:t>
            </a:r>
          </a:p>
          <a:p>
            <a:pPr marL="457200" lvl="0" indent="-317500" algn="l" rtl="0">
              <a:lnSpc>
                <a:spcPct val="150000"/>
              </a:lnSpc>
              <a:buClr>
                <a:srgbClr val="000000"/>
              </a:buClr>
              <a:buSzPct val="97222"/>
              <a:buFont typeface="Arial"/>
              <a:buChar char="•"/>
            </a:pPr>
            <a:r>
              <a:rPr lang="en" sz="2400" dirty="0"/>
              <a:t>Further compact index without performance loss</a:t>
            </a:r>
            <a:r>
              <a:rPr lang="en" sz="2400" dirty="0" smtClean="0"/>
              <a:t>.</a:t>
            </a:r>
          </a:p>
          <a:p>
            <a:pPr marL="139700" lvl="0" algn="l" rtl="0">
              <a:lnSpc>
                <a:spcPct val="150000"/>
              </a:lnSpc>
              <a:buClr>
                <a:srgbClr val="000000"/>
              </a:buClr>
              <a:buSzPct val="97222"/>
            </a:pPr>
            <a:endParaRPr lang="en" sz="800" dirty="0"/>
          </a:p>
          <a:p>
            <a:pPr marL="457200" lvl="0" indent="-317500" algn="l" rtl="0">
              <a:lnSpc>
                <a:spcPct val="115000"/>
              </a:lnSpc>
              <a:buClr>
                <a:srgbClr val="000000"/>
              </a:buClr>
              <a:buSzPct val="97222"/>
              <a:buFont typeface="Arial"/>
              <a:buChar char="•"/>
            </a:pPr>
            <a:r>
              <a:rPr lang="en" sz="2400" dirty="0"/>
              <a:t>Reverse Nearest </a:t>
            </a:r>
            <a:br>
              <a:rPr lang="en" sz="2400" dirty="0"/>
            </a:br>
            <a:r>
              <a:rPr lang="en" sz="2400" dirty="0"/>
              <a:t>Neighbours (RNN) applied </a:t>
            </a:r>
            <a:br>
              <a:rPr lang="en" sz="2400" dirty="0"/>
            </a:br>
            <a:r>
              <a:rPr lang="en" sz="2400" dirty="0"/>
              <a:t>to each database image.</a:t>
            </a:r>
          </a:p>
          <a:p>
            <a:pPr algn="l"/>
            <a:endParaRPr lang="en" sz="800" dirty="0"/>
          </a:p>
          <a:p>
            <a:pPr marL="457200" lvl="0" indent="-317500" algn="l" rtl="0">
              <a:lnSpc>
                <a:spcPct val="100000"/>
              </a:lnSpc>
              <a:buClr>
                <a:srgbClr val="000000"/>
              </a:buClr>
              <a:buSzPct val="97222"/>
              <a:buFont typeface="Arial"/>
              <a:buChar char="•"/>
            </a:pPr>
            <a:r>
              <a:rPr lang="en" sz="2400" dirty="0"/>
              <a:t>Remove Images from the </a:t>
            </a:r>
            <a:br>
              <a:rPr lang="en" sz="2400" dirty="0"/>
            </a:br>
            <a:r>
              <a:rPr lang="en" sz="2400" dirty="0"/>
              <a:t>database that have </a:t>
            </a:r>
            <a:br>
              <a:rPr lang="en" sz="2400" dirty="0"/>
            </a:br>
            <a:r>
              <a:rPr lang="en" sz="2400" dirty="0"/>
              <a:t>0-RNN score</a:t>
            </a:r>
            <a:r>
              <a:rPr lang="en" sz="2400" dirty="0" smtClean="0"/>
              <a:t>.</a:t>
            </a:r>
          </a:p>
          <a:p>
            <a:pPr marL="457200" lvl="0" indent="-317500" algn="l" rtl="0">
              <a:lnSpc>
                <a:spcPct val="100000"/>
              </a:lnSpc>
              <a:buClr>
                <a:srgbClr val="000000"/>
              </a:buClr>
              <a:buSzPct val="97222"/>
              <a:buFont typeface="Arial"/>
              <a:buChar char="•"/>
            </a:pPr>
            <a:endParaRPr lang="en" sz="800" dirty="0"/>
          </a:p>
          <a:p>
            <a:pPr marL="457200" lvl="0" indent="-317500" algn="l" rtl="0">
              <a:lnSpc>
                <a:spcPct val="100000"/>
              </a:lnSpc>
              <a:buClr>
                <a:srgbClr val="000000"/>
              </a:buClr>
              <a:buSzPct val="97222"/>
              <a:buFont typeface="Arial"/>
              <a:buChar char="•"/>
            </a:pPr>
            <a:r>
              <a:rPr lang="en" sz="2400" i="1" dirty="0" smtClean="0"/>
              <a:t>Performance unaffected.</a:t>
            </a:r>
            <a:endParaRPr lang="en" sz="2400" i="1" dirty="0"/>
          </a:p>
        </p:txBody>
      </p:sp>
      <p:graphicFrame>
        <p:nvGraphicFramePr>
          <p:cNvPr id="670" name="Shape 670"/>
          <p:cNvGraphicFramePr/>
          <p:nvPr>
            <p:extLst>
              <p:ext uri="{D42A27DB-BD31-4B8C-83A1-F6EECF244321}">
                <p14:modId xmlns:p14="http://schemas.microsoft.com/office/powerpoint/2010/main" val="3397921202"/>
              </p:ext>
            </p:extLst>
          </p:nvPr>
        </p:nvGraphicFramePr>
        <p:xfrm>
          <a:off x="4129450" y="2514600"/>
          <a:ext cx="4615950" cy="3635550"/>
        </p:xfrm>
        <a:graphic>
          <a:graphicData uri="http://schemas.openxmlformats.org/drawingml/2006/table">
            <a:tbl>
              <a:tblPr>
                <a:noFill/>
                <a:tableStyleId>{97617553-E278-4FF4-BE26-377AE197232C}</a:tableStyleId>
              </a:tblPr>
              <a:tblGrid>
                <a:gridCol w="2015550"/>
                <a:gridCol w="1571525"/>
                <a:gridCol w="1028875"/>
              </a:tblGrid>
              <a:tr h="403950">
                <a:tc>
                  <a:txBody>
                    <a:bodyPr/>
                    <a:lstStyle/>
                    <a:p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Oxford Buildings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Golkonda</a:t>
                      </a:r>
                    </a:p>
                  </a:txBody>
                  <a:tcPr marL="91425" marR="91425" marT="91425" marB="91425"/>
                </a:tc>
              </a:tr>
              <a:tr h="4039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Total Images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5,062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5,500</a:t>
                      </a:r>
                    </a:p>
                  </a:txBody>
                  <a:tcPr marL="91425" marR="91425" marT="91425" marB="91425"/>
                </a:tc>
              </a:tr>
              <a:tr h="4039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Pruned Database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3,206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3,536</a:t>
                      </a:r>
                    </a:p>
                  </a:txBody>
                  <a:tcPr marL="91425" marR="91425" marT="91425" marB="91425"/>
                </a:tc>
              </a:tr>
              <a:tr h="4039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Original inverted index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99 MB 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7.9 MB</a:t>
                      </a:r>
                    </a:p>
                  </a:txBody>
                  <a:tcPr marL="91425" marR="91425" marT="91425" marB="91425"/>
                </a:tc>
              </a:tr>
              <a:tr h="4039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New inverted index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76 MB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4.4 MB</a:t>
                      </a:r>
                    </a:p>
                  </a:txBody>
                  <a:tcPr marL="91425" marR="91425" marT="91425" marB="91425"/>
                </a:tc>
              </a:tr>
              <a:tr h="4039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mean AP (before)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57.55%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-</a:t>
                      </a:r>
                    </a:p>
                  </a:txBody>
                  <a:tcPr marL="91425" marR="91425" marT="91425" marB="91425"/>
                </a:tc>
              </a:tr>
              <a:tr h="4039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mean AP (after)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57.06%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-</a:t>
                      </a:r>
                    </a:p>
                  </a:txBody>
                  <a:tcPr marL="91425" marR="91425" marT="91425" marB="91425"/>
                </a:tc>
              </a:tr>
              <a:tr h="4039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Precision at 1 (before)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92.73%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96%</a:t>
                      </a:r>
                    </a:p>
                  </a:txBody>
                  <a:tcPr marL="91425" marR="91425" marT="91425" marB="91425"/>
                </a:tc>
              </a:tr>
              <a:tr h="4039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Precision at 1 (after)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/>
                        <a:t>97.27%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dirty="0"/>
                        <a:t>94%</a:t>
                      </a: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37799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/>
              <a:t>Images from Heritage Sites</a:t>
            </a:r>
          </a:p>
        </p:txBody>
      </p:sp>
      <p:sp>
        <p:nvSpPr>
          <p:cNvPr id="688" name="Shape 688"/>
          <p:cNvSpPr/>
          <p:nvPr/>
        </p:nvSpPr>
        <p:spPr>
          <a:xfrm>
            <a:off x="575400" y="1199100"/>
            <a:ext cx="3932399" cy="4670099"/>
          </a:xfrm>
          <a:prstGeom prst="rect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689" name="Shape 689"/>
          <p:cNvSpPr/>
          <p:nvPr/>
        </p:nvSpPr>
        <p:spPr>
          <a:xfrm>
            <a:off x="4614000" y="1199100"/>
            <a:ext cx="3976199" cy="4685099"/>
          </a:xfrm>
          <a:prstGeom prst="rect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690" name="Shape 690"/>
          <p:cNvSpPr/>
          <p:nvPr/>
        </p:nvSpPr>
        <p:spPr>
          <a:xfrm rot="-5400000">
            <a:off x="1948612" y="2568384"/>
            <a:ext cx="1250474" cy="93785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691" name="Shape 691"/>
          <p:cNvSpPr/>
          <p:nvPr/>
        </p:nvSpPr>
        <p:spPr>
          <a:xfrm rot="-5400000">
            <a:off x="3283723" y="1408226"/>
            <a:ext cx="1309062" cy="98179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692" name="Shape 692"/>
          <p:cNvSpPr/>
          <p:nvPr/>
        </p:nvSpPr>
        <p:spPr>
          <a:xfrm>
            <a:off x="3109131" y="2608369"/>
            <a:ext cx="1386968" cy="104042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693" name="Shape 693"/>
          <p:cNvSpPr/>
          <p:nvPr/>
        </p:nvSpPr>
        <p:spPr>
          <a:xfrm>
            <a:off x="720975" y="2637517"/>
            <a:ext cx="1328616" cy="99578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694" name="Shape 694"/>
          <p:cNvSpPr/>
          <p:nvPr/>
        </p:nvSpPr>
        <p:spPr>
          <a:xfrm>
            <a:off x="727800" y="1331562"/>
            <a:ext cx="1226035" cy="91927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</p:sp>
      <p:sp>
        <p:nvSpPr>
          <p:cNvPr id="695" name="Shape 695"/>
          <p:cNvSpPr/>
          <p:nvPr/>
        </p:nvSpPr>
        <p:spPr>
          <a:xfrm>
            <a:off x="727800" y="3722059"/>
            <a:ext cx="1329177" cy="996473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</p:sp>
      <p:sp>
        <p:nvSpPr>
          <p:cNvPr id="696" name="Shape 696"/>
          <p:cNvSpPr/>
          <p:nvPr/>
        </p:nvSpPr>
        <p:spPr>
          <a:xfrm>
            <a:off x="2138276" y="3736723"/>
            <a:ext cx="1309079" cy="981809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</p:sp>
      <p:sp>
        <p:nvSpPr>
          <p:cNvPr id="697" name="Shape 697"/>
          <p:cNvSpPr/>
          <p:nvPr/>
        </p:nvSpPr>
        <p:spPr>
          <a:xfrm>
            <a:off x="669473" y="4773866"/>
            <a:ext cx="1372551" cy="102904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</p:sp>
      <p:sp>
        <p:nvSpPr>
          <p:cNvPr id="698" name="Shape 698"/>
          <p:cNvSpPr/>
          <p:nvPr/>
        </p:nvSpPr>
        <p:spPr>
          <a:xfrm>
            <a:off x="2042539" y="4804812"/>
            <a:ext cx="1318843" cy="989132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</p:sp>
      <p:sp>
        <p:nvSpPr>
          <p:cNvPr id="699" name="Shape 699"/>
          <p:cNvSpPr/>
          <p:nvPr/>
        </p:nvSpPr>
        <p:spPr>
          <a:xfrm>
            <a:off x="2035308" y="1342287"/>
            <a:ext cx="1368481" cy="102546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</p:sp>
      <p:sp>
        <p:nvSpPr>
          <p:cNvPr id="700" name="Shape 700"/>
          <p:cNvSpPr/>
          <p:nvPr/>
        </p:nvSpPr>
        <p:spPr>
          <a:xfrm>
            <a:off x="3404246" y="4122748"/>
            <a:ext cx="1029325" cy="1378301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</p:sp>
      <p:sp>
        <p:nvSpPr>
          <p:cNvPr id="701" name="Shape 701"/>
          <p:cNvSpPr/>
          <p:nvPr/>
        </p:nvSpPr>
        <p:spPr>
          <a:xfrm>
            <a:off x="4690200" y="1244593"/>
            <a:ext cx="1362826" cy="907063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</p:sp>
      <p:sp>
        <p:nvSpPr>
          <p:cNvPr id="702" name="Shape 702"/>
          <p:cNvSpPr/>
          <p:nvPr/>
        </p:nvSpPr>
        <p:spPr>
          <a:xfrm>
            <a:off x="6125300" y="1264134"/>
            <a:ext cx="1326289" cy="882622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</p:sp>
      <p:sp>
        <p:nvSpPr>
          <p:cNvPr id="703" name="Shape 703"/>
          <p:cNvSpPr/>
          <p:nvPr/>
        </p:nvSpPr>
        <p:spPr>
          <a:xfrm>
            <a:off x="6107488" y="2309441"/>
            <a:ext cx="1209512" cy="804476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noFill/>
          </a:ln>
        </p:spPr>
      </p:sp>
      <p:sp>
        <p:nvSpPr>
          <p:cNvPr id="704" name="Shape 704"/>
          <p:cNvSpPr/>
          <p:nvPr/>
        </p:nvSpPr>
        <p:spPr>
          <a:xfrm>
            <a:off x="4690200" y="2250833"/>
            <a:ext cx="1382993" cy="921692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</p:sp>
      <p:sp>
        <p:nvSpPr>
          <p:cNvPr id="705" name="Shape 705"/>
          <p:cNvSpPr/>
          <p:nvPr/>
        </p:nvSpPr>
        <p:spPr>
          <a:xfrm>
            <a:off x="7379311" y="2397058"/>
            <a:ext cx="1162567" cy="775163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</p:sp>
      <p:sp>
        <p:nvSpPr>
          <p:cNvPr id="706" name="Shape 706"/>
          <p:cNvSpPr/>
          <p:nvPr/>
        </p:nvSpPr>
        <p:spPr>
          <a:xfrm>
            <a:off x="7584718" y="1264134"/>
            <a:ext cx="957163" cy="112972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>
            <a:noFill/>
          </a:ln>
        </p:spPr>
      </p:sp>
      <p:sp>
        <p:nvSpPr>
          <p:cNvPr id="707" name="Shape 707"/>
          <p:cNvSpPr/>
          <p:nvPr/>
        </p:nvSpPr>
        <p:spPr>
          <a:xfrm>
            <a:off x="7616357" y="3241321"/>
            <a:ext cx="893885" cy="1198036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>
            <a:noFill/>
          </a:ln>
        </p:spPr>
      </p:sp>
      <p:sp>
        <p:nvSpPr>
          <p:cNvPr id="708" name="Shape 708"/>
          <p:cNvSpPr/>
          <p:nvPr/>
        </p:nvSpPr>
        <p:spPr>
          <a:xfrm>
            <a:off x="4656333" y="3357508"/>
            <a:ext cx="1450726" cy="965662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>
            <a:noFill/>
          </a:ln>
        </p:spPr>
      </p:sp>
      <p:sp>
        <p:nvSpPr>
          <p:cNvPr id="709" name="Shape 709"/>
          <p:cNvSpPr/>
          <p:nvPr/>
        </p:nvSpPr>
        <p:spPr>
          <a:xfrm>
            <a:off x="6213621" y="3325617"/>
            <a:ext cx="1371097" cy="1029444"/>
          </a:xfrm>
          <a:prstGeom prst="rect">
            <a:avLst/>
          </a:prstGeom>
          <a:blipFill>
            <a:blip r:embed="rId22"/>
            <a:stretch>
              <a:fillRect/>
            </a:stretch>
          </a:blipFill>
          <a:ln>
            <a:noFill/>
          </a:ln>
        </p:spPr>
      </p:sp>
      <p:sp>
        <p:nvSpPr>
          <p:cNvPr id="710" name="Shape 710"/>
          <p:cNvSpPr/>
          <p:nvPr/>
        </p:nvSpPr>
        <p:spPr>
          <a:xfrm>
            <a:off x="4690200" y="4495321"/>
            <a:ext cx="1743467" cy="1161045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>
            <a:noFill/>
          </a:ln>
        </p:spPr>
      </p:sp>
      <p:sp>
        <p:nvSpPr>
          <p:cNvPr id="711" name="Shape 711"/>
          <p:cNvSpPr/>
          <p:nvPr/>
        </p:nvSpPr>
        <p:spPr>
          <a:xfrm>
            <a:off x="1164151" y="2626911"/>
            <a:ext cx="2754899" cy="1494599"/>
          </a:xfrm>
          <a:prstGeom prst="rect">
            <a:avLst/>
          </a:prstGeom>
          <a:solidFill>
            <a:srgbClr val="CCCCCC">
              <a:alpha val="48080"/>
            </a:srgbClr>
          </a:solidFill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3000"/>
              <a:t>Golkonda Fort</a:t>
            </a:r>
          </a:p>
          <a:p>
            <a:pPr lvl="0" algn="ctr" rtl="0">
              <a:buNone/>
            </a:pPr>
            <a:r>
              <a:rPr lang="en" sz="3000"/>
              <a:t>Hyderabad</a:t>
            </a:r>
            <a:br>
              <a:rPr lang="en" sz="3000"/>
            </a:br>
            <a:r>
              <a:rPr lang="en" sz="3000"/>
              <a:t>India</a:t>
            </a:r>
          </a:p>
        </p:txBody>
      </p:sp>
      <p:sp>
        <p:nvSpPr>
          <p:cNvPr id="712" name="Shape 712"/>
          <p:cNvSpPr/>
          <p:nvPr/>
        </p:nvSpPr>
        <p:spPr>
          <a:xfrm>
            <a:off x="5114840" y="2626911"/>
            <a:ext cx="3048000" cy="1494599"/>
          </a:xfrm>
          <a:prstGeom prst="rect">
            <a:avLst/>
          </a:prstGeom>
          <a:solidFill>
            <a:srgbClr val="CCCCCC">
              <a:alpha val="48080"/>
            </a:srgbClr>
          </a:solidFill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3000"/>
              <a:t>Hampi Temples</a:t>
            </a:r>
          </a:p>
          <a:p>
            <a:pPr lvl="0" algn="ctr" rtl="0">
              <a:buNone/>
            </a:pPr>
            <a:r>
              <a:rPr lang="en" sz="3000"/>
              <a:t>Karnataka</a:t>
            </a:r>
            <a:br>
              <a:rPr lang="en" sz="3000"/>
            </a:br>
            <a:r>
              <a:rPr lang="en" sz="3000"/>
              <a:t>India</a:t>
            </a:r>
          </a:p>
        </p:txBody>
      </p:sp>
      <p:sp>
        <p:nvSpPr>
          <p:cNvPr id="713" name="Shape 713"/>
          <p:cNvSpPr/>
          <p:nvPr/>
        </p:nvSpPr>
        <p:spPr>
          <a:xfrm>
            <a:off x="6573607" y="4495321"/>
            <a:ext cx="1852538" cy="1234348"/>
          </a:xfrm>
          <a:prstGeom prst="rect">
            <a:avLst/>
          </a:prstGeom>
          <a:blipFill>
            <a:blip r:embed="rId24"/>
            <a:stretch>
              <a:fillRect/>
            </a:stretch>
          </a:blipFill>
          <a:ln>
            <a:noFill/>
          </a:ln>
        </p:spPr>
      </p:sp>
      <p:sp>
        <p:nvSpPr>
          <p:cNvPr id="714" name="Shape 714"/>
          <p:cNvSpPr/>
          <p:nvPr/>
        </p:nvSpPr>
        <p:spPr>
          <a:xfrm>
            <a:off x="747350" y="5924433"/>
            <a:ext cx="3619500" cy="738633"/>
          </a:xfrm>
          <a:prstGeom prst="rect">
            <a:avLst/>
          </a:prstGeom>
          <a:solidFill>
            <a:srgbClr val="F3F3F3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pPr lvl="1" algn="ctr"/>
            <a:r>
              <a:rPr lang="en" sz="1800" dirty="0">
                <a:latin typeface="Calibri" pitchFamily="34" charset="0"/>
                <a:cs typeface="Calibri" pitchFamily="34" charset="0"/>
              </a:rPr>
              <a:t>5,500 Images</a:t>
            </a:r>
          </a:p>
          <a:p>
            <a:pPr lvl="1" algn="ctr"/>
            <a:r>
              <a:rPr lang="en" sz="1800" dirty="0" smtClean="0">
                <a:latin typeface="Calibri" pitchFamily="34" charset="0"/>
                <a:cs typeface="Calibri" pitchFamily="34" charset="0"/>
              </a:rPr>
              <a:t>45 </a:t>
            </a:r>
            <a:r>
              <a:rPr lang="en" sz="1800" dirty="0">
                <a:latin typeface="Calibri" pitchFamily="34" charset="0"/>
                <a:cs typeface="Calibri" pitchFamily="34" charset="0"/>
              </a:rPr>
              <a:t>distinct annotations</a:t>
            </a:r>
          </a:p>
        </p:txBody>
      </p:sp>
      <p:sp>
        <p:nvSpPr>
          <p:cNvPr id="715" name="Shape 715"/>
          <p:cNvSpPr/>
          <p:nvPr/>
        </p:nvSpPr>
        <p:spPr>
          <a:xfrm>
            <a:off x="4785950" y="5924433"/>
            <a:ext cx="3619500" cy="738633"/>
          </a:xfrm>
          <a:prstGeom prst="rect">
            <a:avLst/>
          </a:prstGeom>
          <a:solidFill>
            <a:srgbClr val="F3F3F3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1800" dirty="0">
                <a:latin typeface="Calibri" pitchFamily="34" charset="0"/>
                <a:cs typeface="Calibri" pitchFamily="34" charset="0"/>
              </a:rPr>
              <a:t>5,718 Images</a:t>
            </a:r>
          </a:p>
          <a:p>
            <a:pPr lvl="0" algn="ctr" rtl="0">
              <a:buNone/>
            </a:pPr>
            <a:r>
              <a:rPr lang="en" sz="1800" dirty="0" smtClean="0">
                <a:latin typeface="Calibri" pitchFamily="34" charset="0"/>
                <a:cs typeface="Calibri" pitchFamily="34" charset="0"/>
              </a:rPr>
              <a:t>120 </a:t>
            </a:r>
            <a:r>
              <a:rPr lang="en" sz="1800" dirty="0">
                <a:latin typeface="Calibri" pitchFamily="34" charset="0"/>
                <a:cs typeface="Calibri" pitchFamily="34" charset="0"/>
              </a:rPr>
              <a:t>distinct annotations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Shape 723"/>
          <p:cNvSpPr txBox="1">
            <a:spLocks noGrp="1"/>
          </p:cNvSpPr>
          <p:nvPr>
            <p:ph type="title"/>
          </p:nvPr>
        </p:nvSpPr>
        <p:spPr>
          <a:xfrm>
            <a:off x="381000" y="32100"/>
            <a:ext cx="8229600" cy="11871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dirty="0"/>
              <a:t>Scenes and Objects</a:t>
            </a:r>
          </a:p>
        </p:txBody>
      </p:sp>
      <p:sp>
        <p:nvSpPr>
          <p:cNvPr id="724" name="Shape 724"/>
          <p:cNvSpPr/>
          <p:nvPr/>
        </p:nvSpPr>
        <p:spPr>
          <a:xfrm>
            <a:off x="1095375" y="1181100"/>
            <a:ext cx="7105640" cy="357547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725" name="Shape 725"/>
          <p:cNvSpPr txBox="1">
            <a:spLocks noGrp="1"/>
          </p:cNvSpPr>
          <p:nvPr>
            <p:ph type="body" idx="1"/>
          </p:nvPr>
        </p:nvSpPr>
        <p:spPr>
          <a:xfrm>
            <a:off x="169975" y="4818205"/>
            <a:ext cx="8732399" cy="1395223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00000"/>
              </a:lnSpc>
              <a:buClr>
                <a:srgbClr val="000000"/>
              </a:buClr>
              <a:buSzPct val="100000"/>
              <a:buFont typeface="Calibri"/>
              <a:buAutoNum type="alphaLcPeriod"/>
            </a:pPr>
            <a:r>
              <a:rPr lang="en" sz="2400" b="1" dirty="0" smtClean="0"/>
              <a:t>scene</a:t>
            </a:r>
            <a:r>
              <a:rPr lang="en" sz="2400" b="1" dirty="0"/>
              <a:t>:</a:t>
            </a:r>
            <a:r>
              <a:rPr lang="en" sz="2400" dirty="0"/>
              <a:t> distinguished structures captured in an image</a:t>
            </a:r>
            <a:r>
              <a:rPr lang="en" sz="2400" dirty="0" smtClean="0"/>
              <a:t>.</a:t>
            </a:r>
            <a:endParaRPr lang="en" sz="2400" dirty="0"/>
          </a:p>
          <a:p>
            <a:pPr marL="457200" lvl="0" indent="-381000" algn="l" rtl="0">
              <a:lnSpc>
                <a:spcPct val="100000"/>
              </a:lnSpc>
              <a:buClr>
                <a:srgbClr val="000000"/>
              </a:buClr>
              <a:buSzPct val="100000"/>
              <a:buFont typeface="Calibri"/>
              <a:buAutoNum type="alphaLcPeriod"/>
            </a:pPr>
            <a:r>
              <a:rPr lang="en" sz="2400" b="1" dirty="0"/>
              <a:t>object: </a:t>
            </a:r>
            <a:r>
              <a:rPr lang="en" sz="2400" dirty="0"/>
              <a:t>distinguished monument or building identified by rectangular bounded box.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 txBox="1">
            <a:spLocks noGrp="1"/>
          </p:cNvSpPr>
          <p:nvPr>
            <p:ph type="title"/>
          </p:nvPr>
        </p:nvSpPr>
        <p:spPr>
          <a:xfrm>
            <a:off x="381000" y="76200"/>
            <a:ext cx="8229600" cy="11871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dirty="0"/>
              <a:t>Results on Golkonda Dataset</a:t>
            </a:r>
          </a:p>
        </p:txBody>
      </p:sp>
      <p:sp>
        <p:nvSpPr>
          <p:cNvPr id="734" name="Shape 734"/>
          <p:cNvSpPr/>
          <p:nvPr/>
        </p:nvSpPr>
        <p:spPr>
          <a:xfrm>
            <a:off x="409575" y="1676400"/>
            <a:ext cx="8172450" cy="2133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graphicFrame>
        <p:nvGraphicFramePr>
          <p:cNvPr id="735" name="Shape 735"/>
          <p:cNvGraphicFramePr/>
          <p:nvPr>
            <p:extLst>
              <p:ext uri="{D42A27DB-BD31-4B8C-83A1-F6EECF244321}">
                <p14:modId xmlns:p14="http://schemas.microsoft.com/office/powerpoint/2010/main" val="3222662809"/>
              </p:ext>
            </p:extLst>
          </p:nvPr>
        </p:nvGraphicFramePr>
        <p:xfrm>
          <a:off x="2971800" y="4196875"/>
          <a:ext cx="3810000" cy="1899065"/>
        </p:xfrm>
        <a:graphic>
          <a:graphicData uri="http://schemas.openxmlformats.org/drawingml/2006/table">
            <a:tbl>
              <a:tblPr>
                <a:noFill/>
                <a:tableStyleId>{671D1649-03F9-42D3-B3CC-F27121FADA81}</a:tableStyleId>
              </a:tblPr>
              <a:tblGrid>
                <a:gridCol w="2791815"/>
                <a:gridCol w="1018185"/>
              </a:tblGrid>
              <a:tr h="429415"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 sz="1800"/>
                        <a:t># of Images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 sz="1800"/>
                        <a:t>5500</a:t>
                      </a:r>
                    </a:p>
                  </a:txBody>
                  <a:tcPr marL="91425" marR="91425" marT="91425" marB="91425"/>
                </a:tc>
              </a:tr>
              <a:tr h="527555"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 sz="1800"/>
                        <a:t># of monuments for test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 sz="1800"/>
                        <a:t>14</a:t>
                      </a:r>
                    </a:p>
                  </a:txBody>
                  <a:tcPr marL="91425" marR="91425" marT="91425" marB="91425"/>
                </a:tc>
              </a:tr>
              <a:tr h="429415"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 sz="1800"/>
                        <a:t># of Queries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 sz="1800"/>
                        <a:t>168</a:t>
                      </a:r>
                    </a:p>
                  </a:txBody>
                  <a:tcPr marL="91425" marR="91425" marT="91425" marB="91425"/>
                </a:tc>
              </a:tr>
              <a:tr h="429415"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 sz="1800"/>
                        <a:t>Annotation Accuracy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 sz="1800" dirty="0"/>
                        <a:t>96%</a:t>
                      </a: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hape 743"/>
          <p:cNvSpPr txBox="1">
            <a:spLocks noGrp="1"/>
          </p:cNvSpPr>
          <p:nvPr>
            <p:ph type="title"/>
          </p:nvPr>
        </p:nvSpPr>
        <p:spPr>
          <a:xfrm>
            <a:off x="381000" y="76200"/>
            <a:ext cx="8229600" cy="11871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dirty="0"/>
              <a:t>Results on Hampi Dataset</a:t>
            </a:r>
          </a:p>
        </p:txBody>
      </p:sp>
      <p:sp>
        <p:nvSpPr>
          <p:cNvPr id="744" name="Shape 744"/>
          <p:cNvSpPr/>
          <p:nvPr/>
        </p:nvSpPr>
        <p:spPr>
          <a:xfrm>
            <a:off x="228600" y="1399243"/>
            <a:ext cx="4292925" cy="286720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745" name="Shape 745"/>
          <p:cNvSpPr/>
          <p:nvPr/>
        </p:nvSpPr>
        <p:spPr>
          <a:xfrm rot="-96238">
            <a:off x="2132160" y="2668610"/>
            <a:ext cx="632347" cy="362843"/>
          </a:xfrm>
          <a:prstGeom prst="rect">
            <a:avLst/>
          </a:prstGeom>
          <a:solidFill>
            <a:srgbClr val="FFFFFF">
              <a:alpha val="36150"/>
            </a:srgbClr>
          </a:solidFill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pPr>
              <a:buNone/>
            </a:pPr>
            <a:r>
              <a:rPr lang="en" sz="600">
                <a:latin typeface="Calibri"/>
                <a:ea typeface="Calibri"/>
                <a:cs typeface="Calibri"/>
                <a:sym typeface="Calibri"/>
              </a:rPr>
              <a:t>Stone Chariot shrine with elephants in front</a:t>
            </a:r>
          </a:p>
        </p:txBody>
      </p:sp>
      <p:sp>
        <p:nvSpPr>
          <p:cNvPr id="746" name="Shape 746"/>
          <p:cNvSpPr/>
          <p:nvPr/>
        </p:nvSpPr>
        <p:spPr>
          <a:xfrm>
            <a:off x="4648200" y="1395931"/>
            <a:ext cx="4295178" cy="28700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747" name="Shape 747"/>
          <p:cNvSpPr/>
          <p:nvPr/>
        </p:nvSpPr>
        <p:spPr>
          <a:xfrm>
            <a:off x="6621346" y="2366691"/>
            <a:ext cx="726300" cy="226200"/>
          </a:xfrm>
          <a:prstGeom prst="rect">
            <a:avLst/>
          </a:prstGeom>
          <a:solidFill>
            <a:srgbClr val="FFFFFF">
              <a:alpha val="36150"/>
            </a:srgbClr>
          </a:solidFill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sz="600">
                <a:latin typeface="Calibri"/>
                <a:ea typeface="Calibri"/>
                <a:cs typeface="Calibri"/>
                <a:sym typeface="Calibri"/>
              </a:rPr>
              <a:t>Vittala Temple Main</a:t>
            </a:r>
          </a:p>
        </p:txBody>
      </p:sp>
      <p:graphicFrame>
        <p:nvGraphicFramePr>
          <p:cNvPr id="748" name="Shape 748"/>
          <p:cNvGraphicFramePr/>
          <p:nvPr>
            <p:extLst>
              <p:ext uri="{D42A27DB-BD31-4B8C-83A1-F6EECF244321}">
                <p14:modId xmlns:p14="http://schemas.microsoft.com/office/powerpoint/2010/main" val="2956006766"/>
              </p:ext>
            </p:extLst>
          </p:nvPr>
        </p:nvGraphicFramePr>
        <p:xfrm>
          <a:off x="2895600" y="4501735"/>
          <a:ext cx="3747789" cy="1899065"/>
        </p:xfrm>
        <a:graphic>
          <a:graphicData uri="http://schemas.openxmlformats.org/drawingml/2006/table">
            <a:tbl>
              <a:tblPr>
                <a:noFill/>
                <a:tableStyleId>{2587BFCF-DB30-45C4-B51F-8E9FCC1CF66F}</a:tableStyleId>
              </a:tblPr>
              <a:tblGrid>
                <a:gridCol w="2746229"/>
                <a:gridCol w="1001560"/>
              </a:tblGrid>
              <a:tr h="4128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800"/>
                        <a:t># of Images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800"/>
                        <a:t>5718</a:t>
                      </a:r>
                    </a:p>
                  </a:txBody>
                  <a:tcPr marL="91425" marR="91425" marT="91425" marB="91425"/>
                </a:tc>
              </a:tr>
              <a:tr h="5275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800"/>
                        <a:t># of monuments for test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800"/>
                        <a:t>10</a:t>
                      </a:r>
                    </a:p>
                  </a:txBody>
                  <a:tcPr marL="91425" marR="91425" marT="91425" marB="91425"/>
                </a:tc>
              </a:tr>
              <a:tr h="4128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800"/>
                        <a:t># of Queries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800"/>
                        <a:t>60</a:t>
                      </a:r>
                    </a:p>
                  </a:txBody>
                  <a:tcPr marL="91425" marR="91425" marT="91425" marB="91425"/>
                </a:tc>
              </a:tr>
              <a:tr h="4128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800"/>
                        <a:t>Annotation Accuracy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800" dirty="0"/>
                        <a:t>93%</a:t>
                      </a: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Shape 756"/>
          <p:cNvSpPr txBox="1">
            <a:spLocks noGrp="1"/>
          </p:cNvSpPr>
          <p:nvPr>
            <p:ph type="title"/>
          </p:nvPr>
        </p:nvSpPr>
        <p:spPr>
          <a:xfrm>
            <a:off x="381000" y="32100"/>
            <a:ext cx="8229600" cy="11871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dirty="0"/>
              <a:t>Pseudo-GPS Navigation</a:t>
            </a:r>
          </a:p>
        </p:txBody>
      </p:sp>
      <p:sp>
        <p:nvSpPr>
          <p:cNvPr id="757" name="Shape 757"/>
          <p:cNvSpPr/>
          <p:nvPr/>
        </p:nvSpPr>
        <p:spPr>
          <a:xfrm>
            <a:off x="381000" y="1082550"/>
            <a:ext cx="8458200" cy="28262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758" name="Shape 758"/>
          <p:cNvSpPr txBox="1">
            <a:spLocks noGrp="1"/>
          </p:cNvSpPr>
          <p:nvPr>
            <p:ph type="body" idx="1"/>
          </p:nvPr>
        </p:nvSpPr>
        <p:spPr>
          <a:xfrm>
            <a:off x="246175" y="4047409"/>
            <a:ext cx="8820299" cy="2416016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00000"/>
              </a:lnSpc>
              <a:buClr>
                <a:srgbClr val="000000"/>
              </a:buClr>
              <a:buSzPct val="97222"/>
              <a:buFont typeface="Arial"/>
              <a:buChar char="•"/>
            </a:pPr>
            <a:r>
              <a:rPr lang="en" sz="2400" dirty="0"/>
              <a:t>Click few photos of distinctive structures around you.</a:t>
            </a:r>
          </a:p>
          <a:p>
            <a:pPr marL="457200" lvl="0" indent="-317500" algn="l" rtl="0">
              <a:lnSpc>
                <a:spcPct val="100000"/>
              </a:lnSpc>
              <a:buClr>
                <a:srgbClr val="000000"/>
              </a:buClr>
              <a:buSzPct val="97222"/>
              <a:buFont typeface="Arial"/>
              <a:buChar char="•"/>
            </a:pPr>
            <a:r>
              <a:rPr lang="en" sz="2400" dirty="0"/>
              <a:t>Your position displayed on map of the site.</a:t>
            </a:r>
          </a:p>
          <a:p>
            <a:pPr marL="457200" lvl="0" indent="-317500" algn="l" rtl="0">
              <a:lnSpc>
                <a:spcPct val="100000"/>
              </a:lnSpc>
              <a:buClr>
                <a:srgbClr val="000000"/>
              </a:buClr>
              <a:buSzPct val="97222"/>
              <a:buFont typeface="Arial"/>
              <a:buChar char="•"/>
            </a:pPr>
            <a:r>
              <a:rPr lang="en" sz="2400" dirty="0"/>
              <a:t>Experimented on the 2 km Golkonda Fort tourist route.</a:t>
            </a:r>
          </a:p>
          <a:p>
            <a:pPr marL="914400" lvl="1" indent="-317500" algn="l" rtl="0">
              <a:lnSpc>
                <a:spcPct val="100000"/>
              </a:lnSpc>
              <a:buClr>
                <a:srgbClr val="000000"/>
              </a:buClr>
              <a:buSzPct val="58333"/>
              <a:buFont typeface="Courier New"/>
              <a:buChar char="o"/>
            </a:pPr>
            <a:r>
              <a:rPr lang="en" sz="2400" dirty="0"/>
              <a:t>Trained on 43 nodal points (discrete locations)</a:t>
            </a:r>
          </a:p>
          <a:p>
            <a:pPr marL="914400" lvl="1" indent="-317500" algn="l" rtl="0">
              <a:lnSpc>
                <a:spcPct val="100000"/>
              </a:lnSpc>
              <a:buClr>
                <a:srgbClr val="000000"/>
              </a:buClr>
              <a:buSzPct val="58333"/>
              <a:buFont typeface="Courier New"/>
              <a:buChar char="o"/>
            </a:pPr>
            <a:r>
              <a:rPr lang="en" sz="2400" dirty="0"/>
              <a:t>each spanning </a:t>
            </a:r>
            <a:r>
              <a:rPr lang="en" sz="2400" dirty="0" smtClean="0"/>
              <a:t> 4-5 </a:t>
            </a:r>
            <a:r>
              <a:rPr lang="en" sz="2400" dirty="0"/>
              <a:t>meters &amp; separated by 10-11 meters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Shape 766"/>
          <p:cNvSpPr txBox="1">
            <a:spLocks noGrp="1"/>
          </p:cNvSpPr>
          <p:nvPr>
            <p:ph type="title"/>
          </p:nvPr>
        </p:nvSpPr>
        <p:spPr>
          <a:xfrm>
            <a:off x="152400" y="32100"/>
            <a:ext cx="8625299" cy="11871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dirty="0"/>
              <a:t>At HazaraRama Temple, Hampi</a:t>
            </a:r>
          </a:p>
        </p:txBody>
      </p:sp>
      <p:sp>
        <p:nvSpPr>
          <p:cNvPr id="767" name="Shape 767"/>
          <p:cNvSpPr/>
          <p:nvPr/>
        </p:nvSpPr>
        <p:spPr>
          <a:xfrm>
            <a:off x="3400812" y="1377534"/>
            <a:ext cx="5590788" cy="471846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768" name="Shape 768"/>
          <p:cNvSpPr txBox="1">
            <a:spLocks noGrp="1"/>
          </p:cNvSpPr>
          <p:nvPr>
            <p:ph type="body" idx="1"/>
          </p:nvPr>
        </p:nvSpPr>
        <p:spPr>
          <a:xfrm>
            <a:off x="169975" y="1676400"/>
            <a:ext cx="3339599" cy="3980547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00000"/>
              </a:lnSpc>
              <a:buClr>
                <a:srgbClr val="000000"/>
              </a:buClr>
              <a:buSzPct val="100000"/>
              <a:buFont typeface="Calibri"/>
              <a:buAutoNum type="alphaLcPeriod"/>
            </a:pPr>
            <a:r>
              <a:rPr lang="en" sz="2400" dirty="0"/>
              <a:t>Stone carvings on temple walls depicting scenes from </a:t>
            </a:r>
            <a:r>
              <a:rPr lang="en" sz="2400" i="1" dirty="0"/>
              <a:t>The Ramayana</a:t>
            </a:r>
            <a:r>
              <a:rPr lang="en" sz="2400" dirty="0" smtClean="0"/>
              <a:t>.</a:t>
            </a:r>
            <a:endParaRPr lang="en" sz="2400" dirty="0"/>
          </a:p>
          <a:p>
            <a:pPr marL="457200" lvl="0" indent="-381000" algn="l" rtl="0">
              <a:lnSpc>
                <a:spcPct val="100000"/>
              </a:lnSpc>
              <a:buClr>
                <a:srgbClr val="000000"/>
              </a:buClr>
              <a:buSzPct val="100000"/>
              <a:buFont typeface="Calibri"/>
              <a:buAutoNum type="alphaLcPeriod"/>
            </a:pPr>
            <a:r>
              <a:rPr lang="en" sz="2400" dirty="0"/>
              <a:t>Each scene represents an event from the epic story. Sample retrieved annotations for 4 diffrent scenes.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Shape 794"/>
          <p:cNvSpPr txBox="1">
            <a:spLocks noGrp="1"/>
          </p:cNvSpPr>
          <p:nvPr>
            <p:ph type="title"/>
          </p:nvPr>
        </p:nvSpPr>
        <p:spPr>
          <a:xfrm>
            <a:off x="381000" y="218964"/>
            <a:ext cx="8229600" cy="11871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/>
              <a:t>Query Time Analysis on Mobile</a:t>
            </a:r>
          </a:p>
        </p:txBody>
      </p:sp>
      <p:graphicFrame>
        <p:nvGraphicFramePr>
          <p:cNvPr id="795" name="Shape 795"/>
          <p:cNvGraphicFramePr/>
          <p:nvPr/>
        </p:nvGraphicFramePr>
        <p:xfrm>
          <a:off x="2025150" y="1257300"/>
          <a:ext cx="5070250" cy="5028870"/>
        </p:xfrm>
        <a:graphic>
          <a:graphicData uri="http://schemas.openxmlformats.org/drawingml/2006/table">
            <a:tbl>
              <a:tblPr>
                <a:noFill/>
                <a:tableStyleId>{01D2B1F6-5DC2-405A-AFC7-64DB904756C7}</a:tableStyleId>
              </a:tblPr>
              <a:tblGrid>
                <a:gridCol w="2901600"/>
                <a:gridCol w="2168650"/>
              </a:tblGrid>
              <a:tr h="412250">
                <a:tc>
                  <a:txBody>
                    <a:bodyPr/>
                    <a:lstStyle/>
                    <a:p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800" b="1"/>
                        <a:t>Time (in seconds)</a:t>
                      </a:r>
                    </a:p>
                  </a:txBody>
                  <a:tcPr marL="91425" marR="91425" marT="91425" marB="91425"/>
                </a:tc>
              </a:tr>
              <a:tr h="41225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" sz="1800" b="1"/>
                        <a:t>App Loading</a:t>
                      </a: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22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800"/>
                        <a:t>Reading Data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" sz="1800"/>
                        <a:t>12</a:t>
                      </a:r>
                    </a:p>
                  </a:txBody>
                  <a:tcPr marL="91425" marR="91425" marT="91425" marB="91425"/>
                </a:tc>
              </a:tr>
              <a:tr h="41225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" sz="1800" b="1"/>
                        <a:t>Frame Processing</a:t>
                      </a: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22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800"/>
                        <a:t>SIFT Detection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800"/>
                        <a:t>0.250</a:t>
                      </a:r>
                    </a:p>
                  </a:txBody>
                  <a:tcPr marL="91425" marR="91425" marT="91425" marB="91425"/>
                </a:tc>
              </a:tr>
              <a:tr h="4122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800"/>
                        <a:t>SIFT Descriptor Extraction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800"/>
                        <a:t>0.270</a:t>
                      </a:r>
                    </a:p>
                  </a:txBody>
                  <a:tcPr marL="91425" marR="91425" marT="91425" marB="91425"/>
                </a:tc>
              </a:tr>
              <a:tr h="4122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800"/>
                        <a:t>Assigning to Vocabulary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800"/>
                        <a:t>0.010</a:t>
                      </a:r>
                    </a:p>
                  </a:txBody>
                  <a:tcPr marL="91425" marR="91425" marT="91425" marB="91425"/>
                </a:tc>
              </a:tr>
              <a:tr h="4122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800"/>
                        <a:t>Inverted Index Search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800"/>
                        <a:t>0.260</a:t>
                      </a:r>
                    </a:p>
                  </a:txBody>
                  <a:tcPr marL="91425" marR="91425" marT="91425" marB="91425"/>
                </a:tc>
              </a:tr>
              <a:tr h="4122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800"/>
                        <a:t>Spatial Re-ranking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800"/>
                        <a:t>0.640</a:t>
                      </a:r>
                    </a:p>
                  </a:txBody>
                  <a:tcPr marL="91425" marR="91425" marT="91425" marB="91425"/>
                </a:tc>
              </a:tr>
              <a:tr h="4122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800"/>
                        <a:t>Annotation Retrieval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800"/>
                        <a:t>0.010</a:t>
                      </a:r>
                    </a:p>
                  </a:txBody>
                  <a:tcPr marL="91425" marR="91425" marT="91425" marB="91425"/>
                </a:tc>
              </a:tr>
              <a:tr h="4122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800" b="1"/>
                        <a:t>Total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800" b="1"/>
                        <a:t>1.440</a:t>
                      </a: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 txBox="1">
            <a:spLocks noGrp="1"/>
          </p:cNvSpPr>
          <p:nvPr>
            <p:ph type="title"/>
          </p:nvPr>
        </p:nvSpPr>
        <p:spPr>
          <a:xfrm>
            <a:off x="465901" y="609600"/>
            <a:ext cx="8449499" cy="7326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dirty="0"/>
              <a:t>Identify this scene from Ramayana !</a:t>
            </a:r>
          </a:p>
        </p:txBody>
      </p:sp>
      <p:sp>
        <p:nvSpPr>
          <p:cNvPr id="777" name="Shape 777"/>
          <p:cNvSpPr/>
          <p:nvPr/>
        </p:nvSpPr>
        <p:spPr>
          <a:xfrm>
            <a:off x="1312975" y="1388450"/>
            <a:ext cx="6511790" cy="4883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Shape 785"/>
          <p:cNvSpPr txBox="1">
            <a:spLocks noGrp="1"/>
          </p:cNvSpPr>
          <p:nvPr>
            <p:ph type="title"/>
          </p:nvPr>
        </p:nvSpPr>
        <p:spPr>
          <a:xfrm>
            <a:off x="457200" y="205056"/>
            <a:ext cx="8229600" cy="861744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dirty="0"/>
              <a:t>Query it on </a:t>
            </a:r>
            <a:r>
              <a:rPr lang="en" dirty="0">
                <a:solidFill>
                  <a:schemeClr val="accent1">
                    <a:lumMod val="50000"/>
                  </a:schemeClr>
                </a:solidFill>
              </a:rPr>
              <a:t>Heritage App</a:t>
            </a:r>
          </a:p>
        </p:txBody>
      </p:sp>
      <p:sp>
        <p:nvSpPr>
          <p:cNvPr id="786" name="Shape 786"/>
          <p:cNvSpPr/>
          <p:nvPr/>
        </p:nvSpPr>
        <p:spPr>
          <a:xfrm>
            <a:off x="1085850" y="1204912"/>
            <a:ext cx="7032792" cy="469295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4" name="Shape 84"/>
          <p:cNvSpPr txBox="1">
            <a:spLocks noGrp="1"/>
          </p:cNvSpPr>
          <p:nvPr>
            <p:ph type="subTitle" idx="1"/>
          </p:nvPr>
        </p:nvSpPr>
        <p:spPr>
          <a:xfrm>
            <a:off x="401832" y="6104722"/>
            <a:ext cx="8567738" cy="677078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 lvl="0" algn="l" rtl="0">
              <a:buNone/>
            </a:pPr>
            <a:r>
              <a:rPr lang="en" sz="1600" b="1" dirty="0" smtClean="0"/>
              <a:t>[ </a:t>
            </a:r>
            <a:r>
              <a:rPr lang="en" sz="1600" b="1" i="1" dirty="0" smtClean="0"/>
              <a:t>Heritage App: Annotating Images on Mobile Phones.</a:t>
            </a:r>
            <a:r>
              <a:rPr lang="en" sz="1600" b="1" dirty="0" smtClean="0"/>
              <a:t> J Panda, Shashank Sharma, C V Jawahar. ICVGIP-2012, Mumbai, India ]</a:t>
            </a:r>
            <a:endParaRPr lang="en" sz="1600" b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/>
        </p:nvSpPr>
        <p:spPr>
          <a:xfrm>
            <a:off x="2304392" y="4343400"/>
            <a:ext cx="3944008" cy="208184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132" name="Shape 132"/>
          <p:cNvSpPr/>
          <p:nvPr/>
        </p:nvSpPr>
        <p:spPr>
          <a:xfrm rot="-5401784">
            <a:off x="4294400" y="-702894"/>
            <a:ext cx="3079360" cy="646263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4" name="TextBox 3"/>
          <p:cNvSpPr txBox="1"/>
          <p:nvPr/>
        </p:nvSpPr>
        <p:spPr>
          <a:xfrm>
            <a:off x="2590800" y="458218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Annotation Server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239458" y="1771922"/>
            <a:ext cx="1707673" cy="147859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134" name="Shape 134"/>
          <p:cNvSpPr/>
          <p:nvPr/>
        </p:nvSpPr>
        <p:spPr>
          <a:xfrm>
            <a:off x="5802333" y="2034050"/>
            <a:ext cx="1652464" cy="150653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cxnSp>
        <p:nvCxnSpPr>
          <p:cNvPr id="135" name="Shape 135"/>
          <p:cNvCxnSpPr/>
          <p:nvPr/>
        </p:nvCxnSpPr>
        <p:spPr>
          <a:xfrm flipV="1">
            <a:off x="5825831" y="2403775"/>
            <a:ext cx="728612" cy="27626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6" name="Shape 136"/>
          <p:cNvCxnSpPr/>
          <p:nvPr/>
        </p:nvCxnSpPr>
        <p:spPr>
          <a:xfrm flipH="1">
            <a:off x="6542754" y="2391103"/>
            <a:ext cx="11689" cy="709814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7" name="Shape 137"/>
          <p:cNvCxnSpPr/>
          <p:nvPr/>
        </p:nvCxnSpPr>
        <p:spPr>
          <a:xfrm flipH="1">
            <a:off x="5839552" y="3100917"/>
            <a:ext cx="703202" cy="7736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8" name="Shape 138"/>
          <p:cNvCxnSpPr/>
          <p:nvPr/>
        </p:nvCxnSpPr>
        <p:spPr>
          <a:xfrm flipH="1" flipV="1">
            <a:off x="5825831" y="2431401"/>
            <a:ext cx="21044" cy="68499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39" name="Shape 139"/>
          <p:cNvSpPr/>
          <p:nvPr/>
        </p:nvSpPr>
        <p:spPr>
          <a:xfrm>
            <a:off x="5839552" y="2032003"/>
            <a:ext cx="1720799" cy="22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b="1"/>
              <a:t>Taramati Mosque</a:t>
            </a:r>
          </a:p>
        </p:txBody>
      </p:sp>
      <p:cxnSp>
        <p:nvCxnSpPr>
          <p:cNvPr id="140" name="Shape 140"/>
          <p:cNvCxnSpPr>
            <a:stCxn id="139" idx="2"/>
          </p:cNvCxnSpPr>
          <p:nvPr/>
        </p:nvCxnSpPr>
        <p:spPr>
          <a:xfrm flipH="1">
            <a:off x="6385552" y="2256103"/>
            <a:ext cx="314400" cy="1350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533400" y="189078"/>
            <a:ext cx="7682353" cy="861744"/>
          </a:xfrm>
          <a:prstGeom prst="rect">
            <a:avLst/>
          </a:prstGeom>
        </p:spPr>
        <p:txBody>
          <a:bodyPr wrap="square"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dirty="0" smtClean="0"/>
              <a:t>Annotations on a Mobile Phone</a:t>
            </a:r>
            <a:endParaRPr lang="en" dirty="0"/>
          </a:p>
        </p:txBody>
      </p:sp>
      <p:sp>
        <p:nvSpPr>
          <p:cNvPr id="142" name="Shape 142"/>
          <p:cNvSpPr/>
          <p:nvPr/>
        </p:nvSpPr>
        <p:spPr>
          <a:xfrm>
            <a:off x="5979001" y="1555622"/>
            <a:ext cx="1336199" cy="292499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1200" b="1"/>
              <a:t>Output Display</a:t>
            </a:r>
          </a:p>
        </p:txBody>
      </p:sp>
      <p:sp>
        <p:nvSpPr>
          <p:cNvPr id="143" name="Shape 143"/>
          <p:cNvSpPr/>
          <p:nvPr/>
        </p:nvSpPr>
        <p:spPr>
          <a:xfrm>
            <a:off x="1939720" y="2403775"/>
            <a:ext cx="678900" cy="2492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44" name="Shape 144"/>
          <p:cNvSpPr/>
          <p:nvPr/>
        </p:nvSpPr>
        <p:spPr>
          <a:xfrm>
            <a:off x="1849570" y="2029700"/>
            <a:ext cx="859199" cy="401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pPr algn="ctr">
              <a:buNone/>
            </a:pPr>
            <a:r>
              <a:rPr lang="en" sz="1200" b="1"/>
              <a:t>Capture Photo</a:t>
            </a:r>
          </a:p>
        </p:txBody>
      </p:sp>
      <p:sp>
        <p:nvSpPr>
          <p:cNvPr id="148" name="Shape 148"/>
          <p:cNvSpPr/>
          <p:nvPr/>
        </p:nvSpPr>
        <p:spPr>
          <a:xfrm>
            <a:off x="5846874" y="3540580"/>
            <a:ext cx="110775" cy="283219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3581400" y="5193762"/>
            <a:ext cx="304800" cy="126437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4302000" y="4132055"/>
            <a:ext cx="83399" cy="314700"/>
          </a:xfrm>
          <a:prstGeom prst="downArrow">
            <a:avLst>
              <a:gd name="adj1" fmla="val 57069"/>
              <a:gd name="adj2" fmla="val 112463"/>
            </a:avLst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5846875" y="4062050"/>
            <a:ext cx="102600" cy="424799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1405680" y="4182908"/>
            <a:ext cx="1307099" cy="2050199"/>
          </a:xfrm>
          <a:prstGeom prst="rect">
            <a:avLst/>
          </a:prstGeom>
          <a:noFill/>
          <a:ln w="19050" cap="flat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53" name="Shape 153"/>
          <p:cNvSpPr/>
          <p:nvPr/>
        </p:nvSpPr>
        <p:spPr>
          <a:xfrm rot="24295">
            <a:off x="1496601" y="5341372"/>
            <a:ext cx="1179586" cy="87936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154" name="Shape 154"/>
          <p:cNvSpPr/>
          <p:nvPr/>
        </p:nvSpPr>
        <p:spPr>
          <a:xfrm rot="23936">
            <a:off x="1988769" y="5524190"/>
            <a:ext cx="560113" cy="497715"/>
          </a:xfrm>
          <a:prstGeom prst="rect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67" name="Shape 167"/>
          <p:cNvSpPr/>
          <p:nvPr/>
        </p:nvSpPr>
        <p:spPr>
          <a:xfrm>
            <a:off x="1401301" y="4182908"/>
            <a:ext cx="1341899" cy="2316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1200" b="1" dirty="0"/>
              <a:t>Image Retrieval</a:t>
            </a:r>
          </a:p>
        </p:txBody>
      </p:sp>
      <p:sp>
        <p:nvSpPr>
          <p:cNvPr id="168" name="Shape 168"/>
          <p:cNvSpPr/>
          <p:nvPr/>
        </p:nvSpPr>
        <p:spPr>
          <a:xfrm>
            <a:off x="1981200" y="5219663"/>
            <a:ext cx="93299" cy="12659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1313408" y="6061372"/>
            <a:ext cx="1427099" cy="194099"/>
          </a:xfrm>
          <a:prstGeom prst="rect">
            <a:avLst/>
          </a:prstGeom>
          <a:solidFill>
            <a:srgbClr val="CCCCCC"/>
          </a:solidFill>
          <a:ln w="19050" cap="flat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b="1" dirty="0"/>
              <a:t>BEST MATCH</a:t>
            </a:r>
          </a:p>
        </p:txBody>
      </p:sp>
      <p:sp>
        <p:nvSpPr>
          <p:cNvPr id="174" name="Shape 174"/>
          <p:cNvSpPr/>
          <p:nvPr/>
        </p:nvSpPr>
        <p:spPr>
          <a:xfrm>
            <a:off x="3886200" y="2533672"/>
            <a:ext cx="990600" cy="89532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180" name="Shape 180"/>
          <p:cNvSpPr/>
          <p:nvPr/>
        </p:nvSpPr>
        <p:spPr>
          <a:xfrm>
            <a:off x="4276396" y="3540580"/>
            <a:ext cx="109003" cy="22620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2" name="Right Arrow 1"/>
          <p:cNvSpPr/>
          <p:nvPr/>
        </p:nvSpPr>
        <p:spPr>
          <a:xfrm>
            <a:off x="1295400" y="5208007"/>
            <a:ext cx="228600" cy="12847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1000" y="4132054"/>
            <a:ext cx="3200400" cy="212341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39193" y="4486848"/>
            <a:ext cx="932407" cy="43151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Extract Features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2" y="5006792"/>
            <a:ext cx="807708" cy="7844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48400" y="4590871"/>
            <a:ext cx="2857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Get Annotations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Image Retrieval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Matching</a:t>
            </a:r>
          </a:p>
        </p:txBody>
      </p:sp>
      <p:sp>
        <p:nvSpPr>
          <p:cNvPr id="10" name="Down Arrow 9"/>
          <p:cNvSpPr/>
          <p:nvPr/>
        </p:nvSpPr>
        <p:spPr>
          <a:xfrm>
            <a:off x="847204" y="4935284"/>
            <a:ext cx="143396" cy="17011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/>
          <p:cNvSpPr txBox="1"/>
          <p:nvPr/>
        </p:nvSpPr>
        <p:spPr>
          <a:xfrm>
            <a:off x="381000" y="6224898"/>
            <a:ext cx="8685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[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Rublee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et al.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ORB: An efficient alternative to SIFT or SURF. In ICCV ’12]</a:t>
            </a:r>
          </a:p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[Wagner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et al.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Pose tracking from natural features on mobile phones.  In ISMAR ’08]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199" y="4447906"/>
            <a:ext cx="765201" cy="7431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1020750"/>
            <a:ext cx="8826741" cy="576105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hape 300"/>
          <p:cNvSpPr/>
          <p:nvPr/>
        </p:nvSpPr>
        <p:spPr>
          <a:xfrm>
            <a:off x="569312" y="2055060"/>
            <a:ext cx="3825875" cy="862329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8" name="Shape 301"/>
          <p:cNvSpPr/>
          <p:nvPr/>
        </p:nvSpPr>
        <p:spPr>
          <a:xfrm>
            <a:off x="1072670" y="3638783"/>
            <a:ext cx="2514600" cy="97688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9" name="Shape 302"/>
          <p:cNvSpPr/>
          <p:nvPr/>
        </p:nvSpPr>
        <p:spPr>
          <a:xfrm>
            <a:off x="5370950" y="4281914"/>
            <a:ext cx="2714625" cy="447675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0" name="Shape 303"/>
          <p:cNvSpPr/>
          <p:nvPr/>
        </p:nvSpPr>
        <p:spPr>
          <a:xfrm>
            <a:off x="5457819" y="1736566"/>
            <a:ext cx="2641348" cy="1956061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" name="Shape 304"/>
          <p:cNvSpPr/>
          <p:nvPr/>
        </p:nvSpPr>
        <p:spPr>
          <a:xfrm>
            <a:off x="381000" y="2951625"/>
            <a:ext cx="4317600" cy="444600"/>
          </a:xfrm>
          <a:prstGeom prst="rect">
            <a:avLst/>
          </a:prstGeom>
          <a:solidFill>
            <a:srgbClr val="D9D9D9"/>
          </a:solidFill>
          <a:ln w="19050" cap="flat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buNone/>
            </a:pPr>
            <a:r>
              <a:rPr lang="en" sz="1800" dirty="0"/>
              <a:t>Text, Landmarks, Logos, books, artwork</a:t>
            </a:r>
          </a:p>
        </p:txBody>
      </p:sp>
      <p:sp>
        <p:nvSpPr>
          <p:cNvPr id="52" name="Shape 305"/>
          <p:cNvSpPr/>
          <p:nvPr/>
        </p:nvSpPr>
        <p:spPr>
          <a:xfrm>
            <a:off x="1061750" y="4644450"/>
            <a:ext cx="2412599" cy="391200"/>
          </a:xfrm>
          <a:prstGeom prst="rect">
            <a:avLst/>
          </a:prstGeom>
          <a:solidFill>
            <a:srgbClr val="D9D9D9"/>
          </a:solidFill>
          <a:ln w="19050" cap="flat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lvl="0" algn="ctr" rtl="0">
              <a:buNone/>
            </a:pPr>
            <a:r>
              <a:rPr lang="en" sz="1800"/>
              <a:t>B2B apps for Mobiles</a:t>
            </a:r>
          </a:p>
        </p:txBody>
      </p:sp>
      <p:sp>
        <p:nvSpPr>
          <p:cNvPr id="53" name="Shape 306"/>
          <p:cNvSpPr/>
          <p:nvPr/>
        </p:nvSpPr>
        <p:spPr>
          <a:xfrm>
            <a:off x="5791200" y="3703800"/>
            <a:ext cx="2031600" cy="378300"/>
          </a:xfrm>
          <a:prstGeom prst="rect">
            <a:avLst/>
          </a:prstGeom>
          <a:solidFill>
            <a:srgbClr val="CCCCCC"/>
          </a:solidFill>
          <a:ln w="19050" cap="flat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lvl="0" algn="ctr" rtl="0">
              <a:buNone/>
            </a:pPr>
            <a:r>
              <a:rPr lang="en" sz="1800"/>
              <a:t>Products</a:t>
            </a:r>
          </a:p>
        </p:txBody>
      </p:sp>
      <p:sp>
        <p:nvSpPr>
          <p:cNvPr id="54" name="Shape 307"/>
          <p:cNvSpPr/>
          <p:nvPr/>
        </p:nvSpPr>
        <p:spPr>
          <a:xfrm>
            <a:off x="4950462" y="4727100"/>
            <a:ext cx="3396900" cy="378300"/>
          </a:xfrm>
          <a:prstGeom prst="rect">
            <a:avLst/>
          </a:prstGeom>
          <a:solidFill>
            <a:srgbClr val="CCCCCC"/>
          </a:solidFill>
          <a:ln w="19050" cap="flat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lvl="0" algn="ctr" rtl="0">
              <a:buNone/>
            </a:pPr>
            <a:r>
              <a:rPr lang="en" sz="1800"/>
              <a:t>Movie Posters, entertainment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4918" y="1143000"/>
            <a:ext cx="699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Some popular apps for mobile visual search</a:t>
            </a:r>
            <a:endParaRPr lang="en-US" sz="2400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381000" y="5398996"/>
            <a:ext cx="5217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" sz="1800" b="1" dirty="0" smtClean="0"/>
              <a:t>http://www.google.co.in/mobile/goggles/</a:t>
            </a:r>
          </a:p>
          <a:p>
            <a:pPr lvl="0"/>
            <a:r>
              <a:rPr lang="en" sz="1800" b="1" dirty="0" smtClean="0"/>
              <a:t>http</a:t>
            </a:r>
            <a:r>
              <a:rPr lang="en" sz="1800" b="1" dirty="0"/>
              <a:t>://a9.amazon.com/-/</a:t>
            </a:r>
            <a:r>
              <a:rPr lang="en" sz="1800" b="1" dirty="0" smtClean="0"/>
              <a:t>company/snaptell.jsp</a:t>
            </a:r>
            <a:endParaRPr lang="en" sz="1800" b="1" dirty="0">
              <a:hlinkClick r:id="rId13"/>
            </a:endParaRPr>
          </a:p>
          <a:p>
            <a:pPr lvl="0"/>
            <a:r>
              <a:rPr lang="en" sz="1800" b="1" dirty="0"/>
              <a:t>http://www.pointandfind.nokia.com/</a:t>
            </a:r>
          </a:p>
          <a:p>
            <a:pPr lvl="0"/>
            <a:r>
              <a:rPr lang="en" sz="1800" b="1" dirty="0"/>
              <a:t>http://www.kooaba.com</a:t>
            </a:r>
            <a:r>
              <a:rPr lang="en" sz="1800" b="1" dirty="0" smtClean="0"/>
              <a:t>/</a:t>
            </a:r>
            <a:endParaRPr lang="en" sz="1800" b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00417 -0.1791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8958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7917 -0.36528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8264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37604 -0.3967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-19838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37448 -0.387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15" y="-19375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 animBg="1"/>
      <p:bldP spid="114" grpId="0"/>
      <p:bldP spid="5" grpId="0" animBg="1"/>
      <p:bldP spid="5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6" grpId="0"/>
      <p:bldP spid="6" grpId="1"/>
      <p:bldP spid="12" grpId="0"/>
      <p:bldP spid="12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03"/>
          <p:cNvSpPr txBox="1">
            <a:spLocks/>
          </p:cNvSpPr>
          <p:nvPr/>
        </p:nvSpPr>
        <p:spPr>
          <a:xfrm>
            <a:off x="381000" y="228600"/>
            <a:ext cx="8229600" cy="861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" dirty="0" smtClean="0"/>
              <a:t>Demo </a:t>
            </a:r>
            <a:r>
              <a:rPr lang="en" dirty="0" smtClean="0"/>
              <a:t>at Golkonda Fort</a:t>
            </a:r>
            <a:endParaRPr lang="en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099" name="ShockwaveFlash1" r:id="rId2" imgW="6171429" imgH="3885714"/>
        </mc:Choice>
        <mc:Fallback>
          <p:control name="ShockwaveFlash1" r:id="rId2" imgW="6171429" imgH="3885714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5400" y="1676400"/>
                  <a:ext cx="6172200" cy="3886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5700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1"/>
          <p:cNvSpPr txBox="1">
            <a:spLocks noGrp="1"/>
          </p:cNvSpPr>
          <p:nvPr>
            <p:ph type="title"/>
          </p:nvPr>
        </p:nvSpPr>
        <p:spPr>
          <a:xfrm>
            <a:off x="457200" y="230178"/>
            <a:ext cx="8229600" cy="861744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4400" b="0" cap="none" dirty="0" smtClean="0"/>
              <a:t>The complete solution</a:t>
            </a:r>
            <a:endParaRPr lang="en" sz="4400" b="0" cap="none" dirty="0"/>
          </a:p>
        </p:txBody>
      </p:sp>
      <p:sp>
        <p:nvSpPr>
          <p:cNvPr id="5" name="TextBox 4"/>
          <p:cNvSpPr txBox="1"/>
          <p:nvPr/>
        </p:nvSpPr>
        <p:spPr>
          <a:xfrm>
            <a:off x="381001" y="1219200"/>
            <a:ext cx="8153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Efficiently Annotate a large number of images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Image retrieval on a mobile phone for </a:t>
            </a:r>
            <a:r>
              <a:rPr lang="en-US" sz="2400" dirty="0" err="1" smtClean="0">
                <a:solidFill>
                  <a:schemeClr val="tx1"/>
                </a:solidFill>
              </a:rPr>
              <a:t>upto</a:t>
            </a:r>
            <a:r>
              <a:rPr lang="en-US" sz="2400" dirty="0" smtClean="0">
                <a:solidFill>
                  <a:schemeClr val="tx1"/>
                </a:solidFill>
              </a:rPr>
              <a:t> 10k images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chemeClr val="accent6"/>
                </a:solidFill>
              </a:rPr>
              <a:t>Make it more generic and scalable – </a:t>
            </a:r>
            <a:r>
              <a:rPr lang="en-US" sz="2400" dirty="0" err="1" smtClean="0">
                <a:solidFill>
                  <a:schemeClr val="accent6"/>
                </a:solidFill>
              </a:rPr>
              <a:t>upto</a:t>
            </a:r>
            <a:r>
              <a:rPr lang="en-US" sz="2400" dirty="0" smtClean="0">
                <a:solidFill>
                  <a:schemeClr val="accent6"/>
                </a:solidFill>
              </a:rPr>
              <a:t> 100k images</a:t>
            </a:r>
            <a:br>
              <a:rPr lang="en-US" sz="2400" dirty="0" smtClean="0">
                <a:solidFill>
                  <a:schemeClr val="accent6"/>
                </a:solidFill>
              </a:rPr>
            </a:br>
            <a:r>
              <a:rPr lang="en" sz="24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Heritage app++ </a:t>
            </a:r>
            <a:r>
              <a:rPr lang="en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extended support for 50K-100K images within </a:t>
            </a:r>
            <a:r>
              <a:rPr lang="en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30 MB storage and RAM</a:t>
            </a:r>
            <a:r>
              <a:rPr lang="en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" sz="24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6" name="Shape 84"/>
          <p:cNvSpPr txBox="1">
            <a:spLocks/>
          </p:cNvSpPr>
          <p:nvPr/>
        </p:nvSpPr>
        <p:spPr>
          <a:xfrm>
            <a:off x="401832" y="6096000"/>
            <a:ext cx="8567738" cy="67707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18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16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r>
              <a:rPr lang="en" sz="1600" b="1" dirty="0" smtClean="0"/>
              <a:t>[ </a:t>
            </a:r>
            <a:r>
              <a:rPr lang="en" sz="1600" b="1" i="1" dirty="0" smtClean="0"/>
              <a:t>Offline Mobile Instance Retrieval with Small Memory Footprint.</a:t>
            </a:r>
            <a:r>
              <a:rPr lang="en" sz="1600" b="1" dirty="0" smtClean="0"/>
              <a:t> J Panda, Michael Brown, C V Jawahar. ICCV-2013, Sydney, Australia ]</a:t>
            </a:r>
            <a:endParaRPr lang="en" sz="1600" b="1" dirty="0"/>
          </a:p>
        </p:txBody>
      </p:sp>
    </p:spTree>
    <p:extLst>
      <p:ext uri="{BB962C8B-B14F-4D97-AF65-F5344CB8AC3E}">
        <p14:creationId xmlns:p14="http://schemas.microsoft.com/office/powerpoint/2010/main" val="99264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1"/>
          <p:cNvSpPr txBox="1">
            <a:spLocks noGrp="1"/>
          </p:cNvSpPr>
          <p:nvPr>
            <p:ph type="title"/>
          </p:nvPr>
        </p:nvSpPr>
        <p:spPr>
          <a:xfrm>
            <a:off x="457200" y="230178"/>
            <a:ext cx="8229600" cy="861744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4400" b="0" cap="none" dirty="0" smtClean="0"/>
              <a:t>Scalability Issues </a:t>
            </a:r>
            <a:endParaRPr lang="en" sz="4400" b="0" cap="none" dirty="0"/>
          </a:p>
        </p:txBody>
      </p:sp>
      <p:sp>
        <p:nvSpPr>
          <p:cNvPr id="6" name="TextBox 5"/>
          <p:cNvSpPr txBox="1"/>
          <p:nvPr/>
        </p:nvSpPr>
        <p:spPr>
          <a:xfrm>
            <a:off x="368300" y="1143000"/>
            <a:ext cx="80137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Size of the search index</a:t>
            </a:r>
          </a:p>
          <a:p>
            <a:pPr lvl="7"/>
            <a:r>
              <a:rPr lang="en-US" sz="2400" dirty="0" smtClean="0">
                <a:latin typeface="Calibri" pitchFamily="34" charset="0"/>
                <a:cs typeface="Calibri" pitchFamily="34" charset="0"/>
              </a:rPr>
              <a:t>	Increases linearly with the number of images</a:t>
            </a:r>
          </a:p>
          <a:p>
            <a:pPr lvl="7"/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Image feature locations for Spatial Matching</a:t>
            </a:r>
          </a:p>
          <a:p>
            <a:pPr lvl="2"/>
            <a:r>
              <a:rPr lang="en-US" sz="2400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Lot of extra storage</a:t>
            </a:r>
          </a:p>
          <a:p>
            <a:pPr lvl="2"/>
            <a:r>
              <a:rPr lang="en-US" sz="2400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Consumes half the time during retrieval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marL="342900" lvl="3" indent="-342900">
              <a:buFont typeface="Arial" pitchFamily="34" charset="0"/>
              <a:buChar char="•"/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8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1"/>
          <p:cNvSpPr txBox="1">
            <a:spLocks noGrp="1"/>
          </p:cNvSpPr>
          <p:nvPr>
            <p:ph type="title"/>
          </p:nvPr>
        </p:nvSpPr>
        <p:spPr>
          <a:xfrm>
            <a:off x="304800" y="230178"/>
            <a:ext cx="8229600" cy="861744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4400" b="0" cap="none" dirty="0" smtClean="0"/>
              <a:t>Bag of Visual Phrases</a:t>
            </a:r>
            <a:endParaRPr lang="en" sz="4400" b="0" cap="none" dirty="0"/>
          </a:p>
        </p:txBody>
      </p:sp>
      <p:sp>
        <p:nvSpPr>
          <p:cNvPr id="6" name="TextBox 5"/>
          <p:cNvSpPr txBox="1"/>
          <p:nvPr/>
        </p:nvSpPr>
        <p:spPr>
          <a:xfrm>
            <a:off x="225425" y="1143000"/>
            <a:ext cx="5032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Visual Phrase (n-gram):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A combination of visual words occurring together in image.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Visual word - no context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Visual Phrase - a phrase in two images may be same context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77899"/>
            <a:ext cx="4503738" cy="303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hape 84"/>
          <p:cNvSpPr txBox="1">
            <a:spLocks/>
          </p:cNvSpPr>
          <p:nvPr/>
        </p:nvSpPr>
        <p:spPr>
          <a:xfrm>
            <a:off x="368300" y="6016774"/>
            <a:ext cx="8567738" cy="84122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18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16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r>
              <a:rPr lang="en" sz="1600" dirty="0" smtClean="0"/>
              <a:t>[</a:t>
            </a:r>
            <a:r>
              <a:rPr lang="en-US" sz="1600" i="1" dirty="0"/>
              <a:t>From Bag-of-Visual-Words to Bag-of-Visual-Phrases using n-Grams</a:t>
            </a:r>
            <a:r>
              <a:rPr lang="en" sz="1600" i="1" dirty="0" smtClean="0"/>
              <a:t>.</a:t>
            </a:r>
            <a:r>
              <a:rPr lang="en" sz="1600" dirty="0" smtClean="0"/>
              <a:t> Pedrosa </a:t>
            </a:r>
            <a:r>
              <a:rPr lang="en" sz="1600" i="1" dirty="0" smtClean="0"/>
              <a:t>et al</a:t>
            </a:r>
            <a:r>
              <a:rPr lang="en" i="1" dirty="0" smtClean="0"/>
              <a:t>.</a:t>
            </a:r>
            <a:r>
              <a:rPr lang="en" sz="1600" dirty="0" smtClean="0"/>
              <a:t> SIBGRAPI-2013]</a:t>
            </a:r>
          </a:p>
          <a:p>
            <a:r>
              <a:rPr lang="en" sz="1600" dirty="0" smtClean="0"/>
              <a:t>[</a:t>
            </a:r>
            <a:r>
              <a:rPr lang="en-US" sz="1600" i="1" dirty="0" smtClean="0"/>
              <a:t>Image Retrieval With Geometry-Preserving Visual Phrases</a:t>
            </a:r>
            <a:r>
              <a:rPr lang="en" sz="1600" i="1" dirty="0" smtClean="0"/>
              <a:t>.</a:t>
            </a:r>
            <a:r>
              <a:rPr lang="en" sz="1600" dirty="0" smtClean="0"/>
              <a:t> Zhang </a:t>
            </a:r>
            <a:r>
              <a:rPr lang="en" sz="1600" i="1" dirty="0" smtClean="0"/>
              <a:t>et </a:t>
            </a:r>
            <a:r>
              <a:rPr lang="en" sz="1600" i="1" dirty="0"/>
              <a:t>al.</a:t>
            </a:r>
            <a:r>
              <a:rPr lang="en" sz="1600" dirty="0"/>
              <a:t> </a:t>
            </a:r>
            <a:r>
              <a:rPr lang="en" sz="1600" dirty="0" smtClean="0"/>
              <a:t>CVPR-2011]</a:t>
            </a:r>
            <a:endParaRPr lang="en" sz="16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3400425" cy="2505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78262" y="4438471"/>
            <a:ext cx="5113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Geometry-preserving visual phrase (GVP) – spatial consistency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Increases the size of the inverted index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58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1"/>
          <p:cNvSpPr txBox="1">
            <a:spLocks noGrp="1"/>
          </p:cNvSpPr>
          <p:nvPr>
            <p:ph type="title"/>
          </p:nvPr>
        </p:nvSpPr>
        <p:spPr>
          <a:xfrm>
            <a:off x="381000" y="281256"/>
            <a:ext cx="8229600" cy="861744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4400" b="0" cap="none" dirty="0" smtClean="0"/>
              <a:t>2-word-phrases based Pruning</a:t>
            </a:r>
            <a:endParaRPr lang="en" sz="4400" b="0" cap="none" dirty="0"/>
          </a:p>
        </p:txBody>
      </p:sp>
      <p:sp>
        <p:nvSpPr>
          <p:cNvPr id="6" name="TextBox 5"/>
          <p:cNvSpPr txBox="1"/>
          <p:nvPr/>
        </p:nvSpPr>
        <p:spPr>
          <a:xfrm>
            <a:off x="330200" y="1114485"/>
            <a:ext cx="8356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3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Entire space of 2-word-phrase or a bi-gram for a vocabulary.</a:t>
            </a:r>
            <a:br>
              <a:rPr lang="en-US" sz="2400" dirty="0" smtClean="0">
                <a:latin typeface="Calibri" pitchFamily="34" charset="0"/>
                <a:cs typeface="Calibri" pitchFamily="34" charset="0"/>
              </a:rPr>
            </a:br>
            <a:r>
              <a:rPr lang="en-US" sz="2400" dirty="0" smtClean="0">
                <a:latin typeface="Calibri" pitchFamily="34" charset="0"/>
                <a:cs typeface="Calibri" pitchFamily="34" charset="0"/>
              </a:rPr>
              <a:t>	i.e. 	If </a:t>
            </a:r>
            <a:r>
              <a:rPr lang="en-US" sz="2400" dirty="0" smtClean="0">
                <a:latin typeface="Cambria" pitchFamily="18" charset="0"/>
                <a:cs typeface="Calibri" pitchFamily="34" charset="0"/>
              </a:rPr>
              <a:t>|vocabulary| = 10,000</a:t>
            </a:r>
            <a:br>
              <a:rPr lang="en-US" sz="2400" dirty="0" smtClean="0">
                <a:latin typeface="Cambria" pitchFamily="18" charset="0"/>
                <a:cs typeface="Calibri" pitchFamily="34" charset="0"/>
              </a:rPr>
            </a:br>
            <a:r>
              <a:rPr lang="en-US" sz="2400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en-US" sz="2400" dirty="0" smtClean="0">
                <a:latin typeface="Cambria" pitchFamily="18" charset="0"/>
                <a:cs typeface="Calibri" pitchFamily="34" charset="0"/>
              </a:rPr>
              <a:t># possible 2-word-phrases = 10^8</a:t>
            </a:r>
          </a:p>
          <a:p>
            <a:pPr marL="342900" lvl="3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Consistent 2-word-phrases i.e.</a:t>
            </a:r>
            <a:br>
              <a:rPr lang="en-US" sz="2400" dirty="0" smtClean="0">
                <a:latin typeface="Calibri" pitchFamily="34" charset="0"/>
                <a:cs typeface="Calibri" pitchFamily="34" charset="0"/>
              </a:rPr>
            </a:br>
            <a:r>
              <a:rPr lang="en-US" sz="2400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2-word-phrases that occur in more than 1 image</a:t>
            </a:r>
            <a:br>
              <a:rPr lang="en-US" sz="2400" i="1" dirty="0" smtClean="0"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en-US" sz="2400" dirty="0">
                <a:latin typeface="Cambria" pitchFamily="18" charset="0"/>
                <a:cs typeface="Calibri" pitchFamily="34" charset="0"/>
              </a:rPr>
              <a:t># </a:t>
            </a:r>
            <a:r>
              <a:rPr lang="en-US" sz="2400" dirty="0" smtClean="0">
                <a:latin typeface="Cambria" pitchFamily="18" charset="0"/>
                <a:cs typeface="Calibri" pitchFamily="34" charset="0"/>
              </a:rPr>
              <a:t>consistent </a:t>
            </a:r>
            <a:r>
              <a:rPr lang="en-US" sz="2400" dirty="0">
                <a:latin typeface="Cambria" pitchFamily="18" charset="0"/>
                <a:cs typeface="Calibri" pitchFamily="34" charset="0"/>
              </a:rPr>
              <a:t>2-word-phrases </a:t>
            </a:r>
            <a:r>
              <a:rPr lang="en-US" sz="2400" b="1" dirty="0" smtClean="0">
                <a:latin typeface="Cambria" pitchFamily="18" charset="0"/>
                <a:cs typeface="Calibri" pitchFamily="34" charset="0"/>
              </a:rPr>
              <a:t>&lt;&lt;</a:t>
            </a:r>
            <a:r>
              <a:rPr lang="en-US" sz="2400" dirty="0" smtClean="0">
                <a:latin typeface="Cambria" pitchFamily="18" charset="0"/>
                <a:cs typeface="Calibri" pitchFamily="34" charset="0"/>
              </a:rPr>
              <a:t> 10^8 </a:t>
            </a:r>
          </a:p>
          <a:p>
            <a:pPr marL="342900" lvl="3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Prune visual words that are not in consistent phrases.</a:t>
            </a:r>
          </a:p>
          <a:p>
            <a:pPr marL="342900" lvl="3" indent="-342900">
              <a:buFont typeface="Arial" pitchFamily="34" charset="0"/>
              <a:buChar char="•"/>
            </a:pP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Overfit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. Fits our scenario, i.e. solution designed for one site.</a:t>
            </a:r>
          </a:p>
          <a:p>
            <a:pPr marL="342900" lvl="3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Consistent P</a:t>
            </a:r>
            <a:r>
              <a:rPr lang="en-US" sz="2400" baseline="-25000" dirty="0" smtClean="0">
                <a:latin typeface="Calibri" pitchFamily="34" charset="0"/>
                <a:cs typeface="Calibri" pitchFamily="34" charset="0"/>
              </a:rPr>
              <a:t>10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, P</a:t>
            </a:r>
            <a:r>
              <a:rPr lang="en-US" sz="2400" baseline="-25000" dirty="0" smtClean="0">
                <a:latin typeface="Calibri" pitchFamily="34" charset="0"/>
                <a:cs typeface="Calibri" pitchFamily="34" charset="0"/>
              </a:rPr>
              <a:t>5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, P</a:t>
            </a:r>
            <a:r>
              <a:rPr lang="en-US" sz="2400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i="1" dirty="0" smtClean="0">
                <a:latin typeface="Calibri" pitchFamily="34" charset="0"/>
                <a:cs typeface="Calibri" pitchFamily="34" charset="0"/>
              </a:rPr>
              <a:t>without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 Spatial Matching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67305"/>
            <a:ext cx="5172075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5900" y="5000615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Index size reduces without loss in performance</a:t>
            </a:r>
            <a:endParaRPr lang="en-US" sz="2400" b="1" dirty="0"/>
          </a:p>
        </p:txBody>
      </p:sp>
      <p:sp>
        <p:nvSpPr>
          <p:cNvPr id="3" name="Oval 2"/>
          <p:cNvSpPr/>
          <p:nvPr/>
        </p:nvSpPr>
        <p:spPr>
          <a:xfrm>
            <a:off x="6705600" y="6273800"/>
            <a:ext cx="1666875" cy="4096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705600" y="5381545"/>
            <a:ext cx="1666875" cy="4096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105400" y="5381545"/>
            <a:ext cx="990601" cy="36211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105400" y="6267290"/>
            <a:ext cx="990601" cy="36211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3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 animBg="1"/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1"/>
          <p:cNvSpPr txBox="1">
            <a:spLocks noGrp="1"/>
          </p:cNvSpPr>
          <p:nvPr>
            <p:ph type="title"/>
          </p:nvPr>
        </p:nvSpPr>
        <p:spPr>
          <a:xfrm>
            <a:off x="457200" y="213747"/>
            <a:ext cx="8229600" cy="1538853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4400" b="0" cap="none" dirty="0" smtClean="0"/>
              <a:t>Indexing 2-word-phrases for retrieval</a:t>
            </a:r>
            <a:endParaRPr lang="en" sz="4400" b="0" cap="none" dirty="0"/>
          </a:p>
        </p:txBody>
      </p:sp>
      <p:sp>
        <p:nvSpPr>
          <p:cNvPr id="6" name="TextBox 5"/>
          <p:cNvSpPr txBox="1"/>
          <p:nvPr/>
        </p:nvSpPr>
        <p:spPr>
          <a:xfrm>
            <a:off x="368300" y="1900535"/>
            <a:ext cx="801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3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Build search index with only consistent 2-word-phrases</a:t>
            </a:r>
          </a:p>
        </p:txBody>
      </p:sp>
      <p:pic>
        <p:nvPicPr>
          <p:cNvPr id="5" name="Picture 2" descr="D:\Dropbox\Jay_ICCV13\images\NaivePhras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514600"/>
            <a:ext cx="7686675" cy="382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33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1"/>
          <p:cNvSpPr txBox="1">
            <a:spLocks noGrp="1"/>
          </p:cNvSpPr>
          <p:nvPr>
            <p:ph type="title"/>
          </p:nvPr>
        </p:nvSpPr>
        <p:spPr>
          <a:xfrm>
            <a:off x="457200" y="433656"/>
            <a:ext cx="8229600" cy="861744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4400" b="0" cap="none" dirty="0" smtClean="0"/>
              <a:t>Geometry-Aware 2-word-phrases</a:t>
            </a:r>
            <a:endParaRPr lang="en" sz="4400" b="0" cap="none" dirty="0"/>
          </a:p>
        </p:txBody>
      </p:sp>
      <p:sp>
        <p:nvSpPr>
          <p:cNvPr id="6" name="TextBox 5"/>
          <p:cNvSpPr txBox="1"/>
          <p:nvPr/>
        </p:nvSpPr>
        <p:spPr>
          <a:xfrm>
            <a:off x="368300" y="1283494"/>
            <a:ext cx="8623300" cy="5227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2400" i="1" dirty="0">
                <a:latin typeface="Calibri" pitchFamily="34" charset="0"/>
                <a:cs typeface="Calibri" pitchFamily="34" charset="0"/>
              </a:rPr>
              <a:t>Introduces weak geometric constraint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400" i="1" dirty="0">
                <a:latin typeface="Calibri" pitchFamily="34" charset="0"/>
                <a:cs typeface="Calibri" pitchFamily="34" charset="0"/>
              </a:rPr>
              <a:t>Prunes the 2-word-phrase space and reduces search index size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500" b="1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600" b="1" dirty="0" smtClean="0">
                <a:latin typeface="Calibri" pitchFamily="34" charset="0"/>
                <a:cs typeface="Calibri" pitchFamily="34" charset="0"/>
              </a:rPr>
              <a:t>Scale-aware 2-word-phrases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600" dirty="0" smtClean="0">
                <a:latin typeface="Calibri" pitchFamily="34" charset="0"/>
                <a:cs typeface="Calibri" pitchFamily="34" charset="0"/>
              </a:rPr>
            </a:br>
            <a:r>
              <a:rPr lang="en-US" sz="2600" i="1" dirty="0" smtClean="0">
                <a:latin typeface="Calibri" pitchFamily="34" charset="0"/>
                <a:cs typeface="Calibri" pitchFamily="34" charset="0"/>
              </a:rPr>
              <a:t>words that are consistent across scale. </a:t>
            </a:r>
          </a:p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		</a:t>
            </a:r>
            <a:r>
              <a:rPr lang="en-US" sz="2400" dirty="0" smtClean="0">
                <a:latin typeface="Cambria" pitchFamily="18" charset="0"/>
                <a:cs typeface="Calibri" pitchFamily="34" charset="0"/>
              </a:rPr>
              <a:t>|(</a:t>
            </a:r>
            <a:r>
              <a:rPr lang="en-US" sz="2400" dirty="0">
                <a:latin typeface="Cambria" pitchFamily="18" charset="0"/>
                <a:cs typeface="Calibri" pitchFamily="34" charset="0"/>
              </a:rPr>
              <a:t>log(</a:t>
            </a:r>
            <a:r>
              <a:rPr lang="en-US" sz="2400" i="1" dirty="0">
                <a:latin typeface="Cambria" pitchFamily="18" charset="0"/>
                <a:cs typeface="Calibri" pitchFamily="34" charset="0"/>
              </a:rPr>
              <a:t>s</a:t>
            </a:r>
            <a:r>
              <a:rPr lang="en-US" sz="2400" i="1" baseline="-25000" dirty="0">
                <a:latin typeface="Cambria" pitchFamily="18" charset="0"/>
                <a:cs typeface="Calibri" pitchFamily="34" charset="0"/>
              </a:rPr>
              <a:t>i</a:t>
            </a:r>
            <a:r>
              <a:rPr lang="en-US" sz="2400" dirty="0">
                <a:latin typeface="Cambria" pitchFamily="18" charset="0"/>
                <a:cs typeface="Calibri" pitchFamily="34" charset="0"/>
              </a:rPr>
              <a:t>) – log(</a:t>
            </a:r>
            <a:r>
              <a:rPr lang="en-US" sz="2400" i="1" dirty="0" err="1">
                <a:latin typeface="Cambria" pitchFamily="18" charset="0"/>
                <a:cs typeface="Calibri" pitchFamily="34" charset="0"/>
              </a:rPr>
              <a:t>s</a:t>
            </a:r>
            <a:r>
              <a:rPr lang="en-US" sz="2400" i="1" baseline="-25000" dirty="0" err="1">
                <a:latin typeface="Cambria" pitchFamily="18" charset="0"/>
                <a:cs typeface="Calibri" pitchFamily="34" charset="0"/>
              </a:rPr>
              <a:t>j</a:t>
            </a:r>
            <a:r>
              <a:rPr lang="en-US" sz="2400" dirty="0">
                <a:latin typeface="Cambria" pitchFamily="18" charset="0"/>
                <a:cs typeface="Calibri" pitchFamily="34" charset="0"/>
              </a:rPr>
              <a:t>))| &lt; Ƭ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, </a:t>
            </a:r>
          </a:p>
          <a:p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		where</a:t>
            </a:r>
            <a:r>
              <a:rPr lang="en-US" sz="2400" i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i="1" dirty="0">
                <a:latin typeface="Cambria" pitchFamily="18" charset="0"/>
                <a:cs typeface="Calibri" pitchFamily="34" charset="0"/>
              </a:rPr>
              <a:t>s</a:t>
            </a:r>
            <a:r>
              <a:rPr lang="en-US" sz="2400" i="1" baseline="-25000" dirty="0">
                <a:latin typeface="Cambria" pitchFamily="18" charset="0"/>
                <a:cs typeface="Calibri" pitchFamily="34" charset="0"/>
              </a:rPr>
              <a:t>i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= scale level of feature </a:t>
            </a:r>
            <a:r>
              <a:rPr lang="en-US" sz="2400" i="1" dirty="0" err="1">
                <a:latin typeface="Cambria" pitchFamily="18" charset="0"/>
                <a:cs typeface="Calibri" pitchFamily="34" charset="0"/>
              </a:rPr>
              <a:t>w</a:t>
            </a:r>
            <a:r>
              <a:rPr lang="en-US" sz="2400" i="1" baseline="-25000" dirty="0" err="1">
                <a:latin typeface="Cambria" pitchFamily="18" charset="0"/>
                <a:cs typeface="Calibri" pitchFamily="34" charset="0"/>
              </a:rPr>
              <a:t>i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, </a:t>
            </a:r>
          </a:p>
          <a:p>
            <a:pPr>
              <a:lnSpc>
                <a:spcPts val="3400"/>
              </a:lnSpc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		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sz="2400" i="1" dirty="0" err="1">
                <a:latin typeface="Cambria" pitchFamily="18" charset="0"/>
                <a:cs typeface="Calibri" pitchFamily="34" charset="0"/>
              </a:rPr>
              <a:t>s</a:t>
            </a:r>
            <a:r>
              <a:rPr lang="en-US" sz="2400" i="1" baseline="-25000" dirty="0" err="1">
                <a:latin typeface="Cambria" pitchFamily="18" charset="0"/>
                <a:cs typeface="Calibri" pitchFamily="34" charset="0"/>
              </a:rPr>
              <a:t>j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= scale level of feature </a:t>
            </a:r>
            <a:r>
              <a:rPr lang="en-US" sz="2400" i="1" dirty="0" err="1" smtClean="0">
                <a:latin typeface="Cambria" pitchFamily="18" charset="0"/>
                <a:cs typeface="Calibri" pitchFamily="34" charset="0"/>
              </a:rPr>
              <a:t>w</a:t>
            </a:r>
            <a:r>
              <a:rPr lang="en-US" sz="2400" i="1" baseline="-25000" dirty="0" err="1">
                <a:latin typeface="Cambria" pitchFamily="18" charset="0"/>
                <a:cs typeface="Calibri" pitchFamily="34" charset="0"/>
              </a:rPr>
              <a:t>j</a:t>
            </a:r>
            <a:endParaRPr lang="en-US" sz="2400" i="1" baseline="-25000" dirty="0">
              <a:latin typeface="Cambria" pitchFamily="18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600" b="1" dirty="0" smtClean="0">
                <a:latin typeface="Calibri" pitchFamily="34" charset="0"/>
                <a:cs typeface="Calibri" pitchFamily="34" charset="0"/>
              </a:rPr>
              <a:t>Space-aware 2-word-phrases</a:t>
            </a:r>
            <a:br>
              <a:rPr lang="en-US" sz="2600" b="1" dirty="0" smtClean="0">
                <a:latin typeface="Calibri" pitchFamily="34" charset="0"/>
                <a:cs typeface="Calibri" pitchFamily="34" charset="0"/>
              </a:rPr>
            </a:br>
            <a:r>
              <a:rPr lang="en-US" sz="2600" b="1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en-US" sz="2600" i="1" dirty="0" smtClean="0">
                <a:latin typeface="Calibri" pitchFamily="34" charset="0"/>
                <a:cs typeface="Calibri" pitchFamily="34" charset="0"/>
              </a:rPr>
              <a:t>words that are consistent in space.</a:t>
            </a:r>
            <a:r>
              <a:rPr lang="en-US" sz="2600" i="1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600" i="1" dirty="0">
                <a:latin typeface="Calibri" pitchFamily="34" charset="0"/>
                <a:cs typeface="Calibri" pitchFamily="34" charset="0"/>
              </a:rPr>
            </a:br>
            <a:r>
              <a:rPr lang="en-US" sz="2600" b="1" i="1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sz="26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loose </a:t>
            </a:r>
            <a:r>
              <a:rPr lang="en-US" sz="2400" i="1" dirty="0">
                <a:latin typeface="Calibri" pitchFamily="34" charset="0"/>
                <a:cs typeface="Calibri" pitchFamily="34" charset="0"/>
              </a:rPr>
              <a:t>spatial constraint with 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2-bits</a:t>
            </a:r>
            <a:br>
              <a:rPr lang="en-US" sz="2400" i="1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sz="24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Index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key: </a:t>
            </a:r>
          </a:p>
          <a:p>
            <a:pPr lvl="2">
              <a:lnSpc>
                <a:spcPts val="3400"/>
              </a:lnSpc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	 {</a:t>
            </a:r>
            <a:r>
              <a:rPr lang="en-US" sz="2400" i="1" dirty="0" err="1">
                <a:latin typeface="Calibri" pitchFamily="34" charset="0"/>
                <a:cs typeface="Calibri" pitchFamily="34" charset="0"/>
              </a:rPr>
              <a:t>p</a:t>
            </a:r>
            <a:r>
              <a:rPr lang="en-US" sz="2400" i="1" baseline="-25000" dirty="0" err="1">
                <a:latin typeface="Cambria" pitchFamily="18" charset="0"/>
                <a:cs typeface="Calibri" pitchFamily="34" charset="0"/>
              </a:rPr>
              <a:t>k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i="1" dirty="0" err="1">
                <a:latin typeface="Calibri" pitchFamily="34" charset="0"/>
                <a:cs typeface="Calibri" pitchFamily="34" charset="0"/>
              </a:rPr>
              <a:t>q</a:t>
            </a:r>
            <a:r>
              <a:rPr lang="en-US" sz="2400" i="1" baseline="-25000" dirty="0" err="1">
                <a:latin typeface="Cambria" pitchFamily="18" charset="0"/>
                <a:cs typeface="Calibri" pitchFamily="34" charset="0"/>
              </a:rPr>
              <a:t>ij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} = {</a:t>
            </a:r>
            <a:r>
              <a:rPr lang="en-US" sz="2400" i="1" dirty="0" err="1">
                <a:latin typeface="Calibri" pitchFamily="34" charset="0"/>
                <a:cs typeface="Calibri" pitchFamily="34" charset="0"/>
              </a:rPr>
              <a:t>w</a:t>
            </a:r>
            <a:r>
              <a:rPr lang="en-US" sz="2400" i="1" baseline="-25000" dirty="0" err="1">
                <a:latin typeface="Cambria" pitchFamily="18" charset="0"/>
                <a:cs typeface="Calibri" pitchFamily="34" charset="0"/>
              </a:rPr>
              <a:t>i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i="1" dirty="0" err="1">
                <a:latin typeface="Calibri" pitchFamily="34" charset="0"/>
                <a:cs typeface="Calibri" pitchFamily="34" charset="0"/>
              </a:rPr>
              <a:t>w</a:t>
            </a:r>
            <a:r>
              <a:rPr lang="en-US" sz="2400" i="1" baseline="-25000" dirty="0" err="1">
                <a:latin typeface="Cambria" pitchFamily="18" charset="0"/>
                <a:cs typeface="Calibri" pitchFamily="34" charset="0"/>
              </a:rPr>
              <a:t>j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i="1" dirty="0" err="1">
                <a:latin typeface="Calibri" pitchFamily="34" charset="0"/>
                <a:cs typeface="Calibri" pitchFamily="34" charset="0"/>
              </a:rPr>
              <a:t>q</a:t>
            </a:r>
            <a:r>
              <a:rPr lang="en-US" sz="2400" i="1" baseline="-25000" dirty="0" err="1">
                <a:latin typeface="Cambria" pitchFamily="18" charset="0"/>
                <a:cs typeface="Calibri" pitchFamily="34" charset="0"/>
              </a:rPr>
              <a:t>ij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}, </a:t>
            </a:r>
          </a:p>
          <a:p>
            <a:pPr lvl="2"/>
            <a:r>
              <a:rPr lang="en-US" sz="2400" dirty="0">
                <a:latin typeface="Calibri" pitchFamily="34" charset="0"/>
                <a:cs typeface="Calibri" pitchFamily="34" charset="0"/>
              </a:rPr>
              <a:t>	where </a:t>
            </a:r>
            <a:r>
              <a:rPr lang="en-US" sz="2400" i="1" dirty="0" err="1">
                <a:latin typeface="Calibri" pitchFamily="34" charset="0"/>
                <a:cs typeface="Calibri" pitchFamily="34" charset="0"/>
              </a:rPr>
              <a:t>q</a:t>
            </a:r>
            <a:r>
              <a:rPr lang="en-US" sz="2400" i="1" baseline="-25000" dirty="0" err="1">
                <a:latin typeface="Cambria" pitchFamily="18" charset="0"/>
                <a:cs typeface="Calibri" pitchFamily="34" charset="0"/>
              </a:rPr>
              <a:t>ij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 =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0,1,2,3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314" name="Picture 2" descr="D:\Dropbox\Jay_ICCV13\images\SpaceAwa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4367988"/>
            <a:ext cx="3489325" cy="210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49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1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861744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4400" b="0" cap="none" dirty="0" smtClean="0"/>
              <a:t>Geometry-Aware 2-word-phrases</a:t>
            </a:r>
            <a:endParaRPr lang="en" sz="4400" b="0" cap="none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3341132"/>
            <a:ext cx="80137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600" b="1" dirty="0" smtClean="0">
                <a:latin typeface="Calibri" pitchFamily="34" charset="0"/>
                <a:cs typeface="Calibri" pitchFamily="34" charset="0"/>
              </a:rPr>
              <a:t>Spatial Validity Constraints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600" dirty="0" smtClean="0">
                <a:latin typeface="Calibri" pitchFamily="34" charset="0"/>
                <a:cs typeface="Calibri" pitchFamily="34" charset="0"/>
              </a:rPr>
            </a:br>
            <a:r>
              <a:rPr lang="en-US" sz="2600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en-US" sz="2600" i="1" dirty="0" smtClean="0">
                <a:latin typeface="Calibri" pitchFamily="34" charset="0"/>
                <a:cs typeface="Calibri" pitchFamily="34" charset="0"/>
              </a:rPr>
              <a:t>words that are consistent with spatial matching</a:t>
            </a:r>
            <a:endParaRPr lang="en-US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38" name="Picture 2" descr="D:\Dropbox\Jay_ICCV13\images\UsefulFeatu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01621"/>
            <a:ext cx="6883399" cy="233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7500" y="4140051"/>
            <a:ext cx="9109075" cy="264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ts val="3400"/>
              </a:lnSpc>
              <a:buFont typeface="Courier New" pitchFamily="49" charset="0"/>
              <a:buChar char="o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Prune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useless features - occlusions and unstable points.</a:t>
            </a:r>
          </a:p>
          <a:p>
            <a:pPr marL="1428750" lvl="2" indent="-514350">
              <a:buFont typeface="Wingdings" pitchFamily="2" charset="2"/>
              <a:buChar char="§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Features not consistent in similar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views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marL="1371600" lvl="2" indent="-457200">
              <a:lnSpc>
                <a:spcPts val="3400"/>
              </a:lnSpc>
              <a:buFont typeface="Wingdings" pitchFamily="2" charset="2"/>
              <a:buChar char="§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Unsupervised approach:</a:t>
            </a:r>
          </a:p>
          <a:p>
            <a:pPr marL="1885950" lvl="3" indent="-514350">
              <a:lnSpc>
                <a:spcPts val="3400"/>
              </a:lnSpc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For each database image, perform retrieval</a:t>
            </a:r>
          </a:p>
          <a:p>
            <a:pPr marL="1885950" lvl="3" indent="-514350">
              <a:lnSpc>
                <a:spcPts val="3400"/>
              </a:lnSpc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Retain features after Geometric Verification </a:t>
            </a:r>
          </a:p>
          <a:p>
            <a:pPr lvl="3">
              <a:lnSpc>
                <a:spcPts val="3400"/>
              </a:lnSpc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	i.e. inlier features after a fundamental matrix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fit</a:t>
            </a:r>
          </a:p>
        </p:txBody>
      </p:sp>
    </p:spTree>
    <p:extLst>
      <p:ext uri="{BB962C8B-B14F-4D97-AF65-F5344CB8AC3E}">
        <p14:creationId xmlns:p14="http://schemas.microsoft.com/office/powerpoint/2010/main" val="282147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hape 803"/>
          <p:cNvSpPr txBox="1">
            <a:spLocks noGrp="1"/>
          </p:cNvSpPr>
          <p:nvPr>
            <p:ph type="title"/>
          </p:nvPr>
        </p:nvSpPr>
        <p:spPr>
          <a:xfrm>
            <a:off x="381000" y="194778"/>
            <a:ext cx="8229600" cy="861744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dirty="0" smtClean="0"/>
              <a:t>Analysis of 2-word-phrases</a:t>
            </a:r>
            <a:endParaRPr lang="en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990600"/>
            <a:ext cx="8915400" cy="2744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Geometric Consistency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Matches consistent with varying view directions</a:t>
            </a:r>
          </a:p>
          <a:p>
            <a:r>
              <a:rPr lang="en-US" sz="2400" b="1" i="1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sz="2400" b="1" i="1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Much lesser chances of false positive matches as with words</a:t>
            </a:r>
          </a:p>
          <a:p>
            <a:pPr marL="914400" lvl="1">
              <a:lnSpc>
                <a:spcPts val="3400"/>
              </a:lnSpc>
            </a:pP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- Geometric </a:t>
            </a:r>
            <a:r>
              <a:rPr lang="en-US" sz="2400" i="1" dirty="0">
                <a:latin typeface="Calibri" pitchFamily="34" charset="0"/>
                <a:cs typeface="Calibri" pitchFamily="34" charset="0"/>
              </a:rPr>
              <a:t>verification 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avoided </a:t>
            </a:r>
            <a:r>
              <a:rPr lang="en-US" sz="2400" i="1" dirty="0">
                <a:latin typeface="Calibri" pitchFamily="34" charset="0"/>
                <a:cs typeface="Calibri" pitchFamily="34" charset="0"/>
              </a:rPr>
              <a:t>when 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matching </a:t>
            </a:r>
            <a:r>
              <a:rPr lang="en-US" sz="2400" i="1" dirty="0">
                <a:latin typeface="Calibri" pitchFamily="34" charset="0"/>
                <a:cs typeface="Calibri" pitchFamily="34" charset="0"/>
              </a:rPr>
              <a:t>phrases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4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362" name="Picture 2" descr="D:\Dropbox\Jay_ICCV13\images\AnalysisPhras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27745"/>
            <a:ext cx="5105400" cy="148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8600" y="3799344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Low Memory Footprint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	- Consistent </a:t>
            </a:r>
            <a:r>
              <a:rPr lang="en-US" sz="2400" i="1" dirty="0">
                <a:latin typeface="Calibri" pitchFamily="34" charset="0"/>
                <a:cs typeface="Calibri" pitchFamily="34" charset="0"/>
              </a:rPr>
              <a:t>with Precision at K (P</a:t>
            </a:r>
            <a:r>
              <a:rPr lang="en-US" sz="2400" i="1" baseline="-25000" dirty="0">
                <a:latin typeface="Calibri" pitchFamily="34" charset="0"/>
                <a:cs typeface="Calibri" pitchFamily="34" charset="0"/>
              </a:rPr>
              <a:t>K</a:t>
            </a:r>
            <a:r>
              <a:rPr lang="en-US" sz="2400" i="1" dirty="0">
                <a:latin typeface="Calibri" pitchFamily="34" charset="0"/>
                <a:cs typeface="Calibri" pitchFamily="34" charset="0"/>
              </a:rPr>
              <a:t>) evaluation measure</a:t>
            </a:r>
          </a:p>
        </p:txBody>
      </p:sp>
      <p:pic>
        <p:nvPicPr>
          <p:cNvPr id="15363" name="Picture 3" descr="D:\Dropbox\Jay_ICCV13\images\P_Vs_IndexGrap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3799344"/>
            <a:ext cx="4610100" cy="226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hape 803"/>
          <p:cNvSpPr txBox="1">
            <a:spLocks noGrp="1"/>
          </p:cNvSpPr>
          <p:nvPr>
            <p:ph type="title"/>
          </p:nvPr>
        </p:nvSpPr>
        <p:spPr>
          <a:xfrm>
            <a:off x="381000" y="194778"/>
            <a:ext cx="8229600" cy="861744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dirty="0" smtClean="0"/>
              <a:t>Experiments &amp; Results</a:t>
            </a:r>
            <a:endParaRPr lang="en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51953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Datasets: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" y="2097732"/>
            <a:ext cx="3671888" cy="13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7" descr="D:\Dropbox\Jay_ICCV13\images\Hampi50KSampl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3962400" cy="224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440" y="2209800"/>
            <a:ext cx="477136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24400" y="1597967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algn="l"/>
            <a:r>
              <a:rPr lang="en-US" sz="2400" b="1" baseline="0" dirty="0" smtClean="0">
                <a:latin typeface="Calibri" pitchFamily="34" charset="0"/>
                <a:cs typeface="Calibri" pitchFamily="34" charset="0"/>
              </a:rPr>
              <a:t>Performance Evaluation:</a:t>
            </a:r>
            <a:endParaRPr lang="en-US" sz="2400" b="1" baseline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Shape 84"/>
          <p:cNvSpPr txBox="1">
            <a:spLocks/>
          </p:cNvSpPr>
          <p:nvPr/>
        </p:nvSpPr>
        <p:spPr>
          <a:xfrm>
            <a:off x="401832" y="6096000"/>
            <a:ext cx="8567738" cy="67707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18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16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r>
              <a:rPr lang="en" sz="1600" b="1" dirty="0" smtClean="0"/>
              <a:t>[ </a:t>
            </a:r>
            <a:r>
              <a:rPr lang="en" sz="1600" b="1" i="1" dirty="0" smtClean="0"/>
              <a:t>Offline Mobile Instance Retrieval with Small Memory Footprint.</a:t>
            </a:r>
            <a:r>
              <a:rPr lang="en" sz="1600" b="1" dirty="0" smtClean="0"/>
              <a:t> J Panda, Michael Brown, C V Jawahar. ICCV-2013, Sydney, Australia ]</a:t>
            </a:r>
            <a:endParaRPr lang="en" sz="1600" b="1" dirty="0"/>
          </a:p>
        </p:txBody>
      </p:sp>
    </p:spTree>
    <p:extLst>
      <p:ext uri="{BB962C8B-B14F-4D97-AF65-F5344CB8AC3E}">
        <p14:creationId xmlns:p14="http://schemas.microsoft.com/office/powerpoint/2010/main" val="33211205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/>
        </p:nvSpPr>
        <p:spPr>
          <a:xfrm>
            <a:off x="2304392" y="4343400"/>
            <a:ext cx="3944008" cy="208184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132" name="Shape 132"/>
          <p:cNvSpPr/>
          <p:nvPr/>
        </p:nvSpPr>
        <p:spPr>
          <a:xfrm rot="-5401784">
            <a:off x="4294400" y="-702894"/>
            <a:ext cx="3079360" cy="646263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33" name="Shape 133"/>
          <p:cNvSpPr/>
          <p:nvPr/>
        </p:nvSpPr>
        <p:spPr>
          <a:xfrm>
            <a:off x="239458" y="1771922"/>
            <a:ext cx="1707673" cy="147859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134" name="Shape 134"/>
          <p:cNvSpPr/>
          <p:nvPr/>
        </p:nvSpPr>
        <p:spPr>
          <a:xfrm>
            <a:off x="5802333" y="2034050"/>
            <a:ext cx="1652464" cy="150653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139" name="Shape 139"/>
          <p:cNvSpPr/>
          <p:nvPr/>
        </p:nvSpPr>
        <p:spPr>
          <a:xfrm>
            <a:off x="5839552" y="2032003"/>
            <a:ext cx="1720799" cy="22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b="1"/>
              <a:t>Taramati Mosque</a:t>
            </a:r>
          </a:p>
        </p:txBody>
      </p:sp>
      <p:cxnSp>
        <p:nvCxnSpPr>
          <p:cNvPr id="140" name="Shape 140"/>
          <p:cNvCxnSpPr>
            <a:stCxn id="139" idx="2"/>
          </p:cNvCxnSpPr>
          <p:nvPr/>
        </p:nvCxnSpPr>
        <p:spPr>
          <a:xfrm flipH="1">
            <a:off x="6385552" y="2256103"/>
            <a:ext cx="314400" cy="1350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533400" y="189078"/>
            <a:ext cx="7682353" cy="861744"/>
          </a:xfrm>
          <a:prstGeom prst="rect">
            <a:avLst/>
          </a:prstGeom>
        </p:spPr>
        <p:txBody>
          <a:bodyPr wrap="square"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dirty="0" smtClean="0"/>
              <a:t>Search on a Mobile Phone</a:t>
            </a:r>
            <a:endParaRPr lang="en" dirty="0"/>
          </a:p>
        </p:txBody>
      </p:sp>
      <p:sp>
        <p:nvSpPr>
          <p:cNvPr id="142" name="Shape 142"/>
          <p:cNvSpPr/>
          <p:nvPr/>
        </p:nvSpPr>
        <p:spPr>
          <a:xfrm>
            <a:off x="5979001" y="1555622"/>
            <a:ext cx="1336199" cy="292499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1200" b="1"/>
              <a:t>Output Display</a:t>
            </a:r>
          </a:p>
        </p:txBody>
      </p:sp>
      <p:sp>
        <p:nvSpPr>
          <p:cNvPr id="143" name="Shape 143"/>
          <p:cNvSpPr/>
          <p:nvPr/>
        </p:nvSpPr>
        <p:spPr>
          <a:xfrm>
            <a:off x="1939720" y="2403775"/>
            <a:ext cx="678900" cy="2492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44" name="Shape 144"/>
          <p:cNvSpPr/>
          <p:nvPr/>
        </p:nvSpPr>
        <p:spPr>
          <a:xfrm>
            <a:off x="1849570" y="2029700"/>
            <a:ext cx="859199" cy="401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pPr algn="ctr">
              <a:buNone/>
            </a:pPr>
            <a:r>
              <a:rPr lang="en" sz="1200" b="1"/>
              <a:t>Capture Photo</a:t>
            </a:r>
          </a:p>
        </p:txBody>
      </p:sp>
      <p:sp>
        <p:nvSpPr>
          <p:cNvPr id="148" name="Shape 148"/>
          <p:cNvSpPr/>
          <p:nvPr/>
        </p:nvSpPr>
        <p:spPr>
          <a:xfrm>
            <a:off x="5846874" y="3540580"/>
            <a:ext cx="110775" cy="283219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3581400" y="5193762"/>
            <a:ext cx="304800" cy="126437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4302000" y="4132055"/>
            <a:ext cx="83399" cy="314700"/>
          </a:xfrm>
          <a:prstGeom prst="downArrow">
            <a:avLst>
              <a:gd name="adj1" fmla="val 57069"/>
              <a:gd name="adj2" fmla="val 112463"/>
            </a:avLst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5846875" y="4062050"/>
            <a:ext cx="102600" cy="424799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1405680" y="4182908"/>
            <a:ext cx="1307099" cy="2050199"/>
          </a:xfrm>
          <a:prstGeom prst="rect">
            <a:avLst/>
          </a:prstGeom>
          <a:noFill/>
          <a:ln w="19050" cap="flat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53" name="Shape 153"/>
          <p:cNvSpPr/>
          <p:nvPr/>
        </p:nvSpPr>
        <p:spPr>
          <a:xfrm rot="24295">
            <a:off x="1496601" y="5341372"/>
            <a:ext cx="1179586" cy="87936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154" name="Shape 154"/>
          <p:cNvSpPr/>
          <p:nvPr/>
        </p:nvSpPr>
        <p:spPr>
          <a:xfrm rot="23936">
            <a:off x="1988769" y="5524190"/>
            <a:ext cx="560113" cy="497715"/>
          </a:xfrm>
          <a:prstGeom prst="rect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67" name="Shape 167"/>
          <p:cNvSpPr/>
          <p:nvPr/>
        </p:nvSpPr>
        <p:spPr>
          <a:xfrm>
            <a:off x="1401301" y="4182908"/>
            <a:ext cx="1341899" cy="2316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1200" b="1" dirty="0"/>
              <a:t>Image Retrieval</a:t>
            </a:r>
          </a:p>
        </p:txBody>
      </p:sp>
      <p:sp>
        <p:nvSpPr>
          <p:cNvPr id="168" name="Shape 168"/>
          <p:cNvSpPr/>
          <p:nvPr/>
        </p:nvSpPr>
        <p:spPr>
          <a:xfrm>
            <a:off x="1981200" y="5219663"/>
            <a:ext cx="93299" cy="12659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1313408" y="6061372"/>
            <a:ext cx="1427099" cy="194099"/>
          </a:xfrm>
          <a:prstGeom prst="rect">
            <a:avLst/>
          </a:prstGeom>
          <a:solidFill>
            <a:srgbClr val="CCCCCC"/>
          </a:solidFill>
          <a:ln w="19050" cap="flat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b="1" dirty="0"/>
              <a:t>BEST MATCH</a:t>
            </a:r>
          </a:p>
        </p:txBody>
      </p:sp>
      <p:sp>
        <p:nvSpPr>
          <p:cNvPr id="174" name="Shape 174"/>
          <p:cNvSpPr/>
          <p:nvPr/>
        </p:nvSpPr>
        <p:spPr>
          <a:xfrm>
            <a:off x="3886200" y="1295400"/>
            <a:ext cx="990600" cy="89532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180" name="Shape 180"/>
          <p:cNvSpPr/>
          <p:nvPr/>
        </p:nvSpPr>
        <p:spPr>
          <a:xfrm>
            <a:off x="4343400" y="3650014"/>
            <a:ext cx="79704" cy="15998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381000" y="4132054"/>
            <a:ext cx="3200400" cy="212341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906293" y="1752600"/>
            <a:ext cx="932407" cy="43151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Extract Features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92" y="2362200"/>
            <a:ext cx="807708" cy="7844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48400" y="4590871"/>
            <a:ext cx="2857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Get Annotations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Image Retrieval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Matching</a:t>
            </a:r>
          </a:p>
        </p:txBody>
      </p:sp>
      <p:sp>
        <p:nvSpPr>
          <p:cNvPr id="10" name="Down Arrow 9"/>
          <p:cNvSpPr/>
          <p:nvPr/>
        </p:nvSpPr>
        <p:spPr>
          <a:xfrm>
            <a:off x="4294211" y="2192084"/>
            <a:ext cx="143396" cy="17011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n 3"/>
          <p:cNvSpPr/>
          <p:nvPr/>
        </p:nvSpPr>
        <p:spPr>
          <a:xfrm>
            <a:off x="3810000" y="3146608"/>
            <a:ext cx="1199107" cy="535581"/>
          </a:xfrm>
          <a:prstGeom prst="can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Compressed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Features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Down Arrow 46"/>
          <p:cNvSpPr/>
          <p:nvPr/>
        </p:nvSpPr>
        <p:spPr>
          <a:xfrm>
            <a:off x="4352404" y="3030284"/>
            <a:ext cx="143396" cy="17011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6248400"/>
            <a:ext cx="8685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[Chandrasekhar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et al.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Compressed Histogram of Gradients: A low-bitrate descriptor. IJCV ’12]</a:t>
            </a:r>
          </a:p>
          <a:p>
            <a:r>
              <a:rPr lang="en-US" sz="1600" dirty="0">
                <a:latin typeface="Calibri" pitchFamily="34" charset="0"/>
                <a:cs typeface="Calibri" pitchFamily="34" charset="0"/>
              </a:rPr>
              <a:t>[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Chen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et al.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Learning Compact Visual Descriptor for Low Bit Rate Mobile Landmark Search. In ICJAI ’11]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" name="Shape 369"/>
          <p:cNvSpPr/>
          <p:nvPr/>
        </p:nvSpPr>
        <p:spPr>
          <a:xfrm>
            <a:off x="4154101" y="4114800"/>
            <a:ext cx="341699" cy="217499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50" name="Shape 369"/>
          <p:cNvSpPr/>
          <p:nvPr/>
        </p:nvSpPr>
        <p:spPr>
          <a:xfrm>
            <a:off x="5715000" y="4191000"/>
            <a:ext cx="341699" cy="217499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51" name="Shape 366"/>
          <p:cNvSpPr/>
          <p:nvPr/>
        </p:nvSpPr>
        <p:spPr>
          <a:xfrm>
            <a:off x="256201" y="4038600"/>
            <a:ext cx="3477599" cy="2327399"/>
          </a:xfrm>
          <a:prstGeom prst="ellipse">
            <a:avLst/>
          </a:prstGeom>
          <a:noFill/>
          <a:ln w="762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cxnSp>
        <p:nvCxnSpPr>
          <p:cNvPr id="52" name="Shape 367"/>
          <p:cNvCxnSpPr/>
          <p:nvPr/>
        </p:nvCxnSpPr>
        <p:spPr>
          <a:xfrm rot="10800000" flipH="1">
            <a:off x="2895601" y="3276600"/>
            <a:ext cx="682799" cy="908399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199" y="4447906"/>
            <a:ext cx="765201" cy="743129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085307" y="2323603"/>
            <a:ext cx="629693" cy="42241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Shape 439"/>
          <p:cNvSpPr txBox="1">
            <a:spLocks/>
          </p:cNvSpPr>
          <p:nvPr/>
        </p:nvSpPr>
        <p:spPr>
          <a:xfrm>
            <a:off x="1524000" y="205056"/>
            <a:ext cx="5715000" cy="8617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" dirty="0" smtClean="0"/>
              <a:t>Our Approach</a:t>
            </a:r>
            <a:endParaRPr lang="en" dirty="0"/>
          </a:p>
        </p:txBody>
      </p:sp>
      <p:sp>
        <p:nvSpPr>
          <p:cNvPr id="11" name="TextBox 10"/>
          <p:cNvSpPr txBox="1"/>
          <p:nvPr/>
        </p:nvSpPr>
        <p:spPr>
          <a:xfrm>
            <a:off x="2514600" y="5802868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Everything on the mobile device !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7" name="Shape 135"/>
          <p:cNvCxnSpPr/>
          <p:nvPr/>
        </p:nvCxnSpPr>
        <p:spPr>
          <a:xfrm flipV="1">
            <a:off x="5825831" y="2403775"/>
            <a:ext cx="728612" cy="27626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8" name="Shape 136"/>
          <p:cNvCxnSpPr/>
          <p:nvPr/>
        </p:nvCxnSpPr>
        <p:spPr>
          <a:xfrm flipH="1">
            <a:off x="6542754" y="2391103"/>
            <a:ext cx="11689" cy="709814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9" name="Shape 137"/>
          <p:cNvCxnSpPr/>
          <p:nvPr/>
        </p:nvCxnSpPr>
        <p:spPr>
          <a:xfrm flipH="1">
            <a:off x="5839552" y="3100917"/>
            <a:ext cx="703202" cy="7736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0" name="Shape 138"/>
          <p:cNvCxnSpPr/>
          <p:nvPr/>
        </p:nvCxnSpPr>
        <p:spPr>
          <a:xfrm flipH="1" flipV="1">
            <a:off x="5825831" y="2431401"/>
            <a:ext cx="21044" cy="68499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4" name="TextBox 43"/>
          <p:cNvSpPr txBox="1"/>
          <p:nvPr/>
        </p:nvSpPr>
        <p:spPr>
          <a:xfrm>
            <a:off x="2590800" y="458218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Annotation Server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27304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10823E-6 L 0.24983 -0.4033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3" y="-2016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32932E-6 L 0.24688 -0.4093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-2046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9334E-6 L 0.24358 -0.4079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-2039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9704E-6 L 0.24844 -0.4153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13" y="-20768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7567E-6 L 0.24497 -0.4144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2072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96855E-6 L 0.25347 -0.3975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4" y="-1988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34043E-6 L 0.25017 -0.4135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06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21832E-6 L -0.31458 -0.0013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2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  <p:bldP spid="148" grpId="0" animBg="1"/>
      <p:bldP spid="149" grpId="0" animBg="1"/>
      <p:bldP spid="150" grpId="0" animBg="1"/>
      <p:bldP spid="151" grpId="0" animBg="1"/>
      <p:bldP spid="152" grpId="0" animBg="1"/>
      <p:bldP spid="154" grpId="0" animBg="1"/>
      <p:bldP spid="167" grpId="0" animBg="1"/>
      <p:bldP spid="168" grpId="0" animBg="1"/>
      <p:bldP spid="169" grpId="0" animBg="1"/>
      <p:bldP spid="180" grpId="0" animBg="1"/>
      <p:bldP spid="3" grpId="0" animBg="1"/>
      <p:bldP spid="7" grpId="0" animBg="1"/>
      <p:bldP spid="9" grpId="0"/>
      <p:bldP spid="10" grpId="0" animBg="1"/>
      <p:bldP spid="4" grpId="0" animBg="1"/>
      <p:bldP spid="4" grpId="1" animBg="1"/>
      <p:bldP spid="47" grpId="0" animBg="1"/>
      <p:bldP spid="5" grpId="0"/>
      <p:bldP spid="5" grpId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6" grpId="0" animBg="1"/>
      <p:bldP spid="55" grpId="0"/>
      <p:bldP spid="11" grpId="0"/>
      <p:bldP spid="4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803"/>
          <p:cNvSpPr txBox="1">
            <a:spLocks/>
          </p:cNvSpPr>
          <p:nvPr/>
        </p:nvSpPr>
        <p:spPr>
          <a:xfrm>
            <a:off x="381000" y="228600"/>
            <a:ext cx="8229600" cy="861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" dirty="0" smtClean="0"/>
              <a:t>Experiments &amp; Results</a:t>
            </a:r>
            <a:endParaRPr lang="en" dirty="0"/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029" y="1219200"/>
            <a:ext cx="5606142" cy="245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5000" y="3595737"/>
            <a:ext cx="7696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Computational Time Analysis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on a 1GHz Mobile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Phone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marL="914400" lvl="1" indent="-45720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Extracting SIFT descriptors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consumes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half the time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marL="914400" lvl="1" indent="-45720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Computing 2-word-phrases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from query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is also costly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marL="914400" lvl="1" indent="-45720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Avoiding geometric verification,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the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focus is on P</a:t>
            </a:r>
            <a:r>
              <a:rPr lang="en-US" sz="2400" baseline="-25000" dirty="0">
                <a:latin typeface="Calibri" pitchFamily="34" charset="0"/>
                <a:cs typeface="Calibri" pitchFamily="34" charset="0"/>
              </a:rPr>
              <a:t>K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Shape 84"/>
          <p:cNvSpPr txBox="1">
            <a:spLocks/>
          </p:cNvSpPr>
          <p:nvPr/>
        </p:nvSpPr>
        <p:spPr>
          <a:xfrm>
            <a:off x="401832" y="6096000"/>
            <a:ext cx="8567738" cy="67707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18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16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r>
              <a:rPr lang="en" sz="1600" b="1" dirty="0" smtClean="0"/>
              <a:t>[ </a:t>
            </a:r>
            <a:r>
              <a:rPr lang="en" sz="1600" b="1" i="1" dirty="0" smtClean="0"/>
              <a:t>Offline Mobile Instance Retrieval with Small Memory Footprint.</a:t>
            </a:r>
            <a:r>
              <a:rPr lang="en" sz="1600" b="1" dirty="0" smtClean="0"/>
              <a:t> J Panda, Michael Brown, C V Jawahar. ICCV-2013, Sydney, Australia ]</a:t>
            </a:r>
            <a:endParaRPr lang="en" sz="1600" b="1" dirty="0"/>
          </a:p>
        </p:txBody>
      </p:sp>
    </p:spTree>
    <p:extLst>
      <p:ext uri="{BB962C8B-B14F-4D97-AF65-F5344CB8AC3E}">
        <p14:creationId xmlns:p14="http://schemas.microsoft.com/office/powerpoint/2010/main" val="9232180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96" descr="D:\Dropbox\Shared\hampi\hampiPics\DSC026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66828"/>
            <a:ext cx="4048556" cy="268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803"/>
          <p:cNvSpPr txBox="1">
            <a:spLocks/>
          </p:cNvSpPr>
          <p:nvPr/>
        </p:nvSpPr>
        <p:spPr>
          <a:xfrm>
            <a:off x="381000" y="228600"/>
            <a:ext cx="8229600" cy="861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" dirty="0" smtClean="0"/>
              <a:t>Experiments &amp; Results</a:t>
            </a:r>
            <a:endParaRPr lang="en" dirty="0"/>
          </a:p>
        </p:txBody>
      </p:sp>
      <p:pic>
        <p:nvPicPr>
          <p:cNvPr id="12" name="Picture 13" descr="C:\Users\Magrathea\Downloads\Results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3733800"/>
            <a:ext cx="8772957" cy="259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188220" y="3276600"/>
            <a:ext cx="9103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/>
            <a:r>
              <a:rPr lang="en-US" sz="2400" b="1" baseline="0" dirty="0" smtClean="0">
                <a:latin typeface="Calibri" pitchFamily="34" charset="0"/>
                <a:cs typeface="Calibri" pitchFamily="34" charset="0"/>
              </a:rPr>
              <a:t>Sample queries and the top-3 retrievals </a:t>
            </a:r>
            <a:endParaRPr lang="en-US" sz="2400" b="1" baseline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1143000"/>
            <a:ext cx="571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Heritage App++</a:t>
            </a:r>
          </a:p>
          <a:p>
            <a:pPr marL="457200"/>
            <a:r>
              <a:rPr lang="en-US" sz="2400" dirty="0">
                <a:latin typeface="Calibri" pitchFamily="34" charset="0"/>
                <a:cs typeface="Calibri" pitchFamily="34" charset="0"/>
              </a:rPr>
              <a:t>50K image dataset, 100K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vocabulary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marL="457200"/>
            <a:r>
              <a:rPr lang="en-US" sz="2400" dirty="0">
                <a:latin typeface="Calibri" pitchFamily="34" charset="0"/>
                <a:cs typeface="Calibri" pitchFamily="34" charset="0"/>
              </a:rPr>
              <a:t>(480x360) resolution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images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marL="457200"/>
            <a:r>
              <a:rPr lang="en-US" sz="2400" dirty="0">
                <a:latin typeface="Calibri" pitchFamily="34" charset="0"/>
                <a:cs typeface="Calibri" pitchFamily="34" charset="0"/>
              </a:rPr>
              <a:t>Compact search Index of 25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MB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marL="457200"/>
            <a:r>
              <a:rPr lang="en-US" sz="2400" dirty="0">
                <a:latin typeface="Calibri" pitchFamily="34" charset="0"/>
                <a:cs typeface="Calibri" pitchFamily="34" charset="0"/>
              </a:rPr>
              <a:t>Successfully field tested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at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Hampi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Shape 84"/>
          <p:cNvSpPr txBox="1">
            <a:spLocks/>
          </p:cNvSpPr>
          <p:nvPr/>
        </p:nvSpPr>
        <p:spPr>
          <a:xfrm>
            <a:off x="401832" y="6248400"/>
            <a:ext cx="8567738" cy="67707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18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16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r>
              <a:rPr lang="en" sz="1600" b="1" dirty="0" smtClean="0"/>
              <a:t>[ </a:t>
            </a:r>
            <a:r>
              <a:rPr lang="en" sz="1600" b="1" i="1" dirty="0" smtClean="0"/>
              <a:t>Offline Mobile Instance Retrieval with Small Memory Footprint.</a:t>
            </a:r>
            <a:r>
              <a:rPr lang="en" sz="1600" b="1" dirty="0" smtClean="0"/>
              <a:t> J Panda, Michael Brown, C V Jawahar. ICCV-2013, Sydney, Australia ]</a:t>
            </a:r>
            <a:endParaRPr lang="en" sz="1600" b="1" dirty="0"/>
          </a:p>
        </p:txBody>
      </p:sp>
    </p:spTree>
    <p:extLst>
      <p:ext uri="{BB962C8B-B14F-4D97-AF65-F5344CB8AC3E}">
        <p14:creationId xmlns:p14="http://schemas.microsoft.com/office/powerpoint/2010/main" val="231395870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03"/>
          <p:cNvSpPr txBox="1">
            <a:spLocks/>
          </p:cNvSpPr>
          <p:nvPr/>
        </p:nvSpPr>
        <p:spPr>
          <a:xfrm>
            <a:off x="381000" y="228600"/>
            <a:ext cx="8229600" cy="861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" dirty="0" smtClean="0"/>
              <a:t>Demo at Hampi</a:t>
            </a:r>
            <a:endParaRPr lang="en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75" name="ShockwaveFlash1" r:id="rId2" imgW="7392432" imgH="5106113"/>
        </mc:Choice>
        <mc:Fallback>
          <p:control name="ShockwaveFlash1" r:id="rId2" imgW="7392432" imgH="5106113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4400" y="1219200"/>
                  <a:ext cx="7392988" cy="5105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9142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172866"/>
            <a:ext cx="2733103" cy="1803400"/>
          </a:xfrm>
          <a:prstGeom prst="rect">
            <a:avLst/>
          </a:prstGeom>
        </p:spPr>
      </p:pic>
      <p:sp>
        <p:nvSpPr>
          <p:cNvPr id="804" name="Shape 804"/>
          <p:cNvSpPr txBox="1">
            <a:spLocks noGrp="1"/>
          </p:cNvSpPr>
          <p:nvPr>
            <p:ph type="body" idx="1"/>
          </p:nvPr>
        </p:nvSpPr>
        <p:spPr>
          <a:xfrm>
            <a:off x="246176" y="990600"/>
            <a:ext cx="6078424" cy="6075992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 marL="482600" lvl="0" indent="-342900" algn="l" rtl="0">
              <a:lnSpc>
                <a:spcPct val="100000"/>
              </a:lnSpc>
              <a:buClr>
                <a:srgbClr val="000000"/>
              </a:buClr>
              <a:buSzPct val="97222"/>
              <a:buFont typeface="Courier New" pitchFamily="49" charset="0"/>
              <a:buChar char="o"/>
            </a:pPr>
            <a:r>
              <a:rPr lang="en" sz="2400" dirty="0" smtClean="0">
                <a:latin typeface="Calibri" pitchFamily="34" charset="0"/>
                <a:cs typeface="Calibri" pitchFamily="34" charset="0"/>
              </a:rPr>
              <a:t>Beyond </a:t>
            </a:r>
            <a:r>
              <a:rPr lang="en" sz="24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Heritage App</a:t>
            </a:r>
            <a:endParaRPr lang="en" sz="2400" dirty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914400" lvl="1" indent="-317500" algn="l" rtl="0">
              <a:lnSpc>
                <a:spcPct val="100000"/>
              </a:lnSpc>
              <a:buClr>
                <a:srgbClr val="000000"/>
              </a:buClr>
              <a:buSzPct val="58333"/>
              <a:buFont typeface="Courier New"/>
              <a:buChar char="o"/>
            </a:pPr>
            <a:r>
              <a:rPr lang="en" sz="2400" dirty="0">
                <a:latin typeface="Calibri" pitchFamily="34" charset="0"/>
                <a:cs typeface="Calibri" pitchFamily="34" charset="0"/>
              </a:rPr>
              <a:t>Localization on wearable computers</a:t>
            </a:r>
          </a:p>
          <a:p>
            <a:pPr marL="914400" lvl="1" indent="-317500" algn="l" rtl="0">
              <a:lnSpc>
                <a:spcPct val="100000"/>
              </a:lnSpc>
              <a:buClr>
                <a:srgbClr val="000000"/>
              </a:buClr>
              <a:buSzPct val="58333"/>
              <a:buFont typeface="Courier New"/>
              <a:buChar char="o"/>
            </a:pPr>
            <a:r>
              <a:rPr lang="en" sz="2400" dirty="0" smtClean="0">
                <a:latin typeface="Calibri" pitchFamily="34" charset="0"/>
                <a:cs typeface="Calibri" pitchFamily="34" charset="0"/>
              </a:rPr>
              <a:t>Dynamic </a:t>
            </a:r>
            <a:r>
              <a:rPr lang="en" sz="2400" dirty="0">
                <a:latin typeface="Calibri" pitchFamily="34" charset="0"/>
                <a:cs typeface="Calibri" pitchFamily="34" charset="0"/>
              </a:rPr>
              <a:t>Multi-resolution “Story </a:t>
            </a:r>
            <a:r>
              <a:rPr lang="en" sz="2400" dirty="0" smtClean="0">
                <a:latin typeface="Calibri" pitchFamily="34" charset="0"/>
                <a:cs typeface="Calibri" pitchFamily="34" charset="0"/>
              </a:rPr>
              <a:t>Telling”</a:t>
            </a:r>
          </a:p>
          <a:p>
            <a:pPr marL="596900" lvl="1" algn="l" rtl="0">
              <a:lnSpc>
                <a:spcPct val="100000"/>
              </a:lnSpc>
              <a:buClr>
                <a:srgbClr val="000000"/>
              </a:buClr>
              <a:buSzPct val="58333"/>
            </a:pPr>
            <a:endParaRPr lang="en" sz="600" dirty="0" smtClean="0">
              <a:latin typeface="Calibri" pitchFamily="34" charset="0"/>
              <a:cs typeface="Calibri" pitchFamily="34" charset="0"/>
            </a:endParaRPr>
          </a:p>
          <a:p>
            <a:pPr marL="596900" lvl="1" algn="l" rtl="0">
              <a:lnSpc>
                <a:spcPct val="100000"/>
              </a:lnSpc>
              <a:buClr>
                <a:srgbClr val="000000"/>
              </a:buClr>
              <a:buSzPct val="58333"/>
            </a:pPr>
            <a:endParaRPr lang="en" sz="600" dirty="0" smtClean="0">
              <a:latin typeface="Calibri" pitchFamily="34" charset="0"/>
              <a:cs typeface="Calibri" pitchFamily="34" charset="0"/>
            </a:endParaRPr>
          </a:p>
          <a:p>
            <a:pPr marL="914400" lvl="1" indent="-317500" algn="l">
              <a:buSzPct val="58333"/>
              <a:buFont typeface="Courier New"/>
              <a:buChar char="o"/>
            </a:pPr>
            <a:endParaRPr lang="en-US" sz="600" dirty="0"/>
          </a:p>
          <a:p>
            <a:pPr marL="457200" indent="-317500" algn="l">
              <a:buSzPct val="58333"/>
              <a:buFont typeface="Courier New"/>
              <a:buChar char="o"/>
            </a:pPr>
            <a:r>
              <a:rPr lang="en-US" sz="2400" dirty="0" smtClean="0"/>
              <a:t>Configurable mobile computer vision app.</a:t>
            </a:r>
          </a:p>
          <a:p>
            <a:pPr marL="914400" lvl="1" indent="-317500" algn="l">
              <a:buSzPct val="58333"/>
              <a:buFont typeface="Courier New"/>
              <a:buChar char="o"/>
            </a:pPr>
            <a:r>
              <a:rPr lang="en-US" sz="2400" dirty="0" smtClean="0"/>
              <a:t>Vision algorithms deal with large number of images</a:t>
            </a:r>
          </a:p>
          <a:p>
            <a:pPr marL="914400" lvl="1" indent="-317500" algn="l">
              <a:buSzPct val="58333"/>
              <a:buFont typeface="Courier New"/>
              <a:buChar char="o"/>
            </a:pPr>
            <a:r>
              <a:rPr lang="en-US" sz="2400" dirty="0" smtClean="0"/>
              <a:t>Design configurable app to work in mobile processing environment with low memory footprint.</a:t>
            </a:r>
            <a:endParaRPr lang="en-US" sz="2400" dirty="0"/>
          </a:p>
          <a:p>
            <a:pPr marL="457200" indent="-317500" algn="l">
              <a:buSzPct val="58333"/>
              <a:buFont typeface="Courier New"/>
              <a:buChar char="o"/>
            </a:pPr>
            <a:endParaRPr lang="en" dirty="0" smtClean="0">
              <a:latin typeface="Calibri" pitchFamily="34" charset="0"/>
              <a:cs typeface="Calibri" pitchFamily="34" charset="0"/>
            </a:endParaRPr>
          </a:p>
          <a:p>
            <a:pPr marL="457200" indent="-317500" algn="l">
              <a:buSzPct val="58333"/>
              <a:buFont typeface="Courier New"/>
              <a:buChar char="o"/>
            </a:pPr>
            <a:endParaRPr lang="en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03" name="Shape 803"/>
          <p:cNvSpPr txBox="1">
            <a:spLocks noGrp="1"/>
          </p:cNvSpPr>
          <p:nvPr>
            <p:ph type="title"/>
          </p:nvPr>
        </p:nvSpPr>
        <p:spPr>
          <a:xfrm>
            <a:off x="381000" y="194778"/>
            <a:ext cx="8229600" cy="861744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dirty="0" smtClean="0"/>
              <a:t>Future Work</a:t>
            </a:r>
            <a:endParaRPr lang="en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7691152" y="993577"/>
            <a:ext cx="386048" cy="1763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544470" y="685800"/>
            <a:ext cx="2599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Camera mounted on head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67152" y="1172866"/>
            <a:ext cx="99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Audio feedback guide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157752" y="1539221"/>
            <a:ext cx="304800" cy="1386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70" y="3486150"/>
            <a:ext cx="212407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9844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8263270" cy="1066800"/>
          </a:xfrm>
        </p:spPr>
        <p:txBody>
          <a:bodyPr/>
          <a:lstStyle/>
          <a:p>
            <a:r>
              <a:rPr lang="en-IN" dirty="0" smtClean="0"/>
              <a:t>Future Work (contd.)</a:t>
            </a:r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0" y="1597025"/>
            <a:ext cx="3286744" cy="48937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58374" y="6396335"/>
            <a:ext cx="2922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smtClean="0"/>
              <a:t>What existed before</a:t>
            </a:r>
            <a:endParaRPr lang="en-IN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06" y="2121441"/>
            <a:ext cx="5080000" cy="381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95653" y="1499024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smtClean="0"/>
              <a:t>What exists now</a:t>
            </a:r>
            <a:endParaRPr lang="en-IN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69" y="2143619"/>
            <a:ext cx="5080000" cy="38100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98743" y="1470891"/>
            <a:ext cx="3179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smtClean="0"/>
              <a:t>How we want to see it</a:t>
            </a:r>
            <a:endParaRPr lang="en-IN" sz="2400" dirty="0"/>
          </a:p>
        </p:txBody>
      </p:sp>
      <p:sp>
        <p:nvSpPr>
          <p:cNvPr id="14" name="AutoShape 2" descr="Inline image 2"/>
          <p:cNvSpPr>
            <a:spLocks noChangeAspect="1" noChangeArrowheads="1"/>
          </p:cNvSpPr>
          <p:nvPr/>
        </p:nvSpPr>
        <p:spPr bwMode="auto">
          <a:xfrm>
            <a:off x="155575" y="-1470025"/>
            <a:ext cx="46291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932" y="2365544"/>
            <a:ext cx="5074097" cy="336614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374408" y="1480366"/>
            <a:ext cx="4346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 smtClean="0"/>
              <a:t>And, all using a mobile device!</a:t>
            </a:r>
            <a:endParaRPr lang="en-IN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9906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Revisiting History on a </a:t>
            </a:r>
            <a:r>
              <a:rPr lang="en-IN" sz="2400" dirty="0" smtClean="0"/>
              <a:t>Mobile phone.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991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48802 0.00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10" y="23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  <p:bldP spid="11" grpId="1"/>
      <p:bldP spid="13" grpId="0"/>
      <p:bldP spid="13" grpId="1"/>
      <p:bldP spid="16" grpId="0"/>
      <p:bldP spid="16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03"/>
          <p:cNvSpPr txBox="1">
            <a:spLocks/>
          </p:cNvSpPr>
          <p:nvPr/>
        </p:nvSpPr>
        <p:spPr>
          <a:xfrm>
            <a:off x="381000" y="228600"/>
            <a:ext cx="8229600" cy="861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" dirty="0" smtClean="0"/>
              <a:t>Introduction to Wazzat Labs</a:t>
            </a:r>
            <a:endParaRPr lang="en" dirty="0"/>
          </a:p>
        </p:txBody>
      </p:sp>
      <p:pic>
        <p:nvPicPr>
          <p:cNvPr id="2050" name="Picture 2" descr="D:\Dropbox\WazzatLabs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90344"/>
            <a:ext cx="5486400" cy="155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2052" name="ShockwaveFlash1" r:id="rId2" imgW="6935168" imgH="3580952"/>
        </mc:Choice>
        <mc:Fallback>
          <p:control name="ShockwaveFlash1" r:id="rId2" imgW="6935168" imgH="3580952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9200" y="2667000"/>
                  <a:ext cx="6934200" cy="3581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2716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Shape 812"/>
          <p:cNvSpPr txBox="1">
            <a:spLocks noGrp="1"/>
          </p:cNvSpPr>
          <p:nvPr>
            <p:ph type="title"/>
          </p:nvPr>
        </p:nvSpPr>
        <p:spPr>
          <a:xfrm>
            <a:off x="457200" y="2334964"/>
            <a:ext cx="8229600" cy="8352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/>
              <a:t>THANK YOU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5143499" cy="861744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dirty="0" smtClean="0"/>
              <a:t>Challenges</a:t>
            </a:r>
            <a:endParaRPr lang="en" dirty="0"/>
          </a:p>
        </p:txBody>
      </p:sp>
      <p:sp>
        <p:nvSpPr>
          <p:cNvPr id="451" name="Shape 451"/>
          <p:cNvSpPr txBox="1"/>
          <p:nvPr/>
        </p:nvSpPr>
        <p:spPr>
          <a:xfrm>
            <a:off x="-1" y="1204109"/>
            <a:ext cx="6199815" cy="5355282"/>
          </a:xfrm>
          <a:prstGeom prst="rect">
            <a:avLst/>
          </a:prstGeom>
          <a:noFill/>
        </p:spPr>
        <p:txBody>
          <a:bodyPr wrap="square" lIns="91425" tIns="91425" rIns="91425" bIns="91425" anchor="t" anchorCtr="0">
            <a:spAutoFit/>
          </a:bodyPr>
          <a:lstStyle/>
          <a:p>
            <a:pPr marL="596900" lvl="0" indent="-457200" rtl="0">
              <a:buClr>
                <a:srgbClr val="000000"/>
              </a:buClr>
              <a:buSzPct val="77777"/>
              <a:buFont typeface="Arial" pitchFamily="34" charset="0"/>
              <a:buChar char="•"/>
            </a:pPr>
            <a:r>
              <a:rPr lang="en" sz="2400" dirty="0">
                <a:latin typeface="Calibri" pitchFamily="34" charset="0"/>
                <a:cs typeface="Calibri" pitchFamily="34" charset="0"/>
              </a:rPr>
              <a:t>Work with a large image </a:t>
            </a:r>
            <a:r>
              <a:rPr lang="en" sz="2400" dirty="0" smtClean="0">
                <a:latin typeface="Calibri" pitchFamily="34" charset="0"/>
                <a:cs typeface="Calibri" pitchFamily="34" charset="0"/>
              </a:rPr>
              <a:t>dataset (~10 k). </a:t>
            </a:r>
          </a:p>
          <a:p>
            <a:pPr marL="596900" lvl="0" indent="-457200" rtl="0">
              <a:buClr>
                <a:srgbClr val="000000"/>
              </a:buClr>
              <a:buSzPct val="77777"/>
              <a:buFont typeface="Arial" pitchFamily="34" charset="0"/>
              <a:buChar char="•"/>
            </a:pPr>
            <a:endParaRPr lang="en" sz="2400" dirty="0">
              <a:latin typeface="Calibri" pitchFamily="34" charset="0"/>
              <a:cs typeface="Calibri" pitchFamily="34" charset="0"/>
            </a:endParaRPr>
          </a:p>
          <a:p>
            <a:pPr marL="139700" lvl="0" rtl="0">
              <a:buClr>
                <a:srgbClr val="000000"/>
              </a:buClr>
              <a:buSzPct val="77777"/>
            </a:pPr>
            <a:r>
              <a:rPr lang="en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" sz="2400" dirty="0" smtClean="0">
                <a:latin typeface="Calibri" pitchFamily="34" charset="0"/>
                <a:cs typeface="Calibri" pitchFamily="34" charset="0"/>
              </a:rPr>
              <a:t> 	10 k x 100 KB </a:t>
            </a:r>
          </a:p>
          <a:p>
            <a:pPr marL="139700" lvl="0" rtl="0">
              <a:buClr>
                <a:srgbClr val="000000"/>
              </a:buClr>
              <a:buSzPct val="77777"/>
            </a:pPr>
            <a:r>
              <a:rPr lang="en" sz="2400" dirty="0">
                <a:latin typeface="Calibri" pitchFamily="34" charset="0"/>
                <a:cs typeface="Calibri" pitchFamily="34" charset="0"/>
              </a:rPr>
              <a:t>	</a:t>
            </a:r>
            <a:r>
              <a:rPr lang="en" sz="2400" dirty="0" smtClean="0">
                <a:latin typeface="Calibri" pitchFamily="34" charset="0"/>
                <a:cs typeface="Calibri" pitchFamily="34" charset="0"/>
              </a:rPr>
              <a:t>= </a:t>
            </a:r>
            <a:r>
              <a:rPr lang="en" sz="2400" b="1" dirty="0" smtClean="0">
                <a:latin typeface="Calibri" pitchFamily="34" charset="0"/>
                <a:cs typeface="Calibri" pitchFamily="34" charset="0"/>
              </a:rPr>
              <a:t>1GB</a:t>
            </a:r>
            <a:endParaRPr lang="en" sz="2400" b="1" dirty="0">
              <a:latin typeface="Calibri" pitchFamily="34" charset="0"/>
              <a:cs typeface="Calibri" pitchFamily="34" charset="0"/>
            </a:endParaRPr>
          </a:p>
          <a:p>
            <a:pPr marL="139700" lvl="0" rtl="0">
              <a:buClr>
                <a:srgbClr val="000000"/>
              </a:buClr>
              <a:buSzPct val="77777"/>
            </a:pPr>
            <a:endParaRPr lang="en" sz="2400" dirty="0" smtClean="0">
              <a:latin typeface="Calibri" pitchFamily="34" charset="0"/>
              <a:cs typeface="Calibri" pitchFamily="34" charset="0"/>
            </a:endParaRPr>
          </a:p>
          <a:p>
            <a:pPr marL="596900" lvl="0" indent="-457200" rtl="0">
              <a:buClr>
                <a:srgbClr val="000000"/>
              </a:buClr>
              <a:buSzPct val="77777"/>
              <a:buFont typeface="Arial" pitchFamily="34" charset="0"/>
              <a:buChar char="•"/>
            </a:pPr>
            <a:endParaRPr lang="en" sz="2400" dirty="0">
              <a:latin typeface="Calibri" pitchFamily="34" charset="0"/>
              <a:cs typeface="Calibri" pitchFamily="34" charset="0"/>
            </a:endParaRPr>
          </a:p>
          <a:p>
            <a:pPr marL="596900" lvl="0" indent="-457200" rtl="0">
              <a:buClr>
                <a:srgbClr val="000000"/>
              </a:buClr>
              <a:buSzPct val="77777"/>
              <a:buFont typeface="Arial" pitchFamily="34" charset="0"/>
              <a:buChar char="•"/>
            </a:pPr>
            <a:r>
              <a:rPr lang="en" sz="2400" dirty="0" smtClean="0">
                <a:latin typeface="Calibri" pitchFamily="34" charset="0"/>
                <a:cs typeface="Calibri" pitchFamily="34" charset="0"/>
              </a:rPr>
              <a:t>Millions ( 10 k </a:t>
            </a:r>
            <a:r>
              <a:rPr lang="en" sz="2400" dirty="0">
                <a:latin typeface="Calibri" pitchFamily="34" charset="0"/>
                <a:cs typeface="Calibri" pitchFamily="34" charset="0"/>
              </a:rPr>
              <a:t>x </a:t>
            </a:r>
            <a:r>
              <a:rPr lang="en" sz="2400" dirty="0" smtClean="0">
                <a:latin typeface="Calibri" pitchFamily="34" charset="0"/>
                <a:cs typeface="Calibri" pitchFamily="34" charset="0"/>
              </a:rPr>
              <a:t>100</a:t>
            </a:r>
            <a:r>
              <a:rPr lang="en" sz="2400" dirty="0">
                <a:latin typeface="Calibri" pitchFamily="34" charset="0"/>
                <a:cs typeface="Calibri" pitchFamily="34" charset="0"/>
              </a:rPr>
              <a:t>) </a:t>
            </a:r>
            <a:r>
              <a:rPr lang="en" sz="2400" dirty="0" smtClean="0">
                <a:latin typeface="Calibri" pitchFamily="34" charset="0"/>
                <a:cs typeface="Calibri" pitchFamily="34" charset="0"/>
              </a:rPr>
              <a:t>of high-dimensional features to match images.</a:t>
            </a:r>
          </a:p>
          <a:p>
            <a:pPr marL="139700" lvl="1">
              <a:buClr>
                <a:srgbClr val="000000"/>
              </a:buClr>
              <a:buSzPct val="77777"/>
            </a:pPr>
            <a:r>
              <a:rPr lang="en" sz="2400" dirty="0" smtClean="0">
                <a:latin typeface="Calibri" pitchFamily="34" charset="0"/>
                <a:cs typeface="Calibri" pitchFamily="34" charset="0"/>
              </a:rPr>
              <a:t>	10 k x 500 x 128</a:t>
            </a:r>
          </a:p>
          <a:p>
            <a:pPr marL="139700" lvl="1">
              <a:buClr>
                <a:srgbClr val="000000"/>
              </a:buClr>
              <a:buSzPct val="77777"/>
            </a:pPr>
            <a:r>
              <a:rPr lang="en" sz="2400" dirty="0">
                <a:latin typeface="Calibri" pitchFamily="34" charset="0"/>
                <a:cs typeface="Calibri" pitchFamily="34" charset="0"/>
              </a:rPr>
              <a:t>	</a:t>
            </a:r>
            <a:r>
              <a:rPr lang="en" sz="2400" dirty="0" smtClean="0">
                <a:latin typeface="Calibri" pitchFamily="34" charset="0"/>
                <a:cs typeface="Calibri" pitchFamily="34" charset="0"/>
              </a:rPr>
              <a:t>=  </a:t>
            </a:r>
            <a:r>
              <a:rPr lang="en" sz="2400" b="1" dirty="0" smtClean="0">
                <a:latin typeface="Calibri" pitchFamily="34" charset="0"/>
                <a:cs typeface="Calibri" pitchFamily="34" charset="0"/>
              </a:rPr>
              <a:t>600 MB</a:t>
            </a:r>
          </a:p>
          <a:p>
            <a:pPr marL="596900" lvl="0" indent="-457200" rtl="0">
              <a:buClr>
                <a:srgbClr val="000000"/>
              </a:buClr>
              <a:buSzPct val="77777"/>
              <a:buFont typeface="Arial" pitchFamily="34" charset="0"/>
              <a:buChar char="•"/>
            </a:pPr>
            <a:endParaRPr lang="en" sz="2400" dirty="0">
              <a:latin typeface="Calibri" pitchFamily="34" charset="0"/>
              <a:cs typeface="Calibri" pitchFamily="34" charset="0"/>
            </a:endParaRPr>
          </a:p>
          <a:p>
            <a:pPr marL="596900" lvl="0" indent="-457200" rtl="0">
              <a:buClr>
                <a:srgbClr val="000000"/>
              </a:buClr>
              <a:buSzPct val="77777"/>
              <a:buFont typeface="Arial" pitchFamily="34" charset="0"/>
              <a:buChar char="•"/>
            </a:pPr>
            <a:r>
              <a:rPr lang="en" sz="2400" dirty="0" smtClean="0">
                <a:latin typeface="Calibri" pitchFamily="34" charset="0"/>
                <a:cs typeface="Calibri" pitchFamily="34" charset="0"/>
              </a:rPr>
              <a:t>Need high-processing and RAM capacity.</a:t>
            </a:r>
          </a:p>
          <a:p>
            <a:pPr marL="596900" lvl="0" indent="-457200" rtl="0">
              <a:buClr>
                <a:srgbClr val="000000"/>
              </a:buClr>
              <a:buSzPct val="77777"/>
              <a:buFont typeface="Arial" pitchFamily="34" charset="0"/>
              <a:buChar char="•"/>
            </a:pPr>
            <a:endParaRPr lang="en" sz="2400" dirty="0">
              <a:latin typeface="Calibri" pitchFamily="34" charset="0"/>
              <a:cs typeface="Calibri" pitchFamily="34" charset="0"/>
            </a:endParaRPr>
          </a:p>
          <a:p>
            <a:pPr marL="596900" lvl="0" indent="-457200" rtl="0">
              <a:buClr>
                <a:srgbClr val="000000"/>
              </a:buClr>
              <a:buSzPct val="77777"/>
              <a:buFont typeface="Arial" pitchFamily="34" charset="0"/>
              <a:buChar char="•"/>
            </a:pPr>
            <a:r>
              <a:rPr lang="en" sz="2400" dirty="0" smtClean="0">
                <a:latin typeface="Calibri" pitchFamily="34" charset="0"/>
                <a:cs typeface="Calibri" pitchFamily="34" charset="0"/>
              </a:rPr>
              <a:t>Average RAM usage by </a:t>
            </a:r>
            <a:r>
              <a:rPr lang="en" sz="2400" dirty="0">
                <a:latin typeface="Calibri" pitchFamily="34" charset="0"/>
                <a:cs typeface="Calibri" pitchFamily="34" charset="0"/>
              </a:rPr>
              <a:t>m</a:t>
            </a:r>
            <a:r>
              <a:rPr lang="en" sz="2400" dirty="0" smtClean="0">
                <a:latin typeface="Calibri" pitchFamily="34" charset="0"/>
                <a:cs typeface="Calibri" pitchFamily="34" charset="0"/>
              </a:rPr>
              <a:t>obile app: 24 MB</a:t>
            </a:r>
          </a:p>
        </p:txBody>
      </p:sp>
      <p:sp>
        <p:nvSpPr>
          <p:cNvPr id="452" name="Shape 452"/>
          <p:cNvSpPr txBox="1"/>
          <p:nvPr/>
        </p:nvSpPr>
        <p:spPr>
          <a:xfrm>
            <a:off x="5943600" y="5773998"/>
            <a:ext cx="3054600" cy="9232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algn="ctr" rtl="0">
              <a:buNone/>
            </a:pPr>
            <a:r>
              <a:rPr lang="en" sz="2400" b="1" dirty="0">
                <a:latin typeface="Calibri" pitchFamily="34" charset="0"/>
                <a:cs typeface="Calibri" pitchFamily="34" charset="0"/>
              </a:rPr>
              <a:t>Mid-End Mobiles</a:t>
            </a:r>
            <a:br>
              <a:rPr lang="en" sz="2400" b="1" dirty="0">
                <a:latin typeface="Calibri" pitchFamily="34" charset="0"/>
                <a:cs typeface="Calibri" pitchFamily="34" charset="0"/>
              </a:rPr>
            </a:br>
            <a:r>
              <a:rPr lang="en" sz="2400" b="1" dirty="0" smtClean="0">
                <a:latin typeface="Calibri" pitchFamily="34" charset="0"/>
                <a:cs typeface="Calibri" pitchFamily="34" charset="0"/>
              </a:rPr>
              <a:t>(   10-12K </a:t>
            </a:r>
            <a:r>
              <a:rPr lang="en" sz="2400" b="1" dirty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453" name="Shape 453"/>
          <p:cNvSpPr/>
          <p:nvPr/>
        </p:nvSpPr>
        <p:spPr>
          <a:xfrm>
            <a:off x="6024190" y="755661"/>
            <a:ext cx="3043610" cy="505800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454" name="Shape 454"/>
          <p:cNvSpPr txBox="1"/>
          <p:nvPr/>
        </p:nvSpPr>
        <p:spPr>
          <a:xfrm>
            <a:off x="7039383" y="1524000"/>
            <a:ext cx="1823400" cy="2954625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rtl="0">
              <a:lnSpc>
                <a:spcPct val="150000"/>
              </a:lnSpc>
              <a:buNone/>
            </a:pPr>
            <a:r>
              <a:rPr lang="en" sz="1800" b="1" dirty="0" smtClean="0"/>
              <a:t>1GHz – 1.5GHz </a:t>
            </a:r>
            <a:endParaRPr lang="en" sz="1800" b="1" dirty="0"/>
          </a:p>
          <a:p>
            <a:endParaRPr lang="en" sz="1800" b="1" dirty="0" smtClean="0"/>
          </a:p>
          <a:p>
            <a:pPr lvl="0" rtl="0">
              <a:lnSpc>
                <a:spcPct val="150000"/>
              </a:lnSpc>
              <a:buNone/>
            </a:pPr>
            <a:r>
              <a:rPr lang="en" sz="1800" b="1" dirty="0" smtClean="0"/>
              <a:t>1 GB RAM</a:t>
            </a:r>
          </a:p>
          <a:p>
            <a:endParaRPr lang="en" sz="1800" b="1" dirty="0" smtClean="0"/>
          </a:p>
          <a:p>
            <a:endParaRPr lang="en" sz="1800" b="1" dirty="0"/>
          </a:p>
          <a:p>
            <a:pPr lvl="0" rtl="0">
              <a:lnSpc>
                <a:spcPct val="150000"/>
              </a:lnSpc>
              <a:buNone/>
            </a:pPr>
            <a:r>
              <a:rPr lang="en" sz="1800" b="1" dirty="0" smtClean="0"/>
              <a:t>4-8 </a:t>
            </a:r>
            <a:r>
              <a:rPr lang="en" sz="1800" b="1" dirty="0"/>
              <a:t>GB storage</a:t>
            </a:r>
          </a:p>
          <a:p>
            <a:endParaRPr lang="en" sz="1800" b="1" dirty="0"/>
          </a:p>
          <a:p>
            <a:pPr lvl="0" rtl="0">
              <a:lnSpc>
                <a:spcPct val="150000"/>
              </a:lnSpc>
              <a:buNone/>
            </a:pPr>
            <a:r>
              <a:rPr lang="en" sz="1800" b="1" dirty="0" smtClean="0"/>
              <a:t>5-8 </a:t>
            </a:r>
            <a:r>
              <a:rPr lang="en" sz="1800" b="1" dirty="0"/>
              <a:t>MP camera</a:t>
            </a:r>
          </a:p>
        </p:txBody>
      </p:sp>
      <p:sp>
        <p:nvSpPr>
          <p:cNvPr id="455" name="Shape 455"/>
          <p:cNvSpPr/>
          <p:nvPr/>
        </p:nvSpPr>
        <p:spPr>
          <a:xfrm>
            <a:off x="6243567" y="3791075"/>
            <a:ext cx="929170" cy="85638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456" name="Shape 456"/>
          <p:cNvSpPr/>
          <p:nvPr/>
        </p:nvSpPr>
        <p:spPr>
          <a:xfrm rot="5454848">
            <a:off x="6239527" y="3030954"/>
            <a:ext cx="902876" cy="96801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457" name="Shape 457"/>
          <p:cNvSpPr/>
          <p:nvPr/>
        </p:nvSpPr>
        <p:spPr>
          <a:xfrm>
            <a:off x="6330800" y="2328671"/>
            <a:ext cx="794533" cy="62296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458" name="Shape 458"/>
          <p:cNvSpPr/>
          <p:nvPr/>
        </p:nvSpPr>
        <p:spPr>
          <a:xfrm>
            <a:off x="6312842" y="1475035"/>
            <a:ext cx="775755" cy="71529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59" y="6286500"/>
            <a:ext cx="181356" cy="2667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248400" y="2190325"/>
            <a:ext cx="859895" cy="8655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248400" y="3124200"/>
            <a:ext cx="859895" cy="86553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05831" y="2773754"/>
            <a:ext cx="2114369" cy="51091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Only a fraction can be used by a mobile app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26910" y="3669561"/>
            <a:ext cx="2023690" cy="44523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App can’t use up all storage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>
            <a:endCxn id="5" idx="0"/>
          </p:cNvCxnSpPr>
          <p:nvPr/>
        </p:nvCxnSpPr>
        <p:spPr>
          <a:xfrm>
            <a:off x="7126910" y="2640153"/>
            <a:ext cx="1036106" cy="1336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56" idx="0"/>
            <a:endCxn id="16" idx="0"/>
          </p:cNvCxnSpPr>
          <p:nvPr/>
        </p:nvCxnSpPr>
        <p:spPr>
          <a:xfrm>
            <a:off x="7174912" y="3522685"/>
            <a:ext cx="963843" cy="146876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http://www.wix.com/blog/wp-content/uploads/2013/10/baby-album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392" y="1736981"/>
            <a:ext cx="2874268" cy="154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uble Bracket 7"/>
          <p:cNvSpPr/>
          <p:nvPr/>
        </p:nvSpPr>
        <p:spPr>
          <a:xfrm>
            <a:off x="4267200" y="3886201"/>
            <a:ext cx="1524000" cy="228600"/>
          </a:xfrm>
          <a:prstGeom prst="bracketPair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………….</a:t>
            </a:r>
          </a:p>
          <a:p>
            <a:pPr algn="ctr"/>
            <a:endParaRPr lang="en-US" dirty="0"/>
          </a:p>
        </p:txBody>
      </p:sp>
      <p:sp>
        <p:nvSpPr>
          <p:cNvPr id="25" name="Double Bracket 24"/>
          <p:cNvSpPr/>
          <p:nvPr/>
        </p:nvSpPr>
        <p:spPr>
          <a:xfrm>
            <a:off x="4267200" y="4191000"/>
            <a:ext cx="1524000" cy="228600"/>
          </a:xfrm>
          <a:prstGeom prst="bracketPair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………….</a:t>
            </a:r>
          </a:p>
          <a:p>
            <a:pPr algn="ctr"/>
            <a:endParaRPr lang="en-US" dirty="0"/>
          </a:p>
        </p:txBody>
      </p:sp>
      <p:sp>
        <p:nvSpPr>
          <p:cNvPr id="26" name="Double Bracket 25"/>
          <p:cNvSpPr/>
          <p:nvPr/>
        </p:nvSpPr>
        <p:spPr>
          <a:xfrm>
            <a:off x="4267200" y="4495800"/>
            <a:ext cx="1524000" cy="228600"/>
          </a:xfrm>
          <a:prstGeom prst="bracketPair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………….</a:t>
            </a:r>
          </a:p>
          <a:p>
            <a:pPr algn="ctr"/>
            <a:r>
              <a:rPr lang="en-US" dirty="0" smtClean="0"/>
              <a:t>..</a:t>
            </a:r>
            <a:endParaRPr lang="en-US" dirty="0"/>
          </a:p>
        </p:txBody>
      </p:sp>
      <p:sp>
        <p:nvSpPr>
          <p:cNvPr id="27" name="Double Bracket 26"/>
          <p:cNvSpPr/>
          <p:nvPr/>
        </p:nvSpPr>
        <p:spPr>
          <a:xfrm>
            <a:off x="4267200" y="4876800"/>
            <a:ext cx="1524000" cy="228600"/>
          </a:xfrm>
          <a:prstGeom prst="bracketPair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..</a:t>
            </a:r>
          </a:p>
          <a:p>
            <a:pPr algn="ctr"/>
            <a:r>
              <a:rPr lang="en-US" dirty="0" smtClean="0"/>
              <a:t>..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" grpId="0"/>
      <p:bldP spid="454" grpId="0"/>
      <p:bldP spid="4" grpId="0" animBg="1"/>
      <p:bldP spid="14" grpId="0" animBg="1"/>
      <p:bldP spid="5" grpId="0" animBg="1"/>
      <p:bldP spid="16" grpId="0" animBg="1"/>
      <p:bldP spid="8" grpId="0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609599" y="190412"/>
            <a:ext cx="7620001" cy="861744"/>
          </a:xfrm>
          <a:prstGeom prst="rect">
            <a:avLst/>
          </a:prstGeom>
        </p:spPr>
        <p:txBody>
          <a:bodyPr wrap="square"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dirty="0" smtClean="0"/>
              <a:t>Our Case: Heritage Monuments</a:t>
            </a:r>
            <a:endParaRPr lang="en" dirty="0"/>
          </a:p>
        </p:txBody>
      </p:sp>
      <p:sp>
        <p:nvSpPr>
          <p:cNvPr id="97" name="Shape 97"/>
          <p:cNvSpPr/>
          <p:nvPr/>
        </p:nvSpPr>
        <p:spPr>
          <a:xfrm>
            <a:off x="4836798" y="5708398"/>
            <a:ext cx="1455151" cy="82251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98" name="Shape 98"/>
          <p:cNvSpPr/>
          <p:nvPr/>
        </p:nvSpPr>
        <p:spPr>
          <a:xfrm>
            <a:off x="5513682" y="4081232"/>
            <a:ext cx="1379134" cy="71936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99" name="Shape 99"/>
          <p:cNvSpPr/>
          <p:nvPr/>
        </p:nvSpPr>
        <p:spPr>
          <a:xfrm>
            <a:off x="2764557" y="2340478"/>
            <a:ext cx="1505443" cy="84778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sp>
      <p:sp>
        <p:nvSpPr>
          <p:cNvPr id="100" name="Shape 100"/>
          <p:cNvSpPr/>
          <p:nvPr/>
        </p:nvSpPr>
        <p:spPr>
          <a:xfrm>
            <a:off x="1784122" y="4055343"/>
            <a:ext cx="1524514" cy="74525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</p:sp>
      <p:sp>
        <p:nvSpPr>
          <p:cNvPr id="101" name="Shape 101"/>
          <p:cNvSpPr/>
          <p:nvPr/>
        </p:nvSpPr>
        <p:spPr>
          <a:xfrm>
            <a:off x="2853705" y="5708291"/>
            <a:ext cx="1508607" cy="794108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</p:sp>
      <p:sp>
        <p:nvSpPr>
          <p:cNvPr id="102" name="Shape 102"/>
          <p:cNvSpPr/>
          <p:nvPr/>
        </p:nvSpPr>
        <p:spPr>
          <a:xfrm>
            <a:off x="4744754" y="2316288"/>
            <a:ext cx="1537856" cy="88119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</p:sp>
      <p:sp>
        <p:nvSpPr>
          <p:cNvPr id="103" name="Shape 103"/>
          <p:cNvSpPr/>
          <p:nvPr/>
        </p:nvSpPr>
        <p:spPr>
          <a:xfrm>
            <a:off x="3695924" y="3560422"/>
            <a:ext cx="1452458" cy="1523318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</p:sp>
      <p:sp>
        <p:nvSpPr>
          <p:cNvPr id="104" name="Shape 104"/>
          <p:cNvSpPr/>
          <p:nvPr/>
        </p:nvSpPr>
        <p:spPr>
          <a:xfrm>
            <a:off x="2758501" y="2112756"/>
            <a:ext cx="1510272" cy="1292631"/>
          </a:xfrm>
          <a:prstGeom prst="rect">
            <a:avLst/>
          </a:prstGeom>
          <a:solidFill>
            <a:srgbClr val="CCCCCC">
              <a:alpha val="50770"/>
            </a:srgbClr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7200" b="1"/>
              <a:t>?</a:t>
            </a:r>
          </a:p>
        </p:txBody>
      </p:sp>
      <p:sp>
        <p:nvSpPr>
          <p:cNvPr id="105" name="Shape 105"/>
          <p:cNvSpPr/>
          <p:nvPr/>
        </p:nvSpPr>
        <p:spPr>
          <a:xfrm>
            <a:off x="4735968" y="2112756"/>
            <a:ext cx="1535556" cy="1292631"/>
          </a:xfrm>
          <a:prstGeom prst="rect">
            <a:avLst/>
          </a:prstGeom>
          <a:solidFill>
            <a:srgbClr val="CCCCCC">
              <a:alpha val="50770"/>
            </a:srgbClr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7200" b="1" dirty="0"/>
              <a:t>?</a:t>
            </a:r>
          </a:p>
        </p:txBody>
      </p:sp>
      <p:sp>
        <p:nvSpPr>
          <p:cNvPr id="106" name="Shape 106"/>
          <p:cNvSpPr/>
          <p:nvPr/>
        </p:nvSpPr>
        <p:spPr>
          <a:xfrm>
            <a:off x="1784123" y="3800092"/>
            <a:ext cx="1524513" cy="1292631"/>
          </a:xfrm>
          <a:prstGeom prst="rect">
            <a:avLst/>
          </a:prstGeom>
          <a:solidFill>
            <a:srgbClr val="CCCCCC">
              <a:alpha val="50770"/>
            </a:srgbClr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7200" b="1"/>
              <a:t>?</a:t>
            </a:r>
          </a:p>
        </p:txBody>
      </p:sp>
      <p:sp>
        <p:nvSpPr>
          <p:cNvPr id="107" name="Shape 107"/>
          <p:cNvSpPr/>
          <p:nvPr/>
        </p:nvSpPr>
        <p:spPr>
          <a:xfrm>
            <a:off x="5456064" y="3853287"/>
            <a:ext cx="1496601" cy="1292631"/>
          </a:xfrm>
          <a:prstGeom prst="rect">
            <a:avLst/>
          </a:prstGeom>
          <a:solidFill>
            <a:srgbClr val="CCCCCC">
              <a:alpha val="50770"/>
            </a:srgbClr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7200" b="1" dirty="0"/>
              <a:t>?</a:t>
            </a:r>
          </a:p>
        </p:txBody>
      </p:sp>
      <p:sp>
        <p:nvSpPr>
          <p:cNvPr id="108" name="Shape 108"/>
          <p:cNvSpPr/>
          <p:nvPr/>
        </p:nvSpPr>
        <p:spPr>
          <a:xfrm>
            <a:off x="2819399" y="5427742"/>
            <a:ext cx="1528897" cy="1292631"/>
          </a:xfrm>
          <a:prstGeom prst="rect">
            <a:avLst/>
          </a:prstGeom>
          <a:solidFill>
            <a:srgbClr val="CCCCCC">
              <a:alpha val="50770"/>
            </a:srgbClr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7200" b="1"/>
              <a:t>?</a:t>
            </a:r>
          </a:p>
        </p:txBody>
      </p:sp>
      <p:sp>
        <p:nvSpPr>
          <p:cNvPr id="109" name="Shape 109"/>
          <p:cNvSpPr/>
          <p:nvPr/>
        </p:nvSpPr>
        <p:spPr>
          <a:xfrm>
            <a:off x="4853051" y="5489169"/>
            <a:ext cx="1452584" cy="1292631"/>
          </a:xfrm>
          <a:prstGeom prst="rect">
            <a:avLst/>
          </a:prstGeom>
          <a:solidFill>
            <a:srgbClr val="CCCCCC">
              <a:alpha val="50770"/>
            </a:srgbClr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7200" b="1" dirty="0"/>
              <a:t>?</a:t>
            </a:r>
          </a:p>
        </p:txBody>
      </p:sp>
      <p:sp>
        <p:nvSpPr>
          <p:cNvPr id="110" name="Shape 110"/>
          <p:cNvSpPr/>
          <p:nvPr/>
        </p:nvSpPr>
        <p:spPr>
          <a:xfrm>
            <a:off x="152400" y="2146999"/>
            <a:ext cx="2197718" cy="923299"/>
          </a:xfrm>
          <a:prstGeom prst="rect">
            <a:avLst/>
          </a:prstGeom>
          <a:noFill/>
          <a:ln w="19050" cap="flat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2400" dirty="0">
                <a:latin typeface="Calibri" pitchFamily="34" charset="0"/>
                <a:cs typeface="Calibri" pitchFamily="34" charset="0"/>
              </a:rPr>
              <a:t>Guidebooks/ heritage studies</a:t>
            </a:r>
          </a:p>
        </p:txBody>
      </p:sp>
      <p:sp>
        <p:nvSpPr>
          <p:cNvPr id="111" name="Shape 111"/>
          <p:cNvSpPr/>
          <p:nvPr/>
        </p:nvSpPr>
        <p:spPr>
          <a:xfrm>
            <a:off x="6723460" y="2098573"/>
            <a:ext cx="1963340" cy="923299"/>
          </a:xfrm>
          <a:prstGeom prst="rect">
            <a:avLst/>
          </a:prstGeom>
          <a:noFill/>
          <a:ln w="19050" cap="flat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2400" dirty="0" smtClean="0">
                <a:latin typeface="Calibri" pitchFamily="34" charset="0"/>
                <a:cs typeface="Calibri" pitchFamily="34" charset="0"/>
              </a:rPr>
              <a:t>Tourist/audio </a:t>
            </a:r>
            <a:r>
              <a:rPr lang="en" sz="2400" dirty="0">
                <a:latin typeface="Calibri" pitchFamily="34" charset="0"/>
                <a:cs typeface="Calibri" pitchFamily="34" charset="0"/>
              </a:rPr>
              <a:t>Guides</a:t>
            </a:r>
          </a:p>
        </p:txBody>
      </p:sp>
      <p:sp>
        <p:nvSpPr>
          <p:cNvPr id="112" name="Shape 112"/>
          <p:cNvSpPr/>
          <p:nvPr/>
        </p:nvSpPr>
        <p:spPr>
          <a:xfrm>
            <a:off x="563342" y="5257800"/>
            <a:ext cx="1875058" cy="923299"/>
          </a:xfrm>
          <a:prstGeom prst="rect">
            <a:avLst/>
          </a:prstGeom>
          <a:noFill/>
          <a:ln w="19050" cap="flat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2400" dirty="0">
                <a:latin typeface="Calibri" pitchFamily="34" charset="0"/>
                <a:cs typeface="Calibri" pitchFamily="34" charset="0"/>
              </a:rPr>
              <a:t>Internet Resources</a:t>
            </a:r>
          </a:p>
        </p:txBody>
      </p:sp>
      <p:sp>
        <p:nvSpPr>
          <p:cNvPr id="113" name="Shape 113"/>
          <p:cNvSpPr/>
          <p:nvPr/>
        </p:nvSpPr>
        <p:spPr>
          <a:xfrm>
            <a:off x="6513333" y="5333182"/>
            <a:ext cx="1963332" cy="923299"/>
          </a:xfrm>
          <a:prstGeom prst="rect">
            <a:avLst/>
          </a:prstGeom>
          <a:noFill/>
          <a:ln w="19050" cap="flat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2400" dirty="0">
                <a:latin typeface="Calibri" pitchFamily="34" charset="0"/>
                <a:cs typeface="Calibri" pitchFamily="34" charset="0"/>
              </a:rPr>
              <a:t>Web Image Search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6460" y="838200"/>
            <a:ext cx="9049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How easily a tourist can get information about a monument?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Can we use </a:t>
            </a:r>
            <a:r>
              <a:rPr lang="en-US" sz="2400" b="1" dirty="0" smtClean="0"/>
              <a:t>mobile computer vision</a:t>
            </a:r>
            <a:r>
              <a:rPr lang="en-US" sz="2400" dirty="0" smtClean="0"/>
              <a:t> to do better ?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183" y="3021872"/>
            <a:ext cx="1112617" cy="584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https://encrypted-tbn3.gstatic.com/images?q=tbn:ANd9GcRX-lSZCG-GSfBWCZZQSLkw_CEpypH7Io71qiildT2GjQBCqu2bAw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628" y="6127059"/>
            <a:ext cx="654741" cy="65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encrypted-tbn2.gstatic.com/images?q=tbn:ANd9GcRHZdE_ca-zYkNjVZtBVe__Ec07cfv4O8-Qg8h11iY-TPGTHpVkG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75494"/>
            <a:ext cx="989410" cy="89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encrypted-tbn2.gstatic.com/images?q=tbn:ANd9GcQa6RhXfBZPT4wayr67EoQb606vYwG4maEK6k_i1zYT8K_LqUwb7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59" y="6119655"/>
            <a:ext cx="590322" cy="63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230178"/>
            <a:ext cx="8229600" cy="861744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dirty="0"/>
              <a:t>Our Solution: </a:t>
            </a:r>
            <a:r>
              <a:rPr lang="en" dirty="0">
                <a:solidFill>
                  <a:schemeClr val="accent1">
                    <a:lumMod val="50000"/>
                  </a:schemeClr>
                </a:solidFill>
              </a:rPr>
              <a:t>Heritage App</a:t>
            </a:r>
          </a:p>
        </p:txBody>
      </p:sp>
      <p:sp>
        <p:nvSpPr>
          <p:cNvPr id="122" name="Shape 122"/>
          <p:cNvSpPr/>
          <p:nvPr/>
        </p:nvSpPr>
        <p:spPr>
          <a:xfrm>
            <a:off x="914400" y="1096844"/>
            <a:ext cx="7385553" cy="492221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123" name="Shape 123"/>
          <p:cNvSpPr/>
          <p:nvPr/>
        </p:nvSpPr>
        <p:spPr>
          <a:xfrm rot="209417">
            <a:off x="3486128" y="3294011"/>
            <a:ext cx="1507896" cy="444820"/>
          </a:xfrm>
          <a:prstGeom prst="rect">
            <a:avLst/>
          </a:prstGeom>
          <a:solidFill>
            <a:srgbClr val="CCCCCC">
              <a:alpha val="45770"/>
            </a:srgbClr>
          </a:solidFill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1200" b="1"/>
              <a:t>Hazara Rama Main Temple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1"/>
          <p:cNvSpPr txBox="1">
            <a:spLocks noGrp="1"/>
          </p:cNvSpPr>
          <p:nvPr>
            <p:ph type="title"/>
          </p:nvPr>
        </p:nvSpPr>
        <p:spPr>
          <a:xfrm>
            <a:off x="457200" y="230178"/>
            <a:ext cx="8229600" cy="861744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" sz="4400" b="0" cap="none" dirty="0" smtClean="0"/>
              <a:t>The complete solution</a:t>
            </a:r>
            <a:endParaRPr lang="en" sz="4400" b="0" cap="none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19200"/>
            <a:ext cx="811151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chemeClr val="accent6"/>
                </a:solidFill>
              </a:rPr>
              <a:t>Efficiently Annotate a large number of images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/>
              <a:t>Image retrieval on a mobile phone for </a:t>
            </a:r>
            <a:r>
              <a:rPr lang="en-US" sz="2400" dirty="0" err="1" smtClean="0"/>
              <a:t>upto</a:t>
            </a:r>
            <a:r>
              <a:rPr lang="en-US" sz="2400" dirty="0" smtClean="0"/>
              <a:t> 10k images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/>
              <a:t>Make it more generic and scalable – </a:t>
            </a:r>
            <a:r>
              <a:rPr lang="en-US" sz="2400" dirty="0" err="1" smtClean="0"/>
              <a:t>upto</a:t>
            </a:r>
            <a:r>
              <a:rPr lang="en-US" sz="2400" dirty="0" smtClean="0"/>
              <a:t> 100k images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928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4626</TotalTime>
  <Words>2013</Words>
  <Application>Microsoft Office PowerPoint</Application>
  <PresentationFormat>On-screen Show (4:3)</PresentationFormat>
  <Paragraphs>516</Paragraphs>
  <Slides>56</Slides>
  <Notes>36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/>
      <vt:lpstr/>
      <vt:lpstr>Acrobat Document</vt:lpstr>
      <vt:lpstr>Instance Retrieval and Image  Auto-annotations on Mobile Devices</vt:lpstr>
      <vt:lpstr>Computer Vision for All</vt:lpstr>
      <vt:lpstr>Mobile Computer Vision</vt:lpstr>
      <vt:lpstr>Annotations on a Mobile Phone</vt:lpstr>
      <vt:lpstr>Search on a Mobile Phone</vt:lpstr>
      <vt:lpstr>Challenges</vt:lpstr>
      <vt:lpstr>Our Case: Heritage Monuments</vt:lpstr>
      <vt:lpstr>Our Solution: Heritage App</vt:lpstr>
      <vt:lpstr>The complete solution</vt:lpstr>
      <vt:lpstr>What do we need ?</vt:lpstr>
      <vt:lpstr>Plenty Images: “loosely” tagged</vt:lpstr>
      <vt:lpstr>Richer Annotations - Why ? </vt:lpstr>
      <vt:lpstr>Scene Instances</vt:lpstr>
      <vt:lpstr>Object Instances</vt:lpstr>
      <vt:lpstr>Batch Annotation Approach</vt:lpstr>
      <vt:lpstr>Web-based Social Tool</vt:lpstr>
      <vt:lpstr>Part-wise, object level finer annotations Annotate one photo &amp; efficiently propagate</vt:lpstr>
      <vt:lpstr>The complete solution</vt:lpstr>
      <vt:lpstr>Heritage App:  Annotating Images on Mobile Phones</vt:lpstr>
      <vt:lpstr>Our Problem:Instance Retrieval</vt:lpstr>
      <vt:lpstr>Instance Retrieval</vt:lpstr>
      <vt:lpstr>Instance Retrieval Approach</vt:lpstr>
      <vt:lpstr>Visual Words: Main Idea</vt:lpstr>
      <vt:lpstr>Comparing Images with BoW</vt:lpstr>
      <vt:lpstr>Efficient Retrieval with Inverted Index</vt:lpstr>
      <vt:lpstr>Instance retrieval on Mobiles</vt:lpstr>
      <vt:lpstr>Bag of Words on Mobile</vt:lpstr>
      <vt:lpstr>Fast &amp; Compact Re-ranking</vt:lpstr>
      <vt:lpstr>Vocabulary Pruning</vt:lpstr>
      <vt:lpstr>Database Pruning</vt:lpstr>
      <vt:lpstr>Images from Heritage Sites</vt:lpstr>
      <vt:lpstr>Scenes and Objects</vt:lpstr>
      <vt:lpstr>Results on Golkonda Dataset</vt:lpstr>
      <vt:lpstr>Results on Hampi Dataset</vt:lpstr>
      <vt:lpstr>Pseudo-GPS Navigation</vt:lpstr>
      <vt:lpstr>At HazaraRama Temple, Hampi</vt:lpstr>
      <vt:lpstr>Query Time Analysis on Mobile</vt:lpstr>
      <vt:lpstr>Identify this scene from Ramayana !</vt:lpstr>
      <vt:lpstr>Query it on Heritage App</vt:lpstr>
      <vt:lpstr>PowerPoint Presentation</vt:lpstr>
      <vt:lpstr>The complete solution</vt:lpstr>
      <vt:lpstr>Scalability Issues </vt:lpstr>
      <vt:lpstr>Bag of Visual Phrases</vt:lpstr>
      <vt:lpstr>2-word-phrases based Pruning</vt:lpstr>
      <vt:lpstr>Indexing 2-word-phrases for retrieval</vt:lpstr>
      <vt:lpstr>Geometry-Aware 2-word-phrases</vt:lpstr>
      <vt:lpstr>Geometry-Aware 2-word-phrases</vt:lpstr>
      <vt:lpstr>Analysis of 2-word-phrases</vt:lpstr>
      <vt:lpstr>Experiments &amp; Results</vt:lpstr>
      <vt:lpstr>PowerPoint Presentation</vt:lpstr>
      <vt:lpstr>PowerPoint Presentation</vt:lpstr>
      <vt:lpstr>PowerPoint Presentation</vt:lpstr>
      <vt:lpstr>Future Work</vt:lpstr>
      <vt:lpstr>Future Work (contd.)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Heritage App:  Annotating Images on Mobile Phones</dc:title>
  <cp:lastModifiedBy>Magrathea</cp:lastModifiedBy>
  <cp:revision>130</cp:revision>
  <dcterms:modified xsi:type="dcterms:W3CDTF">2014-05-17T10:57:41Z</dcterms:modified>
</cp:coreProperties>
</file>