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Microsoft_Equation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66" r:id="rId2"/>
  </p:sldMasterIdLst>
  <p:notesMasterIdLst>
    <p:notesMasterId r:id="rId51"/>
  </p:notesMasterIdLst>
  <p:sldIdLst>
    <p:sldId id="288" r:id="rId3"/>
    <p:sldId id="292" r:id="rId4"/>
    <p:sldId id="294" r:id="rId5"/>
    <p:sldId id="259" r:id="rId6"/>
    <p:sldId id="286" r:id="rId7"/>
    <p:sldId id="264" r:id="rId8"/>
    <p:sldId id="323" r:id="rId9"/>
    <p:sldId id="257" r:id="rId10"/>
    <p:sldId id="258" r:id="rId11"/>
    <p:sldId id="348" r:id="rId12"/>
    <p:sldId id="299" r:id="rId13"/>
    <p:sldId id="324" r:id="rId14"/>
    <p:sldId id="349" r:id="rId15"/>
    <p:sldId id="326" r:id="rId16"/>
    <p:sldId id="328" r:id="rId17"/>
    <p:sldId id="300" r:id="rId18"/>
    <p:sldId id="350" r:id="rId19"/>
    <p:sldId id="327" r:id="rId20"/>
    <p:sldId id="329" r:id="rId21"/>
    <p:sldId id="351" r:id="rId22"/>
    <p:sldId id="352" r:id="rId23"/>
    <p:sldId id="332" r:id="rId24"/>
    <p:sldId id="35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54" r:id="rId34"/>
    <p:sldId id="301" r:id="rId35"/>
    <p:sldId id="355" r:id="rId36"/>
    <p:sldId id="302" r:id="rId37"/>
    <p:sldId id="303" r:id="rId38"/>
    <p:sldId id="305" r:id="rId39"/>
    <p:sldId id="356" r:id="rId40"/>
    <p:sldId id="343" r:id="rId41"/>
    <p:sldId id="344" r:id="rId42"/>
    <p:sldId id="345" r:id="rId43"/>
    <p:sldId id="357" r:id="rId44"/>
    <p:sldId id="358" r:id="rId45"/>
    <p:sldId id="359" r:id="rId46"/>
    <p:sldId id="360" r:id="rId47"/>
    <p:sldId id="346" r:id="rId48"/>
    <p:sldId id="361" r:id="rId49"/>
    <p:sldId id="347" r:id="rId5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521415D9-36F7-43E2-AB2F-B90AF26B5E84}">
      <p14:sectionLst xmlns:p14="http://schemas.microsoft.com/office/powerpoint/2010/main">
        <p14:section name="Default Section" id="{5BFAFFB6-BD0B-4F8B-8DBF-F9347771EBC5}">
          <p14:sldIdLst>
            <p14:sldId id="288"/>
            <p14:sldId id="292"/>
            <p14:sldId id="294"/>
            <p14:sldId id="259"/>
            <p14:sldId id="286"/>
            <p14:sldId id="264"/>
            <p14:sldId id="323"/>
            <p14:sldId id="257"/>
            <p14:sldId id="258"/>
            <p14:sldId id="348"/>
            <p14:sldId id="299"/>
            <p14:sldId id="324"/>
            <p14:sldId id="349"/>
            <p14:sldId id="326"/>
            <p14:sldId id="328"/>
            <p14:sldId id="300"/>
            <p14:sldId id="350"/>
            <p14:sldId id="327"/>
            <p14:sldId id="329"/>
            <p14:sldId id="351"/>
            <p14:sldId id="352"/>
            <p14:sldId id="332"/>
            <p14:sldId id="35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54"/>
            <p14:sldId id="301"/>
            <p14:sldId id="355"/>
            <p14:sldId id="302"/>
            <p14:sldId id="303"/>
            <p14:sldId id="305"/>
            <p14:sldId id="356"/>
            <p14:sldId id="343"/>
            <p14:sldId id="344"/>
            <p14:sldId id="345"/>
            <p14:sldId id="357"/>
            <p14:sldId id="358"/>
            <p14:sldId id="359"/>
            <p14:sldId id="360"/>
            <p14:sldId id="346"/>
            <p14:sldId id="361"/>
            <p14:sldId id="347"/>
          </p14:sldIdLst>
        </p14:section>
        <p14:section name="Untitled Section" id="{F734F1EC-3888-401A-8ACB-5F1F8D0253B2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7617553-E278-4FF4-BE26-377AE197232C}">
  <a:tblStyle styleId="{97617553-E278-4FF4-BE26-377AE197232C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671D1649-03F9-42D3-B3CC-F27121FADA81}" styleName="Table_1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587BFCF-DB30-45C4-B51F-8E9FCC1CF66F}" styleName="Table_2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01D2B1F6-5DC2-405A-AFC7-64DB904756C7}" styleName="Table_3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6" autoAdjust="0"/>
    <p:restoredTop sz="77816" autoAdjust="0"/>
  </p:normalViewPr>
  <p:slideViewPr>
    <p:cSldViewPr>
      <p:cViewPr>
        <p:scale>
          <a:sx n="75" d="100"/>
          <a:sy n="75" d="100"/>
        </p:scale>
        <p:origin x="-211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Relationship Id="rId2" Type="http://schemas.openxmlformats.org/officeDocument/2006/relationships/image" Target="../media/image8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Relationship Id="rId2" Type="http://schemas.openxmlformats.org/officeDocument/2006/relationships/image" Target="../media/image8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080583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Blenheim Palace</a:t>
            </a:r>
            <a:r>
              <a:rPr lang="en-US" baseline="0" dirty="0" smtClean="0"/>
              <a:t> of England,</a:t>
            </a:r>
          </a:p>
          <a:p>
            <a:r>
              <a:rPr lang="en-US" baseline="0" dirty="0" err="1" smtClean="0"/>
              <a:t>Sassi</a:t>
            </a:r>
            <a:r>
              <a:rPr lang="en-US" baseline="0" dirty="0" smtClean="0"/>
              <a:t>, ancient cave dwellings in Italy</a:t>
            </a:r>
          </a:p>
          <a:p>
            <a:r>
              <a:rPr lang="en-US" baseline="0" dirty="0" smtClean="0"/>
              <a:t>Heidelberg Castle and historical town, One of the Germany’s most famous castle ruins</a:t>
            </a:r>
          </a:p>
          <a:p>
            <a:r>
              <a:rPr lang="en-US" baseline="0" dirty="0" smtClean="0"/>
              <a:t>Stone Chariot, </a:t>
            </a:r>
            <a:r>
              <a:rPr lang="en-US" baseline="0" dirty="0" err="1" smtClean="0"/>
              <a:t>Hampi</a:t>
            </a:r>
            <a:r>
              <a:rPr lang="en-US" baseline="0" dirty="0" smtClean="0"/>
              <a:t>, India</a:t>
            </a:r>
          </a:p>
          <a:p>
            <a:r>
              <a:rPr lang="en-US" baseline="0" dirty="0" smtClean="0"/>
              <a:t>Notre Dame Cathedral in Paris,</a:t>
            </a:r>
          </a:p>
          <a:p>
            <a:r>
              <a:rPr lang="en-US" baseline="0" dirty="0" err="1" smtClean="0"/>
              <a:t>Dazu</a:t>
            </a:r>
            <a:r>
              <a:rPr lang="en-US" baseline="0" dirty="0" smtClean="0"/>
              <a:t> Rock Carvings in China</a:t>
            </a:r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811386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Hierarchical</a:t>
            </a:r>
            <a:r>
              <a:rPr lang="en-US" baseline="0" dirty="0" smtClean="0"/>
              <a:t> Solution: Input Image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Hierarchical</a:t>
            </a:r>
            <a:r>
              <a:rPr lang="en-US" baseline="0" dirty="0" smtClean="0"/>
              <a:t> Solution: Multi-resolution Pyramid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Hierarchical</a:t>
            </a:r>
            <a:r>
              <a:rPr lang="en-US" baseline="0" dirty="0" smtClean="0"/>
              <a:t> Solution: Multi-resolution Pyramid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Pairwise Matching : Higher Level matching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Pairwise Matching :</a:t>
            </a:r>
            <a:r>
              <a:rPr lang="en-US" baseline="0" dirty="0" smtClean="0"/>
              <a:t> Remove False Matches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Pairwise Matching : Grouping patches</a:t>
            </a:r>
            <a:endParaRPr lang="en-US" baseline="0" dirty="0" smtClean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Grouping patches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82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Grouping patches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8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HERITAGE RECORDING WITH LASER SCANNING, COMPUTER VISION AND EXPLOITATION OF ARCHITECTURAL RULES</a:t>
            </a:r>
          </a:p>
          <a:p>
            <a:r>
              <a:rPr lang="en-US" dirty="0" smtClean="0"/>
              <a:t>Great</a:t>
            </a:r>
            <a:r>
              <a:rPr lang="en-US" baseline="0" dirty="0" smtClean="0"/>
              <a:t> Buddha Project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38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Hierarchical</a:t>
            </a:r>
            <a:r>
              <a:rPr lang="en-US" baseline="0" dirty="0" smtClean="0"/>
              <a:t> Solution: Input Image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Hierarchical</a:t>
            </a:r>
            <a:r>
              <a:rPr lang="en-US" baseline="0" dirty="0" smtClean="0"/>
              <a:t> Solution: Input Image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Expand</a:t>
            </a:r>
            <a:r>
              <a:rPr lang="en-US" baseline="0" dirty="0" smtClean="0"/>
              <a:t> with examples</a:t>
            </a:r>
          </a:p>
          <a:p>
            <a:pPr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http://</a:t>
            </a:r>
            <a:r>
              <a:rPr lang="en-US" dirty="0" err="1" smtClean="0"/>
              <a:t>mesh.brown.edu</a:t>
            </a:r>
            <a:r>
              <a:rPr lang="en-US" dirty="0" smtClean="0"/>
              <a:t>/3dpgp-2009/homework/hw2/hw2.html</a:t>
            </a:r>
          </a:p>
          <a:p>
            <a:pPr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Expand</a:t>
            </a:r>
            <a:r>
              <a:rPr lang="en-US" baseline="0" dirty="0" smtClean="0"/>
              <a:t> with example images</a:t>
            </a:r>
          </a:p>
          <a:p>
            <a:pPr>
              <a:spcBef>
                <a:spcPts val="0"/>
              </a:spcBef>
              <a:buNone/>
            </a:pPr>
            <a:endParaRPr lang="en-US" baseline="0" dirty="0" smtClean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1" name="Shape 461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462" name="Shape 462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463" name="Shape 46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4" name="Shape 4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3884612" y="0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t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10/29/11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3884612" y="8685213"/>
            <a:ext cx="2970300" cy="455699"/>
          </a:xfrm>
          <a:prstGeom prst="rect">
            <a:avLst/>
          </a:prstGeom>
          <a:noFill/>
          <a:ln>
            <a:noFill/>
          </a:ln>
        </p:spPr>
        <p:txBody>
          <a:bodyPr lIns="89875" tIns="46650" rIns="89875" bIns="46650" anchor="b" anchorCtr="0">
            <a:spAutoFit/>
          </a:bodyPr>
          <a:lstStyle/>
          <a:p>
            <a:pPr marL="0" marR="0" lvl="0" indent="0" algn="r" rtl="0">
              <a:buSzPct val="25000"/>
              <a:buNone/>
            </a:pPr>
            <a:r>
              <a:rPr lang="en"/>
              <a:t> </a:t>
            </a:r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70412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Tx" type="objTx">
  <p:cSld name="objTx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x" type="picTx">
  <p:cSld name="picTx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defRPr sz="2000" b="1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3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buClr>
                <a:schemeClr val="dk1"/>
              </a:buClr>
              <a:buFont typeface="Calibri"/>
              <a:buNone/>
              <a:defRPr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buClr>
                <a:schemeClr val="dk1"/>
              </a:buClr>
              <a:buFont typeface="Calibri"/>
              <a:buNone/>
              <a:defRPr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buClr>
                <a:schemeClr val="dk1"/>
              </a:buClr>
              <a:buFont typeface="Calibri"/>
              <a:buNone/>
              <a:defRPr sz="20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buFont typeface="Calibri"/>
              <a:buNone/>
              <a:defRPr sz="1400"/>
            </a:lvl1pPr>
            <a:lvl2pPr marL="457200" indent="0" rtl="0">
              <a:buFont typeface="Calibri"/>
              <a:buNone/>
              <a:defRPr sz="1200"/>
            </a:lvl2pPr>
            <a:lvl3pPr marL="914400" indent="0" rtl="0">
              <a:buFont typeface="Calibri"/>
              <a:buNone/>
              <a:defRPr sz="1000"/>
            </a:lvl3pPr>
            <a:lvl4pPr marL="1371600" indent="0" rtl="0">
              <a:buFont typeface="Calibri"/>
              <a:buNone/>
              <a:defRPr sz="900"/>
            </a:lvl4pPr>
            <a:lvl5pPr marL="1828800" indent="0" rtl="0">
              <a:buFont typeface="Calibri"/>
              <a:buNone/>
              <a:defRPr sz="900"/>
            </a:lvl5pPr>
            <a:lvl6pPr marL="2286000" indent="0" rtl="0">
              <a:buFont typeface="Calibri"/>
              <a:buNone/>
              <a:defRPr sz="900"/>
            </a:lvl6pPr>
            <a:lvl7pPr marL="2743200" indent="0" rtl="0">
              <a:buFont typeface="Calibri"/>
              <a:buNone/>
              <a:defRPr sz="900"/>
            </a:lvl7pPr>
            <a:lvl8pPr marL="3200400" indent="0" rtl="0">
              <a:buFont typeface="Calibri"/>
              <a:buNone/>
              <a:defRPr sz="900"/>
            </a:lvl8pPr>
            <a:lvl9pPr marL="3657600" indent="0" rtl="0">
              <a:buFont typeface="Calibri"/>
              <a:buNone/>
              <a:defRPr sz="9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x" type="vertTx">
  <p:cSld name="vertTx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1925637" y="131762"/>
            <a:ext cx="5291137" cy="82280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TitleAndTx" type="vertTitleAndTx">
  <p:cSld name="vertTitleAndTx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4275931" y="2482056"/>
            <a:ext cx="6762750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85725" y="500063"/>
            <a:ext cx="676275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228600" algn="l" rtl="0">
              <a:spcBef>
                <a:spcPts val="500"/>
              </a:spcBef>
              <a:spcAft>
                <a:spcPts val="0"/>
              </a:spcAft>
              <a:defRPr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marL="742950" indent="-285750" rtl="0">
              <a:spcBef>
                <a:spcPts val="0"/>
              </a:spcBef>
              <a:defRPr/>
            </a:lvl2pPr>
            <a:lvl3pPr marL="1143000" indent="-228600" rtl="0">
              <a:spcBef>
                <a:spcPts val="0"/>
              </a:spcBef>
              <a:defRPr/>
            </a:lvl3pPr>
            <a:lvl4pPr marL="1600200" indent="-228600"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842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267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ctr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ctr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Head" type="secHead">
  <p:cSld name="secHead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defRPr sz="4000" b="1" cap="small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000"/>
            </a:lvl1pPr>
            <a:lvl2pPr marL="457200" indent="0" rtl="0">
              <a:buFont typeface="Calibri"/>
              <a:buNone/>
              <a:defRPr sz="1800"/>
            </a:lvl2pPr>
            <a:lvl3pPr marL="914400" indent="0" rtl="0">
              <a:buFont typeface="Calibri"/>
              <a:buNone/>
              <a:defRPr sz="1600"/>
            </a:lvl3pPr>
            <a:lvl4pPr marL="1371600" indent="0" rtl="0">
              <a:buFont typeface="Calibri"/>
              <a:buNone/>
              <a:defRPr sz="1400"/>
            </a:lvl4pPr>
            <a:lvl5pPr marL="1828800" indent="0" rtl="0">
              <a:buFont typeface="Calibri"/>
              <a:buNone/>
              <a:defRPr sz="1400"/>
            </a:lvl5pPr>
            <a:lvl6pPr marL="2286000" indent="0" rtl="0">
              <a:buFont typeface="Calibri"/>
              <a:buNone/>
              <a:defRPr sz="1400"/>
            </a:lvl6pPr>
            <a:lvl7pPr marL="2743200" indent="0" rtl="0">
              <a:buFont typeface="Calibri"/>
              <a:buNone/>
              <a:defRPr sz="1400"/>
            </a:lvl7pPr>
            <a:lvl8pPr marL="3200400" indent="0" rtl="0">
              <a:buFont typeface="Calibri"/>
              <a:buNone/>
              <a:defRPr sz="1400"/>
            </a:lvl8pPr>
            <a:lvl9pPr marL="3657600" indent="0" rtl="0">
              <a:buFont typeface="Calibri"/>
              <a:buNone/>
              <a:defRPr sz="14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TxTwoObj" type="twoTxTwoObj">
  <p:cSld name="twoTxTwoObj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buFont typeface="Calibri"/>
              <a:buNone/>
              <a:defRPr sz="2400" b="1"/>
            </a:lvl1pPr>
            <a:lvl2pPr marL="457200" indent="0" rtl="0">
              <a:buFont typeface="Calibri"/>
              <a:buNone/>
              <a:defRPr sz="2000" b="1"/>
            </a:lvl2pPr>
            <a:lvl3pPr marL="914400" indent="0" rtl="0">
              <a:buFont typeface="Calibri"/>
              <a:buNone/>
              <a:defRPr sz="1800" b="1"/>
            </a:lvl3pPr>
            <a:lvl4pPr marL="1371600" indent="0" rtl="0">
              <a:buFont typeface="Calibri"/>
              <a:buNone/>
              <a:defRPr sz="1600" b="1"/>
            </a:lvl4pPr>
            <a:lvl5pPr marL="1828800" indent="0" rtl="0">
              <a:buFont typeface="Calibri"/>
              <a:buNone/>
              <a:defRPr sz="1600" b="1"/>
            </a:lvl5pPr>
            <a:lvl6pPr marL="2286000" indent="0" rtl="0">
              <a:buFont typeface="Calibri"/>
              <a:buNone/>
              <a:defRPr sz="1600" b="1"/>
            </a:lvl6pPr>
            <a:lvl7pPr marL="2743200" indent="0" rtl="0">
              <a:buFont typeface="Calibri"/>
              <a:buNone/>
              <a:defRPr sz="1600" b="1"/>
            </a:lvl7pPr>
            <a:lvl8pPr marL="3200400" indent="0" rtl="0">
              <a:buFont typeface="Calibri"/>
              <a:buNone/>
              <a:defRPr sz="1600" b="1"/>
            </a:lvl8pPr>
            <a:lvl9pPr marL="3657600" indent="0" rtl="0">
              <a:buFont typeface="Calibri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991475" y="76200"/>
            <a:ext cx="1076325" cy="762000"/>
          </a:xfrm>
          <a:prstGeom prst="rect">
            <a:avLst/>
          </a:prstGeom>
          <a:blipFill>
            <a:blip r:embed="rId13"/>
            <a:stretch>
              <a:fillRect/>
            </a:stretch>
          </a:blipFill>
        </p:spPr>
      </p:sp>
      <p:sp>
        <p:nvSpPr>
          <p:cNvPr id="24" name="Shape 24"/>
          <p:cNvSpPr/>
          <p:nvPr/>
        </p:nvSpPr>
        <p:spPr>
          <a:xfrm>
            <a:off x="76200" y="76200"/>
            <a:ext cx="685800" cy="685800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</p:sp>
      <p:cxnSp>
        <p:nvCxnSpPr>
          <p:cNvPr id="25" name="Shape 25"/>
          <p:cNvCxnSpPr/>
          <p:nvPr/>
        </p:nvCxnSpPr>
        <p:spPr>
          <a:xfrm>
            <a:off x="838200" y="152400"/>
            <a:ext cx="6858000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6" name="Shape 26"/>
          <p:cNvCxnSpPr/>
          <p:nvPr/>
        </p:nvCxnSpPr>
        <p:spPr>
          <a:xfrm>
            <a:off x="838200" y="228600"/>
            <a:ext cx="5333999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7" name="Shape 27"/>
          <p:cNvCxnSpPr/>
          <p:nvPr/>
        </p:nvCxnSpPr>
        <p:spPr>
          <a:xfrm>
            <a:off x="838200" y="304800"/>
            <a:ext cx="3581399" cy="1587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28" name="Shape 28"/>
          <p:cNvCxnSpPr/>
          <p:nvPr/>
        </p:nvCxnSpPr>
        <p:spPr>
          <a:xfrm>
            <a:off x="152400" y="838200"/>
            <a:ext cx="1587" cy="5714999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29" name="Shape 29"/>
          <p:cNvSpPr txBox="1"/>
          <p:nvPr/>
        </p:nvSpPr>
        <p:spPr>
          <a:xfrm rot="5400000">
            <a:off x="-354012" y="6288087"/>
            <a:ext cx="838199" cy="30162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spAutoFit/>
          </a:bodyPr>
          <a:lstStyle/>
          <a:p>
            <a:pPr marL="0" marR="0" lvl="0" indent="0" algn="l" rtl="0">
              <a:spcBef>
                <a:spcPts val="500"/>
              </a:spcBef>
              <a:spcAft>
                <a:spcPts val="0"/>
              </a:spcAft>
              <a:buSzPct val="25000"/>
              <a:buNone/>
            </a:pPr>
            <a:r>
              <a:rPr lang="en" sz="800" b="0" i="0" u="none" strike="noStrike" cap="none" baseline="0">
                <a:solidFill>
                  <a:srgbClr val="80808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IIIT Hyderabad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128588"/>
            <a:ext cx="8228013" cy="14335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3" cy="5291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22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3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indent="-177800" algn="l" rtl="0"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8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indent="-136525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4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indent="-152400" algn="l" rtl="0"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indent="-228600" algn="l" rtl="0">
              <a:spcBef>
                <a:spcPts val="500"/>
              </a:spcBef>
              <a:spcAft>
                <a:spcPts val="0"/>
              </a:spcAft>
              <a:defRPr sz="20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/>
          <p:nvPr/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3" name="Shape 33"/>
          <p:cNvSpPr txBox="1"/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r" rtl="0"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Font typeface="Calibri"/>
              <a:buNone/>
              <a:defRPr sz="1200" b="0" i="0" u="none" strike="noStrike" cap="none" baseline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7" r:id="rId10"/>
    <p:sldLayoutId id="2147483668" r:id="rId1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5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8.jpe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oleObject" Target="../embeddings/oleObject9.bin"/><Relationship Id="rId13" Type="http://schemas.openxmlformats.org/officeDocument/2006/relationships/oleObject" Target="../embeddings/oleObject10.bin"/><Relationship Id="rId14" Type="http://schemas.openxmlformats.org/officeDocument/2006/relationships/oleObject" Target="../embeddings/oleObject11.bin"/><Relationship Id="rId15" Type="http://schemas.openxmlformats.org/officeDocument/2006/relationships/oleObject" Target="../embeddings/Microsoft_Equation1.bin"/><Relationship Id="rId16" Type="http://schemas.openxmlformats.org/officeDocument/2006/relationships/oleObject" Target="../embeddings/Microsoft_Equation2.bin"/><Relationship Id="rId17" Type="http://schemas.openxmlformats.org/officeDocument/2006/relationships/oleObject" Target="../embeddings/Microsoft_Equation3.bin"/><Relationship Id="rId18" Type="http://schemas.openxmlformats.org/officeDocument/2006/relationships/image" Target="../media/image8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79.wmf"/><Relationship Id="rId5" Type="http://schemas.openxmlformats.org/officeDocument/2006/relationships/oleObject" Target="../embeddings/oleObject2.bin"/><Relationship Id="rId6" Type="http://schemas.openxmlformats.org/officeDocument/2006/relationships/oleObject" Target="../embeddings/oleObject3.bin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oleObject" Target="../embeddings/oleObject6.bin"/><Relationship Id="rId10" Type="http://schemas.openxmlformats.org/officeDocument/2006/relationships/oleObject" Target="../embeddings/oleObject7.bin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oleObject" Target="../embeddings/oleObject20.bin"/><Relationship Id="rId13" Type="http://schemas.openxmlformats.org/officeDocument/2006/relationships/oleObject" Target="../embeddings/oleObject21.bin"/><Relationship Id="rId14" Type="http://schemas.openxmlformats.org/officeDocument/2006/relationships/oleObject" Target="../embeddings/oleObject22.bin"/><Relationship Id="rId15" Type="http://schemas.openxmlformats.org/officeDocument/2006/relationships/oleObject" Target="../embeddings/Microsoft_Equation4.bin"/><Relationship Id="rId16" Type="http://schemas.openxmlformats.org/officeDocument/2006/relationships/oleObject" Target="../embeddings/Microsoft_Equation5.bin"/><Relationship Id="rId17" Type="http://schemas.openxmlformats.org/officeDocument/2006/relationships/image" Target="../media/image81.png"/><Relationship Id="rId18" Type="http://schemas.openxmlformats.org/officeDocument/2006/relationships/image" Target="../media/image82.png"/><Relationship Id="rId19" Type="http://schemas.openxmlformats.org/officeDocument/2006/relationships/image" Target="../media/image8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79.wmf"/><Relationship Id="rId5" Type="http://schemas.openxmlformats.org/officeDocument/2006/relationships/oleObject" Target="../embeddings/oleObject13.bin"/><Relationship Id="rId6" Type="http://schemas.openxmlformats.org/officeDocument/2006/relationships/oleObject" Target="../embeddings/oleObject14.bin"/><Relationship Id="rId7" Type="http://schemas.openxmlformats.org/officeDocument/2006/relationships/oleObject" Target="../embeddings/oleObject15.bin"/><Relationship Id="rId8" Type="http://schemas.openxmlformats.org/officeDocument/2006/relationships/oleObject" Target="../embeddings/oleObject16.bin"/><Relationship Id="rId9" Type="http://schemas.openxmlformats.org/officeDocument/2006/relationships/oleObject" Target="../embeddings/oleObject17.bin"/><Relationship Id="rId10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4" Type="http://schemas.openxmlformats.org/officeDocument/2006/relationships/image" Target="../media/image84.wmf"/><Relationship Id="rId5" Type="http://schemas.openxmlformats.org/officeDocument/2006/relationships/oleObject" Target="../embeddings/oleObject24.bin"/><Relationship Id="rId6" Type="http://schemas.openxmlformats.org/officeDocument/2006/relationships/oleObject" Target="../embeddings/Microsoft_Equation6.bin"/><Relationship Id="rId7" Type="http://schemas.openxmlformats.org/officeDocument/2006/relationships/image" Target="../media/image8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0"/>
            <a:ext cx="8686800" cy="1362075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Repetition Detection and Shape Reconstruction in Relief Images</a:t>
            </a:r>
            <a:endParaRPr lang="en-US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214813"/>
            <a:ext cx="7772400" cy="1500187"/>
          </a:xfrm>
        </p:spPr>
        <p:txBody>
          <a:bodyPr/>
          <a:lstStyle/>
          <a:p>
            <a:pPr algn="r"/>
            <a:r>
              <a:rPr lang="en-US" dirty="0" smtClean="0">
                <a:latin typeface="+mj-lt"/>
              </a:rPr>
              <a:t>Harshit Agrawal</a:t>
            </a:r>
            <a:endParaRPr lang="en-US" dirty="0">
              <a:latin typeface="+mj-lt"/>
            </a:endParaRPr>
          </a:p>
          <a:p>
            <a:pPr algn="r"/>
            <a:r>
              <a:rPr lang="en-US" dirty="0" smtClean="0">
                <a:latin typeface="+mj-lt"/>
              </a:rPr>
              <a:t>MS by Research</a:t>
            </a:r>
          </a:p>
          <a:p>
            <a:pPr algn="r"/>
            <a:r>
              <a:rPr lang="en-US" dirty="0" smtClean="0">
                <a:latin typeface="+mj-lt"/>
              </a:rPr>
              <a:t>200802013</a:t>
            </a:r>
          </a:p>
          <a:p>
            <a:pPr algn="r"/>
            <a:r>
              <a:rPr lang="en-US" dirty="0" smtClean="0">
                <a:latin typeface="+mj-lt"/>
              </a:rPr>
              <a:t>Advisor – Dr. </a:t>
            </a:r>
            <a:r>
              <a:rPr lang="en-US" dirty="0" err="1" smtClean="0">
                <a:latin typeface="+mj-lt"/>
              </a:rPr>
              <a:t>Anoop</a:t>
            </a:r>
            <a:r>
              <a:rPr lang="en-US" dirty="0" smtClean="0">
                <a:latin typeface="+mj-lt"/>
              </a:rPr>
              <a:t> M. </a:t>
            </a:r>
            <a:r>
              <a:rPr lang="en-US" dirty="0" err="1" smtClean="0">
                <a:latin typeface="+mj-lt"/>
              </a:rPr>
              <a:t>Namboodiri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2795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Not Same as Facades …</a:t>
            </a:r>
            <a:endParaRPr lang="en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066800"/>
            <a:ext cx="5715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Repetitions </a:t>
            </a:r>
            <a:r>
              <a:rPr lang="en-US" sz="2000" dirty="0">
                <a:latin typeface="+mn-lt"/>
                <a:cs typeface="Calibri"/>
              </a:rPr>
              <a:t>are approximate.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Irregularity </a:t>
            </a:r>
            <a:r>
              <a:rPr lang="en-US" sz="2000" dirty="0">
                <a:latin typeface="+mn-lt"/>
                <a:cs typeface="Calibri"/>
              </a:rPr>
              <a:t>in repetitions.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Automatic </a:t>
            </a:r>
            <a:r>
              <a:rPr lang="en-US" sz="2000" dirty="0">
                <a:latin typeface="+mn-lt"/>
                <a:cs typeface="Calibri"/>
              </a:rPr>
              <a:t>rectifications to frontal view is difficult.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Unknown </a:t>
            </a:r>
            <a:r>
              <a:rPr lang="en-US" sz="2000" dirty="0">
                <a:latin typeface="+mn-lt"/>
                <a:cs typeface="Calibri"/>
              </a:rPr>
              <a:t>repeating instances.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Foreground </a:t>
            </a:r>
            <a:r>
              <a:rPr lang="en-US" sz="2000" dirty="0">
                <a:latin typeface="+mn-lt"/>
                <a:cs typeface="Calibri"/>
              </a:rPr>
              <a:t>and background have same texture and color properties.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62600" y="1066800"/>
            <a:ext cx="319616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9750" y="4552950"/>
            <a:ext cx="581025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106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163"/>
            <a:ext cx="8229600" cy="655637"/>
          </a:xfrm>
        </p:spPr>
        <p:txBody>
          <a:bodyPr/>
          <a:lstStyle/>
          <a:p>
            <a:r>
              <a:rPr lang="en-US" sz="4400" b="0" dirty="0" smtClean="0">
                <a:latin typeface="+mn-lt"/>
                <a:cs typeface="Calibri"/>
              </a:rPr>
              <a:t>Our Hierarchical Solution</a:t>
            </a:r>
            <a:endParaRPr lang="en-US" sz="4400" b="0" dirty="0">
              <a:latin typeface="+mn-lt"/>
              <a:cs typeface="Calibri"/>
            </a:endParaRPr>
          </a:p>
        </p:txBody>
      </p:sp>
      <p:sp>
        <p:nvSpPr>
          <p:cNvPr id="6" name="Line 3"/>
          <p:cNvSpPr/>
          <p:nvPr/>
        </p:nvSpPr>
        <p:spPr>
          <a:xfrm>
            <a:off x="1905000" y="1905000"/>
            <a:ext cx="0" cy="381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" name="CustomShape 4"/>
          <p:cNvSpPr/>
          <p:nvPr/>
        </p:nvSpPr>
        <p:spPr>
          <a:xfrm>
            <a:off x="838200" y="2286000"/>
            <a:ext cx="2213280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400" dirty="0" smtClean="0"/>
              <a:t>Multi-</a:t>
            </a:r>
            <a:r>
              <a:rPr lang="en-US" dirty="0" smtClean="0"/>
              <a:t>Resolution </a:t>
            </a:r>
            <a:r>
              <a:rPr lang="en-US" sz="1400" dirty="0" smtClean="0"/>
              <a:t>Pyramid</a:t>
            </a:r>
            <a:endParaRPr dirty="0"/>
          </a:p>
        </p:txBody>
      </p:sp>
      <p:sp>
        <p:nvSpPr>
          <p:cNvPr id="8" name="Line 5"/>
          <p:cNvSpPr/>
          <p:nvPr/>
        </p:nvSpPr>
        <p:spPr>
          <a:xfrm>
            <a:off x="1905000" y="265176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" name="CustomShape 6"/>
          <p:cNvSpPr/>
          <p:nvPr/>
        </p:nvSpPr>
        <p:spPr>
          <a:xfrm>
            <a:off x="679680" y="3197520"/>
            <a:ext cx="2560320" cy="103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" name="TextShape 7"/>
          <p:cNvSpPr txBox="1"/>
          <p:nvPr/>
        </p:nvSpPr>
        <p:spPr>
          <a:xfrm>
            <a:off x="1136880" y="3317040"/>
            <a:ext cx="173736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err="1" smtClean="0"/>
              <a:t>Pairwise</a:t>
            </a:r>
            <a:r>
              <a:rPr lang="en-US" sz="1400" b="1" dirty="0" smtClean="0"/>
              <a:t> </a:t>
            </a:r>
            <a:r>
              <a:rPr lang="en-US" sz="1400" b="1" dirty="0"/>
              <a:t>Matching</a:t>
            </a:r>
            <a:endParaRPr dirty="0"/>
          </a:p>
        </p:txBody>
      </p:sp>
      <p:sp>
        <p:nvSpPr>
          <p:cNvPr id="11" name="TextShape 8"/>
          <p:cNvSpPr txBox="1"/>
          <p:nvPr/>
        </p:nvSpPr>
        <p:spPr>
          <a:xfrm>
            <a:off x="876240" y="3597120"/>
            <a:ext cx="118872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Low-level </a:t>
            </a:r>
            <a:endParaRPr dirty="0"/>
          </a:p>
          <a:p>
            <a:r>
              <a:rPr lang="en-US" sz="1400" dirty="0"/>
              <a:t>matching</a:t>
            </a:r>
            <a:endParaRPr dirty="0"/>
          </a:p>
        </p:txBody>
      </p:sp>
      <p:sp>
        <p:nvSpPr>
          <p:cNvPr id="12" name="TextShape 9"/>
          <p:cNvSpPr txBox="1"/>
          <p:nvPr/>
        </p:nvSpPr>
        <p:spPr>
          <a:xfrm>
            <a:off x="2103840" y="3600360"/>
            <a:ext cx="109728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High-level </a:t>
            </a:r>
            <a:endParaRPr lang="en-US" sz="1400" dirty="0" smtClean="0"/>
          </a:p>
          <a:p>
            <a:r>
              <a:rPr lang="en-US" sz="1400" dirty="0" smtClean="0"/>
              <a:t>matching</a:t>
            </a:r>
            <a:endParaRPr dirty="0"/>
          </a:p>
        </p:txBody>
      </p:sp>
      <p:sp>
        <p:nvSpPr>
          <p:cNvPr id="13" name="TextShape 10"/>
          <p:cNvSpPr txBox="1"/>
          <p:nvPr/>
        </p:nvSpPr>
        <p:spPr>
          <a:xfrm>
            <a:off x="1776960" y="3610800"/>
            <a:ext cx="326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+</a:t>
            </a:r>
            <a:endParaRPr/>
          </a:p>
        </p:txBody>
      </p:sp>
      <p:sp>
        <p:nvSpPr>
          <p:cNvPr id="14" name="Line 11"/>
          <p:cNvSpPr/>
          <p:nvPr/>
        </p:nvSpPr>
        <p:spPr>
          <a:xfrm>
            <a:off x="3240000" y="369648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5" name="CustomShape 12"/>
          <p:cNvSpPr/>
          <p:nvPr/>
        </p:nvSpPr>
        <p:spPr>
          <a:xfrm>
            <a:off x="3916080" y="3189600"/>
            <a:ext cx="246888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6" name="CustomShape 13"/>
          <p:cNvSpPr/>
          <p:nvPr/>
        </p:nvSpPr>
        <p:spPr>
          <a:xfrm>
            <a:off x="1812960" y="5120640"/>
            <a:ext cx="320040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500"/>
              <a:t>Detection and Segmentation
of Repetitive Patterns</a:t>
            </a:r>
            <a:endParaRPr/>
          </a:p>
        </p:txBody>
      </p:sp>
      <p:sp>
        <p:nvSpPr>
          <p:cNvPr id="17" name="Line 14"/>
          <p:cNvSpPr/>
          <p:nvPr/>
        </p:nvSpPr>
        <p:spPr>
          <a:xfrm>
            <a:off x="1995840" y="4234320"/>
            <a:ext cx="1188720" cy="3376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8" name="Line 15"/>
          <p:cNvSpPr/>
          <p:nvPr/>
        </p:nvSpPr>
        <p:spPr>
          <a:xfrm flipH="1">
            <a:off x="3581400" y="4195440"/>
            <a:ext cx="1463040" cy="376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" name="Line 17"/>
          <p:cNvSpPr/>
          <p:nvPr/>
        </p:nvSpPr>
        <p:spPr>
          <a:xfrm>
            <a:off x="3395004" y="4739640"/>
            <a:ext cx="0" cy="365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" name="Line 18"/>
          <p:cNvSpPr/>
          <p:nvPr/>
        </p:nvSpPr>
        <p:spPr>
          <a:xfrm>
            <a:off x="5013360" y="557784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1" name="CustomShape 19"/>
          <p:cNvSpPr/>
          <p:nvPr/>
        </p:nvSpPr>
        <p:spPr>
          <a:xfrm>
            <a:off x="5653440" y="5212080"/>
            <a:ext cx="1173600" cy="7315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22" name="TextShape 20"/>
          <p:cNvSpPr txBox="1"/>
          <p:nvPr/>
        </p:nvSpPr>
        <p:spPr>
          <a:xfrm>
            <a:off x="5788440" y="5414400"/>
            <a:ext cx="9306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Output </a:t>
            </a:r>
            <a:endParaRPr sz="1600" dirty="0"/>
          </a:p>
        </p:txBody>
      </p:sp>
      <p:sp>
        <p:nvSpPr>
          <p:cNvPr id="23" name="TextShape 21"/>
          <p:cNvSpPr txBox="1"/>
          <p:nvPr/>
        </p:nvSpPr>
        <p:spPr>
          <a:xfrm>
            <a:off x="4337280" y="3347280"/>
            <a:ext cx="17373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Grouping Patches</a:t>
            </a:r>
            <a:endParaRPr/>
          </a:p>
        </p:txBody>
      </p:sp>
      <p:sp>
        <p:nvSpPr>
          <p:cNvPr id="24" name="TextShape 22"/>
          <p:cNvSpPr txBox="1"/>
          <p:nvPr/>
        </p:nvSpPr>
        <p:spPr>
          <a:xfrm>
            <a:off x="4353840" y="3641040"/>
            <a:ext cx="1828800" cy="29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r>
              <a:rPr lang="en-US" sz="1400"/>
              <a:t>Next level matching</a:t>
            </a:r>
            <a:endParaRPr/>
          </a:p>
        </p:txBody>
      </p:sp>
      <p:sp>
        <p:nvSpPr>
          <p:cNvPr id="25" name="TextShape 23"/>
          <p:cNvSpPr txBox="1"/>
          <p:nvPr/>
        </p:nvSpPr>
        <p:spPr>
          <a:xfrm>
            <a:off x="3569760" y="4682880"/>
            <a:ext cx="256032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Merge results from all scales</a:t>
            </a:r>
            <a:endParaRPr dirty="0"/>
          </a:p>
        </p:txBody>
      </p:sp>
      <p:pic>
        <p:nvPicPr>
          <p:cNvPr id="26" name="Picture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039440"/>
            <a:ext cx="3840480" cy="1856160"/>
          </a:xfrm>
          <a:prstGeom prst="rect">
            <a:avLst/>
          </a:prstGeom>
        </p:spPr>
      </p:pic>
      <p:sp>
        <p:nvSpPr>
          <p:cNvPr id="27" name="CustomShape 2"/>
          <p:cNvSpPr/>
          <p:nvPr/>
        </p:nvSpPr>
        <p:spPr>
          <a:xfrm>
            <a:off x="1319760" y="1447800"/>
            <a:ext cx="1188720" cy="4572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108000" tIns="63000" rIns="108000" bIns="6300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Input Image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00400" y="44196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1413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163"/>
            <a:ext cx="8229600" cy="655637"/>
          </a:xfrm>
        </p:spPr>
        <p:txBody>
          <a:bodyPr/>
          <a:lstStyle/>
          <a:p>
            <a:r>
              <a:rPr lang="en-US" sz="4400" b="0" dirty="0" smtClean="0">
                <a:latin typeface="+mj-lt"/>
                <a:cs typeface="Calibri"/>
              </a:rPr>
              <a:t>Our Hierarchical Solution</a:t>
            </a:r>
            <a:endParaRPr lang="en-US" sz="4400" b="0" dirty="0">
              <a:latin typeface="+mj-lt"/>
              <a:cs typeface="Calibri"/>
            </a:endParaRPr>
          </a:p>
        </p:txBody>
      </p:sp>
      <p:sp>
        <p:nvSpPr>
          <p:cNvPr id="51" name="Line 3"/>
          <p:cNvSpPr/>
          <p:nvPr/>
        </p:nvSpPr>
        <p:spPr>
          <a:xfrm>
            <a:off x="1905000" y="1905000"/>
            <a:ext cx="0" cy="381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2" name="CustomShape 4"/>
          <p:cNvSpPr/>
          <p:nvPr/>
        </p:nvSpPr>
        <p:spPr>
          <a:xfrm>
            <a:off x="838200" y="2286000"/>
            <a:ext cx="2213280" cy="381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400" b="1" dirty="0" smtClean="0"/>
              <a:t>Multi-</a:t>
            </a:r>
            <a:r>
              <a:rPr lang="en-US" b="1" dirty="0" smtClean="0"/>
              <a:t>Resolution </a:t>
            </a:r>
            <a:r>
              <a:rPr lang="en-US" sz="1400" b="1" dirty="0" smtClean="0"/>
              <a:t>Pyramid</a:t>
            </a:r>
            <a:endParaRPr b="1" dirty="0"/>
          </a:p>
        </p:txBody>
      </p:sp>
      <p:sp>
        <p:nvSpPr>
          <p:cNvPr id="53" name="Line 5"/>
          <p:cNvSpPr/>
          <p:nvPr/>
        </p:nvSpPr>
        <p:spPr>
          <a:xfrm>
            <a:off x="1905000" y="265176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54" name="CustomShape 6"/>
          <p:cNvSpPr/>
          <p:nvPr/>
        </p:nvSpPr>
        <p:spPr>
          <a:xfrm>
            <a:off x="679680" y="3197520"/>
            <a:ext cx="2560320" cy="103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55" name="TextShape 7"/>
          <p:cNvSpPr txBox="1"/>
          <p:nvPr/>
        </p:nvSpPr>
        <p:spPr>
          <a:xfrm>
            <a:off x="1136880" y="3317040"/>
            <a:ext cx="173736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err="1" smtClean="0"/>
              <a:t>Pairwise</a:t>
            </a:r>
            <a:r>
              <a:rPr lang="en-US" sz="1400" b="1" dirty="0" smtClean="0"/>
              <a:t> </a:t>
            </a:r>
            <a:r>
              <a:rPr lang="en-US" sz="1400" b="1" dirty="0"/>
              <a:t>Matching</a:t>
            </a:r>
            <a:endParaRPr dirty="0"/>
          </a:p>
        </p:txBody>
      </p:sp>
      <p:sp>
        <p:nvSpPr>
          <p:cNvPr id="56" name="TextShape 8"/>
          <p:cNvSpPr txBox="1"/>
          <p:nvPr/>
        </p:nvSpPr>
        <p:spPr>
          <a:xfrm>
            <a:off x="876240" y="3597120"/>
            <a:ext cx="118872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Low-level </a:t>
            </a:r>
            <a:endParaRPr dirty="0"/>
          </a:p>
          <a:p>
            <a:r>
              <a:rPr lang="en-US" sz="1400" dirty="0"/>
              <a:t>matching</a:t>
            </a:r>
            <a:endParaRPr dirty="0"/>
          </a:p>
        </p:txBody>
      </p:sp>
      <p:sp>
        <p:nvSpPr>
          <p:cNvPr id="57" name="TextShape 9"/>
          <p:cNvSpPr txBox="1"/>
          <p:nvPr/>
        </p:nvSpPr>
        <p:spPr>
          <a:xfrm>
            <a:off x="2103840" y="3600360"/>
            <a:ext cx="109728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High-level </a:t>
            </a:r>
            <a:endParaRPr lang="en-US" sz="1400" dirty="0" smtClean="0"/>
          </a:p>
          <a:p>
            <a:r>
              <a:rPr lang="en-US" sz="1400" dirty="0" smtClean="0"/>
              <a:t>matching</a:t>
            </a:r>
            <a:endParaRPr dirty="0"/>
          </a:p>
        </p:txBody>
      </p:sp>
      <p:sp>
        <p:nvSpPr>
          <p:cNvPr id="58" name="TextShape 10"/>
          <p:cNvSpPr txBox="1"/>
          <p:nvPr/>
        </p:nvSpPr>
        <p:spPr>
          <a:xfrm>
            <a:off x="1776960" y="3610800"/>
            <a:ext cx="326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+</a:t>
            </a:r>
            <a:endParaRPr/>
          </a:p>
        </p:txBody>
      </p:sp>
      <p:sp>
        <p:nvSpPr>
          <p:cNvPr id="59" name="Line 11"/>
          <p:cNvSpPr/>
          <p:nvPr/>
        </p:nvSpPr>
        <p:spPr>
          <a:xfrm>
            <a:off x="3240000" y="369648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0" name="CustomShape 12"/>
          <p:cNvSpPr/>
          <p:nvPr/>
        </p:nvSpPr>
        <p:spPr>
          <a:xfrm>
            <a:off x="3916080" y="3189600"/>
            <a:ext cx="246888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61" name="CustomShape 13"/>
          <p:cNvSpPr/>
          <p:nvPr/>
        </p:nvSpPr>
        <p:spPr>
          <a:xfrm>
            <a:off x="1812960" y="5120640"/>
            <a:ext cx="320040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500"/>
              <a:t>Detection and Segmentation
of Repetitive Patterns</a:t>
            </a:r>
            <a:endParaRPr/>
          </a:p>
        </p:txBody>
      </p:sp>
      <p:sp>
        <p:nvSpPr>
          <p:cNvPr id="62" name="Line 14"/>
          <p:cNvSpPr/>
          <p:nvPr/>
        </p:nvSpPr>
        <p:spPr>
          <a:xfrm>
            <a:off x="1995840" y="4234320"/>
            <a:ext cx="1188720" cy="3376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3" name="Line 15"/>
          <p:cNvSpPr/>
          <p:nvPr/>
        </p:nvSpPr>
        <p:spPr>
          <a:xfrm flipH="1">
            <a:off x="3581400" y="4195440"/>
            <a:ext cx="1463040" cy="376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4" name="Line 17"/>
          <p:cNvSpPr/>
          <p:nvPr/>
        </p:nvSpPr>
        <p:spPr>
          <a:xfrm>
            <a:off x="3395004" y="4739640"/>
            <a:ext cx="0" cy="365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5" name="Line 18"/>
          <p:cNvSpPr/>
          <p:nvPr/>
        </p:nvSpPr>
        <p:spPr>
          <a:xfrm>
            <a:off x="5013360" y="557784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6" name="CustomShape 19"/>
          <p:cNvSpPr/>
          <p:nvPr/>
        </p:nvSpPr>
        <p:spPr>
          <a:xfrm>
            <a:off x="5653440" y="5212080"/>
            <a:ext cx="1173600" cy="7315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67" name="TextShape 20"/>
          <p:cNvSpPr txBox="1"/>
          <p:nvPr/>
        </p:nvSpPr>
        <p:spPr>
          <a:xfrm>
            <a:off x="5788440" y="5414400"/>
            <a:ext cx="9306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Output </a:t>
            </a:r>
            <a:endParaRPr sz="1600" dirty="0"/>
          </a:p>
        </p:txBody>
      </p:sp>
      <p:sp>
        <p:nvSpPr>
          <p:cNvPr id="68" name="TextShape 21"/>
          <p:cNvSpPr txBox="1"/>
          <p:nvPr/>
        </p:nvSpPr>
        <p:spPr>
          <a:xfrm>
            <a:off x="4337280" y="3347280"/>
            <a:ext cx="17373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Grouping Patches</a:t>
            </a:r>
            <a:endParaRPr/>
          </a:p>
        </p:txBody>
      </p:sp>
      <p:sp>
        <p:nvSpPr>
          <p:cNvPr id="69" name="TextShape 22"/>
          <p:cNvSpPr txBox="1"/>
          <p:nvPr/>
        </p:nvSpPr>
        <p:spPr>
          <a:xfrm>
            <a:off x="4353840" y="3641040"/>
            <a:ext cx="1828800" cy="29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r>
              <a:rPr lang="en-US" sz="1400"/>
              <a:t>Next level matching</a:t>
            </a:r>
            <a:endParaRPr/>
          </a:p>
        </p:txBody>
      </p:sp>
      <p:sp>
        <p:nvSpPr>
          <p:cNvPr id="70" name="TextShape 23"/>
          <p:cNvSpPr txBox="1"/>
          <p:nvPr/>
        </p:nvSpPr>
        <p:spPr>
          <a:xfrm>
            <a:off x="3569760" y="4682880"/>
            <a:ext cx="256032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Merge results from all scales</a:t>
            </a:r>
            <a:endParaRPr dirty="0"/>
          </a:p>
        </p:txBody>
      </p:sp>
      <p:sp>
        <p:nvSpPr>
          <p:cNvPr id="71" name="CustomShape 2"/>
          <p:cNvSpPr/>
          <p:nvPr/>
        </p:nvSpPr>
        <p:spPr>
          <a:xfrm>
            <a:off x="1319760" y="1463040"/>
            <a:ext cx="118872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8000" tIns="63000" rIns="108000" bIns="6300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Input Image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200400" y="44196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8400" y="1066800"/>
            <a:ext cx="2680242" cy="12954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362200"/>
            <a:ext cx="2456903" cy="118745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5600" y="3581400"/>
            <a:ext cx="2228303" cy="107697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0400" y="4709143"/>
            <a:ext cx="1923503" cy="92965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5657829"/>
            <a:ext cx="1694903" cy="8191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1600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Scale Factor : 0.95</a:t>
            </a:r>
          </a:p>
          <a:p>
            <a:r>
              <a:rPr lang="en-US" dirty="0" smtClean="0"/>
              <a:t>Total number of levels ~ 12 to 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5580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163"/>
            <a:ext cx="8229600" cy="655637"/>
          </a:xfrm>
        </p:spPr>
        <p:txBody>
          <a:bodyPr/>
          <a:lstStyle/>
          <a:p>
            <a:r>
              <a:rPr lang="en-US" sz="4400" b="0" dirty="0" smtClean="0">
                <a:latin typeface="+mn-lt"/>
                <a:cs typeface="Calibri"/>
              </a:rPr>
              <a:t>Our Hierarchical Solution</a:t>
            </a:r>
            <a:endParaRPr lang="en-US" sz="4400" b="0" dirty="0">
              <a:latin typeface="+mn-lt"/>
              <a:cs typeface="Calibri"/>
            </a:endParaRPr>
          </a:p>
        </p:txBody>
      </p:sp>
      <p:sp>
        <p:nvSpPr>
          <p:cNvPr id="51" name="Line 3"/>
          <p:cNvSpPr/>
          <p:nvPr/>
        </p:nvSpPr>
        <p:spPr>
          <a:xfrm>
            <a:off x="1905000" y="1905000"/>
            <a:ext cx="0" cy="381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2" name="CustomShape 4"/>
          <p:cNvSpPr/>
          <p:nvPr/>
        </p:nvSpPr>
        <p:spPr>
          <a:xfrm>
            <a:off x="838200" y="2286000"/>
            <a:ext cx="2213280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400" b="1" dirty="0" smtClean="0"/>
              <a:t>Multi-</a:t>
            </a:r>
            <a:r>
              <a:rPr lang="en-US" b="1" dirty="0" smtClean="0"/>
              <a:t>Resolution </a:t>
            </a:r>
            <a:r>
              <a:rPr lang="en-US" sz="1400" b="1" dirty="0" smtClean="0"/>
              <a:t>Pyramid</a:t>
            </a:r>
            <a:endParaRPr b="1" dirty="0"/>
          </a:p>
        </p:txBody>
      </p:sp>
      <p:sp>
        <p:nvSpPr>
          <p:cNvPr id="53" name="Line 5"/>
          <p:cNvSpPr/>
          <p:nvPr/>
        </p:nvSpPr>
        <p:spPr>
          <a:xfrm>
            <a:off x="1905000" y="265176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54" name="CustomShape 6"/>
          <p:cNvSpPr/>
          <p:nvPr/>
        </p:nvSpPr>
        <p:spPr>
          <a:xfrm>
            <a:off x="679680" y="3197520"/>
            <a:ext cx="2560320" cy="10368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55" name="TextShape 7"/>
          <p:cNvSpPr txBox="1"/>
          <p:nvPr/>
        </p:nvSpPr>
        <p:spPr>
          <a:xfrm>
            <a:off x="1136880" y="3317040"/>
            <a:ext cx="173736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err="1" smtClean="0">
                <a:solidFill>
                  <a:srgbClr val="FFFFFF"/>
                </a:solidFill>
              </a:rPr>
              <a:t>Pairwise</a:t>
            </a:r>
            <a:r>
              <a:rPr lang="en-US" sz="1400" b="1" dirty="0" smtClean="0">
                <a:solidFill>
                  <a:srgbClr val="FFFFFF"/>
                </a:solidFill>
              </a:rPr>
              <a:t> </a:t>
            </a:r>
            <a:r>
              <a:rPr lang="en-US" sz="1400" b="1" dirty="0">
                <a:solidFill>
                  <a:srgbClr val="FFFFFF"/>
                </a:solidFill>
              </a:rPr>
              <a:t>Matching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56" name="TextShape 8"/>
          <p:cNvSpPr txBox="1"/>
          <p:nvPr/>
        </p:nvSpPr>
        <p:spPr>
          <a:xfrm>
            <a:off x="876240" y="3597120"/>
            <a:ext cx="118872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>
                <a:solidFill>
                  <a:srgbClr val="FFFFFF"/>
                </a:solidFill>
              </a:rPr>
              <a:t>Low-level </a:t>
            </a:r>
            <a:endParaRPr b="1" dirty="0">
              <a:solidFill>
                <a:srgbClr val="FFFFFF"/>
              </a:solidFill>
            </a:endParaRPr>
          </a:p>
          <a:p>
            <a:r>
              <a:rPr lang="en-US" sz="1400" b="1" dirty="0">
                <a:solidFill>
                  <a:srgbClr val="FFFFFF"/>
                </a:solidFill>
              </a:rPr>
              <a:t>matching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57" name="TextShape 9"/>
          <p:cNvSpPr txBox="1"/>
          <p:nvPr/>
        </p:nvSpPr>
        <p:spPr>
          <a:xfrm>
            <a:off x="2103840" y="3600360"/>
            <a:ext cx="109728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>
                <a:solidFill>
                  <a:srgbClr val="FFFFFF"/>
                </a:solidFill>
              </a:rPr>
              <a:t>High-level </a:t>
            </a:r>
            <a:endParaRPr lang="en-US" sz="1400" b="1" dirty="0" smtClean="0">
              <a:solidFill>
                <a:srgbClr val="FFFFFF"/>
              </a:solidFill>
            </a:endParaRPr>
          </a:p>
          <a:p>
            <a:r>
              <a:rPr lang="en-US" sz="1400" b="1" dirty="0" smtClean="0">
                <a:solidFill>
                  <a:srgbClr val="FFFFFF"/>
                </a:solidFill>
              </a:rPr>
              <a:t>matching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58" name="TextShape 10"/>
          <p:cNvSpPr txBox="1"/>
          <p:nvPr/>
        </p:nvSpPr>
        <p:spPr>
          <a:xfrm>
            <a:off x="1776960" y="3610800"/>
            <a:ext cx="326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 dirty="0">
                <a:solidFill>
                  <a:srgbClr val="FFFFFF"/>
                </a:solidFill>
              </a:rPr>
              <a:t>+</a:t>
            </a:r>
            <a:endParaRPr b="1" dirty="0">
              <a:solidFill>
                <a:srgbClr val="FFFFFF"/>
              </a:solidFill>
            </a:endParaRPr>
          </a:p>
        </p:txBody>
      </p:sp>
      <p:sp>
        <p:nvSpPr>
          <p:cNvPr id="59" name="Line 11"/>
          <p:cNvSpPr/>
          <p:nvPr/>
        </p:nvSpPr>
        <p:spPr>
          <a:xfrm>
            <a:off x="3240000" y="369648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0" name="CustomShape 12"/>
          <p:cNvSpPr/>
          <p:nvPr/>
        </p:nvSpPr>
        <p:spPr>
          <a:xfrm>
            <a:off x="3916080" y="3189600"/>
            <a:ext cx="246888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61" name="CustomShape 13"/>
          <p:cNvSpPr/>
          <p:nvPr/>
        </p:nvSpPr>
        <p:spPr>
          <a:xfrm>
            <a:off x="1812960" y="5120640"/>
            <a:ext cx="320040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500"/>
              <a:t>Detection and Segmentation
of Repetitive Patterns</a:t>
            </a:r>
            <a:endParaRPr/>
          </a:p>
        </p:txBody>
      </p:sp>
      <p:sp>
        <p:nvSpPr>
          <p:cNvPr id="62" name="Line 14"/>
          <p:cNvSpPr/>
          <p:nvPr/>
        </p:nvSpPr>
        <p:spPr>
          <a:xfrm>
            <a:off x="1995840" y="4234320"/>
            <a:ext cx="1188720" cy="3376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3" name="Line 15"/>
          <p:cNvSpPr/>
          <p:nvPr/>
        </p:nvSpPr>
        <p:spPr>
          <a:xfrm flipH="1">
            <a:off x="3581400" y="4195440"/>
            <a:ext cx="1463040" cy="376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4" name="Line 17"/>
          <p:cNvSpPr/>
          <p:nvPr/>
        </p:nvSpPr>
        <p:spPr>
          <a:xfrm>
            <a:off x="3395004" y="4739640"/>
            <a:ext cx="0" cy="365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5" name="Line 18"/>
          <p:cNvSpPr/>
          <p:nvPr/>
        </p:nvSpPr>
        <p:spPr>
          <a:xfrm>
            <a:off x="5013360" y="557784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66" name="CustomShape 19"/>
          <p:cNvSpPr/>
          <p:nvPr/>
        </p:nvSpPr>
        <p:spPr>
          <a:xfrm>
            <a:off x="5653440" y="5212080"/>
            <a:ext cx="1173600" cy="7315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67" name="TextShape 20"/>
          <p:cNvSpPr txBox="1"/>
          <p:nvPr/>
        </p:nvSpPr>
        <p:spPr>
          <a:xfrm>
            <a:off x="5788440" y="5414400"/>
            <a:ext cx="9306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Output </a:t>
            </a:r>
            <a:endParaRPr sz="1600" dirty="0"/>
          </a:p>
        </p:txBody>
      </p:sp>
      <p:sp>
        <p:nvSpPr>
          <p:cNvPr id="68" name="TextShape 21"/>
          <p:cNvSpPr txBox="1"/>
          <p:nvPr/>
        </p:nvSpPr>
        <p:spPr>
          <a:xfrm>
            <a:off x="4337280" y="3347280"/>
            <a:ext cx="17373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Grouping Patches</a:t>
            </a:r>
            <a:endParaRPr/>
          </a:p>
        </p:txBody>
      </p:sp>
      <p:sp>
        <p:nvSpPr>
          <p:cNvPr id="69" name="TextShape 22"/>
          <p:cNvSpPr txBox="1"/>
          <p:nvPr/>
        </p:nvSpPr>
        <p:spPr>
          <a:xfrm>
            <a:off x="4353840" y="3641040"/>
            <a:ext cx="1828800" cy="29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r>
              <a:rPr lang="en-US" sz="1400"/>
              <a:t>Next level matching</a:t>
            </a:r>
            <a:endParaRPr/>
          </a:p>
        </p:txBody>
      </p:sp>
      <p:sp>
        <p:nvSpPr>
          <p:cNvPr id="70" name="TextShape 23"/>
          <p:cNvSpPr txBox="1"/>
          <p:nvPr/>
        </p:nvSpPr>
        <p:spPr>
          <a:xfrm>
            <a:off x="3569760" y="4682880"/>
            <a:ext cx="256032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Merge results from all scales</a:t>
            </a:r>
            <a:endParaRPr dirty="0"/>
          </a:p>
        </p:txBody>
      </p:sp>
      <p:sp>
        <p:nvSpPr>
          <p:cNvPr id="71" name="CustomShape 2"/>
          <p:cNvSpPr/>
          <p:nvPr/>
        </p:nvSpPr>
        <p:spPr>
          <a:xfrm>
            <a:off x="1319760" y="1463040"/>
            <a:ext cx="118872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8000" tIns="63000" rIns="108000" bIns="6300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Input Image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3200400" y="44196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990600"/>
            <a:ext cx="415652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03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1"/>
          <p:cNvSpPr txBox="1"/>
          <p:nvPr/>
        </p:nvSpPr>
        <p:spPr>
          <a:xfrm>
            <a:off x="838200" y="381000"/>
            <a:ext cx="777204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000" dirty="0"/>
              <a:t>Pairwise Matching</a:t>
            </a:r>
            <a:endParaRPr sz="4000" dirty="0"/>
          </a:p>
        </p:txBody>
      </p:sp>
      <p:sp>
        <p:nvSpPr>
          <p:cNvPr id="17" name="TextShape 3"/>
          <p:cNvSpPr txBox="1"/>
          <p:nvPr/>
        </p:nvSpPr>
        <p:spPr>
          <a:xfrm>
            <a:off x="2133600" y="1025280"/>
            <a:ext cx="57052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i="1" dirty="0"/>
              <a:t>Pairwise Feature Matching (lower level matching)</a:t>
            </a:r>
            <a:endParaRPr sz="20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055280"/>
            <a:ext cx="8352413" cy="897720"/>
          </a:xfrm>
          <a:prstGeom prst="rect">
            <a:avLst/>
          </a:prstGeom>
        </p:spPr>
      </p:pic>
      <p:sp>
        <p:nvSpPr>
          <p:cNvPr id="19" name="TextShape 4"/>
          <p:cNvSpPr txBox="1"/>
          <p:nvPr/>
        </p:nvSpPr>
        <p:spPr>
          <a:xfrm>
            <a:off x="685800" y="5334000"/>
            <a:ext cx="8458200" cy="838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400" dirty="0"/>
              <a:t>Where,  </a:t>
            </a:r>
            <a:r>
              <a:rPr lang="en-US" sz="2400" i="1" dirty="0" err="1"/>
              <a:t>sd</a:t>
            </a:r>
            <a:r>
              <a:rPr lang="en-US" sz="2400" i="1" dirty="0"/>
              <a:t>(</a:t>
            </a:r>
            <a:r>
              <a:rPr lang="en-US" sz="2400" i="1" dirty="0" err="1"/>
              <a:t>si,sj</a:t>
            </a:r>
            <a:r>
              <a:rPr lang="en-US" sz="2400" i="1" dirty="0"/>
              <a:t>) </a:t>
            </a:r>
            <a:r>
              <a:rPr lang="en-US" sz="2400" dirty="0"/>
              <a:t>is </a:t>
            </a:r>
            <a:r>
              <a:rPr lang="en-US" sz="2400" b="1" i="1" dirty="0"/>
              <a:t>scale difference</a:t>
            </a:r>
            <a:r>
              <a:rPr lang="en-US" sz="2400" i="1" dirty="0"/>
              <a:t>, od(</a:t>
            </a:r>
            <a:r>
              <a:rPr lang="en-US" sz="2400" i="1" dirty="0" err="1"/>
              <a:t>si,sj</a:t>
            </a:r>
            <a:r>
              <a:rPr lang="en-US" sz="2400" i="1" dirty="0"/>
              <a:t>)</a:t>
            </a:r>
            <a:r>
              <a:rPr lang="en-US" sz="2400" dirty="0"/>
              <a:t> is </a:t>
            </a:r>
            <a:r>
              <a:rPr lang="en-US" sz="2400" b="1" i="1" dirty="0"/>
              <a:t>orientation </a:t>
            </a:r>
          </a:p>
          <a:p>
            <a:r>
              <a:rPr lang="en-US" sz="2400" b="1" i="1" dirty="0"/>
              <a:t>Difference </a:t>
            </a:r>
            <a:r>
              <a:rPr lang="en-US" sz="2400" i="1" dirty="0"/>
              <a:t>and </a:t>
            </a:r>
            <a:r>
              <a:rPr lang="en-US" sz="2400" i="1" dirty="0" err="1"/>
              <a:t>dd</a:t>
            </a:r>
            <a:r>
              <a:rPr lang="en-US" sz="2400" i="1" dirty="0"/>
              <a:t>(</a:t>
            </a:r>
            <a:r>
              <a:rPr lang="en-US" sz="2400" i="1" dirty="0" err="1"/>
              <a:t>si,sj</a:t>
            </a:r>
            <a:r>
              <a:rPr lang="en-US" sz="2400" i="1" dirty="0"/>
              <a:t>) </a:t>
            </a:r>
            <a:r>
              <a:rPr lang="en-US" sz="2400" dirty="0"/>
              <a:t>is</a:t>
            </a:r>
            <a:r>
              <a:rPr lang="en-US" sz="2400" i="1" dirty="0"/>
              <a:t> </a:t>
            </a:r>
            <a:r>
              <a:rPr lang="en-US" sz="2400" b="1" i="1" dirty="0"/>
              <a:t>descriptor difference</a:t>
            </a:r>
            <a:endParaRPr lang="en-US" sz="2400" dirty="0"/>
          </a:p>
          <a:p>
            <a:endParaRPr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0" y="1676400"/>
            <a:ext cx="807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Extract dense sift feature.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Match each sift feature to its </a:t>
            </a:r>
            <a:r>
              <a:rPr lang="en-US" sz="2400" i="1" dirty="0" smtClean="0"/>
              <a:t>k </a:t>
            </a:r>
            <a:r>
              <a:rPr lang="en-US" sz="2400" dirty="0" smtClean="0"/>
              <a:t>nearest neighbor.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Keep matches with good similarity score.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1366551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1"/>
          <p:cNvSpPr txBox="1"/>
          <p:nvPr/>
        </p:nvSpPr>
        <p:spPr>
          <a:xfrm>
            <a:off x="838200" y="381000"/>
            <a:ext cx="777204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000" dirty="0"/>
              <a:t>Pairwise Matching</a:t>
            </a:r>
            <a:endParaRPr sz="4000" dirty="0"/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2438400"/>
            <a:ext cx="7620000" cy="3886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1524000"/>
            <a:ext cx="8001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  <a:cs typeface="Calibri"/>
              </a:rPr>
              <a:t>Features with trivial and bad matches are removed to increase efficiency </a:t>
            </a:r>
            <a:r>
              <a:rPr lang="en-US" sz="2400" dirty="0" smtClean="0">
                <a:latin typeface="+mn-lt"/>
                <a:cs typeface="Calibri"/>
              </a:rPr>
              <a:t>and </a:t>
            </a:r>
            <a:r>
              <a:rPr lang="en-US" sz="2400" dirty="0">
                <a:latin typeface="+mn-lt"/>
                <a:cs typeface="Calibri"/>
              </a:rPr>
              <a:t>accuracy.</a:t>
            </a:r>
          </a:p>
          <a:p>
            <a:endParaRPr lang="en-US" sz="24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0668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Remove False Matches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76233830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1"/>
          <p:cNvSpPr txBox="1"/>
          <p:nvPr/>
        </p:nvSpPr>
        <p:spPr>
          <a:xfrm>
            <a:off x="838200" y="381000"/>
            <a:ext cx="777204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000" dirty="0"/>
              <a:t>Pairwise Matching</a:t>
            </a:r>
            <a:endParaRPr sz="4000" dirty="0"/>
          </a:p>
        </p:txBody>
      </p:sp>
      <p:sp>
        <p:nvSpPr>
          <p:cNvPr id="56" name="TextShape 2"/>
          <p:cNvSpPr txBox="1"/>
          <p:nvPr/>
        </p:nvSpPr>
        <p:spPr>
          <a:xfrm>
            <a:off x="2301840" y="1066800"/>
            <a:ext cx="64368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i="1" dirty="0"/>
              <a:t>Pairwise Patch Matching (higher level matching)</a:t>
            </a:r>
            <a:endParaRPr sz="2000" b="1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1979640"/>
            <a:ext cx="1879092" cy="1659636"/>
          </a:xfrm>
          <a:prstGeom prst="rect">
            <a:avLst/>
          </a:prstGeom>
        </p:spPr>
      </p:pic>
      <p:sp>
        <p:nvSpPr>
          <p:cNvPr id="58" name="Line 3"/>
          <p:cNvSpPr/>
          <p:nvPr/>
        </p:nvSpPr>
        <p:spPr>
          <a:xfrm flipV="1">
            <a:off x="7003560" y="2514600"/>
            <a:ext cx="914400" cy="9144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59" name="Line 4"/>
          <p:cNvSpPr/>
          <p:nvPr/>
        </p:nvSpPr>
        <p:spPr>
          <a:xfrm>
            <a:off x="7003560" y="2971800"/>
            <a:ext cx="914400" cy="214800"/>
          </a:xfrm>
          <a:prstGeom prst="line">
            <a:avLst/>
          </a:prstGeom>
          <a:ln>
            <a:solidFill>
              <a:srgbClr val="000000"/>
            </a:solidFill>
          </a:ln>
        </p:spPr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09560" y="2436840"/>
            <a:ext cx="770400" cy="770400"/>
          </a:xfrm>
          <a:prstGeom prst="rect">
            <a:avLst/>
          </a:prstGeom>
        </p:spPr>
      </p:pic>
      <p:pic>
        <p:nvPicPr>
          <p:cNvPr id="61" name="Picture 6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02680" y="3916680"/>
            <a:ext cx="2103120" cy="2103120"/>
          </a:xfrm>
          <a:prstGeom prst="rect">
            <a:avLst/>
          </a:prstGeom>
        </p:spPr>
      </p:pic>
      <p:sp>
        <p:nvSpPr>
          <p:cNvPr id="62" name="TextShape 5"/>
          <p:cNvSpPr txBox="1"/>
          <p:nvPr/>
        </p:nvSpPr>
        <p:spPr>
          <a:xfrm>
            <a:off x="7772400" y="1752600"/>
            <a:ext cx="120456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b="1" dirty="0"/>
              <a:t>Example</a:t>
            </a:r>
            <a:endParaRPr sz="1600" dirty="0"/>
          </a:p>
          <a:p>
            <a:r>
              <a:rPr lang="en-US" sz="1600" b="1" dirty="0"/>
              <a:t> Patch</a:t>
            </a:r>
            <a:endParaRPr sz="1600" dirty="0"/>
          </a:p>
        </p:txBody>
      </p:sp>
      <p:sp>
        <p:nvSpPr>
          <p:cNvPr id="63" name="TextShape 7"/>
          <p:cNvSpPr txBox="1"/>
          <p:nvPr/>
        </p:nvSpPr>
        <p:spPr>
          <a:xfrm>
            <a:off x="858960" y="3230160"/>
            <a:ext cx="4718880" cy="11894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To find matching scores – </a:t>
            </a:r>
            <a:endParaRPr sz="2000" dirty="0"/>
          </a:p>
          <a:p>
            <a:endParaRPr sz="2000" dirty="0"/>
          </a:p>
          <a:p>
            <a:r>
              <a:rPr lang="en-US" sz="2000" dirty="0" smtClean="0"/>
              <a:t>Patches </a:t>
            </a:r>
            <a:r>
              <a:rPr lang="en-US" sz="2000" dirty="0"/>
              <a:t>described by </a:t>
            </a:r>
            <a:r>
              <a:rPr lang="en-US" sz="2000" b="1" i="1" dirty="0" smtClean="0"/>
              <a:t>v</a:t>
            </a:r>
            <a:r>
              <a:rPr lang="en-US" sz="2000" b="1" i="1" baseline="-25000" dirty="0" smtClean="0"/>
              <a:t>i</a:t>
            </a:r>
            <a:r>
              <a:rPr lang="en-US" sz="2000" b="1" i="1" dirty="0" smtClean="0"/>
              <a:t> </a:t>
            </a:r>
            <a:r>
              <a:rPr lang="en-US" sz="2000" dirty="0"/>
              <a:t>and </a:t>
            </a:r>
            <a:r>
              <a:rPr lang="en-US" sz="2000" b="1" i="1" dirty="0" err="1" smtClean="0"/>
              <a:t>v</a:t>
            </a:r>
            <a:r>
              <a:rPr lang="en-US" sz="2000" b="1" i="1" baseline="-25000" dirty="0" err="1" smtClean="0"/>
              <a:t>j</a:t>
            </a:r>
            <a:r>
              <a:rPr lang="en-US" sz="2000" b="1" i="1" dirty="0" smtClean="0"/>
              <a:t> </a:t>
            </a:r>
            <a:r>
              <a:rPr lang="en-US" sz="2000" dirty="0"/>
              <a:t>(4x1 vectors)</a:t>
            </a:r>
            <a:endParaRPr sz="2000" dirty="0"/>
          </a:p>
          <a:p>
            <a:endParaRPr sz="2000" dirty="0"/>
          </a:p>
        </p:txBody>
      </p:sp>
      <p:sp>
        <p:nvSpPr>
          <p:cNvPr id="64" name="Line 8"/>
          <p:cNvSpPr/>
          <p:nvPr/>
        </p:nvSpPr>
        <p:spPr>
          <a:xfrm flipH="1">
            <a:off x="6754200" y="4113240"/>
            <a:ext cx="767520" cy="3492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5" name="Line 9"/>
          <p:cNvSpPr/>
          <p:nvPr/>
        </p:nvSpPr>
        <p:spPr>
          <a:xfrm>
            <a:off x="7521720" y="4132680"/>
            <a:ext cx="218880" cy="3297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6" name="Line 10"/>
          <p:cNvSpPr/>
          <p:nvPr/>
        </p:nvSpPr>
        <p:spPr>
          <a:xfrm flipH="1">
            <a:off x="6754200" y="4132680"/>
            <a:ext cx="731520" cy="135216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67" name="Line 11"/>
          <p:cNvSpPr/>
          <p:nvPr/>
        </p:nvSpPr>
        <p:spPr>
          <a:xfrm>
            <a:off x="7499040" y="4130160"/>
            <a:ext cx="230760" cy="1354680"/>
          </a:xfrm>
          <a:prstGeom prst="line">
            <a:avLst/>
          </a:prstGeom>
          <a:ln>
            <a:solidFill>
              <a:srgbClr val="000000"/>
            </a:solidFill>
          </a:ln>
        </p:spPr>
      </p:sp>
      <p:pic>
        <p:nvPicPr>
          <p:cNvPr id="68" name="Picture 6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50360" y="6156960"/>
            <a:ext cx="1609200" cy="548640"/>
          </a:xfrm>
          <a:prstGeom prst="rect">
            <a:avLst/>
          </a:prstGeom>
        </p:spPr>
      </p:pic>
      <p:pic>
        <p:nvPicPr>
          <p:cNvPr id="69" name="Picture 6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6320" y="4639200"/>
            <a:ext cx="3657600" cy="694800"/>
          </a:xfrm>
          <a:prstGeom prst="rect">
            <a:avLst/>
          </a:prstGeom>
        </p:spPr>
      </p:pic>
      <p:pic>
        <p:nvPicPr>
          <p:cNvPr id="70" name="Picture 6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4400" y="5745480"/>
            <a:ext cx="4892040" cy="27432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457200" y="152400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n-lt"/>
                <a:cs typeface="Calibri"/>
              </a:rPr>
              <a:t>Find possible matching patches.</a:t>
            </a:r>
            <a:br>
              <a:rPr lang="en-US" sz="2400" dirty="0" smtClean="0">
                <a:latin typeface="+mn-lt"/>
                <a:cs typeface="Calibri"/>
              </a:rPr>
            </a:br>
            <a:endParaRPr lang="en-US" sz="24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n-lt"/>
                <a:cs typeface="Calibri"/>
              </a:rPr>
              <a:t>Compute matching scores for pairs of patches.</a:t>
            </a:r>
            <a:endParaRPr lang="en-US" sz="24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09061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Shape 1"/>
          <p:cNvSpPr txBox="1"/>
          <p:nvPr/>
        </p:nvSpPr>
        <p:spPr>
          <a:xfrm>
            <a:off x="838200" y="381000"/>
            <a:ext cx="777204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000" dirty="0"/>
              <a:t>Pairwise Matching</a:t>
            </a:r>
            <a:endParaRPr sz="4000" dirty="0"/>
          </a:p>
        </p:txBody>
      </p:sp>
      <p:sp>
        <p:nvSpPr>
          <p:cNvPr id="19" name="TextShape 2"/>
          <p:cNvSpPr txBox="1"/>
          <p:nvPr/>
        </p:nvSpPr>
        <p:spPr>
          <a:xfrm>
            <a:off x="2301840" y="1066800"/>
            <a:ext cx="64368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i="1" dirty="0"/>
              <a:t>Pairwise Patch Matching (higher level matching)</a:t>
            </a:r>
            <a:endParaRPr sz="20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600200"/>
            <a:ext cx="7848600" cy="4081118"/>
          </a:xfrm>
          <a:prstGeom prst="rect">
            <a:avLst/>
          </a:prstGeom>
        </p:spPr>
      </p:pic>
      <p:sp>
        <p:nvSpPr>
          <p:cNvPr id="21" name="TextShape 3"/>
          <p:cNvSpPr txBox="1"/>
          <p:nvPr/>
        </p:nvSpPr>
        <p:spPr>
          <a:xfrm>
            <a:off x="1224720" y="5760720"/>
            <a:ext cx="7423200" cy="346320"/>
          </a:xfrm>
          <a:prstGeom prst="rect">
            <a:avLst/>
          </a:prstGeom>
          <a:solidFill>
            <a:srgbClr val="FFFFFF">
              <a:alpha val="0"/>
            </a:srgbClr>
          </a:solidFill>
        </p:spPr>
        <p:txBody>
          <a:bodyPr wrap="none" lIns="90000" tIns="45000" rIns="90000" bIns="45000"/>
          <a:lstStyle/>
          <a:p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Yellow patch</a:t>
            </a:r>
            <a:r>
              <a:rPr lang="en-US" sz="2000" dirty="0">
                <a:latin typeface="Calibri"/>
                <a:cs typeface="Calibri"/>
              </a:rPr>
              <a:t>: </a:t>
            </a:r>
            <a:r>
              <a:rPr lang="en-US" sz="2000" i="1" dirty="0">
                <a:latin typeface="Calibri"/>
                <a:cs typeface="Calibri"/>
              </a:rPr>
              <a:t>source</a:t>
            </a:r>
            <a:r>
              <a:rPr lang="en-US" sz="2000" dirty="0">
                <a:latin typeface="Calibri"/>
                <a:cs typeface="Calibri"/>
              </a:rPr>
              <a:t>, Green patch: </a:t>
            </a:r>
            <a:r>
              <a:rPr lang="en-US" sz="2000" i="1" dirty="0">
                <a:latin typeface="Calibri"/>
                <a:cs typeface="Calibri"/>
              </a:rPr>
              <a:t>true match</a:t>
            </a:r>
            <a:r>
              <a:rPr lang="en-US" sz="2000" dirty="0">
                <a:latin typeface="Calibri"/>
                <a:cs typeface="Calibri"/>
              </a:rPr>
              <a:t>, Red patch: </a:t>
            </a:r>
            <a:r>
              <a:rPr lang="en-US" sz="2000" i="1" dirty="0">
                <a:latin typeface="Calibri"/>
                <a:cs typeface="Calibri"/>
              </a:rPr>
              <a:t>false match</a:t>
            </a:r>
            <a:endParaRPr sz="2000" dirty="0">
              <a:latin typeface="Calibri"/>
              <a:cs typeface="Calibri"/>
            </a:endParaRPr>
          </a:p>
        </p:txBody>
      </p:sp>
      <p:cxnSp>
        <p:nvCxnSpPr>
          <p:cNvPr id="3" name="Curved Connector 2"/>
          <p:cNvCxnSpPr/>
          <p:nvPr/>
        </p:nvCxnSpPr>
        <p:spPr>
          <a:xfrm flipV="1">
            <a:off x="1752600" y="4953000"/>
            <a:ext cx="1219200" cy="9144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" name="Curved Connector 4"/>
          <p:cNvCxnSpPr/>
          <p:nvPr/>
        </p:nvCxnSpPr>
        <p:spPr>
          <a:xfrm flipV="1">
            <a:off x="3733800" y="4953000"/>
            <a:ext cx="990600" cy="9144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Curved Connector 6"/>
          <p:cNvCxnSpPr/>
          <p:nvPr/>
        </p:nvCxnSpPr>
        <p:spPr>
          <a:xfrm flipV="1">
            <a:off x="6477000" y="4876800"/>
            <a:ext cx="1219200" cy="91440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53020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8229600" cy="655637"/>
          </a:xfrm>
        </p:spPr>
        <p:txBody>
          <a:bodyPr/>
          <a:lstStyle/>
          <a:p>
            <a:r>
              <a:rPr lang="en-US" sz="4400" b="0" dirty="0" smtClean="0">
                <a:latin typeface="Calibri"/>
                <a:cs typeface="Calibri"/>
              </a:rPr>
              <a:t>Our Hierarchical Solution</a:t>
            </a:r>
            <a:endParaRPr lang="en-US" sz="4400" b="0" dirty="0">
              <a:latin typeface="Calibri"/>
              <a:cs typeface="Calibri"/>
            </a:endParaRPr>
          </a:p>
        </p:txBody>
      </p:sp>
      <p:sp>
        <p:nvSpPr>
          <p:cNvPr id="29" name="Line 3"/>
          <p:cNvSpPr/>
          <p:nvPr/>
        </p:nvSpPr>
        <p:spPr>
          <a:xfrm>
            <a:off x="1905000" y="1905000"/>
            <a:ext cx="0" cy="381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30" name="CustomShape 4"/>
          <p:cNvSpPr/>
          <p:nvPr/>
        </p:nvSpPr>
        <p:spPr>
          <a:xfrm>
            <a:off x="838200" y="2286000"/>
            <a:ext cx="2213280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400" b="1" dirty="0" smtClean="0"/>
              <a:t>Multi-</a:t>
            </a:r>
            <a:r>
              <a:rPr lang="en-US" b="1" dirty="0" smtClean="0"/>
              <a:t>Resolution </a:t>
            </a:r>
            <a:r>
              <a:rPr lang="en-US" sz="1400" b="1" dirty="0" smtClean="0"/>
              <a:t>Pyramid</a:t>
            </a:r>
            <a:endParaRPr b="1" dirty="0"/>
          </a:p>
        </p:txBody>
      </p:sp>
      <p:sp>
        <p:nvSpPr>
          <p:cNvPr id="31" name="Line 5"/>
          <p:cNvSpPr/>
          <p:nvPr/>
        </p:nvSpPr>
        <p:spPr>
          <a:xfrm>
            <a:off x="1905000" y="265176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32" name="CustomShape 6"/>
          <p:cNvSpPr/>
          <p:nvPr/>
        </p:nvSpPr>
        <p:spPr>
          <a:xfrm>
            <a:off x="679680" y="3197520"/>
            <a:ext cx="2560320" cy="103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33" name="TextShape 7"/>
          <p:cNvSpPr txBox="1"/>
          <p:nvPr/>
        </p:nvSpPr>
        <p:spPr>
          <a:xfrm>
            <a:off x="1136880" y="3317040"/>
            <a:ext cx="173736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err="1" smtClean="0"/>
              <a:t>Pairwise</a:t>
            </a:r>
            <a:r>
              <a:rPr lang="en-US" sz="1400" b="1" dirty="0" smtClean="0"/>
              <a:t> </a:t>
            </a:r>
            <a:r>
              <a:rPr lang="en-US" sz="1400" b="1" dirty="0"/>
              <a:t>Matching</a:t>
            </a:r>
            <a:endParaRPr dirty="0"/>
          </a:p>
        </p:txBody>
      </p:sp>
      <p:sp>
        <p:nvSpPr>
          <p:cNvPr id="34" name="TextShape 8"/>
          <p:cNvSpPr txBox="1"/>
          <p:nvPr/>
        </p:nvSpPr>
        <p:spPr>
          <a:xfrm>
            <a:off x="876240" y="3597120"/>
            <a:ext cx="118872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/>
              <a:t>Low-level </a:t>
            </a:r>
            <a:endParaRPr b="1" dirty="0"/>
          </a:p>
          <a:p>
            <a:r>
              <a:rPr lang="en-US" sz="1400" b="1" dirty="0"/>
              <a:t>matching</a:t>
            </a:r>
            <a:endParaRPr b="1" dirty="0"/>
          </a:p>
        </p:txBody>
      </p:sp>
      <p:sp>
        <p:nvSpPr>
          <p:cNvPr id="35" name="TextShape 9"/>
          <p:cNvSpPr txBox="1"/>
          <p:nvPr/>
        </p:nvSpPr>
        <p:spPr>
          <a:xfrm>
            <a:off x="2103840" y="3600360"/>
            <a:ext cx="109728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>
                <a:solidFill>
                  <a:schemeClr val="tx1"/>
                </a:solidFill>
              </a:rPr>
              <a:t>High-level </a:t>
            </a:r>
            <a:endParaRPr lang="en-US" sz="1400" b="1" dirty="0" smtClean="0">
              <a:solidFill>
                <a:schemeClr val="tx1"/>
              </a:solidFill>
            </a:endParaRPr>
          </a:p>
          <a:p>
            <a:r>
              <a:rPr lang="en-US" sz="1400" b="1" dirty="0" smtClean="0">
                <a:solidFill>
                  <a:schemeClr val="tx1"/>
                </a:solidFill>
              </a:rPr>
              <a:t>matching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36" name="TextShape 10"/>
          <p:cNvSpPr txBox="1"/>
          <p:nvPr/>
        </p:nvSpPr>
        <p:spPr>
          <a:xfrm>
            <a:off x="1776960" y="3610800"/>
            <a:ext cx="326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b="1" dirty="0"/>
              <a:t>+</a:t>
            </a:r>
            <a:endParaRPr b="1" dirty="0"/>
          </a:p>
        </p:txBody>
      </p:sp>
      <p:sp>
        <p:nvSpPr>
          <p:cNvPr id="37" name="Line 11"/>
          <p:cNvSpPr/>
          <p:nvPr/>
        </p:nvSpPr>
        <p:spPr>
          <a:xfrm>
            <a:off x="3240000" y="369648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38" name="CustomShape 12"/>
          <p:cNvSpPr/>
          <p:nvPr/>
        </p:nvSpPr>
        <p:spPr>
          <a:xfrm>
            <a:off x="3916080" y="3189600"/>
            <a:ext cx="2468880" cy="1005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39" name="CustomShape 13"/>
          <p:cNvSpPr/>
          <p:nvPr/>
        </p:nvSpPr>
        <p:spPr>
          <a:xfrm>
            <a:off x="1812960" y="5120640"/>
            <a:ext cx="320040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500"/>
              <a:t>Detection and Segmentation
of Repetitive Patterns</a:t>
            </a:r>
            <a:endParaRPr/>
          </a:p>
        </p:txBody>
      </p:sp>
      <p:sp>
        <p:nvSpPr>
          <p:cNvPr id="40" name="Line 14"/>
          <p:cNvSpPr/>
          <p:nvPr/>
        </p:nvSpPr>
        <p:spPr>
          <a:xfrm>
            <a:off x="1995840" y="4234320"/>
            <a:ext cx="1188720" cy="3376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41" name="Line 15"/>
          <p:cNvSpPr/>
          <p:nvPr/>
        </p:nvSpPr>
        <p:spPr>
          <a:xfrm flipH="1">
            <a:off x="3581400" y="4195440"/>
            <a:ext cx="1463040" cy="376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42" name="Line 17"/>
          <p:cNvSpPr/>
          <p:nvPr/>
        </p:nvSpPr>
        <p:spPr>
          <a:xfrm>
            <a:off x="3395004" y="4739640"/>
            <a:ext cx="0" cy="365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43" name="Line 18"/>
          <p:cNvSpPr/>
          <p:nvPr/>
        </p:nvSpPr>
        <p:spPr>
          <a:xfrm>
            <a:off x="5013360" y="557784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44" name="CustomShape 19"/>
          <p:cNvSpPr/>
          <p:nvPr/>
        </p:nvSpPr>
        <p:spPr>
          <a:xfrm>
            <a:off x="5653440" y="5212080"/>
            <a:ext cx="1173600" cy="7315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45" name="TextShape 20"/>
          <p:cNvSpPr txBox="1"/>
          <p:nvPr/>
        </p:nvSpPr>
        <p:spPr>
          <a:xfrm>
            <a:off x="5788440" y="5414400"/>
            <a:ext cx="9306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Output </a:t>
            </a:r>
            <a:endParaRPr sz="1600" dirty="0"/>
          </a:p>
        </p:txBody>
      </p:sp>
      <p:sp>
        <p:nvSpPr>
          <p:cNvPr id="46" name="TextShape 21"/>
          <p:cNvSpPr txBox="1"/>
          <p:nvPr/>
        </p:nvSpPr>
        <p:spPr>
          <a:xfrm>
            <a:off x="4337280" y="3347280"/>
            <a:ext cx="17373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>
                <a:solidFill>
                  <a:schemeClr val="bg1"/>
                </a:solidFill>
              </a:rPr>
              <a:t>Grouping Patches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48" name="TextShape 23"/>
          <p:cNvSpPr txBox="1"/>
          <p:nvPr/>
        </p:nvSpPr>
        <p:spPr>
          <a:xfrm>
            <a:off x="3569760" y="4682880"/>
            <a:ext cx="256032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Merge results from all scales</a:t>
            </a:r>
            <a:endParaRPr dirty="0"/>
          </a:p>
        </p:txBody>
      </p:sp>
      <p:sp>
        <p:nvSpPr>
          <p:cNvPr id="49" name="CustomShape 2"/>
          <p:cNvSpPr/>
          <p:nvPr/>
        </p:nvSpPr>
        <p:spPr>
          <a:xfrm>
            <a:off x="1319760" y="1463040"/>
            <a:ext cx="118872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8000" tIns="63000" rIns="108000" bIns="6300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Input Image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200400" y="44196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67200" y="3730823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Next </a:t>
            </a:r>
            <a:r>
              <a:rPr lang="en-US" b="1" dirty="0">
                <a:solidFill>
                  <a:schemeClr val="bg1"/>
                </a:solidFill>
              </a:rPr>
              <a:t>l</a:t>
            </a:r>
            <a:r>
              <a:rPr lang="en-US" b="1" dirty="0" smtClean="0">
                <a:solidFill>
                  <a:schemeClr val="bg1"/>
                </a:solidFill>
              </a:rPr>
              <a:t>evel matching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914400"/>
            <a:ext cx="415652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630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838200" y="228600"/>
            <a:ext cx="8153400" cy="83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>
                <a:latin typeface="+mj-lt"/>
                <a:cs typeface="Calibri"/>
              </a:rPr>
              <a:t>Grouping Patches</a:t>
            </a:r>
            <a:endParaRPr sz="4400" dirty="0">
              <a:latin typeface="+mj-lt"/>
              <a:cs typeface="Calibri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2301840" y="1101480"/>
            <a:ext cx="64368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i="1" dirty="0">
                <a:latin typeface="+mn-lt"/>
                <a:cs typeface="Calibri"/>
              </a:rPr>
              <a:t>Next-level patch matching</a:t>
            </a:r>
            <a:endParaRPr sz="2000" b="1" dirty="0">
              <a:latin typeface="+mn-lt"/>
              <a:cs typeface="Calibri"/>
            </a:endParaRPr>
          </a:p>
        </p:txBody>
      </p:sp>
      <p:sp>
        <p:nvSpPr>
          <p:cNvPr id="285" name="TextShape 3"/>
          <p:cNvSpPr txBox="1"/>
          <p:nvPr/>
        </p:nvSpPr>
        <p:spPr>
          <a:xfrm>
            <a:off x="4389120" y="2651760"/>
            <a:ext cx="322920" cy="9136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000"/>
              <a:t> </a:t>
            </a:r>
            <a:endParaRPr/>
          </a:p>
        </p:txBody>
      </p:sp>
      <p:pic>
        <p:nvPicPr>
          <p:cNvPr id="286" name="Picture 28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3000" y="3179160"/>
            <a:ext cx="4456424" cy="1621440"/>
          </a:xfrm>
          <a:prstGeom prst="rect">
            <a:avLst/>
          </a:prstGeom>
        </p:spPr>
      </p:pic>
      <p:sp>
        <p:nvSpPr>
          <p:cNvPr id="287" name="TextShape 4"/>
          <p:cNvSpPr txBox="1"/>
          <p:nvPr/>
        </p:nvSpPr>
        <p:spPr>
          <a:xfrm>
            <a:off x="2373000" y="3989880"/>
            <a:ext cx="457200" cy="4215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i="1" dirty="0" smtClean="0"/>
              <a:t>p</a:t>
            </a:r>
            <a:r>
              <a:rPr lang="en-US" sz="2000" i="1" baseline="-25000" dirty="0" smtClean="0"/>
              <a:t>a</a:t>
            </a:r>
            <a:endParaRPr sz="2000" dirty="0"/>
          </a:p>
        </p:txBody>
      </p:sp>
      <p:sp>
        <p:nvSpPr>
          <p:cNvPr id="288" name="TextShape 5"/>
          <p:cNvSpPr txBox="1"/>
          <p:nvPr/>
        </p:nvSpPr>
        <p:spPr>
          <a:xfrm>
            <a:off x="2627880" y="3166920"/>
            <a:ext cx="548640" cy="4215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i="1" dirty="0" err="1" smtClean="0"/>
              <a:t>p</a:t>
            </a:r>
            <a:r>
              <a:rPr lang="en-US" sz="2000" i="1" baseline="-25000" dirty="0" err="1" smtClean="0"/>
              <a:t>b</a:t>
            </a:r>
            <a:endParaRPr sz="2000" dirty="0"/>
          </a:p>
        </p:txBody>
      </p:sp>
      <p:sp>
        <p:nvSpPr>
          <p:cNvPr id="289" name="TextShape 6"/>
          <p:cNvSpPr txBox="1"/>
          <p:nvPr/>
        </p:nvSpPr>
        <p:spPr>
          <a:xfrm>
            <a:off x="6385560" y="3124200"/>
            <a:ext cx="548640" cy="4215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i="1" dirty="0" err="1" smtClean="0"/>
              <a:t>p</a:t>
            </a:r>
            <a:r>
              <a:rPr lang="en-US" sz="2000" i="1" baseline="-25000" dirty="0" err="1" smtClean="0"/>
              <a:t>bm</a:t>
            </a:r>
            <a:endParaRPr sz="2000" dirty="0"/>
          </a:p>
        </p:txBody>
      </p:sp>
      <p:sp>
        <p:nvSpPr>
          <p:cNvPr id="290" name="TextShape 7"/>
          <p:cNvSpPr txBox="1"/>
          <p:nvPr/>
        </p:nvSpPr>
        <p:spPr>
          <a:xfrm>
            <a:off x="5699760" y="4419600"/>
            <a:ext cx="548640" cy="4215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i="1" dirty="0" err="1" smtClean="0"/>
              <a:t>p</a:t>
            </a:r>
            <a:r>
              <a:rPr lang="en-US" sz="2000" i="1" baseline="-25000" dirty="0" err="1" smtClean="0"/>
              <a:t>am</a:t>
            </a:r>
            <a:endParaRPr sz="2000" dirty="0"/>
          </a:p>
        </p:txBody>
      </p:sp>
      <p:sp>
        <p:nvSpPr>
          <p:cNvPr id="291" name="TextShape 8"/>
          <p:cNvSpPr txBox="1"/>
          <p:nvPr/>
        </p:nvSpPr>
        <p:spPr>
          <a:xfrm>
            <a:off x="3953760" y="3144600"/>
            <a:ext cx="1441200" cy="436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 matches</a:t>
            </a:r>
            <a:endParaRPr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1905000"/>
            <a:ext cx="807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Check for similar neighborhood property.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Neighborhood property considers the spatial arrangement of neighboring patches.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4953000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Join p</a:t>
            </a:r>
            <a:r>
              <a:rPr lang="en-US" sz="2000" baseline="-25000" dirty="0" smtClean="0"/>
              <a:t>a </a:t>
            </a:r>
            <a:r>
              <a:rPr lang="en-US" sz="2000" dirty="0" smtClean="0"/>
              <a:t> with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and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am</a:t>
            </a:r>
            <a:r>
              <a:rPr lang="en-US" sz="2000" dirty="0" smtClean="0"/>
              <a:t> with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bm</a:t>
            </a:r>
            <a:r>
              <a:rPr lang="en-US" sz="2000" dirty="0" smtClean="0"/>
              <a:t> if –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Dist(p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,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) ~ Dist(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am</a:t>
            </a:r>
            <a:r>
              <a:rPr lang="en-US" sz="2000" dirty="0" smtClean="0"/>
              <a:t>,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bm</a:t>
            </a:r>
            <a:r>
              <a:rPr lang="en-US" sz="20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Orientation(p</a:t>
            </a:r>
            <a:r>
              <a:rPr lang="en-US" sz="2000" baseline="-25000" dirty="0" smtClean="0"/>
              <a:t>a</a:t>
            </a:r>
            <a:r>
              <a:rPr lang="en-US" sz="2000" dirty="0" smtClean="0"/>
              <a:t>,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) ~ Orientation(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am</a:t>
            </a:r>
            <a:r>
              <a:rPr lang="en-US" sz="2000" dirty="0" smtClean="0"/>
              <a:t>,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bm</a:t>
            </a:r>
            <a:r>
              <a:rPr lang="en-US" sz="2000" dirty="0" smtClean="0"/>
              <a:t>)</a:t>
            </a:r>
          </a:p>
        </p:txBody>
      </p:sp>
      <p:sp>
        <p:nvSpPr>
          <p:cNvPr id="15" name="TextShape 8"/>
          <p:cNvSpPr txBox="1"/>
          <p:nvPr/>
        </p:nvSpPr>
        <p:spPr>
          <a:xfrm>
            <a:off x="3794760" y="3982800"/>
            <a:ext cx="1441200" cy="436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 matches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468217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0"/>
      <p:bldP spid="288" grpId="0"/>
      <p:bldP spid="289" grpId="0"/>
      <p:bldP spid="290" grpId="0"/>
      <p:bldP spid="291" grpId="0"/>
      <p:bldP spid="1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6"/>
          <p:cNvSpPr txBox="1">
            <a:spLocks noGrp="1"/>
          </p:cNvSpPr>
          <p:nvPr>
            <p:ph type="title"/>
          </p:nvPr>
        </p:nvSpPr>
        <p:spPr>
          <a:xfrm>
            <a:off x="609600" y="152400"/>
            <a:ext cx="7620001" cy="1538853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4400" b="0" cap="none" dirty="0" smtClean="0">
                <a:latin typeface="+mn-lt"/>
              </a:rPr>
              <a:t>Cultural Heritage Sites </a:t>
            </a:r>
            <a:br>
              <a:rPr lang="en-US" sz="4400" b="0" cap="none" dirty="0" smtClean="0">
                <a:latin typeface="+mn-lt"/>
              </a:rPr>
            </a:br>
            <a:r>
              <a:rPr lang="en-US" sz="4400" b="0" cap="none" dirty="0" smtClean="0">
                <a:latin typeface="+mn-lt"/>
              </a:rPr>
              <a:t>of the World</a:t>
            </a:r>
            <a:endParaRPr lang="en" sz="4400" b="0" cap="none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1531203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n-lt"/>
                <a:cs typeface="Calibri"/>
              </a:rPr>
              <a:t>Buildings, Monuments, Places of Worship, Castles </a:t>
            </a:r>
            <a:br>
              <a:rPr lang="en-US" sz="2400" dirty="0" smtClean="0">
                <a:latin typeface="+mn-lt"/>
                <a:cs typeface="Calibri"/>
              </a:rPr>
            </a:br>
            <a:r>
              <a:rPr lang="en-US" sz="2400" dirty="0" smtClean="0">
                <a:latin typeface="+mn-lt"/>
                <a:cs typeface="Calibri"/>
              </a:rPr>
              <a:t>and Work of Art.</a:t>
            </a:r>
            <a:endParaRPr lang="en-US" sz="2400" dirty="0">
              <a:latin typeface="+mn-lt"/>
              <a:cs typeface="Calibri"/>
            </a:endParaRPr>
          </a:p>
        </p:txBody>
      </p:sp>
      <p:pic>
        <p:nvPicPr>
          <p:cNvPr id="3" name="Picture 2" descr="Blenheim_Palace_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3577307" cy="16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038600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Blenheim Palace, England</a:t>
            </a:r>
            <a:endParaRPr lang="en-US" dirty="0">
              <a:latin typeface="+mn-lt"/>
            </a:endParaRPr>
          </a:p>
        </p:txBody>
      </p:sp>
      <p:pic>
        <p:nvPicPr>
          <p:cNvPr id="7" name="Picture 6" descr="Sass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38400"/>
            <a:ext cx="2133600" cy="16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4035623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Sassi</a:t>
            </a:r>
            <a:r>
              <a:rPr lang="en-US" dirty="0" smtClean="0">
                <a:latin typeface="+mn-lt"/>
              </a:rPr>
              <a:t>, Caves in Italy</a:t>
            </a:r>
            <a:endParaRPr lang="en-US" dirty="0">
              <a:latin typeface="+mn-lt"/>
            </a:endParaRPr>
          </a:p>
        </p:txBody>
      </p:sp>
      <p:pic>
        <p:nvPicPr>
          <p:cNvPr id="9" name="Picture 8" descr="Heidelberg-Schloß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438400"/>
            <a:ext cx="2130266" cy="1600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7000" y="4048780"/>
            <a:ext cx="2519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Heidelberg Castle, Germany</a:t>
            </a:r>
            <a:endParaRPr lang="en-US" dirty="0">
              <a:latin typeface="+mn-lt"/>
            </a:endParaRPr>
          </a:p>
        </p:txBody>
      </p:sp>
      <p:pic>
        <p:nvPicPr>
          <p:cNvPr id="10" name="Picture 9" descr="Hampi-Chariot-300x2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419600"/>
            <a:ext cx="27432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600" y="6550223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[Image Sources: </a:t>
            </a:r>
            <a:r>
              <a:rPr lang="en-US" dirty="0" err="1" smtClean="0">
                <a:latin typeface="+mn-lt"/>
              </a:rPr>
              <a:t>Wikipedia.org</a:t>
            </a:r>
            <a:r>
              <a:rPr lang="en-US" dirty="0" smtClean="0">
                <a:latin typeface="+mn-lt"/>
              </a:rPr>
              <a:t>]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6248400"/>
            <a:ext cx="249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Stone Chariot, </a:t>
            </a:r>
            <a:r>
              <a:rPr lang="en-US" dirty="0" err="1" smtClean="0">
                <a:latin typeface="+mn-lt"/>
              </a:rPr>
              <a:t>Hampi</a:t>
            </a:r>
            <a:r>
              <a:rPr lang="en-US" dirty="0" smtClean="0">
                <a:latin typeface="+mn-lt"/>
              </a:rPr>
              <a:t>, India</a:t>
            </a:r>
            <a:endParaRPr lang="en-US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52800" y="6245423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Notre Dame Cathedral, Paris</a:t>
            </a:r>
            <a:endParaRPr lang="en-US" dirty="0">
              <a:latin typeface="+mn-lt"/>
            </a:endParaRPr>
          </a:p>
        </p:txBody>
      </p:sp>
      <p:pic>
        <p:nvPicPr>
          <p:cNvPr id="14" name="Picture 13" descr="Daz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419600"/>
            <a:ext cx="2438400" cy="18288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269182" y="6248400"/>
            <a:ext cx="2493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Dazu</a:t>
            </a:r>
            <a:r>
              <a:rPr lang="en-US" dirty="0" smtClean="0">
                <a:latin typeface="+mn-lt"/>
              </a:rPr>
              <a:t> Rock Carvings, China</a:t>
            </a:r>
            <a:endParaRPr lang="en-US" dirty="0">
              <a:latin typeface="+mn-lt"/>
            </a:endParaRPr>
          </a:p>
        </p:txBody>
      </p:sp>
      <p:pic>
        <p:nvPicPr>
          <p:cNvPr id="16" name="Picture 15" descr="NotreDame2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419600"/>
            <a:ext cx="228372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4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2" grpId="0"/>
      <p:bldP spid="20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838200" y="228600"/>
            <a:ext cx="8153400" cy="8382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>
                <a:latin typeface="+mn-lt"/>
                <a:cs typeface="Calibri"/>
              </a:rPr>
              <a:t>Grouping Patches</a:t>
            </a:r>
            <a:endParaRPr sz="4400" dirty="0">
              <a:latin typeface="+mn-lt"/>
              <a:cs typeface="Calibri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2301840" y="1066800"/>
            <a:ext cx="64368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i="1" dirty="0">
                <a:latin typeface="+mn-lt"/>
                <a:cs typeface="Calibri"/>
              </a:rPr>
              <a:t>Next</a:t>
            </a:r>
            <a:r>
              <a:rPr lang="en-US" sz="2000" b="1" i="1" dirty="0">
                <a:latin typeface="+mj-lt"/>
                <a:cs typeface="Calibri"/>
              </a:rPr>
              <a:t>-level patch matching</a:t>
            </a:r>
            <a:endParaRPr sz="2000" b="1" dirty="0">
              <a:latin typeface="+mj-lt"/>
              <a:cs typeface="Calibri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8880" y="1676400"/>
            <a:ext cx="3657600" cy="188352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7760" y="1676400"/>
            <a:ext cx="3657600" cy="190188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0960" y="3910080"/>
            <a:ext cx="3703320" cy="1920240"/>
          </a:xfrm>
          <a:prstGeom prst="rect">
            <a:avLst/>
          </a:prstGeom>
        </p:spPr>
      </p:pic>
      <p:pic>
        <p:nvPicPr>
          <p:cNvPr id="20" name="Picture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37760" y="3901440"/>
            <a:ext cx="3657600" cy="1892880"/>
          </a:xfrm>
          <a:prstGeom prst="rect">
            <a:avLst/>
          </a:prstGeom>
        </p:spPr>
      </p:pic>
      <p:sp>
        <p:nvSpPr>
          <p:cNvPr id="21" name="TextShape 3"/>
          <p:cNvSpPr txBox="1"/>
          <p:nvPr/>
        </p:nvSpPr>
        <p:spPr>
          <a:xfrm>
            <a:off x="731520" y="6234480"/>
            <a:ext cx="786384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dirty="0"/>
              <a:t>Connectivity graphs at various scales of </a:t>
            </a:r>
            <a:r>
              <a:rPr lang="en-US" sz="1800" dirty="0" smtClean="0"/>
              <a:t>multi-resolution pyramid</a:t>
            </a:r>
            <a:r>
              <a:rPr lang="en-US" sz="1800" dirty="0"/>
              <a:t>.</a:t>
            </a:r>
            <a:endParaRPr sz="1800" dirty="0"/>
          </a:p>
        </p:txBody>
      </p:sp>
      <p:sp>
        <p:nvSpPr>
          <p:cNvPr id="22" name="TextShape 4"/>
          <p:cNvSpPr txBox="1"/>
          <p:nvPr/>
        </p:nvSpPr>
        <p:spPr>
          <a:xfrm>
            <a:off x="781920" y="3505200"/>
            <a:ext cx="360720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dirty="0"/>
              <a:t>Level 1, scale factor = 1.0</a:t>
            </a:r>
            <a:endParaRPr sz="1800" dirty="0"/>
          </a:p>
        </p:txBody>
      </p:sp>
      <p:sp>
        <p:nvSpPr>
          <p:cNvPr id="23" name="TextShape 5"/>
          <p:cNvSpPr txBox="1"/>
          <p:nvPr/>
        </p:nvSpPr>
        <p:spPr>
          <a:xfrm>
            <a:off x="4921920" y="3505200"/>
            <a:ext cx="367344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dirty="0"/>
              <a:t>Level 3, scale factor = 0.9025</a:t>
            </a:r>
            <a:endParaRPr sz="1800" dirty="0"/>
          </a:p>
        </p:txBody>
      </p:sp>
      <p:sp>
        <p:nvSpPr>
          <p:cNvPr id="24" name="TextShape 6"/>
          <p:cNvSpPr txBox="1"/>
          <p:nvPr/>
        </p:nvSpPr>
        <p:spPr>
          <a:xfrm>
            <a:off x="731520" y="5805840"/>
            <a:ext cx="374904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dirty="0"/>
              <a:t>Level 5, scale factor = 0.8128</a:t>
            </a:r>
            <a:endParaRPr sz="1800" dirty="0"/>
          </a:p>
        </p:txBody>
      </p:sp>
      <p:sp>
        <p:nvSpPr>
          <p:cNvPr id="25" name="TextShape 7"/>
          <p:cNvSpPr txBox="1"/>
          <p:nvPr/>
        </p:nvSpPr>
        <p:spPr>
          <a:xfrm>
            <a:off x="4937760" y="5751120"/>
            <a:ext cx="365760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dirty="0"/>
              <a:t>Level 8, scale factor = 0.6998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9965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163"/>
            <a:ext cx="8229600" cy="655637"/>
          </a:xfrm>
        </p:spPr>
        <p:txBody>
          <a:bodyPr/>
          <a:lstStyle/>
          <a:p>
            <a:r>
              <a:rPr lang="en-US" sz="4400" b="0" dirty="0" smtClean="0">
                <a:latin typeface="+mj-lt"/>
                <a:cs typeface="Calibri"/>
              </a:rPr>
              <a:t>Our Hierarchical Solution</a:t>
            </a:r>
            <a:endParaRPr lang="en-US" sz="4400" b="0" dirty="0">
              <a:latin typeface="+mj-lt"/>
              <a:cs typeface="Calibri"/>
            </a:endParaRPr>
          </a:p>
        </p:txBody>
      </p:sp>
      <p:sp>
        <p:nvSpPr>
          <p:cNvPr id="6" name="Line 3"/>
          <p:cNvSpPr/>
          <p:nvPr/>
        </p:nvSpPr>
        <p:spPr>
          <a:xfrm>
            <a:off x="1905000" y="1905000"/>
            <a:ext cx="0" cy="381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" name="CustomShape 4"/>
          <p:cNvSpPr/>
          <p:nvPr/>
        </p:nvSpPr>
        <p:spPr>
          <a:xfrm>
            <a:off x="838200" y="2286000"/>
            <a:ext cx="2213280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400" dirty="0" smtClean="0"/>
              <a:t>Multi-</a:t>
            </a:r>
            <a:r>
              <a:rPr lang="en-US" dirty="0" smtClean="0"/>
              <a:t>Resolution </a:t>
            </a:r>
            <a:r>
              <a:rPr lang="en-US" sz="1400" dirty="0" smtClean="0"/>
              <a:t>Pyramid</a:t>
            </a:r>
            <a:endParaRPr dirty="0"/>
          </a:p>
        </p:txBody>
      </p:sp>
      <p:sp>
        <p:nvSpPr>
          <p:cNvPr id="8" name="Line 5"/>
          <p:cNvSpPr/>
          <p:nvPr/>
        </p:nvSpPr>
        <p:spPr>
          <a:xfrm>
            <a:off x="1905000" y="265176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" name="CustomShape 6"/>
          <p:cNvSpPr/>
          <p:nvPr/>
        </p:nvSpPr>
        <p:spPr>
          <a:xfrm>
            <a:off x="679680" y="3197520"/>
            <a:ext cx="2560320" cy="103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" name="TextShape 7"/>
          <p:cNvSpPr txBox="1"/>
          <p:nvPr/>
        </p:nvSpPr>
        <p:spPr>
          <a:xfrm>
            <a:off x="1136880" y="3317040"/>
            <a:ext cx="173736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err="1" smtClean="0"/>
              <a:t>Pairwise</a:t>
            </a:r>
            <a:r>
              <a:rPr lang="en-US" sz="1400" b="1" dirty="0" smtClean="0"/>
              <a:t> </a:t>
            </a:r>
            <a:r>
              <a:rPr lang="en-US" sz="1400" b="1" dirty="0"/>
              <a:t>Matching</a:t>
            </a:r>
            <a:endParaRPr dirty="0"/>
          </a:p>
        </p:txBody>
      </p:sp>
      <p:sp>
        <p:nvSpPr>
          <p:cNvPr id="11" name="TextShape 8"/>
          <p:cNvSpPr txBox="1"/>
          <p:nvPr/>
        </p:nvSpPr>
        <p:spPr>
          <a:xfrm>
            <a:off x="876240" y="3597120"/>
            <a:ext cx="118872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Low-level </a:t>
            </a:r>
            <a:endParaRPr dirty="0"/>
          </a:p>
          <a:p>
            <a:r>
              <a:rPr lang="en-US" sz="1400" dirty="0"/>
              <a:t>matching</a:t>
            </a:r>
            <a:endParaRPr dirty="0"/>
          </a:p>
        </p:txBody>
      </p:sp>
      <p:sp>
        <p:nvSpPr>
          <p:cNvPr id="12" name="TextShape 9"/>
          <p:cNvSpPr txBox="1"/>
          <p:nvPr/>
        </p:nvSpPr>
        <p:spPr>
          <a:xfrm>
            <a:off x="2103840" y="3600360"/>
            <a:ext cx="109728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High-level </a:t>
            </a:r>
            <a:endParaRPr lang="en-US" sz="1400" dirty="0" smtClean="0"/>
          </a:p>
          <a:p>
            <a:r>
              <a:rPr lang="en-US" sz="1400" dirty="0" smtClean="0"/>
              <a:t>matching</a:t>
            </a:r>
            <a:endParaRPr dirty="0"/>
          </a:p>
        </p:txBody>
      </p:sp>
      <p:sp>
        <p:nvSpPr>
          <p:cNvPr id="13" name="TextShape 10"/>
          <p:cNvSpPr txBox="1"/>
          <p:nvPr/>
        </p:nvSpPr>
        <p:spPr>
          <a:xfrm>
            <a:off x="1776960" y="3610800"/>
            <a:ext cx="326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+</a:t>
            </a:r>
            <a:endParaRPr/>
          </a:p>
        </p:txBody>
      </p:sp>
      <p:sp>
        <p:nvSpPr>
          <p:cNvPr id="14" name="Line 11"/>
          <p:cNvSpPr/>
          <p:nvPr/>
        </p:nvSpPr>
        <p:spPr>
          <a:xfrm>
            <a:off x="3240000" y="369648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5" name="CustomShape 12"/>
          <p:cNvSpPr/>
          <p:nvPr/>
        </p:nvSpPr>
        <p:spPr>
          <a:xfrm>
            <a:off x="3916080" y="3189600"/>
            <a:ext cx="246888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6" name="CustomShape 13"/>
          <p:cNvSpPr/>
          <p:nvPr/>
        </p:nvSpPr>
        <p:spPr>
          <a:xfrm>
            <a:off x="1812960" y="5120640"/>
            <a:ext cx="320040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500"/>
              <a:t>Detection and Segmentation
of Repetitive Patterns</a:t>
            </a:r>
            <a:endParaRPr/>
          </a:p>
        </p:txBody>
      </p:sp>
      <p:sp>
        <p:nvSpPr>
          <p:cNvPr id="17" name="Line 14"/>
          <p:cNvSpPr/>
          <p:nvPr/>
        </p:nvSpPr>
        <p:spPr>
          <a:xfrm>
            <a:off x="1995840" y="4234320"/>
            <a:ext cx="1188720" cy="3376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8" name="Line 15"/>
          <p:cNvSpPr/>
          <p:nvPr/>
        </p:nvSpPr>
        <p:spPr>
          <a:xfrm flipH="1">
            <a:off x="3581400" y="4195440"/>
            <a:ext cx="1463040" cy="376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" name="Line 17"/>
          <p:cNvSpPr/>
          <p:nvPr/>
        </p:nvSpPr>
        <p:spPr>
          <a:xfrm>
            <a:off x="3395004" y="4739640"/>
            <a:ext cx="0" cy="365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" name="Line 18"/>
          <p:cNvSpPr/>
          <p:nvPr/>
        </p:nvSpPr>
        <p:spPr>
          <a:xfrm>
            <a:off x="5013360" y="557784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1" name="CustomShape 19"/>
          <p:cNvSpPr/>
          <p:nvPr/>
        </p:nvSpPr>
        <p:spPr>
          <a:xfrm>
            <a:off x="5653440" y="5212080"/>
            <a:ext cx="1173600" cy="7315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22" name="TextShape 20"/>
          <p:cNvSpPr txBox="1"/>
          <p:nvPr/>
        </p:nvSpPr>
        <p:spPr>
          <a:xfrm>
            <a:off x="5788440" y="5414400"/>
            <a:ext cx="9306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Output </a:t>
            </a:r>
            <a:endParaRPr sz="1600" dirty="0"/>
          </a:p>
        </p:txBody>
      </p:sp>
      <p:sp>
        <p:nvSpPr>
          <p:cNvPr id="23" name="TextShape 21"/>
          <p:cNvSpPr txBox="1"/>
          <p:nvPr/>
        </p:nvSpPr>
        <p:spPr>
          <a:xfrm>
            <a:off x="4337280" y="3347280"/>
            <a:ext cx="17373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Grouping Patches</a:t>
            </a:r>
            <a:endParaRPr/>
          </a:p>
        </p:txBody>
      </p:sp>
      <p:sp>
        <p:nvSpPr>
          <p:cNvPr id="24" name="TextShape 22"/>
          <p:cNvSpPr txBox="1"/>
          <p:nvPr/>
        </p:nvSpPr>
        <p:spPr>
          <a:xfrm>
            <a:off x="4353840" y="3641040"/>
            <a:ext cx="1828800" cy="29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r>
              <a:rPr lang="en-US" sz="1400"/>
              <a:t>Next level matching</a:t>
            </a:r>
            <a:endParaRPr/>
          </a:p>
        </p:txBody>
      </p:sp>
      <p:sp>
        <p:nvSpPr>
          <p:cNvPr id="25" name="TextShape 23"/>
          <p:cNvSpPr txBox="1"/>
          <p:nvPr/>
        </p:nvSpPr>
        <p:spPr>
          <a:xfrm>
            <a:off x="3569760" y="4682880"/>
            <a:ext cx="256032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/>
              <a:t>Merge results from all scales</a:t>
            </a:r>
            <a:endParaRPr b="1" dirty="0"/>
          </a:p>
        </p:txBody>
      </p:sp>
      <p:sp>
        <p:nvSpPr>
          <p:cNvPr id="27" name="CustomShape 2"/>
          <p:cNvSpPr/>
          <p:nvPr/>
        </p:nvSpPr>
        <p:spPr>
          <a:xfrm>
            <a:off x="1319760" y="1447800"/>
            <a:ext cx="118872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8000" tIns="63000" rIns="108000" bIns="6300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Input Image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00400" y="4419600"/>
            <a:ext cx="381000" cy="381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9" y="990600"/>
            <a:ext cx="426421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2261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874920" y="331920"/>
            <a:ext cx="8116680" cy="6586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>
                <a:latin typeface="+mj-lt"/>
                <a:cs typeface="Calibri"/>
              </a:rPr>
              <a:t>Merge Results of all Scales</a:t>
            </a:r>
            <a:endParaRPr sz="4400" dirty="0">
              <a:latin typeface="+mj-lt"/>
              <a:cs typeface="Calibri"/>
            </a:endParaRPr>
          </a:p>
        </p:txBody>
      </p:sp>
      <p:pic>
        <p:nvPicPr>
          <p:cNvPr id="307" name="Picture 30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254120"/>
            <a:ext cx="3657600" cy="1901880"/>
          </a:xfrm>
          <a:prstGeom prst="rect">
            <a:avLst/>
          </a:prstGeom>
        </p:spPr>
      </p:pic>
      <p:pic>
        <p:nvPicPr>
          <p:cNvPr id="308" name="Picture 30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26320" y="1219200"/>
            <a:ext cx="3657600" cy="1920240"/>
          </a:xfrm>
          <a:prstGeom prst="rect">
            <a:avLst/>
          </a:prstGeom>
        </p:spPr>
      </p:pic>
      <p:sp>
        <p:nvSpPr>
          <p:cNvPr id="309" name="Line 2"/>
          <p:cNvSpPr/>
          <p:nvPr/>
        </p:nvSpPr>
        <p:spPr>
          <a:xfrm>
            <a:off x="4362840" y="2168520"/>
            <a:ext cx="5914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311" name="TextShape 4"/>
          <p:cNvSpPr txBox="1"/>
          <p:nvPr/>
        </p:nvSpPr>
        <p:spPr>
          <a:xfrm>
            <a:off x="1472760" y="3213240"/>
            <a:ext cx="22860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Connectivity Graph</a:t>
            </a:r>
            <a:endParaRPr sz="1600" dirty="0"/>
          </a:p>
        </p:txBody>
      </p:sp>
      <p:sp>
        <p:nvSpPr>
          <p:cNvPr id="312" name="TextShape 5"/>
          <p:cNvSpPr txBox="1"/>
          <p:nvPr/>
        </p:nvSpPr>
        <p:spPr>
          <a:xfrm>
            <a:off x="5415480" y="3177240"/>
            <a:ext cx="310896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Corresponding Score Image</a:t>
            </a:r>
            <a:endParaRPr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36576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Connectivity Graph to Score Image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Convert each connectivity graph to corresponding score image.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A patch with strong neighborhood grouping will have higher scores.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5105400"/>
            <a:ext cx="8077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Merge Score Images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Scale each score image to highest level in </a:t>
            </a:r>
            <a:r>
              <a:rPr lang="en-US" sz="2000" dirty="0" smtClean="0"/>
              <a:t>multi-resolution pyramid</a:t>
            </a:r>
            <a:r>
              <a:rPr lang="en-US" sz="2000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At each pixel, keep the maximum score amongst all the score images.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59300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11163"/>
            <a:ext cx="8229600" cy="655637"/>
          </a:xfrm>
        </p:spPr>
        <p:txBody>
          <a:bodyPr/>
          <a:lstStyle/>
          <a:p>
            <a:r>
              <a:rPr lang="en-US" sz="4400" b="0" dirty="0" smtClean="0">
                <a:latin typeface="+mn-lt"/>
                <a:cs typeface="Calibri"/>
              </a:rPr>
              <a:t>Our Hierarchical Solution</a:t>
            </a:r>
            <a:endParaRPr lang="en-US" sz="4400" b="0" dirty="0">
              <a:latin typeface="+mn-lt"/>
              <a:cs typeface="Calibri"/>
            </a:endParaRPr>
          </a:p>
        </p:txBody>
      </p:sp>
      <p:sp>
        <p:nvSpPr>
          <p:cNvPr id="6" name="Line 3"/>
          <p:cNvSpPr/>
          <p:nvPr/>
        </p:nvSpPr>
        <p:spPr>
          <a:xfrm>
            <a:off x="1905000" y="1905000"/>
            <a:ext cx="0" cy="38100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7" name="CustomShape 4"/>
          <p:cNvSpPr/>
          <p:nvPr/>
        </p:nvSpPr>
        <p:spPr>
          <a:xfrm>
            <a:off x="838200" y="2286000"/>
            <a:ext cx="2213280" cy="381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400" dirty="0" smtClean="0"/>
              <a:t>Multi-</a:t>
            </a:r>
            <a:r>
              <a:rPr lang="en-US" dirty="0" smtClean="0"/>
              <a:t>Resolution </a:t>
            </a:r>
            <a:r>
              <a:rPr lang="en-US" sz="1400" dirty="0" smtClean="0"/>
              <a:t>Pyramid</a:t>
            </a:r>
            <a:endParaRPr dirty="0"/>
          </a:p>
        </p:txBody>
      </p:sp>
      <p:sp>
        <p:nvSpPr>
          <p:cNvPr id="8" name="Line 5"/>
          <p:cNvSpPr/>
          <p:nvPr/>
        </p:nvSpPr>
        <p:spPr>
          <a:xfrm>
            <a:off x="1905000" y="2651760"/>
            <a:ext cx="0" cy="54864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9" name="CustomShape 6"/>
          <p:cNvSpPr/>
          <p:nvPr/>
        </p:nvSpPr>
        <p:spPr>
          <a:xfrm>
            <a:off x="679680" y="3197520"/>
            <a:ext cx="2560320" cy="10368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0" name="TextShape 7"/>
          <p:cNvSpPr txBox="1"/>
          <p:nvPr/>
        </p:nvSpPr>
        <p:spPr>
          <a:xfrm>
            <a:off x="1136880" y="3317040"/>
            <a:ext cx="1737360" cy="3816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 dirty="0" err="1" smtClean="0"/>
              <a:t>Pairwise</a:t>
            </a:r>
            <a:r>
              <a:rPr lang="en-US" sz="1400" b="1" dirty="0" smtClean="0"/>
              <a:t> </a:t>
            </a:r>
            <a:r>
              <a:rPr lang="en-US" sz="1400" b="1" dirty="0"/>
              <a:t>Matching</a:t>
            </a:r>
            <a:endParaRPr dirty="0"/>
          </a:p>
        </p:txBody>
      </p:sp>
      <p:sp>
        <p:nvSpPr>
          <p:cNvPr id="11" name="TextShape 8"/>
          <p:cNvSpPr txBox="1"/>
          <p:nvPr/>
        </p:nvSpPr>
        <p:spPr>
          <a:xfrm>
            <a:off x="876240" y="3597120"/>
            <a:ext cx="118872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Low-level </a:t>
            </a:r>
            <a:endParaRPr dirty="0"/>
          </a:p>
          <a:p>
            <a:r>
              <a:rPr lang="en-US" sz="1400" dirty="0"/>
              <a:t>matching</a:t>
            </a:r>
            <a:endParaRPr dirty="0"/>
          </a:p>
        </p:txBody>
      </p:sp>
      <p:sp>
        <p:nvSpPr>
          <p:cNvPr id="12" name="TextShape 9"/>
          <p:cNvSpPr txBox="1"/>
          <p:nvPr/>
        </p:nvSpPr>
        <p:spPr>
          <a:xfrm>
            <a:off x="2103840" y="3600360"/>
            <a:ext cx="1097280" cy="489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High-level </a:t>
            </a:r>
            <a:endParaRPr lang="en-US" sz="1400" dirty="0" smtClean="0"/>
          </a:p>
          <a:p>
            <a:r>
              <a:rPr lang="en-US" sz="1400" dirty="0" smtClean="0"/>
              <a:t>matching</a:t>
            </a:r>
            <a:endParaRPr dirty="0"/>
          </a:p>
        </p:txBody>
      </p:sp>
      <p:sp>
        <p:nvSpPr>
          <p:cNvPr id="13" name="TextShape 10"/>
          <p:cNvSpPr txBox="1"/>
          <p:nvPr/>
        </p:nvSpPr>
        <p:spPr>
          <a:xfrm>
            <a:off x="1776960" y="3610800"/>
            <a:ext cx="326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/>
              <a:t>+</a:t>
            </a:r>
            <a:endParaRPr/>
          </a:p>
        </p:txBody>
      </p:sp>
      <p:sp>
        <p:nvSpPr>
          <p:cNvPr id="14" name="Line 11"/>
          <p:cNvSpPr/>
          <p:nvPr/>
        </p:nvSpPr>
        <p:spPr>
          <a:xfrm>
            <a:off x="3240000" y="369648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5" name="CustomShape 12"/>
          <p:cNvSpPr/>
          <p:nvPr/>
        </p:nvSpPr>
        <p:spPr>
          <a:xfrm>
            <a:off x="3916080" y="3189600"/>
            <a:ext cx="2468880" cy="100584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16" name="CustomShape 13"/>
          <p:cNvSpPr/>
          <p:nvPr/>
        </p:nvSpPr>
        <p:spPr>
          <a:xfrm>
            <a:off x="1812960" y="5120640"/>
            <a:ext cx="3200400" cy="1005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90000" tIns="45000" rIns="90000" bIns="45000" anchor="ctr"/>
          <a:lstStyle/>
          <a:p>
            <a:pPr algn="ctr"/>
            <a:r>
              <a:rPr lang="en-US" sz="1500" b="1" dirty="0"/>
              <a:t>Detection and Segmentation
of Repetitive Patterns</a:t>
            </a:r>
            <a:endParaRPr b="1" dirty="0"/>
          </a:p>
        </p:txBody>
      </p:sp>
      <p:sp>
        <p:nvSpPr>
          <p:cNvPr id="17" name="Line 14"/>
          <p:cNvSpPr/>
          <p:nvPr/>
        </p:nvSpPr>
        <p:spPr>
          <a:xfrm>
            <a:off x="1995840" y="4234320"/>
            <a:ext cx="1188720" cy="3376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8" name="Line 15"/>
          <p:cNvSpPr/>
          <p:nvPr/>
        </p:nvSpPr>
        <p:spPr>
          <a:xfrm flipH="1">
            <a:off x="3581400" y="4195440"/>
            <a:ext cx="1463040" cy="3765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" name="Line 17"/>
          <p:cNvSpPr/>
          <p:nvPr/>
        </p:nvSpPr>
        <p:spPr>
          <a:xfrm>
            <a:off x="3395004" y="4739640"/>
            <a:ext cx="0" cy="36576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" name="Line 18"/>
          <p:cNvSpPr/>
          <p:nvPr/>
        </p:nvSpPr>
        <p:spPr>
          <a:xfrm>
            <a:off x="5013360" y="5577840"/>
            <a:ext cx="640080" cy="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1" name="CustomShape 19"/>
          <p:cNvSpPr/>
          <p:nvPr/>
        </p:nvSpPr>
        <p:spPr>
          <a:xfrm>
            <a:off x="5653440" y="5212080"/>
            <a:ext cx="1173600" cy="7315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sp>
      <p:sp>
        <p:nvSpPr>
          <p:cNvPr id="22" name="TextShape 20"/>
          <p:cNvSpPr txBox="1"/>
          <p:nvPr/>
        </p:nvSpPr>
        <p:spPr>
          <a:xfrm>
            <a:off x="5788440" y="5414400"/>
            <a:ext cx="93060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600" dirty="0"/>
              <a:t>Output </a:t>
            </a:r>
            <a:endParaRPr sz="1600" dirty="0"/>
          </a:p>
        </p:txBody>
      </p:sp>
      <p:sp>
        <p:nvSpPr>
          <p:cNvPr id="23" name="TextShape 21"/>
          <p:cNvSpPr txBox="1"/>
          <p:nvPr/>
        </p:nvSpPr>
        <p:spPr>
          <a:xfrm>
            <a:off x="4337280" y="3347280"/>
            <a:ext cx="173736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b="1"/>
              <a:t>Grouping Patches</a:t>
            </a:r>
            <a:endParaRPr/>
          </a:p>
        </p:txBody>
      </p:sp>
      <p:sp>
        <p:nvSpPr>
          <p:cNvPr id="24" name="TextShape 22"/>
          <p:cNvSpPr txBox="1"/>
          <p:nvPr/>
        </p:nvSpPr>
        <p:spPr>
          <a:xfrm>
            <a:off x="4353840" y="3641040"/>
            <a:ext cx="1828800" cy="2901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5000" rIns="90000" bIns="45000"/>
          <a:lstStyle/>
          <a:p>
            <a:r>
              <a:rPr lang="en-US" sz="1400"/>
              <a:t>Next level matching</a:t>
            </a:r>
            <a:endParaRPr/>
          </a:p>
        </p:txBody>
      </p:sp>
      <p:sp>
        <p:nvSpPr>
          <p:cNvPr id="25" name="TextShape 23"/>
          <p:cNvSpPr txBox="1"/>
          <p:nvPr/>
        </p:nvSpPr>
        <p:spPr>
          <a:xfrm>
            <a:off x="3569760" y="4682880"/>
            <a:ext cx="2560320" cy="2901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1400" dirty="0"/>
              <a:t>Merge results from all scales</a:t>
            </a:r>
            <a:endParaRPr dirty="0"/>
          </a:p>
        </p:txBody>
      </p:sp>
      <p:sp>
        <p:nvSpPr>
          <p:cNvPr id="27" name="CustomShape 2"/>
          <p:cNvSpPr/>
          <p:nvPr/>
        </p:nvSpPr>
        <p:spPr>
          <a:xfrm>
            <a:off x="1319760" y="1447800"/>
            <a:ext cx="1188720" cy="457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08000" tIns="63000" rIns="108000" bIns="6300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Input Image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200400" y="4419600"/>
            <a:ext cx="381000" cy="3810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+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0518" y="1066800"/>
            <a:ext cx="4106282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638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838200" y="228600"/>
            <a:ext cx="7278480" cy="1524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>
                <a:latin typeface="+mn-lt"/>
                <a:cs typeface="Calibri"/>
              </a:rPr>
              <a:t>How to find repetitive patterns </a:t>
            </a:r>
            <a:endParaRPr lang="en-US" sz="4400" dirty="0" smtClean="0">
              <a:latin typeface="+mn-lt"/>
              <a:cs typeface="Calibri"/>
            </a:endParaRPr>
          </a:p>
          <a:p>
            <a:r>
              <a:rPr lang="en-US" sz="4400" dirty="0" smtClean="0">
                <a:latin typeface="+mn-lt"/>
                <a:cs typeface="Calibri"/>
              </a:rPr>
              <a:t>from </a:t>
            </a:r>
            <a:r>
              <a:rPr lang="en-US" sz="4400" dirty="0">
                <a:latin typeface="+mn-lt"/>
                <a:cs typeface="Calibri"/>
              </a:rPr>
              <a:t>the </a:t>
            </a:r>
            <a:r>
              <a:rPr lang="en-US" sz="4400" dirty="0" smtClean="0">
                <a:latin typeface="+mn-lt"/>
                <a:cs typeface="Calibri"/>
              </a:rPr>
              <a:t>obtained information </a:t>
            </a:r>
            <a:r>
              <a:rPr lang="en-US" sz="4400" dirty="0">
                <a:latin typeface="+mn-lt"/>
                <a:cs typeface="Calibri"/>
              </a:rPr>
              <a:t>?</a:t>
            </a:r>
            <a:endParaRPr sz="4400" dirty="0">
              <a:latin typeface="+mn-lt"/>
              <a:cs typeface="Calibri"/>
            </a:endParaRPr>
          </a:p>
        </p:txBody>
      </p:sp>
      <p:pic>
        <p:nvPicPr>
          <p:cNvPr id="316" name="Picture 3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400" y="3840480"/>
            <a:ext cx="3840480" cy="2103120"/>
          </a:xfrm>
          <a:prstGeom prst="rect">
            <a:avLst/>
          </a:prstGeom>
        </p:spPr>
      </p:pic>
      <p:pic>
        <p:nvPicPr>
          <p:cNvPr id="317" name="Picture 3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62320" y="3831480"/>
            <a:ext cx="3840480" cy="2112120"/>
          </a:xfrm>
          <a:prstGeom prst="rect">
            <a:avLst/>
          </a:prstGeom>
        </p:spPr>
      </p:pic>
      <p:sp>
        <p:nvSpPr>
          <p:cNvPr id="318" name="TextShape 3"/>
          <p:cNvSpPr txBox="1"/>
          <p:nvPr/>
        </p:nvSpPr>
        <p:spPr>
          <a:xfrm>
            <a:off x="1508280" y="5934960"/>
            <a:ext cx="222552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 smtClean="0">
                <a:latin typeface="+mn-lt"/>
              </a:rPr>
              <a:t>Merged Score </a:t>
            </a:r>
            <a:r>
              <a:rPr lang="en-US" sz="2000" dirty="0">
                <a:latin typeface="+mn-lt"/>
              </a:rPr>
              <a:t>Image</a:t>
            </a:r>
            <a:endParaRPr sz="2000" dirty="0">
              <a:latin typeface="+mn-lt"/>
            </a:endParaRPr>
          </a:p>
        </p:txBody>
      </p:sp>
      <p:sp>
        <p:nvSpPr>
          <p:cNvPr id="319" name="TextShape 4"/>
          <p:cNvSpPr txBox="1"/>
          <p:nvPr/>
        </p:nvSpPr>
        <p:spPr>
          <a:xfrm>
            <a:off x="5181600" y="5943600"/>
            <a:ext cx="347472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>
                <a:latin typeface="+mn-lt"/>
              </a:rPr>
              <a:t>After watershed segmentation</a:t>
            </a:r>
            <a:endParaRPr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1718608"/>
            <a:ext cx="815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We follow a top-down approach. 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First </a:t>
            </a:r>
            <a:r>
              <a:rPr lang="en-US" sz="2000" i="1" dirty="0" smtClean="0">
                <a:latin typeface="+mn-lt"/>
                <a:cs typeface="Calibri"/>
              </a:rPr>
              <a:t>segment </a:t>
            </a:r>
            <a:r>
              <a:rPr lang="en-US" sz="2000" dirty="0" smtClean="0">
                <a:latin typeface="+mn-lt"/>
                <a:cs typeface="Calibri"/>
              </a:rPr>
              <a:t>the score image into regions then </a:t>
            </a:r>
            <a:r>
              <a:rPr lang="en-US" sz="2000" i="1" dirty="0" smtClean="0">
                <a:latin typeface="+mn-lt"/>
                <a:cs typeface="Calibri"/>
              </a:rPr>
              <a:t>detect </a:t>
            </a:r>
            <a:r>
              <a:rPr lang="en-US" sz="2000" dirty="0" smtClean="0">
                <a:latin typeface="+mn-lt"/>
                <a:cs typeface="Calibri"/>
              </a:rPr>
              <a:t>the repetitive patterns.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  <a:cs typeface="Calibri"/>
              </a:rPr>
              <a:t>We used watershed segmentation algorithm on the score images. </a:t>
            </a:r>
            <a:endParaRPr lang="en-US" sz="2000" dirty="0"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9255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1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838560" y="457200"/>
            <a:ext cx="7772040" cy="872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>
                <a:latin typeface="+mn-lt"/>
                <a:cs typeface="Calibri"/>
              </a:rPr>
              <a:t>Merge Regions to find </a:t>
            </a:r>
            <a:endParaRPr lang="en-US" sz="4400" dirty="0" smtClean="0">
              <a:latin typeface="+mn-lt"/>
              <a:cs typeface="Calibri"/>
            </a:endParaRPr>
          </a:p>
          <a:p>
            <a:r>
              <a:rPr lang="en-US" sz="4400" dirty="0" smtClean="0">
                <a:latin typeface="+mn-lt"/>
                <a:cs typeface="Calibri"/>
              </a:rPr>
              <a:t>Repetitive </a:t>
            </a:r>
            <a:r>
              <a:rPr lang="en-US" sz="4400" dirty="0">
                <a:latin typeface="+mn-lt"/>
                <a:cs typeface="Calibri"/>
              </a:rPr>
              <a:t>Patterns</a:t>
            </a:r>
            <a:endParaRPr sz="4400" dirty="0">
              <a:latin typeface="+mn-lt"/>
              <a:cs typeface="Calibri"/>
            </a:endParaRPr>
          </a:p>
        </p:txBody>
      </p:sp>
      <p:pic>
        <p:nvPicPr>
          <p:cNvPr id="322" name="Picture 3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0000" y="3679080"/>
            <a:ext cx="3840480" cy="2112120"/>
          </a:xfrm>
          <a:prstGeom prst="rect">
            <a:avLst/>
          </a:prstGeom>
        </p:spPr>
      </p:pic>
      <p:pic>
        <p:nvPicPr>
          <p:cNvPr id="323" name="Picture 3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15440" y="3679080"/>
            <a:ext cx="3840480" cy="2112120"/>
          </a:xfrm>
          <a:prstGeom prst="rect">
            <a:avLst/>
          </a:prstGeom>
        </p:spPr>
      </p:pic>
      <p:sp>
        <p:nvSpPr>
          <p:cNvPr id="324" name="TextShape 3"/>
          <p:cNvSpPr txBox="1"/>
          <p:nvPr/>
        </p:nvSpPr>
        <p:spPr>
          <a:xfrm>
            <a:off x="1362960" y="5791200"/>
            <a:ext cx="24688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>
                <a:latin typeface="+mn-lt"/>
              </a:rPr>
              <a:t>After merging regions</a:t>
            </a:r>
            <a:endParaRPr sz="2000" dirty="0">
              <a:latin typeface="+mn-lt"/>
            </a:endParaRPr>
          </a:p>
        </p:txBody>
      </p:sp>
      <p:sp>
        <p:nvSpPr>
          <p:cNvPr id="325" name="TextShape 4"/>
          <p:cNvSpPr txBox="1"/>
          <p:nvPr/>
        </p:nvSpPr>
        <p:spPr>
          <a:xfrm>
            <a:off x="5486400" y="5791200"/>
            <a:ext cx="29260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000" dirty="0">
                <a:latin typeface="+mn-lt"/>
              </a:rPr>
              <a:t>Our output with </a:t>
            </a:r>
            <a:r>
              <a:rPr lang="en-US" sz="2000" dirty="0" smtClean="0">
                <a:latin typeface="+mn-lt"/>
              </a:rPr>
              <a:t>color </a:t>
            </a:r>
          </a:p>
          <a:p>
            <a:pPr algn="ctr"/>
            <a:r>
              <a:rPr lang="en-US" sz="2000" dirty="0" smtClean="0">
                <a:latin typeface="+mn-lt"/>
              </a:rPr>
              <a:t>coded </a:t>
            </a:r>
            <a:r>
              <a:rPr lang="en-US" sz="2000" dirty="0">
                <a:latin typeface="+mn-lt"/>
              </a:rPr>
              <a:t>repetitive patterns</a:t>
            </a:r>
            <a:endParaRPr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721584"/>
            <a:ext cx="800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First remove the regions with low score vales.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Use patch match information to merge regions.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Assign each region to a repetitive pattern.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691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/>
      <p:bldP spid="32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914760" y="347160"/>
            <a:ext cx="777204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/>
              <a:t>Datasets</a:t>
            </a:r>
            <a:endParaRPr sz="4400" dirty="0"/>
          </a:p>
        </p:txBody>
      </p:sp>
      <p:sp>
        <p:nvSpPr>
          <p:cNvPr id="327" name="TextShape 2"/>
          <p:cNvSpPr txBox="1"/>
          <p:nvPr/>
        </p:nvSpPr>
        <p:spPr>
          <a:xfrm>
            <a:off x="731520" y="1066800"/>
            <a:ext cx="7863840" cy="44196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Our approach is tested on datasets of three different image types</a:t>
            </a:r>
            <a:r>
              <a:rPr lang="en-US" sz="2000" dirty="0" smtClean="0"/>
              <a:t>.</a:t>
            </a:r>
          </a:p>
        </p:txBody>
      </p:sp>
      <p:pic>
        <p:nvPicPr>
          <p:cNvPr id="328" name="Picture 3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1520" y="2438400"/>
            <a:ext cx="2743200" cy="2057400"/>
          </a:xfrm>
          <a:prstGeom prst="rect">
            <a:avLst/>
          </a:prstGeom>
        </p:spPr>
      </p:pic>
      <p:pic>
        <p:nvPicPr>
          <p:cNvPr id="329" name="Picture 3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7880" y="2438400"/>
            <a:ext cx="2679120" cy="2057400"/>
          </a:xfrm>
          <a:prstGeom prst="rect">
            <a:avLst/>
          </a:prstGeom>
        </p:spPr>
      </p:pic>
      <p:pic>
        <p:nvPicPr>
          <p:cNvPr id="330" name="Picture 3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77880" y="2438400"/>
            <a:ext cx="1545480" cy="2057400"/>
          </a:xfrm>
          <a:prstGeom prst="rect">
            <a:avLst/>
          </a:prstGeom>
        </p:spPr>
      </p:pic>
      <p:sp>
        <p:nvSpPr>
          <p:cNvPr id="332" name="TextShape 4"/>
          <p:cNvSpPr txBox="1"/>
          <p:nvPr/>
        </p:nvSpPr>
        <p:spPr>
          <a:xfrm>
            <a:off x="4092480" y="4724400"/>
            <a:ext cx="1939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 err="1"/>
              <a:t>ZuBuD</a:t>
            </a:r>
            <a:r>
              <a:rPr lang="en-US" sz="2000" dirty="0"/>
              <a:t> database</a:t>
            </a:r>
            <a:endParaRPr sz="2000" dirty="0"/>
          </a:p>
        </p:txBody>
      </p:sp>
      <p:sp>
        <p:nvSpPr>
          <p:cNvPr id="333" name="TextShape 5"/>
          <p:cNvSpPr txBox="1"/>
          <p:nvPr/>
        </p:nvSpPr>
        <p:spPr>
          <a:xfrm>
            <a:off x="6858000" y="4724400"/>
            <a:ext cx="1828800" cy="858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PSU Normal Near </a:t>
            </a:r>
            <a:endParaRPr lang="en-US" sz="2000" dirty="0" smtClean="0"/>
          </a:p>
          <a:p>
            <a:r>
              <a:rPr lang="en-US" sz="2000" dirty="0" smtClean="0"/>
              <a:t>Regular </a:t>
            </a:r>
            <a:r>
              <a:rPr lang="en-US" sz="2000" dirty="0"/>
              <a:t>Texture </a:t>
            </a:r>
            <a:endParaRPr lang="en-US" sz="2000" dirty="0" smtClean="0"/>
          </a:p>
          <a:p>
            <a:r>
              <a:rPr lang="en-US" sz="2000" dirty="0" smtClean="0"/>
              <a:t>Images</a:t>
            </a:r>
            <a:endParaRPr sz="2000" dirty="0"/>
          </a:p>
        </p:txBody>
      </p:sp>
      <p:sp>
        <p:nvSpPr>
          <p:cNvPr id="334" name="TextShape 6"/>
          <p:cNvSpPr txBox="1"/>
          <p:nvPr/>
        </p:nvSpPr>
        <p:spPr>
          <a:xfrm>
            <a:off x="1166400" y="1752600"/>
            <a:ext cx="1759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dirty="0"/>
              <a:t>Relief Images</a:t>
            </a:r>
            <a:endParaRPr sz="2000" dirty="0"/>
          </a:p>
        </p:txBody>
      </p:sp>
      <p:sp>
        <p:nvSpPr>
          <p:cNvPr id="335" name="TextShape 7"/>
          <p:cNvSpPr txBox="1"/>
          <p:nvPr/>
        </p:nvSpPr>
        <p:spPr>
          <a:xfrm>
            <a:off x="4095360" y="1752600"/>
            <a:ext cx="201168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b="1" dirty="0"/>
              <a:t>Facade Images</a:t>
            </a:r>
            <a:endParaRPr sz="2000" dirty="0"/>
          </a:p>
        </p:txBody>
      </p:sp>
      <p:sp>
        <p:nvSpPr>
          <p:cNvPr id="336" name="TextShape 8"/>
          <p:cNvSpPr txBox="1"/>
          <p:nvPr/>
        </p:nvSpPr>
        <p:spPr>
          <a:xfrm>
            <a:off x="6697440" y="1524000"/>
            <a:ext cx="210312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000" b="1" dirty="0"/>
              <a:t>Regular </a:t>
            </a:r>
            <a:endParaRPr sz="2000" dirty="0"/>
          </a:p>
          <a:p>
            <a:pPr algn="ctr"/>
            <a:r>
              <a:rPr lang="en-US" sz="2000" b="1" dirty="0"/>
              <a:t>Texture images</a:t>
            </a:r>
            <a:endParaRPr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7244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Hampi</a:t>
            </a:r>
            <a:r>
              <a:rPr lang="en-US" sz="2000" dirty="0" smtClean="0"/>
              <a:t>, India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Flickr.com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Google Images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" y="5791200"/>
            <a:ext cx="784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images were manually annotated.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6248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[H. Agrawal and A. </a:t>
            </a:r>
            <a:r>
              <a:rPr lang="en-US" dirty="0" err="1" smtClean="0"/>
              <a:t>Namboodiri</a:t>
            </a:r>
            <a:r>
              <a:rPr lang="en-US" dirty="0" smtClean="0"/>
              <a:t>, </a:t>
            </a:r>
            <a:r>
              <a:rPr lang="en-US" i="1" dirty="0" smtClean="0"/>
              <a:t>Detection and Segmentation of Approximate Repetitive Patterns in Relief Images</a:t>
            </a:r>
            <a:r>
              <a:rPr lang="en-US" dirty="0" smtClean="0"/>
              <a:t>, ICVGIP 2012, Mumbai, India]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59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/>
      <p:bldP spid="333" grpId="0"/>
      <p:bldP spid="334" grpId="0"/>
      <p:bldP spid="335" grpId="0"/>
      <p:bldP spid="336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838560" y="423360"/>
            <a:ext cx="777204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/>
              <a:t>Experiments and Results</a:t>
            </a:r>
            <a:endParaRPr sz="4400" dirty="0"/>
          </a:p>
        </p:txBody>
      </p:sp>
      <p:pic>
        <p:nvPicPr>
          <p:cNvPr id="339" name="Picture 3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9200" y="2590800"/>
            <a:ext cx="3657600" cy="2743200"/>
          </a:xfrm>
          <a:prstGeom prst="rect">
            <a:avLst/>
          </a:prstGeom>
        </p:spPr>
      </p:pic>
      <p:sp>
        <p:nvSpPr>
          <p:cNvPr id="340" name="Line 3"/>
          <p:cNvSpPr/>
          <p:nvPr/>
        </p:nvSpPr>
        <p:spPr>
          <a:xfrm flipV="1">
            <a:off x="5974920" y="4729800"/>
            <a:ext cx="121080" cy="68040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341" name="TextShape 4"/>
          <p:cNvSpPr txBox="1"/>
          <p:nvPr/>
        </p:nvSpPr>
        <p:spPr>
          <a:xfrm>
            <a:off x="5669280" y="5410200"/>
            <a:ext cx="1645920" cy="3463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False Positive</a:t>
            </a:r>
            <a:endParaRPr sz="2000" dirty="0"/>
          </a:p>
        </p:txBody>
      </p:sp>
      <p:sp>
        <p:nvSpPr>
          <p:cNvPr id="342" name="Line 5"/>
          <p:cNvSpPr/>
          <p:nvPr/>
        </p:nvSpPr>
        <p:spPr>
          <a:xfrm flipH="1">
            <a:off x="8046720" y="2514600"/>
            <a:ext cx="91440" cy="51084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343" name="TextShape 6"/>
          <p:cNvSpPr txBox="1"/>
          <p:nvPr/>
        </p:nvSpPr>
        <p:spPr>
          <a:xfrm>
            <a:off x="7863840" y="1600200"/>
            <a:ext cx="173736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True </a:t>
            </a:r>
            <a:endParaRPr sz="2000" dirty="0"/>
          </a:p>
          <a:p>
            <a:r>
              <a:rPr lang="en-US" sz="2000" dirty="0"/>
              <a:t>Positive</a:t>
            </a:r>
            <a:endParaRPr sz="2000" dirty="0"/>
          </a:p>
        </p:txBody>
      </p:sp>
      <p:sp>
        <p:nvSpPr>
          <p:cNvPr id="344" name="Line 7"/>
          <p:cNvSpPr/>
          <p:nvPr/>
        </p:nvSpPr>
        <p:spPr>
          <a:xfrm flipH="1" flipV="1">
            <a:off x="7772400" y="4778040"/>
            <a:ext cx="381000" cy="78456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345" name="TextShape 8"/>
          <p:cNvSpPr txBox="1"/>
          <p:nvPr/>
        </p:nvSpPr>
        <p:spPr>
          <a:xfrm>
            <a:off x="7772400" y="5486400"/>
            <a:ext cx="1097280" cy="602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000" dirty="0"/>
              <a:t>False</a:t>
            </a:r>
            <a:endParaRPr sz="2000" dirty="0"/>
          </a:p>
          <a:p>
            <a:r>
              <a:rPr lang="en-US" sz="2000" dirty="0"/>
              <a:t>Negative</a:t>
            </a:r>
            <a:endParaRPr sz="2000" dirty="0"/>
          </a:p>
        </p:txBody>
      </p:sp>
      <p:sp>
        <p:nvSpPr>
          <p:cNvPr id="346" name="Line 9"/>
          <p:cNvSpPr/>
          <p:nvPr/>
        </p:nvSpPr>
        <p:spPr>
          <a:xfrm flipV="1">
            <a:off x="6477000" y="4320840"/>
            <a:ext cx="198120" cy="108936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sp>
      <p:sp>
        <p:nvSpPr>
          <p:cNvPr id="347" name="Freeform 10"/>
          <p:cNvSpPr/>
          <p:nvPr/>
        </p:nvSpPr>
        <p:spPr>
          <a:xfrm>
            <a:off x="7307640" y="3962400"/>
            <a:ext cx="539280" cy="891360"/>
          </a:xfrm>
          <a:custGeom>
            <a:avLst/>
            <a:gdLst/>
            <a:ahLst/>
            <a:cxnLst/>
            <a:rect l="0" t="0" r="r" b="b"/>
            <a:pathLst>
              <a:path w="1498" h="2476">
                <a:moveTo>
                  <a:pt x="243" y="300"/>
                </a:moveTo>
                <a:cubicBezTo>
                  <a:pt x="641" y="312"/>
                  <a:pt x="1301" y="0"/>
                  <a:pt x="1365" y="701"/>
                </a:cubicBezTo>
                <a:cubicBezTo>
                  <a:pt x="1402" y="1103"/>
                  <a:pt x="1497" y="1588"/>
                  <a:pt x="1245" y="1904"/>
                </a:cubicBezTo>
                <a:cubicBezTo>
                  <a:pt x="1023" y="2182"/>
                  <a:pt x="104" y="2475"/>
                  <a:pt x="83" y="1743"/>
                </a:cubicBezTo>
                <a:cubicBezTo>
                  <a:pt x="70" y="1310"/>
                  <a:pt x="0" y="890"/>
                  <a:pt x="43" y="461"/>
                </a:cubicBezTo>
                <a:lnTo>
                  <a:pt x="524" y="220"/>
                </a:lnTo>
                <a:lnTo>
                  <a:pt x="723" y="220"/>
                </a:ln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14" name="TextBox 13"/>
          <p:cNvSpPr txBox="1"/>
          <p:nvPr/>
        </p:nvSpPr>
        <p:spPr>
          <a:xfrm>
            <a:off x="762000" y="1371600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Evaluation Criteria – 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/>
              <a:t>Accuracy </a:t>
            </a:r>
            <a:r>
              <a:rPr lang="en-US" sz="2000" dirty="0" smtClean="0"/>
              <a:t>– performance of </a:t>
            </a:r>
            <a:r>
              <a:rPr lang="en-US" sz="2000" b="1" dirty="0" smtClean="0"/>
              <a:t>segmentation</a:t>
            </a:r>
            <a:r>
              <a:rPr lang="en-US" sz="2000" dirty="0" smtClean="0"/>
              <a:t> algorithm</a:t>
            </a:r>
          </a:p>
          <a:p>
            <a:pPr marL="342900" indent="-342900">
              <a:buFont typeface="Arial"/>
              <a:buChar char="•"/>
            </a:pPr>
            <a:r>
              <a:rPr lang="en-US" sz="2000" i="1" dirty="0" smtClean="0"/>
              <a:t>Recall –</a:t>
            </a:r>
            <a:r>
              <a:rPr lang="en-US" sz="2000" dirty="0" smtClean="0"/>
              <a:t> performance of </a:t>
            </a:r>
            <a:r>
              <a:rPr lang="en-US" sz="2000" b="1" dirty="0" smtClean="0"/>
              <a:t>detection </a:t>
            </a:r>
            <a:r>
              <a:rPr lang="en-US" sz="2000" dirty="0" smtClean="0"/>
              <a:t>algorithm</a:t>
            </a:r>
            <a:endParaRPr lang="en-US" sz="2000" i="1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681301"/>
              </p:ext>
            </p:extLst>
          </p:nvPr>
        </p:nvGraphicFramePr>
        <p:xfrm>
          <a:off x="381000" y="3352800"/>
          <a:ext cx="4419600" cy="2362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04900"/>
                <a:gridCol w="1104900"/>
                <a:gridCol w="1104900"/>
                <a:gridCol w="1104900"/>
              </a:tblGrid>
              <a:tr h="720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Image 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No. of Images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Average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Accuracy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Average Recall</a:t>
                      </a:r>
                      <a:endParaRPr lang="en-US" sz="1600" dirty="0"/>
                    </a:p>
                  </a:txBody>
                  <a:tcPr/>
                </a:tc>
              </a:tr>
              <a:tr h="4610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Reliefs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89.90%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79.77%</a:t>
                      </a:r>
                      <a:endParaRPr lang="en-US" sz="1600" dirty="0"/>
                    </a:p>
                  </a:txBody>
                  <a:tcPr/>
                </a:tc>
              </a:tr>
              <a:tr h="46107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Facades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85.30%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80.10%</a:t>
                      </a:r>
                      <a:endParaRPr lang="en-US" sz="1600" dirty="0"/>
                    </a:p>
                  </a:txBody>
                  <a:tcPr/>
                </a:tc>
              </a:tr>
              <a:tr h="720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Normal NRT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88.10%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58.30%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57200" y="6248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[H. Agrawal and A. </a:t>
            </a:r>
            <a:r>
              <a:rPr lang="en-US" dirty="0" err="1" smtClean="0"/>
              <a:t>Namboodiri</a:t>
            </a:r>
            <a:r>
              <a:rPr lang="en-US" dirty="0" smtClean="0"/>
              <a:t>, </a:t>
            </a:r>
            <a:r>
              <a:rPr lang="en-US" i="1" dirty="0" smtClean="0"/>
              <a:t>Detection and Segmentation of Approximate Repetitive Patterns in Relief Images</a:t>
            </a:r>
            <a:r>
              <a:rPr lang="en-US" dirty="0" smtClean="0"/>
              <a:t>, ICVGIP 2012, Mumbai, India]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5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/>
      <p:bldP spid="343" grpId="0"/>
      <p:bldP spid="3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TextShape 1"/>
          <p:cNvSpPr txBox="1"/>
          <p:nvPr/>
        </p:nvSpPr>
        <p:spPr>
          <a:xfrm>
            <a:off x="902520" y="393120"/>
            <a:ext cx="403236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/>
              <a:t>Experiments and Results</a:t>
            </a:r>
            <a:endParaRPr sz="4400" dirty="0"/>
          </a:p>
        </p:txBody>
      </p:sp>
      <p:pic>
        <p:nvPicPr>
          <p:cNvPr id="350" name="Picture 34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9720" y="3546360"/>
            <a:ext cx="3188880" cy="2437833"/>
          </a:xfrm>
          <a:prstGeom prst="rect">
            <a:avLst/>
          </a:prstGeom>
        </p:spPr>
      </p:pic>
      <p:pic>
        <p:nvPicPr>
          <p:cNvPr id="351" name="Picture 35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00600" y="990600"/>
            <a:ext cx="3657600" cy="1362600"/>
          </a:xfrm>
          <a:prstGeom prst="rect">
            <a:avLst/>
          </a:prstGeom>
        </p:spPr>
      </p:pic>
      <p:pic>
        <p:nvPicPr>
          <p:cNvPr id="352" name="Picture 35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5520" y="2438400"/>
            <a:ext cx="3657600" cy="1819800"/>
          </a:xfrm>
          <a:prstGeom prst="rect">
            <a:avLst/>
          </a:prstGeom>
        </p:spPr>
      </p:pic>
      <p:pic>
        <p:nvPicPr>
          <p:cNvPr id="353" name="Picture 35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6720" y="4343400"/>
            <a:ext cx="2743200" cy="2057400"/>
          </a:xfrm>
          <a:prstGeom prst="rect">
            <a:avLst/>
          </a:prstGeom>
        </p:spPr>
      </p:pic>
      <p:pic>
        <p:nvPicPr>
          <p:cNvPr id="354" name="Picture 35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3840" y="1024200"/>
            <a:ext cx="3200400" cy="24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3347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[H. Agrawal and A. </a:t>
            </a:r>
            <a:r>
              <a:rPr lang="en-US" dirty="0" err="1" smtClean="0"/>
              <a:t>Namboodiri</a:t>
            </a:r>
            <a:r>
              <a:rPr lang="en-US" dirty="0" smtClean="0"/>
              <a:t>, </a:t>
            </a:r>
            <a:r>
              <a:rPr lang="en-US" i="1" dirty="0" smtClean="0"/>
              <a:t>Detection and Segmentation of Approximate Repetitive Patterns in Relief Images</a:t>
            </a:r>
            <a:r>
              <a:rPr lang="en-US" dirty="0" smtClean="0"/>
              <a:t>, ICVGIP 2012, Mumbai, India]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902520" y="393120"/>
            <a:ext cx="641268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/>
              <a:t>Experiments and Results</a:t>
            </a:r>
            <a:endParaRPr sz="4400" dirty="0"/>
          </a:p>
        </p:txBody>
      </p:sp>
      <p:pic>
        <p:nvPicPr>
          <p:cNvPr id="356" name="Picture 35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3400" y="1066800"/>
            <a:ext cx="4639739" cy="4876800"/>
          </a:xfrm>
          <a:prstGeom prst="rect">
            <a:avLst/>
          </a:prstGeom>
        </p:spPr>
      </p:pic>
      <p:pic>
        <p:nvPicPr>
          <p:cNvPr id="357" name="Picture 35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4114800"/>
            <a:ext cx="3840480" cy="2020680"/>
          </a:xfrm>
          <a:prstGeom prst="rect">
            <a:avLst/>
          </a:prstGeom>
        </p:spPr>
      </p:pic>
      <p:pic>
        <p:nvPicPr>
          <p:cNvPr id="358" name="Picture 35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4800" y="1044720"/>
            <a:ext cx="3840480" cy="288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248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[H. Agrawal and A. </a:t>
            </a:r>
            <a:r>
              <a:rPr lang="en-US" dirty="0" err="1" smtClean="0"/>
              <a:t>Namboodiri</a:t>
            </a:r>
            <a:r>
              <a:rPr lang="en-US" dirty="0" smtClean="0"/>
              <a:t>, </a:t>
            </a:r>
            <a:r>
              <a:rPr lang="en-US" i="1" dirty="0" smtClean="0"/>
              <a:t>Detection and Segmentation of Approximate Repetitive Patterns in Relief Images</a:t>
            </a:r>
            <a:r>
              <a:rPr lang="en-US" dirty="0" smtClean="0"/>
              <a:t>, ICVGIP 2012, Mumbai, India]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3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6"/>
          <p:cNvSpPr txBox="1">
            <a:spLocks noGrp="1"/>
          </p:cNvSpPr>
          <p:nvPr>
            <p:ph type="title"/>
          </p:nvPr>
        </p:nvSpPr>
        <p:spPr>
          <a:xfrm>
            <a:off x="761999" y="205055"/>
            <a:ext cx="7620001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4400" b="0" cap="none" dirty="0" smtClean="0">
                <a:latin typeface="+mn-lt"/>
              </a:rPr>
              <a:t>Role of Computer Vision</a:t>
            </a:r>
            <a:endParaRPr lang="en" sz="4400" b="0" cap="none" dirty="0">
              <a:latin typeface="+mn-lt"/>
            </a:endParaRPr>
          </a:p>
        </p:txBody>
      </p:sp>
      <p:pic>
        <p:nvPicPr>
          <p:cNvPr id="3" name="Picture 2" descr="BuddhaProje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3000"/>
            <a:ext cx="3733800" cy="37401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4873823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Great Buddha Project, </a:t>
            </a:r>
            <a:r>
              <a:rPr lang="en-US" dirty="0" err="1" smtClean="0">
                <a:latin typeface="+mn-lt"/>
              </a:rPr>
              <a:t>Ikeuchi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et al.</a:t>
            </a:r>
            <a:endParaRPr lang="en-US" i="1" dirty="0">
              <a:latin typeface="+mn-lt"/>
            </a:endParaRPr>
          </a:p>
        </p:txBody>
      </p:sp>
      <p:pic>
        <p:nvPicPr>
          <p:cNvPr id="8" name="Picture 7" descr="Rich Interactive Narrativ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9" y="5334000"/>
            <a:ext cx="8215971" cy="1204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6533290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Rich Interactive </a:t>
            </a:r>
            <a:r>
              <a:rPr lang="en-US" dirty="0" smtClean="0">
                <a:latin typeface="+mn-lt"/>
              </a:rPr>
              <a:t>Narratives</a:t>
            </a:r>
            <a:r>
              <a:rPr lang="en-US" dirty="0" smtClean="0">
                <a:latin typeface="+mn-lt"/>
              </a:rPr>
              <a:t>, </a:t>
            </a:r>
            <a:r>
              <a:rPr lang="en-US" i="1" dirty="0" smtClean="0">
                <a:latin typeface="+mn-lt"/>
              </a:rPr>
              <a:t>Microsoft Research</a:t>
            </a:r>
            <a:endParaRPr lang="en-US" dirty="0">
              <a:latin typeface="+mn-lt"/>
            </a:endParaRPr>
          </a:p>
        </p:txBody>
      </p:sp>
      <p:pic>
        <p:nvPicPr>
          <p:cNvPr id="10" name="Picture 9" descr="Screen Shot 2014-06-11 at 10.48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143000"/>
            <a:ext cx="3429000" cy="1934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3048000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  <a:cs typeface="Calibri"/>
              </a:rPr>
              <a:t>Offline Mobile Instance Retrieval, Panda </a:t>
            </a:r>
            <a:r>
              <a:rPr lang="en-US" i="1" dirty="0" smtClean="0">
                <a:latin typeface="+mn-lt"/>
                <a:cs typeface="Calibri"/>
              </a:rPr>
              <a:t>et al</a:t>
            </a:r>
            <a:endParaRPr lang="en-US" i="1" dirty="0">
              <a:latin typeface="+mn-lt"/>
              <a:cs typeface="Calibri"/>
            </a:endParaRPr>
          </a:p>
        </p:txBody>
      </p:sp>
      <p:pic>
        <p:nvPicPr>
          <p:cNvPr id="12" name="Picture 11" descr="Screen Shot 2014-06-11 at 11.17.40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352800"/>
            <a:ext cx="2844800" cy="193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9000" y="3581400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Augmented Reality, </a:t>
            </a:r>
            <a:r>
              <a:rPr lang="en-US" dirty="0" err="1" smtClean="0">
                <a:latin typeface="+mn-lt"/>
              </a:rPr>
              <a:t>Pletinckx</a:t>
            </a:r>
            <a:r>
              <a:rPr lang="en-US" dirty="0" smtClean="0">
                <a:latin typeface="+mn-lt"/>
              </a:rPr>
              <a:t> </a:t>
            </a:r>
            <a:r>
              <a:rPr lang="en-US" i="1" dirty="0" smtClean="0">
                <a:latin typeface="+mn-lt"/>
              </a:rPr>
              <a:t>et al.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332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Shape 1"/>
          <p:cNvSpPr txBox="1"/>
          <p:nvPr/>
        </p:nvSpPr>
        <p:spPr>
          <a:xfrm>
            <a:off x="902520" y="393120"/>
            <a:ext cx="4032360" cy="491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/>
              <a:t>Experiments and Results</a:t>
            </a:r>
            <a:endParaRPr sz="4400" dirty="0"/>
          </a:p>
        </p:txBody>
      </p:sp>
      <p:pic>
        <p:nvPicPr>
          <p:cNvPr id="360" name="Picture 3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6160" y="3429000"/>
            <a:ext cx="6829200" cy="2809440"/>
          </a:xfrm>
          <a:prstGeom prst="rect">
            <a:avLst/>
          </a:prstGeom>
        </p:spPr>
      </p:pic>
      <p:pic>
        <p:nvPicPr>
          <p:cNvPr id="361" name="Picture 36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1120" y="990600"/>
            <a:ext cx="3657600" cy="2313360"/>
          </a:xfrm>
          <a:prstGeom prst="rect">
            <a:avLst/>
          </a:prstGeom>
        </p:spPr>
      </p:pic>
      <p:pic>
        <p:nvPicPr>
          <p:cNvPr id="362" name="Picture 36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1840" y="1002720"/>
            <a:ext cx="2606040" cy="2350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248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[H. Agrawal and A. </a:t>
            </a:r>
            <a:r>
              <a:rPr lang="en-US" dirty="0" err="1" smtClean="0"/>
              <a:t>Namboodiri</a:t>
            </a:r>
            <a:r>
              <a:rPr lang="en-US" dirty="0" smtClean="0"/>
              <a:t>, </a:t>
            </a:r>
            <a:r>
              <a:rPr lang="en-US" i="1" dirty="0" smtClean="0"/>
              <a:t>Detection and Segmentation of Approximate Repetitive Patterns in Relief Images</a:t>
            </a:r>
            <a:r>
              <a:rPr lang="en-US" dirty="0" smtClean="0"/>
              <a:t>, ICVGIP 2012, Mumbai, India]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24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762360" y="304800"/>
            <a:ext cx="7772040" cy="563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 sz="4400" dirty="0"/>
              <a:t>Experiments and Results</a:t>
            </a:r>
            <a:endParaRPr sz="4400" dirty="0"/>
          </a:p>
        </p:txBody>
      </p:sp>
      <p:sp>
        <p:nvSpPr>
          <p:cNvPr id="364" name="TextShape 2"/>
          <p:cNvSpPr txBox="1"/>
          <p:nvPr/>
        </p:nvSpPr>
        <p:spPr>
          <a:xfrm>
            <a:off x="822960" y="914400"/>
            <a:ext cx="3840480" cy="45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en-US" sz="2400" dirty="0"/>
              <a:t>Failure Cases</a:t>
            </a:r>
            <a:endParaRPr sz="2400" dirty="0"/>
          </a:p>
        </p:txBody>
      </p:sp>
      <p:pic>
        <p:nvPicPr>
          <p:cNvPr id="365" name="Picture 36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3640" y="1447800"/>
            <a:ext cx="2743200" cy="2057400"/>
          </a:xfrm>
          <a:prstGeom prst="rect">
            <a:avLst/>
          </a:prstGeom>
        </p:spPr>
      </p:pic>
      <p:pic>
        <p:nvPicPr>
          <p:cNvPr id="366" name="Picture 36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219200"/>
            <a:ext cx="3657600" cy="4837320"/>
          </a:xfrm>
          <a:prstGeom prst="rect">
            <a:avLst/>
          </a:prstGeom>
        </p:spPr>
      </p:pic>
      <p:pic>
        <p:nvPicPr>
          <p:cNvPr id="367" name="Picture 36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840" y="3657600"/>
            <a:ext cx="3200400" cy="239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24840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[H. Agrawal and A. </a:t>
            </a:r>
            <a:r>
              <a:rPr lang="en-US" dirty="0" err="1" smtClean="0"/>
              <a:t>Namboodiri</a:t>
            </a:r>
            <a:r>
              <a:rPr lang="en-US" dirty="0" smtClean="0"/>
              <a:t>, </a:t>
            </a:r>
            <a:r>
              <a:rPr lang="en-US" i="1" dirty="0" smtClean="0"/>
              <a:t>Detection and Segmentation of Approximate Repetitive Patterns in Relief Images</a:t>
            </a:r>
            <a:r>
              <a:rPr lang="en-US" dirty="0" smtClean="0"/>
              <a:t>, ICVGIP 2012, Mumbai, India]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187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8467" y="228600"/>
            <a:ext cx="8686800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>
                <a:latin typeface="+mj-lt"/>
              </a:rPr>
              <a:t>Our Contributions</a:t>
            </a:r>
            <a:endParaRPr lang="en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+mj-lt"/>
              </a:rPr>
              <a:t>Detection and Segmentation of Approximate Repetitive patterns in Relief Images.</a:t>
            </a:r>
          </a:p>
        </p:txBody>
      </p:sp>
      <p:pic>
        <p:nvPicPr>
          <p:cNvPr id="6" name="Picture 5" descr="RepD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4876800" cy="2696848"/>
          </a:xfrm>
          <a:prstGeom prst="rect">
            <a:avLst/>
          </a:prstGeom>
        </p:spPr>
      </p:pic>
      <p:pic>
        <p:nvPicPr>
          <p:cNvPr id="10" name="Picture 9" descr="Relief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43000"/>
            <a:ext cx="1676400" cy="2538163"/>
          </a:xfrm>
          <a:prstGeom prst="rect">
            <a:avLst/>
          </a:prstGeom>
        </p:spPr>
      </p:pic>
      <p:pic>
        <p:nvPicPr>
          <p:cNvPr id="11" name="Picture 10" descr="ShapeReconstruc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33800"/>
            <a:ext cx="1676400" cy="25483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1000" y="5486400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chemeClr val="accent2"/>
                </a:solidFill>
                <a:latin typeface="+mj-lt"/>
              </a:rPr>
              <a:t>Shape Reconstruction from a Single Relief Image.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6096000" y="1066800"/>
            <a:ext cx="2590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686800" y="1066800"/>
            <a:ext cx="0" cy="55626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096000" y="1066800"/>
            <a:ext cx="0" cy="55626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096000" y="6629400"/>
            <a:ext cx="2590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36033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400" b="0" dirty="0" smtClean="0">
                <a:latin typeface="+mn-lt"/>
                <a:cs typeface="Calibri" pitchFamily="34" charset="0"/>
              </a:rPr>
              <a:t>Shape Reconstruction from</a:t>
            </a:r>
            <a:br>
              <a:rPr lang="en-US" sz="4400" b="0" dirty="0" smtClean="0">
                <a:latin typeface="+mn-lt"/>
                <a:cs typeface="Calibri" pitchFamily="34" charset="0"/>
              </a:rPr>
            </a:br>
            <a:r>
              <a:rPr lang="en-US" sz="4400" b="0" dirty="0" smtClean="0">
                <a:latin typeface="+mn-lt"/>
                <a:cs typeface="Calibri" pitchFamily="34" charset="0"/>
              </a:rPr>
              <a:t> Single Relief Image</a:t>
            </a:r>
            <a:endParaRPr lang="en" sz="4400" b="0" dirty="0">
              <a:latin typeface="+mn-lt"/>
              <a:cs typeface="Calibri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latin typeface="+mn-lt"/>
              </a:rPr>
              <a:t>Given a single relief image, reconstruct the depth map of the relief surface.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9" y="2771923"/>
            <a:ext cx="2257697" cy="329184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03" y="2771923"/>
            <a:ext cx="2257697" cy="329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3411" y="6096000"/>
            <a:ext cx="1258389" cy="747921"/>
          </a:xfrm>
          <a:prstGeom prst="rect">
            <a:avLst/>
          </a:prstGeom>
          <a:noFill/>
        </p:spPr>
        <p:txBody>
          <a:bodyPr wrap="square" lIns="131088" tIns="65544" rIns="131088" bIns="65544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Input Image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3051" y="6019800"/>
            <a:ext cx="1776549" cy="747921"/>
          </a:xfrm>
          <a:prstGeom prst="rect">
            <a:avLst/>
          </a:prstGeom>
          <a:noFill/>
        </p:spPr>
        <p:txBody>
          <a:bodyPr wrap="square" lIns="131088" tIns="65544" rIns="131088" bIns="65544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Proposed Approach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03" y="2771923"/>
            <a:ext cx="2257697" cy="32918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0629" y="6048523"/>
            <a:ext cx="1850571" cy="747921"/>
          </a:xfrm>
          <a:prstGeom prst="rect">
            <a:avLst/>
          </a:prstGeom>
          <a:noFill/>
        </p:spPr>
        <p:txBody>
          <a:bodyPr wrap="square" lIns="131088" tIns="65544" rIns="131088" bIns="65544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Barron </a:t>
            </a: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et al. ECCV’12</a:t>
            </a:r>
            <a:endParaRPr lang="en-US" sz="200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57151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229600" cy="990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200" b="0" dirty="0" smtClean="0">
                <a:latin typeface="+mj-lt"/>
                <a:cs typeface="Calibri" pitchFamily="34" charset="0"/>
              </a:rPr>
              <a:t>Shape Reconstruction Methods</a:t>
            </a:r>
            <a:endParaRPr lang="en" sz="4200" b="0" dirty="0">
              <a:latin typeface="+mj-lt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990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+mj-lt"/>
              </a:rPr>
              <a:t>Multi-View Reconstruction </a:t>
            </a:r>
            <a:r>
              <a:rPr lang="en-US" sz="2400" dirty="0" smtClean="0">
                <a:latin typeface="+mj-lt"/>
              </a:rPr>
              <a:t>Techniques</a:t>
            </a:r>
            <a:endParaRPr lang="en-US" sz="2400" dirty="0" smtClean="0">
              <a:latin typeface="+mj-lt"/>
            </a:endParaRPr>
          </a:p>
        </p:txBody>
      </p:sp>
      <p:pic>
        <p:nvPicPr>
          <p:cNvPr id="2" name="Picture 1" descr="multiview-r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5638800" cy="386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13716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+mj-lt"/>
              </a:rPr>
              <a:t>Structured Lighting </a:t>
            </a:r>
            <a:r>
              <a:rPr lang="en-US" sz="2400" dirty="0" smtClean="0">
                <a:latin typeface="+mj-lt"/>
              </a:rPr>
              <a:t>Techniques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 descr="teas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75095"/>
            <a:ext cx="7086600" cy="1930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752600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+mj-lt"/>
              </a:rPr>
              <a:t>Shape Reconstruction from Single </a:t>
            </a:r>
            <a:r>
              <a:rPr lang="en-US" sz="2400" dirty="0" smtClean="0">
                <a:latin typeface="+mj-lt"/>
              </a:rPr>
              <a:t>Images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- Shape from Shading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- Shape from Multiple Light Sources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- Shape from Texture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- Shape from Focus/Defocus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- Shape from </a:t>
            </a:r>
            <a:r>
              <a:rPr lang="en-US" sz="2400" dirty="0" err="1" smtClean="0">
                <a:latin typeface="+mj-lt"/>
              </a:rPr>
              <a:t>Specularities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 smtClean="0">
                <a:latin typeface="+mj-lt"/>
              </a:rPr>
              <a:t>- Shape from Shadows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/>
            </a:r>
            <a:br>
              <a:rPr lang="en-US" sz="2400" dirty="0" smtClean="0">
                <a:latin typeface="+mj-lt"/>
              </a:rPr>
            </a:br>
            <a:endParaRPr lang="en-US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260179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4400" b="0" dirty="0" smtClean="0">
                <a:latin typeface="+mn-lt"/>
                <a:cs typeface="Calibri" pitchFamily="34" charset="0"/>
              </a:rPr>
              <a:t>Motivation</a:t>
            </a:r>
            <a:endParaRPr lang="en" sz="4400" b="0" dirty="0">
              <a:latin typeface="+mn-lt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407617"/>
            <a:ext cx="7467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1581" indent="-491581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Absence of easy to use and inexpensive method for depth data acquisition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491581" indent="-49158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A data-driven approach is more suitable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for reliefs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491581" indent="-491581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Human ability to infer shape from reliefs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491581" indent="-49158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Some prior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knowledge about the shape is a must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  <a:br>
              <a:rPr lang="en-US" sz="2400" dirty="0" smtClean="0">
                <a:solidFill>
                  <a:schemeClr val="tx1"/>
                </a:solidFill>
                <a:latin typeface="+mn-lt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491581" indent="-491581">
              <a:buFont typeface="Arial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Surface normal estimation for individual pixels are erroneous for reliefs.</a:t>
            </a:r>
          </a:p>
        </p:txBody>
      </p:sp>
    </p:spTree>
    <p:extLst>
      <p:ext uri="{BB962C8B-B14F-4D97-AF65-F5344CB8AC3E}">
        <p14:creationId xmlns:p14="http://schemas.microsoft.com/office/powerpoint/2010/main" val="12145122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50323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Overview of Proposed </a:t>
            </a:r>
            <a:r>
              <a:rPr lang="en-US" dirty="0" smtClean="0">
                <a:latin typeface="+mj-lt"/>
              </a:rPr>
              <a:t>Method</a:t>
            </a:r>
            <a:endParaRPr lang="en-US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7517291" y="9525000"/>
            <a:ext cx="2516777" cy="16002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MAP Estimate</a:t>
            </a: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7735006" y="11963400"/>
            <a:ext cx="2083525" cy="12954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Computed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Depth Map</a:t>
            </a:r>
          </a:p>
        </p:txBody>
      </p:sp>
      <p:sp>
        <p:nvSpPr>
          <p:cNvPr id="5" name="Down Arrow 4"/>
          <p:cNvSpPr/>
          <p:nvPr/>
        </p:nvSpPr>
        <p:spPr bwMode="auto">
          <a:xfrm>
            <a:off x="18535106" y="11125200"/>
            <a:ext cx="444137" cy="83820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19500000">
            <a:off x="17476436" y="8711212"/>
            <a:ext cx="377802" cy="1084422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2100000">
            <a:off x="19682089" y="8707233"/>
            <a:ext cx="396033" cy="107301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9182806" y="74104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Relief Priors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16369937" y="74104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7669691" y="9677400"/>
            <a:ext cx="2516777" cy="16002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MAP Estimate</a:t>
            </a: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7887406" y="12115800"/>
            <a:ext cx="2083525" cy="12954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Computed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Depth Map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18687506" y="11277600"/>
            <a:ext cx="444137" cy="83820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9500000">
            <a:off x="17628836" y="8863612"/>
            <a:ext cx="377802" cy="1084422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4" name="Down Arrow 13"/>
          <p:cNvSpPr/>
          <p:nvPr/>
        </p:nvSpPr>
        <p:spPr bwMode="auto">
          <a:xfrm rot="2100000">
            <a:off x="19834489" y="8859633"/>
            <a:ext cx="396033" cy="107301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19335206" y="75628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Relief Priors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16522337" y="75628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7822091" y="9810750"/>
            <a:ext cx="2516777" cy="16002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MAP Estimate</a:t>
            </a: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18039806" y="12249150"/>
            <a:ext cx="2083525" cy="12954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Computed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Depth Map</a:t>
            </a:r>
          </a:p>
        </p:txBody>
      </p:sp>
      <p:sp>
        <p:nvSpPr>
          <p:cNvPr id="19" name="Down Arrow 18"/>
          <p:cNvSpPr/>
          <p:nvPr/>
        </p:nvSpPr>
        <p:spPr bwMode="auto">
          <a:xfrm>
            <a:off x="18839906" y="11410950"/>
            <a:ext cx="444137" cy="83820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9500000">
            <a:off x="17781236" y="8996962"/>
            <a:ext cx="377802" cy="1084422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1" name="Down Arrow 20"/>
          <p:cNvSpPr/>
          <p:nvPr/>
        </p:nvSpPr>
        <p:spPr bwMode="auto">
          <a:xfrm rot="2100000">
            <a:off x="19986889" y="8992983"/>
            <a:ext cx="396033" cy="107301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9487606" y="769620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Relief Priors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16674737" y="769620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7822091" y="9829800"/>
            <a:ext cx="2516777" cy="16002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MAP Estimate</a:t>
            </a: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18039806" y="12268200"/>
            <a:ext cx="2083525" cy="12954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Computed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Depth Map</a:t>
            </a:r>
          </a:p>
        </p:txBody>
      </p:sp>
      <p:sp>
        <p:nvSpPr>
          <p:cNvPr id="26" name="Down Arrow 25"/>
          <p:cNvSpPr/>
          <p:nvPr/>
        </p:nvSpPr>
        <p:spPr bwMode="auto">
          <a:xfrm>
            <a:off x="18839906" y="11430000"/>
            <a:ext cx="444137" cy="83820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 rot="19500000">
            <a:off x="17781236" y="9016012"/>
            <a:ext cx="377802" cy="1084422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8" name="Down Arrow 27"/>
          <p:cNvSpPr/>
          <p:nvPr/>
        </p:nvSpPr>
        <p:spPr bwMode="auto">
          <a:xfrm rot="2100000">
            <a:off x="19986889" y="9012033"/>
            <a:ext cx="396033" cy="107301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19487606" y="77152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Relief Priors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16674737" y="77152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7974491" y="9982200"/>
            <a:ext cx="2516777" cy="16002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MAP Estimate</a:t>
            </a: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8192206" y="12420600"/>
            <a:ext cx="2083525" cy="12954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Computed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Depth Map</a:t>
            </a:r>
          </a:p>
        </p:txBody>
      </p:sp>
      <p:sp>
        <p:nvSpPr>
          <p:cNvPr id="33" name="Down Arrow 32"/>
          <p:cNvSpPr/>
          <p:nvPr/>
        </p:nvSpPr>
        <p:spPr bwMode="auto">
          <a:xfrm>
            <a:off x="18992306" y="11582400"/>
            <a:ext cx="444137" cy="83820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4" name="Down Arrow 33"/>
          <p:cNvSpPr/>
          <p:nvPr/>
        </p:nvSpPr>
        <p:spPr bwMode="auto">
          <a:xfrm rot="19500000">
            <a:off x="17933636" y="9168412"/>
            <a:ext cx="377802" cy="1084422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2100000">
            <a:off x="20139289" y="9164433"/>
            <a:ext cx="396033" cy="1073010"/>
          </a:xfrm>
          <a:prstGeom prst="downArrow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19640006" y="78676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Relief Priors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16827137" y="78676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5988937" y="4876800"/>
            <a:ext cx="13929087" cy="10439400"/>
            <a:chOff x="15988937" y="4876800"/>
            <a:chExt cx="13929087" cy="10439400"/>
          </a:xfrm>
        </p:grpSpPr>
        <p:sp>
          <p:nvSpPr>
            <p:cNvPr id="39" name="TextBox 38"/>
            <p:cNvSpPr txBox="1"/>
            <p:nvPr/>
          </p:nvSpPr>
          <p:spPr>
            <a:xfrm>
              <a:off x="21466629" y="6477000"/>
              <a:ext cx="8068491" cy="8165336"/>
            </a:xfrm>
            <a:prstGeom prst="rect">
              <a:avLst/>
            </a:prstGeom>
            <a:noFill/>
          </p:spPr>
          <p:txBody>
            <a:bodyPr wrap="square" lIns="131088" tIns="65544" rIns="131088" bIns="65544" rtlCol="0">
              <a:spAutoFit/>
            </a:bodyPr>
            <a:lstStyle/>
            <a:p>
              <a:pPr marL="742950" indent="-742950">
                <a:buAutoNum type="arabicParenR"/>
              </a:pP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Noisy Shape Reconstruction from Shape from Shading (</a:t>
              </a:r>
              <a:r>
                <a:rPr lang="en-US" sz="3200" b="1" dirty="0" err="1" smtClean="0">
                  <a:solidFill>
                    <a:schemeClr val="tx1"/>
                  </a:solidFill>
                  <a:latin typeface="+mj-lt"/>
                </a:rPr>
                <a:t>SfS</a:t>
              </a: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)</a:t>
              </a: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.</a:t>
              </a:r>
            </a:p>
            <a:p>
              <a:pPr marL="742950" indent="-742950">
                <a:buAutoNum type="arabicParenR"/>
              </a:pP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Relief Priors</a:t>
              </a:r>
            </a:p>
            <a:p>
              <a:pPr marL="1143000" lvl="1" indent="-285750"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Learned a basis of patches with corresponding surface </a:t>
              </a:r>
              <a:r>
                <a:rPr lang="en-US" sz="3200" dirty="0" err="1" smtClean="0">
                  <a:solidFill>
                    <a:schemeClr val="tx1"/>
                  </a:solidFill>
                  <a:latin typeface="+mj-lt"/>
                </a:rPr>
                <a:t>normals</a:t>
              </a: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 from training data.</a:t>
              </a:r>
            </a:p>
            <a:p>
              <a:pPr marL="1143000" lvl="1" indent="-285750"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Represent each patch in new image by a linear combination of very few basis patches (sparse coding).</a:t>
              </a:r>
            </a:p>
            <a:p>
              <a:pPr marL="737372" indent="-737372">
                <a:buAutoNum type="arabicParenR"/>
              </a:pP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Shape Recovery using relief priors</a:t>
              </a:r>
            </a:p>
            <a:p>
              <a:pPr marL="1143000" lvl="1" indent="-22860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Pose the integration of noisy shape and relief priors as a MAP estimation problem.</a:t>
              </a:r>
              <a:endParaRPr lang="en-US" sz="3200" b="1" dirty="0" smtClean="0">
                <a:solidFill>
                  <a:schemeClr val="tx1"/>
                </a:solidFill>
                <a:latin typeface="+mj-lt"/>
              </a:endParaRPr>
            </a:p>
            <a:p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We used a pair of flash and non-flash images to remove the effect of natural illumination.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5988937" y="4876800"/>
              <a:ext cx="13916297" cy="10439400"/>
            </a:xfrm>
            <a:prstGeom prst="rect">
              <a:avLst/>
            </a:prstGeom>
            <a:noFill/>
            <a:ln w="38100" cap="flat" cmpd="sng" algn="ctr">
              <a:solidFill>
                <a:srgbClr val="3C64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15999017" y="4905375"/>
              <a:ext cx="13919007" cy="809625"/>
            </a:xfrm>
            <a:prstGeom prst="rect">
              <a:avLst/>
            </a:prstGeom>
            <a:solidFill>
              <a:srgbClr val="3C64A0"/>
            </a:solidFill>
            <a:ln w="38100" cap="flat" cmpd="sng" algn="ctr">
              <a:solidFill>
                <a:srgbClr val="3C64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Proposed Approach</a:t>
              </a: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6369937" y="7410450"/>
              <a:ext cx="4737463" cy="5848350"/>
              <a:chOff x="16840200" y="6858000"/>
              <a:chExt cx="4876800" cy="5848350"/>
            </a:xfrm>
          </p:grpSpPr>
          <p:sp>
            <p:nvSpPr>
              <p:cNvPr id="43" name="Oval 42"/>
              <p:cNvSpPr/>
              <p:nvPr/>
            </p:nvSpPr>
            <p:spPr bwMode="auto">
              <a:xfrm>
                <a:off x="18021300" y="8972550"/>
                <a:ext cx="2590800" cy="1600200"/>
              </a:xfrm>
              <a:prstGeom prst="ellipse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MAP Estimate</a:t>
                </a:r>
                <a:endParaRPr kumimoji="0" lang="en-US" sz="5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 bwMode="auto">
              <a:xfrm>
                <a:off x="18245418" y="11410950"/>
                <a:ext cx="2144805" cy="12954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lang="en-US" sz="2800" dirty="0" smtClean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Computed </a:t>
                </a: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Depth Map</a:t>
                </a:r>
              </a:p>
            </p:txBody>
          </p:sp>
          <p:sp>
            <p:nvSpPr>
              <p:cNvPr id="45" name="Down Arrow 44"/>
              <p:cNvSpPr/>
              <p:nvPr/>
            </p:nvSpPr>
            <p:spPr bwMode="auto">
              <a:xfrm>
                <a:off x="19069050" y="10572750"/>
                <a:ext cx="457200" cy="838200"/>
              </a:xfrm>
              <a:prstGeom prst="downArrow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46" name="Down Arrow 45"/>
              <p:cNvSpPr/>
              <p:nvPr/>
            </p:nvSpPr>
            <p:spPr bwMode="auto">
              <a:xfrm rot="19500000">
                <a:off x="17979243" y="8158762"/>
                <a:ext cx="388914" cy="1084422"/>
              </a:xfrm>
              <a:prstGeom prst="downArrow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47" name="Down Arrow 46"/>
              <p:cNvSpPr/>
              <p:nvPr/>
            </p:nvSpPr>
            <p:spPr bwMode="auto">
              <a:xfrm rot="23700000">
                <a:off x="20249768" y="8154783"/>
                <a:ext cx="407681" cy="1073010"/>
              </a:xfrm>
              <a:prstGeom prst="downArrow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 bwMode="auto">
              <a:xfrm>
                <a:off x="19735800" y="6858000"/>
                <a:ext cx="1981200" cy="14478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Relief Priors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 bwMode="auto">
              <a:xfrm>
                <a:off x="16840200" y="6858000"/>
                <a:ext cx="1981200" cy="14478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Shape from</a:t>
                </a:r>
                <a:r>
                  <a:rPr kumimoji="0" lang="en-US" sz="2800" b="0" i="0" u="none" strike="noStrike" cap="none" normalizeH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 Shading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+mj-lt"/>
                  <a:cs typeface="Arial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6141337" y="5029200"/>
            <a:ext cx="13929087" cy="10439400"/>
            <a:chOff x="15988937" y="4876800"/>
            <a:chExt cx="13929087" cy="10439400"/>
          </a:xfrm>
        </p:grpSpPr>
        <p:sp>
          <p:nvSpPr>
            <p:cNvPr id="51" name="TextBox 50"/>
            <p:cNvSpPr txBox="1"/>
            <p:nvPr/>
          </p:nvSpPr>
          <p:spPr>
            <a:xfrm>
              <a:off x="21466629" y="6477000"/>
              <a:ext cx="8068491" cy="8165336"/>
            </a:xfrm>
            <a:prstGeom prst="rect">
              <a:avLst/>
            </a:prstGeom>
            <a:noFill/>
          </p:spPr>
          <p:txBody>
            <a:bodyPr wrap="square" lIns="131088" tIns="65544" rIns="131088" bIns="65544" rtlCol="0">
              <a:spAutoFit/>
            </a:bodyPr>
            <a:lstStyle/>
            <a:p>
              <a:pPr marL="742950" indent="-742950">
                <a:buAutoNum type="arabicParenR"/>
              </a:pP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Noisy Shape Reconstruction from Shape from Shading (</a:t>
              </a:r>
              <a:r>
                <a:rPr lang="en-US" sz="3200" b="1" dirty="0" err="1" smtClean="0">
                  <a:solidFill>
                    <a:schemeClr val="tx1"/>
                  </a:solidFill>
                  <a:latin typeface="+mj-lt"/>
                </a:rPr>
                <a:t>SfS</a:t>
              </a: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)</a:t>
              </a: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.</a:t>
              </a:r>
            </a:p>
            <a:p>
              <a:pPr marL="742950" indent="-742950">
                <a:buAutoNum type="arabicParenR"/>
              </a:pP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Relief Priors</a:t>
              </a:r>
            </a:p>
            <a:p>
              <a:pPr marL="1143000" lvl="1" indent="-285750"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Learned a basis of patches with corresponding surface </a:t>
              </a:r>
              <a:r>
                <a:rPr lang="en-US" sz="3200" dirty="0" err="1" smtClean="0">
                  <a:solidFill>
                    <a:schemeClr val="tx1"/>
                  </a:solidFill>
                  <a:latin typeface="+mj-lt"/>
                </a:rPr>
                <a:t>normals</a:t>
              </a: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 from training data.</a:t>
              </a:r>
            </a:p>
            <a:p>
              <a:pPr marL="1143000" lvl="1" indent="-285750"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Represent each patch in new image by a linear combination of very few basis patches (sparse coding).</a:t>
              </a:r>
            </a:p>
            <a:p>
              <a:pPr marL="737372" indent="-737372">
                <a:buAutoNum type="arabicParenR"/>
              </a:pPr>
              <a:r>
                <a:rPr lang="en-US" sz="3200" b="1" dirty="0" smtClean="0">
                  <a:solidFill>
                    <a:schemeClr val="tx1"/>
                  </a:solidFill>
                  <a:latin typeface="+mj-lt"/>
                </a:rPr>
                <a:t>Shape Recovery using relief priors</a:t>
              </a:r>
            </a:p>
            <a:p>
              <a:pPr marL="1143000" lvl="1" indent="-22860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Pose the integration of noisy shape and relief priors as a MAP estimation problem.</a:t>
              </a:r>
              <a:endParaRPr lang="en-US" sz="3200" b="1" dirty="0" smtClean="0">
                <a:solidFill>
                  <a:schemeClr val="tx1"/>
                </a:solidFill>
                <a:latin typeface="+mj-lt"/>
              </a:endParaRPr>
            </a:p>
            <a:p>
              <a:r>
                <a:rPr lang="en-US" sz="3200" dirty="0" smtClean="0">
                  <a:solidFill>
                    <a:schemeClr val="tx1"/>
                  </a:solidFill>
                  <a:latin typeface="+mj-lt"/>
                </a:rPr>
                <a:t>We used a pair of flash and non-flash images to remove the effect of natural illumination.</a:t>
              </a: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5988937" y="4876800"/>
              <a:ext cx="13916297" cy="10439400"/>
            </a:xfrm>
            <a:prstGeom prst="rect">
              <a:avLst/>
            </a:prstGeom>
            <a:noFill/>
            <a:ln w="38100" cap="flat" cmpd="sng" algn="ctr">
              <a:solidFill>
                <a:srgbClr val="3C64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cs typeface="Arial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15999017" y="4905375"/>
              <a:ext cx="13919007" cy="809625"/>
            </a:xfrm>
            <a:prstGeom prst="rect">
              <a:avLst/>
            </a:prstGeom>
            <a:solidFill>
              <a:srgbClr val="3C64A0"/>
            </a:solidFill>
            <a:ln w="38100" cap="flat" cmpd="sng" algn="ctr">
              <a:solidFill>
                <a:srgbClr val="3C64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r>
                <a:rPr kumimoji="0" lang="en-US" sz="4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rPr>
                <a:t>Proposed Approach</a:t>
              </a: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6369937" y="7410450"/>
              <a:ext cx="4737463" cy="5848350"/>
              <a:chOff x="16840200" y="6858000"/>
              <a:chExt cx="4876800" cy="5848350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18021300" y="8972550"/>
                <a:ext cx="2590800" cy="1600200"/>
              </a:xfrm>
              <a:prstGeom prst="ellipse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MAP Estimate</a:t>
                </a:r>
                <a:endParaRPr kumimoji="0" lang="en-US" sz="5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56" name="Rounded Rectangle 55"/>
              <p:cNvSpPr/>
              <p:nvPr/>
            </p:nvSpPr>
            <p:spPr bwMode="auto">
              <a:xfrm>
                <a:off x="18245418" y="11410950"/>
                <a:ext cx="2144805" cy="12954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lang="en-US" sz="2800" dirty="0" smtClean="0">
                    <a:solidFill>
                      <a:schemeClr val="accent2">
                        <a:lumMod val="50000"/>
                      </a:schemeClr>
                    </a:solidFill>
                    <a:latin typeface="+mj-lt"/>
                  </a:rPr>
                  <a:t>Computed </a:t>
                </a: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Depth Map</a:t>
                </a:r>
              </a:p>
            </p:txBody>
          </p:sp>
          <p:sp>
            <p:nvSpPr>
              <p:cNvPr id="57" name="Down Arrow 56"/>
              <p:cNvSpPr/>
              <p:nvPr/>
            </p:nvSpPr>
            <p:spPr bwMode="auto">
              <a:xfrm>
                <a:off x="19069050" y="10572750"/>
                <a:ext cx="457200" cy="838200"/>
              </a:xfrm>
              <a:prstGeom prst="downArrow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58" name="Down Arrow 57"/>
              <p:cNvSpPr/>
              <p:nvPr/>
            </p:nvSpPr>
            <p:spPr bwMode="auto">
              <a:xfrm rot="19500000">
                <a:off x="17979243" y="8158762"/>
                <a:ext cx="388914" cy="1084422"/>
              </a:xfrm>
              <a:prstGeom prst="downArrow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59" name="Down Arrow 58"/>
              <p:cNvSpPr/>
              <p:nvPr/>
            </p:nvSpPr>
            <p:spPr bwMode="auto">
              <a:xfrm rot="23700000">
                <a:off x="20249768" y="8154783"/>
                <a:ext cx="407681" cy="1073010"/>
              </a:xfrm>
              <a:prstGeom prst="downArrow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+mj-lt"/>
                  <a:cs typeface="Arial" charset="0"/>
                </a:endParaRPr>
              </a:p>
            </p:txBody>
          </p:sp>
          <p:sp>
            <p:nvSpPr>
              <p:cNvPr id="60" name="Rounded Rectangle 59"/>
              <p:cNvSpPr/>
              <p:nvPr/>
            </p:nvSpPr>
            <p:spPr bwMode="auto">
              <a:xfrm>
                <a:off x="19735800" y="6858000"/>
                <a:ext cx="1981200" cy="14478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Relief Priors</a:t>
                </a:r>
              </a:p>
            </p:txBody>
          </p:sp>
          <p:sp>
            <p:nvSpPr>
              <p:cNvPr id="61" name="Rounded Rectangle 60"/>
              <p:cNvSpPr/>
              <p:nvPr/>
            </p:nvSpPr>
            <p:spPr bwMode="auto">
              <a:xfrm>
                <a:off x="16840200" y="6858000"/>
                <a:ext cx="1981200" cy="1447800"/>
              </a:xfrm>
              <a:prstGeom prst="roundRect">
                <a:avLst/>
              </a:prstGeom>
              <a:blipFill>
                <a:blip r:embed="rId3" cstate="print"/>
                <a:tile tx="0" ty="0" sx="100000" sy="100000" flip="none" algn="tl"/>
              </a:blip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r>
                  <a:rPr kumimoji="0" lang="en-US" sz="2800" b="0" i="0" u="none" strike="noStrike" cap="none" normalizeH="0" baseline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Shape from</a:t>
                </a:r>
                <a:r>
                  <a:rPr kumimoji="0" lang="en-US" sz="2800" b="0" i="0" u="none" strike="noStrike" cap="none" normalizeH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+mj-lt"/>
                    <a:cs typeface="Arial" charset="0"/>
                  </a:rPr>
                  <a:t> Shading</a:t>
                </a:r>
                <a:endParaRPr kumimoji="0" lang="en-US" sz="2800" b="0" i="0" u="none" strike="noStrike" cap="none" normalizeH="0" baseline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+mj-lt"/>
                  <a:cs typeface="Arial" charset="0"/>
                </a:endParaRPr>
              </a:p>
            </p:txBody>
          </p:sp>
        </p:grpSp>
      </p:grpSp>
      <p:sp>
        <p:nvSpPr>
          <p:cNvPr id="62" name="Rounded Rectangle 61"/>
          <p:cNvSpPr/>
          <p:nvPr/>
        </p:nvSpPr>
        <p:spPr bwMode="auto">
          <a:xfrm>
            <a:off x="16979537" y="80200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18279291" y="10287000"/>
            <a:ext cx="2516777" cy="16002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MAP Estimate</a:t>
            </a: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18497006" y="12725400"/>
            <a:ext cx="2083525" cy="12954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Computed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Depth Map</a:t>
            </a:r>
          </a:p>
        </p:txBody>
      </p:sp>
      <p:sp>
        <p:nvSpPr>
          <p:cNvPr id="65" name="Rounded Rectangle 64"/>
          <p:cNvSpPr/>
          <p:nvPr/>
        </p:nvSpPr>
        <p:spPr bwMode="auto">
          <a:xfrm>
            <a:off x="19944806" y="81724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Relief Priors</a:t>
            </a:r>
          </a:p>
        </p:txBody>
      </p:sp>
      <p:sp>
        <p:nvSpPr>
          <p:cNvPr id="66" name="Rounded Rectangle 65"/>
          <p:cNvSpPr/>
          <p:nvPr/>
        </p:nvSpPr>
        <p:spPr bwMode="auto">
          <a:xfrm>
            <a:off x="17131937" y="8172450"/>
            <a:ext cx="1924594" cy="1447800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Shape from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+mj-lt"/>
                <a:cs typeface="Arial" charset="0"/>
              </a:rPr>
              <a:t> Shading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+mj-lt"/>
              <a:cs typeface="Arial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81000" y="1524000"/>
            <a:ext cx="16002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Shape From Shading</a:t>
            </a:r>
            <a:endParaRPr lang="en-US" dirty="0">
              <a:latin typeface="+mj-lt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2971800" y="1524000"/>
            <a:ext cx="16002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Relief Priors</a:t>
            </a:r>
            <a:endParaRPr lang="en-US" dirty="0">
              <a:latin typeface="+mj-lt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295400" y="3200400"/>
            <a:ext cx="2286000" cy="1066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Map Estimate</a:t>
            </a:r>
            <a:endParaRPr lang="en-US" dirty="0">
              <a:latin typeface="+mj-lt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1676400" y="5334000"/>
            <a:ext cx="160020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+mj-lt"/>
              </a:rPr>
              <a:t>Computed Depth Map</a:t>
            </a:r>
            <a:endParaRPr lang="en-US" dirty="0">
              <a:latin typeface="+mj-lt"/>
            </a:endParaRPr>
          </a:p>
        </p:txBody>
      </p:sp>
      <p:sp>
        <p:nvSpPr>
          <p:cNvPr id="71" name="Right Arrow 70"/>
          <p:cNvSpPr/>
          <p:nvPr/>
        </p:nvSpPr>
        <p:spPr>
          <a:xfrm rot="3600000">
            <a:off x="914078" y="2719583"/>
            <a:ext cx="922020" cy="3810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2" name="Right Arrow 71"/>
          <p:cNvSpPr/>
          <p:nvPr/>
        </p:nvSpPr>
        <p:spPr>
          <a:xfrm rot="7200000">
            <a:off x="3047678" y="2708588"/>
            <a:ext cx="922020" cy="3810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3" name="Right Arrow 72"/>
          <p:cNvSpPr/>
          <p:nvPr/>
        </p:nvSpPr>
        <p:spPr>
          <a:xfrm rot="5400000">
            <a:off x="2015490" y="4606290"/>
            <a:ext cx="922020" cy="38100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1771429" y="6781800"/>
            <a:ext cx="8068491" cy="8165336"/>
          </a:xfrm>
          <a:prstGeom prst="rect">
            <a:avLst/>
          </a:prstGeom>
          <a:noFill/>
        </p:spPr>
        <p:txBody>
          <a:bodyPr wrap="square" lIns="131088" tIns="65544" rIns="131088" bIns="65544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3200" b="1" dirty="0" smtClean="0">
                <a:solidFill>
                  <a:schemeClr val="tx1"/>
                </a:solidFill>
              </a:rPr>
              <a:t>Noisy Shape Reconstruction from Shape from Shading (</a:t>
            </a:r>
            <a:r>
              <a:rPr lang="en-US" sz="3200" b="1" dirty="0" err="1" smtClean="0">
                <a:solidFill>
                  <a:schemeClr val="tx1"/>
                </a:solidFill>
              </a:rPr>
              <a:t>SfS</a:t>
            </a:r>
            <a:r>
              <a:rPr lang="en-US" sz="3200" b="1" dirty="0" smtClean="0">
                <a:solidFill>
                  <a:schemeClr val="tx1"/>
                </a:solidFill>
              </a:rPr>
              <a:t>)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buAutoNum type="arabicParenR"/>
            </a:pPr>
            <a:r>
              <a:rPr lang="en-US" sz="3200" b="1" dirty="0" smtClean="0">
                <a:solidFill>
                  <a:schemeClr val="tx1"/>
                </a:solidFill>
              </a:rPr>
              <a:t>Relief Priors</a:t>
            </a:r>
          </a:p>
          <a:p>
            <a:pPr marL="1143000" lvl="1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Learned a basis of patches with corresponding surface </a:t>
            </a:r>
            <a:r>
              <a:rPr lang="en-US" sz="3200" dirty="0" err="1" smtClean="0">
                <a:solidFill>
                  <a:schemeClr val="tx1"/>
                </a:solidFill>
              </a:rPr>
              <a:t>normals</a:t>
            </a:r>
            <a:r>
              <a:rPr lang="en-US" sz="3200" dirty="0" smtClean="0">
                <a:solidFill>
                  <a:schemeClr val="tx1"/>
                </a:solidFill>
              </a:rPr>
              <a:t> from training data.</a:t>
            </a:r>
          </a:p>
          <a:p>
            <a:pPr marL="1143000" lvl="1" indent="-285750"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Represent each patch in new image by a linear combination of very few basis patches (sparse coding).</a:t>
            </a:r>
          </a:p>
          <a:p>
            <a:pPr marL="737372" indent="-737372">
              <a:buAutoNum type="arabicParenR"/>
            </a:pPr>
            <a:r>
              <a:rPr lang="en-US" sz="3200" b="1" dirty="0" smtClean="0">
                <a:solidFill>
                  <a:schemeClr val="tx1"/>
                </a:solidFill>
              </a:rPr>
              <a:t>Shape Recovery using relief priors</a:t>
            </a:r>
          </a:p>
          <a:p>
            <a:pPr marL="1143000" lvl="1" indent="-2286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tx1"/>
                </a:solidFill>
              </a:rPr>
              <a:t>Pose the integration of noisy shape and relief priors as a MAP estimation problem.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We used a pair of flash and non-flash images to remove the effect of natural illumination.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648200" y="914400"/>
            <a:ext cx="4495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Noisy Shape Reconstruction from Shape from Shading (</a:t>
            </a:r>
            <a:r>
              <a:rPr lang="en-US" sz="2000" b="1" dirty="0" err="1">
                <a:solidFill>
                  <a:schemeClr val="tx1"/>
                </a:solidFill>
              </a:rPr>
              <a:t>SfS</a:t>
            </a:r>
            <a:r>
              <a:rPr lang="en-US" sz="2000" b="1" dirty="0">
                <a:solidFill>
                  <a:schemeClr val="tx1"/>
                </a:solidFill>
              </a:rPr>
              <a:t>)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Relief </a:t>
            </a:r>
            <a:r>
              <a:rPr lang="en-US" sz="2000" b="1" dirty="0" smtClean="0">
                <a:solidFill>
                  <a:schemeClr val="tx1"/>
                </a:solidFill>
              </a:rPr>
              <a:t>Priors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dirty="0" smtClean="0">
                <a:solidFill>
                  <a:schemeClr val="tx1"/>
                </a:solidFill>
              </a:rPr>
              <a:t>Learned </a:t>
            </a:r>
            <a:r>
              <a:rPr lang="en-US" sz="2000" dirty="0">
                <a:solidFill>
                  <a:schemeClr val="tx1"/>
                </a:solidFill>
              </a:rPr>
              <a:t>a basis of patches with corresponding surface </a:t>
            </a:r>
            <a:r>
              <a:rPr lang="en-US" sz="2000" dirty="0" err="1">
                <a:solidFill>
                  <a:schemeClr val="tx1"/>
                </a:solidFill>
              </a:rPr>
              <a:t>normals</a:t>
            </a:r>
            <a:r>
              <a:rPr lang="en-US" sz="2000" dirty="0">
                <a:solidFill>
                  <a:schemeClr val="tx1"/>
                </a:solidFill>
              </a:rPr>
              <a:t> from training </a:t>
            </a:r>
            <a:r>
              <a:rPr lang="en-US" sz="2000" dirty="0" smtClean="0">
                <a:solidFill>
                  <a:schemeClr val="tx1"/>
                </a:solidFill>
              </a:rPr>
              <a:t>data.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Represent </a:t>
            </a:r>
            <a:r>
              <a:rPr lang="en-US" sz="2000" dirty="0">
                <a:solidFill>
                  <a:schemeClr val="tx1"/>
                </a:solidFill>
              </a:rPr>
              <a:t>each patch in new image by a linear combination of very few basis patches (sparse coding)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Shape Recovery using relief </a:t>
            </a:r>
            <a:r>
              <a:rPr lang="en-US" sz="2000" b="1" dirty="0" smtClean="0">
                <a:solidFill>
                  <a:schemeClr val="tx1"/>
                </a:solidFill>
              </a:rPr>
              <a:t>priors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dirty="0" smtClean="0">
                <a:solidFill>
                  <a:schemeClr val="tx1"/>
                </a:solidFill>
              </a:rPr>
              <a:t>Pose </a:t>
            </a:r>
            <a:r>
              <a:rPr lang="en-US" sz="2000" dirty="0">
                <a:solidFill>
                  <a:schemeClr val="tx1"/>
                </a:solidFill>
              </a:rPr>
              <a:t>the integration of noisy shape and relief priors as a MAP estimation problem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0111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229600" cy="1292631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>
                <a:latin typeface="+mn-lt"/>
              </a:rPr>
              <a:t>Learning Relief Priors from </a:t>
            </a:r>
            <a:r>
              <a:rPr lang="en-US" sz="3600" b="0" cap="none" dirty="0" smtClean="0">
                <a:latin typeface="+mn-lt"/>
              </a:rPr>
              <a:t/>
            </a:r>
            <a:br>
              <a:rPr lang="en-US" sz="3600" b="0" cap="none" dirty="0" smtClean="0">
                <a:latin typeface="+mn-lt"/>
              </a:rPr>
            </a:br>
            <a:r>
              <a:rPr lang="en-US" sz="3600" b="0" cap="none" dirty="0" smtClean="0">
                <a:latin typeface="+mn-lt"/>
              </a:rPr>
              <a:t>Sparse </a:t>
            </a:r>
            <a:r>
              <a:rPr lang="en-US" sz="3600" b="0" cap="none" dirty="0" smtClean="0">
                <a:latin typeface="+mn-lt"/>
              </a:rPr>
              <a:t>Representation</a:t>
            </a:r>
            <a:endParaRPr lang="en" sz="3600" b="0" cap="none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600200"/>
            <a:ext cx="853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Relief Prior: An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overcomplete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dictionary with a composite signal of appearance, surface gradients and light source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direction.</a:t>
            </a:r>
            <a:br>
              <a:rPr lang="en-US" sz="1800" dirty="0" smtClean="0">
                <a:solidFill>
                  <a:schemeClr val="tx1"/>
                </a:solidFill>
                <a:latin typeface="+mn-lt"/>
              </a:rPr>
            </a:br>
            <a:endParaRPr lang="en-US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</a:rPr>
              <a:t>Represent appearance and shape as a sparse linear combination of the dictionary elements.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+mn-lt"/>
            </a:endParaRPr>
          </a:p>
          <a:p>
            <a:r>
              <a:rPr lang="en-US" sz="1800" b="1" dirty="0" smtClean="0">
                <a:latin typeface="+mn-lt"/>
              </a:rPr>
              <a:t>Dictionary Learning :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Exemplar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dataset of relief images and their surface gradients is used to learn the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basis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Form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the signal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w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using the intensity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, surface gradient </a:t>
            </a:r>
            <a:r>
              <a:rPr lang="en-US" sz="1800" b="1" dirty="0" err="1">
                <a:solidFill>
                  <a:schemeClr val="tx1"/>
                </a:solidFill>
                <a:latin typeface="+mn-lt"/>
              </a:rPr>
              <a:t>x,y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and light source direction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s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from a square patch around each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pixel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dictionary,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D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is learned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as: 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286273"/>
              </p:ext>
            </p:extLst>
          </p:nvPr>
        </p:nvGraphicFramePr>
        <p:xfrm>
          <a:off x="1600200" y="24536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6" name="Equation" r:id="rId3" imgW="2844720" imgH="279360" progId="Equation.3">
                  <p:embed/>
                </p:oleObj>
              </mc:Choice>
              <mc:Fallback>
                <p:oleObj name="Equation" r:id="rId3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4536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411631"/>
              </p:ext>
            </p:extLst>
          </p:nvPr>
        </p:nvGraphicFramePr>
        <p:xfrm>
          <a:off x="1752600" y="24688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7" name="Equation" r:id="rId5" imgW="2844720" imgH="279360" progId="Equation.3">
                  <p:embed/>
                </p:oleObj>
              </mc:Choice>
              <mc:Fallback>
                <p:oleObj name="Equation" r:id="rId5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688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082671"/>
              </p:ext>
            </p:extLst>
          </p:nvPr>
        </p:nvGraphicFramePr>
        <p:xfrm>
          <a:off x="-4724400" y="228600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8" name="Equation" r:id="rId6" imgW="2844720" imgH="279360" progId="Equation.3">
                  <p:embed/>
                </p:oleObj>
              </mc:Choice>
              <mc:Fallback>
                <p:oleObj name="Equation" r:id="rId6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24400" y="228600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299429"/>
              </p:ext>
            </p:extLst>
          </p:nvPr>
        </p:nvGraphicFramePr>
        <p:xfrm>
          <a:off x="-4572000" y="23012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9" name="Equation" r:id="rId7" imgW="2844720" imgH="279360" progId="Equation.3">
                  <p:embed/>
                </p:oleObj>
              </mc:Choice>
              <mc:Fallback>
                <p:oleObj name="Equation" r:id="rId7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2000" y="23012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1191327"/>
              </p:ext>
            </p:extLst>
          </p:nvPr>
        </p:nvGraphicFramePr>
        <p:xfrm>
          <a:off x="-4419600" y="23164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0" name="Equation" r:id="rId8" imgW="2844720" imgH="279360" progId="Equation.3">
                  <p:embed/>
                </p:oleObj>
              </mc:Choice>
              <mc:Fallback>
                <p:oleObj name="Equation" r:id="rId8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19600" y="23164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876360"/>
              </p:ext>
            </p:extLst>
          </p:nvPr>
        </p:nvGraphicFramePr>
        <p:xfrm>
          <a:off x="-4267200" y="233172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1" name="Equation" r:id="rId9" imgW="2844720" imgH="279360" progId="Equation.3">
                  <p:embed/>
                </p:oleObj>
              </mc:Choice>
              <mc:Fallback>
                <p:oleObj name="Equation" r:id="rId9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67200" y="233172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1350707"/>
              </p:ext>
            </p:extLst>
          </p:nvPr>
        </p:nvGraphicFramePr>
        <p:xfrm>
          <a:off x="-4114800" y="234696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2" name="Equation" r:id="rId10" imgW="2844720" imgH="279360" progId="Equation.3">
                  <p:embed/>
                </p:oleObj>
              </mc:Choice>
              <mc:Fallback>
                <p:oleObj name="Equation" r:id="rId10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114800" y="234696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716175"/>
              </p:ext>
            </p:extLst>
          </p:nvPr>
        </p:nvGraphicFramePr>
        <p:xfrm>
          <a:off x="-3962400" y="236220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3" name="Equation" r:id="rId11" imgW="2844720" imgH="279360" progId="Equation.3">
                  <p:embed/>
                </p:oleObj>
              </mc:Choice>
              <mc:Fallback>
                <p:oleObj name="Equation" r:id="rId11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2400" y="236220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319492"/>
              </p:ext>
            </p:extLst>
          </p:nvPr>
        </p:nvGraphicFramePr>
        <p:xfrm>
          <a:off x="-3810000" y="23774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4" name="Equation" r:id="rId12" imgW="2844720" imgH="279360" progId="Equation.3">
                  <p:embed/>
                </p:oleObj>
              </mc:Choice>
              <mc:Fallback>
                <p:oleObj name="Equation" r:id="rId12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0" y="23774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530440"/>
              </p:ext>
            </p:extLst>
          </p:nvPr>
        </p:nvGraphicFramePr>
        <p:xfrm>
          <a:off x="-3657600" y="23926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5" name="Equation" r:id="rId13" imgW="2844720" imgH="279360" progId="Equation.3">
                  <p:embed/>
                </p:oleObj>
              </mc:Choice>
              <mc:Fallback>
                <p:oleObj name="Equation" r:id="rId13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7600" y="23926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9028459"/>
              </p:ext>
            </p:extLst>
          </p:nvPr>
        </p:nvGraphicFramePr>
        <p:xfrm>
          <a:off x="-3505200" y="240792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6" name="Equation" r:id="rId14" imgW="2844720" imgH="279360" progId="Equation.3">
                  <p:embed/>
                </p:oleObj>
              </mc:Choice>
              <mc:Fallback>
                <p:oleObj name="Equation" r:id="rId14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05200" y="240792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76401"/>
              </p:ext>
            </p:extLst>
          </p:nvPr>
        </p:nvGraphicFramePr>
        <p:xfrm>
          <a:off x="1752600" y="24536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7" name="Equation" r:id="rId15" imgW="2844720" imgH="279360" progId="Equation.3">
                  <p:embed/>
                </p:oleObj>
              </mc:Choice>
              <mc:Fallback>
                <p:oleObj name="Equation" r:id="rId15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536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158060"/>
              </p:ext>
            </p:extLst>
          </p:nvPr>
        </p:nvGraphicFramePr>
        <p:xfrm>
          <a:off x="1905000" y="24688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8" name="Equation" r:id="rId16" imgW="2844720" imgH="279360" progId="Equation.3">
                  <p:embed/>
                </p:oleObj>
              </mc:Choice>
              <mc:Fallback>
                <p:oleObj name="Equation" r:id="rId16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4688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061656"/>
              </p:ext>
            </p:extLst>
          </p:nvPr>
        </p:nvGraphicFramePr>
        <p:xfrm>
          <a:off x="1981200" y="5105400"/>
          <a:ext cx="475903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" name="Equation" r:id="rId17" imgW="2908300" imgH="279400" progId="Equation.3">
                  <p:embed/>
                </p:oleObj>
              </mc:Choice>
              <mc:Fallback>
                <p:oleObj name="Equation" r:id="rId17" imgW="2908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981200" y="5105400"/>
                        <a:ext cx="4759036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3400" y="59436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w</a:t>
            </a:r>
            <a:r>
              <a:rPr lang="en-US" sz="1800" dirty="0" smtClean="0">
                <a:latin typeface="+mn-lt"/>
              </a:rPr>
              <a:t>here L is a constant that specifies the </a:t>
            </a:r>
            <a:r>
              <a:rPr lang="en-US" sz="1800" dirty="0" err="1" smtClean="0">
                <a:latin typeface="+mn-lt"/>
              </a:rPr>
              <a:t>sparsity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731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229600" cy="1292631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>
                <a:latin typeface="+mn-lt"/>
              </a:rPr>
              <a:t>Learning Relief Priors from </a:t>
            </a:r>
            <a:r>
              <a:rPr lang="en-US" sz="3600" b="0" cap="none" dirty="0" smtClean="0">
                <a:latin typeface="+mn-lt"/>
              </a:rPr>
              <a:t/>
            </a:r>
            <a:br>
              <a:rPr lang="en-US" sz="3600" b="0" cap="none" dirty="0" smtClean="0">
                <a:latin typeface="+mn-lt"/>
              </a:rPr>
            </a:br>
            <a:r>
              <a:rPr lang="en-US" sz="3600" b="0" cap="none" dirty="0" smtClean="0">
                <a:latin typeface="+mn-lt"/>
              </a:rPr>
              <a:t>Sparse </a:t>
            </a:r>
            <a:r>
              <a:rPr lang="en-US" sz="3600" b="0" cap="none" dirty="0" smtClean="0">
                <a:latin typeface="+mn-lt"/>
              </a:rPr>
              <a:t>Representation</a:t>
            </a:r>
            <a:endParaRPr lang="en" sz="3600" b="0" cap="none" dirty="0"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936249"/>
              </p:ext>
            </p:extLst>
          </p:nvPr>
        </p:nvGraphicFramePr>
        <p:xfrm>
          <a:off x="1600200" y="24536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5" name="Equation" r:id="rId3" imgW="2844720" imgH="279360" progId="Equation.3">
                  <p:embed/>
                </p:oleObj>
              </mc:Choice>
              <mc:Fallback>
                <p:oleObj name="Equation" r:id="rId3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4536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812106"/>
              </p:ext>
            </p:extLst>
          </p:nvPr>
        </p:nvGraphicFramePr>
        <p:xfrm>
          <a:off x="1752600" y="24688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6" name="Equation" r:id="rId5" imgW="2844720" imgH="279360" progId="Equation.3">
                  <p:embed/>
                </p:oleObj>
              </mc:Choice>
              <mc:Fallback>
                <p:oleObj name="Equation" r:id="rId5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688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52685"/>
              </p:ext>
            </p:extLst>
          </p:nvPr>
        </p:nvGraphicFramePr>
        <p:xfrm>
          <a:off x="-4724400" y="228600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7" name="Equation" r:id="rId6" imgW="2844720" imgH="279360" progId="Equation.3">
                  <p:embed/>
                </p:oleObj>
              </mc:Choice>
              <mc:Fallback>
                <p:oleObj name="Equation" r:id="rId6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24400" y="228600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480122"/>
              </p:ext>
            </p:extLst>
          </p:nvPr>
        </p:nvGraphicFramePr>
        <p:xfrm>
          <a:off x="-4572000" y="23012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8" name="Equation" r:id="rId7" imgW="2844720" imgH="279360" progId="Equation.3">
                  <p:embed/>
                </p:oleObj>
              </mc:Choice>
              <mc:Fallback>
                <p:oleObj name="Equation" r:id="rId7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572000" y="23012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791313"/>
              </p:ext>
            </p:extLst>
          </p:nvPr>
        </p:nvGraphicFramePr>
        <p:xfrm>
          <a:off x="-4419600" y="23164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89" name="Equation" r:id="rId8" imgW="2844720" imgH="279360" progId="Equation.3">
                  <p:embed/>
                </p:oleObj>
              </mc:Choice>
              <mc:Fallback>
                <p:oleObj name="Equation" r:id="rId8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19600" y="23164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345458"/>
              </p:ext>
            </p:extLst>
          </p:nvPr>
        </p:nvGraphicFramePr>
        <p:xfrm>
          <a:off x="-4267200" y="233172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0" name="Equation" r:id="rId9" imgW="2844720" imgH="279360" progId="Equation.3">
                  <p:embed/>
                </p:oleObj>
              </mc:Choice>
              <mc:Fallback>
                <p:oleObj name="Equation" r:id="rId9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267200" y="233172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7569886"/>
              </p:ext>
            </p:extLst>
          </p:nvPr>
        </p:nvGraphicFramePr>
        <p:xfrm>
          <a:off x="-4114800" y="234696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1" name="Equation" r:id="rId10" imgW="2844720" imgH="279360" progId="Equation.3">
                  <p:embed/>
                </p:oleObj>
              </mc:Choice>
              <mc:Fallback>
                <p:oleObj name="Equation" r:id="rId10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114800" y="234696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606281"/>
              </p:ext>
            </p:extLst>
          </p:nvPr>
        </p:nvGraphicFramePr>
        <p:xfrm>
          <a:off x="-3962400" y="236220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2" name="Equation" r:id="rId11" imgW="2844720" imgH="279360" progId="Equation.3">
                  <p:embed/>
                </p:oleObj>
              </mc:Choice>
              <mc:Fallback>
                <p:oleObj name="Equation" r:id="rId11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962400" y="236220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39384"/>
              </p:ext>
            </p:extLst>
          </p:nvPr>
        </p:nvGraphicFramePr>
        <p:xfrm>
          <a:off x="-3810000" y="23774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3" name="Equation" r:id="rId12" imgW="2844720" imgH="279360" progId="Equation.3">
                  <p:embed/>
                </p:oleObj>
              </mc:Choice>
              <mc:Fallback>
                <p:oleObj name="Equation" r:id="rId12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0" y="23774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332372"/>
              </p:ext>
            </p:extLst>
          </p:nvPr>
        </p:nvGraphicFramePr>
        <p:xfrm>
          <a:off x="-3657600" y="23926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4" name="Equation" r:id="rId13" imgW="2844720" imgH="279360" progId="Equation.3">
                  <p:embed/>
                </p:oleObj>
              </mc:Choice>
              <mc:Fallback>
                <p:oleObj name="Equation" r:id="rId13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7600" y="23926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1091"/>
              </p:ext>
            </p:extLst>
          </p:nvPr>
        </p:nvGraphicFramePr>
        <p:xfrm>
          <a:off x="-3505200" y="240792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5" name="Equation" r:id="rId14" imgW="2844720" imgH="279360" progId="Equation.3">
                  <p:embed/>
                </p:oleObj>
              </mc:Choice>
              <mc:Fallback>
                <p:oleObj name="Equation" r:id="rId14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05200" y="24079200"/>
                        <a:ext cx="85344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049809"/>
              </p:ext>
            </p:extLst>
          </p:nvPr>
        </p:nvGraphicFramePr>
        <p:xfrm>
          <a:off x="1752600" y="245364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6" name="Equation" r:id="rId15" imgW="2844720" imgH="279360" progId="Equation.3">
                  <p:embed/>
                </p:oleObj>
              </mc:Choice>
              <mc:Fallback>
                <p:oleObj name="Equation" r:id="rId15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4536400"/>
                        <a:ext cx="8534400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897275"/>
              </p:ext>
            </p:extLst>
          </p:nvPr>
        </p:nvGraphicFramePr>
        <p:xfrm>
          <a:off x="1905000" y="24688800"/>
          <a:ext cx="85344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7" name="Equation" r:id="rId16" imgW="2844720" imgH="279360" progId="Equation.3">
                  <p:embed/>
                </p:oleObj>
              </mc:Choice>
              <mc:Fallback>
                <p:oleObj name="Equation" r:id="rId16" imgW="284472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4688800"/>
                        <a:ext cx="8534400" cy="8382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57200" y="1524000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  <a:cs typeface="Calibri"/>
              </a:rPr>
              <a:t>Shape Reconstruction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  <a:cs typeface="Calibri"/>
              </a:rPr>
              <a:t>Given an image, the query signals q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  <a:cs typeface="Calibri"/>
              </a:rPr>
              <a:t>∈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Calibri"/>
              </a:rPr>
              <a:t>R</a:t>
            </a:r>
            <a:r>
              <a:rPr lang="en-US" sz="1800" b="1" baseline="30000" dirty="0">
                <a:solidFill>
                  <a:schemeClr val="tx1"/>
                </a:solidFill>
                <a:latin typeface="+mn-lt"/>
                <a:cs typeface="Calibri"/>
              </a:rPr>
              <a:t>d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Calibri"/>
              </a:rPr>
              <a:t> </a:t>
            </a:r>
            <a:r>
              <a:rPr lang="en-US" sz="1800" dirty="0" smtClean="0">
                <a:latin typeface="+mn-lt"/>
                <a:cs typeface="Calibri"/>
              </a:rPr>
              <a:t> is formed at each pixel, with their gradients set to 0.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n-lt"/>
                <a:cs typeface="Calibri"/>
              </a:rPr>
              <a:t>The query signal is decomposed sparsely over the basis :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   </a:t>
            </a:r>
            <a:b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</a:br>
            <a:r>
              <a:rPr lang="en-US" sz="1800" b="1" dirty="0" smtClean="0">
                <a:solidFill>
                  <a:schemeClr val="tx1"/>
                </a:solidFill>
                <a:latin typeface="+mn-lt"/>
                <a:cs typeface="Calibri"/>
              </a:rPr>
              <a:t>q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≈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Calibri"/>
              </a:rPr>
              <a:t>Dα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  <a:cs typeface="Calibri"/>
              </a:rPr>
              <a:t>s.t.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  ||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Calibri"/>
              </a:rPr>
              <a:t>α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|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|</a:t>
            </a:r>
            <a:r>
              <a:rPr lang="en-US" sz="1800" baseline="-25000" dirty="0" smtClean="0">
                <a:solidFill>
                  <a:schemeClr val="tx1"/>
                </a:solidFill>
                <a:latin typeface="+mn-lt"/>
                <a:cs typeface="Calibri"/>
              </a:rPr>
              <a:t>0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&lt;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L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Computing the best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Calibri"/>
              </a:rPr>
              <a:t>α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 for each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query by masking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Calibri"/>
              </a:rPr>
              <a:t>the </a:t>
            </a:r>
            <a:r>
              <a:rPr lang="en-US" sz="1800" dirty="0" smtClean="0">
                <a:solidFill>
                  <a:schemeClr val="tx1"/>
                </a:solidFill>
                <a:latin typeface="+mn-lt"/>
                <a:cs typeface="Calibri"/>
              </a:rPr>
              <a:t>gradients.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α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is then used to recover the surface gradient values for each pixel in the image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.</a:t>
            </a:r>
            <a:endParaRPr lang="en-US" sz="1800" dirty="0">
              <a:latin typeface="+mn-lt"/>
              <a:cs typeface="Calibri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931640" y="22631400"/>
            <a:ext cx="3108960" cy="310896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716000" y="22631400"/>
            <a:ext cx="3108960" cy="3108960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515600" y="22631400"/>
            <a:ext cx="3108960" cy="3108960"/>
          </a:xfrm>
          <a:prstGeom prst="rect">
            <a:avLst/>
          </a:prstGeom>
        </p:spPr>
      </p:pic>
      <p:sp>
        <p:nvSpPr>
          <p:cNvPr id="24" name="TextShape 45"/>
          <p:cNvSpPr txBox="1"/>
          <p:nvPr/>
        </p:nvSpPr>
        <p:spPr>
          <a:xfrm>
            <a:off x="10870320" y="2584596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image 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intensity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Shape 45"/>
          <p:cNvSpPr txBox="1"/>
          <p:nvPr/>
        </p:nvSpPr>
        <p:spPr>
          <a:xfrm>
            <a:off x="13918320" y="258631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x-gradient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xtShape 45"/>
          <p:cNvSpPr txBox="1"/>
          <p:nvPr/>
        </p:nvSpPr>
        <p:spPr>
          <a:xfrm>
            <a:off x="17118720" y="258631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" name="Picture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084040" y="22783800"/>
            <a:ext cx="3108960" cy="3108960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868400" y="22783800"/>
            <a:ext cx="3108960" cy="3108960"/>
          </a:xfrm>
          <a:prstGeom prst="rect">
            <a:avLst/>
          </a:prstGeom>
        </p:spPr>
      </p:pic>
      <p:pic>
        <p:nvPicPr>
          <p:cNvPr id="29" name="Picture 2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668000" y="22783800"/>
            <a:ext cx="3108960" cy="3108960"/>
          </a:xfrm>
          <a:prstGeom prst="rect">
            <a:avLst/>
          </a:prstGeom>
        </p:spPr>
      </p:pic>
      <p:sp>
        <p:nvSpPr>
          <p:cNvPr id="30" name="TextShape 45"/>
          <p:cNvSpPr txBox="1"/>
          <p:nvPr/>
        </p:nvSpPr>
        <p:spPr>
          <a:xfrm>
            <a:off x="11022720" y="2599836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image 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intensity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1" name="TextShape 45"/>
          <p:cNvSpPr txBox="1"/>
          <p:nvPr/>
        </p:nvSpPr>
        <p:spPr>
          <a:xfrm>
            <a:off x="14070720" y="260155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x-gradient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TextShape 45"/>
          <p:cNvSpPr txBox="1"/>
          <p:nvPr/>
        </p:nvSpPr>
        <p:spPr>
          <a:xfrm>
            <a:off x="17271120" y="260155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3" name="Picture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236440" y="22936200"/>
            <a:ext cx="3108960" cy="3108960"/>
          </a:xfrm>
          <a:prstGeom prst="rect">
            <a:avLst/>
          </a:prstGeom>
        </p:spPr>
      </p:pic>
      <p:pic>
        <p:nvPicPr>
          <p:cNvPr id="34" name="Picture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020800" y="22936200"/>
            <a:ext cx="3108960" cy="3108960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20400" y="22936200"/>
            <a:ext cx="3108960" cy="3108960"/>
          </a:xfrm>
          <a:prstGeom prst="rect">
            <a:avLst/>
          </a:prstGeom>
        </p:spPr>
      </p:pic>
      <p:sp>
        <p:nvSpPr>
          <p:cNvPr id="36" name="TextShape 45"/>
          <p:cNvSpPr txBox="1"/>
          <p:nvPr/>
        </p:nvSpPr>
        <p:spPr>
          <a:xfrm>
            <a:off x="11175120" y="2615076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image 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intensity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xtShape 45"/>
          <p:cNvSpPr txBox="1"/>
          <p:nvPr/>
        </p:nvSpPr>
        <p:spPr>
          <a:xfrm>
            <a:off x="14223120" y="261679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x-gradient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8" name="TextShape 45"/>
          <p:cNvSpPr txBox="1"/>
          <p:nvPr/>
        </p:nvSpPr>
        <p:spPr>
          <a:xfrm>
            <a:off x="17423520" y="261679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388840" y="23088600"/>
            <a:ext cx="3108960" cy="3108960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4173200" y="23088600"/>
            <a:ext cx="3108960" cy="3108960"/>
          </a:xfrm>
          <a:prstGeom prst="rect">
            <a:avLst/>
          </a:prstGeom>
        </p:spPr>
      </p:pic>
      <p:pic>
        <p:nvPicPr>
          <p:cNvPr id="41" name="Picture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972800" y="23088600"/>
            <a:ext cx="3108960" cy="3108960"/>
          </a:xfrm>
          <a:prstGeom prst="rect">
            <a:avLst/>
          </a:prstGeom>
        </p:spPr>
      </p:pic>
      <p:sp>
        <p:nvSpPr>
          <p:cNvPr id="42" name="TextShape 45"/>
          <p:cNvSpPr txBox="1"/>
          <p:nvPr/>
        </p:nvSpPr>
        <p:spPr>
          <a:xfrm>
            <a:off x="11327520" y="2630316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image </a:t>
            </a:r>
            <a:endParaRPr lang="en-US" sz="24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intensity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3" name="TextShape 45"/>
          <p:cNvSpPr txBox="1"/>
          <p:nvPr/>
        </p:nvSpPr>
        <p:spPr>
          <a:xfrm>
            <a:off x="14375520" y="263203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x-gradient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4" name="TextShape 45"/>
          <p:cNvSpPr txBox="1"/>
          <p:nvPr/>
        </p:nvSpPr>
        <p:spPr>
          <a:xfrm>
            <a:off x="17575920" y="263203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latin typeface="+mn-lt"/>
              </a:rPr>
              <a:t>y-gradient patches</a:t>
            </a:r>
            <a:endParaRPr sz="8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5" name="Picture 4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125200" y="23241000"/>
            <a:ext cx="3108960" cy="310896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01040" y="3886200"/>
            <a:ext cx="2042160" cy="20421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91840" y="3886200"/>
            <a:ext cx="2042160" cy="204216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58840" y="3886200"/>
            <a:ext cx="2042160" cy="2042160"/>
          </a:xfrm>
          <a:prstGeom prst="rect">
            <a:avLst/>
          </a:prstGeom>
        </p:spPr>
      </p:pic>
      <p:sp>
        <p:nvSpPr>
          <p:cNvPr id="50" name="TextShape 45"/>
          <p:cNvSpPr txBox="1"/>
          <p:nvPr/>
        </p:nvSpPr>
        <p:spPr>
          <a:xfrm>
            <a:off x="838200" y="5943600"/>
            <a:ext cx="1824567" cy="702507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n-lt"/>
              </a:rPr>
              <a:t>Learned image </a:t>
            </a:r>
            <a:endParaRPr lang="en-US" sz="1800" kern="1200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800" kern="1200" dirty="0" smtClean="0">
                <a:solidFill>
                  <a:schemeClr val="tx1"/>
                </a:solidFill>
                <a:latin typeface="+mn-lt"/>
              </a:rPr>
              <a:t>intensity </a:t>
            </a:r>
            <a:r>
              <a:rPr lang="en-US" sz="1800" kern="1200" dirty="0">
                <a:solidFill>
                  <a:schemeClr val="tx1"/>
                </a:solidFill>
                <a:latin typeface="+mn-lt"/>
              </a:rPr>
              <a:t>patches</a:t>
            </a:r>
            <a:endParaRPr sz="18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TextShape 45"/>
          <p:cNvSpPr txBox="1"/>
          <p:nvPr/>
        </p:nvSpPr>
        <p:spPr>
          <a:xfrm>
            <a:off x="3048000" y="58987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1800" kern="1200" dirty="0" smtClean="0">
                <a:solidFill>
                  <a:schemeClr val="tx1"/>
                </a:solidFill>
                <a:latin typeface="+mn-lt"/>
              </a:rPr>
              <a:t>x-gradient patches</a:t>
            </a:r>
            <a:endParaRPr sz="1800" kern="1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TextShape 45"/>
          <p:cNvSpPr txBox="1"/>
          <p:nvPr/>
        </p:nvSpPr>
        <p:spPr>
          <a:xfrm>
            <a:off x="5867400" y="5898720"/>
            <a:ext cx="2540880" cy="883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ctr"/>
            <a:r>
              <a:rPr lang="en-US" sz="1800" kern="1200" dirty="0">
                <a:solidFill>
                  <a:schemeClr val="tx1"/>
                </a:solidFill>
                <a:latin typeface="+mn-lt"/>
              </a:rPr>
              <a:t>Learned </a:t>
            </a:r>
            <a:r>
              <a:rPr lang="en-US" sz="1800" kern="1200" dirty="0" smtClean="0">
                <a:solidFill>
                  <a:schemeClr val="tx1"/>
                </a:solidFill>
                <a:latin typeface="+mn-lt"/>
              </a:rPr>
              <a:t>surface </a:t>
            </a:r>
          </a:p>
          <a:p>
            <a:pPr algn="ctr"/>
            <a:r>
              <a:rPr lang="en-US" sz="1800" kern="1200" dirty="0" smtClean="0">
                <a:solidFill>
                  <a:schemeClr val="tx1"/>
                </a:solidFill>
                <a:latin typeface="+mn-lt"/>
              </a:rPr>
              <a:t>y-gradient patches</a:t>
            </a:r>
            <a:endParaRPr sz="1800" kern="12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6838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>
                <a:latin typeface="+mn-lt"/>
              </a:rPr>
              <a:t>Imaging under known Illumination</a:t>
            </a:r>
            <a:endParaRPr lang="en" sz="3600" b="0" cap="none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219200"/>
            <a:ext cx="8458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latin typeface="+mn-lt"/>
              </a:rPr>
              <a:t>Images are captured in a uncontrolled, natural environment with complex illumination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+mn-lt"/>
              </a:rPr>
              <a:t>A flash is the most accessible an easy to use source of controlled illumination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+mn-lt"/>
              </a:rPr>
              <a:t>Remove the effect of complex illumination using a pair of flash and non-flash images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Approach</a:t>
            </a:r>
            <a:r>
              <a:rPr lang="en-US" sz="2000" b="1" dirty="0">
                <a:latin typeface="+mn-lt"/>
              </a:rPr>
              <a:t>: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A</a:t>
            </a:r>
            <a:r>
              <a:rPr lang="en-US" sz="2000" dirty="0">
                <a:latin typeface="+mn-lt"/>
              </a:rPr>
              <a:t>: Image under ambient illumination</a:t>
            </a:r>
          </a:p>
          <a:p>
            <a:r>
              <a:rPr lang="en-US" sz="2000" dirty="0">
                <a:latin typeface="+mn-lt"/>
              </a:rPr>
              <a:t>F: Image with flash and ambient illumination</a:t>
            </a:r>
          </a:p>
          <a:p>
            <a:r>
              <a:rPr lang="en-US" sz="2000" dirty="0">
                <a:latin typeface="+mn-lt"/>
              </a:rPr>
              <a:t>Let </a:t>
            </a:r>
            <a:r>
              <a:rPr lang="en-US" sz="2000" dirty="0" err="1" smtClean="0">
                <a:latin typeface="+mn-lt"/>
              </a:rPr>
              <a:t>t</a:t>
            </a:r>
            <a:r>
              <a:rPr lang="en-US" sz="2000" baseline="-25000" dirty="0" err="1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 err="1" smtClean="0">
                <a:latin typeface="+mn-lt"/>
              </a:rPr>
              <a:t>t</a:t>
            </a:r>
            <a:r>
              <a:rPr lang="en-US" sz="2000" baseline="-25000" dirty="0" err="1" smtClean="0">
                <a:latin typeface="+mn-lt"/>
              </a:rPr>
              <a:t>F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be the exposure </a:t>
            </a:r>
            <a:r>
              <a:rPr lang="en-US" sz="2000" dirty="0" smtClean="0">
                <a:latin typeface="+mn-lt"/>
              </a:rPr>
              <a:t>times, </a:t>
            </a:r>
            <a:r>
              <a:rPr lang="en-US" sz="2000" dirty="0" err="1" smtClean="0">
                <a:latin typeface="+mn-lt"/>
              </a:rPr>
              <a:t>a</a:t>
            </a:r>
            <a:r>
              <a:rPr lang="en-US" sz="2000" baseline="-25000" dirty="0" err="1" smtClean="0">
                <a:latin typeface="+mn-lt"/>
              </a:rPr>
              <a:t>A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and </a:t>
            </a:r>
            <a:r>
              <a:rPr lang="en-US" sz="2000" dirty="0" err="1" smtClean="0">
                <a:latin typeface="+mn-lt"/>
              </a:rPr>
              <a:t>a</a:t>
            </a:r>
            <a:r>
              <a:rPr lang="en-US" sz="2000" baseline="-25000" dirty="0" err="1" smtClean="0">
                <a:latin typeface="+mn-lt"/>
              </a:rPr>
              <a:t>F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>
                <a:latin typeface="+mn-lt"/>
              </a:rPr>
              <a:t>be the apertures of the ambient and flash images respectively. The pure flash image </a:t>
            </a:r>
            <a:r>
              <a:rPr lang="en-US" sz="2000" dirty="0" smtClean="0">
                <a:latin typeface="+mn-lt"/>
              </a:rPr>
              <a:t>is:</a:t>
            </a:r>
            <a:endParaRPr lang="en-US" sz="2000" dirty="0"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796580"/>
              </p:ext>
            </p:extLst>
          </p:nvPr>
        </p:nvGraphicFramePr>
        <p:xfrm>
          <a:off x="22813963" y="24796750"/>
          <a:ext cx="46482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2" name="Equation" r:id="rId3" imgW="1320480" imgH="507960" progId="Equation.3">
                  <p:embed/>
                </p:oleObj>
              </mc:Choice>
              <mc:Fallback>
                <p:oleObj name="Equation" r:id="rId3" imgW="1320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13963" y="24796750"/>
                        <a:ext cx="4648200" cy="161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732321"/>
              </p:ext>
            </p:extLst>
          </p:nvPr>
        </p:nvGraphicFramePr>
        <p:xfrm>
          <a:off x="22966363" y="24949150"/>
          <a:ext cx="4648200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3" name="Equation" r:id="rId5" imgW="1320480" imgH="507960" progId="Equation.3">
                  <p:embed/>
                </p:oleObj>
              </mc:Choice>
              <mc:Fallback>
                <p:oleObj name="Equation" r:id="rId5" imgW="1320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66363" y="24949150"/>
                        <a:ext cx="4648200" cy="161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29247"/>
              </p:ext>
            </p:extLst>
          </p:nvPr>
        </p:nvGraphicFramePr>
        <p:xfrm>
          <a:off x="2732088" y="5394325"/>
          <a:ext cx="3222625" cy="1303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4" name="Equation" r:id="rId6" imgW="1257300" imgH="508000" progId="Equation.3">
                  <p:embed/>
                </p:oleObj>
              </mc:Choice>
              <mc:Fallback>
                <p:oleObj name="Equation" r:id="rId6" imgW="12573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32088" y="5394325"/>
                        <a:ext cx="3222625" cy="1303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93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533400" y="189078"/>
            <a:ext cx="7682353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/>
              <a:t>What are Reliefs?</a:t>
            </a:r>
            <a:endParaRPr lang="en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" y="1143000"/>
            <a:ext cx="647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A fascinating sculpture technique where the sculpted material seems to be raised above the background plane.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Reliefs </a:t>
            </a:r>
            <a:r>
              <a:rPr lang="en-US" sz="2400" dirty="0"/>
              <a:t>are </a:t>
            </a:r>
            <a:r>
              <a:rPr lang="en-US" sz="2400" dirty="0" smtClean="0"/>
              <a:t>chiseled</a:t>
            </a:r>
            <a:r>
              <a:rPr lang="en-US" sz="2400" dirty="0"/>
              <a:t> </a:t>
            </a:r>
            <a:r>
              <a:rPr lang="en-US" sz="2400" dirty="0" smtClean="0"/>
              <a:t>out </a:t>
            </a:r>
            <a:r>
              <a:rPr lang="en-US" sz="2400" dirty="0"/>
              <a:t>of a flat surface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of </a:t>
            </a:r>
            <a:r>
              <a:rPr lang="en-US" sz="2400" dirty="0"/>
              <a:t>stone or wood </a:t>
            </a:r>
            <a:r>
              <a:rPr lang="en-US" sz="2400" dirty="0" smtClean="0"/>
              <a:t>thereby </a:t>
            </a:r>
            <a:r>
              <a:rPr lang="en-US" sz="2400" dirty="0"/>
              <a:t>lowering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background </a:t>
            </a:r>
            <a:r>
              <a:rPr lang="en-US" sz="2400" dirty="0"/>
              <a:t>field </a:t>
            </a:r>
            <a:r>
              <a:rPr lang="en-US" sz="2400" dirty="0" smtClean="0"/>
              <a:t>and the unsculpted </a:t>
            </a:r>
            <a:r>
              <a:rPr lang="en-US" sz="2400" dirty="0"/>
              <a:t>parts seemingly </a:t>
            </a:r>
            <a:r>
              <a:rPr lang="en-US" sz="2400" dirty="0" smtClean="0"/>
              <a:t>raised. 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  <p:pic>
        <p:nvPicPr>
          <p:cNvPr id="14" name="Picture 13" descr="High Relief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914400"/>
            <a:ext cx="1905000" cy="28388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29400" y="3733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</a:t>
            </a:r>
            <a:r>
              <a:rPr lang="en-US" b="1" dirty="0" smtClean="0"/>
              <a:t>High</a:t>
            </a:r>
            <a:r>
              <a:rPr lang="en-US" dirty="0" smtClean="0"/>
              <a:t> Relief</a:t>
            </a:r>
            <a:endParaRPr lang="en-US" dirty="0"/>
          </a:p>
        </p:txBody>
      </p:sp>
      <p:pic>
        <p:nvPicPr>
          <p:cNvPr id="16" name="Picture 15" descr="Bas Relie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86200"/>
            <a:ext cx="3717206" cy="21336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447800" y="60198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</a:t>
            </a:r>
            <a:r>
              <a:rPr lang="en-US" b="1" dirty="0" smtClean="0"/>
              <a:t>Bas </a:t>
            </a:r>
            <a:r>
              <a:rPr lang="en-US" dirty="0" smtClean="0"/>
              <a:t>Relief</a:t>
            </a:r>
            <a:endParaRPr lang="en-US" dirty="0"/>
          </a:p>
        </p:txBody>
      </p:sp>
      <p:pic>
        <p:nvPicPr>
          <p:cNvPr id="17" name="Picture 16" descr="Sunken Relie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0"/>
            <a:ext cx="1676400" cy="238887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419600" y="6019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</a:t>
            </a:r>
            <a:r>
              <a:rPr lang="en-US" b="1" dirty="0" smtClean="0"/>
              <a:t>Sunken </a:t>
            </a:r>
            <a:r>
              <a:rPr lang="en-US" dirty="0" smtClean="0"/>
              <a:t>Relief</a:t>
            </a:r>
            <a:endParaRPr lang="en-US" dirty="0"/>
          </a:p>
        </p:txBody>
      </p:sp>
      <p:pic>
        <p:nvPicPr>
          <p:cNvPr id="19" name="Picture 18" descr="High_Bas_Relief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038600"/>
            <a:ext cx="1600200" cy="2454361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629400" y="6524823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</a:t>
            </a:r>
            <a:r>
              <a:rPr lang="en-US" b="1" dirty="0" smtClean="0"/>
              <a:t>High </a:t>
            </a:r>
            <a:r>
              <a:rPr lang="en-US" dirty="0" smtClean="0"/>
              <a:t>Relief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6553200"/>
            <a:ext cx="6324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[Image sources: Wikipedia, Flickr, Google Images]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-1219200" y="251967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>
                <a:latin typeface="+mn-lt"/>
              </a:rPr>
              <a:t>Dataset Collections</a:t>
            </a:r>
            <a:endParaRPr lang="en" sz="3600" b="0" cap="none" dirty="0">
              <a:latin typeface="+mn-lt"/>
            </a:endParaRPr>
          </a:p>
        </p:txBody>
      </p:sp>
      <p:pic>
        <p:nvPicPr>
          <p:cNvPr id="3" name="Picture 2" descr="Data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00400"/>
            <a:ext cx="4876800" cy="24219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026855"/>
            <a:ext cx="838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+mn-lt"/>
              </a:rPr>
              <a:t>Relief Image Dataset </a:t>
            </a:r>
            <a:r>
              <a:rPr lang="en-US" sz="1800" dirty="0" smtClean="0">
                <a:latin typeface="+mn-lt"/>
              </a:rPr>
              <a:t>: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- For Ground Truth data : </a:t>
            </a:r>
            <a:r>
              <a:rPr lang="en-US" sz="1800" dirty="0" err="1" smtClean="0">
                <a:latin typeface="+mn-lt"/>
              </a:rPr>
              <a:t>Hampi</a:t>
            </a:r>
            <a:r>
              <a:rPr lang="en-US" sz="1800" dirty="0" smtClean="0">
                <a:latin typeface="+mn-lt"/>
              </a:rPr>
              <a:t>, India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- For Qualitative Analysis : </a:t>
            </a:r>
            <a:r>
              <a:rPr lang="en-US" sz="1800" dirty="0" err="1" smtClean="0">
                <a:latin typeface="+mn-lt"/>
              </a:rPr>
              <a:t>Flickr.com</a:t>
            </a:r>
            <a:r>
              <a:rPr lang="en-US" sz="1800" dirty="0" smtClean="0">
                <a:latin typeface="+mn-lt"/>
              </a:rPr>
              <a:t>, Google Images and other web sources</a:t>
            </a:r>
          </a:p>
        </p:txBody>
      </p:sp>
      <p:pic>
        <p:nvPicPr>
          <p:cNvPr id="6" name="Picture 5" descr="bodyPos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048000"/>
            <a:ext cx="990600" cy="1325880"/>
          </a:xfrm>
          <a:prstGeom prst="rect">
            <a:avLst/>
          </a:prstGeom>
        </p:spPr>
      </p:pic>
      <p:pic>
        <p:nvPicPr>
          <p:cNvPr id="7" name="Picture 6" descr="bodyPose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048000"/>
            <a:ext cx="990600" cy="1325880"/>
          </a:xfrm>
          <a:prstGeom prst="rect">
            <a:avLst/>
          </a:prstGeom>
        </p:spPr>
      </p:pic>
      <p:pic>
        <p:nvPicPr>
          <p:cNvPr id="8" name="Picture 7" descr="bodyPose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95800"/>
            <a:ext cx="990600" cy="1318260"/>
          </a:xfrm>
          <a:prstGeom prst="rect">
            <a:avLst/>
          </a:prstGeom>
        </p:spPr>
      </p:pic>
      <p:pic>
        <p:nvPicPr>
          <p:cNvPr id="9" name="Picture 8" descr="bodyPose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495800"/>
            <a:ext cx="990600" cy="1325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0" y="5635823"/>
            <a:ext cx="365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Reliefs used to learn dictionary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579120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Exemplar body pose images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4109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[1] T</a:t>
            </a:r>
            <a:r>
              <a:rPr lang="en-US" dirty="0">
                <a:latin typeface="+mn-lt"/>
              </a:rPr>
              <a:t>. </a:t>
            </a:r>
            <a:r>
              <a:rPr lang="en-US" dirty="0" err="1">
                <a:latin typeface="+mn-lt"/>
              </a:rPr>
              <a:t>Hassner</a:t>
            </a:r>
            <a:r>
              <a:rPr lang="en-US" dirty="0">
                <a:latin typeface="+mn-lt"/>
              </a:rPr>
              <a:t> and R. </a:t>
            </a:r>
            <a:r>
              <a:rPr lang="en-US" dirty="0" err="1">
                <a:latin typeface="+mn-lt"/>
              </a:rPr>
              <a:t>Basri</a:t>
            </a:r>
            <a:r>
              <a:rPr lang="en-US" dirty="0">
                <a:latin typeface="+mn-lt"/>
              </a:rPr>
              <a:t>. Example based 3d reconstruction from single 2d </a:t>
            </a:r>
            <a:r>
              <a:rPr lang="en-US" dirty="0" smtClean="0">
                <a:latin typeface="+mn-lt"/>
              </a:rPr>
              <a:t>images. In CVPR 2006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20574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1" dirty="0">
                <a:latin typeface="+mn-lt"/>
              </a:rPr>
              <a:t>Human Body Poses Dataset</a:t>
            </a:r>
            <a:r>
              <a:rPr lang="en-US" sz="1800" dirty="0">
                <a:latin typeface="+mn-lt"/>
              </a:rPr>
              <a:t/>
            </a:r>
            <a:br>
              <a:rPr lang="en-US" sz="1800" dirty="0">
                <a:latin typeface="+mn-lt"/>
              </a:rPr>
            </a:br>
            <a:r>
              <a:rPr lang="en-US" sz="1800" dirty="0">
                <a:latin typeface="+mn-lt"/>
              </a:rPr>
              <a:t>- We used the human body pose dataset from </a:t>
            </a:r>
            <a:r>
              <a:rPr lang="en-US" sz="1800" dirty="0" err="1">
                <a:latin typeface="+mn-lt"/>
              </a:rPr>
              <a:t>Hassner</a:t>
            </a:r>
            <a:r>
              <a:rPr lang="en-US" sz="1800" dirty="0">
                <a:latin typeface="+mn-lt"/>
              </a:rPr>
              <a:t> and </a:t>
            </a:r>
            <a:r>
              <a:rPr lang="en-US" sz="1800" dirty="0" err="1">
                <a:latin typeface="+mn-lt"/>
              </a:rPr>
              <a:t>Basri</a:t>
            </a:r>
            <a:r>
              <a:rPr lang="en-US" sz="1800" dirty="0">
                <a:latin typeface="+mn-lt"/>
              </a:rPr>
              <a:t> [1]</a:t>
            </a:r>
            <a:r>
              <a:rPr lang="en-US" sz="1800" dirty="0" smtClean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102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>
                <a:latin typeface="+mn-lt"/>
              </a:rPr>
              <a:t>Experiments and Results</a:t>
            </a:r>
            <a:endParaRPr lang="en" sz="3600" b="0" cap="none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143000"/>
            <a:ext cx="830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Pixel </a:t>
            </a:r>
            <a:r>
              <a:rPr lang="en-US" sz="2000" dirty="0">
                <a:latin typeface="+mn-lt"/>
              </a:rPr>
              <a:t>Wise approach : </a:t>
            </a:r>
            <a:r>
              <a:rPr lang="en-US" sz="2000" dirty="0" smtClean="0">
                <a:latin typeface="+mn-lt"/>
              </a:rPr>
              <a:t>Learn the gradients for each pixel.</a:t>
            </a:r>
            <a:endParaRPr lang="en-US" sz="2000" dirty="0"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n-lt"/>
              </a:rPr>
              <a:t>Patch Wise approach : Learn the gradients for each patch.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- Query Signals more incomplete, so can be less accurate.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- Overall shape will be more smoother.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5908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Error Metrics used for comparison : MSE of surface </a:t>
            </a:r>
            <a:r>
              <a:rPr lang="en-US" sz="2000" dirty="0" err="1" smtClean="0">
                <a:latin typeface="+mn-lt"/>
              </a:rPr>
              <a:t>normals</a:t>
            </a:r>
            <a:endParaRPr lang="en-US" sz="2000" dirty="0" smtClean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651710"/>
              </p:ext>
            </p:extLst>
          </p:nvPr>
        </p:nvGraphicFramePr>
        <p:xfrm>
          <a:off x="1524000" y="4038600"/>
          <a:ext cx="6096000" cy="214883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Reliefs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Human Body Poses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Tsai </a:t>
                      </a:r>
                      <a:r>
                        <a:rPr lang="en-US" i="1" dirty="0" smtClean="0"/>
                        <a:t>et.</a:t>
                      </a:r>
                      <a:r>
                        <a:rPr lang="en-US" i="1" baseline="0" dirty="0" smtClean="0"/>
                        <a:t> al. [1]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0.03422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0.02817 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Barron and Malik [2]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0.01868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0.01811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Our Approach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(Patch wise)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0.02278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0.01337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Our Approach</a:t>
                      </a:r>
                    </a:p>
                    <a:p>
                      <a:pPr algn="ctr"/>
                      <a:r>
                        <a:rPr lang="en-US" dirty="0" smtClean="0"/>
                        <a:t>(Pixel</a:t>
                      </a:r>
                      <a:r>
                        <a:rPr lang="en-US" baseline="0" dirty="0" smtClean="0"/>
                        <a:t> wise)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0.02212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cap="non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  <a:rtl val="0"/>
                        </a:rPr>
                        <a:t>0.01412 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Equ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71800"/>
            <a:ext cx="5880100" cy="99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29400" y="32004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Where </a:t>
            </a:r>
            <a:r>
              <a:rPr lang="en-US" i="1" dirty="0" err="1" smtClean="0">
                <a:latin typeface="+mn-lt"/>
              </a:rPr>
              <a:t>Ň</a:t>
            </a:r>
            <a:r>
              <a:rPr lang="en-US" i="1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estimated normal,</a:t>
            </a:r>
          </a:p>
          <a:p>
            <a:r>
              <a:rPr lang="en-US" i="1" dirty="0" smtClean="0">
                <a:latin typeface="+mn-lt"/>
              </a:rPr>
              <a:t>N*</a:t>
            </a:r>
            <a:r>
              <a:rPr lang="en-US" dirty="0" smtClean="0">
                <a:latin typeface="+mn-lt"/>
              </a:rPr>
              <a:t> = Ground truth normal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62484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[1] T</a:t>
            </a:r>
            <a:r>
              <a:rPr lang="en-US" dirty="0">
                <a:latin typeface="+mn-lt"/>
              </a:rPr>
              <a:t>. Ping-Sing and M. Shah. Shape from shading using linear approximation. 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[2] </a:t>
            </a:r>
            <a:r>
              <a:rPr lang="en-US" dirty="0">
                <a:latin typeface="+mn-lt"/>
              </a:rPr>
              <a:t>J. T. Barron and J. Malik. Color constancy, intrinsic images, and shape estimation. 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14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251967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>
                <a:latin typeface="+mn-lt"/>
              </a:rPr>
              <a:t>Experiments and Results</a:t>
            </a:r>
            <a:endParaRPr lang="en" sz="3600" b="0" cap="none" dirty="0">
              <a:latin typeface="+mn-lt"/>
            </a:endParaRPr>
          </a:p>
        </p:txBody>
      </p:sp>
      <p:pic>
        <p:nvPicPr>
          <p:cNvPr id="6" name="Picture 5" descr="ElephantCompari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715000" cy="1486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9906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Original Image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9906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Pixel Wise Result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990600"/>
            <a:ext cx="2133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Patch Wise Result</a:t>
            </a:r>
            <a:endParaRPr lang="en-US" dirty="0">
              <a:latin typeface="+mn-lt"/>
            </a:endParaRPr>
          </a:p>
        </p:txBody>
      </p:sp>
      <p:pic>
        <p:nvPicPr>
          <p:cNvPr id="9" name="Picture 8" descr="ParrotResu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49614"/>
            <a:ext cx="5943600" cy="1341386"/>
          </a:xfrm>
          <a:prstGeom prst="rect">
            <a:avLst/>
          </a:prstGeom>
        </p:spPr>
      </p:pic>
      <p:pic>
        <p:nvPicPr>
          <p:cNvPr id="14" name="Picture 13" descr="moth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267200"/>
            <a:ext cx="4953000" cy="18375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1000" y="6397823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[H. Agrawal and </a:t>
            </a:r>
            <a:r>
              <a:rPr lang="en-US" dirty="0" err="1" smtClean="0">
                <a:latin typeface="+mn-lt"/>
              </a:rPr>
              <a:t>Anoop</a:t>
            </a:r>
            <a:r>
              <a:rPr lang="en-US" dirty="0" smtClean="0">
                <a:latin typeface="+mn-lt"/>
              </a:rPr>
              <a:t> M. </a:t>
            </a:r>
            <a:r>
              <a:rPr lang="en-US" dirty="0" err="1" smtClean="0">
                <a:latin typeface="+mn-lt"/>
              </a:rPr>
              <a:t>Namboodiri</a:t>
            </a:r>
            <a:r>
              <a:rPr lang="en-US" dirty="0" smtClean="0">
                <a:latin typeface="+mn-lt"/>
              </a:rPr>
              <a:t>, Shape Reconstruction from Single Relief Image, In ACPR 2013.]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8192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/>
              <a:t>Experiments and Results</a:t>
            </a:r>
            <a:endParaRPr lang="en" sz="3600" b="0" cap="none" dirty="0"/>
          </a:p>
        </p:txBody>
      </p:sp>
      <p:pic>
        <p:nvPicPr>
          <p:cNvPr id="2" name="Picture 1" descr="BodyPoseResul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67173"/>
            <a:ext cx="7620000" cy="3938427"/>
          </a:xfrm>
          <a:prstGeom prst="rect">
            <a:avLst/>
          </a:prstGeom>
        </p:spPr>
      </p:pic>
      <p:pic>
        <p:nvPicPr>
          <p:cNvPr id="3" name="Picture 2" descr="HatResul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25286"/>
            <a:ext cx="2133600" cy="1436914"/>
          </a:xfrm>
          <a:prstGeom prst="rect">
            <a:avLst/>
          </a:prstGeom>
        </p:spPr>
      </p:pic>
      <p:pic>
        <p:nvPicPr>
          <p:cNvPr id="5" name="Picture 4" descr="Result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38200"/>
            <a:ext cx="2895600" cy="161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/>
              <a:t>Experiments and Results</a:t>
            </a:r>
            <a:endParaRPr lang="en" sz="3600" b="0" cap="none" dirty="0"/>
          </a:p>
        </p:txBody>
      </p:sp>
      <p:pic>
        <p:nvPicPr>
          <p:cNvPr id="8" name="Picture 7" descr="dm_char2_sf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0" y="1066800"/>
            <a:ext cx="2819400" cy="2208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19863" t="8795" r="65714" b="10029"/>
          <a:stretch/>
        </p:blipFill>
        <p:spPr bwMode="auto">
          <a:xfrm>
            <a:off x="1600200" y="3810000"/>
            <a:ext cx="2667000" cy="21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m_char2_s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810000"/>
            <a:ext cx="2819400" cy="2208291"/>
          </a:xfrm>
          <a:prstGeom prst="rect">
            <a:avLst/>
          </a:prstGeom>
        </p:spPr>
      </p:pic>
      <p:pic>
        <p:nvPicPr>
          <p:cNvPr id="6" name="Picture 5" descr="Chari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2743200" cy="2198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9800" y="32766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Original Image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32766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Tsai </a:t>
            </a:r>
            <a:r>
              <a:rPr lang="en-US" b="1" i="1" dirty="0" smtClean="0"/>
              <a:t>et. al.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209800" y="60168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Barron and Malik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867400" y="6016823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Our Result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78762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/>
              <a:t>Experiments and Results</a:t>
            </a:r>
            <a:endParaRPr lang="en" sz="3600" b="0" cap="none" dirty="0"/>
          </a:p>
        </p:txBody>
      </p:sp>
      <p:sp>
        <p:nvSpPr>
          <p:cNvPr id="2" name="TextBox 1"/>
          <p:cNvSpPr txBox="1"/>
          <p:nvPr/>
        </p:nvSpPr>
        <p:spPr>
          <a:xfrm>
            <a:off x="762000" y="9144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Example Failure Cases</a:t>
            </a:r>
            <a:endParaRPr lang="en-US" sz="2000" b="1" dirty="0"/>
          </a:p>
        </p:txBody>
      </p:sp>
      <p:pic>
        <p:nvPicPr>
          <p:cNvPr id="3" name="Picture 2" descr="fail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47"/>
          <a:stretch/>
        </p:blipFill>
        <p:spPr>
          <a:xfrm>
            <a:off x="533400" y="1676399"/>
            <a:ext cx="2667000" cy="2083183"/>
          </a:xfrm>
          <a:prstGeom prst="rect">
            <a:avLst/>
          </a:prstGeom>
        </p:spPr>
      </p:pic>
      <p:pic>
        <p:nvPicPr>
          <p:cNvPr id="15" name="Picture 14" descr="fail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 r="-1"/>
          <a:stretch/>
        </p:blipFill>
        <p:spPr>
          <a:xfrm>
            <a:off x="533400" y="3886200"/>
            <a:ext cx="2664266" cy="2057400"/>
          </a:xfrm>
          <a:prstGeom prst="rect">
            <a:avLst/>
          </a:prstGeom>
        </p:spPr>
      </p:pic>
      <p:pic>
        <p:nvPicPr>
          <p:cNvPr id="5" name="Picture 4" descr="fail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7"/>
          <a:stretch/>
        </p:blipFill>
        <p:spPr>
          <a:xfrm>
            <a:off x="3505200" y="1676400"/>
            <a:ext cx="2362200" cy="2099284"/>
          </a:xfrm>
          <a:prstGeom prst="rect">
            <a:avLst/>
          </a:prstGeom>
        </p:spPr>
      </p:pic>
      <p:pic>
        <p:nvPicPr>
          <p:cNvPr id="16" name="Picture 15" descr="fail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/>
          <a:stretch/>
        </p:blipFill>
        <p:spPr>
          <a:xfrm>
            <a:off x="3505201" y="3886200"/>
            <a:ext cx="2362200" cy="2070915"/>
          </a:xfrm>
          <a:prstGeom prst="rect">
            <a:avLst/>
          </a:prstGeom>
        </p:spPr>
      </p:pic>
      <p:pic>
        <p:nvPicPr>
          <p:cNvPr id="11" name="Picture 10" descr="fail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/>
          <a:stretch/>
        </p:blipFill>
        <p:spPr>
          <a:xfrm>
            <a:off x="6146800" y="1600200"/>
            <a:ext cx="2006600" cy="2171700"/>
          </a:xfrm>
          <a:prstGeom prst="rect">
            <a:avLst/>
          </a:prstGeom>
        </p:spPr>
      </p:pic>
      <p:pic>
        <p:nvPicPr>
          <p:cNvPr id="18" name="Picture 17" descr="fail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5"/>
          <a:stretch/>
        </p:blipFill>
        <p:spPr>
          <a:xfrm>
            <a:off x="6146800" y="3886200"/>
            <a:ext cx="2002367" cy="2171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76400" y="5943600"/>
            <a:ext cx="533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5943600"/>
            <a:ext cx="533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(b)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85000" y="6019800"/>
            <a:ext cx="5334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3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3810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/>
              <a:t>Conclusion and Future Work</a:t>
            </a:r>
            <a:endParaRPr lang="en" sz="3600" b="0" cap="none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371600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Developed a robust and accurate approach to detect approximate repetitive patterns in relief images.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 provide segmented result for the repetitive patterns in color coded segments.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Our hierarchical approach can also be used to find repetitions in facades and other general repetitions.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Proposed a robust shape reconstruction method that works well for relief images and is easy to use unlike other methods.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relief priors resulted from our method can be used as a initial guess in other methods.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Quantitative and Qualitative analysis of the results shows that our approaches works well for other classes too.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4410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8229600" cy="738633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3600" b="0" cap="none" dirty="0" smtClean="0"/>
              <a:t>Conclusion and Future Work</a:t>
            </a:r>
            <a:endParaRPr lang="en" sz="3600" b="0" cap="none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990600"/>
            <a:ext cx="8382000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Our work provides ample opportunities in future that can be explored in this field.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Multi-core algorithm for detection and segmentation of approximate repetitive patterns.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Pairwise correspondences can be exploited in other computer vision tasks like in-painting, reconstructing partially damaged structures, image </a:t>
            </a:r>
            <a:r>
              <a:rPr lang="en-US" sz="2400" dirty="0" err="1" smtClean="0"/>
              <a:t>denoising</a:t>
            </a:r>
            <a:r>
              <a:rPr lang="en-US" sz="2400" dirty="0" smtClean="0"/>
              <a:t> etc.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 detected objects can possibly be used to describe and retrieve similar objects.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 can use repetitive patterns to infer shapes for similar structures.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We can explore to solve the shape reconstruction for non-</a:t>
            </a:r>
            <a:r>
              <a:rPr lang="en-US" sz="2400" dirty="0" err="1" smtClean="0"/>
              <a:t>lambertian</a:t>
            </a:r>
            <a:r>
              <a:rPr lang="en-US" sz="2400" dirty="0" smtClean="0"/>
              <a:t> surfaces.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Learning Illumination model along with learning shape priors can be explored.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735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21"/>
          <p:cNvSpPr txBox="1">
            <a:spLocks noGrp="1"/>
          </p:cNvSpPr>
          <p:nvPr>
            <p:ph type="title"/>
          </p:nvPr>
        </p:nvSpPr>
        <p:spPr>
          <a:xfrm>
            <a:off x="457200" y="2529245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algn="ctr" rtl="0">
              <a:buNone/>
            </a:pPr>
            <a:r>
              <a:rPr lang="en-US" sz="4400" b="0" cap="none" dirty="0" smtClean="0"/>
              <a:t>Thank You</a:t>
            </a:r>
            <a:endParaRPr lang="en" sz="4400" b="0" cap="none" dirty="0"/>
          </a:p>
        </p:txBody>
      </p:sp>
      <p:sp>
        <p:nvSpPr>
          <p:cNvPr id="2" name="TextBox 1"/>
          <p:cNvSpPr txBox="1"/>
          <p:nvPr/>
        </p:nvSpPr>
        <p:spPr>
          <a:xfrm>
            <a:off x="3657600" y="34290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Questions?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4693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533400" y="189078"/>
            <a:ext cx="7682353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/>
              <a:t>Conserve Reliefs digitally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7598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Popular form of decoration </a:t>
            </a:r>
            <a:br>
              <a:rPr lang="en-US" sz="2400" dirty="0" smtClean="0"/>
            </a:br>
            <a:r>
              <a:rPr lang="en-US" sz="2400" dirty="0" smtClean="0"/>
              <a:t>from ancient times.</a:t>
            </a:r>
          </a:p>
        </p:txBody>
      </p:sp>
      <p:pic>
        <p:nvPicPr>
          <p:cNvPr id="12" name="Picture 11" descr="Tympan portail cent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04028"/>
            <a:ext cx="4267200" cy="3200400"/>
          </a:xfrm>
          <a:prstGeom prst="rect">
            <a:avLst/>
          </a:prstGeom>
        </p:spPr>
      </p:pic>
      <p:pic>
        <p:nvPicPr>
          <p:cNvPr id="13" name="Picture 12" descr="Story depict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04028"/>
            <a:ext cx="4343400" cy="35299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2826603"/>
            <a:ext cx="3733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Fascinating medium to artistically depict stories and events</a:t>
            </a:r>
            <a:r>
              <a:rPr lang="en-US" sz="2400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4274403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Parts </a:t>
            </a:r>
            <a:r>
              <a:rPr lang="en-US" sz="2400" dirty="0"/>
              <a:t>of it get broken or </a:t>
            </a:r>
            <a:br>
              <a:rPr lang="en-US" sz="2400" dirty="0"/>
            </a:br>
            <a:r>
              <a:rPr lang="en-US" sz="2400" dirty="0"/>
              <a:t>damaged with time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7" name="Picture 16" descr="Broken Relie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38400"/>
            <a:ext cx="457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730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8467" y="228600"/>
            <a:ext cx="8686800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>
                <a:latin typeface="+mj-lt"/>
              </a:rPr>
              <a:t>Our Contributions</a:t>
            </a:r>
            <a:endParaRPr lang="en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143000"/>
            <a:ext cx="579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Detection and Segmentation of Approximate Repetitive patterns in Relief Images.</a:t>
            </a:r>
          </a:p>
        </p:txBody>
      </p:sp>
      <p:pic>
        <p:nvPicPr>
          <p:cNvPr id="6" name="Picture 5" descr="RepD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667000"/>
            <a:ext cx="4876800" cy="2696848"/>
          </a:xfrm>
          <a:prstGeom prst="rect">
            <a:avLst/>
          </a:prstGeom>
        </p:spPr>
      </p:pic>
      <p:pic>
        <p:nvPicPr>
          <p:cNvPr id="10" name="Picture 9" descr="Relief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143000"/>
            <a:ext cx="1676400" cy="2538163"/>
          </a:xfrm>
          <a:prstGeom prst="rect">
            <a:avLst/>
          </a:prstGeom>
        </p:spPr>
      </p:pic>
      <p:pic>
        <p:nvPicPr>
          <p:cNvPr id="11" name="Picture 10" descr="ShapeReconstruc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33800"/>
            <a:ext cx="1676400" cy="25483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81000" y="5486400"/>
            <a:ext cx="579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Shape Reconstruction from a Single Relief Image.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-76200" y="137547"/>
            <a:ext cx="8686800" cy="1538853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/>
              <a:t>Patch Matching </a:t>
            </a:r>
            <a:r>
              <a:rPr lang="en-US" dirty="0" smtClean="0"/>
              <a:t>: Significant</a:t>
            </a:r>
            <a:br>
              <a:rPr lang="en-US" dirty="0" smtClean="0"/>
            </a:br>
            <a:r>
              <a:rPr lang="en-US" dirty="0" smtClean="0"/>
              <a:t>component in vision applications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8288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General Purpose Nearest Neighbor Algorithms.</a:t>
            </a:r>
          </a:p>
        </p:txBody>
      </p:sp>
      <p:pic>
        <p:nvPicPr>
          <p:cNvPr id="3" name="Picture 2" descr="Tree Based Patch Mat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4343400"/>
            <a:ext cx="6121400" cy="177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4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(a) </a:t>
            </a:r>
            <a:r>
              <a:rPr lang="en-US" sz="1800" i="1" dirty="0" err="1" smtClean="0"/>
              <a:t>k</a:t>
            </a:r>
            <a:r>
              <a:rPr lang="en-US" sz="1800" dirty="0" err="1" smtClean="0"/>
              <a:t>d</a:t>
            </a:r>
            <a:r>
              <a:rPr lang="en-US" sz="1800" dirty="0" smtClean="0"/>
              <a:t>-Tree</a:t>
            </a:r>
            <a:endParaRPr lang="en-US" sz="1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708400" y="610766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(b) PCA</a:t>
            </a:r>
            <a:r>
              <a:rPr lang="en-US" sz="1800" dirty="0" smtClean="0"/>
              <a:t> Tree</a:t>
            </a:r>
            <a:endParaRPr lang="en-US" sz="18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18200" y="6096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(c) </a:t>
            </a:r>
            <a:r>
              <a:rPr lang="en-US" sz="1800" i="1" dirty="0" err="1" smtClean="0"/>
              <a:t>vp</a:t>
            </a:r>
            <a:r>
              <a:rPr lang="en-US" sz="1800" dirty="0" smtClean="0"/>
              <a:t>-Tree</a:t>
            </a:r>
            <a:endParaRPr lang="en-US" sz="1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550223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[Kumar </a:t>
            </a:r>
            <a:r>
              <a:rPr lang="en-US" i="1" dirty="0" smtClean="0"/>
              <a:t>et al. </a:t>
            </a:r>
            <a:r>
              <a:rPr lang="en-US" dirty="0" smtClean="0"/>
              <a:t>What is a good nearest neighbors algorithm for finding similar patches in images?]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2098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Tree-based Methods. </a:t>
            </a:r>
            <a:r>
              <a:rPr lang="en-US" sz="2400" i="1" dirty="0" err="1"/>
              <a:t>k</a:t>
            </a:r>
            <a:r>
              <a:rPr lang="en-US" sz="2400" dirty="0" err="1"/>
              <a:t>d</a:t>
            </a:r>
            <a:r>
              <a:rPr lang="en-US" sz="2400" dirty="0"/>
              <a:t>-trees, PCA trees, vantage point trees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29718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PatchMatch and Generalized </a:t>
            </a:r>
            <a:r>
              <a:rPr lang="en-US" sz="2400" dirty="0" smtClean="0"/>
              <a:t>PatchMatch</a:t>
            </a:r>
            <a:endParaRPr lang="en-US" sz="2400" dirty="0"/>
          </a:p>
        </p:txBody>
      </p:sp>
      <p:pic>
        <p:nvPicPr>
          <p:cNvPr id="10" name="Picture 9" descr="PatchMat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505200"/>
            <a:ext cx="5105400" cy="30223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6553200"/>
            <a:ext cx="7848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[Barnes </a:t>
            </a:r>
            <a:r>
              <a:rPr lang="en-US" i="1" dirty="0" smtClean="0"/>
              <a:t>et al</a:t>
            </a:r>
            <a:r>
              <a:rPr lang="en-US" dirty="0" smtClean="0"/>
              <a:t>. </a:t>
            </a:r>
            <a:r>
              <a:rPr lang="en-US" dirty="0" err="1"/>
              <a:t>Patchmatch</a:t>
            </a:r>
            <a:r>
              <a:rPr lang="en-US" dirty="0"/>
              <a:t>: a randomized correspondence </a:t>
            </a:r>
            <a:r>
              <a:rPr lang="en-US" dirty="0" smtClean="0"/>
              <a:t>algorithm </a:t>
            </a:r>
            <a:r>
              <a:rPr lang="en-US" dirty="0"/>
              <a:t>for structural image </a:t>
            </a:r>
            <a:r>
              <a:rPr lang="en-US" dirty="0" smtClean="0"/>
              <a:t>editing.]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9555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5" grpId="0"/>
      <p:bldP spid="8" grpId="0"/>
      <p:bldP spid="9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609599" y="190412"/>
            <a:ext cx="7620001" cy="861744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>
                <a:latin typeface="+mj-lt"/>
              </a:rPr>
              <a:t>Repetitive patterns in Reliefs</a:t>
            </a:r>
            <a:endParaRPr lang="en" dirty="0">
              <a:latin typeface="+mj-lt"/>
            </a:endParaRPr>
          </a:p>
        </p:txBody>
      </p:sp>
      <p:pic>
        <p:nvPicPr>
          <p:cNvPr id="25" name="Picture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9960" y="1143000"/>
            <a:ext cx="4270320" cy="2103120"/>
          </a:xfrm>
          <a:prstGeom prst="rect">
            <a:avLst/>
          </a:prstGeom>
        </p:spPr>
      </p:pic>
      <p:pic>
        <p:nvPicPr>
          <p:cNvPr id="26" name="Picture 25" descr="pat_29_annotat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0114" y="1155172"/>
            <a:ext cx="3138086" cy="207113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2000" y="3352800"/>
            <a:ext cx="769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n-lt"/>
                <a:cs typeface="Calibri"/>
              </a:rPr>
              <a:t>Repetitive patterns can provide useful information.</a:t>
            </a:r>
            <a:br>
              <a:rPr lang="en-US" sz="2200" dirty="0" smtClean="0">
                <a:latin typeface="+mn-lt"/>
                <a:cs typeface="Calibri"/>
              </a:rPr>
            </a:br>
            <a:endParaRPr lang="en-US" sz="22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n-lt"/>
                <a:cs typeface="Calibri"/>
              </a:rPr>
              <a:t>Reduce redundancy in image.</a:t>
            </a:r>
            <a:br>
              <a:rPr lang="en-US" sz="2200" dirty="0" smtClean="0">
                <a:latin typeface="+mn-lt"/>
                <a:cs typeface="Calibri"/>
              </a:rPr>
            </a:br>
            <a:endParaRPr lang="en-US" sz="22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n-lt"/>
                <a:cs typeface="Calibri"/>
              </a:rPr>
              <a:t>Fill in for incomplete or missing structures.</a:t>
            </a:r>
            <a:br>
              <a:rPr lang="en-US" sz="2200" dirty="0" smtClean="0">
                <a:latin typeface="+mn-lt"/>
                <a:cs typeface="Calibri"/>
              </a:rPr>
            </a:br>
            <a:endParaRPr lang="en-US" sz="22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n-lt"/>
                <a:cs typeface="Calibri"/>
              </a:rPr>
              <a:t>Can be exploited in 3D reconstruction from single image.</a:t>
            </a:r>
            <a:br>
              <a:rPr lang="en-US" sz="2200" dirty="0" smtClean="0">
                <a:latin typeface="+mn-lt"/>
                <a:cs typeface="Calibri"/>
              </a:rPr>
            </a:br>
            <a:endParaRPr lang="en-US" sz="2200" dirty="0" smtClean="0">
              <a:latin typeface="+mn-lt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+mn-lt"/>
                <a:cs typeface="Calibri"/>
              </a:rPr>
              <a:t>Can be helpful in image retrieval, image inpainting etc.</a:t>
            </a:r>
            <a:endParaRPr lang="en-US" sz="2200" dirty="0">
              <a:latin typeface="+mn-lt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30178"/>
            <a:ext cx="8229600" cy="861744"/>
          </a:xfrm>
          <a:prstGeom prst="rect">
            <a:avLst/>
          </a:prstGeom>
        </p:spPr>
        <p:txBody>
          <a:bodyPr lIns="91425" tIns="91425" rIns="91425" bIns="91425" anchor="ctr" anchorCtr="0">
            <a:spAutoFit/>
          </a:bodyPr>
          <a:lstStyle/>
          <a:p>
            <a:pPr lvl="0" rtl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Not Same as Facades …</a:t>
            </a:r>
            <a:endParaRPr lang="en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9624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+mn-lt"/>
                <a:cs typeface="Calibri"/>
              </a:rPr>
              <a:t>Wu et al. ECCV 2010, </a:t>
            </a:r>
            <a:r>
              <a:rPr lang="en-US" sz="2400" dirty="0" smtClean="0">
                <a:latin typeface="+mn-lt"/>
                <a:cs typeface="Calibri"/>
              </a:rPr>
              <a:t>“</a:t>
            </a:r>
            <a:r>
              <a:rPr lang="en-US" sz="2400" i="1" dirty="0" smtClean="0">
                <a:latin typeface="+mn-lt"/>
                <a:cs typeface="Calibri"/>
              </a:rPr>
              <a:t>Detecting </a:t>
            </a:r>
            <a:r>
              <a:rPr lang="en-US" sz="2400" i="1" dirty="0">
                <a:latin typeface="+mn-lt"/>
                <a:cs typeface="Calibri"/>
              </a:rPr>
              <a:t>Large Repetitive Structures with </a:t>
            </a:r>
            <a:r>
              <a:rPr lang="en-US" sz="2400" i="1" dirty="0" smtClean="0">
                <a:latin typeface="+mn-lt"/>
                <a:cs typeface="Calibri"/>
              </a:rPr>
              <a:t>Salient </a:t>
            </a:r>
            <a:r>
              <a:rPr lang="en-US" sz="2400" i="1" dirty="0">
                <a:latin typeface="+mn-lt"/>
                <a:cs typeface="Calibri"/>
              </a:rPr>
              <a:t>Boundaries</a:t>
            </a:r>
            <a:r>
              <a:rPr lang="en-US" sz="2400" dirty="0">
                <a:latin typeface="+mn-lt"/>
                <a:cs typeface="Calibri"/>
              </a:rPr>
              <a:t>.</a:t>
            </a:r>
            <a:r>
              <a:rPr lang="en-US" sz="2400" dirty="0" smtClean="0">
                <a:latin typeface="+mn-lt"/>
                <a:cs typeface="Calibri"/>
              </a:rPr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+mn-lt"/>
                <a:cs typeface="Calibri"/>
              </a:rPr>
              <a:t>Zhao and </a:t>
            </a:r>
            <a:r>
              <a:rPr lang="en-US" sz="2400" dirty="0" err="1">
                <a:latin typeface="+mn-lt"/>
                <a:cs typeface="Calibri"/>
              </a:rPr>
              <a:t>Quan</a:t>
            </a:r>
            <a:r>
              <a:rPr lang="en-US" sz="2400" dirty="0">
                <a:latin typeface="+mn-lt"/>
                <a:cs typeface="Calibri"/>
              </a:rPr>
              <a:t> CVPR 2011, “</a:t>
            </a:r>
            <a:r>
              <a:rPr lang="en-US" sz="2400" i="1" dirty="0">
                <a:latin typeface="+mn-lt"/>
                <a:cs typeface="Calibri"/>
              </a:rPr>
              <a:t>Translational symmetry detection in a </a:t>
            </a:r>
            <a:r>
              <a:rPr lang="en-US" sz="2400" i="1" dirty="0" err="1" smtClean="0">
                <a:latin typeface="+mn-lt"/>
                <a:cs typeface="Calibri"/>
              </a:rPr>
              <a:t>fronto</a:t>
            </a:r>
            <a:r>
              <a:rPr lang="en-US" sz="2400" i="1" dirty="0" smtClean="0">
                <a:latin typeface="+mn-lt"/>
                <a:cs typeface="Calibri"/>
              </a:rPr>
              <a:t> </a:t>
            </a:r>
            <a:r>
              <a:rPr lang="en-US" sz="2400" i="1" dirty="0">
                <a:latin typeface="+mn-lt"/>
                <a:cs typeface="Calibri"/>
              </a:rPr>
              <a:t>parallel view</a:t>
            </a:r>
            <a:r>
              <a:rPr lang="en-US" sz="2400" dirty="0">
                <a:latin typeface="+mn-lt"/>
                <a:cs typeface="Calibri"/>
              </a:rPr>
              <a:t>.</a:t>
            </a:r>
            <a:r>
              <a:rPr lang="en-US" sz="2400" dirty="0" smtClean="0">
                <a:latin typeface="+mn-lt"/>
                <a:cs typeface="Calibri"/>
              </a:rPr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+mn-lt"/>
                <a:cs typeface="Calibri"/>
              </a:rPr>
              <a:t>Zhao et al. CVPR 2012, “</a:t>
            </a:r>
            <a:r>
              <a:rPr lang="en-US" sz="2400" i="1" dirty="0">
                <a:latin typeface="+mn-lt"/>
                <a:cs typeface="Calibri"/>
              </a:rPr>
              <a:t>Per-pixel translational symmetry detection, </a:t>
            </a:r>
            <a:r>
              <a:rPr lang="en-US" sz="2400" i="1" dirty="0" smtClean="0">
                <a:latin typeface="+mn-lt"/>
                <a:cs typeface="Calibri"/>
              </a:rPr>
              <a:t>optimization</a:t>
            </a:r>
            <a:r>
              <a:rPr lang="en-US" sz="2400" i="1" dirty="0">
                <a:latin typeface="+mn-lt"/>
                <a:cs typeface="Calibri"/>
              </a:rPr>
              <a:t>, and segmentation</a:t>
            </a:r>
            <a:r>
              <a:rPr lang="en-US" sz="2400" dirty="0">
                <a:latin typeface="+mn-lt"/>
                <a:cs typeface="Calibri"/>
              </a:rPr>
              <a:t>.”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+mn-lt"/>
              <a:cs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1143000"/>
            <a:ext cx="3657600" cy="2743200"/>
          </a:xfrm>
          <a:prstGeom prst="rect">
            <a:avLst/>
          </a:prstGeom>
        </p:spPr>
      </p:pic>
      <p:pic>
        <p:nvPicPr>
          <p:cNvPr id="4" name="Picture 3" descr="Facad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0"/>
            <a:ext cx="2286000" cy="27480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16399</TotalTime>
  <Words>2593</Words>
  <Application>Microsoft Macintosh PowerPoint</Application>
  <PresentationFormat>On-screen Show (4:3)</PresentationFormat>
  <Paragraphs>526</Paragraphs>
  <Slides>48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/>
      <vt:lpstr/>
      <vt:lpstr>Equation</vt:lpstr>
      <vt:lpstr>Microsoft Equation</vt:lpstr>
      <vt:lpstr>Repetition Detection and Shape Reconstruction in Relief Images</vt:lpstr>
      <vt:lpstr>Cultural Heritage Sites  of the World</vt:lpstr>
      <vt:lpstr>Role of Computer Vision</vt:lpstr>
      <vt:lpstr>What are Reliefs?</vt:lpstr>
      <vt:lpstr>Conserve Reliefs digitally</vt:lpstr>
      <vt:lpstr>Our Contributions</vt:lpstr>
      <vt:lpstr>Patch Matching : Significant component in vision applications</vt:lpstr>
      <vt:lpstr>Repetitive patterns in Reliefs</vt:lpstr>
      <vt:lpstr>Not Same as Facades …</vt:lpstr>
      <vt:lpstr>Not Same as Facades …</vt:lpstr>
      <vt:lpstr>Our Hierarchical Solution</vt:lpstr>
      <vt:lpstr>Our Hierarchical Solution</vt:lpstr>
      <vt:lpstr>Our Hierarchical Solution</vt:lpstr>
      <vt:lpstr>PowerPoint Presentation</vt:lpstr>
      <vt:lpstr>PowerPoint Presentation</vt:lpstr>
      <vt:lpstr>PowerPoint Presentation</vt:lpstr>
      <vt:lpstr>PowerPoint Presentation</vt:lpstr>
      <vt:lpstr>Our Hierarchical Solution</vt:lpstr>
      <vt:lpstr>PowerPoint Presentation</vt:lpstr>
      <vt:lpstr>PowerPoint Presentation</vt:lpstr>
      <vt:lpstr>Our Hierarchical Solution</vt:lpstr>
      <vt:lpstr>PowerPoint Presentation</vt:lpstr>
      <vt:lpstr>Our Hierarchical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Contributions</vt:lpstr>
      <vt:lpstr>Shape Reconstruction from  Single Relief Image</vt:lpstr>
      <vt:lpstr>Shape Reconstruction Methods</vt:lpstr>
      <vt:lpstr>Motivation</vt:lpstr>
      <vt:lpstr>Overview of Proposed Method</vt:lpstr>
      <vt:lpstr>Learning Relief Priors from  Sparse Representation</vt:lpstr>
      <vt:lpstr>Learning Relief Priors from  Sparse Representation</vt:lpstr>
      <vt:lpstr>Imaging under known Illumination</vt:lpstr>
      <vt:lpstr>Dataset Collections</vt:lpstr>
      <vt:lpstr>Experiments and Results</vt:lpstr>
      <vt:lpstr>Experiments and Results</vt:lpstr>
      <vt:lpstr>Experiments and Results</vt:lpstr>
      <vt:lpstr>Experiments and Results</vt:lpstr>
      <vt:lpstr>Experiments and Results</vt:lpstr>
      <vt:lpstr>Conclusion and Future Work</vt:lpstr>
      <vt:lpstr>Conclusion and Future Work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Heritage App:  Annotating Images on Mobile Phones</dc:title>
  <cp:lastModifiedBy>Agrawal, Harshit</cp:lastModifiedBy>
  <cp:revision>347</cp:revision>
  <dcterms:modified xsi:type="dcterms:W3CDTF">2014-06-19T07:19:40Z</dcterms:modified>
</cp:coreProperties>
</file>