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40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68.png" ContentType="image/png"/>
  <Override PartName="/ppt/media/image69.png" ContentType="image/png"/>
  <Override PartName="/ppt/media/image67.png" ContentType="image/png"/>
  <Override PartName="/ppt/media/image65.png" ContentType="image/png"/>
  <Override PartName="/ppt/media/image63.png" ContentType="image/png"/>
  <Override PartName="/ppt/media/image62.wmf" ContentType="image/x-wmf"/>
  <Override PartName="/ppt/media/image60.wmf" ContentType="image/x-wmf"/>
  <Override PartName="/ppt/media/image58.png" ContentType="image/png"/>
  <Override PartName="/ppt/media/image57.jpeg" ContentType="image/jpeg"/>
  <Override PartName="/ppt/media/image53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64.png" ContentType="image/png"/>
  <Override PartName="/ppt/media/image45.jpeg" ContentType="image/jpe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31.png" ContentType="image/png"/>
  <Override PartName="/ppt/media/image37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6.jpeg" ContentType="image/jpeg"/>
  <Override PartName="/ppt/media/image52.png" ContentType="image/png"/>
  <Override PartName="/ppt/media/image48.png" ContentType="image/png"/>
  <Override PartName="/ppt/media/image15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1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9.jpeg" ContentType="image/jpeg"/>
  <Override PartName="/ppt/media/image19.png" ContentType="image/png"/>
  <Override PartName="/ppt/media/image5.jpeg" ContentType="image/jpeg"/>
  <Override PartName="/ppt/media/image47.png" ContentType="image/png"/>
  <Override PartName="/ppt/media/image2.png" ContentType="image/png"/>
  <Override PartName="/ppt/media/image66.png" ContentType="image/png"/>
  <Override PartName="/ppt/media/image55.jpeg" ContentType="image/jpeg"/>
  <Override PartName="/ppt/media/image10.png" ContentType="image/png"/>
  <Override PartName="/ppt/media/image1.jpeg" ContentType="image/jpeg"/>
  <Override PartName="/ppt/media/image59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sz="1862">
                <a:solidFill>
                  <a:srgbClr val="595959"/>
                </a:solidFill>
                <a:latin typeface="Gill Sans MT"/>
              </a:rPr>
              <a:t>Label Error Rate (%)</a:t>
            </a:r>
          </a:p>
        </c:rich>
      </c:tx>
      <c:layout/>
    </c:title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0.84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Kannada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4.82</c:v>
                </c:pt>
                <c:pt idx="1">
                  <c:v>2.82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Malayalam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1.38</c:v>
                </c:pt>
                <c:pt idx="1">
                  <c:v>0.66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Marathi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3.78</c:v>
                </c:pt>
                <c:pt idx="1">
                  <c:v>1.43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Telugu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"/>
                <c:pt idx="0">
                  <c:v>5.78</c:v>
                </c:pt>
                <c:pt idx="1">
                  <c:v>2.27</c:v>
                </c:pt>
              </c:numCache>
            </c:numRef>
          </c:val>
        </c:ser>
        <c:gapWidth val="150"/>
        <c:shape val="box"/>
        <c:axId val="77803457"/>
        <c:axId val="67380589"/>
        <c:axId val="49014630"/>
      </c:bar3DChart>
      <c:catAx>
        <c:axId val="7780345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67380589"/>
        <c:crosses val="autoZero"/>
        <c:auto val="1"/>
        <c:lblAlgn val="ctr"/>
        <c:lblOffset val="100"/>
      </c:catAx>
      <c:valAx>
        <c:axId val="6738058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77803457"/>
        <c:crosses val="autoZero"/>
      </c:valAx>
      <c:catAx>
        <c:axId val="4901463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67380589"/>
        <c:crosses val="autoZero"/>
        <c:auto val="1"/>
        <c:lblAlgn val="ctr"/>
        <c:lblOffset val="100"/>
      </c:catAx>
      <c:spPr>
        <a:noFill/>
        <a:ln w="93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sz="1862">
                <a:solidFill>
                  <a:srgbClr val="595959"/>
                </a:solidFill>
                <a:latin typeface="Gill Sans MT"/>
              </a:rPr>
              <a:t>Sequence Error Rate (%)</a:t>
            </a:r>
          </a:p>
        </c:rich>
      </c:tx>
      <c:layout/>
    </c:title>
    <c:view3D>
      <c:rotX val="15"/>
      <c:rotY val="20"/>
      <c:rAngAx val="1"/>
      <c:perspective val="30"/>
    </c:view3D>
    <c:floor>
      <c:spPr>
        <a:noFill/>
        <a:ln w="9360">
          <a:noFill/>
        </a:ln>
      </c:spPr>
    </c:floor>
    <c:backWall>
      <c:spPr>
        <a:noFill/>
        <a:ln w="936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2.84</c:v>
                </c:pt>
                <c:pt idx="1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Kannada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18.23</c:v>
                </c:pt>
                <c:pt idx="1">
                  <c:v>10.81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Malayalam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9.11</c:v>
                </c:pt>
                <c:pt idx="1">
                  <c:v>3.78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Marathi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13.4</c:v>
                </c:pt>
                <c:pt idx="1">
                  <c:v>5.68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Telugu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dLbls>
            <c:dLblPos val="outEnd"/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2"/>
                <c:pt idx="0">
                  <c:v>Profile</c:v>
                </c:pt>
                <c:pt idx="1">
                  <c:v>RBM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"/>
                <c:pt idx="0">
                  <c:v>22.67</c:v>
                </c:pt>
                <c:pt idx="1">
                  <c:v>10.02</c:v>
                </c:pt>
              </c:numCache>
            </c:numRef>
          </c:val>
        </c:ser>
        <c:gapWidth val="150"/>
        <c:shape val="box"/>
        <c:axId val="46472205"/>
        <c:axId val="79786918"/>
        <c:axId val="84475604"/>
      </c:bar3DChart>
      <c:catAx>
        <c:axId val="4647220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79786918"/>
        <c:crosses val="autoZero"/>
        <c:auto val="1"/>
        <c:lblAlgn val="ctr"/>
        <c:lblOffset val="100"/>
      </c:catAx>
      <c:valAx>
        <c:axId val="7978691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46472205"/>
        <c:crosses val="autoZero"/>
      </c:valAx>
      <c:catAx>
        <c:axId val="844756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noFill/>
          </a:ln>
        </c:spPr>
        <c:crossAx val="79786918"/>
        <c:crosses val="autoZero"/>
        <c:auto val="1"/>
        <c:lblAlgn val="ctr"/>
        <c:lblOffset val="100"/>
      </c:catAx>
      <c:spPr>
        <a:noFill/>
        <a:ln w="93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Profile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8"/>
                <c:pt idx="0">
                  <c:v>"</c:v>
                </c:pt>
                <c:pt idx="1">
                  <c:v>"</c:v>
                </c:pt>
                <c:pt idx="2">
                  <c:v>"</c:v>
                </c:pt>
                <c:pt idx="3">
                  <c:v>"</c:v>
                </c:pt>
                <c:pt idx="4">
                  <c:v>"</c:v>
                </c:pt>
                <c:pt idx="5">
                  <c:v>"</c:v>
                </c:pt>
                <c:pt idx="6">
                  <c:v>"</c:v>
                </c:pt>
                <c:pt idx="7">
                  <c:v>"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46299</c:v>
                </c:pt>
                <c:pt idx="1">
                  <c:v>4535</c:v>
                </c:pt>
                <c:pt idx="2">
                  <c:v>1264</c:v>
                </c:pt>
                <c:pt idx="3">
                  <c:v>1001</c:v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RBM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</c:spPr>
          <c:dLbls>
            <c:dLblPos val="outEnd"/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8"/>
                <c:pt idx="0">
                  <c:v>"</c:v>
                </c:pt>
                <c:pt idx="1">
                  <c:v>"</c:v>
                </c:pt>
                <c:pt idx="2">
                  <c:v>"</c:v>
                </c:pt>
                <c:pt idx="3">
                  <c:v>"</c:v>
                </c:pt>
                <c:pt idx="4">
                  <c:v>"</c:v>
                </c:pt>
                <c:pt idx="5">
                  <c:v>"</c:v>
                </c:pt>
                <c:pt idx="6">
                  <c:v>"</c:v>
                </c:pt>
                <c:pt idx="7">
                  <c:v>"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18402</c:v>
                </c:pt>
                <c:pt idx="1">
                  <c:v>1867</c:v>
                </c:pt>
                <c:pt idx="2">
                  <c:v>695</c:v>
                </c:pt>
                <c:pt idx="3">
                  <c:v>725</c:v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</c:numCache>
            </c:numRef>
          </c:val>
        </c:ser>
        <c:gapWidth val="219"/>
        <c:overlap val="-27"/>
        <c:axId val="22332280"/>
        <c:axId val="51891038"/>
      </c:barChart>
      <c:catAx>
        <c:axId val="22332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sz="2000">
                    <a:solidFill>
                      <a:srgbClr val="595959"/>
                    </a:solidFill>
                    <a:latin typeface="Gill Sans MT"/>
                  </a:rPr>
                  <a:t>Label Error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51891038"/>
        <c:crosses val="autoZero"/>
        <c:auto val="1"/>
        <c:lblAlgn val="ctr"/>
        <c:lblOffset val="100"/>
      </c:catAx>
      <c:valAx>
        <c:axId val="5189103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sz="2000">
                    <a:solidFill>
                      <a:srgbClr val="595959"/>
                    </a:solidFill>
                    <a:latin typeface="Gill Sans MT"/>
                  </a:rPr>
                  <a:t>Number of Sequences</a:t>
                </a:r>
              </a:p>
            </c:rich>
          </c:tx>
          <c:layout/>
        </c:title>
        <c:majorTickMark val="none"/>
        <c:minorTickMark val="none"/>
        <c:tickLblPos val="nextTo"/>
        <c:spPr>
          <a:ln w="9360">
            <a:noFill/>
          </a:ln>
        </c:spPr>
        <c:crossAx val="22332280"/>
        <c:crosses val="autoZero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8DF0A7A-E1A2-453C-A831-60B13E7F5445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E727582-E484-4CE2-848E-1A8FC0812DAD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805FA8C-B201-46F2-8877-2B718FA87F9B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5346272-B926-4C13-8968-BF250C1993DC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7C288E-F989-41C5-AF6C-9B1452AA84F4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CF52DB9-6F41-48DE-9C88-7F92EB7C3FEB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Algorithm asumes the image contains two classes of pixels following a bi-modal histogram. Then calculated optimum threshold separating the two classes so that intra class variance is minimal.</a:t>
            </a:r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B6D7CB9-FD35-489B-A158-DC07B062009B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6D4C41F-C239-4617-98D3-825E033B9BBB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DE46E76-90D8-4790-956B-B2E0D5FB4A5F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82BB8D-B854-4958-B05C-E17F4E3865B5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Add slide on performance measure</a:t>
            </a:r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582FB4E-593D-43B6-BFA0-AAC21C1332BE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4F140D6-4DD0-42A2-AA0F-9CF94A7C38F9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D11858-2B4D-471F-A5CB-E91852AA8BFF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38095F-D74F-404A-8A8E-B8EE46B93FBB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431D5C9-8719-463B-9B42-A8D7E06A82CC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E578B1-82A5-4BB7-80E0-4699C2E26AA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Add cell</a:t>
            </a:r>
            <a:endParaRPr/>
          </a:p>
        </p:txBody>
      </p:sp>
      <p:sp>
        <p:nvSpPr>
          <p:cNvPr id="38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8D78335-8D69-4923-8A09-F47222DA9D43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20C2BA-F83C-4FFF-9481-7A637AADC961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mAP-n mean average precision over top n retrievals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DB3095B-FD8D-463E-ACD4-CA871F40A17E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mAP-n mean average precision over top n retrievals</a:t>
            </a:r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02BCE3-E7C7-479B-8575-69B1EB5D6041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Cooccurance reasoning</a:t>
            </a:r>
            <a:endParaRPr/>
          </a:p>
          <a:p>
            <a:r>
              <a:rPr lang="en-US" sz="2000" strike="noStrike">
                <a:latin typeface="Arial"/>
              </a:rPr>
              <a:t>Part of decoder</a:t>
            </a:r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B5DB5A-08C9-4633-B6FC-27B60393093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D4A5FD-4CAB-4214-9DAE-D49BBD211A55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3149F9-EA6C-413D-BF1E-D8658AB37F5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US" sz="2000" strike="noStrike">
                <a:latin typeface="Arial"/>
              </a:rPr>
              <a:t>Multitask for scripts</a:t>
            </a:r>
            <a:endParaRPr/>
          </a:p>
          <a:p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3228083-34C7-4E8D-BC0C-B54262DD91A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656606-AADE-4610-9993-C32ECF1DF5E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A3CF88-BA10-43E6-8057-FD26B5FE3CF8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latin typeface="Arial"/>
              </a:rPr>
              <a:t> </a:t>
            </a:r>
            <a:r>
              <a:rPr lang="en-US" sz="2800" strike="noStrike">
                <a:latin typeface="Arial"/>
              </a:rPr>
              <a:t>Properties of handcrafted features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latin typeface="Arial"/>
              </a:rPr>
              <a:t>based on intuitions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latin typeface="Arial"/>
              </a:rPr>
              <a:t>Shape of character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latin typeface="Arial"/>
              </a:rPr>
              <a:t>Statistical properties of characters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latin typeface="Arial"/>
              </a:rPr>
              <a:t>Variation in structural and statistical properties of scripts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latin typeface="Arial"/>
              </a:rPr>
              <a:t>Lot of Effort and long development time</a:t>
            </a:r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5AE153-4D26-437D-9F39-62C2072A5162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FF823B-3D82-459A-9252-F8FBF4D4E9CF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DDDA1A-0462-45AF-B7D8-DDF5BA6D98BE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DFA999-D6A6-4038-8B7D-8700B79D1175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F4B87DC-1F4B-4C52-B3F7-F8C2B7658D16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BEBD01-8C5B-44B9-AB65-CBA1458867FA}" type="slidenum">
              <a:rPr lang="en-US" sz="1200" strike="noStrike">
                <a:solidFill>
                  <a:srgbClr val="000000"/>
                </a:solidFill>
                <a:latin typeface="Times New Roman"/>
                <a:ea typeface="MS PGothic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41400" y="3960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187200" y="1027080"/>
            <a:ext cx="0" cy="5715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838080" y="228600"/>
            <a:ext cx="4572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3" name="Line 3"/>
          <p:cNvSpPr/>
          <p:nvPr/>
        </p:nvSpPr>
        <p:spPr>
          <a:xfrm>
            <a:off x="838080" y="304560"/>
            <a:ext cx="31082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4" name="Line 4"/>
          <p:cNvSpPr/>
          <p:nvPr/>
        </p:nvSpPr>
        <p:spPr>
          <a:xfrm>
            <a:off x="838080" y="380880"/>
            <a:ext cx="18288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pic>
        <p:nvPicPr>
          <p:cNvPr id="5" name="Picture 12" descr=""/>
          <p:cNvPicPr/>
          <p:nvPr/>
        </p:nvPicPr>
        <p:blipFill>
          <a:blip r:embed="rId3"/>
          <a:stretch/>
        </p:blipFill>
        <p:spPr>
          <a:xfrm>
            <a:off x="8067600" y="0"/>
            <a:ext cx="1076040" cy="761760"/>
          </a:xfrm>
          <a:prstGeom prst="rect">
            <a:avLst/>
          </a:prstGeom>
          <a:ln>
            <a:noFill/>
          </a:ln>
        </p:spPr>
      </p:pic>
      <p:sp>
        <p:nvSpPr>
          <p:cNvPr id="6" name="Line 5"/>
          <p:cNvSpPr/>
          <p:nvPr/>
        </p:nvSpPr>
        <p:spPr>
          <a:xfrm>
            <a:off x="914400" y="228600"/>
            <a:ext cx="6858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7" name="Line 6"/>
          <p:cNvSpPr/>
          <p:nvPr/>
        </p:nvSpPr>
        <p:spPr>
          <a:xfrm>
            <a:off x="914400" y="304560"/>
            <a:ext cx="53337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8" name="Line 7"/>
          <p:cNvSpPr/>
          <p:nvPr/>
        </p:nvSpPr>
        <p:spPr>
          <a:xfrm>
            <a:off x="914400" y="380880"/>
            <a:ext cx="3581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9" name="Line 8"/>
          <p:cNvSpPr/>
          <p:nvPr/>
        </p:nvSpPr>
        <p:spPr>
          <a:xfrm>
            <a:off x="228600" y="914400"/>
            <a:ext cx="0" cy="5715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0" name="Line 9"/>
          <p:cNvSpPr/>
          <p:nvPr/>
        </p:nvSpPr>
        <p:spPr>
          <a:xfrm>
            <a:off x="304560" y="914400"/>
            <a:ext cx="0" cy="43434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1" name="Line 10"/>
          <p:cNvSpPr/>
          <p:nvPr/>
        </p:nvSpPr>
        <p:spPr>
          <a:xfrm>
            <a:off x="380880" y="914400"/>
            <a:ext cx="0" cy="28954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2" name="Line 11"/>
          <p:cNvSpPr/>
          <p:nvPr/>
        </p:nvSpPr>
        <p:spPr>
          <a:xfrm>
            <a:off x="7391160" y="6705360"/>
            <a:ext cx="1600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3" name="Line 12"/>
          <p:cNvSpPr/>
          <p:nvPr/>
        </p:nvSpPr>
        <p:spPr>
          <a:xfrm>
            <a:off x="8991360" y="5333760"/>
            <a:ext cx="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4" name="Line 13"/>
          <p:cNvSpPr/>
          <p:nvPr/>
        </p:nvSpPr>
        <p:spPr>
          <a:xfrm>
            <a:off x="7696080" y="6629400"/>
            <a:ext cx="12193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5" name="Line 14"/>
          <p:cNvSpPr/>
          <p:nvPr/>
        </p:nvSpPr>
        <p:spPr>
          <a:xfrm>
            <a:off x="8915400" y="5562360"/>
            <a:ext cx="0" cy="10670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6" name="Line 15"/>
          <p:cNvSpPr/>
          <p:nvPr/>
        </p:nvSpPr>
        <p:spPr>
          <a:xfrm>
            <a:off x="8001000" y="6553080"/>
            <a:ext cx="8380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7" name="Line 16"/>
          <p:cNvSpPr/>
          <p:nvPr/>
        </p:nvSpPr>
        <p:spPr>
          <a:xfrm>
            <a:off x="8839080" y="5790960"/>
            <a:ext cx="0" cy="7621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8" name="CustomShape 17"/>
          <p:cNvSpPr/>
          <p:nvPr/>
        </p:nvSpPr>
        <p:spPr>
          <a:xfrm rot="16200000">
            <a:off x="-262440" y="6283080"/>
            <a:ext cx="837720" cy="3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3000"/>
              </a:lnSpc>
            </a:pPr>
            <a:r>
              <a:rPr lang="en-US" sz="800" strike="noStrike">
                <a:solidFill>
                  <a:srgbClr val="808080"/>
                </a:solidFill>
                <a:latin typeface="Corbel"/>
                <a:ea typeface="ＭＳ Ｐゴシック"/>
              </a:rPr>
              <a:t>IIIT Hyderabad</a:t>
            </a:r>
            <a:endParaRPr/>
          </a:p>
        </p:txBody>
      </p:sp>
      <p:sp>
        <p:nvSpPr>
          <p:cNvPr id="19" name="PlaceHolder 18"/>
          <p:cNvSpPr>
            <a:spLocks noGrp="1"/>
          </p:cNvSpPr>
          <p:nvPr>
            <p:ph type="title"/>
          </p:nvPr>
        </p:nvSpPr>
        <p:spPr>
          <a:xfrm>
            <a:off x="685800" y="1981080"/>
            <a:ext cx="77720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Click to edit the title text formatClick to edit Master title style</a:t>
            </a:r>
            <a:endParaRPr/>
          </a:p>
        </p:txBody>
      </p:sp>
      <p:sp>
        <p:nvSpPr>
          <p:cNvPr id="20" name="PlaceHolder 19"/>
          <p:cNvSpPr>
            <a:spLocks noGrp="1"/>
          </p:cNvSpPr>
          <p:nvPr>
            <p:ph type="dt"/>
          </p:nvPr>
        </p:nvSpPr>
        <p:spPr>
          <a:xfrm>
            <a:off x="685800" y="5867280"/>
            <a:ext cx="190476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" name="PlaceHolder 20"/>
          <p:cNvSpPr>
            <a:spLocks noGrp="1"/>
          </p:cNvSpPr>
          <p:nvPr>
            <p:ph type="ftr"/>
          </p:nvPr>
        </p:nvSpPr>
        <p:spPr>
          <a:xfrm>
            <a:off x="3124080" y="586728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" name="PlaceHolder 21"/>
          <p:cNvSpPr>
            <a:spLocks noGrp="1"/>
          </p:cNvSpPr>
          <p:nvPr>
            <p:ph type="sldNum"/>
          </p:nvPr>
        </p:nvSpPr>
        <p:spPr>
          <a:xfrm>
            <a:off x="6553080" y="586728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A81AE9DA-00C4-4D35-BDCC-4381AB2B8E49}" type="slidenum">
              <a:rPr lang="en-US" sz="1400" strike="noStrike">
                <a:solidFill>
                  <a:srgbClr val="000000"/>
                </a:solidFill>
                <a:latin typeface="Corbel"/>
                <a:ea typeface="MS PGothic"/>
              </a:rPr>
              <a:t>&lt;number&gt;</a:t>
            </a:fld>
            <a:endParaRPr/>
          </a:p>
        </p:txBody>
      </p:sp>
      <p:sp>
        <p:nvSpPr>
          <p:cNvPr id="23" name="PlaceHolder 2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3" descr=""/>
          <p:cNvPicPr/>
          <p:nvPr/>
        </p:nvPicPr>
        <p:blipFill>
          <a:blip r:embed="rId2"/>
          <a:stretch/>
        </p:blipFill>
        <p:spPr>
          <a:xfrm>
            <a:off x="41400" y="3960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59" name="Line 1"/>
          <p:cNvSpPr/>
          <p:nvPr/>
        </p:nvSpPr>
        <p:spPr>
          <a:xfrm>
            <a:off x="187200" y="1027080"/>
            <a:ext cx="0" cy="5715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60" name="Line 2"/>
          <p:cNvSpPr/>
          <p:nvPr/>
        </p:nvSpPr>
        <p:spPr>
          <a:xfrm>
            <a:off x="838080" y="228600"/>
            <a:ext cx="4572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61" name="Line 3"/>
          <p:cNvSpPr/>
          <p:nvPr/>
        </p:nvSpPr>
        <p:spPr>
          <a:xfrm>
            <a:off x="838080" y="304560"/>
            <a:ext cx="31082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62" name="Line 4"/>
          <p:cNvSpPr/>
          <p:nvPr/>
        </p:nvSpPr>
        <p:spPr>
          <a:xfrm>
            <a:off x="838080" y="380880"/>
            <a:ext cx="18288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pic>
        <p:nvPicPr>
          <p:cNvPr id="63" name="Picture 12" descr=""/>
          <p:cNvPicPr/>
          <p:nvPr/>
        </p:nvPicPr>
        <p:blipFill>
          <a:blip r:embed="rId3"/>
          <a:stretch/>
        </p:blipFill>
        <p:spPr>
          <a:xfrm>
            <a:off x="8067600" y="0"/>
            <a:ext cx="1076040" cy="761760"/>
          </a:xfrm>
          <a:prstGeom prst="rect">
            <a:avLst/>
          </a:prstGeom>
          <a:ln>
            <a:noFill/>
          </a:ln>
        </p:spPr>
      </p:pic>
      <p:sp>
        <p:nvSpPr>
          <p:cNvPr id="64" name="PlaceHolder 5"/>
          <p:cNvSpPr>
            <a:spLocks noGrp="1"/>
          </p:cNvSpPr>
          <p:nvPr>
            <p:ph type="title"/>
          </p:nvPr>
        </p:nvSpPr>
        <p:spPr>
          <a:xfrm>
            <a:off x="659160" y="515520"/>
            <a:ext cx="7772040" cy="7794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Click to edit the title text formatClick to edit Master title style</a:t>
            </a:r>
            <a:endParaRPr/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685800" y="1447920"/>
            <a:ext cx="7772040" cy="4647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trike="noStrike">
                <a:solidFill>
                  <a:srgbClr val="000000"/>
                </a:solidFill>
                <a:latin typeface="Gill Sans MT"/>
                <a:ea typeface="MS PGothic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US" sz="1500" strike="noStrike">
                <a:solidFill>
                  <a:srgbClr val="000000"/>
                </a:solidFill>
                <a:latin typeface="Gill Sans MT"/>
                <a:ea typeface="MS PGothic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Courier New"/>
              <a:buChar char="o"/>
            </a:pPr>
            <a:r>
              <a:rPr lang="en-US" sz="1200" strike="noStrike">
                <a:solidFill>
                  <a:srgbClr val="000000"/>
                </a:solidFill>
                <a:latin typeface="Gill Sans MT"/>
                <a:ea typeface="MS PGothic"/>
              </a:rPr>
              <a:t>Fifth level</a:t>
            </a:r>
            <a:endParaRPr/>
          </a:p>
        </p:txBody>
      </p:sp>
      <p:sp>
        <p:nvSpPr>
          <p:cNvPr id="66" name="PlaceHolder 7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7" name="PlaceHolder 8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68" name="PlaceHolder 9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C54494AE-EE41-4EAE-A4D6-772C3754A558}" type="slidenum">
              <a:rPr lang="en-US" sz="1400" strike="noStrike">
                <a:solidFill>
                  <a:srgbClr val="000000"/>
                </a:solidFill>
                <a:latin typeface="Corbel"/>
                <a:ea typeface="MS PGothic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"/>
          <p:cNvPicPr/>
          <p:nvPr/>
        </p:nvPicPr>
        <p:blipFill>
          <a:blip r:embed="rId2"/>
          <a:stretch/>
        </p:blipFill>
        <p:spPr>
          <a:xfrm>
            <a:off x="41400" y="3960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104" name="Line 1"/>
          <p:cNvSpPr/>
          <p:nvPr/>
        </p:nvSpPr>
        <p:spPr>
          <a:xfrm>
            <a:off x="187200" y="1027080"/>
            <a:ext cx="0" cy="5715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05" name="Line 2"/>
          <p:cNvSpPr/>
          <p:nvPr/>
        </p:nvSpPr>
        <p:spPr>
          <a:xfrm>
            <a:off x="838080" y="228600"/>
            <a:ext cx="4572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06" name="Line 3"/>
          <p:cNvSpPr/>
          <p:nvPr/>
        </p:nvSpPr>
        <p:spPr>
          <a:xfrm>
            <a:off x="838080" y="304560"/>
            <a:ext cx="31082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sp>
        <p:nvSpPr>
          <p:cNvPr id="107" name="Line 4"/>
          <p:cNvSpPr/>
          <p:nvPr/>
        </p:nvSpPr>
        <p:spPr>
          <a:xfrm>
            <a:off x="838080" y="380880"/>
            <a:ext cx="18288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  <p:pic>
        <p:nvPicPr>
          <p:cNvPr id="108" name="Picture 12" descr=""/>
          <p:cNvPicPr/>
          <p:nvPr/>
        </p:nvPicPr>
        <p:blipFill>
          <a:blip r:embed="rId3"/>
          <a:stretch/>
        </p:blipFill>
        <p:spPr>
          <a:xfrm>
            <a:off x="8067600" y="0"/>
            <a:ext cx="1076040" cy="761760"/>
          </a:xfrm>
          <a:prstGeom prst="rect">
            <a:avLst/>
          </a:prstGeom>
          <a:ln>
            <a:noFill/>
          </a:ln>
        </p:spPr>
      </p:pic>
      <p:sp>
        <p:nvSpPr>
          <p:cNvPr id="109" name="PlaceHolder 5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914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Click to edit the title text formatClick to edit Master title style</a:t>
            </a:r>
            <a:endParaRPr/>
          </a:p>
        </p:txBody>
      </p:sp>
      <p:sp>
        <p:nvSpPr>
          <p:cNvPr id="110" name="PlaceHolder 6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1" name="PlaceHolder 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2" name="PlaceHolder 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D27EAAF9-F8C2-4FA1-B528-23BF84E82436}" type="slidenum">
              <a:rPr lang="en-US" sz="1400" strike="noStrike">
                <a:solidFill>
                  <a:srgbClr val="000000"/>
                </a:solidFill>
                <a:latin typeface="Corbel"/>
                <a:ea typeface="MS PGothic"/>
              </a:rPr>
              <a:t>&lt;number&gt;</a:t>
            </a:fld>
            <a:endParaRPr/>
          </a:p>
        </p:txBody>
      </p:sp>
      <p:sp>
        <p:nvSpPr>
          <p:cNvPr id="1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jpe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2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slideLayout" Target="../slideLayouts/slideLayout29.xml"/><Relationship Id="rId1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85800" y="19810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Optical Character Recognition as Sequence Mapping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1371600" y="358128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262673"/>
                </a:solidFill>
                <a:latin typeface="Times New Roman"/>
                <a:ea typeface="MS PGothic"/>
              </a:rPr>
              <a:t>Devendra Kumar Sahu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262673"/>
                </a:solidFill>
                <a:latin typeface="Times New Roman"/>
                <a:ea typeface="MS PGothic"/>
              </a:rPr>
              <a:t>Centre for Visual Information and Technology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262673"/>
                </a:solidFill>
                <a:latin typeface="Times New Roman"/>
                <a:ea typeface="MS PGothic"/>
              </a:rPr>
              <a:t>IIIT Hyderabad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262673"/>
                </a:solidFill>
                <a:latin typeface="Times New Roman"/>
                <a:ea typeface="MS PGothic"/>
              </a:rPr>
              <a:t>Advisor: Prof. C.V. Jawahar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OCR for Indic Scripts</a:t>
            </a:r>
            <a:endParaRPr/>
          </a:p>
        </p:txBody>
      </p:sp>
      <p:pic>
        <p:nvPicPr>
          <p:cNvPr id="211" name="Picture 6" descr=""/>
          <p:cNvPicPr/>
          <p:nvPr/>
        </p:nvPicPr>
        <p:blipFill>
          <a:blip r:embed="rId1"/>
          <a:stretch/>
        </p:blipFill>
        <p:spPr>
          <a:xfrm>
            <a:off x="5076000" y="1412640"/>
            <a:ext cx="3550680" cy="407736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685800" y="1295280"/>
            <a:ext cx="4245840" cy="50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free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free hand engineered features such as profiles.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LSTM based sequence transcription</a:t>
            </a:r>
            <a:endParaRPr/>
          </a:p>
        </p:txBody>
      </p:sp>
      <p:sp>
        <p:nvSpPr>
          <p:cNvPr id="213" name="CustomShape 3"/>
          <p:cNvSpPr/>
          <p:nvPr/>
        </p:nvSpPr>
        <p:spPr>
          <a:xfrm>
            <a:off x="5076000" y="3933000"/>
            <a:ext cx="3550680" cy="503640"/>
          </a:xfrm>
          <a:prstGeom prst="rect">
            <a:avLst/>
          </a:prstGeom>
          <a:noFill/>
          <a:ln w="5076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4"/>
          <p:cNvSpPr/>
          <p:nvPr/>
        </p:nvSpPr>
        <p:spPr>
          <a:xfrm>
            <a:off x="5654880" y="5608080"/>
            <a:ext cx="2435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 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N. Sankaran et al.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Goal</a:t>
            </a:r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685800" y="1295280"/>
            <a:ext cx="7886520" cy="436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Learn features from data in unsupervised setting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Design goals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Investigate the possibility to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learn features from data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Demonstrate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limitations of hand engineered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profile features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Extend profile features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with deep learning (deep profiles)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Use combination of learned feature and RNNs to perform Optical Character Recognition.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Profile features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Profiles (Rath &amp; Manmatha)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Upper Profile (F1)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Lower Profile (F2)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Ink Transition Profile (F3)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Projection Profile (F4)</a:t>
            </a:r>
            <a:endParaRPr/>
          </a:p>
        </p:txBody>
      </p:sp>
      <p:pic>
        <p:nvPicPr>
          <p:cNvPr id="219" name="Picture 6" descr=""/>
          <p:cNvPicPr/>
          <p:nvPr/>
        </p:nvPicPr>
        <p:blipFill>
          <a:blip r:embed="rId1"/>
          <a:stretch/>
        </p:blipFill>
        <p:spPr>
          <a:xfrm>
            <a:off x="6770160" y="1124640"/>
            <a:ext cx="1729080" cy="1298160"/>
          </a:xfrm>
          <a:prstGeom prst="rect">
            <a:avLst/>
          </a:prstGeom>
          <a:ln>
            <a:noFill/>
          </a:ln>
        </p:spPr>
      </p:pic>
      <p:pic>
        <p:nvPicPr>
          <p:cNvPr id="220" name="Picture 7" descr=""/>
          <p:cNvPicPr/>
          <p:nvPr/>
        </p:nvPicPr>
        <p:blipFill>
          <a:blip r:embed="rId2"/>
          <a:stretch/>
        </p:blipFill>
        <p:spPr>
          <a:xfrm>
            <a:off x="6816960" y="2402280"/>
            <a:ext cx="1755000" cy="1317600"/>
          </a:xfrm>
          <a:prstGeom prst="rect">
            <a:avLst/>
          </a:prstGeom>
          <a:ln>
            <a:noFill/>
          </a:ln>
        </p:spPr>
      </p:pic>
      <p:pic>
        <p:nvPicPr>
          <p:cNvPr id="221" name="Picture 11" descr=""/>
          <p:cNvPicPr/>
          <p:nvPr/>
        </p:nvPicPr>
        <p:blipFill>
          <a:blip r:embed="rId3"/>
          <a:stretch/>
        </p:blipFill>
        <p:spPr>
          <a:xfrm>
            <a:off x="6816960" y="3720240"/>
            <a:ext cx="1755000" cy="1317600"/>
          </a:xfrm>
          <a:prstGeom prst="rect">
            <a:avLst/>
          </a:prstGeom>
          <a:ln>
            <a:noFill/>
          </a:ln>
        </p:spPr>
      </p:pic>
      <p:pic>
        <p:nvPicPr>
          <p:cNvPr id="222" name="Picture 12" descr=""/>
          <p:cNvPicPr/>
          <p:nvPr/>
        </p:nvPicPr>
        <p:blipFill>
          <a:blip r:embed="rId4"/>
          <a:stretch/>
        </p:blipFill>
        <p:spPr>
          <a:xfrm>
            <a:off x="6816960" y="5006520"/>
            <a:ext cx="1755000" cy="131760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8348760" y="154296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F1</a:t>
            </a:r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368920" y="286236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F2</a:t>
            </a:r>
            <a:endParaRPr/>
          </a:p>
        </p:txBody>
      </p:sp>
      <p:sp>
        <p:nvSpPr>
          <p:cNvPr id="225" name="CustomShape 5"/>
          <p:cNvSpPr/>
          <p:nvPr/>
        </p:nvSpPr>
        <p:spPr>
          <a:xfrm>
            <a:off x="8368920" y="414828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F3</a:t>
            </a:r>
            <a:endParaRPr/>
          </a:p>
        </p:txBody>
      </p:sp>
      <p:sp>
        <p:nvSpPr>
          <p:cNvPr id="226" name="CustomShape 6"/>
          <p:cNvSpPr/>
          <p:nvPr/>
        </p:nvSpPr>
        <p:spPr>
          <a:xfrm>
            <a:off x="8388720" y="5467680"/>
            <a:ext cx="519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F4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Deep Profile Features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Deep Profiles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Natural extension of projection profiles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(2D convolution of  network </a:t>
            </a:r>
            <a:r>
              <a:rPr b="1" lang="en-US" sz="2400" strike="noStrike">
                <a:solidFill>
                  <a:srgbClr val="000000"/>
                </a:solidFill>
                <a:latin typeface="Segoe Print"/>
                <a:ea typeface="Verdana"/>
              </a:rPr>
              <a:t>N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hxw</a:t>
            </a:r>
            <a:r>
              <a:rPr lang="en-US" sz="1600" strike="noStrike" baseline="-50000">
                <a:solidFill>
                  <a:srgbClr val="000000"/>
                </a:solidFill>
                <a:latin typeface="Gill Sans MT"/>
                <a:ea typeface="MS PGothic"/>
              </a:rPr>
              <a:t>w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and </a:t>
            </a:r>
            <a:r>
              <a:rPr lang="en-US" sz="2400" strike="noStrike">
                <a:solidFill>
                  <a:srgbClr val="000000"/>
                </a:solidFill>
                <a:latin typeface="comic"/>
                <a:ea typeface="MS PGothic"/>
              </a:rPr>
              <a:t>I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hxw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Learn projection profiles from data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with dense coverage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(Learn many feature F1, F2, … , F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n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Each hidden unit sensitive to a pattern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Projection Profiles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Special case of deep projection profiles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</a:t>
            </a:r>
            <a:r>
              <a:rPr lang="en-US" sz="2400" strike="noStrike" baseline="-25000">
                <a:solidFill>
                  <a:srgbClr val="000000"/>
                </a:solidFill>
                <a:latin typeface="comic"/>
                <a:ea typeface="MS PGothic"/>
              </a:rPr>
              <a:t>1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xw</a:t>
            </a:r>
            <a:r>
              <a:rPr lang="en-US" sz="2400" strike="noStrike">
                <a:solidFill>
                  <a:srgbClr val="000000"/>
                </a:solidFill>
                <a:latin typeface="comic"/>
                <a:ea typeface="MS PGothic"/>
              </a:rPr>
              <a:t> 1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</a:t>
            </a:r>
            <a:r>
              <a:rPr lang="en-US" sz="2400" strike="noStrike" baseline="-25000">
                <a:solidFill>
                  <a:srgbClr val="000000"/>
                </a:solidFill>
                <a:latin typeface="comic"/>
                <a:ea typeface="MS PGothic"/>
              </a:rPr>
              <a:t>1</a:t>
            </a:r>
            <a:r>
              <a:rPr lang="en-US" sz="2400" strike="noStrike">
                <a:solidFill>
                  <a:srgbClr val="000000"/>
                </a:solidFill>
                <a:latin typeface="Arial Narrow"/>
                <a:ea typeface="MS PGothic"/>
              </a:rPr>
              <a:t>  </a:t>
            </a:r>
            <a:r>
              <a:rPr lang="en-US" sz="2400" strike="noStrike">
                <a:solidFill>
                  <a:srgbClr val="000000"/>
                </a:solidFill>
                <a:latin typeface="comic"/>
                <a:ea typeface="MS PGothic"/>
              </a:rPr>
              <a:t>I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hxw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(2D convolution of  </a:t>
            </a:r>
            <a:r>
              <a:rPr lang="en-US" sz="2400" strike="noStrike">
                <a:solidFill>
                  <a:srgbClr val="000000"/>
                </a:solidFill>
                <a:latin typeface="comic"/>
                <a:ea typeface="MS PGothic"/>
              </a:rPr>
              <a:t>1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</a:t>
            </a:r>
            <a:r>
              <a:rPr lang="en-US" sz="2400" strike="noStrike" baseline="-25000">
                <a:solidFill>
                  <a:srgbClr val="000000"/>
                </a:solidFill>
                <a:latin typeface="Arial Narrow"/>
                <a:ea typeface="MS PGothic"/>
              </a:rPr>
              <a:t>1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and </a:t>
            </a:r>
            <a:r>
              <a:rPr lang="en-US" sz="2400" strike="noStrike">
                <a:solidFill>
                  <a:srgbClr val="000000"/>
                </a:solidFill>
                <a:latin typeface="comic"/>
                <a:ea typeface="MS PGothic"/>
              </a:rPr>
              <a:t>I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hxw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blipFill>
            <a:blip r:embed="rId1"/>
            <a:stretch>
              <a:fillRect l="-1467" t="-2050" r="0" b="-5569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 </a:t>
            </a:r>
            <a:endParaRPr/>
          </a:p>
        </p:txBody>
      </p:sp>
      <p:pic>
        <p:nvPicPr>
          <p:cNvPr id="230" name="Picture 2" descr=""/>
          <p:cNvPicPr/>
          <p:nvPr/>
        </p:nvPicPr>
        <p:blipFill>
          <a:blip r:embed="rId2"/>
          <a:stretch/>
        </p:blipFill>
        <p:spPr>
          <a:xfrm>
            <a:off x="6444360" y="4203720"/>
            <a:ext cx="2561760" cy="1921320"/>
          </a:xfrm>
          <a:prstGeom prst="rect">
            <a:avLst/>
          </a:prstGeom>
          <a:ln>
            <a:noFill/>
          </a:ln>
        </p:spPr>
      </p:pic>
      <p:pic>
        <p:nvPicPr>
          <p:cNvPr id="231" name="Picture 3" descr=""/>
          <p:cNvPicPr/>
          <p:nvPr/>
        </p:nvPicPr>
        <p:blipFill>
          <a:blip r:embed="rId3"/>
          <a:stretch/>
        </p:blipFill>
        <p:spPr>
          <a:xfrm>
            <a:off x="6584040" y="1300320"/>
            <a:ext cx="2090520" cy="77076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6449760" y="6125400"/>
            <a:ext cx="2686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Deep Projection Profiles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Proposed Pipeline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Binarization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Otsu thresholding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Sliding Window Extraction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Window w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h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xw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w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 step size 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Feature learning from data using 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
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Stacked RBM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 layered stacked RBM learnt on data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from sliding window extraction</a:t>
            </a:r>
            <a:endParaRPr/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6049440" y="1196640"/>
            <a:ext cx="3094200" cy="4824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Proposed Pipeline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Latent representation of sequence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Sequence X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i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projected to learnt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sequence Z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i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with learnt stacked RBM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from previous step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RNN with CTC output layer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Sequence Zi is mapped to predictions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Y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i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CTC layer aligns prediction and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ground truth so error at output layer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can be known</a:t>
            </a:r>
            <a:endParaRPr/>
          </a:p>
        </p:txBody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6157800" y="1196640"/>
            <a:ext cx="3094200" cy="4824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6" descr=""/>
          <p:cNvPicPr/>
          <p:nvPr/>
        </p:nvPicPr>
        <p:blipFill>
          <a:blip r:embed="rId1"/>
          <a:stretch/>
        </p:blipFill>
        <p:spPr>
          <a:xfrm>
            <a:off x="7099200" y="968040"/>
            <a:ext cx="2044440" cy="2361600"/>
          </a:xfrm>
          <a:prstGeom prst="rect">
            <a:avLst/>
          </a:prstGeom>
          <a:ln>
            <a:noFill/>
          </a:ln>
        </p:spPr>
      </p:pic>
      <p:sp>
        <p:nvSpPr>
          <p:cNvPr id="24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Visualization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685800" y="1251720"/>
            <a:ext cx="7886520" cy="326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Linear Combination of previous units</a:t>
            </a:r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Sampling from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Build a Deep Belief Network (DBN) with j layers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Clamp h</a:t>
            </a:r>
            <a:r>
              <a:rPr lang="en-US" sz="2400" strike="noStrike" baseline="-25000">
                <a:solidFill>
                  <a:srgbClr val="000000"/>
                </a:solidFill>
                <a:latin typeface="Gill Sans MT"/>
                <a:ea typeface="MS PGothic"/>
              </a:rPr>
              <a:t>ij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= 1 and run gibbs chain for k steps on layer j and j-1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Perform ancestral top down sampling from layer j-1 to input layer</a:t>
            </a:r>
            <a:endParaRPr/>
          </a:p>
        </p:txBody>
      </p:sp>
      <p:pic>
        <p:nvPicPr>
          <p:cNvPr id="242" name="Picture 3" descr=""/>
          <p:cNvPicPr/>
          <p:nvPr/>
        </p:nvPicPr>
        <p:blipFill>
          <a:blip r:embed="rId2"/>
          <a:stretch/>
        </p:blipFill>
        <p:spPr>
          <a:xfrm>
            <a:off x="1850400" y="1941840"/>
            <a:ext cx="4648680" cy="406440"/>
          </a:xfrm>
          <a:prstGeom prst="rect">
            <a:avLst/>
          </a:prstGeom>
          <a:ln>
            <a:noFill/>
          </a:ln>
        </p:spPr>
      </p:pic>
      <p:pic>
        <p:nvPicPr>
          <p:cNvPr id="243" name="Picture 4" descr=""/>
          <p:cNvPicPr/>
          <p:nvPr/>
        </p:nvPicPr>
        <p:blipFill>
          <a:blip r:embed="rId3"/>
          <a:stretch/>
        </p:blipFill>
        <p:spPr>
          <a:xfrm>
            <a:off x="3420000" y="2853000"/>
            <a:ext cx="2232000" cy="3528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Visualization Results</a:t>
            </a:r>
            <a:endParaRPr/>
          </a:p>
        </p:txBody>
      </p:sp>
      <p:pic>
        <p:nvPicPr>
          <p:cNvPr id="245" name="Content Placeholder 3" descr=""/>
          <p:cNvPicPr/>
          <p:nvPr/>
        </p:nvPicPr>
        <p:blipFill>
          <a:blip r:embed="rId1"/>
          <a:stretch/>
        </p:blipFill>
        <p:spPr>
          <a:xfrm>
            <a:off x="754920" y="1479600"/>
            <a:ext cx="8209080" cy="242316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754920" y="1567800"/>
            <a:ext cx="8209080" cy="996840"/>
          </a:xfrm>
          <a:prstGeom prst="rect">
            <a:avLst/>
          </a:prstGeom>
          <a:noFill/>
          <a:ln w="5724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754920" y="2602440"/>
            <a:ext cx="8209080" cy="101772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761040" y="5677560"/>
            <a:ext cx="529200" cy="19944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5"/>
          <p:cNvSpPr/>
          <p:nvPr/>
        </p:nvSpPr>
        <p:spPr>
          <a:xfrm>
            <a:off x="754920" y="5157360"/>
            <a:ext cx="534960" cy="196560"/>
          </a:xfrm>
          <a:prstGeom prst="rect">
            <a:avLst/>
          </a:prstGeom>
          <a:noFill/>
          <a:ln w="5724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6"/>
          <p:cNvSpPr/>
          <p:nvPr/>
        </p:nvSpPr>
        <p:spPr>
          <a:xfrm>
            <a:off x="1449360" y="5559480"/>
            <a:ext cx="1351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Sampling</a:t>
            </a:r>
            <a:endParaRPr/>
          </a:p>
        </p:txBody>
      </p:sp>
      <p:sp>
        <p:nvSpPr>
          <p:cNvPr id="251" name="CustomShape 7"/>
          <p:cNvSpPr/>
          <p:nvPr/>
        </p:nvSpPr>
        <p:spPr>
          <a:xfrm>
            <a:off x="1461240" y="4996080"/>
            <a:ext cx="477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Linear Combination of previous units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Experiments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685800" y="1412640"/>
            <a:ext cx="7886520" cy="326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Datasets: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Performance Measures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Label Error Rate : Edit distance normalized with ground-truth length.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Sequence Error Rate: % of samples incorrectly classified.</a:t>
            </a:r>
            <a:endParaRPr/>
          </a:p>
        </p:txBody>
      </p:sp>
      <p:graphicFrame>
        <p:nvGraphicFramePr>
          <p:cNvPr id="254" name="Table 3"/>
          <p:cNvGraphicFramePr/>
          <p:nvPr/>
        </p:nvGraphicFramePr>
        <p:xfrm>
          <a:off x="2627640" y="1917000"/>
          <a:ext cx="4176000" cy="2016000"/>
        </p:xfrm>
        <a:graphic>
          <a:graphicData uri="http://schemas.openxmlformats.org/drawingml/2006/table">
            <a:tbl>
              <a:tblPr/>
              <a:tblGrid>
                <a:gridCol w="1607760"/>
                <a:gridCol w="2568240"/>
              </a:tblGrid>
              <a:tr h="33588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trike="noStrike">
                          <a:solidFill>
                            <a:srgbClr val="ffffff"/>
                          </a:solidFill>
                          <a:latin typeface="Gill Sans MT"/>
                        </a:rPr>
                        <a:t>Languages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trike="noStrike">
                          <a:solidFill>
                            <a:srgbClr val="ffffff"/>
                          </a:solidFill>
                          <a:latin typeface="Gill Sans MT"/>
                        </a:rPr>
                        <a:t>Number of Words</a:t>
                      </a:r>
                      <a:endParaRPr/>
                    </a:p>
                  </a:txBody>
                  <a:tcPr/>
                </a:tc>
              </a:tr>
              <a:tr h="33588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English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295K</a:t>
                      </a:r>
                      <a:endParaRPr/>
                    </a:p>
                  </a:txBody>
                  <a:tcPr/>
                </a:tc>
              </a:tr>
              <a:tr h="33588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Kannada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171K</a:t>
                      </a:r>
                      <a:endParaRPr/>
                    </a:p>
                  </a:txBody>
                  <a:tcPr/>
                </a:tc>
              </a:tr>
              <a:tr h="33588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Malayalam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65K</a:t>
                      </a:r>
                      <a:endParaRPr/>
                    </a:p>
                  </a:txBody>
                  <a:tcPr/>
                </a:tc>
              </a:tr>
              <a:tr h="33588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Marathi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135K</a:t>
                      </a:r>
                      <a:endParaRPr/>
                    </a:p>
                  </a:txBody>
                  <a:tcPr/>
                </a:tc>
              </a:tr>
              <a:tr h="336600"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Telugu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34200" bIns="3420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137K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graphicFrame>
        <p:nvGraphicFramePr>
          <p:cNvPr id="256" name="Chart 15"/>
          <p:cNvGraphicFramePr/>
          <p:nvPr/>
        </p:nvGraphicFramePr>
        <p:xfrm>
          <a:off x="230400" y="1556640"/>
          <a:ext cx="413352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7" name="Chart 3"/>
          <p:cNvGraphicFramePr/>
          <p:nvPr/>
        </p:nvGraphicFramePr>
        <p:xfrm>
          <a:off x="4716000" y="1412640"/>
          <a:ext cx="425988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59160" y="515520"/>
            <a:ext cx="7772040" cy="779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Outline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685800" y="1447920"/>
            <a:ext cx="7772040" cy="4647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c00000"/>
                </a:solidFill>
                <a:latin typeface="Gill Sans MT"/>
                <a:ea typeface="MS PGothic"/>
              </a:rPr>
              <a:t>Task and problem motivation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002060"/>
                </a:solidFill>
                <a:latin typeface="Gill Sans MT"/>
                <a:ea typeface="MS PGothic"/>
              </a:rPr>
              <a:t>Unsupervised Feature Learning for Printed Text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Sequence to Sequence Learning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Extensions and Future Work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685800" y="5136840"/>
            <a:ext cx="7886520" cy="17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262673"/>
                </a:solidFill>
                <a:latin typeface="Gill Sans MT"/>
                <a:ea typeface="MS PGothic"/>
              </a:rPr>
              <a:t>Significance level  = 0.05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262673"/>
                </a:solidFill>
                <a:latin typeface="Gill Sans MT"/>
                <a:ea typeface="MS PGothic"/>
              </a:rPr>
              <a:t>Populations generated by training on 1.0, 0.9, 0.8, 0.6 of training data.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713160" y="1346400"/>
            <a:ext cx="596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 u="sng">
                <a:solidFill>
                  <a:srgbClr val="000000"/>
                </a:solidFill>
                <a:latin typeface="Times New Roman"/>
                <a:ea typeface="MS PGothic"/>
              </a:rPr>
              <a:t>Significance testing of performance gain</a:t>
            </a:r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5091120" y="5081040"/>
            <a:ext cx="346860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760" rIns="68760" tIns="34200" bIns="34200"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92d050"/>
                </a:solidFill>
                <a:latin typeface="Times New Roman"/>
                <a:ea typeface="MS PGothic"/>
              </a:rPr>
              <a:t>Statistically Significant</a:t>
            </a:r>
            <a:endParaRPr/>
          </a:p>
        </p:txBody>
      </p:sp>
      <p:sp>
        <p:nvSpPr>
          <p:cNvPr id="261" name="TextShape 4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graphicFrame>
        <p:nvGraphicFramePr>
          <p:cNvPr id="262" name="Table 5"/>
          <p:cNvGraphicFramePr/>
          <p:nvPr/>
        </p:nvGraphicFramePr>
        <p:xfrm>
          <a:off x="697680" y="1860840"/>
          <a:ext cx="7402320" cy="3152160"/>
        </p:xfrm>
        <a:graphic>
          <a:graphicData uri="http://schemas.openxmlformats.org/drawingml/2006/table">
            <a:tbl>
              <a:tblPr/>
              <a:tblGrid>
                <a:gridCol w="1514160"/>
                <a:gridCol w="1850400"/>
                <a:gridCol w="1429920"/>
                <a:gridCol w="1429920"/>
                <a:gridCol w="1177920"/>
              </a:tblGrid>
              <a:tr h="887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Languages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Mean Performance Gain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Standard Deviation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T-statistic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P-value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English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0.0603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25.05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1.39e-04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Kannada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2.62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0.4340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12.08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1.20e-03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Malayalam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0.1433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11.16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1.50e-03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Marathi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2.98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0.5289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11.27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1.50e-03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Telugu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3.28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0.4542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14.45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7.17e-04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Chart 5"/>
          <p:cNvGraphicFramePr/>
          <p:nvPr/>
        </p:nvGraphicFramePr>
        <p:xfrm>
          <a:off x="416880" y="980640"/>
          <a:ext cx="8496720" cy="53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4" name="CustomShape 1"/>
          <p:cNvSpPr/>
          <p:nvPr/>
        </p:nvSpPr>
        <p:spPr>
          <a:xfrm rot="2243400">
            <a:off x="1712160" y="3187080"/>
            <a:ext cx="5719320" cy="411840"/>
          </a:xfrm>
          <a:prstGeom prst="rightArrow">
            <a:avLst>
              <a:gd name="adj1" fmla="val 50000"/>
              <a:gd name="adj2" fmla="val 144042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1979640" y="5573160"/>
            <a:ext cx="505080" cy="279360"/>
          </a:xfrm>
          <a:prstGeom prst="ellipse">
            <a:avLst/>
          </a:prstGeom>
          <a:noFill/>
          <a:ln w="3816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3"/>
          <p:cNvSpPr/>
          <p:nvPr/>
        </p:nvSpPr>
        <p:spPr>
          <a:xfrm>
            <a:off x="414000" y="6050520"/>
            <a:ext cx="589932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760" rIns="68760" tIns="34200" bIns="34200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c00000"/>
                </a:solidFill>
                <a:latin typeface="Times New Roman"/>
                <a:ea typeface="MS PGothic"/>
              </a:rPr>
              <a:t>Most errors are due to 1-2 characters mismatch</a:t>
            </a:r>
            <a:endParaRPr/>
          </a:p>
        </p:txBody>
      </p:sp>
      <p:sp>
        <p:nvSpPr>
          <p:cNvPr id="267" name="TextShape 4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Results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4" descr=""/>
          <p:cNvPicPr/>
          <p:nvPr/>
        </p:nvPicPr>
        <p:blipFill>
          <a:blip r:embed="rId1"/>
          <a:stretch/>
        </p:blipFill>
        <p:spPr>
          <a:xfrm>
            <a:off x="6001920" y="1636200"/>
            <a:ext cx="2613240" cy="1965600"/>
          </a:xfrm>
          <a:prstGeom prst="rect">
            <a:avLst/>
          </a:prstGeom>
          <a:ln>
            <a:noFill/>
          </a:ln>
        </p:spPr>
      </p:pic>
      <p:pic>
        <p:nvPicPr>
          <p:cNvPr id="269" name="Picture 25" descr=""/>
          <p:cNvPicPr/>
          <p:nvPr/>
        </p:nvPicPr>
        <p:blipFill>
          <a:blip r:embed="rId2"/>
          <a:stretch/>
        </p:blipFill>
        <p:spPr>
          <a:xfrm>
            <a:off x="1566000" y="3897720"/>
            <a:ext cx="2613240" cy="1965600"/>
          </a:xfrm>
          <a:prstGeom prst="rect">
            <a:avLst/>
          </a:prstGeom>
          <a:ln>
            <a:noFill/>
          </a:ln>
        </p:spPr>
      </p:pic>
      <p:pic>
        <p:nvPicPr>
          <p:cNvPr id="270" name="Picture 26" descr=""/>
          <p:cNvPicPr/>
          <p:nvPr/>
        </p:nvPicPr>
        <p:blipFill>
          <a:blip r:embed="rId3"/>
          <a:stretch/>
        </p:blipFill>
        <p:spPr>
          <a:xfrm>
            <a:off x="6001920" y="3897720"/>
            <a:ext cx="2613240" cy="196560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475200" y="2421000"/>
            <a:ext cx="995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MS PGothic"/>
              </a:rPr>
              <a:t>Kannada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4721040" y="2411640"/>
            <a:ext cx="1212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MS PGothic"/>
              </a:rPr>
              <a:t>Malayalam</a:t>
            </a:r>
            <a:endParaRPr/>
          </a:p>
        </p:txBody>
      </p:sp>
      <p:sp>
        <p:nvSpPr>
          <p:cNvPr id="273" name="CustomShape 3"/>
          <p:cNvSpPr/>
          <p:nvPr/>
        </p:nvSpPr>
        <p:spPr>
          <a:xfrm>
            <a:off x="451440" y="4671000"/>
            <a:ext cx="906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MS PGothic"/>
              </a:rPr>
              <a:t>Marathi</a:t>
            </a:r>
            <a:endParaRPr/>
          </a:p>
        </p:txBody>
      </p:sp>
      <p:sp>
        <p:nvSpPr>
          <p:cNvPr id="274" name="CustomShape 4"/>
          <p:cNvSpPr/>
          <p:nvPr/>
        </p:nvSpPr>
        <p:spPr>
          <a:xfrm>
            <a:off x="5001120" y="4671000"/>
            <a:ext cx="82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MS PGothic"/>
              </a:rPr>
              <a:t>Telugu</a:t>
            </a:r>
            <a:endParaRPr/>
          </a:p>
        </p:txBody>
      </p:sp>
      <p:sp>
        <p:nvSpPr>
          <p:cNvPr id="275" name="TextShape 5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Convergence Results</a:t>
            </a:r>
            <a:endParaRPr/>
          </a:p>
        </p:txBody>
      </p:sp>
      <p:pic>
        <p:nvPicPr>
          <p:cNvPr id="276" name="Content Placeholder 22" descr=""/>
          <p:cNvPicPr/>
          <p:nvPr/>
        </p:nvPicPr>
        <p:blipFill>
          <a:blip r:embed="rId4"/>
          <a:stretch/>
        </p:blipFill>
        <p:spPr>
          <a:xfrm>
            <a:off x="1564920" y="1636920"/>
            <a:ext cx="2614320" cy="196488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59160" y="515520"/>
            <a:ext cx="7772040" cy="779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Plan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685800" y="1447920"/>
            <a:ext cx="7772040" cy="4647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Task and problem motivation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Unsupervised Feature Learning for Printed Text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c00000"/>
                </a:solidFill>
                <a:latin typeface="Gill Sans MT"/>
                <a:ea typeface="MS PGothic"/>
              </a:rPr>
              <a:t>Sequence to Sequence Learning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Extensions and Future Work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"/>
          <p:cNvPicPr/>
          <p:nvPr/>
        </p:nvPicPr>
        <p:blipFill>
          <a:blip r:embed="rId1"/>
          <a:stretch/>
        </p:blipFill>
        <p:spPr>
          <a:xfrm>
            <a:off x="1187640" y="3909960"/>
            <a:ext cx="5731920" cy="2272320"/>
          </a:xfrm>
          <a:prstGeom prst="rect">
            <a:avLst/>
          </a:prstGeom>
          <a:ln>
            <a:noFill/>
          </a:ln>
        </p:spPr>
      </p:pic>
      <p:sp>
        <p:nvSpPr>
          <p:cNvPr id="280" name="TextShape 1"/>
          <p:cNvSpPr txBox="1"/>
          <p:nvPr/>
        </p:nvSpPr>
        <p:spPr>
          <a:xfrm>
            <a:off x="659160" y="515520"/>
            <a:ext cx="7772040" cy="779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Related Work</a:t>
            </a:r>
            <a:endParaRPr/>
          </a:p>
        </p:txBody>
      </p:sp>
      <p:sp>
        <p:nvSpPr>
          <p:cNvPr id="281" name="TextShape 2"/>
          <p:cNvSpPr txBox="1"/>
          <p:nvPr/>
        </p:nvSpPr>
        <p:spPr>
          <a:xfrm>
            <a:off x="685800" y="1447920"/>
            <a:ext cx="7772040" cy="540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Caption Generation (Vinyals et al.)</a:t>
            </a:r>
            <a:endParaRPr/>
          </a:p>
        </p:txBody>
      </p:sp>
      <p:pic>
        <p:nvPicPr>
          <p:cNvPr id="282" name="Picture 4" descr=""/>
          <p:cNvPicPr/>
          <p:nvPr/>
        </p:nvPicPr>
        <p:blipFill>
          <a:blip r:embed="rId2"/>
          <a:stretch/>
        </p:blipFill>
        <p:spPr>
          <a:xfrm>
            <a:off x="1113120" y="3909960"/>
            <a:ext cx="7285320" cy="227232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687960" y="1951920"/>
            <a:ext cx="7772040" cy="54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Learning to execute (Zaremba et al.)</a:t>
            </a:r>
            <a:endParaRPr/>
          </a:p>
        </p:txBody>
      </p:sp>
      <p:sp>
        <p:nvSpPr>
          <p:cNvPr id="284" name="CustomShape 4"/>
          <p:cNvSpPr/>
          <p:nvPr/>
        </p:nvSpPr>
        <p:spPr>
          <a:xfrm>
            <a:off x="687960" y="2925000"/>
            <a:ext cx="7772040" cy="54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Language translation (Sutskever et al.)</a:t>
            </a:r>
            <a:endParaRPr/>
          </a:p>
        </p:txBody>
      </p:sp>
      <p:sp>
        <p:nvSpPr>
          <p:cNvPr id="285" name="CustomShape 5"/>
          <p:cNvSpPr/>
          <p:nvPr/>
        </p:nvSpPr>
        <p:spPr>
          <a:xfrm>
            <a:off x="687960" y="2455920"/>
            <a:ext cx="7772040" cy="54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Neural Conversational Networks (Vinyals et al.)</a:t>
            </a:r>
            <a:endParaRPr/>
          </a:p>
        </p:txBody>
      </p:sp>
      <p:pic>
        <p:nvPicPr>
          <p:cNvPr id="286" name="Picture 3" descr=""/>
          <p:cNvPicPr/>
          <p:nvPr/>
        </p:nvPicPr>
        <p:blipFill>
          <a:blip r:embed="rId3"/>
          <a:stretch/>
        </p:blipFill>
        <p:spPr>
          <a:xfrm>
            <a:off x="1187640" y="4050360"/>
            <a:ext cx="6622200" cy="199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Goal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685800" y="1295280"/>
            <a:ext cx="7886520" cy="436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Optical Character Recognition task in recurrent encoder-decoder framework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Design goals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2d2d8a"/>
                </a:solidFill>
                <a:latin typeface="Gill Sans MT"/>
                <a:ea typeface="MS PGothic"/>
              </a:rPr>
              <a:t>Learn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compact fixed dimensional representation </a:t>
            </a:r>
            <a:r>
              <a:rPr lang="en-US" sz="2400" strike="noStrike">
                <a:solidFill>
                  <a:srgbClr val="2d2d8a"/>
                </a:solidFill>
                <a:latin typeface="Gill Sans MT"/>
                <a:ea typeface="MS PGothic"/>
              </a:rPr>
              <a:t>from word image as sequences for recognition.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2d2d8a"/>
                </a:solidFill>
                <a:latin typeface="Gill Sans MT"/>
                <a:ea typeface="MS PGothic"/>
              </a:rPr>
              <a:t>Investigate its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usefulness in retrieval </a:t>
            </a:r>
            <a:r>
              <a:rPr lang="en-US" sz="2400" strike="noStrike">
                <a:solidFill>
                  <a:srgbClr val="2d2d8a"/>
                </a:solidFill>
                <a:latin typeface="Gill Sans MT"/>
                <a:ea typeface="MS PGothic"/>
              </a:rPr>
              <a:t>setting.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2d2d8a"/>
                </a:solidFill>
                <a:latin typeface="Gill Sans MT"/>
                <a:ea typeface="MS PGothic"/>
              </a:rPr>
              <a:t>What kind of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structure in learnt representations?</a:t>
            </a:r>
            <a:endParaRPr/>
          </a:p>
        </p:txBody>
      </p:sp>
      <p:pic>
        <p:nvPicPr>
          <p:cNvPr id="289" name="Picture 3" descr=""/>
          <p:cNvPicPr/>
          <p:nvPr/>
        </p:nvPicPr>
        <p:blipFill>
          <a:blip r:embed="rId1"/>
          <a:stretch/>
        </p:blipFill>
        <p:spPr>
          <a:xfrm>
            <a:off x="1979640" y="2565000"/>
            <a:ext cx="5948280" cy="8722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3135600" y="3052440"/>
            <a:ext cx="1031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Encoder</a:t>
            </a:r>
            <a:endParaRPr/>
          </a:p>
        </p:txBody>
      </p:sp>
      <p:sp>
        <p:nvSpPr>
          <p:cNvPr id="291" name="CustomShape 4"/>
          <p:cNvSpPr/>
          <p:nvPr/>
        </p:nvSpPr>
        <p:spPr>
          <a:xfrm>
            <a:off x="4942080" y="3052440"/>
            <a:ext cx="1045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Decoder</a:t>
            </a:r>
            <a:endParaRPr/>
          </a:p>
        </p:txBody>
      </p:sp>
      <p:sp>
        <p:nvSpPr>
          <p:cNvPr id="292" name="CustomShape 5"/>
          <p:cNvSpPr/>
          <p:nvPr/>
        </p:nvSpPr>
        <p:spPr>
          <a:xfrm>
            <a:off x="3136320" y="2596680"/>
            <a:ext cx="118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Recurrent</a:t>
            </a:r>
            <a:endParaRPr/>
          </a:p>
        </p:txBody>
      </p:sp>
      <p:sp>
        <p:nvSpPr>
          <p:cNvPr id="293" name="CustomShape 6"/>
          <p:cNvSpPr/>
          <p:nvPr/>
        </p:nvSpPr>
        <p:spPr>
          <a:xfrm>
            <a:off x="4864320" y="2596680"/>
            <a:ext cx="118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Recurrent</a:t>
            </a:r>
            <a:endParaRPr/>
          </a:p>
        </p:txBody>
      </p:sp>
      <p:sp>
        <p:nvSpPr>
          <p:cNvPr id="294" name="CustomShape 7"/>
          <p:cNvSpPr/>
          <p:nvPr/>
        </p:nvSpPr>
        <p:spPr>
          <a:xfrm>
            <a:off x="4470480" y="3275640"/>
            <a:ext cx="316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z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Sequence to Sequence architecture</a:t>
            </a:r>
            <a:endParaRPr/>
          </a:p>
        </p:txBody>
      </p:sp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685800" y="1484640"/>
            <a:ext cx="6334200" cy="3927600"/>
          </a:xfrm>
          <a:prstGeom prst="rect">
            <a:avLst/>
          </a:prstGeom>
          <a:ln>
            <a:noFill/>
          </a:ln>
        </p:spPr>
      </p:pic>
      <p:pic>
        <p:nvPicPr>
          <p:cNvPr id="297" name="Picture 3" descr=""/>
          <p:cNvPicPr/>
          <p:nvPr/>
        </p:nvPicPr>
        <p:blipFill>
          <a:blip r:embed="rId2"/>
          <a:stretch/>
        </p:blipFill>
        <p:spPr>
          <a:xfrm>
            <a:off x="685800" y="5427000"/>
            <a:ext cx="3255120" cy="1064160"/>
          </a:xfrm>
          <a:prstGeom prst="rect">
            <a:avLst/>
          </a:prstGeom>
          <a:ln>
            <a:noFill/>
          </a:ln>
        </p:spPr>
      </p:pic>
      <p:pic>
        <p:nvPicPr>
          <p:cNvPr id="298" name="Picture 4" descr=""/>
          <p:cNvPicPr/>
          <p:nvPr/>
        </p:nvPicPr>
        <p:blipFill>
          <a:blip r:embed="rId3"/>
          <a:stretch/>
        </p:blipFill>
        <p:spPr>
          <a:xfrm>
            <a:off x="4716000" y="5664960"/>
            <a:ext cx="3374280" cy="5886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Dataset</a:t>
            </a:r>
            <a:endParaRPr/>
          </a:p>
        </p:txBody>
      </p:sp>
      <p:sp>
        <p:nvSpPr>
          <p:cNvPr id="300" name="CustomShape 2"/>
          <p:cNvSpPr/>
          <p:nvPr/>
        </p:nvSpPr>
        <p:spPr>
          <a:xfrm>
            <a:off x="685800" y="1295280"/>
            <a:ext cx="7886520" cy="436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Annotated books from DLI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295K annotated English word images from 7 books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60% training, 20% validation and remaining 20% for testing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pic>
        <p:nvPicPr>
          <p:cNvPr id="302" name="Picture 4" descr=""/>
          <p:cNvPicPr/>
          <p:nvPr/>
        </p:nvPicPr>
        <p:blipFill>
          <a:blip r:embed="rId1"/>
          <a:stretch/>
        </p:blipFill>
        <p:spPr>
          <a:xfrm>
            <a:off x="703800" y="1052640"/>
            <a:ext cx="7560360" cy="4166640"/>
          </a:xfrm>
          <a:prstGeom prst="rect">
            <a:avLst/>
          </a:prstGeom>
          <a:ln>
            <a:noFill/>
          </a:ln>
        </p:spPr>
      </p:pic>
      <p:pic>
        <p:nvPicPr>
          <p:cNvPr id="303" name="Picture 5" descr=""/>
          <p:cNvPicPr/>
          <p:nvPr/>
        </p:nvPicPr>
        <p:blipFill>
          <a:blip r:embed="rId2"/>
          <a:stretch/>
        </p:blipFill>
        <p:spPr>
          <a:xfrm>
            <a:off x="1187640" y="5087160"/>
            <a:ext cx="7066800" cy="160812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pic>
        <p:nvPicPr>
          <p:cNvPr id="305" name="Picture 4" descr=""/>
          <p:cNvPicPr/>
          <p:nvPr/>
        </p:nvPicPr>
        <p:blipFill>
          <a:blip r:embed="rId1"/>
          <a:stretch/>
        </p:blipFill>
        <p:spPr>
          <a:xfrm>
            <a:off x="703800" y="1052640"/>
            <a:ext cx="7560360" cy="4166640"/>
          </a:xfrm>
          <a:prstGeom prst="rect">
            <a:avLst/>
          </a:prstGeom>
          <a:ln>
            <a:noFill/>
          </a:ln>
        </p:spPr>
      </p:pic>
      <p:pic>
        <p:nvPicPr>
          <p:cNvPr id="306" name="Picture 5" descr=""/>
          <p:cNvPicPr/>
          <p:nvPr/>
        </p:nvPicPr>
        <p:blipFill>
          <a:blip r:embed="rId2"/>
          <a:stretch/>
        </p:blipFill>
        <p:spPr>
          <a:xfrm>
            <a:off x="1848960" y="5087160"/>
            <a:ext cx="5744160" cy="16081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Task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685800" y="1514520"/>
            <a:ext cx="7886520" cy="493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Free Word Prediction</a:t>
            </a:r>
            <a:endParaRPr/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2278800" y="3343320"/>
            <a:ext cx="3504960" cy="856080"/>
          </a:xfrm>
          <a:prstGeom prst="rect">
            <a:avLst/>
          </a:prstGeom>
          <a:ln>
            <a:noFill/>
          </a:ln>
        </p:spPr>
      </p:pic>
      <p:pic>
        <p:nvPicPr>
          <p:cNvPr id="160" name="Picture 4" descr=""/>
          <p:cNvPicPr/>
          <p:nvPr/>
        </p:nvPicPr>
        <p:blipFill>
          <a:blip r:embed="rId2"/>
          <a:stretch/>
        </p:blipFill>
        <p:spPr>
          <a:xfrm>
            <a:off x="2026080" y="2133000"/>
            <a:ext cx="3831840" cy="788760"/>
          </a:xfrm>
          <a:prstGeom prst="rect">
            <a:avLst/>
          </a:prstGeom>
          <a:ln>
            <a:noFill/>
          </a:ln>
        </p:spPr>
      </p:pic>
      <p:pic>
        <p:nvPicPr>
          <p:cNvPr id="161" name="Picture 5" descr=""/>
          <p:cNvPicPr/>
          <p:nvPr/>
        </p:nvPicPr>
        <p:blipFill>
          <a:blip r:embed="rId3"/>
          <a:stretch/>
        </p:blipFill>
        <p:spPr>
          <a:xfrm>
            <a:off x="6177600" y="3500280"/>
            <a:ext cx="499320" cy="542520"/>
          </a:xfrm>
          <a:prstGeom prst="rect">
            <a:avLst/>
          </a:prstGeom>
          <a:ln>
            <a:noFill/>
          </a:ln>
        </p:spPr>
      </p:pic>
      <p:pic>
        <p:nvPicPr>
          <p:cNvPr id="162" name="Picture 6" descr=""/>
          <p:cNvPicPr/>
          <p:nvPr/>
        </p:nvPicPr>
        <p:blipFill>
          <a:blip r:embed="rId4"/>
          <a:stretch/>
        </p:blipFill>
        <p:spPr>
          <a:xfrm>
            <a:off x="6078600" y="2230200"/>
            <a:ext cx="672120" cy="59400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685800" y="4181400"/>
            <a:ext cx="777204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Detection and Isolated character classification being performance bottleneck</a:t>
            </a:r>
            <a:endParaRPr/>
          </a:p>
        </p:txBody>
      </p:sp>
      <p:sp>
        <p:nvSpPr>
          <p:cNvPr id="164" name="CustomShape 4"/>
          <p:cNvSpPr/>
          <p:nvPr/>
        </p:nvSpPr>
        <p:spPr>
          <a:xfrm>
            <a:off x="675360" y="5171400"/>
            <a:ext cx="7772040" cy="4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/ Alignment data missing  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graphicFrame>
        <p:nvGraphicFramePr>
          <p:cNvPr id="308" name="Table 2"/>
          <p:cNvGraphicFramePr/>
          <p:nvPr/>
        </p:nvGraphicFramePr>
        <p:xfrm>
          <a:off x="395640" y="1484640"/>
          <a:ext cx="4343760" cy="2595600"/>
        </p:xfrm>
        <a:graphic>
          <a:graphicData uri="http://schemas.openxmlformats.org/drawingml/2006/table">
            <a:tbl>
              <a:tblPr/>
              <a:tblGrid>
                <a:gridCol w="2471760"/>
                <a:gridCol w="1872000"/>
              </a:tblGrid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Model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Label Error (%)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ABBYY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1.84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TESSERACT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35.80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TESSERACT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16.95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RNN Encoder-Decoder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35.57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LSTM-CTC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0.84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LSTM Encoder-Decoder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9" name="Table 3"/>
          <p:cNvGraphicFramePr/>
          <p:nvPr/>
        </p:nvGraphicFramePr>
        <p:xfrm>
          <a:off x="5076000" y="1484640"/>
          <a:ext cx="3623760" cy="2224800"/>
        </p:xfrm>
        <a:graphic>
          <a:graphicData uri="http://schemas.openxmlformats.org/drawingml/2006/table">
            <a:tbl>
              <a:tblPr/>
              <a:tblGrid>
                <a:gridCol w="1584000"/>
                <a:gridCol w="2039760"/>
              </a:tblGrid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Feature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mAP-100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h1-h2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0.7239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c1-c2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0.8548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h1-h2-c1-c2 L1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0.8078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h1-h2-c1-c2 L2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0.7834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h1-h2-c1-c2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0.8545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graphicFrame>
        <p:nvGraphicFramePr>
          <p:cNvPr id="311" name="Table 2"/>
          <p:cNvGraphicFramePr/>
          <p:nvPr/>
        </p:nvGraphicFramePr>
        <p:xfrm>
          <a:off x="1079640" y="1556640"/>
          <a:ext cx="6984360" cy="3312000"/>
        </p:xfrm>
        <a:graphic>
          <a:graphicData uri="http://schemas.openxmlformats.org/drawingml/2006/table">
            <a:tbl>
              <a:tblPr/>
              <a:tblGrid>
                <a:gridCol w="2337120"/>
                <a:gridCol w="880200"/>
                <a:gridCol w="2020680"/>
                <a:gridCol w="1746360"/>
              </a:tblGrid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Features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Dim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mAP-100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trike="noStrike">
                          <a:solidFill>
                            <a:srgbClr val="ffffff"/>
                          </a:solidFill>
                          <a:latin typeface="Gill Sans MT"/>
                        </a:rPr>
                        <a:t>mAP-5000</a:t>
                      </a:r>
                      <a:endParaRPr/>
                    </a:p>
                  </a:txBody>
                  <a:tcPr/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BOW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0.5503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0.33</a:t>
                      </a:r>
                      <a:endParaRPr/>
                    </a:p>
                  </a:txBody>
                  <a:tcPr/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BOW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0.6321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Augmented Profiles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247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0.7371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0.6189</a:t>
                      </a:r>
                      <a:endParaRPr/>
                    </a:p>
                  </a:txBody>
                  <a:tcPr/>
                </a:tc>
              </a:tr>
              <a:tr h="690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LSTM-Encoder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400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0.7402 (h1-h2)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0.8521 (c1-c2)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0.8521</a:t>
                      </a:r>
                      <a:endParaRPr/>
                    </a:p>
                  </a:txBody>
                  <a:tcPr/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OCR-TESSERACT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0.6594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0.7095</a:t>
                      </a:r>
                      <a:endParaRPr/>
                    </a:p>
                  </a:txBody>
                  <a:tcPr/>
                </a:tc>
              </a:tr>
              <a:tr h="399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OCR-ABBYY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0.8583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trike="noStrike">
                          <a:solidFill>
                            <a:srgbClr val="000000"/>
                          </a:solidFill>
                          <a:latin typeface="Gill Sans MT"/>
                        </a:rPr>
                        <a:t>0.872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pic>
        <p:nvPicPr>
          <p:cNvPr id="313" name="Picture 2" descr=""/>
          <p:cNvPicPr/>
          <p:nvPr/>
        </p:nvPicPr>
        <p:blipFill>
          <a:blip r:embed="rId1"/>
          <a:stretch/>
        </p:blipFill>
        <p:spPr>
          <a:xfrm>
            <a:off x="1087200" y="1221840"/>
            <a:ext cx="6969600" cy="56358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pic>
        <p:nvPicPr>
          <p:cNvPr id="315" name="Picture 2" descr=""/>
          <p:cNvPicPr/>
          <p:nvPr/>
        </p:nvPicPr>
        <p:blipFill>
          <a:blip r:embed="rId1"/>
          <a:stretch/>
        </p:blipFill>
        <p:spPr>
          <a:xfrm>
            <a:off x="251640" y="1845000"/>
            <a:ext cx="4497480" cy="3816000"/>
          </a:xfrm>
          <a:prstGeom prst="rect">
            <a:avLst/>
          </a:prstGeom>
          <a:ln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3545280" y="2889000"/>
            <a:ext cx="965880" cy="827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3"/>
          <p:cNvSpPr/>
          <p:nvPr/>
        </p:nvSpPr>
        <p:spPr>
          <a:xfrm>
            <a:off x="3143160" y="2277000"/>
            <a:ext cx="697320" cy="6069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4"/>
          <p:cNvSpPr/>
          <p:nvPr/>
        </p:nvSpPr>
        <p:spPr>
          <a:xfrm>
            <a:off x="1940040" y="3228840"/>
            <a:ext cx="912240" cy="76860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Picture 6" descr=""/>
          <p:cNvPicPr/>
          <p:nvPr/>
        </p:nvPicPr>
        <p:blipFill>
          <a:blip r:embed="rId2"/>
          <a:stretch/>
        </p:blipFill>
        <p:spPr>
          <a:xfrm>
            <a:off x="4716000" y="1770840"/>
            <a:ext cx="4320000" cy="389016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Results</a:t>
            </a:r>
            <a:endParaRPr/>
          </a:p>
        </p:txBody>
      </p:sp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914400" y="2413080"/>
            <a:ext cx="7302240" cy="201888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Limitations of sequence to sequence architecture</a:t>
            </a:r>
            <a:endParaRPr/>
          </a:p>
        </p:txBody>
      </p:sp>
      <p:pic>
        <p:nvPicPr>
          <p:cNvPr id="323" name="Picture 3" descr=""/>
          <p:cNvPicPr/>
          <p:nvPr/>
        </p:nvPicPr>
        <p:blipFill>
          <a:blip r:embed="rId1"/>
          <a:stretch/>
        </p:blipFill>
        <p:spPr>
          <a:xfrm>
            <a:off x="5652000" y="1380240"/>
            <a:ext cx="2880000" cy="3864240"/>
          </a:xfrm>
          <a:prstGeom prst="rect">
            <a:avLst/>
          </a:prstGeom>
          <a:ln>
            <a:noFill/>
          </a:ln>
        </p:spPr>
      </p:pic>
      <p:pic>
        <p:nvPicPr>
          <p:cNvPr id="324" name="Picture 4" descr=""/>
          <p:cNvPicPr/>
          <p:nvPr/>
        </p:nvPicPr>
        <p:blipFill>
          <a:blip r:embed="rId2"/>
          <a:stretch/>
        </p:blipFill>
        <p:spPr>
          <a:xfrm>
            <a:off x="685800" y="2336040"/>
            <a:ext cx="4317840" cy="2892600"/>
          </a:xfrm>
          <a:prstGeom prst="rect">
            <a:avLst/>
          </a:prstGeom>
          <a:ln>
            <a:noFill/>
          </a:ln>
        </p:spPr>
      </p:pic>
      <p:sp>
        <p:nvSpPr>
          <p:cNvPr id="325" name="CustomShape 2"/>
          <p:cNvSpPr/>
          <p:nvPr/>
        </p:nvSpPr>
        <p:spPr>
          <a:xfrm>
            <a:off x="290880" y="5244480"/>
            <a:ext cx="50958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 PGothic"/>
              </a:rPr>
              <a:t>a) Sequence to Sequence Learning</a:t>
            </a:r>
            <a:endParaRPr/>
          </a:p>
        </p:txBody>
      </p:sp>
      <p:sp>
        <p:nvSpPr>
          <p:cNvPr id="326" name="CustomShape 3"/>
          <p:cNvSpPr/>
          <p:nvPr/>
        </p:nvSpPr>
        <p:spPr>
          <a:xfrm>
            <a:off x="5391720" y="5244480"/>
            <a:ext cx="339516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Times New Roman"/>
                <a:ea typeface="MS PGothic"/>
              </a:rPr>
              <a:t>b) With Soft Attention</a:t>
            </a:r>
            <a:endParaRPr/>
          </a:p>
        </p:txBody>
      </p:sp>
      <p:sp>
        <p:nvSpPr>
          <p:cNvPr id="327" name="Line 4"/>
          <p:cNvSpPr/>
          <p:nvPr/>
        </p:nvSpPr>
        <p:spPr>
          <a:xfrm>
            <a:off x="5397480" y="1196640"/>
            <a:ext cx="0" cy="4896360"/>
          </a:xfrm>
          <a:prstGeom prst="line">
            <a:avLst/>
          </a:prstGeom>
          <a:ln w="31680">
            <a:solidFill>
              <a:schemeClr val="tx1"/>
            </a:solidFill>
            <a:round/>
          </a:ln>
        </p:spPr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659160" y="515520"/>
            <a:ext cx="7772040" cy="779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Plan</a:t>
            </a:r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685800" y="1447920"/>
            <a:ext cx="7772040" cy="4647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Task and problem motivation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Unsupervised Feature Learning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Sequence to Sequence Learning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c00000"/>
                </a:solidFill>
                <a:latin typeface="Gill Sans MT"/>
                <a:ea typeface="MS PGothic"/>
              </a:rPr>
              <a:t>Extensions and Future Work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Future Directions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685800" y="1484640"/>
            <a:ext cx="7886520" cy="446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6699ff"/>
                </a:solidFill>
                <a:latin typeface="Gill Sans MT"/>
                <a:ea typeface="MS PGothic"/>
              </a:rPr>
              <a:t>Representation learning 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for OCRs using recurrent generative models.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Sequence to Sequence Learning with </a:t>
            </a:r>
            <a:r>
              <a:rPr lang="en-US" sz="2800" strike="noStrike">
                <a:solidFill>
                  <a:srgbClr val="6699ff"/>
                </a:solidFill>
                <a:latin typeface="Gill Sans MT"/>
                <a:ea typeface="MS PGothic"/>
              </a:rPr>
              <a:t>attention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 for OCRs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6699ff"/>
                </a:solidFill>
                <a:latin typeface="Gill Sans MT"/>
                <a:ea typeface="MS PGothic"/>
              </a:rPr>
              <a:t>Efficient semantic representation of sentences 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in fixed dimension using hierarchy of recurrent networks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6699ff"/>
                </a:solidFill>
                <a:latin typeface="Gill Sans MT"/>
                <a:ea typeface="MS PGothic"/>
              </a:rPr>
              <a:t>Multi-task recurrent networks 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for OCRs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Conclusion</a:t>
            </a:r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685800" y="1556640"/>
            <a:ext cx="7886520" cy="326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Deep profiles suitable for representation learning in OCRs (Compared to profiles)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Sequence to sequence learning can do well in recognition and learnt compact features can be used for efficient retrieval.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Publication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685800" y="1556640"/>
            <a:ext cx="7886520" cy="326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262673"/>
                </a:solidFill>
                <a:latin typeface="Gill Sans MT"/>
                <a:ea typeface="MS PGothic"/>
              </a:rPr>
              <a:t>Devendra Kumar Sahu and C. V. Jawahar. ”Unsupervised Feature Learning for Optical Character Recognition.” 13th IAPR International Conference on Document Analysis and Recognition.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3760" y="1346400"/>
            <a:ext cx="5609880" cy="28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Learning representations from data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Fast adaptations to new scripts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Data dependent representations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Learn global structures in data like partial characters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Less time and effort in comparison to designing hand engineered features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b050"/>
                </a:solidFill>
                <a:latin typeface="Times New Roman"/>
                <a:ea typeface="MS PGothic"/>
              </a:rPr>
              <a:t>Problem 1 motivation</a:t>
            </a:r>
            <a:endParaRPr/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6948360" y="3501000"/>
            <a:ext cx="1786680" cy="2808000"/>
          </a:xfrm>
          <a:prstGeom prst="rect">
            <a:avLst/>
          </a:prstGeom>
          <a:ln>
            <a:noFill/>
          </a:ln>
        </p:spPr>
      </p:pic>
      <p:pic>
        <p:nvPicPr>
          <p:cNvPr id="168" name="Picture 12" descr=""/>
          <p:cNvPicPr/>
          <p:nvPr/>
        </p:nvPicPr>
        <p:blipFill>
          <a:blip r:embed="rId2"/>
          <a:stretch/>
        </p:blipFill>
        <p:spPr>
          <a:xfrm>
            <a:off x="6742440" y="1492560"/>
            <a:ext cx="1992240" cy="147816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833760" y="4527720"/>
            <a:ext cx="6638400" cy="12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Using models which don’t need 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
</a:t>
            </a: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aligned data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7308360" y="2853000"/>
            <a:ext cx="8607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RBM</a:t>
            </a:r>
            <a:endParaRPr/>
          </a:p>
        </p:txBody>
      </p:sp>
      <p:sp>
        <p:nvSpPr>
          <p:cNvPr id="171" name="CustomShape 5"/>
          <p:cNvSpPr/>
          <p:nvPr/>
        </p:nvSpPr>
        <p:spPr>
          <a:xfrm>
            <a:off x="7428600" y="6303960"/>
            <a:ext cx="82548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RNN</a:t>
            </a:r>
            <a:endParaRPr/>
          </a:p>
        </p:txBody>
      </p:sp>
      <p:pic>
        <p:nvPicPr>
          <p:cNvPr id="172" name="Picture 9" descr=""/>
          <p:cNvPicPr/>
          <p:nvPr/>
        </p:nvPicPr>
        <p:blipFill>
          <a:blip r:embed="rId3"/>
          <a:stretch/>
        </p:blipFill>
        <p:spPr>
          <a:xfrm>
            <a:off x="2604240" y="5590440"/>
            <a:ext cx="821880" cy="268560"/>
          </a:xfrm>
          <a:prstGeom prst="rect">
            <a:avLst/>
          </a:prstGeom>
          <a:ln>
            <a:noFill/>
          </a:ln>
        </p:spPr>
      </p:pic>
      <p:pic>
        <p:nvPicPr>
          <p:cNvPr id="173" name="Picture 10" descr=""/>
          <p:cNvPicPr/>
          <p:nvPr/>
        </p:nvPicPr>
        <p:blipFill>
          <a:blip r:embed="rId4"/>
          <a:stretch/>
        </p:blipFill>
        <p:spPr>
          <a:xfrm>
            <a:off x="2712600" y="5931720"/>
            <a:ext cx="558360" cy="305280"/>
          </a:xfrm>
          <a:prstGeom prst="rect">
            <a:avLst/>
          </a:prstGeom>
          <a:ln>
            <a:noFill/>
          </a:ln>
        </p:spPr>
      </p:pic>
      <p:pic>
        <p:nvPicPr>
          <p:cNvPr id="174" name="Picture 11" descr=""/>
          <p:cNvPicPr/>
          <p:nvPr/>
        </p:nvPicPr>
        <p:blipFill>
          <a:blip r:embed="rId5"/>
          <a:stretch/>
        </p:blipFill>
        <p:spPr>
          <a:xfrm>
            <a:off x="2676240" y="6230160"/>
            <a:ext cx="1248480" cy="294840"/>
          </a:xfrm>
          <a:prstGeom prst="rect">
            <a:avLst/>
          </a:prstGeom>
          <a:ln>
            <a:noFill/>
          </a:ln>
        </p:spPr>
      </p:pic>
      <p:pic>
        <p:nvPicPr>
          <p:cNvPr id="175" name="Picture 14" descr=""/>
          <p:cNvPicPr/>
          <p:nvPr/>
        </p:nvPicPr>
        <p:blipFill>
          <a:blip r:embed="rId6"/>
          <a:stretch/>
        </p:blipFill>
        <p:spPr>
          <a:xfrm>
            <a:off x="3604320" y="5877720"/>
            <a:ext cx="674280" cy="299880"/>
          </a:xfrm>
          <a:prstGeom prst="rect">
            <a:avLst/>
          </a:prstGeom>
          <a:ln>
            <a:noFill/>
          </a:ln>
        </p:spPr>
      </p:pic>
      <p:pic>
        <p:nvPicPr>
          <p:cNvPr id="176" name="Picture 15" descr=""/>
          <p:cNvPicPr/>
          <p:nvPr/>
        </p:nvPicPr>
        <p:blipFill>
          <a:blip r:embed="rId7"/>
          <a:stretch/>
        </p:blipFill>
        <p:spPr>
          <a:xfrm>
            <a:off x="3614040" y="5517360"/>
            <a:ext cx="663480" cy="199800"/>
          </a:xfrm>
          <a:prstGeom prst="rect">
            <a:avLst/>
          </a:prstGeom>
          <a:ln>
            <a:noFill/>
          </a:ln>
        </p:spPr>
      </p:pic>
      <p:pic>
        <p:nvPicPr>
          <p:cNvPr id="177" name="Picture 17" descr=""/>
          <p:cNvPicPr/>
          <p:nvPr/>
        </p:nvPicPr>
        <p:blipFill>
          <a:blip r:embed="rId8"/>
          <a:stretch/>
        </p:blipFill>
        <p:spPr>
          <a:xfrm>
            <a:off x="4620600" y="5517360"/>
            <a:ext cx="546120" cy="294480"/>
          </a:xfrm>
          <a:prstGeom prst="rect">
            <a:avLst/>
          </a:prstGeom>
          <a:ln>
            <a:noFill/>
          </a:ln>
        </p:spPr>
      </p:pic>
      <p:pic>
        <p:nvPicPr>
          <p:cNvPr id="178" name="Picture 18" descr=""/>
          <p:cNvPicPr/>
          <p:nvPr/>
        </p:nvPicPr>
        <p:blipFill>
          <a:blip r:embed="rId9"/>
          <a:stretch/>
        </p:blipFill>
        <p:spPr>
          <a:xfrm>
            <a:off x="4723920" y="5842440"/>
            <a:ext cx="641880" cy="303480"/>
          </a:xfrm>
          <a:prstGeom prst="rect">
            <a:avLst/>
          </a:prstGeom>
          <a:ln>
            <a:noFill/>
          </a:ln>
        </p:spPr>
      </p:pic>
      <p:pic>
        <p:nvPicPr>
          <p:cNvPr id="179" name="Picture 19" descr=""/>
          <p:cNvPicPr/>
          <p:nvPr/>
        </p:nvPicPr>
        <p:blipFill>
          <a:blip r:embed="rId10"/>
          <a:stretch/>
        </p:blipFill>
        <p:spPr>
          <a:xfrm>
            <a:off x="4620600" y="6195600"/>
            <a:ext cx="815400" cy="32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1371600" y="358128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Questions??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685800" y="19810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Thanks!!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3760" y="1346400"/>
            <a:ext cx="7425360" cy="330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Segmentation free sequence prediction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Using a recurrent encoder-decoder framework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Learning a compact fixed dimensional representation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Standard RNNs don’t have fixed dimensional representations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Fixed dimensional representation enable fast retrieval with approximate nearest neighbor.  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b050"/>
                </a:solidFill>
                <a:latin typeface="Times New Roman"/>
                <a:ea typeface="MS PGothic"/>
              </a:rPr>
              <a:t>Problem 2 motivation</a:t>
            </a:r>
            <a:endParaRPr/>
          </a:p>
        </p:txBody>
      </p:sp>
      <p:pic>
        <p:nvPicPr>
          <p:cNvPr id="182" name="Picture 6" descr=""/>
          <p:cNvPicPr/>
          <p:nvPr/>
        </p:nvPicPr>
        <p:blipFill>
          <a:blip r:embed="rId1"/>
          <a:stretch/>
        </p:blipFill>
        <p:spPr>
          <a:xfrm>
            <a:off x="1979640" y="5301360"/>
            <a:ext cx="5948280" cy="87228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3135600" y="5765040"/>
            <a:ext cx="1031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Encoder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4942080" y="5765040"/>
            <a:ext cx="1045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Decoder</a:t>
            </a:r>
            <a:endParaRPr/>
          </a:p>
        </p:txBody>
      </p:sp>
      <p:sp>
        <p:nvSpPr>
          <p:cNvPr id="185" name="CustomShape 5"/>
          <p:cNvSpPr/>
          <p:nvPr/>
        </p:nvSpPr>
        <p:spPr>
          <a:xfrm>
            <a:off x="3064320" y="5309640"/>
            <a:ext cx="118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Recurrent</a:t>
            </a:r>
            <a:endParaRPr/>
          </a:p>
        </p:txBody>
      </p:sp>
      <p:sp>
        <p:nvSpPr>
          <p:cNvPr id="186" name="CustomShape 6"/>
          <p:cNvSpPr/>
          <p:nvPr/>
        </p:nvSpPr>
        <p:spPr>
          <a:xfrm>
            <a:off x="4864320" y="5309640"/>
            <a:ext cx="118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Times New Roman"/>
                <a:ea typeface="MS PGothic"/>
              </a:rPr>
              <a:t>Recurrent</a:t>
            </a:r>
            <a:endParaRPr/>
          </a:p>
        </p:txBody>
      </p:sp>
      <p:sp>
        <p:nvSpPr>
          <p:cNvPr id="187" name="CustomShape 7"/>
          <p:cNvSpPr/>
          <p:nvPr/>
        </p:nvSpPr>
        <p:spPr>
          <a:xfrm>
            <a:off x="4470480" y="5991840"/>
            <a:ext cx="316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z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34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93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59160" y="515520"/>
            <a:ext cx="7772040" cy="779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Bookman Old Style (Headings)"/>
                <a:ea typeface="MS PGothic"/>
              </a:rPr>
              <a:t>Plan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685800" y="1447920"/>
            <a:ext cx="7772040" cy="4647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Task and problem motivation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c00000"/>
                </a:solidFill>
                <a:latin typeface="Gill Sans MT"/>
                <a:ea typeface="MS PGothic"/>
              </a:rPr>
              <a:t>Unsupervised Feature Learning for Printed Text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Sequence to Sequence Learning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Extensions and Future Work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Related Work</a:t>
            </a:r>
            <a:endParaRPr/>
          </a:p>
        </p:txBody>
      </p:sp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5387040" y="3576600"/>
            <a:ext cx="3184920" cy="32500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043640" y="1917000"/>
            <a:ext cx="143640" cy="1151640"/>
          </a:xfrm>
          <a:prstGeom prst="leftBrace">
            <a:avLst>
              <a:gd name="adj1" fmla="val 8333"/>
              <a:gd name="adj2" fmla="val 50000"/>
            </a:avLst>
          </a:prstGeom>
          <a:noFill/>
          <a:ln w="57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3"/>
          <p:cNvSpPr/>
          <p:nvPr/>
        </p:nvSpPr>
        <p:spPr>
          <a:xfrm rot="16200000">
            <a:off x="124560" y="2159640"/>
            <a:ext cx="124740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 PGothic"/>
              </a:rPr>
              <a:t>Linear</a:t>
            </a:r>
            <a:endParaRPr/>
          </a:p>
        </p:txBody>
      </p:sp>
      <p:sp>
        <p:nvSpPr>
          <p:cNvPr id="194" name="CustomShape 4"/>
          <p:cNvSpPr/>
          <p:nvPr/>
        </p:nvSpPr>
        <p:spPr>
          <a:xfrm>
            <a:off x="1043640" y="3277440"/>
            <a:ext cx="226440" cy="2196000"/>
          </a:xfrm>
          <a:prstGeom prst="leftBrace">
            <a:avLst>
              <a:gd name="adj1" fmla="val 8333"/>
              <a:gd name="adj2" fmla="val 50000"/>
            </a:avLst>
          </a:prstGeom>
          <a:noFill/>
          <a:ln w="57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5"/>
          <p:cNvSpPr/>
          <p:nvPr/>
        </p:nvSpPr>
        <p:spPr>
          <a:xfrm rot="16200000">
            <a:off x="-217440" y="4103280"/>
            <a:ext cx="194976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 PGothic"/>
              </a:rPr>
              <a:t>Non-linear</a:t>
            </a:r>
            <a:endParaRPr/>
          </a:p>
        </p:txBody>
      </p:sp>
      <p:sp>
        <p:nvSpPr>
          <p:cNvPr id="196" name="CustomShape 6"/>
          <p:cNvSpPr/>
          <p:nvPr/>
        </p:nvSpPr>
        <p:spPr>
          <a:xfrm>
            <a:off x="1043640" y="3703680"/>
            <a:ext cx="226440" cy="1812960"/>
          </a:xfrm>
          <a:prstGeom prst="leftBrace">
            <a:avLst>
              <a:gd name="adj1" fmla="val 8333"/>
              <a:gd name="adj2" fmla="val 50000"/>
            </a:avLst>
          </a:prstGeom>
          <a:noFill/>
          <a:ln w="572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7"/>
          <p:cNvSpPr/>
          <p:nvPr/>
        </p:nvSpPr>
        <p:spPr>
          <a:xfrm rot="16200000">
            <a:off x="-350280" y="4287600"/>
            <a:ext cx="219816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Times New Roman"/>
                <a:ea typeface="MS PGothic"/>
              </a:rPr>
              <a:t>Hierarchical</a:t>
            </a:r>
            <a:endParaRPr/>
          </a:p>
        </p:txBody>
      </p:sp>
      <p:sp>
        <p:nvSpPr>
          <p:cNvPr id="198" name="CustomShape 8"/>
          <p:cNvSpPr/>
          <p:nvPr/>
        </p:nvSpPr>
        <p:spPr>
          <a:xfrm>
            <a:off x="685800" y="1295280"/>
            <a:ext cx="7886520" cy="32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262673"/>
                </a:solidFill>
                <a:latin typeface="Gill Sans MT"/>
                <a:ea typeface="MS PGothic"/>
              </a:rPr>
              <a:t>Feature Learning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Turk et al.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Eigen faces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for recognition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Belhumeur et al.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Eigenfaces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vs.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Fisherfaces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Khambhatla et al.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Dimension reduction with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local PCA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Yang et al.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Face recognition using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kernel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Eigenfaces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S. Chandra et al. 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Learning Multiple Non-Linear Sub-Spaces using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 K-RBMs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i="1"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Gary B. Huang et al. </a:t>
            </a: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Learning Hierarchical Representations for Face Verification with </a:t>
            </a:r>
            <a:r>
              <a:rPr lang="en-US" sz="2400" strike="noStrike">
                <a:solidFill>
                  <a:srgbClr val="6699ff"/>
                </a:solidFill>
                <a:latin typeface="Gill Sans MT"/>
                <a:ea typeface="MS PGothic"/>
              </a:rPr>
              <a:t>Convolutional Deep Belief Networks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9" name="Picture 11" descr=""/>
          <p:cNvPicPr/>
          <p:nvPr/>
        </p:nvPicPr>
        <p:blipFill>
          <a:blip r:embed="rId2"/>
          <a:stretch/>
        </p:blipFill>
        <p:spPr>
          <a:xfrm>
            <a:off x="5508000" y="893160"/>
            <a:ext cx="3059640" cy="2319480"/>
          </a:xfrm>
          <a:prstGeom prst="rect">
            <a:avLst/>
          </a:prstGeom>
          <a:ln>
            <a:noFill/>
          </a:ln>
        </p:spPr>
      </p:pic>
      <p:pic>
        <p:nvPicPr>
          <p:cNvPr id="200" name="Picture 14" descr=""/>
          <p:cNvPicPr/>
          <p:nvPr/>
        </p:nvPicPr>
        <p:blipFill>
          <a:blip r:embed="rId3"/>
          <a:stretch/>
        </p:blipFill>
        <p:spPr>
          <a:xfrm>
            <a:off x="6367680" y="578520"/>
            <a:ext cx="2317320" cy="304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01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54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07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79" end="4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Related Work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685800" y="1295280"/>
            <a:ext cx="7886520" cy="50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Optical Character Recognition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Y. N. Hammerla et al. Towards Feature Learning for HMM-based Offline Handwriting Recognition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Breuel et al. High-Performance OCR for Printed English and Fraktur using LSTM Networks.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Gill Sans MT"/>
                <a:ea typeface="MS PGothic"/>
              </a:rPr>
              <a:t>P. Krishnan et al. Towards a robust OCR system for Indic scripts</a:t>
            </a:r>
            <a:endParaRPr/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4592520" y="3213000"/>
            <a:ext cx="3837600" cy="3239640"/>
          </a:xfrm>
          <a:prstGeom prst="rect">
            <a:avLst/>
          </a:prstGeom>
          <a:ln>
            <a:noFill/>
          </a:ln>
        </p:spPr>
      </p:pic>
      <p:pic>
        <p:nvPicPr>
          <p:cNvPr id="204" name="Picture 4" descr=""/>
          <p:cNvPicPr/>
          <p:nvPr/>
        </p:nvPicPr>
        <p:blipFill>
          <a:blip r:embed="rId2"/>
          <a:stretch/>
        </p:blipFill>
        <p:spPr>
          <a:xfrm>
            <a:off x="5493600" y="4314960"/>
            <a:ext cx="2822400" cy="2167560"/>
          </a:xfrm>
          <a:prstGeom prst="rect">
            <a:avLst/>
          </a:prstGeom>
          <a:ln>
            <a:noFill/>
          </a:ln>
        </p:spPr>
      </p:pic>
      <p:pic>
        <p:nvPicPr>
          <p:cNvPr id="205" name="Content Placeholder 3" descr=""/>
          <p:cNvPicPr/>
          <p:nvPr/>
        </p:nvPicPr>
        <p:blipFill>
          <a:blip r:embed="rId3"/>
          <a:stretch/>
        </p:blipFill>
        <p:spPr>
          <a:xfrm>
            <a:off x="439200" y="4653000"/>
            <a:ext cx="4852800" cy="149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0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23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11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685800" y="380880"/>
            <a:ext cx="77720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Times New Roman"/>
                <a:ea typeface="MS PGothic"/>
              </a:rPr>
              <a:t>OCR for Indic Scripts</a:t>
            </a:r>
            <a:endParaRPr/>
          </a:p>
        </p:txBody>
      </p:sp>
      <p:pic>
        <p:nvPicPr>
          <p:cNvPr id="207" name="Picture 6" descr=""/>
          <p:cNvPicPr/>
          <p:nvPr/>
        </p:nvPicPr>
        <p:blipFill>
          <a:blip r:embed="rId1"/>
          <a:stretch/>
        </p:blipFill>
        <p:spPr>
          <a:xfrm>
            <a:off x="5076000" y="1412640"/>
            <a:ext cx="3550680" cy="407736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5654880" y="5608080"/>
            <a:ext cx="2435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 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MS PGothic"/>
              </a:rPr>
              <a:t>N. Sankaran et al.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685800" y="1295280"/>
            <a:ext cx="4245840" cy="50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free 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Segmentation free hand engineered features such as profiles.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3200" strike="noStrike">
                <a:solidFill>
                  <a:srgbClr val="262673"/>
                </a:solidFill>
                <a:latin typeface="Gill Sans MT"/>
                <a:ea typeface="MS PGothic"/>
              </a:rPr>
              <a:t>LSTM based sequence transcription</a:t>
            </a:r>
            <a:endParaRPr/>
          </a:p>
        </p:txBody>
      </p:sp>
    </p:spTree>
  </p:cSld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9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