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58"/>
  </p:notesMasterIdLst>
  <p:sldIdLst>
    <p:sldId id="288" r:id="rId2"/>
    <p:sldId id="324" r:id="rId3"/>
    <p:sldId id="284" r:id="rId4"/>
    <p:sldId id="323" r:id="rId5"/>
    <p:sldId id="328" r:id="rId6"/>
    <p:sldId id="329" r:id="rId7"/>
    <p:sldId id="327" r:id="rId8"/>
    <p:sldId id="330" r:id="rId9"/>
    <p:sldId id="299" r:id="rId10"/>
    <p:sldId id="300" r:id="rId11"/>
    <p:sldId id="292" r:id="rId12"/>
    <p:sldId id="263" r:id="rId13"/>
    <p:sldId id="264" r:id="rId14"/>
    <p:sldId id="265" r:id="rId15"/>
    <p:sldId id="266" r:id="rId16"/>
    <p:sldId id="259" r:id="rId17"/>
    <p:sldId id="267" r:id="rId18"/>
    <p:sldId id="260" r:id="rId19"/>
    <p:sldId id="283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8" r:id="rId30"/>
    <p:sldId id="277" r:id="rId31"/>
    <p:sldId id="279" r:id="rId32"/>
    <p:sldId id="280" r:id="rId33"/>
    <p:sldId id="281" r:id="rId34"/>
    <p:sldId id="287" r:id="rId35"/>
    <p:sldId id="301" r:id="rId36"/>
    <p:sldId id="302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5" r:id="rId54"/>
    <p:sldId id="326" r:id="rId55"/>
    <p:sldId id="321" r:id="rId56"/>
    <p:sldId id="322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8000"/>
    <a:srgbClr val="009900"/>
    <a:srgbClr val="003300"/>
    <a:srgbClr val="0000FF"/>
    <a:srgbClr val="CC00CC"/>
    <a:srgbClr val="66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678" autoAdjust="0"/>
  </p:normalViewPr>
  <p:slideViewPr>
    <p:cSldViewPr>
      <p:cViewPr varScale="1">
        <p:scale>
          <a:sx n="79" d="100"/>
          <a:sy n="79" d="100"/>
        </p:scale>
        <p:origin x="-33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image" Target="../media/image82.wmf"/><Relationship Id="rId7" Type="http://schemas.openxmlformats.org/officeDocument/2006/relationships/image" Target="../media/image86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6" Type="http://schemas.openxmlformats.org/officeDocument/2006/relationships/image" Target="../media/image85.wmf"/><Relationship Id="rId5" Type="http://schemas.openxmlformats.org/officeDocument/2006/relationships/image" Target="../media/image84.wmf"/><Relationship Id="rId4" Type="http://schemas.openxmlformats.org/officeDocument/2006/relationships/image" Target="../media/image83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image" Target="../media/image82.wmf"/><Relationship Id="rId7" Type="http://schemas.openxmlformats.org/officeDocument/2006/relationships/image" Target="../media/image86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6" Type="http://schemas.openxmlformats.org/officeDocument/2006/relationships/image" Target="../media/image85.wmf"/><Relationship Id="rId5" Type="http://schemas.openxmlformats.org/officeDocument/2006/relationships/image" Target="../media/image84.wmf"/><Relationship Id="rId4" Type="http://schemas.openxmlformats.org/officeDocument/2006/relationships/image" Target="../media/image8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7" Type="http://schemas.openxmlformats.org/officeDocument/2006/relationships/image" Target="../media/image90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6" Type="http://schemas.openxmlformats.org/officeDocument/2006/relationships/image" Target="../media/image89.wmf"/><Relationship Id="rId5" Type="http://schemas.openxmlformats.org/officeDocument/2006/relationships/image" Target="../media/image88.wmf"/><Relationship Id="rId4" Type="http://schemas.openxmlformats.org/officeDocument/2006/relationships/image" Target="../media/image8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67F0F-00A7-44E5-9E49-DAF37B0D5EAC}" type="datetimeFigureOut">
              <a:rPr lang="en-IN" smtClean="0"/>
              <a:t>05-07-2014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5FEDE-D54E-4050-BBE2-BE9872A4564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5001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>
              <a:buSzPct val="25000"/>
            </a:pPr>
            <a:r>
              <a:rPr lang="en"/>
              <a:t> 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3884612" y="0"/>
            <a:ext cx="2970211" cy="455612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algn="r">
              <a:buSzPct val="25000"/>
            </a:pPr>
            <a:r>
              <a:rPr lang="en" sz="1200" kern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10/29/11</a:t>
            </a:r>
          </a:p>
        </p:txBody>
      </p:sp>
      <p:sp>
        <p:nvSpPr>
          <p:cNvPr id="92" name="Shape 92"/>
          <p:cNvSpPr txBox="1"/>
          <p:nvPr/>
        </p:nvSpPr>
        <p:spPr>
          <a:xfrm>
            <a:off x="3884612" y="8685213"/>
            <a:ext cx="2970211" cy="455612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algn="r">
              <a:buSzPct val="25000"/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 </a:t>
            </a:r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>
              <a:buSzPct val="25000"/>
            </a:pPr>
            <a:r>
              <a:rPr lang="en"/>
              <a:t> 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3884612" y="0"/>
            <a:ext cx="2970211" cy="455612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algn="r">
              <a:buSzPct val="25000"/>
            </a:pPr>
            <a:r>
              <a:rPr lang="en" sz="1200" kern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10/29/11</a:t>
            </a:r>
          </a:p>
        </p:txBody>
      </p:sp>
      <p:sp>
        <p:nvSpPr>
          <p:cNvPr id="92" name="Shape 92"/>
          <p:cNvSpPr txBox="1"/>
          <p:nvPr/>
        </p:nvSpPr>
        <p:spPr>
          <a:xfrm>
            <a:off x="3884612" y="8685213"/>
            <a:ext cx="2970211" cy="455612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algn="r">
              <a:buSzPct val="25000"/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 </a:t>
            </a:r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5FEDE-D54E-4050-BBE2-BE9872A45648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7837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5FEDE-D54E-4050-BBE2-BE9872A45648}" type="slidenum">
              <a:rPr lang="en-IN" smtClean="0"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9933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3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ctr" rtl="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8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ct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IN" kern="0"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51773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TxTwoObj" type="twoTxTwoObj">
  <p:cSld name="twoTxTwoObj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Calibri"/>
              <a:buNone/>
              <a:defRPr sz="2400" b="1"/>
            </a:lvl1pPr>
            <a:lvl2pPr marL="457200" indent="0" rtl="0">
              <a:buFont typeface="Calibri"/>
              <a:buNone/>
              <a:defRPr sz="2000" b="1"/>
            </a:lvl2pPr>
            <a:lvl3pPr marL="914400" indent="0" rtl="0">
              <a:buFont typeface="Calibri"/>
              <a:buNone/>
              <a:defRPr sz="1800" b="1"/>
            </a:lvl3pPr>
            <a:lvl4pPr marL="1371600" indent="0" rtl="0">
              <a:buFont typeface="Calibri"/>
              <a:buNone/>
              <a:defRPr sz="1600" b="1"/>
            </a:lvl4pPr>
            <a:lvl5pPr marL="1828800" indent="0" rtl="0">
              <a:buFont typeface="Calibri"/>
              <a:buNone/>
              <a:defRPr sz="1600" b="1"/>
            </a:lvl5pPr>
            <a:lvl6pPr marL="2286000" indent="0" rtl="0">
              <a:buFont typeface="Calibri"/>
              <a:buNone/>
              <a:defRPr sz="1600" b="1"/>
            </a:lvl6pPr>
            <a:lvl7pPr marL="2743200" indent="0" rtl="0">
              <a:buFont typeface="Calibri"/>
              <a:buNone/>
              <a:defRPr sz="1600" b="1"/>
            </a:lvl7pPr>
            <a:lvl8pPr marL="3200400" indent="0" rtl="0">
              <a:buFont typeface="Calibri"/>
              <a:buNone/>
              <a:defRPr sz="1600" b="1"/>
            </a:lvl8pPr>
            <a:lvl9pPr marL="3657600" indent="0" rtl="0">
              <a:buFont typeface="Calibri"/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400"/>
            </a:lvl1pPr>
            <a:lvl2pPr rtl="0">
              <a:defRPr sz="2000"/>
            </a:lvl2pPr>
            <a:lvl3pPr rtl="0">
              <a:defRPr sz="1800"/>
            </a:lvl3pPr>
            <a:lvl4pPr rtl="0">
              <a:defRPr sz="1600"/>
            </a:lvl4pPr>
            <a:lvl5pPr rtl="0">
              <a:defRPr sz="1600"/>
            </a:lvl5pPr>
            <a:lvl6pPr rtl="0">
              <a:defRPr sz="1600"/>
            </a:lvl6pPr>
            <a:lvl7pPr rtl="0">
              <a:defRPr sz="1600"/>
            </a:lvl7pPr>
            <a:lvl8pPr rtl="0">
              <a:defRPr sz="1600"/>
            </a:lvl8pPr>
            <a:lvl9pPr rtl="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6" name="Shape 5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Calibri"/>
              <a:buNone/>
              <a:defRPr sz="2400" b="1"/>
            </a:lvl1pPr>
            <a:lvl2pPr marL="457200" indent="0" rtl="0">
              <a:buFont typeface="Calibri"/>
              <a:buNone/>
              <a:defRPr sz="2000" b="1"/>
            </a:lvl2pPr>
            <a:lvl3pPr marL="914400" indent="0" rtl="0">
              <a:buFont typeface="Calibri"/>
              <a:buNone/>
              <a:defRPr sz="1800" b="1"/>
            </a:lvl3pPr>
            <a:lvl4pPr marL="1371600" indent="0" rtl="0">
              <a:buFont typeface="Calibri"/>
              <a:buNone/>
              <a:defRPr sz="1600" b="1"/>
            </a:lvl4pPr>
            <a:lvl5pPr marL="1828800" indent="0" rtl="0">
              <a:buFont typeface="Calibri"/>
              <a:buNone/>
              <a:defRPr sz="1600" b="1"/>
            </a:lvl5pPr>
            <a:lvl6pPr marL="2286000" indent="0" rtl="0">
              <a:buFont typeface="Calibri"/>
              <a:buNone/>
              <a:defRPr sz="1600" b="1"/>
            </a:lvl6pPr>
            <a:lvl7pPr marL="2743200" indent="0" rtl="0">
              <a:buFont typeface="Calibri"/>
              <a:buNone/>
              <a:defRPr sz="1600" b="1"/>
            </a:lvl7pPr>
            <a:lvl8pPr marL="3200400" indent="0" rtl="0">
              <a:buFont typeface="Calibri"/>
              <a:buNone/>
              <a:defRPr sz="1600" b="1"/>
            </a:lvl8pPr>
            <a:lvl9pPr marL="3657600" indent="0" rtl="0">
              <a:buFont typeface="Calibri"/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400"/>
            </a:lvl1pPr>
            <a:lvl2pPr rtl="0">
              <a:defRPr sz="2000"/>
            </a:lvl2pPr>
            <a:lvl3pPr rtl="0">
              <a:defRPr sz="1800"/>
            </a:lvl3pPr>
            <a:lvl4pPr rtl="0">
              <a:defRPr sz="1600"/>
            </a:lvl4pPr>
            <a:lvl5pPr rtl="0">
              <a:defRPr sz="1600"/>
            </a:lvl5pPr>
            <a:lvl6pPr rtl="0">
              <a:defRPr sz="1600"/>
            </a:lvl6pPr>
            <a:lvl7pPr rtl="0">
              <a:defRPr sz="1600"/>
            </a:lvl7pPr>
            <a:lvl8pPr rtl="0">
              <a:defRPr sz="1600"/>
            </a:lvl8pPr>
            <a:lvl9pPr rtl="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IN" kern="0"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279338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128588"/>
            <a:ext cx="8228013" cy="14335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IN" kern="0"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668638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IN" kern="0"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952936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Tx" type="objTx">
  <p:cSld name="objTx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 sz="2000" b="1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3200"/>
            </a:lvl1pPr>
            <a:lvl2pPr rtl="0">
              <a:defRPr sz="2800"/>
            </a:lvl2pPr>
            <a:lvl3pPr rtl="0">
              <a:defRPr sz="2400"/>
            </a:lvl3pPr>
            <a:lvl4pPr rtl="0">
              <a:defRPr sz="2000"/>
            </a:lvl4pPr>
            <a:lvl5pPr rtl="0">
              <a:defRPr sz="2000"/>
            </a:lvl5pPr>
            <a:lvl6pPr rtl="0">
              <a:defRPr sz="2000"/>
            </a:lvl6pPr>
            <a:lvl7pPr rtl="0">
              <a:defRPr sz="2000"/>
            </a:lvl7pPr>
            <a:lvl8pPr rtl="0">
              <a:defRPr sz="2000"/>
            </a:lvl8pPr>
            <a:lvl9pPr rtl="0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Calibri"/>
              <a:buNone/>
              <a:defRPr sz="1400"/>
            </a:lvl1pPr>
            <a:lvl2pPr marL="457200" indent="0" rtl="0">
              <a:buFont typeface="Calibri"/>
              <a:buNone/>
              <a:defRPr sz="1200"/>
            </a:lvl2pPr>
            <a:lvl3pPr marL="914400" indent="0" rtl="0">
              <a:buFont typeface="Calibri"/>
              <a:buNone/>
              <a:defRPr sz="1000"/>
            </a:lvl3pPr>
            <a:lvl4pPr marL="1371600" indent="0" rtl="0">
              <a:buFont typeface="Calibri"/>
              <a:buNone/>
              <a:defRPr sz="900"/>
            </a:lvl4pPr>
            <a:lvl5pPr marL="1828800" indent="0" rtl="0">
              <a:buFont typeface="Calibri"/>
              <a:buNone/>
              <a:defRPr sz="900"/>
            </a:lvl5pPr>
            <a:lvl6pPr marL="2286000" indent="0" rtl="0">
              <a:buFont typeface="Calibri"/>
              <a:buNone/>
              <a:defRPr sz="900"/>
            </a:lvl6pPr>
            <a:lvl7pPr marL="2743200" indent="0" rtl="0">
              <a:buFont typeface="Calibri"/>
              <a:buNone/>
              <a:defRPr sz="900"/>
            </a:lvl7pPr>
            <a:lvl8pPr marL="3200400" indent="0" rtl="0">
              <a:buFont typeface="Calibri"/>
              <a:buNone/>
              <a:defRPr sz="900"/>
            </a:lvl8pPr>
            <a:lvl9pPr marL="3657600" indent="0" rtl="0">
              <a:buFont typeface="Calibri"/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IN" kern="0"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46547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x" type="picTx">
  <p:cSld name="picTx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 sz="2000" b="1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3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buClr>
                <a:schemeClr val="dk1"/>
              </a:buClr>
              <a:buFont typeface="Calibri"/>
              <a:buNone/>
              <a:defRPr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buClr>
                <a:schemeClr val="dk1"/>
              </a:buClr>
              <a:buFont typeface="Calibri"/>
              <a:buNone/>
              <a:defRPr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Calibri"/>
              <a:buNone/>
              <a:defRPr sz="1400"/>
            </a:lvl1pPr>
            <a:lvl2pPr marL="457200" indent="0" rtl="0">
              <a:buFont typeface="Calibri"/>
              <a:buNone/>
              <a:defRPr sz="1200"/>
            </a:lvl2pPr>
            <a:lvl3pPr marL="914400" indent="0" rtl="0">
              <a:buFont typeface="Calibri"/>
              <a:buNone/>
              <a:defRPr sz="1000"/>
            </a:lvl3pPr>
            <a:lvl4pPr marL="1371600" indent="0" rtl="0">
              <a:buFont typeface="Calibri"/>
              <a:buNone/>
              <a:defRPr sz="900"/>
            </a:lvl4pPr>
            <a:lvl5pPr marL="1828800" indent="0" rtl="0">
              <a:buFont typeface="Calibri"/>
              <a:buNone/>
              <a:defRPr sz="900"/>
            </a:lvl5pPr>
            <a:lvl6pPr marL="2286000" indent="0" rtl="0">
              <a:buFont typeface="Calibri"/>
              <a:buNone/>
              <a:defRPr sz="900"/>
            </a:lvl6pPr>
            <a:lvl7pPr marL="2743200" indent="0" rtl="0">
              <a:buFont typeface="Calibri"/>
              <a:buNone/>
              <a:defRPr sz="900"/>
            </a:lvl7pPr>
            <a:lvl8pPr marL="3200400" indent="0" rtl="0">
              <a:buFont typeface="Calibri"/>
              <a:buNone/>
              <a:defRPr sz="900"/>
            </a:lvl8pPr>
            <a:lvl9pPr marL="3657600" indent="0" rtl="0">
              <a:buFont typeface="Calibri"/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IN" kern="0"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318903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x" type="vertTx">
  <p:cSld name="vertTx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457200" y="128588"/>
            <a:ext cx="8228013" cy="14335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1925637" y="131762"/>
            <a:ext cx="5291137" cy="82280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-177800" algn="l" rtl="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36525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524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524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228600" algn="l" rtl="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228600" algn="l" rtl="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228600" algn="l" rtl="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228600" algn="l" rtl="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IN" kern="0"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126439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itleAndTx" type="vertTitleAndTx">
  <p:cSld name="vertTitleAndTx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275931" y="2482056"/>
            <a:ext cx="6762750" cy="20558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85725" y="500063"/>
            <a:ext cx="6762750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-177800" algn="l" rtl="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36525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524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524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228600" algn="l" rtl="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228600" algn="l" rtl="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228600" algn="l" rtl="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228600" algn="l" rtl="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IN" kern="0"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929970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7991475" y="76200"/>
            <a:ext cx="1076325" cy="762000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</p:sp>
      <p:sp>
        <p:nvSpPr>
          <p:cNvPr id="24" name="Shape 24"/>
          <p:cNvSpPr/>
          <p:nvPr/>
        </p:nvSpPr>
        <p:spPr>
          <a:xfrm>
            <a:off x="76200" y="76200"/>
            <a:ext cx="685800" cy="685800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</p:sp>
      <p:cxnSp>
        <p:nvCxnSpPr>
          <p:cNvPr id="25" name="Shape 25"/>
          <p:cNvCxnSpPr/>
          <p:nvPr/>
        </p:nvCxnSpPr>
        <p:spPr>
          <a:xfrm>
            <a:off x="838200" y="152400"/>
            <a:ext cx="6858000" cy="1587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26" name="Shape 26"/>
          <p:cNvCxnSpPr/>
          <p:nvPr/>
        </p:nvCxnSpPr>
        <p:spPr>
          <a:xfrm>
            <a:off x="838200" y="228600"/>
            <a:ext cx="5333999" cy="1587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27" name="Shape 27"/>
          <p:cNvCxnSpPr/>
          <p:nvPr/>
        </p:nvCxnSpPr>
        <p:spPr>
          <a:xfrm>
            <a:off x="838200" y="304800"/>
            <a:ext cx="3581399" cy="1587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28" name="Shape 28"/>
          <p:cNvCxnSpPr/>
          <p:nvPr/>
        </p:nvCxnSpPr>
        <p:spPr>
          <a:xfrm>
            <a:off x="152400" y="838200"/>
            <a:ext cx="1587" cy="5714999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9" name="Shape 29"/>
          <p:cNvSpPr txBox="1"/>
          <p:nvPr/>
        </p:nvSpPr>
        <p:spPr>
          <a:xfrm rot="5400000">
            <a:off x="-354012" y="6288087"/>
            <a:ext cx="838199" cy="301624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spAutoFit/>
          </a:bodyPr>
          <a:lstStyle/>
          <a:p>
            <a:pPr>
              <a:spcBef>
                <a:spcPts val="500"/>
              </a:spcBef>
              <a:buSzPct val="25000"/>
            </a:pPr>
            <a:r>
              <a:rPr lang="en" sz="800" kern="0">
                <a:solidFill>
                  <a:srgbClr val="808080"/>
                </a:solidFill>
                <a:latin typeface="Times New Roman"/>
                <a:ea typeface="Times New Roman"/>
                <a:cs typeface="Times New Roman"/>
                <a:sym typeface="Times New Roman"/>
                <a:rtl val="0"/>
              </a:rPr>
              <a:t>IIIT Hyderabad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128588"/>
            <a:ext cx="8228013" cy="14335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8013" cy="52911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22225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3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indent="-177800" algn="l" rtl="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8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indent="-136525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indent="-1524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indent="-1524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228600" algn="l" rtl="0">
              <a:spcBef>
                <a:spcPts val="500"/>
              </a:spcBef>
              <a:spcAft>
                <a:spcPts val="0"/>
              </a:spcAft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228600" algn="l" rtl="0">
              <a:spcBef>
                <a:spcPts val="500"/>
              </a:spcBef>
              <a:spcAft>
                <a:spcPts val="0"/>
              </a:spcAft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228600" algn="l" rtl="0">
              <a:spcBef>
                <a:spcPts val="500"/>
              </a:spcBef>
              <a:spcAft>
                <a:spcPts val="0"/>
              </a:spcAft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228600" algn="l" rtl="0">
              <a:spcBef>
                <a:spcPts val="500"/>
              </a:spcBef>
              <a:spcAft>
                <a:spcPts val="0"/>
              </a:spcAft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/>
          <p:nvPr/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33" name="Shape 33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IN" kern="0"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9797461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300.png"/><Relationship Id="rId3" Type="http://schemas.openxmlformats.org/officeDocument/2006/relationships/image" Target="../media/image200.png"/><Relationship Id="rId7" Type="http://schemas.openxmlformats.org/officeDocument/2006/relationships/image" Target="../media/image240.png"/><Relationship Id="rId12" Type="http://schemas.openxmlformats.org/officeDocument/2006/relationships/image" Target="../media/image290.png"/><Relationship Id="rId2" Type="http://schemas.openxmlformats.org/officeDocument/2006/relationships/image" Target="../media/image19.png"/><Relationship Id="rId16" Type="http://schemas.openxmlformats.org/officeDocument/2006/relationships/image" Target="../media/image330.png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280.png"/><Relationship Id="rId5" Type="http://schemas.openxmlformats.org/officeDocument/2006/relationships/image" Target="../media/image38.jpeg"/><Relationship Id="rId15" Type="http://schemas.openxmlformats.org/officeDocument/2006/relationships/image" Target="../media/image32.png"/><Relationship Id="rId10" Type="http://schemas.openxmlformats.org/officeDocument/2006/relationships/image" Target="../media/image270.png"/><Relationship Id="rId4" Type="http://schemas.openxmlformats.org/officeDocument/2006/relationships/image" Target="../media/image210.png"/><Relationship Id="rId9" Type="http://schemas.openxmlformats.org/officeDocument/2006/relationships/image" Target="../media/image260.png"/><Relationship Id="rId14" Type="http://schemas.openxmlformats.org/officeDocument/2006/relationships/image" Target="../media/image3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2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30.png"/><Relationship Id="rId7" Type="http://schemas.openxmlformats.org/officeDocument/2006/relationships/image" Target="../media/image3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2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30.png"/><Relationship Id="rId7" Type="http://schemas.openxmlformats.org/officeDocument/2006/relationships/image" Target="../media/image3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20.png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9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6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8.wmf"/><Relationship Id="rId4" Type="http://schemas.openxmlformats.org/officeDocument/2006/relationships/image" Target="../media/image75.wmf"/><Relationship Id="rId9" Type="http://schemas.openxmlformats.org/officeDocument/2006/relationships/oleObject" Target="../embeddings/oleObject4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87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84.wmf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86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81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83.wmf"/><Relationship Id="rId4" Type="http://schemas.openxmlformats.org/officeDocument/2006/relationships/image" Target="../media/image80.w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85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13" Type="http://schemas.openxmlformats.org/officeDocument/2006/relationships/oleObject" Target="../embeddings/oleObject19.bin"/><Relationship Id="rId18" Type="http://schemas.openxmlformats.org/officeDocument/2006/relationships/image" Target="../media/image87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84.wmf"/><Relationship Id="rId17" Type="http://schemas.openxmlformats.org/officeDocument/2006/relationships/oleObject" Target="../embeddings/oleObject21.bin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86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81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5" Type="http://schemas.openxmlformats.org/officeDocument/2006/relationships/oleObject" Target="../embeddings/oleObject20.bin"/><Relationship Id="rId10" Type="http://schemas.openxmlformats.org/officeDocument/2006/relationships/image" Target="../media/image83.wmf"/><Relationship Id="rId4" Type="http://schemas.openxmlformats.org/officeDocument/2006/relationships/image" Target="../media/image80.wmf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85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13" Type="http://schemas.openxmlformats.org/officeDocument/2006/relationships/oleObject" Target="../embeddings/oleObject27.bin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88.wmf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90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81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5" Type="http://schemas.openxmlformats.org/officeDocument/2006/relationships/oleObject" Target="../embeddings/oleObject28.bin"/><Relationship Id="rId10" Type="http://schemas.openxmlformats.org/officeDocument/2006/relationships/image" Target="../media/image83.wmf"/><Relationship Id="rId4" Type="http://schemas.openxmlformats.org/officeDocument/2006/relationships/image" Target="../media/image80.wmf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89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ctrTitle"/>
          </p:nvPr>
        </p:nvSpPr>
        <p:spPr>
          <a:xfrm>
            <a:off x="50799" y="1365186"/>
            <a:ext cx="9169401" cy="1415742"/>
          </a:xfrm>
          <a:prstGeom prst="rect">
            <a:avLst/>
          </a:prstGeom>
        </p:spPr>
        <p:txBody>
          <a:bodyPr wrap="square"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" sz="4000" dirty="0" smtClean="0">
                <a:solidFill>
                  <a:schemeClr val="tx1"/>
                </a:solidFill>
              </a:rPr>
              <a:t>Solving Decomposition Problems in Computer Vision using Linear Optimization</a:t>
            </a:r>
            <a:endParaRPr lang="en" sz="3600" dirty="0">
              <a:solidFill>
                <a:schemeClr val="tx1"/>
              </a:solidFill>
            </a:endParaRPr>
          </a:p>
        </p:txBody>
      </p:sp>
      <p:sp>
        <p:nvSpPr>
          <p:cNvPr id="84" name="Shape 84"/>
          <p:cNvSpPr txBox="1">
            <a:spLocks noGrp="1"/>
          </p:cNvSpPr>
          <p:nvPr>
            <p:ph type="subTitle" idx="1"/>
          </p:nvPr>
        </p:nvSpPr>
        <p:spPr>
          <a:xfrm>
            <a:off x="392719" y="3140968"/>
            <a:ext cx="8373300" cy="1497816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 sz="2400" dirty="0" smtClean="0">
                <a:solidFill>
                  <a:schemeClr val="tx1"/>
                </a:solidFill>
              </a:rPr>
              <a:t>Ankit Gandhi</a:t>
            </a:r>
            <a:endParaRPr lang="en" sz="2400" dirty="0">
              <a:solidFill>
                <a:schemeClr val="tx1"/>
              </a:solidFill>
            </a:endParaRPr>
          </a:p>
          <a:p>
            <a:pPr lvl="0" rtl="0">
              <a:buNone/>
            </a:pPr>
            <a:r>
              <a:rPr lang="en" sz="2400" dirty="0" smtClean="0">
                <a:solidFill>
                  <a:schemeClr val="tx1"/>
                </a:solidFill>
              </a:rPr>
              <a:t>Centre for Visual Information and Technology (CVIT)</a:t>
            </a:r>
          </a:p>
          <a:p>
            <a:pPr lvl="0" rtl="0">
              <a:buNone/>
            </a:pPr>
            <a:r>
              <a:rPr lang="en" sz="2400" dirty="0" smtClean="0">
                <a:solidFill>
                  <a:schemeClr val="tx1"/>
                </a:solidFill>
              </a:rPr>
              <a:t>IIIT HYDERABAD</a:t>
            </a:r>
            <a:endParaRPr lang="en" sz="2400" dirty="0">
              <a:solidFill>
                <a:schemeClr val="tx1"/>
              </a:solidFill>
            </a:endParaRPr>
          </a:p>
        </p:txBody>
      </p:sp>
      <p:sp>
        <p:nvSpPr>
          <p:cNvPr id="5" name="Shape 84"/>
          <p:cNvSpPr txBox="1">
            <a:spLocks/>
          </p:cNvSpPr>
          <p:nvPr/>
        </p:nvSpPr>
        <p:spPr>
          <a:xfrm>
            <a:off x="395536" y="5171544"/>
            <a:ext cx="8373300" cy="10258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ctr" rtl="0" ea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3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1pPr>
            <a:lvl2pPr marL="457200" marR="0" indent="0" algn="ctr" rtl="0" eaLnBrk="1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8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2pPr>
            <a:lvl3pPr marL="914400" marR="0" indent="0" algn="ctr" rtl="0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3pPr>
            <a:lvl4pPr marL="1371600" marR="0" indent="0" algn="ctr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4pPr>
            <a:lvl5pPr marL="1828800" marR="0" indent="0" algn="ctr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5pPr>
            <a:lvl6pPr marL="2286000" marR="0" indent="0" algn="ctr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6pPr>
            <a:lvl7pPr marL="2743200" marR="0" indent="0" algn="ctr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7pPr>
            <a:lvl8pPr marL="3200400" marR="0" indent="0" algn="ctr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8pPr>
            <a:lvl9pPr marL="3657600" marR="0" indent="0" algn="ctr" rtl="0" eaLnBrk="1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defRPr>
            </a:lvl9pPr>
          </a:lstStyle>
          <a:p>
            <a:r>
              <a:rPr lang="en" sz="2400" dirty="0" smtClean="0">
                <a:solidFill>
                  <a:schemeClr val="tx1"/>
                </a:solidFill>
              </a:rPr>
              <a:t>Adviser:</a:t>
            </a:r>
          </a:p>
          <a:p>
            <a:r>
              <a:rPr lang="en" sz="2400" dirty="0" smtClean="0">
                <a:solidFill>
                  <a:schemeClr val="tx1"/>
                </a:solidFill>
              </a:rPr>
              <a:t>Dr. C. V. Jawahar</a:t>
            </a:r>
            <a:endParaRPr lang="en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75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of the Thesis (II)</a:t>
            </a:r>
            <a:endParaRPr lang="en-IN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1493168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IN" sz="2000" dirty="0" smtClean="0"/>
              <a:t>Can we detect paragraphs in a given document similar to paragraphs seen in past documents ?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84" y="2514983"/>
            <a:ext cx="5796136" cy="350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8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Background: Bag </a:t>
            </a:r>
            <a:r>
              <a:rPr lang="en-US" dirty="0" smtClean="0"/>
              <a:t>of Words Model</a:t>
            </a:r>
            <a:endParaRPr lang="en-IN" dirty="0"/>
          </a:p>
        </p:txBody>
      </p:sp>
      <p:sp>
        <p:nvSpPr>
          <p:cNvPr id="3" name="Rounded Rectangle 2"/>
          <p:cNvSpPr/>
          <p:nvPr/>
        </p:nvSpPr>
        <p:spPr>
          <a:xfrm>
            <a:off x="827584" y="1556792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ounded Rectangle 3"/>
          <p:cNvSpPr/>
          <p:nvPr/>
        </p:nvSpPr>
        <p:spPr>
          <a:xfrm>
            <a:off x="3491880" y="1556792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ounded Rectangle 4"/>
          <p:cNvSpPr/>
          <p:nvPr/>
        </p:nvSpPr>
        <p:spPr>
          <a:xfrm>
            <a:off x="6156176" y="1556792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ounded Rectangle 5"/>
          <p:cNvSpPr/>
          <p:nvPr/>
        </p:nvSpPr>
        <p:spPr>
          <a:xfrm>
            <a:off x="827584" y="2924944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ounded Rectangle 6"/>
          <p:cNvSpPr/>
          <p:nvPr/>
        </p:nvSpPr>
        <p:spPr>
          <a:xfrm>
            <a:off x="3491880" y="2924944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ounded Rectangle 7"/>
          <p:cNvSpPr/>
          <p:nvPr/>
        </p:nvSpPr>
        <p:spPr>
          <a:xfrm>
            <a:off x="6156176" y="2924944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ight Arrow 8"/>
          <p:cNvSpPr/>
          <p:nvPr/>
        </p:nvSpPr>
        <p:spPr>
          <a:xfrm>
            <a:off x="2771800" y="1844824"/>
            <a:ext cx="648072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ight Arrow 9"/>
          <p:cNvSpPr/>
          <p:nvPr/>
        </p:nvSpPr>
        <p:spPr>
          <a:xfrm>
            <a:off x="5436096" y="1844824"/>
            <a:ext cx="648072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ight Arrow 10"/>
          <p:cNvSpPr/>
          <p:nvPr/>
        </p:nvSpPr>
        <p:spPr>
          <a:xfrm rot="10800000">
            <a:off x="5436096" y="3212976"/>
            <a:ext cx="648072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ight Arrow 11"/>
          <p:cNvSpPr/>
          <p:nvPr/>
        </p:nvSpPr>
        <p:spPr>
          <a:xfrm rot="10800000">
            <a:off x="2771800" y="3212976"/>
            <a:ext cx="648072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ight Arrow 12"/>
          <p:cNvSpPr/>
          <p:nvPr/>
        </p:nvSpPr>
        <p:spPr>
          <a:xfrm rot="5400000">
            <a:off x="6912260" y="2528900"/>
            <a:ext cx="432048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TextBox 13"/>
          <p:cNvSpPr txBox="1"/>
          <p:nvPr/>
        </p:nvSpPr>
        <p:spPr>
          <a:xfrm>
            <a:off x="1259632" y="1671191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Image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35896" y="1556792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Feature</a:t>
            </a:r>
          </a:p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Extraction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8184" y="1522556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Vocabulary</a:t>
            </a:r>
          </a:p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Creation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0192" y="306896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Encoding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35896" y="2886035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Calibri" pitchFamily="34" charset="0"/>
                <a:cs typeface="Calibri" pitchFamily="34" charset="0"/>
              </a:rPr>
              <a:t>Histogram</a:t>
            </a:r>
          </a:p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Creation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7584" y="3089945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Classification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491880" y="1556792"/>
            <a:ext cx="1872208" cy="792088"/>
          </a:xfrm>
          <a:prstGeom prst="roundRect">
            <a:avLst/>
          </a:prstGeom>
          <a:solidFill>
            <a:schemeClr val="accent2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098" name="Picture 2" descr="C:\Users\ankit\Dropbox\ppt_images\000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221088"/>
            <a:ext cx="2781970" cy="180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3753570" y="4293096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753570" y="4437112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753570" y="4581128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753570" y="4733528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753570" y="4885928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753570" y="5013176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753570" y="5165576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53570" y="5317976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753570" y="5470376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753570" y="5622776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753570" y="5775176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753570" y="5927576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C:\Users\ankit\Dropbox\ppt_images\000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86" y="4221088"/>
            <a:ext cx="2781970" cy="180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403648" y="5955818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Image</a:t>
            </a:r>
            <a:endParaRPr lang="en-IN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68602" y="5961980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Interest Points</a:t>
            </a:r>
            <a:endParaRPr lang="en-IN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228184" y="5982379"/>
            <a:ext cx="2915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Interest Point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Representation (SIFT)</a:t>
            </a:r>
            <a:endParaRPr lang="en-IN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9" name="Picture 3" descr="C:\Users\ankit\Dropbox\ppt_images\sif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57" y="4221088"/>
            <a:ext cx="1711275" cy="168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Straight Connector 43"/>
          <p:cNvCxnSpPr/>
          <p:nvPr/>
        </p:nvCxnSpPr>
        <p:spPr>
          <a:xfrm flipV="1">
            <a:off x="7603183" y="5055973"/>
            <a:ext cx="144016" cy="7622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rved Down Arrow 24"/>
          <p:cNvSpPr/>
          <p:nvPr/>
        </p:nvSpPr>
        <p:spPr>
          <a:xfrm>
            <a:off x="5724128" y="3789040"/>
            <a:ext cx="1440160" cy="432048"/>
          </a:xfrm>
          <a:prstGeom prst="curved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12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8" grpId="0"/>
      <p:bldP spid="39" grpId="0"/>
      <p:bldP spid="41" grpId="0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Bag </a:t>
            </a:r>
            <a:r>
              <a:rPr lang="en-US" dirty="0" smtClean="0"/>
              <a:t>of Words Model</a:t>
            </a:r>
            <a:endParaRPr lang="en-IN" dirty="0"/>
          </a:p>
        </p:txBody>
      </p:sp>
      <p:sp>
        <p:nvSpPr>
          <p:cNvPr id="3" name="Rounded Rectangle 2"/>
          <p:cNvSpPr/>
          <p:nvPr/>
        </p:nvSpPr>
        <p:spPr>
          <a:xfrm>
            <a:off x="827584" y="1556792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ounded Rectangle 3"/>
          <p:cNvSpPr/>
          <p:nvPr/>
        </p:nvSpPr>
        <p:spPr>
          <a:xfrm>
            <a:off x="3491880" y="1556792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ounded Rectangle 4"/>
          <p:cNvSpPr/>
          <p:nvPr/>
        </p:nvSpPr>
        <p:spPr>
          <a:xfrm>
            <a:off x="6156176" y="1556792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ounded Rectangle 5"/>
          <p:cNvSpPr/>
          <p:nvPr/>
        </p:nvSpPr>
        <p:spPr>
          <a:xfrm>
            <a:off x="827584" y="2924944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ounded Rectangle 6"/>
          <p:cNvSpPr/>
          <p:nvPr/>
        </p:nvSpPr>
        <p:spPr>
          <a:xfrm>
            <a:off x="3491880" y="2924944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ounded Rectangle 7"/>
          <p:cNvSpPr/>
          <p:nvPr/>
        </p:nvSpPr>
        <p:spPr>
          <a:xfrm>
            <a:off x="6156176" y="2924944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ight Arrow 8"/>
          <p:cNvSpPr/>
          <p:nvPr/>
        </p:nvSpPr>
        <p:spPr>
          <a:xfrm>
            <a:off x="2771800" y="1844824"/>
            <a:ext cx="648072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ight Arrow 9"/>
          <p:cNvSpPr/>
          <p:nvPr/>
        </p:nvSpPr>
        <p:spPr>
          <a:xfrm>
            <a:off x="5436096" y="1844824"/>
            <a:ext cx="648072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ight Arrow 10"/>
          <p:cNvSpPr/>
          <p:nvPr/>
        </p:nvSpPr>
        <p:spPr>
          <a:xfrm rot="10800000">
            <a:off x="5436096" y="3212976"/>
            <a:ext cx="648072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ight Arrow 11"/>
          <p:cNvSpPr/>
          <p:nvPr/>
        </p:nvSpPr>
        <p:spPr>
          <a:xfrm rot="10800000">
            <a:off x="2771800" y="3212976"/>
            <a:ext cx="648072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ight Arrow 12"/>
          <p:cNvSpPr/>
          <p:nvPr/>
        </p:nvSpPr>
        <p:spPr>
          <a:xfrm rot="5400000">
            <a:off x="6912260" y="2528900"/>
            <a:ext cx="432048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TextBox 13"/>
          <p:cNvSpPr txBox="1"/>
          <p:nvPr/>
        </p:nvSpPr>
        <p:spPr>
          <a:xfrm>
            <a:off x="1259632" y="1671191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Image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35896" y="1556792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Feature</a:t>
            </a:r>
          </a:p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Extraction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8184" y="1522556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Vocabulary</a:t>
            </a:r>
          </a:p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Creation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0192" y="306896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Encoding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35896" y="2886035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Calibri" pitchFamily="34" charset="0"/>
                <a:cs typeface="Calibri" pitchFamily="34" charset="0"/>
              </a:rPr>
              <a:t>Histogram</a:t>
            </a:r>
          </a:p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Creation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7584" y="3089945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Classification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156176" y="1556792"/>
            <a:ext cx="1872208" cy="792088"/>
          </a:xfrm>
          <a:prstGeom prst="roundRect">
            <a:avLst/>
          </a:prstGeom>
          <a:solidFill>
            <a:schemeClr val="accent2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099" name="Picture 3" descr="C:\Users\ankit\Dropbox\ppt_images\si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09120"/>
            <a:ext cx="1711275" cy="168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Straight Connector 41"/>
          <p:cNvCxnSpPr/>
          <p:nvPr/>
        </p:nvCxnSpPr>
        <p:spPr>
          <a:xfrm flipV="1">
            <a:off x="1681610" y="5344005"/>
            <a:ext cx="144016" cy="7622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3" descr="C:\Users\ankit\Dropbox\ppt_images\si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93096"/>
            <a:ext cx="1711275" cy="168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/>
          <p:cNvCxnSpPr/>
          <p:nvPr/>
        </p:nvCxnSpPr>
        <p:spPr>
          <a:xfrm flipV="1">
            <a:off x="1897634" y="5127981"/>
            <a:ext cx="144016" cy="7622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3" descr="C:\Users\ankit\Dropbox\ppt_images\si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77072"/>
            <a:ext cx="1711275" cy="168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Straight Connector 46"/>
          <p:cNvCxnSpPr/>
          <p:nvPr/>
        </p:nvCxnSpPr>
        <p:spPr>
          <a:xfrm flipV="1">
            <a:off x="2113658" y="4911957"/>
            <a:ext cx="144016" cy="7622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3" descr="C:\Users\ankit\Dropbox\ppt_images\sif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89040"/>
            <a:ext cx="1711275" cy="168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/>
          <p:cNvCxnSpPr/>
          <p:nvPr/>
        </p:nvCxnSpPr>
        <p:spPr>
          <a:xfrm flipV="1">
            <a:off x="2329682" y="4623925"/>
            <a:ext cx="144016" cy="7622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ight Arrow 49"/>
          <p:cNvSpPr/>
          <p:nvPr/>
        </p:nvSpPr>
        <p:spPr>
          <a:xfrm>
            <a:off x="3419872" y="5013176"/>
            <a:ext cx="1944216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1" name="TextBox 50"/>
          <p:cNvSpPr txBox="1"/>
          <p:nvPr/>
        </p:nvSpPr>
        <p:spPr>
          <a:xfrm>
            <a:off x="3275856" y="4653136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K-means Clustering</a:t>
            </a:r>
            <a:endParaRPr lang="en-IN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 descr="C:\Users\ankit\Dropbox\ppt_images\k_mea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25" y="3933056"/>
            <a:ext cx="3067531" cy="232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TextBox 167"/>
          <p:cNvSpPr txBox="1"/>
          <p:nvPr/>
        </p:nvSpPr>
        <p:spPr>
          <a:xfrm>
            <a:off x="4932040" y="6165304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K-clusters obtained (visual words)</a:t>
            </a:r>
            <a:endParaRPr lang="en-IN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899592" y="6125234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SIFT Features</a:t>
            </a:r>
            <a:endParaRPr lang="en-IN" sz="2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84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Bag </a:t>
            </a:r>
            <a:r>
              <a:rPr lang="en-US" dirty="0" smtClean="0"/>
              <a:t>of Words Model</a:t>
            </a:r>
            <a:endParaRPr lang="en-IN" dirty="0"/>
          </a:p>
        </p:txBody>
      </p:sp>
      <p:sp>
        <p:nvSpPr>
          <p:cNvPr id="3" name="Rounded Rectangle 2"/>
          <p:cNvSpPr/>
          <p:nvPr/>
        </p:nvSpPr>
        <p:spPr>
          <a:xfrm>
            <a:off x="827584" y="1556792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ounded Rectangle 3"/>
          <p:cNvSpPr/>
          <p:nvPr/>
        </p:nvSpPr>
        <p:spPr>
          <a:xfrm>
            <a:off x="3491880" y="1556792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ounded Rectangle 4"/>
          <p:cNvSpPr/>
          <p:nvPr/>
        </p:nvSpPr>
        <p:spPr>
          <a:xfrm>
            <a:off x="6156176" y="1556792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ounded Rectangle 5"/>
          <p:cNvSpPr/>
          <p:nvPr/>
        </p:nvSpPr>
        <p:spPr>
          <a:xfrm>
            <a:off x="827584" y="2924944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ounded Rectangle 6"/>
          <p:cNvSpPr/>
          <p:nvPr/>
        </p:nvSpPr>
        <p:spPr>
          <a:xfrm>
            <a:off x="3491880" y="2924944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ounded Rectangle 7"/>
          <p:cNvSpPr/>
          <p:nvPr/>
        </p:nvSpPr>
        <p:spPr>
          <a:xfrm>
            <a:off x="6156176" y="2924944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ight Arrow 8"/>
          <p:cNvSpPr/>
          <p:nvPr/>
        </p:nvSpPr>
        <p:spPr>
          <a:xfrm>
            <a:off x="2771800" y="1844824"/>
            <a:ext cx="648072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ight Arrow 9"/>
          <p:cNvSpPr/>
          <p:nvPr/>
        </p:nvSpPr>
        <p:spPr>
          <a:xfrm>
            <a:off x="5436096" y="1844824"/>
            <a:ext cx="648072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ight Arrow 10"/>
          <p:cNvSpPr/>
          <p:nvPr/>
        </p:nvSpPr>
        <p:spPr>
          <a:xfrm rot="10800000">
            <a:off x="5436096" y="3212976"/>
            <a:ext cx="648072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ight Arrow 11"/>
          <p:cNvSpPr/>
          <p:nvPr/>
        </p:nvSpPr>
        <p:spPr>
          <a:xfrm rot="10800000">
            <a:off x="2771800" y="3212976"/>
            <a:ext cx="648072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ight Arrow 12"/>
          <p:cNvSpPr/>
          <p:nvPr/>
        </p:nvSpPr>
        <p:spPr>
          <a:xfrm rot="5400000">
            <a:off x="6912260" y="2528900"/>
            <a:ext cx="432048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TextBox 13"/>
          <p:cNvSpPr txBox="1"/>
          <p:nvPr/>
        </p:nvSpPr>
        <p:spPr>
          <a:xfrm>
            <a:off x="1259632" y="1671191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Image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35896" y="1556792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Feature</a:t>
            </a:r>
          </a:p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Extraction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8184" y="1522556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Vocabulary</a:t>
            </a:r>
          </a:p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Creation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0192" y="306896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Encoding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35896" y="2886035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Calibri" pitchFamily="34" charset="0"/>
                <a:cs typeface="Calibri" pitchFamily="34" charset="0"/>
              </a:rPr>
              <a:t>Histogram</a:t>
            </a:r>
          </a:p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Creation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7584" y="3089945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Classification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156176" y="2924944"/>
            <a:ext cx="1872208" cy="792088"/>
          </a:xfrm>
          <a:prstGeom prst="roundRect">
            <a:avLst/>
          </a:prstGeom>
          <a:solidFill>
            <a:schemeClr val="accent2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122" name="Picture 2" descr="C:\Users\ankit\Dropbox\ppt_images\k_mea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853" y="3933056"/>
            <a:ext cx="3067531" cy="232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nkit\Dropbox\ppt_images\000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50" y="4221088"/>
            <a:ext cx="2781970" cy="180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1115616" y="4293096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115616" y="4437112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115616" y="4581128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115616" y="4733528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115616" y="4885928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115616" y="5013176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115616" y="5165576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115616" y="5317976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115616" y="5470376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115616" y="5622776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115616" y="5775176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115616" y="5927576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779912" y="4305796"/>
            <a:ext cx="2232248" cy="59283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3275856" y="5013176"/>
            <a:ext cx="2484276" cy="1524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3635896" y="5122446"/>
            <a:ext cx="3600400" cy="53880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2555776" y="5661248"/>
            <a:ext cx="3888432" cy="1440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763688" y="6093296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Quantize each of the features to one of the K visual words obtained</a:t>
            </a:r>
            <a:endParaRPr lang="en-IN" sz="2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02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Bag of Words Model</a:t>
            </a:r>
            <a:endParaRPr lang="en-IN" dirty="0"/>
          </a:p>
        </p:txBody>
      </p:sp>
      <p:sp>
        <p:nvSpPr>
          <p:cNvPr id="3" name="Rounded Rectangle 2"/>
          <p:cNvSpPr/>
          <p:nvPr/>
        </p:nvSpPr>
        <p:spPr>
          <a:xfrm>
            <a:off x="827584" y="1556792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ounded Rectangle 3"/>
          <p:cNvSpPr/>
          <p:nvPr/>
        </p:nvSpPr>
        <p:spPr>
          <a:xfrm>
            <a:off x="3491880" y="1556792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ounded Rectangle 4"/>
          <p:cNvSpPr/>
          <p:nvPr/>
        </p:nvSpPr>
        <p:spPr>
          <a:xfrm>
            <a:off x="6156176" y="1556792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ounded Rectangle 5"/>
          <p:cNvSpPr/>
          <p:nvPr/>
        </p:nvSpPr>
        <p:spPr>
          <a:xfrm>
            <a:off x="827584" y="2924944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ounded Rectangle 6"/>
          <p:cNvSpPr/>
          <p:nvPr/>
        </p:nvSpPr>
        <p:spPr>
          <a:xfrm>
            <a:off x="3491880" y="2924944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ounded Rectangle 7"/>
          <p:cNvSpPr/>
          <p:nvPr/>
        </p:nvSpPr>
        <p:spPr>
          <a:xfrm>
            <a:off x="6156176" y="2924944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ight Arrow 8"/>
          <p:cNvSpPr/>
          <p:nvPr/>
        </p:nvSpPr>
        <p:spPr>
          <a:xfrm>
            <a:off x="2771800" y="1844824"/>
            <a:ext cx="648072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ight Arrow 9"/>
          <p:cNvSpPr/>
          <p:nvPr/>
        </p:nvSpPr>
        <p:spPr>
          <a:xfrm>
            <a:off x="5436096" y="1844824"/>
            <a:ext cx="648072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ight Arrow 10"/>
          <p:cNvSpPr/>
          <p:nvPr/>
        </p:nvSpPr>
        <p:spPr>
          <a:xfrm rot="10800000">
            <a:off x="5436096" y="3212976"/>
            <a:ext cx="648072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ight Arrow 11"/>
          <p:cNvSpPr/>
          <p:nvPr/>
        </p:nvSpPr>
        <p:spPr>
          <a:xfrm rot="10800000">
            <a:off x="2771800" y="3212976"/>
            <a:ext cx="648072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ight Arrow 12"/>
          <p:cNvSpPr/>
          <p:nvPr/>
        </p:nvSpPr>
        <p:spPr>
          <a:xfrm rot="5400000">
            <a:off x="6912260" y="2528900"/>
            <a:ext cx="432048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TextBox 13"/>
          <p:cNvSpPr txBox="1"/>
          <p:nvPr/>
        </p:nvSpPr>
        <p:spPr>
          <a:xfrm>
            <a:off x="1259632" y="1671191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Image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35896" y="1556792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Feature</a:t>
            </a:r>
          </a:p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Extraction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8184" y="1522556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Vocabulary</a:t>
            </a:r>
          </a:p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Creation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0192" y="306896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Encoding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35896" y="2886035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Calibri" pitchFamily="34" charset="0"/>
                <a:cs typeface="Calibri" pitchFamily="34" charset="0"/>
              </a:rPr>
              <a:t>Histogram</a:t>
            </a:r>
          </a:p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Creation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7584" y="3089945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Classification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491880" y="2924944"/>
            <a:ext cx="1872208" cy="792088"/>
          </a:xfrm>
          <a:prstGeom prst="roundRect">
            <a:avLst/>
          </a:prstGeom>
          <a:solidFill>
            <a:schemeClr val="accent2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2" name="Picture 2" descr="C:\Users\ankit\Dropbox\ppt_images\000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50" y="4221088"/>
            <a:ext cx="2781970" cy="180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1115616" y="4293096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115616" y="4437112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115616" y="4581128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115616" y="4733528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115616" y="4885928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115616" y="5013176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115616" y="5165576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115616" y="5317976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115616" y="5470376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1115616" y="5622776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115616" y="5775176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115616" y="5927576"/>
            <a:ext cx="2736304" cy="0"/>
          </a:xfrm>
          <a:prstGeom prst="line">
            <a:avLst/>
          </a:prstGeom>
          <a:ln w="82550" cap="rnd">
            <a:solidFill>
              <a:srgbClr val="00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7" name="Oval 5126"/>
          <p:cNvSpPr/>
          <p:nvPr/>
        </p:nvSpPr>
        <p:spPr>
          <a:xfrm>
            <a:off x="5808836" y="5701210"/>
            <a:ext cx="172829" cy="193947"/>
          </a:xfrm>
          <a:prstGeom prst="ellips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2" name="Oval 71"/>
          <p:cNvSpPr/>
          <p:nvPr/>
        </p:nvSpPr>
        <p:spPr>
          <a:xfrm>
            <a:off x="6096868" y="5701210"/>
            <a:ext cx="172829" cy="1939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3" name="Oval 72"/>
          <p:cNvSpPr/>
          <p:nvPr/>
        </p:nvSpPr>
        <p:spPr>
          <a:xfrm>
            <a:off x="6384900" y="5704533"/>
            <a:ext cx="172829" cy="19394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accent1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6672932" y="5701210"/>
            <a:ext cx="172829" cy="193947"/>
          </a:xfrm>
          <a:prstGeom prst="ellipse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5" name="Oval 74"/>
          <p:cNvSpPr/>
          <p:nvPr/>
        </p:nvSpPr>
        <p:spPr>
          <a:xfrm>
            <a:off x="6953359" y="5701210"/>
            <a:ext cx="172829" cy="19394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128" name="Rectangle 5127"/>
          <p:cNvSpPr/>
          <p:nvPr/>
        </p:nvSpPr>
        <p:spPr>
          <a:xfrm>
            <a:off x="5821536" y="4582866"/>
            <a:ext cx="156716" cy="1041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8" name="Rectangle 77"/>
          <p:cNvSpPr/>
          <p:nvPr/>
        </p:nvSpPr>
        <p:spPr>
          <a:xfrm>
            <a:off x="6084168" y="4837114"/>
            <a:ext cx="15671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9" name="Rectangle 78"/>
          <p:cNvSpPr/>
          <p:nvPr/>
        </p:nvSpPr>
        <p:spPr>
          <a:xfrm>
            <a:off x="6384900" y="5141914"/>
            <a:ext cx="156716" cy="487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0" name="Rectangle 79"/>
          <p:cNvSpPr/>
          <p:nvPr/>
        </p:nvSpPr>
        <p:spPr>
          <a:xfrm>
            <a:off x="6685632" y="4405066"/>
            <a:ext cx="156716" cy="1223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1" name="Rectangle 80"/>
          <p:cNvSpPr/>
          <p:nvPr/>
        </p:nvSpPr>
        <p:spPr>
          <a:xfrm>
            <a:off x="6969472" y="4989514"/>
            <a:ext cx="156716" cy="639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129" name="Rectangle 5128"/>
          <p:cNvSpPr/>
          <p:nvPr/>
        </p:nvSpPr>
        <p:spPr>
          <a:xfrm>
            <a:off x="5652120" y="4311850"/>
            <a:ext cx="1584176" cy="163743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3" name="TextBox 82"/>
          <p:cNvSpPr txBox="1"/>
          <p:nvPr/>
        </p:nvSpPr>
        <p:spPr>
          <a:xfrm>
            <a:off x="4860032" y="6021288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Histogram of visual words / Final Image Representation</a:t>
            </a:r>
            <a:endParaRPr lang="en-IN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4" name="Right Arrow 83"/>
          <p:cNvSpPr/>
          <p:nvPr/>
        </p:nvSpPr>
        <p:spPr>
          <a:xfrm>
            <a:off x="3995936" y="5033902"/>
            <a:ext cx="1520676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5" name="TextBox 84"/>
          <p:cNvSpPr txBox="1"/>
          <p:nvPr/>
        </p:nvSpPr>
        <p:spPr>
          <a:xfrm>
            <a:off x="3851920" y="4365104"/>
            <a:ext cx="18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Counting 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occurrences </a:t>
            </a:r>
          </a:p>
          <a:p>
            <a:pPr algn="ctr"/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51920" y="5149641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of each visual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word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27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Bag of Words Model</a:t>
            </a:r>
            <a:endParaRPr lang="en-IN" dirty="0"/>
          </a:p>
        </p:txBody>
      </p:sp>
      <p:sp>
        <p:nvSpPr>
          <p:cNvPr id="3" name="Rounded Rectangle 2"/>
          <p:cNvSpPr/>
          <p:nvPr/>
        </p:nvSpPr>
        <p:spPr>
          <a:xfrm>
            <a:off x="827584" y="1556792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ounded Rectangle 3"/>
          <p:cNvSpPr/>
          <p:nvPr/>
        </p:nvSpPr>
        <p:spPr>
          <a:xfrm>
            <a:off x="3491880" y="1556792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ounded Rectangle 4"/>
          <p:cNvSpPr/>
          <p:nvPr/>
        </p:nvSpPr>
        <p:spPr>
          <a:xfrm>
            <a:off x="6156176" y="1556792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ounded Rectangle 5"/>
          <p:cNvSpPr/>
          <p:nvPr/>
        </p:nvSpPr>
        <p:spPr>
          <a:xfrm>
            <a:off x="827584" y="2924944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ounded Rectangle 6"/>
          <p:cNvSpPr/>
          <p:nvPr/>
        </p:nvSpPr>
        <p:spPr>
          <a:xfrm>
            <a:off x="3491880" y="2924944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ounded Rectangle 7"/>
          <p:cNvSpPr/>
          <p:nvPr/>
        </p:nvSpPr>
        <p:spPr>
          <a:xfrm>
            <a:off x="6156176" y="2924944"/>
            <a:ext cx="1872208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ight Arrow 8"/>
          <p:cNvSpPr/>
          <p:nvPr/>
        </p:nvSpPr>
        <p:spPr>
          <a:xfrm>
            <a:off x="2771800" y="1844824"/>
            <a:ext cx="648072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ight Arrow 9"/>
          <p:cNvSpPr/>
          <p:nvPr/>
        </p:nvSpPr>
        <p:spPr>
          <a:xfrm>
            <a:off x="5436096" y="1844824"/>
            <a:ext cx="648072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ight Arrow 10"/>
          <p:cNvSpPr/>
          <p:nvPr/>
        </p:nvSpPr>
        <p:spPr>
          <a:xfrm rot="10800000">
            <a:off x="5436096" y="3212976"/>
            <a:ext cx="648072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ight Arrow 11"/>
          <p:cNvSpPr/>
          <p:nvPr/>
        </p:nvSpPr>
        <p:spPr>
          <a:xfrm rot="10800000">
            <a:off x="2771800" y="3212976"/>
            <a:ext cx="648072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ight Arrow 12"/>
          <p:cNvSpPr/>
          <p:nvPr/>
        </p:nvSpPr>
        <p:spPr>
          <a:xfrm rot="5400000">
            <a:off x="6912260" y="2528900"/>
            <a:ext cx="432048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TextBox 13"/>
          <p:cNvSpPr txBox="1"/>
          <p:nvPr/>
        </p:nvSpPr>
        <p:spPr>
          <a:xfrm>
            <a:off x="1259632" y="1671191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Image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35896" y="1556792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Feature</a:t>
            </a:r>
          </a:p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Extraction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8184" y="1522556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Vocabulary</a:t>
            </a:r>
          </a:p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Creation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0192" y="306896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Encoding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35896" y="2886035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>
                <a:latin typeface="Calibri" pitchFamily="34" charset="0"/>
                <a:cs typeface="Calibri" pitchFamily="34" charset="0"/>
              </a:rPr>
              <a:t>Histogram</a:t>
            </a:r>
          </a:p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Creation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7584" y="3089945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Classification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27584" y="2924944"/>
            <a:ext cx="1872208" cy="792088"/>
          </a:xfrm>
          <a:prstGeom prst="roundRect">
            <a:avLst/>
          </a:prstGeom>
          <a:solidFill>
            <a:schemeClr val="accent2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127" name="Oval 5126"/>
          <p:cNvSpPr/>
          <p:nvPr/>
        </p:nvSpPr>
        <p:spPr>
          <a:xfrm>
            <a:off x="1128316" y="5701210"/>
            <a:ext cx="172829" cy="193947"/>
          </a:xfrm>
          <a:prstGeom prst="ellips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2" name="Oval 71"/>
          <p:cNvSpPr/>
          <p:nvPr/>
        </p:nvSpPr>
        <p:spPr>
          <a:xfrm>
            <a:off x="1416348" y="5701210"/>
            <a:ext cx="172829" cy="19394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3" name="Oval 72"/>
          <p:cNvSpPr/>
          <p:nvPr/>
        </p:nvSpPr>
        <p:spPr>
          <a:xfrm>
            <a:off x="1704380" y="5704533"/>
            <a:ext cx="172829" cy="193947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accent1"/>
              </a:solidFill>
            </a:endParaRPr>
          </a:p>
        </p:txBody>
      </p:sp>
      <p:sp>
        <p:nvSpPr>
          <p:cNvPr id="74" name="Oval 73"/>
          <p:cNvSpPr/>
          <p:nvPr/>
        </p:nvSpPr>
        <p:spPr>
          <a:xfrm>
            <a:off x="1992412" y="5701210"/>
            <a:ext cx="172829" cy="193947"/>
          </a:xfrm>
          <a:prstGeom prst="ellipse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5" name="Oval 74"/>
          <p:cNvSpPr/>
          <p:nvPr/>
        </p:nvSpPr>
        <p:spPr>
          <a:xfrm>
            <a:off x="2272839" y="5701210"/>
            <a:ext cx="172829" cy="19394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128" name="Rectangle 5127"/>
          <p:cNvSpPr/>
          <p:nvPr/>
        </p:nvSpPr>
        <p:spPr>
          <a:xfrm>
            <a:off x="1141016" y="4582866"/>
            <a:ext cx="156716" cy="1041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8" name="Rectangle 77"/>
          <p:cNvSpPr/>
          <p:nvPr/>
        </p:nvSpPr>
        <p:spPr>
          <a:xfrm>
            <a:off x="1403648" y="4837114"/>
            <a:ext cx="15671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9" name="Rectangle 78"/>
          <p:cNvSpPr/>
          <p:nvPr/>
        </p:nvSpPr>
        <p:spPr>
          <a:xfrm>
            <a:off x="1704380" y="5141914"/>
            <a:ext cx="156716" cy="487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0" name="Rectangle 79"/>
          <p:cNvSpPr/>
          <p:nvPr/>
        </p:nvSpPr>
        <p:spPr>
          <a:xfrm>
            <a:off x="2005112" y="4405066"/>
            <a:ext cx="156716" cy="1223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1" name="Rectangle 80"/>
          <p:cNvSpPr/>
          <p:nvPr/>
        </p:nvSpPr>
        <p:spPr>
          <a:xfrm>
            <a:off x="2288952" y="4989514"/>
            <a:ext cx="156716" cy="639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129" name="Rectangle 5128"/>
          <p:cNvSpPr/>
          <p:nvPr/>
        </p:nvSpPr>
        <p:spPr>
          <a:xfrm>
            <a:off x="971600" y="4311850"/>
            <a:ext cx="1584176" cy="163743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3" name="TextBox 82"/>
          <p:cNvSpPr txBox="1"/>
          <p:nvPr/>
        </p:nvSpPr>
        <p:spPr>
          <a:xfrm>
            <a:off x="251520" y="5909210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Image Representation</a:t>
            </a:r>
            <a:endParaRPr lang="en-IN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3059832" y="5013176"/>
            <a:ext cx="1944216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0" name="TextBox 49"/>
          <p:cNvSpPr txBox="1"/>
          <p:nvPr/>
        </p:nvSpPr>
        <p:spPr>
          <a:xfrm>
            <a:off x="2411760" y="4653136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Classifier</a:t>
            </a:r>
            <a:endParaRPr lang="en-IN" sz="2000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652096" y="4020741"/>
            <a:ext cx="2736328" cy="257661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228184" y="4005064"/>
            <a:ext cx="1944216" cy="1797415"/>
          </a:xfrm>
          <a:prstGeom prst="line">
            <a:avLst/>
          </a:prstGeom>
          <a:ln w="25400" cap="rnd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868144" y="4799937"/>
            <a:ext cx="1944216" cy="1797415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lus 22"/>
          <p:cNvSpPr/>
          <p:nvPr/>
        </p:nvSpPr>
        <p:spPr>
          <a:xfrm>
            <a:off x="5868144" y="5233158"/>
            <a:ext cx="216000" cy="216000"/>
          </a:xfrm>
          <a:prstGeom prst="mathPlus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Plus 39"/>
          <p:cNvSpPr/>
          <p:nvPr/>
        </p:nvSpPr>
        <p:spPr>
          <a:xfrm>
            <a:off x="6274816" y="5157192"/>
            <a:ext cx="216000" cy="216000"/>
          </a:xfrm>
          <a:prstGeom prst="mathPlus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Plus 40"/>
          <p:cNvSpPr/>
          <p:nvPr/>
        </p:nvSpPr>
        <p:spPr>
          <a:xfrm>
            <a:off x="6372200" y="5555802"/>
            <a:ext cx="216000" cy="216000"/>
          </a:xfrm>
          <a:prstGeom prst="mathPlus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2" name="Plus 41"/>
          <p:cNvSpPr/>
          <p:nvPr/>
        </p:nvSpPr>
        <p:spPr>
          <a:xfrm>
            <a:off x="6804248" y="5805288"/>
            <a:ext cx="216000" cy="216000"/>
          </a:xfrm>
          <a:prstGeom prst="mathPlus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3" name="Plus 42"/>
          <p:cNvSpPr/>
          <p:nvPr/>
        </p:nvSpPr>
        <p:spPr>
          <a:xfrm>
            <a:off x="6444208" y="5987850"/>
            <a:ext cx="216000" cy="216000"/>
          </a:xfrm>
          <a:prstGeom prst="mathPlus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4" name="Plus 43"/>
          <p:cNvSpPr/>
          <p:nvPr/>
        </p:nvSpPr>
        <p:spPr>
          <a:xfrm>
            <a:off x="5796136" y="5805264"/>
            <a:ext cx="216000" cy="216000"/>
          </a:xfrm>
          <a:prstGeom prst="mathPlus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5" name="Plus 44"/>
          <p:cNvSpPr/>
          <p:nvPr/>
        </p:nvSpPr>
        <p:spPr>
          <a:xfrm>
            <a:off x="5436096" y="5517232"/>
            <a:ext cx="216000" cy="216000"/>
          </a:xfrm>
          <a:prstGeom prst="mathPlus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Plus 45"/>
          <p:cNvSpPr/>
          <p:nvPr/>
        </p:nvSpPr>
        <p:spPr>
          <a:xfrm>
            <a:off x="5292080" y="4797152"/>
            <a:ext cx="216000" cy="216000"/>
          </a:xfrm>
          <a:prstGeom prst="mathPlus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" name="Plus 46"/>
          <p:cNvSpPr/>
          <p:nvPr/>
        </p:nvSpPr>
        <p:spPr>
          <a:xfrm>
            <a:off x="5004048" y="5589240"/>
            <a:ext cx="216000" cy="216000"/>
          </a:xfrm>
          <a:prstGeom prst="mathPlus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" name="Plus 47"/>
          <p:cNvSpPr/>
          <p:nvPr/>
        </p:nvSpPr>
        <p:spPr>
          <a:xfrm>
            <a:off x="6084168" y="6275882"/>
            <a:ext cx="216000" cy="216000"/>
          </a:xfrm>
          <a:prstGeom prst="mathPlus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1" name="Plus 50"/>
          <p:cNvSpPr/>
          <p:nvPr/>
        </p:nvSpPr>
        <p:spPr>
          <a:xfrm>
            <a:off x="5364088" y="5987850"/>
            <a:ext cx="216000" cy="216000"/>
          </a:xfrm>
          <a:prstGeom prst="mathPlus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2" name="Plus 51"/>
          <p:cNvSpPr/>
          <p:nvPr/>
        </p:nvSpPr>
        <p:spPr>
          <a:xfrm>
            <a:off x="6948264" y="6275882"/>
            <a:ext cx="216000" cy="216000"/>
          </a:xfrm>
          <a:prstGeom prst="mathPlus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Minus 23"/>
          <p:cNvSpPr/>
          <p:nvPr/>
        </p:nvSpPr>
        <p:spPr>
          <a:xfrm>
            <a:off x="7236296" y="4311850"/>
            <a:ext cx="216024" cy="10800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3" name="Minus 52"/>
          <p:cNvSpPr/>
          <p:nvPr/>
        </p:nvSpPr>
        <p:spPr>
          <a:xfrm>
            <a:off x="7164288" y="4670152"/>
            <a:ext cx="216024" cy="10800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4" name="Minus 53"/>
          <p:cNvSpPr/>
          <p:nvPr/>
        </p:nvSpPr>
        <p:spPr>
          <a:xfrm>
            <a:off x="7308304" y="5030192"/>
            <a:ext cx="216024" cy="10800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5" name="Minus 54"/>
          <p:cNvSpPr/>
          <p:nvPr/>
        </p:nvSpPr>
        <p:spPr>
          <a:xfrm>
            <a:off x="6804248" y="4581128"/>
            <a:ext cx="216024" cy="10800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6" name="Minus 55"/>
          <p:cNvSpPr/>
          <p:nvPr/>
        </p:nvSpPr>
        <p:spPr>
          <a:xfrm>
            <a:off x="7740352" y="5246216"/>
            <a:ext cx="216024" cy="10800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7" name="Minus 56"/>
          <p:cNvSpPr/>
          <p:nvPr/>
        </p:nvSpPr>
        <p:spPr>
          <a:xfrm>
            <a:off x="7668344" y="4670152"/>
            <a:ext cx="216024" cy="10800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8" name="Minus 57"/>
          <p:cNvSpPr/>
          <p:nvPr/>
        </p:nvSpPr>
        <p:spPr>
          <a:xfrm>
            <a:off x="8172400" y="4886176"/>
            <a:ext cx="216024" cy="10800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9" name="Minus 58"/>
          <p:cNvSpPr/>
          <p:nvPr/>
        </p:nvSpPr>
        <p:spPr>
          <a:xfrm>
            <a:off x="8244408" y="5462240"/>
            <a:ext cx="216024" cy="10800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0" name="Minus 59"/>
          <p:cNvSpPr/>
          <p:nvPr/>
        </p:nvSpPr>
        <p:spPr>
          <a:xfrm>
            <a:off x="6732240" y="4005064"/>
            <a:ext cx="216024" cy="10800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1" name="Minus 60"/>
          <p:cNvSpPr/>
          <p:nvPr/>
        </p:nvSpPr>
        <p:spPr>
          <a:xfrm>
            <a:off x="7668344" y="4149080"/>
            <a:ext cx="216024" cy="10800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3" name="Minus 62"/>
          <p:cNvSpPr/>
          <p:nvPr/>
        </p:nvSpPr>
        <p:spPr>
          <a:xfrm>
            <a:off x="8604448" y="5174208"/>
            <a:ext cx="216024" cy="10800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4" name="Minus 63"/>
          <p:cNvSpPr/>
          <p:nvPr/>
        </p:nvSpPr>
        <p:spPr>
          <a:xfrm>
            <a:off x="8460432" y="4149080"/>
            <a:ext cx="216024" cy="10800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TextBox 24"/>
          <p:cNvSpPr txBox="1"/>
          <p:nvPr/>
        </p:nvSpPr>
        <p:spPr>
          <a:xfrm rot="2588675">
            <a:off x="5811437" y="4352611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w</a:t>
            </a:r>
            <a:r>
              <a:rPr lang="en-US" sz="1200" b="1" baseline="30000" dirty="0" smtClean="0"/>
              <a:t>T</a:t>
            </a:r>
            <a:r>
              <a:rPr lang="en-US" sz="1200" b="1" dirty="0" smtClean="0"/>
              <a:t>x + b = 0</a:t>
            </a:r>
            <a:endParaRPr lang="en-IN" sz="1200" b="1" dirty="0"/>
          </a:p>
        </p:txBody>
      </p:sp>
      <p:sp>
        <p:nvSpPr>
          <p:cNvPr id="65" name="TextBox 64"/>
          <p:cNvSpPr txBox="1"/>
          <p:nvPr/>
        </p:nvSpPr>
        <p:spPr>
          <a:xfrm rot="2588675">
            <a:off x="5456800" y="462496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w</a:t>
            </a:r>
            <a:r>
              <a:rPr lang="en-US" sz="1200" b="1" baseline="30000" dirty="0" smtClean="0"/>
              <a:t>T</a:t>
            </a:r>
            <a:r>
              <a:rPr lang="en-US" sz="1200" b="1" dirty="0" smtClean="0"/>
              <a:t>x + b = 1</a:t>
            </a:r>
            <a:endParaRPr lang="en-IN" sz="1200" b="1" dirty="0"/>
          </a:p>
        </p:txBody>
      </p:sp>
      <p:sp>
        <p:nvSpPr>
          <p:cNvPr id="66" name="TextBox 65"/>
          <p:cNvSpPr txBox="1"/>
          <p:nvPr/>
        </p:nvSpPr>
        <p:spPr>
          <a:xfrm rot="2588675">
            <a:off x="6135472" y="4120910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w</a:t>
            </a:r>
            <a:r>
              <a:rPr lang="en-US" sz="1200" b="1" baseline="30000" dirty="0" smtClean="0"/>
              <a:t>T</a:t>
            </a:r>
            <a:r>
              <a:rPr lang="en-US" sz="1200" b="1" dirty="0" smtClean="0"/>
              <a:t>x + b = -1</a:t>
            </a:r>
            <a:endParaRPr lang="en-IN" sz="1200" b="1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7452320" y="5661248"/>
            <a:ext cx="576064" cy="59432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6912248" y="5053246"/>
            <a:ext cx="108000" cy="1209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7833568" y="5783285"/>
                <a:ext cx="360040" cy="407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N" sz="10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000" b="1" i="1" smtClean="0"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1000" b="1" i="1" smtClean="0">
                              <a:latin typeface="Cambria Math"/>
                            </a:rPr>
                            <m:t>|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000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000" b="1" i="1" smtClean="0">
                                  <a:latin typeface="Cambria Math"/>
                                </a:rPr>
                                <m:t>𝒘</m:t>
                              </m:r>
                            </m:e>
                          </m:d>
                          <m:r>
                            <a:rPr lang="en-US" sz="1000" b="1" i="1" smtClean="0">
                              <a:latin typeface="Cambria Math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n-IN" sz="1000" b="1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3568" y="5783285"/>
                <a:ext cx="360040" cy="407419"/>
              </a:xfrm>
              <a:prstGeom prst="rect">
                <a:avLst/>
              </a:prstGeom>
              <a:blipFill rotWithShape="1">
                <a:blip r:embed="rId2"/>
                <a:stretch>
                  <a:fillRect r="-18644" b="-149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TextBox 75"/>
          <p:cNvSpPr txBox="1"/>
          <p:nvPr/>
        </p:nvSpPr>
        <p:spPr>
          <a:xfrm>
            <a:off x="6922864" y="4881860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w</a:t>
            </a:r>
            <a:endParaRPr lang="en-IN" sz="10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2411760" y="5157192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(SVM)</a:t>
            </a:r>
            <a:endParaRPr lang="en-IN" sz="2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35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V/s Multiple Categories</a:t>
            </a:r>
            <a:endParaRPr lang="en-IN" dirty="0"/>
          </a:p>
        </p:txBody>
      </p:sp>
      <p:pic>
        <p:nvPicPr>
          <p:cNvPr id="1028" name="Picture 4" descr="C:\Users\ankit\Dropbox\ppt_images\000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57164"/>
            <a:ext cx="151216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nkit\Dropbox\ppt_images\0004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40768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nkit\Dropbox\ppt_images\0005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4149304"/>
            <a:ext cx="2687999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nkit\Dropbox\ppt_images\0006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304"/>
            <a:ext cx="1512000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nkit\Dropbox\ppt_images\00022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49303"/>
            <a:ext cx="2847459" cy="201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95736" y="337378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PASCAL-S Images (</a:t>
            </a:r>
            <a:r>
              <a:rPr lang="en-US" i="1" dirty="0" smtClean="0"/>
              <a:t>Cat</a:t>
            </a:r>
            <a:r>
              <a:rPr lang="en-US" b="1" dirty="0" smtClean="0"/>
              <a:t> Category)</a:t>
            </a:r>
            <a:endParaRPr lang="en-IN" b="1" dirty="0"/>
          </a:p>
        </p:txBody>
      </p:sp>
      <p:sp>
        <p:nvSpPr>
          <p:cNvPr id="5" name="Rectangle 4"/>
          <p:cNvSpPr/>
          <p:nvPr/>
        </p:nvSpPr>
        <p:spPr>
          <a:xfrm>
            <a:off x="323528" y="4149080"/>
            <a:ext cx="7167939" cy="2016001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Presence of additional Categories.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Presence of Clutter.</a:t>
            </a:r>
            <a:endParaRPr lang="en-IN" sz="24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60840" y="2060848"/>
            <a:ext cx="176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AP = 0.589</a:t>
            </a:r>
            <a:endParaRPr lang="en-IN" sz="24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95736" y="615601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PASCAL-M Images (</a:t>
            </a:r>
            <a:r>
              <a:rPr lang="en-US" i="1" dirty="0" smtClean="0"/>
              <a:t>Cat</a:t>
            </a:r>
            <a:r>
              <a:rPr lang="en-US" b="1" dirty="0" smtClean="0"/>
              <a:t> Category)</a:t>
            </a:r>
            <a:endParaRPr lang="en-IN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7596336" y="4869160"/>
            <a:ext cx="1475656" cy="46166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07448" y="4869160"/>
            <a:ext cx="1763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AP = 0.189</a:t>
            </a:r>
            <a:endParaRPr lang="en-IN" sz="24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587896" y="2060848"/>
            <a:ext cx="1475656" cy="46166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pic>
        <p:nvPicPr>
          <p:cNvPr id="1034" name="Picture 10" descr="C:\Users\ankit\Dropbox\ppt_images\00001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64" y="1340768"/>
            <a:ext cx="2807703" cy="205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Brace 2"/>
          <p:cNvSpPr/>
          <p:nvPr/>
        </p:nvSpPr>
        <p:spPr>
          <a:xfrm>
            <a:off x="5076056" y="4869160"/>
            <a:ext cx="360040" cy="576064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/>
          <p:cNvSpPr txBox="1"/>
          <p:nvPr/>
        </p:nvSpPr>
        <p:spPr>
          <a:xfrm>
            <a:off x="5580112" y="4678536"/>
            <a:ext cx="18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Global image representation gets corrupted</a:t>
            </a:r>
            <a:endParaRPr lang="en-IN" sz="2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37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solution</a:t>
            </a:r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412776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Is it possible to filter out the clutter and classify only the signal ?</a:t>
            </a:r>
          </a:p>
          <a:p>
            <a:endParaRPr lang="en-US" i="1" dirty="0" smtClean="0">
              <a:latin typeface="Calibri" pitchFamily="34" charset="0"/>
              <a:cs typeface="Calibri" pitchFamily="34" charset="0"/>
            </a:endParaRPr>
          </a:p>
          <a:p>
            <a:endParaRPr lang="en-IN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 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1034" name="Picture 10" descr="C:\Users\ankit\Dropbox\ppt_images\ppt_motiv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81" y="2780928"/>
            <a:ext cx="7698135" cy="262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56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13" descr="C:\Users\ankit\Dropbox\ppt_images\0055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54653"/>
            <a:ext cx="1771454" cy="13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Previous </a:t>
            </a:r>
            <a:r>
              <a:rPr lang="en-US" dirty="0" smtClean="0"/>
              <a:t>Approaches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3122314" y="2587100"/>
            <a:ext cx="851004" cy="75608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3122314" y="2947140"/>
            <a:ext cx="851004" cy="75608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/>
          <p:cNvSpPr/>
          <p:nvPr/>
        </p:nvSpPr>
        <p:spPr>
          <a:xfrm>
            <a:off x="3109222" y="3336896"/>
            <a:ext cx="851004" cy="75608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052" name="Picture 4" descr="https://lh4.googleusercontent.com/WS2TuJvgLp-r3b7RoBTB1QBw3hiPEq1KjrcwNd2PkjOZBsK25pWSfajzQb7JAcPsZfQZtdGFSLG4sJnpOoKSkNTWZbmj-gX1I83WwksMWPJB0aCLKdi29j9pxyZQR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610" y="2274982"/>
            <a:ext cx="994860" cy="71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6.googleusercontent.com/1v-Z87d10IzYzR69Jx-9vFfI9r7p9h-S_vAfhuB_34HLlv2oZ6wd98dqxXvzpC6Dn4H0o6R9Vt-4S1xTclk9nLpnD5h3eVeTdjlw8NOuBgVzrfF8LmIW1jz80XV3o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610" y="3387891"/>
            <a:ext cx="994547" cy="71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ight Arrow 13"/>
          <p:cNvSpPr/>
          <p:nvPr/>
        </p:nvSpPr>
        <p:spPr>
          <a:xfrm>
            <a:off x="5028429" y="2668294"/>
            <a:ext cx="567165" cy="2516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ight Arrow 18"/>
          <p:cNvSpPr/>
          <p:nvPr/>
        </p:nvSpPr>
        <p:spPr>
          <a:xfrm>
            <a:off x="6747722" y="3140233"/>
            <a:ext cx="998147" cy="2516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/>
          <p:cNvSpPr txBox="1"/>
          <p:nvPr/>
        </p:nvSpPr>
        <p:spPr>
          <a:xfrm rot="21582812">
            <a:off x="4541363" y="3258422"/>
            <a:ext cx="155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Background </a:t>
            </a:r>
          </a:p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Histogram</a:t>
            </a:r>
          </a:p>
        </p:txBody>
      </p:sp>
      <p:sp>
        <p:nvSpPr>
          <p:cNvPr id="21" name="TextBox 20"/>
          <p:cNvSpPr txBox="1"/>
          <p:nvPr/>
        </p:nvSpPr>
        <p:spPr>
          <a:xfrm rot="21596024">
            <a:off x="4515777" y="2184799"/>
            <a:ext cx="155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Object</a:t>
            </a:r>
          </a:p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Histogram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2115912" y="3103856"/>
            <a:ext cx="727896" cy="2516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TextBox 22"/>
          <p:cNvSpPr txBox="1"/>
          <p:nvPr/>
        </p:nvSpPr>
        <p:spPr>
          <a:xfrm rot="21596024">
            <a:off x="1693165" y="2588001"/>
            <a:ext cx="155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Object </a:t>
            </a:r>
          </a:p>
          <a:p>
            <a:pPr algn="ctr"/>
            <a:r>
              <a:rPr lang="en-US" sz="1400" b="1" u="sng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Detection</a:t>
            </a:r>
          </a:p>
        </p:txBody>
      </p:sp>
      <p:pic>
        <p:nvPicPr>
          <p:cNvPr id="26" name="Picture 4" descr="https://lh4.googleusercontent.com/WS2TuJvgLp-r3b7RoBTB1QBw3hiPEq1KjrcwNd2PkjOZBsK25pWSfajzQb7JAcPsZfQZtdGFSLG4sJnpOoKSkNTWZbmj-gX1I83WwksMWPJB0aCLKdi29j9pxyZQR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61581" y="2977137"/>
            <a:ext cx="667823" cy="47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s://lh6.googleusercontent.com/1v-Z87d10IzYzR69Jx-9vFfI9r7p9h-S_vAfhuB_34HLlv2oZ6wd98dqxXvzpC6Dn4H0o6R9Vt-4S1xTclk9nLpnD5h3eVeTdjlw8NOuBgVzrfF8LmIW1jz80XV3o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3906" y="2988610"/>
            <a:ext cx="667613" cy="4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ight Arrow 27"/>
          <p:cNvSpPr/>
          <p:nvPr/>
        </p:nvSpPr>
        <p:spPr>
          <a:xfrm>
            <a:off x="5019530" y="3775605"/>
            <a:ext cx="567165" cy="2516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TextBox 28"/>
          <p:cNvSpPr txBox="1"/>
          <p:nvPr/>
        </p:nvSpPr>
        <p:spPr>
          <a:xfrm rot="21596024">
            <a:off x="6459993" y="2588001"/>
            <a:ext cx="155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Histogram</a:t>
            </a:r>
          </a:p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binding</a:t>
            </a:r>
          </a:p>
        </p:txBody>
      </p:sp>
      <p:sp>
        <p:nvSpPr>
          <p:cNvPr id="30" name="TextBox 29"/>
          <p:cNvSpPr txBox="1"/>
          <p:nvPr/>
        </p:nvSpPr>
        <p:spPr>
          <a:xfrm rot="21596024">
            <a:off x="7638703" y="3431131"/>
            <a:ext cx="155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Final Image</a:t>
            </a:r>
          </a:p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Representation</a:t>
            </a:r>
          </a:p>
        </p:txBody>
      </p:sp>
      <p:sp>
        <p:nvSpPr>
          <p:cNvPr id="40" name="Right Arrow 39"/>
          <p:cNvSpPr/>
          <p:nvPr/>
        </p:nvSpPr>
        <p:spPr>
          <a:xfrm>
            <a:off x="5019530" y="5116566"/>
            <a:ext cx="567165" cy="2516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Right Arrow 40"/>
          <p:cNvSpPr/>
          <p:nvPr/>
        </p:nvSpPr>
        <p:spPr>
          <a:xfrm>
            <a:off x="6782898" y="5588505"/>
            <a:ext cx="998147" cy="2516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2" name="TextBox 41"/>
          <p:cNvSpPr txBox="1"/>
          <p:nvPr/>
        </p:nvSpPr>
        <p:spPr>
          <a:xfrm rot="21582812">
            <a:off x="4576539" y="5706694"/>
            <a:ext cx="155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Background </a:t>
            </a:r>
          </a:p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Histogram</a:t>
            </a:r>
          </a:p>
        </p:txBody>
      </p:sp>
      <p:sp>
        <p:nvSpPr>
          <p:cNvPr id="43" name="TextBox 42"/>
          <p:cNvSpPr txBox="1"/>
          <p:nvPr/>
        </p:nvSpPr>
        <p:spPr>
          <a:xfrm rot="21596024">
            <a:off x="4509943" y="4604862"/>
            <a:ext cx="155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Object</a:t>
            </a:r>
          </a:p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Histogram</a:t>
            </a:r>
          </a:p>
        </p:txBody>
      </p:sp>
      <p:sp>
        <p:nvSpPr>
          <p:cNvPr id="44" name="Right Arrow 43"/>
          <p:cNvSpPr/>
          <p:nvPr/>
        </p:nvSpPr>
        <p:spPr>
          <a:xfrm>
            <a:off x="2151088" y="5552128"/>
            <a:ext cx="727896" cy="2516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5" name="TextBox 44"/>
          <p:cNvSpPr txBox="1"/>
          <p:nvPr/>
        </p:nvSpPr>
        <p:spPr>
          <a:xfrm rot="21596024">
            <a:off x="1765173" y="5036273"/>
            <a:ext cx="155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Semantic</a:t>
            </a:r>
          </a:p>
          <a:p>
            <a:pPr algn="ctr"/>
            <a:r>
              <a:rPr lang="en-US" sz="1400" b="1" u="sng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Segmentation</a:t>
            </a:r>
          </a:p>
        </p:txBody>
      </p:sp>
      <p:sp>
        <p:nvSpPr>
          <p:cNvPr id="48" name="Right Arrow 47"/>
          <p:cNvSpPr/>
          <p:nvPr/>
        </p:nvSpPr>
        <p:spPr>
          <a:xfrm>
            <a:off x="5019530" y="6223877"/>
            <a:ext cx="567165" cy="2516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9" name="TextBox 48"/>
          <p:cNvSpPr txBox="1"/>
          <p:nvPr/>
        </p:nvSpPr>
        <p:spPr>
          <a:xfrm rot="21596024">
            <a:off x="6495169" y="5036273"/>
            <a:ext cx="155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Histogram</a:t>
            </a:r>
          </a:p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binding</a:t>
            </a:r>
          </a:p>
        </p:txBody>
      </p:sp>
      <p:sp>
        <p:nvSpPr>
          <p:cNvPr id="50" name="TextBox 49"/>
          <p:cNvSpPr txBox="1"/>
          <p:nvPr/>
        </p:nvSpPr>
        <p:spPr>
          <a:xfrm rot="21596024">
            <a:off x="7586389" y="5879403"/>
            <a:ext cx="155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Final Image</a:t>
            </a:r>
          </a:p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Representation</a:t>
            </a:r>
          </a:p>
        </p:txBody>
      </p:sp>
      <p:pic>
        <p:nvPicPr>
          <p:cNvPr id="2061" name="Picture 13" descr="C:\Users\ankit\Dropbox\ppt_images\0055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8" y="2554653"/>
            <a:ext cx="1771454" cy="13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3" descr="C:\Users\ankit\Dropbox\ppt_images\0055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8" y="5015734"/>
            <a:ext cx="1771454" cy="13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ankit\Dropbox\ppt_images\00554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320" y="5015734"/>
            <a:ext cx="1771194" cy="132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651378" y="3140968"/>
            <a:ext cx="600120" cy="711764"/>
          </a:xfrm>
          <a:prstGeom prst="rect">
            <a:avLst/>
          </a:prstGeom>
          <a:solidFill>
            <a:srgbClr val="FF0000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88406" y="2335072"/>
            <a:ext cx="851004" cy="75608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064" name="Picture 16" descr="https://lh6.googleusercontent.com/J-G8FqKcfKVb4YKOAq_Tjt1xptPFKthKdop1p1yn9cpBmuUYpxefycNQ-44AHoaFeeMV9s-0s-R-NDrjnvRWaaMCYa1wGByYCCYC5R9d6p5OCM_BzdQccTm5mGuiV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610" y="5899468"/>
            <a:ext cx="936104" cy="69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lh5.googleusercontent.com/HDert-LbUWi31OtIPpkzVXpKh7ySQwJAyuQBkJ7ZwNyXPSeoh7CVzcO2OR0cxkkntI2S7SUN_fKAbTAEDqQK2y8iNU1kKHdQGynB79vjXQRY9IVNWYvVleld60-jV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75" y="4776354"/>
            <a:ext cx="922539" cy="69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8" descr="https://lh5.googleusercontent.com/HDert-LbUWi31OtIPpkzVXpKh7ySQwJAyuQBkJ7ZwNyXPSeoh7CVzcO2OR0cxkkntI2S7SUN_fKAbTAEDqQK2y8iNU1kKHdQGynB79vjXQRY9IVNWYvVleld60-jV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143" y="5372706"/>
            <a:ext cx="607072" cy="45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6" descr="https://lh6.googleusercontent.com/J-G8FqKcfKVb4YKOAq_Tjt1xptPFKthKdop1p1yn9cpBmuUYpxefycNQ-44AHoaFeeMV9s-0s-R-NDrjnvRWaaMCYa1wGByYCCYC5R9d6p5OCM_BzdQccTm5mGuiV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914" y="5368221"/>
            <a:ext cx="615997" cy="45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397026" y="1196752"/>
            <a:ext cx="9071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Existing approaches of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object detection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semantic segmentation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can be adapted to solve the histogram decomposition problem.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IN" sz="2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55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34 L 0.09462 0.03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500"/>
                            </p:stCondLst>
                            <p:childTnLst>
                              <p:par>
                                <p:cTn id="157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500"/>
                            </p:stCondLst>
                            <p:childTnLst>
                              <p:par>
                                <p:cTn id="16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02591 L 0.08386 0.02868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500"/>
                            </p:stCondLst>
                            <p:childTnLst>
                              <p:par>
                                <p:cTn id="16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6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500"/>
                            </p:stCondLst>
                            <p:childTnLst>
                              <p:par>
                                <p:cTn id="16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0254 L 0.09184 -0.00254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500"/>
                            </p:stCondLst>
                            <p:childTnLst>
                              <p:par>
                                <p:cTn id="1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6500"/>
                            </p:stCondLst>
                            <p:childTnLst>
                              <p:par>
                                <p:cTn id="175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6500"/>
                            </p:stCondLst>
                            <p:childTnLst>
                              <p:par>
                                <p:cTn id="17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3839 L 0.09167 -0.03839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8500"/>
                            </p:stCondLst>
                            <p:childTnLst>
                              <p:par>
                                <p:cTn id="1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8500"/>
                            </p:stCondLst>
                            <p:childTnLst>
                              <p:par>
                                <p:cTn id="18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7" grpId="4" animBg="1"/>
      <p:bldP spid="8" grpId="0" animBg="1"/>
      <p:bldP spid="8" grpId="1" animBg="1"/>
      <p:bldP spid="8" grpId="2" animBg="1"/>
      <p:bldP spid="8" grpId="3" animBg="1"/>
      <p:bldP spid="8" grpId="4" animBg="1"/>
      <p:bldP spid="9" grpId="0" animBg="1"/>
      <p:bldP spid="9" grpId="1" animBg="1"/>
      <p:bldP spid="9" grpId="2" animBg="1"/>
      <p:bldP spid="9" grpId="3" animBg="1"/>
      <p:bldP spid="9" grpId="4" animBg="1"/>
      <p:bldP spid="14" grpId="0" animBg="1"/>
      <p:bldP spid="19" grpId="0" animBg="1"/>
      <p:bldP spid="15" grpId="0"/>
      <p:bldP spid="21" grpId="0"/>
      <p:bldP spid="22" grpId="0" animBg="1"/>
      <p:bldP spid="23" grpId="0"/>
      <p:bldP spid="28" grpId="0" animBg="1"/>
      <p:bldP spid="29" grpId="0"/>
      <p:bldP spid="30" grpId="0"/>
      <p:bldP spid="40" grpId="0" animBg="1"/>
      <p:bldP spid="41" grpId="0" animBg="1"/>
      <p:bldP spid="42" grpId="0"/>
      <p:bldP spid="43" grpId="0"/>
      <p:bldP spid="44" grpId="0" animBg="1"/>
      <p:bldP spid="45" grpId="0"/>
      <p:bldP spid="48" grpId="0" animBg="1"/>
      <p:bldP spid="49" grpId="0"/>
      <p:bldP spid="50" grpId="0"/>
      <p:bldP spid="13" grpId="2" animBg="1"/>
      <p:bldP spid="4" grpId="0" animBg="1"/>
      <p:bldP spid="4" grpId="1" animBg="1"/>
      <p:bldP spid="4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13" descr="C:\Users\ankit\Dropbox\ppt_images\0055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54653"/>
            <a:ext cx="1771454" cy="13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Approaches</a:t>
            </a:r>
            <a:endParaRPr lang="en-IN" dirty="0"/>
          </a:p>
        </p:txBody>
      </p:sp>
      <p:pic>
        <p:nvPicPr>
          <p:cNvPr id="2052" name="Picture 4" descr="https://lh4.googleusercontent.com/WS2TuJvgLp-r3b7RoBTB1QBw3hiPEq1KjrcwNd2PkjOZBsK25pWSfajzQb7JAcPsZfQZtdGFSLG4sJnpOoKSkNTWZbmj-gX1I83WwksMWPJB0aCLKdi29j9pxyZQR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610" y="2274982"/>
            <a:ext cx="994860" cy="71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6.googleusercontent.com/1v-Z87d10IzYzR69Jx-9vFfI9r7p9h-S_vAfhuB_34HLlv2oZ6wd98dqxXvzpC6Dn4H0o6R9Vt-4S1xTclk9nLpnD5h3eVeTdjlw8NOuBgVzrfF8LmIW1jz80XV3o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610" y="3387891"/>
            <a:ext cx="994547" cy="71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ight Arrow 13"/>
          <p:cNvSpPr/>
          <p:nvPr/>
        </p:nvSpPr>
        <p:spPr>
          <a:xfrm>
            <a:off x="5028429" y="2668294"/>
            <a:ext cx="567165" cy="2516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ight Arrow 18"/>
          <p:cNvSpPr/>
          <p:nvPr/>
        </p:nvSpPr>
        <p:spPr>
          <a:xfrm>
            <a:off x="6747722" y="3140233"/>
            <a:ext cx="998147" cy="2516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TextBox 14"/>
          <p:cNvSpPr txBox="1"/>
          <p:nvPr/>
        </p:nvSpPr>
        <p:spPr>
          <a:xfrm rot="21582812">
            <a:off x="4541363" y="3258422"/>
            <a:ext cx="155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Background </a:t>
            </a:r>
          </a:p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Histogram</a:t>
            </a:r>
          </a:p>
        </p:txBody>
      </p:sp>
      <p:sp>
        <p:nvSpPr>
          <p:cNvPr id="21" name="TextBox 20"/>
          <p:cNvSpPr txBox="1"/>
          <p:nvPr/>
        </p:nvSpPr>
        <p:spPr>
          <a:xfrm rot="21596024">
            <a:off x="4515777" y="2184799"/>
            <a:ext cx="155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Object</a:t>
            </a:r>
          </a:p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Histogram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2115912" y="3103856"/>
            <a:ext cx="727896" cy="2516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TextBox 22"/>
          <p:cNvSpPr txBox="1"/>
          <p:nvPr/>
        </p:nvSpPr>
        <p:spPr>
          <a:xfrm rot="21596024">
            <a:off x="1693165" y="2588001"/>
            <a:ext cx="155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Object </a:t>
            </a:r>
          </a:p>
          <a:p>
            <a:pPr algn="ctr"/>
            <a:r>
              <a:rPr lang="en-US" sz="1400" b="1" u="sng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Detection</a:t>
            </a:r>
          </a:p>
        </p:txBody>
      </p:sp>
      <p:pic>
        <p:nvPicPr>
          <p:cNvPr id="26" name="Picture 4" descr="https://lh4.googleusercontent.com/WS2TuJvgLp-r3b7RoBTB1QBw3hiPEq1KjrcwNd2PkjOZBsK25pWSfajzQb7JAcPsZfQZtdGFSLG4sJnpOoKSkNTWZbmj-gX1I83WwksMWPJB0aCLKdi29j9pxyZQR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61581" y="2977137"/>
            <a:ext cx="667823" cy="47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s://lh6.googleusercontent.com/1v-Z87d10IzYzR69Jx-9vFfI9r7p9h-S_vAfhuB_34HLlv2oZ6wd98dqxXvzpC6Dn4H0o6R9Vt-4S1xTclk9nLpnD5h3eVeTdjlw8NOuBgVzrfF8LmIW1jz80XV3o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3906" y="2988610"/>
            <a:ext cx="667613" cy="4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ight Arrow 27"/>
          <p:cNvSpPr/>
          <p:nvPr/>
        </p:nvSpPr>
        <p:spPr>
          <a:xfrm>
            <a:off x="5019530" y="3775605"/>
            <a:ext cx="567165" cy="2516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TextBox 28"/>
          <p:cNvSpPr txBox="1"/>
          <p:nvPr/>
        </p:nvSpPr>
        <p:spPr>
          <a:xfrm rot="21596024">
            <a:off x="6459993" y="2588001"/>
            <a:ext cx="155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Histogram</a:t>
            </a:r>
          </a:p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binding</a:t>
            </a:r>
          </a:p>
        </p:txBody>
      </p:sp>
      <p:sp>
        <p:nvSpPr>
          <p:cNvPr id="30" name="TextBox 29"/>
          <p:cNvSpPr txBox="1"/>
          <p:nvPr/>
        </p:nvSpPr>
        <p:spPr>
          <a:xfrm rot="21596024">
            <a:off x="7638703" y="3431131"/>
            <a:ext cx="155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Final Image</a:t>
            </a:r>
          </a:p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Representation</a:t>
            </a:r>
          </a:p>
        </p:txBody>
      </p:sp>
      <p:sp>
        <p:nvSpPr>
          <p:cNvPr id="40" name="Right Arrow 39"/>
          <p:cNvSpPr/>
          <p:nvPr/>
        </p:nvSpPr>
        <p:spPr>
          <a:xfrm>
            <a:off x="5019530" y="5116566"/>
            <a:ext cx="567165" cy="2516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Right Arrow 40"/>
          <p:cNvSpPr/>
          <p:nvPr/>
        </p:nvSpPr>
        <p:spPr>
          <a:xfrm>
            <a:off x="6782898" y="5588505"/>
            <a:ext cx="998147" cy="2516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2" name="TextBox 41"/>
          <p:cNvSpPr txBox="1"/>
          <p:nvPr/>
        </p:nvSpPr>
        <p:spPr>
          <a:xfrm rot="21582812">
            <a:off x="4576539" y="5706694"/>
            <a:ext cx="155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Background </a:t>
            </a:r>
          </a:p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Histogram</a:t>
            </a:r>
          </a:p>
        </p:txBody>
      </p:sp>
      <p:sp>
        <p:nvSpPr>
          <p:cNvPr id="43" name="TextBox 42"/>
          <p:cNvSpPr txBox="1"/>
          <p:nvPr/>
        </p:nvSpPr>
        <p:spPr>
          <a:xfrm rot="21596024">
            <a:off x="4509943" y="4604862"/>
            <a:ext cx="155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Object</a:t>
            </a:r>
          </a:p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Histogram</a:t>
            </a:r>
          </a:p>
        </p:txBody>
      </p:sp>
      <p:sp>
        <p:nvSpPr>
          <p:cNvPr id="44" name="Right Arrow 43"/>
          <p:cNvSpPr/>
          <p:nvPr/>
        </p:nvSpPr>
        <p:spPr>
          <a:xfrm>
            <a:off x="2151088" y="5552128"/>
            <a:ext cx="727896" cy="2516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5" name="TextBox 44"/>
          <p:cNvSpPr txBox="1"/>
          <p:nvPr/>
        </p:nvSpPr>
        <p:spPr>
          <a:xfrm rot="21596024">
            <a:off x="1765173" y="5036273"/>
            <a:ext cx="155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Semantic</a:t>
            </a:r>
          </a:p>
          <a:p>
            <a:pPr algn="ctr"/>
            <a:r>
              <a:rPr lang="en-US" sz="1400" b="1" u="sng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Segmentation</a:t>
            </a:r>
          </a:p>
        </p:txBody>
      </p:sp>
      <p:sp>
        <p:nvSpPr>
          <p:cNvPr id="48" name="Right Arrow 47"/>
          <p:cNvSpPr/>
          <p:nvPr/>
        </p:nvSpPr>
        <p:spPr>
          <a:xfrm>
            <a:off x="5019530" y="6223877"/>
            <a:ext cx="567165" cy="2516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9" name="TextBox 48"/>
          <p:cNvSpPr txBox="1"/>
          <p:nvPr/>
        </p:nvSpPr>
        <p:spPr>
          <a:xfrm rot="21596024">
            <a:off x="6495169" y="5036273"/>
            <a:ext cx="155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Histogram</a:t>
            </a:r>
          </a:p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binding</a:t>
            </a:r>
          </a:p>
        </p:txBody>
      </p:sp>
      <p:sp>
        <p:nvSpPr>
          <p:cNvPr id="50" name="TextBox 49"/>
          <p:cNvSpPr txBox="1"/>
          <p:nvPr/>
        </p:nvSpPr>
        <p:spPr>
          <a:xfrm rot="21596024">
            <a:off x="7586389" y="5879403"/>
            <a:ext cx="155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Final Image</a:t>
            </a:r>
          </a:p>
          <a:p>
            <a:pPr algn="ctr"/>
            <a:r>
              <a:rPr lang="en-US" sz="1400" b="1" dirty="0" smtClean="0">
                <a:solidFill>
                  <a:srgbClr val="660066"/>
                </a:solidFill>
                <a:latin typeface="Calibri" pitchFamily="34" charset="0"/>
                <a:cs typeface="Calibri" pitchFamily="34" charset="0"/>
              </a:rPr>
              <a:t>Representation</a:t>
            </a:r>
          </a:p>
        </p:txBody>
      </p:sp>
      <p:pic>
        <p:nvPicPr>
          <p:cNvPr id="2061" name="Picture 13" descr="C:\Users\ankit\Dropbox\ppt_images\0055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8" y="2554653"/>
            <a:ext cx="1771454" cy="13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3" descr="C:\Users\ankit\Dropbox\ppt_images\0055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8" y="5015734"/>
            <a:ext cx="1771454" cy="13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ankit\Dropbox\ppt_images\00554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320" y="5015734"/>
            <a:ext cx="1771194" cy="132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651378" y="3140968"/>
            <a:ext cx="600120" cy="711764"/>
          </a:xfrm>
          <a:prstGeom prst="rect">
            <a:avLst/>
          </a:prstGeom>
          <a:solidFill>
            <a:srgbClr val="FF0000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0000"/>
              </a:solidFill>
            </a:endParaRPr>
          </a:p>
        </p:txBody>
      </p:sp>
      <p:pic>
        <p:nvPicPr>
          <p:cNvPr id="2064" name="Picture 16" descr="https://lh6.googleusercontent.com/J-G8FqKcfKVb4YKOAq_Tjt1xptPFKthKdop1p1yn9cpBmuUYpxefycNQ-44AHoaFeeMV9s-0s-R-NDrjnvRWaaMCYa1wGByYCCYC5R9d6p5OCM_BzdQccTm5mGuiV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610" y="5899468"/>
            <a:ext cx="936104" cy="69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lh5.googleusercontent.com/HDert-LbUWi31OtIPpkzVXpKh7ySQwJAyuQBkJ7ZwNyXPSeoh7CVzcO2OR0cxkkntI2S7SUN_fKAbTAEDqQK2y8iNU1kKHdQGynB79vjXQRY9IVNWYvVleld60-jV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75" y="4776354"/>
            <a:ext cx="922539" cy="69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8" descr="https://lh5.googleusercontent.com/HDert-LbUWi31OtIPpkzVXpKh7ySQwJAyuQBkJ7ZwNyXPSeoh7CVzcO2OR0cxkkntI2S7SUN_fKAbTAEDqQK2y8iNU1kKHdQGynB79vjXQRY9IVNWYvVleld60-jVQ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143" y="5372706"/>
            <a:ext cx="607072" cy="45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6" descr="https://lh6.googleusercontent.com/J-G8FqKcfKVb4YKOAq_Tjt1xptPFKthKdop1p1yn9cpBmuUYpxefycNQ-44AHoaFeeMV9s-0s-R-NDrjnvRWaaMCYa1wGByYCCYC5R9d6p5OCM_BzdQccTm5mGuiV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914" y="5368221"/>
            <a:ext cx="615997" cy="45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397026" y="1196752"/>
            <a:ext cx="9071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Existing approaches of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object detection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semantic segmentation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can be adapted to solve the histogram decomposition problem.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IN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8258" y="1201132"/>
            <a:ext cx="8863261" cy="540060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503521" y="1772816"/>
            <a:ext cx="81009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We are only interested in </a:t>
            </a:r>
            <a:r>
              <a:rPr lang="en-US" sz="2400" b="1" u="sng" dirty="0" smtClean="0">
                <a:latin typeface="Calibri" pitchFamily="34" charset="0"/>
                <a:cs typeface="Calibri" pitchFamily="34" charset="0"/>
              </a:rPr>
              <a:t>histogram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of objects.</a:t>
            </a:r>
          </a:p>
          <a:p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We do not aim at finding 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tight bounding box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around an object or 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pixel accurate segmentation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of an object.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575" y="3212976"/>
            <a:ext cx="79678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Solving histogram decomposition using such methods would be an </a:t>
            </a:r>
            <a:r>
              <a:rPr lang="en-US" sz="24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overkill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 as they are computationally very expensive.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We present a simple and computationally efficient alternative for this problem.</a:t>
            </a:r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2621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subTitle" idx="1"/>
          </p:nvPr>
        </p:nvSpPr>
        <p:spPr>
          <a:xfrm>
            <a:off x="392719" y="2939296"/>
            <a:ext cx="8373300" cy="1682482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buNone/>
            </a:pPr>
            <a:r>
              <a:rPr lang="en" sz="3600" dirty="0" smtClean="0">
                <a:solidFill>
                  <a:schemeClr val="tx1"/>
                </a:solidFill>
              </a:rPr>
              <a:t>Special Acknowledgement</a:t>
            </a:r>
          </a:p>
          <a:p>
            <a:pPr lvl="0" rtl="0">
              <a:buNone/>
            </a:pPr>
            <a:endParaRPr lang="en" sz="2400" dirty="0">
              <a:solidFill>
                <a:schemeClr val="tx1"/>
              </a:solidFill>
            </a:endParaRPr>
          </a:p>
          <a:p>
            <a:pPr lvl="0" rtl="0">
              <a:buNone/>
            </a:pPr>
            <a:r>
              <a:rPr lang="en" sz="2400" dirty="0" smtClean="0">
                <a:solidFill>
                  <a:schemeClr val="tx1"/>
                </a:solidFill>
              </a:rPr>
              <a:t>Dr. Karteek Alahari</a:t>
            </a:r>
            <a:endParaRPr lang="en" sz="24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2284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28588"/>
            <a:ext cx="8289677" cy="1500212"/>
          </a:xfrm>
        </p:spPr>
        <p:txBody>
          <a:bodyPr/>
          <a:lstStyle/>
          <a:p>
            <a:r>
              <a:rPr lang="en-US" dirty="0" smtClean="0"/>
              <a:t>Decomposing Histograms</a:t>
            </a:r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807492" y="2996952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Image</a:t>
            </a:r>
            <a:endParaRPr lang="en-IN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391668" y="2391271"/>
            <a:ext cx="648072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3275856" y="2195572"/>
            <a:ext cx="792088" cy="3176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5856" y="2205445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Object 1</a:t>
            </a:r>
            <a:endParaRPr lang="en-IN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99992" y="2195572"/>
            <a:ext cx="792088" cy="3176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9992" y="2205445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Object 2</a:t>
            </a:r>
            <a:endParaRPr lang="en-IN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32240" y="2195572"/>
            <a:ext cx="792088" cy="3176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2240" y="2205445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Object k</a:t>
            </a:r>
            <a:endParaRPr lang="en-IN" sz="1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724128" y="2354396"/>
            <a:ext cx="648072" cy="4937"/>
          </a:xfrm>
          <a:prstGeom prst="line">
            <a:avLst/>
          </a:prstGeom>
          <a:ln w="41275" cap="rnd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399780" y="2474312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  <a:cs typeface="Calibri" pitchFamily="34" charset="0"/>
                            </a:rPr>
                            <m:t>𝒘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cs typeface="Calibri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i="1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780" y="2474312"/>
                <a:ext cx="648072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/>
          <p:cNvCxnSpPr/>
          <p:nvPr/>
        </p:nvCxnSpPr>
        <p:spPr>
          <a:xfrm>
            <a:off x="4283968" y="2182872"/>
            <a:ext cx="0" cy="64807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508104" y="2195572"/>
            <a:ext cx="0" cy="64807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16216" y="2195572"/>
            <a:ext cx="0" cy="100811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35684" y="291565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Calibri" pitchFamily="34" charset="0"/>
                <a:cs typeface="Calibri" pitchFamily="34" charset="0"/>
              </a:rPr>
              <a:t>h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95724" y="291565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→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5508104" y="2195572"/>
            <a:ext cx="0" cy="100811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283968" y="2195572"/>
            <a:ext cx="0" cy="100811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255764" y="2879648"/>
            <a:ext cx="426856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ight Brace 34"/>
          <p:cNvSpPr/>
          <p:nvPr/>
        </p:nvSpPr>
        <p:spPr>
          <a:xfrm>
            <a:off x="7596336" y="2132856"/>
            <a:ext cx="288032" cy="698088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Right Brace 35"/>
          <p:cNvSpPr/>
          <p:nvPr/>
        </p:nvSpPr>
        <p:spPr>
          <a:xfrm>
            <a:off x="7596336" y="2879648"/>
            <a:ext cx="288032" cy="324036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TextBox 36"/>
          <p:cNvSpPr txBox="1"/>
          <p:nvPr/>
        </p:nvSpPr>
        <p:spPr>
          <a:xfrm>
            <a:off x="7884368" y="2276872"/>
            <a:ext cx="9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(given)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884368" y="2843644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(to be estimated)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255764" y="1383159"/>
            <a:ext cx="2056408" cy="594648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275856" y="1331476"/>
                <a:ext cx="22523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/>
                            <a:cs typeface="Calibri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/>
                            <a:cs typeface="Calibri" pitchFamily="34" charset="0"/>
                          </a:rPr>
                          <m:t>𝒙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cs typeface="Calibri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i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= histogram of i</a:t>
                </a:r>
                <a:r>
                  <a:rPr lang="en-US" baseline="30000" dirty="0" smtClean="0">
                    <a:latin typeface="Calibri" pitchFamily="34" charset="0"/>
                    <a:cs typeface="Calibri" pitchFamily="34" charset="0"/>
                  </a:rPr>
                  <a:t>th  </a:t>
                </a: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object</a:t>
                </a:r>
                <a:endParaRPr lang="en-US" i="1" baseline="30000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1331476"/>
                <a:ext cx="2252340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2162" t="-4717" b="-1415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/>
          <p:cNvSpPr/>
          <p:nvPr/>
        </p:nvSpPr>
        <p:spPr>
          <a:xfrm>
            <a:off x="5611936" y="1394192"/>
            <a:ext cx="2056408" cy="594648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5632028" y="1340768"/>
                <a:ext cx="22523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/>
                            <a:cs typeface="Calibri" pitchFamily="34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  <a:cs typeface="Calibri" pitchFamily="34" charset="0"/>
                          </a:rPr>
                          <m:t>𝒘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cs typeface="Calibri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i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= hyperplane  separating i</a:t>
                </a:r>
                <a:r>
                  <a:rPr lang="en-US" baseline="30000" dirty="0" smtClean="0">
                    <a:latin typeface="Calibri" pitchFamily="34" charset="0"/>
                    <a:cs typeface="Calibri" pitchFamily="34" charset="0"/>
                  </a:rPr>
                  <a:t>th  </a:t>
                </a: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object</a:t>
                </a:r>
                <a:endParaRPr lang="en-US" i="1" baseline="30000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2028" y="1340768"/>
                <a:ext cx="2252340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2439" t="-4717" b="-1415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https://lh6.googleusercontent.com/E0rFSGgZGuI4bPQIcCPYmU7sZH6aqKs6vTEjySu2aFsX_YEXTVqgwPMq3a3Hm2JR2H2yMTzuf3wW4QpZv6zKAuOvB4-xbxHcWIKVclrc5HTwqJ73uDslRHlx1T5-Y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93" y="1916832"/>
            <a:ext cx="1706983" cy="110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540668" y="1916832"/>
            <a:ext cx="1706984" cy="1091153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5" name="TextBox 44"/>
          <p:cNvSpPr txBox="1"/>
          <p:nvPr/>
        </p:nvSpPr>
        <p:spPr>
          <a:xfrm>
            <a:off x="638076" y="2162245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unnormalized</a:t>
            </a:r>
          </a:p>
          <a:p>
            <a:r>
              <a:rPr lang="en-US" sz="1400" dirty="0" smtClean="0">
                <a:latin typeface="Calibri" pitchFamily="34" charset="0"/>
                <a:cs typeface="Calibri" pitchFamily="34" charset="0"/>
              </a:rPr>
              <a:t>histogram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b="1" i="1" dirty="0" smtClean="0">
                <a:latin typeface="Calibri" pitchFamily="34" charset="0"/>
                <a:cs typeface="Calibri" pitchFamily="34" charset="0"/>
              </a:rPr>
              <a:t>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IN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2" name="Picture 2" descr="https://lh6.googleusercontent.com/E0rFSGgZGuI4bPQIcCPYmU7sZH6aqKs6vTEjySu2aFsX_YEXTVqgwPMq3a3Hm2JR2H2yMTzuf3wW4QpZv6zKAuOvB4-xbxHcWIKVclrc5HTwqJ73uDslRHlx1T5-Y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52" y="4806444"/>
            <a:ext cx="2041624" cy="14401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lowchart: Process 43"/>
          <p:cNvSpPr/>
          <p:nvPr/>
        </p:nvSpPr>
        <p:spPr>
          <a:xfrm>
            <a:off x="522660" y="4806444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" name="Flowchart: Process 46"/>
          <p:cNvSpPr/>
          <p:nvPr/>
        </p:nvSpPr>
        <p:spPr>
          <a:xfrm>
            <a:off x="522660" y="5094476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" name="Flowchart: Process 47"/>
          <p:cNvSpPr/>
          <p:nvPr/>
        </p:nvSpPr>
        <p:spPr>
          <a:xfrm>
            <a:off x="522660" y="5382508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9" name="Flowchart: Process 48"/>
          <p:cNvSpPr/>
          <p:nvPr/>
        </p:nvSpPr>
        <p:spPr>
          <a:xfrm>
            <a:off x="522660" y="5670540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3" name="Flowchart: Process 62"/>
          <p:cNvSpPr/>
          <p:nvPr/>
        </p:nvSpPr>
        <p:spPr>
          <a:xfrm>
            <a:off x="522660" y="5958572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4" name="Flowchart: Process 83"/>
          <p:cNvSpPr/>
          <p:nvPr/>
        </p:nvSpPr>
        <p:spPr>
          <a:xfrm>
            <a:off x="514152" y="4806444"/>
            <a:ext cx="2041624" cy="1440160"/>
          </a:xfrm>
          <a:prstGeom prst="flowChartProcess">
            <a:avLst/>
          </a:prstGeom>
          <a:solidFill>
            <a:schemeClr val="bg1">
              <a:alpha val="6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5" name="Flowchart: Process 84"/>
          <p:cNvSpPr/>
          <p:nvPr/>
        </p:nvSpPr>
        <p:spPr>
          <a:xfrm>
            <a:off x="924992" y="4806444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6" name="Flowchart: Process 85"/>
          <p:cNvSpPr/>
          <p:nvPr/>
        </p:nvSpPr>
        <p:spPr>
          <a:xfrm>
            <a:off x="924992" y="5094476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7" name="Flowchart: Process 86"/>
          <p:cNvSpPr/>
          <p:nvPr/>
        </p:nvSpPr>
        <p:spPr>
          <a:xfrm>
            <a:off x="924992" y="5382508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8" name="Flowchart: Process 87"/>
          <p:cNvSpPr/>
          <p:nvPr/>
        </p:nvSpPr>
        <p:spPr>
          <a:xfrm>
            <a:off x="924992" y="5670540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9" name="Flowchart: Process 88"/>
          <p:cNvSpPr/>
          <p:nvPr/>
        </p:nvSpPr>
        <p:spPr>
          <a:xfrm>
            <a:off x="924992" y="5958572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0" name="Flowchart: Process 89"/>
          <p:cNvSpPr/>
          <p:nvPr/>
        </p:nvSpPr>
        <p:spPr>
          <a:xfrm>
            <a:off x="514152" y="4806444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1" name="Flowchart: Process 90"/>
          <p:cNvSpPr/>
          <p:nvPr/>
        </p:nvSpPr>
        <p:spPr>
          <a:xfrm>
            <a:off x="514152" y="5094476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2" name="Flowchart: Process 91"/>
          <p:cNvSpPr/>
          <p:nvPr/>
        </p:nvSpPr>
        <p:spPr>
          <a:xfrm>
            <a:off x="514152" y="5382508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3" name="Flowchart: Process 92"/>
          <p:cNvSpPr/>
          <p:nvPr/>
        </p:nvSpPr>
        <p:spPr>
          <a:xfrm>
            <a:off x="514152" y="5670540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4" name="Flowchart: Process 93"/>
          <p:cNvSpPr/>
          <p:nvPr/>
        </p:nvSpPr>
        <p:spPr>
          <a:xfrm>
            <a:off x="514152" y="5958572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5" name="Flowchart: Process 94"/>
          <p:cNvSpPr/>
          <p:nvPr/>
        </p:nvSpPr>
        <p:spPr>
          <a:xfrm>
            <a:off x="1344340" y="4806444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6" name="Flowchart: Process 95"/>
          <p:cNvSpPr/>
          <p:nvPr/>
        </p:nvSpPr>
        <p:spPr>
          <a:xfrm>
            <a:off x="1344340" y="5094476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7" name="Flowchart: Process 96"/>
          <p:cNvSpPr/>
          <p:nvPr/>
        </p:nvSpPr>
        <p:spPr>
          <a:xfrm>
            <a:off x="1344340" y="5382508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8" name="Flowchart: Process 97"/>
          <p:cNvSpPr/>
          <p:nvPr/>
        </p:nvSpPr>
        <p:spPr>
          <a:xfrm>
            <a:off x="1344340" y="5670540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9" name="Flowchart: Process 98"/>
          <p:cNvSpPr/>
          <p:nvPr/>
        </p:nvSpPr>
        <p:spPr>
          <a:xfrm>
            <a:off x="1344340" y="5958572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0" name="Flowchart: Process 99"/>
          <p:cNvSpPr/>
          <p:nvPr/>
        </p:nvSpPr>
        <p:spPr>
          <a:xfrm>
            <a:off x="1759496" y="4806444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1" name="Flowchart: Process 100"/>
          <p:cNvSpPr/>
          <p:nvPr/>
        </p:nvSpPr>
        <p:spPr>
          <a:xfrm>
            <a:off x="1759496" y="5094476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2" name="Flowchart: Process 101"/>
          <p:cNvSpPr/>
          <p:nvPr/>
        </p:nvSpPr>
        <p:spPr>
          <a:xfrm>
            <a:off x="1759496" y="5382508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3" name="Flowchart: Process 102"/>
          <p:cNvSpPr/>
          <p:nvPr/>
        </p:nvSpPr>
        <p:spPr>
          <a:xfrm>
            <a:off x="1759496" y="5670540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4" name="Flowchart: Process 103"/>
          <p:cNvSpPr/>
          <p:nvPr/>
        </p:nvSpPr>
        <p:spPr>
          <a:xfrm>
            <a:off x="1759496" y="5958572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5" name="Flowchart: Process 104"/>
          <p:cNvSpPr/>
          <p:nvPr/>
        </p:nvSpPr>
        <p:spPr>
          <a:xfrm>
            <a:off x="2170336" y="4806444"/>
            <a:ext cx="3854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6" name="Flowchart: Process 105"/>
          <p:cNvSpPr/>
          <p:nvPr/>
        </p:nvSpPr>
        <p:spPr>
          <a:xfrm>
            <a:off x="2170336" y="5094476"/>
            <a:ext cx="3854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7" name="Flowchart: Process 106"/>
          <p:cNvSpPr/>
          <p:nvPr/>
        </p:nvSpPr>
        <p:spPr>
          <a:xfrm>
            <a:off x="2170336" y="5382508"/>
            <a:ext cx="3854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8" name="Flowchart: Process 107"/>
          <p:cNvSpPr/>
          <p:nvPr/>
        </p:nvSpPr>
        <p:spPr>
          <a:xfrm>
            <a:off x="2170336" y="5670540"/>
            <a:ext cx="3854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9" name="Flowchart: Process 108"/>
          <p:cNvSpPr/>
          <p:nvPr/>
        </p:nvSpPr>
        <p:spPr>
          <a:xfrm>
            <a:off x="2170336" y="5958572"/>
            <a:ext cx="3854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0" name="Rectangle 129"/>
          <p:cNvSpPr/>
          <p:nvPr/>
        </p:nvSpPr>
        <p:spPr>
          <a:xfrm>
            <a:off x="1768944" y="5119876"/>
            <a:ext cx="58244" cy="229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1" name="Rectangle 130"/>
          <p:cNvSpPr/>
          <p:nvPr/>
        </p:nvSpPr>
        <p:spPr>
          <a:xfrm>
            <a:off x="1840952" y="5179438"/>
            <a:ext cx="58244" cy="174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2" name="Rectangle 131"/>
          <p:cNvSpPr/>
          <p:nvPr/>
        </p:nvSpPr>
        <p:spPr>
          <a:xfrm>
            <a:off x="1912960" y="5246458"/>
            <a:ext cx="58244" cy="107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3" name="Rectangle 132"/>
          <p:cNvSpPr/>
          <p:nvPr/>
        </p:nvSpPr>
        <p:spPr>
          <a:xfrm>
            <a:off x="1996604" y="5169626"/>
            <a:ext cx="76324" cy="1839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4" name="Rectangle 133"/>
          <p:cNvSpPr/>
          <p:nvPr/>
        </p:nvSpPr>
        <p:spPr>
          <a:xfrm>
            <a:off x="2078184" y="5212948"/>
            <a:ext cx="58244" cy="140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12" name="Straight Arrow Connector 111"/>
          <p:cNvCxnSpPr/>
          <p:nvPr/>
        </p:nvCxnSpPr>
        <p:spPr>
          <a:xfrm flipV="1">
            <a:off x="1912020" y="5094476"/>
            <a:ext cx="1219820" cy="1440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2195736" y="443711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N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539552" y="444640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1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251520" y="474713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1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179512" y="594928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M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971600" y="444640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1403648" y="444640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1835696" y="444640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251520" y="530120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251520" y="561123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251520" y="502246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1" name="Straight Arrow Connector 150"/>
          <p:cNvCxnSpPr/>
          <p:nvPr/>
        </p:nvCxnSpPr>
        <p:spPr>
          <a:xfrm flipV="1">
            <a:off x="1907704" y="5670540"/>
            <a:ext cx="1219820" cy="1440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/>
              <p:cNvSpPr txBox="1"/>
              <p:nvPr/>
            </p:nvSpPr>
            <p:spPr>
              <a:xfrm>
                <a:off x="4623916" y="2483604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  <a:cs typeface="Calibri" pitchFamily="34" charset="0"/>
                            </a:rPr>
                            <m:t>𝒘</m:t>
                          </m:r>
                        </m:e>
                        <m:sub>
                          <m:r>
                            <a:rPr lang="en-US" b="0" i="0" smtClean="0">
                              <a:latin typeface="Cambria Math"/>
                              <a:cs typeface="Calibri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i="1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10" name="TextBox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3916" y="2483604"/>
                <a:ext cx="648072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/>
              <p:cNvSpPr txBox="1"/>
              <p:nvPr/>
            </p:nvSpPr>
            <p:spPr>
              <a:xfrm>
                <a:off x="6928172" y="2492896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  <a:cs typeface="Calibri" pitchFamily="34" charset="0"/>
                            </a:rPr>
                            <m:t>𝒘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cs typeface="Calibri" pitchFamily="34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i="1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11" name="TextBox 1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8172" y="2492896"/>
                <a:ext cx="648072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/>
              <p:cNvSpPr txBox="1"/>
              <p:nvPr/>
            </p:nvSpPr>
            <p:spPr>
              <a:xfrm>
                <a:off x="4623916" y="2924944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  <a:cs typeface="Calibri" pitchFamily="34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cs typeface="Calibri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b="1" i="1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14" name="TextBox 1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3916" y="2924944"/>
                <a:ext cx="648072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/>
              <p:cNvSpPr txBox="1"/>
              <p:nvPr/>
            </p:nvSpPr>
            <p:spPr>
              <a:xfrm>
                <a:off x="6928172" y="2915652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  <a:cs typeface="Calibri" pitchFamily="34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cs typeface="Calibri" pitchFamily="34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b="1" i="1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15" name="TextBox 1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8172" y="2915652"/>
                <a:ext cx="648072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/>
              <p:cNvSpPr txBox="1"/>
              <p:nvPr/>
            </p:nvSpPr>
            <p:spPr>
              <a:xfrm>
                <a:off x="3399780" y="2915652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  <a:cs typeface="Calibri" pitchFamily="34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cs typeface="Calibri" pitchFamily="34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b="1" i="1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16" name="TextBox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780" y="2915652"/>
                <a:ext cx="648072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154484" y="5450419"/>
                <a:ext cx="3638753" cy="710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IN" i="1" smtClean="0">
                            <a:latin typeface="Cambria Math"/>
                            <a:ea typeface="Cambria Math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itchFamily="18" charset="0"/>
                            <a:ea typeface="Cambria Math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itchFamily="18" charset="0"/>
                            <a:ea typeface="Cambria Math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b="0" i="1" smtClean="0">
                            <a:latin typeface="Cambria Math" pitchFamily="18" charset="0"/>
                            <a:ea typeface="Cambria Math" pitchFamily="18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IN" dirty="0" smtClean="0">
                    <a:latin typeface="Cambria Math" pitchFamily="18" charset="0"/>
                    <a:ea typeface="Cambria Math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IN" i="1" dirty="0" smtClean="0">
                        <a:latin typeface="Cambria Math" pitchFamily="18" charset="0"/>
                        <a:ea typeface="Cambria Math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itchFamily="18" charset="0"/>
                        <a:ea typeface="Cambria Math" pitchFamily="18" charset="0"/>
                      </a:rPr>
                      <m:t>     1,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itchFamily="18" charset="0"/>
                        <a:ea typeface="Cambria Math" pitchFamily="18" charset="0"/>
                      </a:rPr>
                      <m:t>if</m:t>
                    </m:r>
                    <m:sSubSup>
                      <m:sSubSupPr>
                        <m:ctrlPr>
                          <a:rPr lang="en-IN" i="1">
                            <a:latin typeface="Cambria Math"/>
                            <a:ea typeface="Cambria Math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itchFamily="18" charset="0"/>
                            <a:ea typeface="Cambria Math" pitchFamily="18" charset="0"/>
                          </a:rPr>
                          <m:t> </m:t>
                        </m:r>
                        <m:r>
                          <a:rPr lang="en-US" b="0" i="1">
                            <a:latin typeface="Cambria Math" pitchFamily="18" charset="0"/>
                            <a:ea typeface="Cambria Math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itchFamily="18" charset="0"/>
                            <a:ea typeface="Cambria Math" pitchFamily="18" charset="0"/>
                          </a:rPr>
                          <m:t>𝑖𝑗</m:t>
                        </m:r>
                        <m:r>
                          <a:rPr lang="en-US" b="0" i="1" smtClean="0">
                            <a:latin typeface="Cambria Math" pitchFamily="18" charset="0"/>
                            <a:ea typeface="Cambria Math" pitchFamily="18" charset="0"/>
                          </a:rPr>
                          <m:t> </m:t>
                        </m:r>
                      </m:sub>
                      <m:sup/>
                    </m:sSubSup>
                    <m:r>
                      <m:rPr>
                        <m:sty m:val="p"/>
                      </m:rPr>
                      <a:rPr lang="en-US" b="0" i="0" smtClean="0">
                        <a:latin typeface="Cambria Math" pitchFamily="18" charset="0"/>
                        <a:ea typeface="Cambria Math" pitchFamily="18" charset="0"/>
                      </a:rPr>
                      <m:t>belongs</m:t>
                    </m:r>
                    <m:r>
                      <a:rPr lang="en-US" b="0" i="1" smtClean="0">
                        <a:latin typeface="Cambria Math" pitchFamily="18" charset="0"/>
                        <a:ea typeface="Cambria Math" pitchFamily="18" charset="0"/>
                      </a:rPr>
                      <m:t> </m:t>
                    </m:r>
                    <m:r>
                      <a:rPr lang="en-US" b="0" i="1" smtClean="0">
                        <a:latin typeface="Cambria Math" pitchFamily="18" charset="0"/>
                        <a:ea typeface="Cambria Math" pitchFamily="18" charset="0"/>
                      </a:rPr>
                      <m:t>𝑡𝑜</m:t>
                    </m:r>
                    <m:r>
                      <a:rPr lang="en-US" b="0" i="1" smtClean="0">
                        <a:latin typeface="Cambria Math" pitchFamily="18" charset="0"/>
                        <a:ea typeface="Cambria Math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itchFamily="18" charset="0"/>
                        <a:ea typeface="Cambria Math" pitchFamily="18" charset="0"/>
                      </a:rPr>
                      <m:t>p</m:t>
                    </m:r>
                    <m:r>
                      <a:rPr lang="en-US" b="0" i="1" baseline="30000" smtClean="0">
                        <a:latin typeface="Cambria Math" pitchFamily="18" charset="0"/>
                        <a:ea typeface="Cambria Math" pitchFamily="18" charset="0"/>
                      </a:rPr>
                      <m:t>𝑡h</m:t>
                    </m:r>
                    <m:r>
                      <a:rPr lang="en-US" b="0" i="1" baseline="30000" smtClean="0">
                        <a:latin typeface="Cambria Math" pitchFamily="18" charset="0"/>
                        <a:ea typeface="Cambria Math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itchFamily="18" charset="0"/>
                        <a:ea typeface="Cambria Math" pitchFamily="18" charset="0"/>
                      </a:rPr>
                      <m:t>class</m:t>
                    </m:r>
                  </m:oMath>
                </a14:m>
                <a:endParaRPr lang="en-IN" dirty="0" smtClean="0">
                  <a:latin typeface="Calibri" pitchFamily="34" charset="0"/>
                  <a:ea typeface="Cambria Math" pitchFamily="18" charset="0"/>
                  <a:cs typeface="Calibri" pitchFamily="34" charset="0"/>
                </a:endParaRPr>
              </a:p>
              <a:p>
                <a:r>
                  <a:rPr lang="en-US" dirty="0">
                    <a:latin typeface="Calibri" pitchFamily="34" charset="0"/>
                    <a:ea typeface="Cambria Math" pitchFamily="18" charset="0"/>
                    <a:cs typeface="Calibri" pitchFamily="34" charset="0"/>
                  </a:rPr>
                  <a:t> </a:t>
                </a:r>
                <a:r>
                  <a:rPr lang="en-US" dirty="0" smtClean="0">
                    <a:latin typeface="Calibri" pitchFamily="34" charset="0"/>
                    <a:ea typeface="Cambria Math" pitchFamily="18" charset="0"/>
                    <a:cs typeface="Calibri" pitchFamily="34" charset="0"/>
                  </a:rPr>
                  <a:t>               0, else</a:t>
                </a:r>
                <a:endParaRPr lang="en-IN" dirty="0">
                  <a:latin typeface="Calibri" pitchFamily="34" charset="0"/>
                  <a:ea typeface="Cambria Math" pitchFamily="18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4484" y="5450419"/>
                <a:ext cx="3638753" cy="710451"/>
              </a:xfrm>
              <a:prstGeom prst="rect">
                <a:avLst/>
              </a:prstGeom>
              <a:blipFill rotWithShape="1">
                <a:blip r:embed="rId12"/>
                <a:stretch>
                  <a:fillRect b="-1282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/>
              <p:cNvSpPr txBox="1"/>
              <p:nvPr/>
            </p:nvSpPr>
            <p:spPr>
              <a:xfrm>
                <a:off x="3094466" y="4877048"/>
                <a:ext cx="547842" cy="4009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IN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/>
                            </a:rPr>
                            <m:t>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𝑖𝑗</m:t>
                          </m:r>
                        </m:sub>
                        <m:sup/>
                      </m:sSubSup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117" name="TextBox 1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466" y="4877048"/>
                <a:ext cx="547842" cy="400944"/>
              </a:xfrm>
              <a:prstGeom prst="rect">
                <a:avLst/>
              </a:prstGeom>
              <a:blipFill rotWithShape="1">
                <a:blip r:embed="rId13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Left Brace 31"/>
          <p:cNvSpPr/>
          <p:nvPr/>
        </p:nvSpPr>
        <p:spPr>
          <a:xfrm>
            <a:off x="3779912" y="5611232"/>
            <a:ext cx="144016" cy="36933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8" name="Rectangle 117"/>
          <p:cNvSpPr/>
          <p:nvPr/>
        </p:nvSpPr>
        <p:spPr>
          <a:xfrm>
            <a:off x="3851920" y="4623271"/>
            <a:ext cx="2056408" cy="594648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/>
              <p:cNvSpPr txBox="1"/>
              <p:nvPr/>
            </p:nvSpPr>
            <p:spPr>
              <a:xfrm>
                <a:off x="3903836" y="4590420"/>
                <a:ext cx="2252340" cy="668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/>
                            <a:cs typeface="Calibri" pitchFamily="34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  <a:cs typeface="Calibri" pitchFamily="34" charset="0"/>
                          </a:rPr>
                          <m:t>𝒉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cs typeface="Calibri" pitchFamily="34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i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= histogram of (i,j)</a:t>
                </a:r>
                <a:r>
                  <a:rPr lang="en-US" baseline="30000" dirty="0" err="1" smtClean="0">
                    <a:latin typeface="Calibri" pitchFamily="34" charset="0"/>
                    <a:cs typeface="Calibri" pitchFamily="34" charset="0"/>
                  </a:rPr>
                  <a:t>th</a:t>
                </a:r>
                <a:r>
                  <a:rPr lang="en-US" baseline="30000" dirty="0" smtClean="0">
                    <a:latin typeface="Calibri" pitchFamily="34" charset="0"/>
                    <a:cs typeface="Calibri" pitchFamily="34" charset="0"/>
                  </a:rPr>
                  <a:t>  </a:t>
                </a: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bin</a:t>
                </a:r>
                <a:endParaRPr lang="en-US" i="1" baseline="30000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19" name="TextBox 1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3836" y="4590420"/>
                <a:ext cx="2252340" cy="668645"/>
              </a:xfrm>
              <a:prstGeom prst="rect">
                <a:avLst/>
              </a:prstGeom>
              <a:blipFill rotWithShape="1">
                <a:blip r:embed="rId14"/>
                <a:stretch>
                  <a:fillRect l="-2162" t="-3636" b="-1363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Rectangle 119"/>
          <p:cNvSpPr/>
          <p:nvPr/>
        </p:nvSpPr>
        <p:spPr>
          <a:xfrm>
            <a:off x="6804248" y="5418430"/>
            <a:ext cx="2056408" cy="594648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/>
              <p:cNvSpPr txBox="1"/>
              <p:nvPr/>
            </p:nvSpPr>
            <p:spPr>
              <a:xfrm>
                <a:off x="6856164" y="5382508"/>
                <a:ext cx="2252340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/>
                            <a:cs typeface="Calibri" pitchFamily="34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  <a:cs typeface="Calibri" pitchFamily="34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cs typeface="Calibri" pitchFamily="34" charset="0"/>
                          </a:rPr>
                          <m:t>𝑖𝑗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  <a:cs typeface="Calibri" pitchFamily="34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’s = M × </a:t>
                </a:r>
                <a:r>
                  <a:rPr lang="en-US" dirty="0">
                    <a:latin typeface="Calibri" pitchFamily="34" charset="0"/>
                    <a:cs typeface="Calibri" pitchFamily="34" charset="0"/>
                  </a:rPr>
                  <a:t>N </a:t>
                </a: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× </a:t>
                </a:r>
                <a:r>
                  <a:rPr lang="en-US" i="1" dirty="0" smtClean="0">
                    <a:latin typeface="Cambria Math" pitchFamily="18" charset="0"/>
                    <a:ea typeface="Cambria Math" pitchFamily="18" charset="0"/>
                    <a:cs typeface="Calibri" pitchFamily="34" charset="0"/>
                  </a:rPr>
                  <a:t>k</a:t>
                </a:r>
                <a:r>
                  <a:rPr lang="en-US" i="1" baseline="30000" dirty="0">
                    <a:latin typeface="Cambria Math" pitchFamily="18" charset="0"/>
                    <a:ea typeface="Cambria Math" pitchFamily="18" charset="0"/>
                    <a:cs typeface="Calibri" pitchFamily="34" charset="0"/>
                  </a:rPr>
                  <a:t> </a:t>
                </a:r>
                <a:r>
                  <a:rPr lang="en-US" i="1" dirty="0" smtClean="0">
                    <a:latin typeface="Cambria Math" pitchFamily="18" charset="0"/>
                    <a:ea typeface="Cambria Math" pitchFamily="18" charset="0"/>
                    <a:cs typeface="Calibri" pitchFamily="34" charset="0"/>
                  </a:rPr>
                  <a:t> </a:t>
                </a:r>
              </a:p>
              <a:p>
                <a:r>
                  <a:rPr lang="en-US" dirty="0" smtClean="0">
                    <a:latin typeface="Calibri" pitchFamily="34" charset="0"/>
                    <a:ea typeface="Cambria Math" pitchFamily="18" charset="0"/>
                    <a:cs typeface="Calibri" pitchFamily="34" charset="0"/>
                  </a:rPr>
                  <a:t>binary  variables</a:t>
                </a:r>
              </a:p>
            </p:txBody>
          </p:sp>
        </mc:Choice>
        <mc:Fallback xmlns="">
          <p:sp>
            <p:nvSpPr>
              <p:cNvPr id="121" name="TextBox 1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6164" y="5382508"/>
                <a:ext cx="2252340" cy="710451"/>
              </a:xfrm>
              <a:prstGeom prst="rect">
                <a:avLst/>
              </a:prstGeom>
              <a:blipFill rotWithShape="1">
                <a:blip r:embed="rId15"/>
                <a:stretch>
                  <a:fillRect l="-2439" t="-3419" b="-1282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323528" y="3820786"/>
                <a:ext cx="8046640" cy="4003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sz="2000" dirty="0" smtClean="0">
                    <a:latin typeface="Calibri" pitchFamily="34" charset="0"/>
                    <a:cs typeface="Calibri" pitchFamily="34" charset="0"/>
                  </a:rPr>
                  <a:t>We propose a Linear Programming (LP) formulation to get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 smtClean="0">
                            <a:latin typeface="Cambria Math"/>
                            <a:cs typeface="Calibri" pitchFamily="34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latin typeface="Cambria Math"/>
                            <a:cs typeface="Calibri" pitchFamily="34" charset="0"/>
                          </a:rPr>
                          <m:t>𝒙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  <a:cs typeface="Calibri" pitchFamily="34" charset="0"/>
                          </a:rPr>
                          <m:t>𝑖</m:t>
                        </m:r>
                      </m:sub>
                      <m:sup/>
                    </m:sSubSup>
                  </m:oMath>
                </a14:m>
                <a:r>
                  <a:rPr lang="en-US" sz="2000" dirty="0" smtClean="0">
                    <a:latin typeface="Calibri" pitchFamily="34" charset="0"/>
                    <a:cs typeface="Calibri" pitchFamily="34" charset="0"/>
                  </a:rPr>
                  <a:t>’s</a:t>
                </a:r>
                <a:r>
                  <a:rPr lang="en-US" sz="2000" b="1" i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2000" dirty="0" smtClean="0">
                    <a:latin typeface="Calibri" pitchFamily="34" charset="0"/>
                    <a:cs typeface="Calibri" pitchFamily="34" charset="0"/>
                  </a:rPr>
                  <a:t>from </a:t>
                </a:r>
                <a:r>
                  <a:rPr lang="en-US" sz="2000" b="1" i="1" dirty="0" smtClean="0">
                    <a:latin typeface="Calibri" pitchFamily="34" charset="0"/>
                    <a:cs typeface="Calibri" pitchFamily="34" charset="0"/>
                  </a:rPr>
                  <a:t>h</a:t>
                </a:r>
                <a:r>
                  <a:rPr lang="en-US" sz="2000" dirty="0" smtClean="0">
                    <a:latin typeface="Calibri" pitchFamily="34" charset="0"/>
                    <a:cs typeface="Calibri" pitchFamily="34" charset="0"/>
                  </a:rPr>
                  <a:t>.</a:t>
                </a:r>
                <a:r>
                  <a:rPr lang="en-US" sz="2000" b="1" i="1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endParaRPr lang="en-US" sz="2000" b="1" i="1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3820786"/>
                <a:ext cx="8046640" cy="400302"/>
              </a:xfrm>
              <a:prstGeom prst="rect">
                <a:avLst/>
              </a:prstGeom>
              <a:blipFill rotWithShape="1">
                <a:blip r:embed="rId16"/>
                <a:stretch>
                  <a:fillRect l="-606" t="-7692" b="-2769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995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7" grpId="0" animBg="1"/>
      <p:bldP spid="48" grpId="0" animBg="1"/>
      <p:bldP spid="49" grpId="0" animBg="1"/>
      <p:bldP spid="6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7" grpId="0"/>
      <p:bldP spid="138" grpId="0"/>
      <p:bldP spid="139" grpId="0"/>
      <p:bldP spid="141" grpId="0"/>
      <p:bldP spid="144" grpId="0"/>
      <p:bldP spid="145" grpId="0"/>
      <p:bldP spid="146" grpId="0"/>
      <p:bldP spid="148" grpId="0"/>
      <p:bldP spid="149" grpId="0"/>
      <p:bldP spid="150" grpId="0"/>
      <p:bldP spid="18" grpId="0"/>
      <p:bldP spid="117" grpId="0"/>
      <p:bldP spid="32" grpId="0" animBg="1"/>
      <p:bldP spid="118" grpId="0" animBg="1"/>
      <p:bldP spid="119" grpId="0"/>
      <p:bldP spid="120" grpId="0" animBg="1"/>
      <p:bldP spid="121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Decomposing Histograms (contd.)</a:t>
            </a:r>
            <a:endParaRPr lang="en-IN" dirty="0"/>
          </a:p>
        </p:txBody>
      </p:sp>
      <p:pic>
        <p:nvPicPr>
          <p:cNvPr id="56" name="Picture 2" descr="https://lh6.googleusercontent.com/E0rFSGgZGuI4bPQIcCPYmU7sZH6aqKs6vTEjySu2aFsX_YEXTVqgwPMq3a3Hm2JR2H2yMTzuf3wW4QpZv6zKAuOvB4-xbxHcWIKVclrc5HTwqJ73uDslRHlx1T5-Y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44" y="1710100"/>
            <a:ext cx="2041624" cy="14401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Flowchart: Process 56"/>
          <p:cNvSpPr/>
          <p:nvPr/>
        </p:nvSpPr>
        <p:spPr>
          <a:xfrm>
            <a:off x="450652" y="1710100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8" name="Flowchart: Process 57"/>
          <p:cNvSpPr/>
          <p:nvPr/>
        </p:nvSpPr>
        <p:spPr>
          <a:xfrm>
            <a:off x="450652" y="1998132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9" name="Flowchart: Process 58"/>
          <p:cNvSpPr/>
          <p:nvPr/>
        </p:nvSpPr>
        <p:spPr>
          <a:xfrm>
            <a:off x="450652" y="2286164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0" name="Flowchart: Process 59"/>
          <p:cNvSpPr/>
          <p:nvPr/>
        </p:nvSpPr>
        <p:spPr>
          <a:xfrm>
            <a:off x="450652" y="2574196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1" name="Flowchart: Process 60"/>
          <p:cNvSpPr/>
          <p:nvPr/>
        </p:nvSpPr>
        <p:spPr>
          <a:xfrm>
            <a:off x="450652" y="2862228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2" name="Flowchart: Process 61"/>
          <p:cNvSpPr/>
          <p:nvPr/>
        </p:nvSpPr>
        <p:spPr>
          <a:xfrm>
            <a:off x="442144" y="1710100"/>
            <a:ext cx="2041624" cy="1440160"/>
          </a:xfrm>
          <a:prstGeom prst="flowChartProcess">
            <a:avLst/>
          </a:prstGeom>
          <a:solidFill>
            <a:schemeClr val="bg1">
              <a:alpha val="6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3" name="Flowchart: Process 62"/>
          <p:cNvSpPr/>
          <p:nvPr/>
        </p:nvSpPr>
        <p:spPr>
          <a:xfrm>
            <a:off x="852984" y="1710100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4" name="Flowchart: Process 63"/>
          <p:cNvSpPr/>
          <p:nvPr/>
        </p:nvSpPr>
        <p:spPr>
          <a:xfrm>
            <a:off x="852984" y="1998132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5" name="Flowchart: Process 64"/>
          <p:cNvSpPr/>
          <p:nvPr/>
        </p:nvSpPr>
        <p:spPr>
          <a:xfrm>
            <a:off x="852984" y="2286164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6" name="Flowchart: Process 65"/>
          <p:cNvSpPr/>
          <p:nvPr/>
        </p:nvSpPr>
        <p:spPr>
          <a:xfrm>
            <a:off x="852984" y="2574196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7" name="Flowchart: Process 66"/>
          <p:cNvSpPr/>
          <p:nvPr/>
        </p:nvSpPr>
        <p:spPr>
          <a:xfrm>
            <a:off x="852984" y="2862228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8" name="Flowchart: Process 67"/>
          <p:cNvSpPr/>
          <p:nvPr/>
        </p:nvSpPr>
        <p:spPr>
          <a:xfrm>
            <a:off x="442144" y="1710100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9" name="Flowchart: Process 68"/>
          <p:cNvSpPr/>
          <p:nvPr/>
        </p:nvSpPr>
        <p:spPr>
          <a:xfrm>
            <a:off x="442144" y="1998132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0" name="Flowchart: Process 69"/>
          <p:cNvSpPr/>
          <p:nvPr/>
        </p:nvSpPr>
        <p:spPr>
          <a:xfrm>
            <a:off x="442144" y="2286164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1" name="Flowchart: Process 70"/>
          <p:cNvSpPr/>
          <p:nvPr/>
        </p:nvSpPr>
        <p:spPr>
          <a:xfrm>
            <a:off x="442144" y="2574196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2" name="Flowchart: Process 71"/>
          <p:cNvSpPr/>
          <p:nvPr/>
        </p:nvSpPr>
        <p:spPr>
          <a:xfrm>
            <a:off x="442144" y="2862228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3" name="Flowchart: Process 72"/>
          <p:cNvSpPr/>
          <p:nvPr/>
        </p:nvSpPr>
        <p:spPr>
          <a:xfrm>
            <a:off x="1272332" y="1710100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4" name="Flowchart: Process 73"/>
          <p:cNvSpPr/>
          <p:nvPr/>
        </p:nvSpPr>
        <p:spPr>
          <a:xfrm>
            <a:off x="1272332" y="1998132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5" name="Flowchart: Process 74"/>
          <p:cNvSpPr/>
          <p:nvPr/>
        </p:nvSpPr>
        <p:spPr>
          <a:xfrm>
            <a:off x="1272332" y="2286164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6" name="Flowchart: Process 75"/>
          <p:cNvSpPr/>
          <p:nvPr/>
        </p:nvSpPr>
        <p:spPr>
          <a:xfrm>
            <a:off x="1272332" y="2574196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7" name="Flowchart: Process 76"/>
          <p:cNvSpPr/>
          <p:nvPr/>
        </p:nvSpPr>
        <p:spPr>
          <a:xfrm>
            <a:off x="1272332" y="2862228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8" name="Flowchart: Process 77"/>
          <p:cNvSpPr/>
          <p:nvPr/>
        </p:nvSpPr>
        <p:spPr>
          <a:xfrm>
            <a:off x="1687488" y="1710100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9" name="Flowchart: Process 78"/>
          <p:cNvSpPr/>
          <p:nvPr/>
        </p:nvSpPr>
        <p:spPr>
          <a:xfrm>
            <a:off x="1687488" y="1998132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0" name="Flowchart: Process 79"/>
          <p:cNvSpPr/>
          <p:nvPr/>
        </p:nvSpPr>
        <p:spPr>
          <a:xfrm>
            <a:off x="1687488" y="2286164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1" name="Flowchart: Process 80"/>
          <p:cNvSpPr/>
          <p:nvPr/>
        </p:nvSpPr>
        <p:spPr>
          <a:xfrm>
            <a:off x="1687488" y="2574196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2" name="Flowchart: Process 81"/>
          <p:cNvSpPr/>
          <p:nvPr/>
        </p:nvSpPr>
        <p:spPr>
          <a:xfrm>
            <a:off x="1687488" y="2862228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3" name="Flowchart: Process 82"/>
          <p:cNvSpPr/>
          <p:nvPr/>
        </p:nvSpPr>
        <p:spPr>
          <a:xfrm>
            <a:off x="2098328" y="1710100"/>
            <a:ext cx="3854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4" name="Flowchart: Process 83"/>
          <p:cNvSpPr/>
          <p:nvPr/>
        </p:nvSpPr>
        <p:spPr>
          <a:xfrm>
            <a:off x="2098328" y="1998132"/>
            <a:ext cx="3854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5" name="Flowchart: Process 84"/>
          <p:cNvSpPr/>
          <p:nvPr/>
        </p:nvSpPr>
        <p:spPr>
          <a:xfrm>
            <a:off x="2098328" y="2286164"/>
            <a:ext cx="3854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6" name="Flowchart: Process 85"/>
          <p:cNvSpPr/>
          <p:nvPr/>
        </p:nvSpPr>
        <p:spPr>
          <a:xfrm>
            <a:off x="2098328" y="2574196"/>
            <a:ext cx="3854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7" name="Flowchart: Process 86"/>
          <p:cNvSpPr/>
          <p:nvPr/>
        </p:nvSpPr>
        <p:spPr>
          <a:xfrm>
            <a:off x="2098328" y="2862228"/>
            <a:ext cx="3854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8" name="Rectangle 87"/>
          <p:cNvSpPr/>
          <p:nvPr/>
        </p:nvSpPr>
        <p:spPr>
          <a:xfrm>
            <a:off x="1696936" y="2023532"/>
            <a:ext cx="58244" cy="229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9" name="Rectangle 88"/>
          <p:cNvSpPr/>
          <p:nvPr/>
        </p:nvSpPr>
        <p:spPr>
          <a:xfrm>
            <a:off x="1768944" y="2083094"/>
            <a:ext cx="58244" cy="174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0" name="Rectangle 89"/>
          <p:cNvSpPr/>
          <p:nvPr/>
        </p:nvSpPr>
        <p:spPr>
          <a:xfrm>
            <a:off x="1840952" y="2150114"/>
            <a:ext cx="58244" cy="1071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1" name="Rectangle 90"/>
          <p:cNvSpPr/>
          <p:nvPr/>
        </p:nvSpPr>
        <p:spPr>
          <a:xfrm>
            <a:off x="1924596" y="2073282"/>
            <a:ext cx="76324" cy="1839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2" name="Rectangle 91"/>
          <p:cNvSpPr/>
          <p:nvPr/>
        </p:nvSpPr>
        <p:spPr>
          <a:xfrm>
            <a:off x="2006176" y="2116604"/>
            <a:ext cx="58244" cy="140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3" name="Straight Arrow Connector 92"/>
          <p:cNvCxnSpPr/>
          <p:nvPr/>
        </p:nvCxnSpPr>
        <p:spPr>
          <a:xfrm flipV="1">
            <a:off x="1840012" y="1998132"/>
            <a:ext cx="1219820" cy="1440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2123728" y="134076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N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67544" y="135006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1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79512" y="165079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1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07504" y="278092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M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899592" y="135006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331640" y="135006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763688" y="135006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79512" y="220486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79512" y="251488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79512" y="192612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1835696" y="2574196"/>
            <a:ext cx="1219820" cy="1440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/>
              <p:cNvSpPr txBox="1"/>
              <p:nvPr/>
            </p:nvSpPr>
            <p:spPr>
              <a:xfrm>
                <a:off x="3022458" y="1780704"/>
                <a:ext cx="547842" cy="4009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IN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1" i="1" smtClean="0">
                              <a:latin typeface="Cambria Math"/>
                            </a:rPr>
                            <m:t>𝒉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𝑖𝑗</m:t>
                          </m:r>
                        </m:sub>
                        <m:sup/>
                      </m:sSubSup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105" name="TextBox 1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2458" y="1780704"/>
                <a:ext cx="547842" cy="400944"/>
              </a:xfrm>
              <a:prstGeom prst="rect">
                <a:avLst/>
              </a:prstGeom>
              <a:blipFill rotWithShape="1">
                <a:blip r:embed="rId3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/>
              <p:cNvSpPr txBox="1"/>
              <p:nvPr/>
            </p:nvSpPr>
            <p:spPr>
              <a:xfrm>
                <a:off x="3923928" y="2060848"/>
                <a:ext cx="3960440" cy="1684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Calibri" pitchFamily="34" charset="0"/>
                    <a:cs typeface="Calibri" pitchFamily="34" charset="0"/>
                  </a:rPr>
                  <a:t>subject to the constraints –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/>
                              <a:cs typeface="Calibri" pitchFamily="34" charset="0"/>
                            </a:rPr>
                            <m:t>𝒙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𝑝</m:t>
                          </m:r>
                        </m:sub>
                      </m:sSub>
                      <m:r>
                        <a:rPr lang="en-IN" sz="2000" i="1" smtClean="0">
                          <a:latin typeface="Cambria Math"/>
                          <a:cs typeface="Calibri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pt-BR" sz="2000" i="1" smtClean="0">
                              <a:latin typeface="Cambria Math"/>
                              <a:cs typeface="Calibri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pt-BR" sz="2000" i="1"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𝑝</m:t>
                              </m:r>
                            </m:sup>
                          </m:sSubSup>
                        </m:e>
                      </m:nary>
                      <m:sSubSup>
                        <m:sSubSupPr>
                          <m:ctrlPr>
                            <a:rPr lang="pt-BR" sz="2000" i="1" smtClean="0">
                              <a:latin typeface="Cambria Math"/>
                              <a:cs typeface="Calibri" pitchFamily="34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latin typeface="Cambria Math"/>
                              <a:cs typeface="Calibri" pitchFamily="34" charset="0"/>
                            </a:rPr>
                            <m:t>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𝑖𝑗</m:t>
                          </m:r>
                        </m:sub>
                        <m:sup/>
                      </m:sSubSup>
                      <m:r>
                        <a:rPr lang="en-US" sz="2000" b="0" i="0" smtClean="0">
                          <a:latin typeface="Cambria Math"/>
                          <a:cs typeface="Calibri" pitchFamily="34" charset="0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  <a:cs typeface="Calibri" pitchFamily="34" charset="0"/>
                        </a:rPr>
                        <m:t>and</m:t>
                      </m:r>
                      <m:nary>
                        <m:naryPr>
                          <m:chr m:val="∑"/>
                          <m:ctrlP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  </m:t>
                          </m:r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 </m:t>
                          </m:r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𝑝</m:t>
                          </m:r>
                          <m: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  <m:t>=</m:t>
                          </m:r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𝑘</m:t>
                          </m:r>
                        </m:sup>
                        <m:e>
                          <m:sSubSup>
                            <m:sSubSupPr>
                              <m:ctrlPr>
                                <a:rPr lang="pt-BR" sz="2000" i="1"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𝑝</m:t>
                              </m:r>
                            </m:sup>
                          </m:sSubSup>
                        </m:e>
                      </m:nary>
                      <m:r>
                        <a:rPr lang="pt-BR" sz="2000" i="1" dirty="0" smtClean="0">
                          <a:latin typeface="Cambria Math"/>
                          <a:cs typeface="Calibri" pitchFamily="34" charset="0"/>
                        </a:rPr>
                        <m:t>=</m:t>
                      </m:r>
                      <m:r>
                        <a:rPr lang="en-US" sz="2000" b="0" i="1" dirty="0" smtClean="0">
                          <a:latin typeface="Cambria Math"/>
                          <a:cs typeface="Calibri" pitchFamily="34" charset="0"/>
                        </a:rPr>
                        <m:t>1</m:t>
                      </m:r>
                    </m:oMath>
                  </m:oMathPara>
                </a14:m>
                <a:endParaRPr lang="en-US" sz="2000" b="0" dirty="0" smtClean="0">
                  <a:latin typeface="Calibri" pitchFamily="34" charset="0"/>
                  <a:cs typeface="Calibri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pt-BR" sz="2000" i="1">
                            <a:latin typeface="Cambria Math"/>
                            <a:cs typeface="Calibri" pitchFamily="34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/>
                            <a:cs typeface="Calibri" pitchFamily="34" charset="0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/>
                            <a:cs typeface="Calibri" pitchFamily="34" charset="0"/>
                          </a:rPr>
                          <m:t>𝑖𝑗</m:t>
                        </m:r>
                      </m:sub>
                      <m:sup>
                        <m:r>
                          <a:rPr lang="en-US" sz="2000" i="1">
                            <a:latin typeface="Cambria Math"/>
                            <a:cs typeface="Calibri" pitchFamily="34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IN" sz="2000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IN" sz="2000" dirty="0" smtClean="0">
                    <a:latin typeface="Calibri"/>
                    <a:cs typeface="Calibri"/>
                  </a:rPr>
                  <a:t>Ԑ { 0, 1 }</a:t>
                </a:r>
                <a:endParaRPr lang="en-IN" sz="2000" dirty="0" smtClean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06" name="TextBox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2060848"/>
                <a:ext cx="3960440" cy="1684628"/>
              </a:xfrm>
              <a:prstGeom prst="rect">
                <a:avLst/>
              </a:prstGeom>
              <a:blipFill rotWithShape="1">
                <a:blip r:embed="rId4"/>
                <a:stretch>
                  <a:fillRect l="-1695" t="-1812" b="-289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TextBox 106"/>
          <p:cNvSpPr txBox="1"/>
          <p:nvPr/>
        </p:nvSpPr>
        <p:spPr>
          <a:xfrm>
            <a:off x="4716016" y="1412776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Max</a:t>
            </a:r>
            <a:endParaRPr lang="en-IN" sz="2400" dirty="0">
              <a:latin typeface="Calibri" pitchFamily="34" charset="0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/>
              <p:cNvSpPr txBox="1"/>
              <p:nvPr/>
            </p:nvSpPr>
            <p:spPr>
              <a:xfrm>
                <a:off x="2987824" y="2379984"/>
                <a:ext cx="519694" cy="4334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IN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𝑖𝑗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sup>
                      </m:sSubSup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108" name="TextBox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24" y="2379984"/>
                <a:ext cx="519694" cy="433452"/>
              </a:xfrm>
              <a:prstGeom prst="rect">
                <a:avLst/>
              </a:prstGeom>
              <a:blipFill rotWithShape="1">
                <a:blip r:embed="rId5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5364088" y="1196752"/>
                <a:ext cx="1080120" cy="1184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pt-BR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  <m:r>
                            <a:rPr lang="pt-BR" i="1"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𝑘</m:t>
                          </m:r>
                        </m:sup>
                        <m:e>
                          <m:sSubSup>
                            <m:sSubSupPr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𝑝</m:t>
                              </m:r>
                            </m:sub>
                            <m:sup/>
                          </m:sSubSup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IN" dirty="0"/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1196752"/>
                <a:ext cx="1080120" cy="118429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TextBox 109"/>
          <p:cNvSpPr txBox="1"/>
          <p:nvPr/>
        </p:nvSpPr>
        <p:spPr>
          <a:xfrm>
            <a:off x="467544" y="4910390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Scattered and spatially disconnected cells.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467544" y="5261138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Doesn’t incorporate prior knowledge regarding objects (shape, size, etc.).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467544" y="4550350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All the cells do not necessarily belong to one of the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k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objects of interest.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467544" y="4181018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Optima of the problem is not always semantically meaningful.</a:t>
            </a:r>
            <a:endParaRPr lang="en-US" sz="2000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67544" y="5589240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How to solve the above challenges ?</a:t>
            </a:r>
          </a:p>
        </p:txBody>
      </p:sp>
    </p:spTree>
    <p:extLst>
      <p:ext uri="{BB962C8B-B14F-4D97-AF65-F5344CB8AC3E}">
        <p14:creationId xmlns:p14="http://schemas.microsoft.com/office/powerpoint/2010/main" val="329122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9" grpId="0"/>
      <p:bldP spid="110" grpId="0"/>
      <p:bldP spid="111" grpId="0"/>
      <p:bldP spid="112" grpId="0"/>
      <p:bldP spid="113" grpId="0"/>
      <p:bldP spid="1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 formulation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27584" y="2280947"/>
                <a:ext cx="5400600" cy="2607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Calibri" pitchFamily="34" charset="0"/>
                    <a:cs typeface="Calibri" pitchFamily="34" charset="0"/>
                  </a:rPr>
                  <a:t>subject to the constraints –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𝐴</m:t>
                          </m:r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 </m:t>
                          </m:r>
                          <m:r>
                            <a:rPr lang="en-US" sz="2000" b="0" i="0" smtClean="0">
                              <a:latin typeface="Cambria Math"/>
                              <a:cs typeface="Calibri" pitchFamily="34" charset="0"/>
                            </a:rPr>
                            <m:t>:</m:t>
                          </m:r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  </m:t>
                          </m:r>
                          <m:r>
                            <a:rPr lang="en-US" sz="2000" b="1" i="1">
                              <a:latin typeface="Cambria Math"/>
                              <a:cs typeface="Calibri" pitchFamily="34" charset="0"/>
                            </a:rPr>
                            <m:t>𝒙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𝑝</m:t>
                          </m:r>
                        </m:sub>
                      </m:sSub>
                      <m:r>
                        <a:rPr lang="en-IN" sz="2000" i="1" smtClean="0">
                          <a:latin typeface="Cambria Math"/>
                          <a:cs typeface="Calibri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pt-BR" sz="2000" i="1" smtClean="0">
                              <a:latin typeface="Cambria Math"/>
                              <a:cs typeface="Calibri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pt-BR" sz="2000" i="1"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𝑝</m:t>
                              </m:r>
                            </m:sup>
                          </m:sSubSup>
                        </m:e>
                      </m:nary>
                      <m:sSubSup>
                        <m:sSubSupPr>
                          <m:ctrlPr>
                            <a:rPr lang="pt-BR" sz="2000" i="1" smtClean="0">
                              <a:latin typeface="Cambria Math"/>
                              <a:cs typeface="Calibri" pitchFamily="34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latin typeface="Cambria Math"/>
                              <a:cs typeface="Calibri" pitchFamily="34" charset="0"/>
                            </a:rPr>
                            <m:t>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𝑖𝑗</m:t>
                          </m:r>
                        </m:sub>
                        <m:sup/>
                      </m:sSubSup>
                      <m:r>
                        <a:rPr lang="en-US" sz="2000" b="0" i="0" smtClean="0">
                          <a:latin typeface="Cambria Math"/>
                          <a:cs typeface="Calibri" pitchFamily="34" charset="0"/>
                        </a:rPr>
                        <m:t>   </m:t>
                      </m:r>
                      <m:r>
                        <a:rPr lang="en-US" sz="2000" b="0" i="1" smtClean="0">
                          <a:latin typeface="Cambria Math"/>
                          <a:cs typeface="Calibri" pitchFamily="34" charset="0"/>
                        </a:rPr>
                        <m:t>             </m:t>
                      </m:r>
                      <m:r>
                        <a:rPr lang="en-US" sz="2000" b="0" i="1" smtClean="0">
                          <a:latin typeface="Cambria Math"/>
                          <a:cs typeface="Calibri" pitchFamily="34" charset="0"/>
                        </a:rPr>
                        <m:t>𝐵</m:t>
                      </m:r>
                      <m:r>
                        <a:rPr lang="en-US" sz="2000" b="0" i="1" smtClean="0">
                          <a:latin typeface="Cambria Math"/>
                          <a:cs typeface="Calibri" pitchFamily="34" charset="0"/>
                        </a:rPr>
                        <m:t> </m:t>
                      </m:r>
                      <m:r>
                        <a:rPr lang="en-US" sz="2000" b="0" i="0" smtClean="0">
                          <a:latin typeface="Cambria Math"/>
                          <a:cs typeface="Calibri" pitchFamily="34" charset="0"/>
                        </a:rPr>
                        <m:t>:</m:t>
                      </m:r>
                      <m:nary>
                        <m:naryPr>
                          <m:chr m:val="∑"/>
                          <m:ctrlP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  </m:t>
                          </m:r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 </m:t>
                          </m:r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𝑝</m:t>
                          </m:r>
                          <m: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  <m:t>=</m:t>
                          </m:r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𝑘</m:t>
                          </m:r>
                        </m:sup>
                        <m:e>
                          <m:sSubSup>
                            <m:sSubSupPr>
                              <m:ctrlPr>
                                <a:rPr lang="pt-BR" sz="2000" i="1"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𝑝</m:t>
                              </m:r>
                            </m:sup>
                          </m:sSubSup>
                        </m:e>
                      </m:nary>
                      <m:r>
                        <a:rPr lang="en-US" sz="2000" i="1" smtClean="0">
                          <a:latin typeface="Cambria Math"/>
                          <a:cs typeface="Calibri" pitchFamily="34" charset="0"/>
                        </a:rPr>
                        <m:t>≤</m:t>
                      </m:r>
                      <m:r>
                        <a:rPr lang="en-US" sz="2000" b="0" i="1" dirty="0" smtClean="0">
                          <a:latin typeface="Cambria Math"/>
                          <a:cs typeface="Calibri" pitchFamily="34" charset="0"/>
                        </a:rPr>
                        <m:t>1</m:t>
                      </m:r>
                    </m:oMath>
                  </m:oMathPara>
                </a14:m>
                <a:endParaRPr lang="en-US" sz="2000" b="0" dirty="0" smtClean="0">
                  <a:latin typeface="Calibri" pitchFamily="34" charset="0"/>
                  <a:cs typeface="Calibri" pitchFamily="34" charset="0"/>
                </a:endParaRPr>
              </a:p>
              <a:p>
                <a:pPr algn="ctr"/>
                <a:r>
                  <a:rPr lang="en-US" sz="2000" b="0" dirty="0" smtClean="0">
                    <a:cs typeface="Calibri" pitchFamily="34" charset="0"/>
                  </a:rPr>
                  <a:t>                       </a:t>
                </a:r>
              </a:p>
              <a:p>
                <a:pPr algn="ctr"/>
                <a:r>
                  <a:rPr lang="en-US" sz="2000" dirty="0">
                    <a:cs typeface="Calibri" pitchFamily="34" charset="0"/>
                  </a:rPr>
                  <a:t> </a:t>
                </a:r>
                <a:r>
                  <a:rPr lang="en-US" sz="2000" dirty="0" smtClean="0">
                    <a:cs typeface="Calibri" pitchFamily="34" charset="0"/>
                  </a:rPr>
                  <a:t>  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0" i="1" smtClean="0">
                        <a:latin typeface="Cambria Math"/>
                        <a:cs typeface="Calibri" pitchFamily="34" charset="0"/>
                      </a:rPr>
                      <m:t>                 </m:t>
                    </m:r>
                    <m:r>
                      <m:rPr>
                        <m:nor/>
                      </m:rPr>
                      <a:rPr lang="pt-BR" sz="2000" i="1" dirty="0">
                        <a:latin typeface="Cambria Math"/>
                        <a:cs typeface="Calibri" pitchFamily="34" charset="0"/>
                      </a:rPr>
                      <m:t>D</m:t>
                    </m:r>
                    <m:r>
                      <m:rPr>
                        <m:nor/>
                      </m:rPr>
                      <a:rPr lang="pt-BR" sz="2000" i="1" dirty="0">
                        <a:latin typeface="Cambria Math"/>
                        <a:cs typeface="Calibri" pitchFamily="34" charset="0"/>
                      </a:rPr>
                      <m:t>  </m:t>
                    </m:r>
                    <m:r>
                      <m:rPr>
                        <m:nor/>
                      </m:rPr>
                      <a:rPr lang="pt-BR" sz="2000" dirty="0">
                        <a:latin typeface="Cambria Math"/>
                        <a:cs typeface="Calibri" pitchFamily="34" charset="0"/>
                      </a:rPr>
                      <m:t>:</m:t>
                    </m:r>
                    <m:r>
                      <m:rPr>
                        <m:nor/>
                      </m:rPr>
                      <a:rPr lang="pt-BR" sz="2000" i="1" dirty="0">
                        <a:latin typeface="Cambria Math"/>
                        <a:cs typeface="Calibri" pitchFamily="34" charset="0"/>
                      </a:rPr>
                      <m:t>    </m:t>
                    </m:r>
                    <m:sSubSup>
                      <m:sSubSupPr>
                        <m:ctrlPr>
                          <a:rPr lang="pt-BR" sz="2000" i="1">
                            <a:latin typeface="Cambria Math"/>
                            <a:cs typeface="Calibri" pitchFamily="34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/>
                            <a:cs typeface="Calibri" pitchFamily="34" charset="0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/>
                            <a:cs typeface="Calibri" pitchFamily="34" charset="0"/>
                          </a:rPr>
                          <m:t>𝑖𝑗</m:t>
                        </m:r>
                      </m:sub>
                      <m:sup>
                        <m:r>
                          <a:rPr lang="en-US" sz="2000" i="1">
                            <a:latin typeface="Cambria Math"/>
                            <a:cs typeface="Calibri" pitchFamily="34" charset="0"/>
                          </a:rPr>
                          <m:t>𝑝</m:t>
                        </m:r>
                      </m:sup>
                    </m:sSubSup>
                    <m:r>
                      <m:rPr>
                        <m:nor/>
                      </m:rPr>
                      <a:rPr lang="en-IN" sz="2000" dirty="0">
                        <a:latin typeface="Calibri" pitchFamily="34" charset="0"/>
                        <a:cs typeface="Calibri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IN" sz="2000" dirty="0">
                        <a:latin typeface="Calibri"/>
                        <a:cs typeface="Calibri"/>
                      </a:rPr>
                      <m:t>Ԑ { 0, 1 }</m:t>
                    </m:r>
                  </m:oMath>
                </a14:m>
                <a:endParaRPr lang="en-US" sz="2000" dirty="0">
                  <a:latin typeface="Calibri"/>
                  <a:cs typeface="Calibri"/>
                </a:endParaRPr>
              </a:p>
              <a:p>
                <a:pPr algn="ctr"/>
                <a:endParaRPr lang="pt-BR" sz="2000" i="1" dirty="0" smtClean="0">
                  <a:latin typeface="Cambria Math"/>
                  <a:cs typeface="Calibri" pitchFamily="34" charset="0"/>
                </a:endParaRPr>
              </a:p>
              <a:p>
                <a:pPr algn="ctr"/>
                <a:r>
                  <a:rPr lang="pt-BR" sz="2000" i="1" dirty="0" smtClean="0">
                    <a:latin typeface="Cambria Math"/>
                    <a:cs typeface="Calibri" pitchFamily="34" charset="0"/>
                  </a:rPr>
                  <a:t>                                              </a:t>
                </a:r>
                <a:endParaRPr lang="en-IN" sz="2000" dirty="0" smtClean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2280947"/>
                <a:ext cx="5400600" cy="2607958"/>
              </a:xfrm>
              <a:prstGeom prst="rect">
                <a:avLst/>
              </a:prstGeom>
              <a:blipFill rotWithShape="1">
                <a:blip r:embed="rId3"/>
                <a:stretch>
                  <a:fillRect l="-1242" t="-116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475656" y="1484784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Max</a:t>
            </a:r>
            <a:endParaRPr lang="en-IN" sz="2400" dirty="0">
              <a:latin typeface="Calibri" pitchFamily="34" charset="0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835696" y="1268760"/>
                <a:ext cx="1872208" cy="907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pt-BR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  <m:r>
                            <a:rPr lang="pt-BR" i="1"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𝑘</m:t>
                          </m:r>
                        </m:sup>
                        <m:e>
                          <m:sSubSup>
                            <m:sSubSupPr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𝑝</m:t>
                              </m:r>
                            </m:sub>
                            <m:sup/>
                          </m:sSubSup>
                        </m:e>
                      </m:nary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1268760"/>
                <a:ext cx="1872208" cy="9073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38166" y="1305306"/>
                <a:ext cx="1725921" cy="8190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/>
                          <a:cs typeface="Calibri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i="1" dirty="0">
                          <a:latin typeface="Cambria Math"/>
                          <a:cs typeface="Calibri"/>
                        </a:rPr>
                        <m:t>γ</m:t>
                      </m:r>
                      <m:nary>
                        <m:naryPr>
                          <m:chr m:val="∑"/>
                          <m:ctrlPr>
                            <a:rPr lang="pt-BR" i="1" dirty="0" smtClean="0">
                              <a:latin typeface="Cambria Math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b="0" i="1" dirty="0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23"/>
                                </m:rPr>
                                <a:rPr lang="en-US" b="0" i="1" dirty="0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b="0" i="1" dirty="0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/>
                                </a:rPr>
                                <m:t>𝑗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b="0" i="0" dirty="0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IN" dirty="0">
                              <a:latin typeface="Calibri"/>
                              <a:cs typeface="Calibri"/>
                            </a:rPr>
                            <m:t>Ԑ</m:t>
                          </m:r>
                          <m:r>
                            <a:rPr lang="en-US" b="0" i="1" dirty="0" smtClean="0">
                              <a:latin typeface="Cambria Math"/>
                              <a:cs typeface="Calibri"/>
                            </a:rPr>
                            <m:t> </m:t>
                          </m:r>
                          <m:r>
                            <a:rPr lang="en-US" b="0" i="1" dirty="0" smtClean="0">
                              <a:latin typeface="Cambria Math"/>
                              <a:cs typeface="Calibri"/>
                            </a:rPr>
                            <m:t>𝑁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/>
                            </a:rPr>
                            <m:t> </m:t>
                          </m:r>
                        </m:sup>
                        <m:e>
                          <m:r>
                            <a:rPr lang="en-US" i="1">
                              <a:latin typeface="Cambria Math"/>
                            </a:rPr>
                            <m:t>| </m:t>
                          </m:r>
                          <m:sSub>
                            <m:sSubPr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 |</m:t>
                          </m:r>
                          <m:r>
                            <m:rPr>
                              <m:nor/>
                            </m:rPr>
                            <a:rPr lang="en-IN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166" y="1305306"/>
                <a:ext cx="1725921" cy="81907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27585" y="4613837"/>
                <a:ext cx="6264695" cy="471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IN" sz="200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/>
                          </a:rPr>
                          <m:t>𝐸</m:t>
                        </m:r>
                        <m:r>
                          <a:rPr lang="en-US" sz="2000" b="0" i="1" smtClean="0">
                            <a:latin typeface="Cambria Math"/>
                          </a:rPr>
                          <m:t> : </m:t>
                        </m:r>
                        <m:r>
                          <a:rPr lang="en-US" sz="2000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𝑖𝑗</m:t>
                        </m:r>
                      </m:sub>
                      <m:sup>
                        <m:r>
                          <a:rPr lang="en-US" sz="2000" b="0" i="1" smtClean="0">
                            <a:latin typeface="Cambria Math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IN" sz="2000" dirty="0" smtClean="0"/>
                  <a:t> </a:t>
                </a:r>
                <a:r>
                  <a:rPr lang="en-IN" sz="2000" dirty="0" smtClean="0">
                    <a:latin typeface="Calibri"/>
                    <a:cs typeface="Calibri"/>
                  </a:rPr>
                  <a:t>−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IN" sz="20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𝑖</m:t>
                        </m:r>
                        <m:r>
                          <a:rPr lang="en-US" sz="2000" b="0" i="1" smtClean="0">
                            <a:latin typeface="Cambria Math"/>
                          </a:rPr>
                          <m:t>+1,</m:t>
                        </m:r>
                        <m:r>
                          <a:rPr lang="en-US" sz="2000" i="1">
                            <a:latin typeface="Cambria Math"/>
                          </a:rPr>
                          <m:t>𝑗</m:t>
                        </m:r>
                      </m:sub>
                      <m:sup>
                        <m:r>
                          <a:rPr lang="en-US" sz="2000" i="1">
                            <a:latin typeface="Cambria Math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IN" sz="2000" dirty="0" smtClean="0"/>
                  <a:t> </a:t>
                </a:r>
                <a14:m>
                  <m:oMath xmlns:m="http://schemas.openxmlformats.org/officeDocument/2006/math">
                    <m:r>
                      <a:rPr lang="en-IN" sz="2000" i="1">
                        <a:latin typeface="Cambria Math"/>
                        <a:cs typeface="Calibri" pitchFamily="34" charset="0"/>
                      </a:rPr>
                      <m:t>=</m:t>
                    </m:r>
                  </m:oMath>
                </a14:m>
                <a:r>
                  <a:rPr lang="en-IN" sz="20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0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𝑖</m:t>
                        </m:r>
                        <m:r>
                          <a:rPr lang="en-US" sz="2000" b="0" i="1" smtClean="0">
                            <a:latin typeface="Cambria Math"/>
                          </a:rPr>
                          <m:t>+1,</m:t>
                        </m:r>
                        <m:r>
                          <a:rPr lang="en-US" sz="2000" i="1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IN" sz="20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IN" sz="20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/>
                          </a:rPr>
                          <m:t>        </m:t>
                        </m:r>
                        <m:r>
                          <a:rPr lang="en-US" sz="2000" b="0" i="1" smtClean="0">
                            <a:latin typeface="Cambria Math"/>
                          </a:rPr>
                          <m:t>𝐹</m:t>
                        </m:r>
                        <m:r>
                          <a:rPr lang="en-US" sz="2000" b="0" i="1" smtClean="0">
                            <a:latin typeface="Cambria Math"/>
                          </a:rPr>
                          <m:t> </m:t>
                        </m:r>
                        <m:r>
                          <a:rPr lang="en-US" sz="2000" i="0">
                            <a:latin typeface="Cambria Math"/>
                          </a:rPr>
                          <m:t>:</m:t>
                        </m:r>
                        <m:r>
                          <a:rPr lang="en-US" sz="2000" i="1">
                            <a:latin typeface="Cambria Math"/>
                          </a:rPr>
                          <m:t> </m:t>
                        </m:r>
                        <m:r>
                          <a:rPr lang="en-US" sz="2000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𝑖𝑗</m:t>
                        </m:r>
                      </m:sub>
                      <m:sup>
                        <m:r>
                          <a:rPr lang="en-US" sz="2000" i="1">
                            <a:latin typeface="Cambria Math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IN" sz="2000" dirty="0"/>
                  <a:t> </a:t>
                </a:r>
                <a:r>
                  <a:rPr lang="en-IN" sz="2000" dirty="0">
                    <a:latin typeface="Calibri"/>
                    <a:cs typeface="Calibri"/>
                  </a:rPr>
                  <a:t>−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IN" sz="20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𝑖</m:t>
                        </m:r>
                        <m:r>
                          <a:rPr lang="en-US" sz="2000" i="1">
                            <a:latin typeface="Cambria Math"/>
                          </a:rPr>
                          <m:t>+1,</m:t>
                        </m:r>
                        <m:r>
                          <a:rPr lang="en-US" sz="2000" i="1">
                            <a:latin typeface="Cambria Math"/>
                          </a:rPr>
                          <m:t>𝑗</m:t>
                        </m:r>
                      </m:sub>
                      <m:sup>
                        <m:r>
                          <a:rPr lang="en-US" sz="2000" i="1">
                            <a:latin typeface="Cambria Math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IN" sz="2000" dirty="0"/>
                  <a:t> </a:t>
                </a:r>
                <a14:m>
                  <m:oMath xmlns:m="http://schemas.openxmlformats.org/officeDocument/2006/math">
                    <m:r>
                      <a:rPr lang="en-IN" sz="2000" i="1">
                        <a:latin typeface="Cambria Math"/>
                        <a:cs typeface="Calibri" pitchFamily="34" charset="0"/>
                      </a:rPr>
                      <m:t>=</m:t>
                    </m:r>
                  </m:oMath>
                </a14:m>
                <a:r>
                  <a:rPr lang="en-IN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0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𝑖</m:t>
                        </m:r>
                        <m:r>
                          <a:rPr lang="en-US" sz="2000" i="1">
                            <a:latin typeface="Cambria Math"/>
                          </a:rPr>
                          <m:t>+1,</m:t>
                        </m:r>
                        <m:r>
                          <a:rPr lang="en-US" sz="2000" i="1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IN" sz="2000" dirty="0" smtClean="0"/>
                  <a:t>   </a:t>
                </a:r>
                <a:endParaRPr lang="en-IN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5" y="4613837"/>
                <a:ext cx="6264695" cy="471347"/>
              </a:xfrm>
              <a:prstGeom prst="rect">
                <a:avLst/>
              </a:prstGeom>
              <a:blipFill rotWithShape="1">
                <a:blip r:embed="rId6"/>
                <a:stretch>
                  <a:fillRect t="-1299" b="-1298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347864" y="1556792"/>
                <a:ext cx="3600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  <a:p>
                <a:endParaRPr lang="en-IN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1556792"/>
                <a:ext cx="360040" cy="64633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598464" y="1785516"/>
                <a:ext cx="8640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i="1" dirty="0" smtClean="0">
                    <a:latin typeface="Cambria Math" pitchFamily="18" charset="0"/>
                    <a:ea typeface="Cambria Math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,</m:t>
                    </m:r>
                  </m:oMath>
                </a14:m>
                <a:r>
                  <a:rPr lang="en-IN" dirty="0"/>
                  <a:t> </a:t>
                </a:r>
                <a:r>
                  <a:rPr lang="el-GR" dirty="0" smtClean="0">
                    <a:latin typeface="Calibri"/>
                    <a:cs typeface="Calibri"/>
                  </a:rPr>
                  <a:t>λ</a:t>
                </a:r>
                <a:endParaRPr lang="en-IN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464" y="1785516"/>
                <a:ext cx="864096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5634" t="-11667" b="-2666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/>
          <p:cNvSpPr/>
          <p:nvPr/>
        </p:nvSpPr>
        <p:spPr>
          <a:xfrm>
            <a:off x="827584" y="3526408"/>
            <a:ext cx="2147540" cy="101966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99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3528" y="3510257"/>
                <a:ext cx="3168352" cy="998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  <a:cs typeface="Calibri" pitchFamily="34" charset="0"/>
                        </a:rPr>
                        <m:t>𝐶</m:t>
                      </m:r>
                      <m:r>
                        <a:rPr lang="en-US" sz="2000" i="1">
                          <a:latin typeface="Cambria Math"/>
                          <a:cs typeface="Calibri" pitchFamily="34" charset="0"/>
                        </a:rPr>
                        <m:t> :</m:t>
                      </m:r>
                      <m:nary>
                        <m:naryPr>
                          <m:chr m:val="∑"/>
                          <m:ctrlP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𝑝</m:t>
                          </m:r>
                          <m: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  <m:t>=</m:t>
                          </m:r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𝑘</m:t>
                          </m:r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pt-BR" sz="2000" i="1">
                                  <a:latin typeface="Cambria Math"/>
                                  <a:cs typeface="Calibri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latin typeface="Cambria Math"/>
                                  <a:cs typeface="Calibri" pitchFamily="34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pt-BR" sz="2000" i="1">
                                      <a:latin typeface="Cambria Math"/>
                                      <a:cs typeface="Calibri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/>
                                      <a:cs typeface="Calibri" pitchFamily="34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  <a:cs typeface="Calibri" pitchFamily="34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/>
                                      <a:cs typeface="Calibri" pitchFamily="34" charset="0"/>
                                    </a:rPr>
                                    <m:t>𝑝</m:t>
                                  </m:r>
                                </m:sup>
                              </m:sSubSup>
                            </m:e>
                          </m:nary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 ≥</m:t>
                          </m:r>
                          <m:r>
                            <a:rPr lang="en-US" sz="2000" b="1" i="1">
                              <a:latin typeface="Cambria Math"/>
                              <a:cs typeface="Calibri" pitchFamily="34" charset="0"/>
                            </a:rPr>
                            <m:t>𝑷</m:t>
                          </m:r>
                        </m:e>
                      </m:nary>
                    </m:oMath>
                  </m:oMathPara>
                </a14:m>
                <a:endParaRPr lang="en-IN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3510257"/>
                <a:ext cx="3168352" cy="998863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urved Connector 13"/>
          <p:cNvCxnSpPr>
            <a:stCxn id="12" idx="2"/>
          </p:cNvCxnSpPr>
          <p:nvPr/>
        </p:nvCxnSpPr>
        <p:spPr>
          <a:xfrm rot="10800000" flipH="1" flipV="1">
            <a:off x="827583" y="4036239"/>
            <a:ext cx="84463" cy="1408984"/>
          </a:xfrm>
          <a:prstGeom prst="curvedConnector4">
            <a:avLst>
              <a:gd name="adj1" fmla="val -270651"/>
              <a:gd name="adj2" fmla="val 68092"/>
            </a:avLst>
          </a:prstGeom>
          <a:ln w="254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39552" y="5445224"/>
            <a:ext cx="2736304" cy="72008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TextBox 16"/>
          <p:cNvSpPr txBox="1"/>
          <p:nvPr/>
        </p:nvSpPr>
        <p:spPr>
          <a:xfrm>
            <a:off x="539552" y="5445224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o ensure not all cells get assigned to the background</a:t>
            </a:r>
            <a:endParaRPr lang="en-I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7020272" y="1412776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Flowchart: Process 20"/>
          <p:cNvSpPr/>
          <p:nvPr/>
        </p:nvSpPr>
        <p:spPr>
          <a:xfrm>
            <a:off x="7439620" y="1412776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Flowchart: Process 21"/>
          <p:cNvSpPr/>
          <p:nvPr/>
        </p:nvSpPr>
        <p:spPr>
          <a:xfrm>
            <a:off x="7850460" y="1412776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Flowchart: Process 22"/>
          <p:cNvSpPr/>
          <p:nvPr/>
        </p:nvSpPr>
        <p:spPr>
          <a:xfrm>
            <a:off x="8261300" y="1412776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Flowchart: Process 23"/>
          <p:cNvSpPr/>
          <p:nvPr/>
        </p:nvSpPr>
        <p:spPr>
          <a:xfrm>
            <a:off x="7020272" y="1700808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Flowchart: Process 24"/>
          <p:cNvSpPr/>
          <p:nvPr/>
        </p:nvSpPr>
        <p:spPr>
          <a:xfrm>
            <a:off x="7439620" y="1700808"/>
            <a:ext cx="410840" cy="288032"/>
          </a:xfrm>
          <a:prstGeom prst="flowChartProcess">
            <a:avLst/>
          </a:prstGeom>
          <a:solidFill>
            <a:srgbClr val="FF0000">
              <a:alpha val="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Flowchart: Process 25"/>
          <p:cNvSpPr/>
          <p:nvPr/>
        </p:nvSpPr>
        <p:spPr>
          <a:xfrm>
            <a:off x="7850460" y="1700808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Flowchart: Process 26"/>
          <p:cNvSpPr/>
          <p:nvPr/>
        </p:nvSpPr>
        <p:spPr>
          <a:xfrm>
            <a:off x="8261300" y="1700808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Flowchart: Process 27"/>
          <p:cNvSpPr/>
          <p:nvPr/>
        </p:nvSpPr>
        <p:spPr>
          <a:xfrm>
            <a:off x="7020272" y="1988840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Flowchart: Process 29"/>
          <p:cNvSpPr/>
          <p:nvPr/>
        </p:nvSpPr>
        <p:spPr>
          <a:xfrm>
            <a:off x="7850460" y="1988840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Flowchart: Process 30"/>
          <p:cNvSpPr/>
          <p:nvPr/>
        </p:nvSpPr>
        <p:spPr>
          <a:xfrm>
            <a:off x="8261300" y="1988840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Flowchart: Process 31"/>
          <p:cNvSpPr/>
          <p:nvPr/>
        </p:nvSpPr>
        <p:spPr>
          <a:xfrm>
            <a:off x="7020272" y="2276872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Flowchart: Process 32"/>
          <p:cNvSpPr/>
          <p:nvPr/>
        </p:nvSpPr>
        <p:spPr>
          <a:xfrm>
            <a:off x="7439620" y="2276872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Flowchart: Process 33"/>
          <p:cNvSpPr/>
          <p:nvPr/>
        </p:nvSpPr>
        <p:spPr>
          <a:xfrm>
            <a:off x="7850460" y="2276872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Flowchart: Process 34"/>
          <p:cNvSpPr/>
          <p:nvPr/>
        </p:nvSpPr>
        <p:spPr>
          <a:xfrm>
            <a:off x="8261300" y="2276872"/>
            <a:ext cx="410840" cy="28803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Oval 39"/>
          <p:cNvSpPr/>
          <p:nvPr/>
        </p:nvSpPr>
        <p:spPr>
          <a:xfrm>
            <a:off x="7534932" y="1751608"/>
            <a:ext cx="213928" cy="2041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7645040" y="1844824"/>
            <a:ext cx="0" cy="3134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7668344" y="1844824"/>
            <a:ext cx="387536" cy="3134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>
            <a:off x="7280808" y="1531392"/>
            <a:ext cx="387536" cy="3134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7280808" y="1844824"/>
            <a:ext cx="3875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 flipH="1">
            <a:off x="7453368" y="1631944"/>
            <a:ext cx="38753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7638628" y="1844824"/>
            <a:ext cx="46176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7280808" y="1844824"/>
            <a:ext cx="387536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10800000" flipH="1">
            <a:off x="7668344" y="1544092"/>
            <a:ext cx="387536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817500" y="2710661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Calibri" pitchFamily="34" charset="0"/>
                <a:cs typeface="Calibri" pitchFamily="34" charset="0"/>
              </a:rPr>
              <a:t>N –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Neighbourhood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en-US" i="1" dirty="0" smtClean="0">
                <a:latin typeface="Calibri" pitchFamily="34" charset="0"/>
                <a:cs typeface="Calibri" pitchFamily="34" charset="0"/>
              </a:rPr>
              <a:t>system of a cell.</a:t>
            </a:r>
            <a:endParaRPr lang="en-IN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817500" y="2710661"/>
            <a:ext cx="2016224" cy="646331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2" name="Rectangle 61"/>
          <p:cNvSpPr/>
          <p:nvPr/>
        </p:nvSpPr>
        <p:spPr>
          <a:xfrm>
            <a:off x="6804248" y="3502749"/>
            <a:ext cx="2016224" cy="646331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6804248" y="3430741"/>
                <a:ext cx="31683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cs typeface="Calibri"/>
                      </a:rPr>
                      <m:t>γ</m:t>
                    </m:r>
                  </m:oMath>
                </a14:m>
                <a:r>
                  <a:rPr lang="en-IN" i="1" dirty="0" smtClean="0">
                    <a:latin typeface="Calibri" pitchFamily="34" charset="0"/>
                    <a:cs typeface="Calibri" pitchFamily="34" charset="0"/>
                  </a:rPr>
                  <a:t> – regularization </a:t>
                </a:r>
              </a:p>
              <a:p>
                <a:r>
                  <a:rPr lang="en-US" i="1" dirty="0" smtClean="0">
                    <a:latin typeface="Calibri" pitchFamily="34" charset="0"/>
                    <a:cs typeface="Calibri" pitchFamily="34" charset="0"/>
                  </a:rPr>
                  <a:t>parameter</a:t>
                </a:r>
                <a:endParaRPr lang="en-IN" i="1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3430741"/>
                <a:ext cx="3168352" cy="646331"/>
              </a:xfrm>
              <a:prstGeom prst="rect">
                <a:avLst/>
              </a:prstGeom>
              <a:blipFill rotWithShape="1">
                <a:blip r:embed="rId10"/>
                <a:stretch>
                  <a:fillRect l="-1538" t="-4717" b="-1415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/>
          <p:cNvSpPr/>
          <p:nvPr/>
        </p:nvSpPr>
        <p:spPr>
          <a:xfrm>
            <a:off x="6804248" y="4294837"/>
            <a:ext cx="2016224" cy="1150387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5" name="TextBox 64"/>
          <p:cNvSpPr txBox="1"/>
          <p:nvPr/>
        </p:nvSpPr>
        <p:spPr>
          <a:xfrm>
            <a:off x="6804248" y="4265269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i="1" dirty="0" smtClean="0">
                <a:latin typeface="Cambria Math" pitchFamily="18" charset="0"/>
                <a:ea typeface="Cambria Math" pitchFamily="18" charset="0"/>
                <a:cs typeface="Calibri" pitchFamily="34" charset="0"/>
              </a:rPr>
              <a:t>P</a:t>
            </a:r>
            <a:r>
              <a:rPr lang="en-IN" i="1" dirty="0" smtClean="0">
                <a:latin typeface="Calibri" pitchFamily="34" charset="0"/>
                <a:cs typeface="Calibri" pitchFamily="34" charset="0"/>
              </a:rPr>
              <a:t> –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lower bound on</a:t>
            </a:r>
          </a:p>
          <a:p>
            <a:r>
              <a:rPr lang="en-US" i="1" dirty="0" smtClean="0">
                <a:latin typeface="Calibri" pitchFamily="34" charset="0"/>
                <a:cs typeface="Calibri" pitchFamily="34" charset="0"/>
              </a:rPr>
              <a:t>the number of cells</a:t>
            </a:r>
          </a:p>
          <a:p>
            <a:r>
              <a:rPr lang="en-US" i="1" dirty="0">
                <a:latin typeface="Calibri" pitchFamily="34" charset="0"/>
                <a:cs typeface="Calibri" pitchFamily="34" charset="0"/>
              </a:rPr>
              <a:t>a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ssigned to any of </a:t>
            </a:r>
          </a:p>
          <a:p>
            <a:r>
              <a:rPr lang="en-US" i="1" dirty="0" smtClean="0">
                <a:latin typeface="Calibri" pitchFamily="34" charset="0"/>
                <a:cs typeface="Calibri" pitchFamily="34" charset="0"/>
              </a:rPr>
              <a:t>the k classes</a:t>
            </a:r>
            <a:endParaRPr lang="en-IN" i="1" dirty="0">
              <a:latin typeface="Calibri" pitchFamily="34" charset="0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539552" y="6300028"/>
                <a:ext cx="6842980" cy="433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LP is solved by relaxing the integer constraints,  0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/>
                            <a:cs typeface="Calibri" pitchFamily="34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  <a:cs typeface="Calibri" pitchFamily="34" charset="0"/>
                          </a:rPr>
                          <m:t>≤</m:t>
                        </m:r>
                        <m:r>
                          <a:rPr lang="en-US" i="1">
                            <a:latin typeface="Cambria Math"/>
                            <a:cs typeface="Calibri" pitchFamily="34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/>
                            <a:cs typeface="Calibri" pitchFamily="34" charset="0"/>
                          </a:rPr>
                          <m:t>𝑖𝑗</m:t>
                        </m:r>
                      </m:sub>
                      <m:sup>
                        <m:r>
                          <a:rPr lang="en-US" i="1">
                            <a:latin typeface="Cambria Math"/>
                            <a:cs typeface="Calibri" pitchFamily="34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IN" dirty="0" smtClean="0">
                    <a:latin typeface="Calibri" pitchFamily="34" charset="0"/>
                    <a:cs typeface="Calibri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cs typeface="Calibri" pitchFamily="34" charset="0"/>
                      </a:rPr>
                      <m:t>≤</m:t>
                    </m:r>
                  </m:oMath>
                </a14:m>
                <a:r>
                  <a:rPr lang="en-IN" dirty="0" smtClean="0">
                    <a:latin typeface="Calibri" pitchFamily="34" charset="0"/>
                    <a:cs typeface="Calibri" pitchFamily="34" charset="0"/>
                  </a:rPr>
                  <a:t> 1</a:t>
                </a:r>
                <a:endParaRPr lang="en-IN" dirty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6300028"/>
                <a:ext cx="6842980" cy="433452"/>
              </a:xfrm>
              <a:prstGeom prst="rect">
                <a:avLst/>
              </a:prstGeom>
              <a:blipFill rotWithShape="1">
                <a:blip r:embed="rId11"/>
                <a:stretch>
                  <a:fillRect l="-802" t="-2778" b="-9722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971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 animBg="1"/>
      <p:bldP spid="11" grpId="0"/>
      <p:bldP spid="16" grpId="0" animBg="1"/>
      <p:bldP spid="17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0" grpId="0" animBg="1"/>
      <p:bldP spid="60" grpId="0"/>
      <p:bldP spid="61" grpId="0" animBg="1"/>
      <p:bldP spid="62" grpId="0" animBg="1"/>
      <p:bldP spid="63" grpId="0"/>
      <p:bldP spid="64" grpId="0" animBg="1"/>
      <p:bldP spid="65" grpId="0"/>
      <p:bldP spid="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Similarity with MRF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27584" y="2280947"/>
                <a:ext cx="5400600" cy="2607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Calibri" pitchFamily="34" charset="0"/>
                    <a:cs typeface="Calibri" pitchFamily="34" charset="0"/>
                  </a:rPr>
                  <a:t>subject to the constraints –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𝐴</m:t>
                          </m:r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 </m:t>
                          </m:r>
                          <m:r>
                            <a:rPr lang="en-US" sz="2000" b="0" i="0" smtClean="0">
                              <a:latin typeface="Cambria Math"/>
                              <a:cs typeface="Calibri" pitchFamily="34" charset="0"/>
                            </a:rPr>
                            <m:t>:</m:t>
                          </m:r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  </m:t>
                          </m:r>
                          <m:r>
                            <a:rPr lang="en-US" sz="2000" b="1" i="1">
                              <a:latin typeface="Cambria Math"/>
                              <a:cs typeface="Calibri" pitchFamily="34" charset="0"/>
                            </a:rPr>
                            <m:t>𝒙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𝑝</m:t>
                          </m:r>
                        </m:sub>
                      </m:sSub>
                      <m:r>
                        <a:rPr lang="en-IN" sz="2000" i="1" smtClean="0">
                          <a:latin typeface="Cambria Math"/>
                          <a:cs typeface="Calibri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pt-BR" sz="2000" i="1" smtClean="0">
                              <a:latin typeface="Cambria Math"/>
                              <a:cs typeface="Calibri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pt-BR" sz="2000" i="1"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𝑝</m:t>
                              </m:r>
                            </m:sup>
                          </m:sSubSup>
                        </m:e>
                      </m:nary>
                      <m:sSubSup>
                        <m:sSubSupPr>
                          <m:ctrlPr>
                            <a:rPr lang="pt-BR" sz="2000" i="1" smtClean="0">
                              <a:latin typeface="Cambria Math"/>
                              <a:cs typeface="Calibri" pitchFamily="34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latin typeface="Cambria Math"/>
                              <a:cs typeface="Calibri" pitchFamily="34" charset="0"/>
                            </a:rPr>
                            <m:t>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𝑖𝑗</m:t>
                          </m:r>
                        </m:sub>
                        <m:sup/>
                      </m:sSubSup>
                      <m:r>
                        <a:rPr lang="en-US" sz="2000" b="0" i="0" smtClean="0">
                          <a:latin typeface="Cambria Math"/>
                          <a:cs typeface="Calibri" pitchFamily="34" charset="0"/>
                        </a:rPr>
                        <m:t>   </m:t>
                      </m:r>
                      <m:r>
                        <a:rPr lang="en-US" sz="2000" b="0" i="1" smtClean="0">
                          <a:latin typeface="Cambria Math"/>
                          <a:cs typeface="Calibri" pitchFamily="34" charset="0"/>
                        </a:rPr>
                        <m:t>             </m:t>
                      </m:r>
                      <m:r>
                        <a:rPr lang="en-US" sz="2000" b="0" i="1" smtClean="0">
                          <a:latin typeface="Cambria Math"/>
                          <a:cs typeface="Calibri" pitchFamily="34" charset="0"/>
                        </a:rPr>
                        <m:t>𝐵</m:t>
                      </m:r>
                      <m:r>
                        <a:rPr lang="en-US" sz="2000" b="0" i="1" smtClean="0">
                          <a:latin typeface="Cambria Math"/>
                          <a:cs typeface="Calibri" pitchFamily="34" charset="0"/>
                        </a:rPr>
                        <m:t> </m:t>
                      </m:r>
                      <m:r>
                        <a:rPr lang="en-US" sz="2000" b="0" i="0" smtClean="0">
                          <a:latin typeface="Cambria Math"/>
                          <a:cs typeface="Calibri" pitchFamily="34" charset="0"/>
                        </a:rPr>
                        <m:t>:</m:t>
                      </m:r>
                      <m:nary>
                        <m:naryPr>
                          <m:chr m:val="∑"/>
                          <m:ctrlP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  </m:t>
                          </m:r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 </m:t>
                          </m:r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𝑝</m:t>
                          </m:r>
                          <m: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  <m:t>=</m:t>
                          </m:r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𝑘</m:t>
                          </m:r>
                        </m:sup>
                        <m:e>
                          <m:sSubSup>
                            <m:sSubSupPr>
                              <m:ctrlPr>
                                <a:rPr lang="pt-BR" sz="2000" i="1"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𝑝</m:t>
                              </m:r>
                            </m:sup>
                          </m:sSubSup>
                        </m:e>
                      </m:nary>
                      <m:r>
                        <a:rPr lang="en-US" sz="2000" i="1" smtClean="0">
                          <a:latin typeface="Cambria Math"/>
                          <a:cs typeface="Calibri" pitchFamily="34" charset="0"/>
                        </a:rPr>
                        <m:t>≤</m:t>
                      </m:r>
                      <m:r>
                        <a:rPr lang="en-US" sz="2000" b="0" i="1" dirty="0" smtClean="0">
                          <a:latin typeface="Cambria Math"/>
                          <a:cs typeface="Calibri" pitchFamily="34" charset="0"/>
                        </a:rPr>
                        <m:t>1</m:t>
                      </m:r>
                    </m:oMath>
                  </m:oMathPara>
                </a14:m>
                <a:endParaRPr lang="en-US" sz="2000" b="0" dirty="0" smtClean="0">
                  <a:latin typeface="Calibri" pitchFamily="34" charset="0"/>
                  <a:cs typeface="Calibri" pitchFamily="34" charset="0"/>
                </a:endParaRPr>
              </a:p>
              <a:p>
                <a:pPr algn="ctr"/>
                <a:r>
                  <a:rPr lang="en-US" sz="2000" b="0" dirty="0" smtClean="0">
                    <a:cs typeface="Calibri" pitchFamily="34" charset="0"/>
                  </a:rPr>
                  <a:t>                       </a:t>
                </a:r>
              </a:p>
              <a:p>
                <a:pPr algn="ctr"/>
                <a:r>
                  <a:rPr lang="en-US" sz="2000" dirty="0">
                    <a:cs typeface="Calibri" pitchFamily="34" charset="0"/>
                  </a:rPr>
                  <a:t> </a:t>
                </a:r>
                <a:r>
                  <a:rPr lang="en-US" sz="2000" dirty="0" smtClean="0">
                    <a:cs typeface="Calibri" pitchFamily="34" charset="0"/>
                  </a:rPr>
                  <a:t>  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0" i="1" smtClean="0">
                        <a:latin typeface="Cambria Math"/>
                        <a:cs typeface="Calibri" pitchFamily="34" charset="0"/>
                      </a:rPr>
                      <m:t>                 </m:t>
                    </m:r>
                    <m:r>
                      <m:rPr>
                        <m:nor/>
                      </m:rPr>
                      <a:rPr lang="pt-BR" sz="2000" i="1" dirty="0">
                        <a:latin typeface="Cambria Math"/>
                        <a:cs typeface="Calibri" pitchFamily="34" charset="0"/>
                      </a:rPr>
                      <m:t>D</m:t>
                    </m:r>
                    <m:r>
                      <m:rPr>
                        <m:nor/>
                      </m:rPr>
                      <a:rPr lang="pt-BR" sz="2000" i="1" dirty="0">
                        <a:latin typeface="Cambria Math"/>
                        <a:cs typeface="Calibri" pitchFamily="34" charset="0"/>
                      </a:rPr>
                      <m:t>  </m:t>
                    </m:r>
                    <m:r>
                      <m:rPr>
                        <m:nor/>
                      </m:rPr>
                      <a:rPr lang="pt-BR" sz="2000" dirty="0">
                        <a:latin typeface="Cambria Math"/>
                        <a:cs typeface="Calibri" pitchFamily="34" charset="0"/>
                      </a:rPr>
                      <m:t>:</m:t>
                    </m:r>
                    <m:r>
                      <m:rPr>
                        <m:nor/>
                      </m:rPr>
                      <a:rPr lang="pt-BR" sz="2000" i="1" dirty="0">
                        <a:latin typeface="Cambria Math"/>
                        <a:cs typeface="Calibri" pitchFamily="34" charset="0"/>
                      </a:rPr>
                      <m:t>    </m:t>
                    </m:r>
                    <m:sSubSup>
                      <m:sSubSupPr>
                        <m:ctrlPr>
                          <a:rPr lang="pt-BR" sz="2000" i="1">
                            <a:latin typeface="Cambria Math"/>
                            <a:cs typeface="Calibri" pitchFamily="34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/>
                            <a:cs typeface="Calibri" pitchFamily="34" charset="0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/>
                            <a:cs typeface="Calibri" pitchFamily="34" charset="0"/>
                          </a:rPr>
                          <m:t>𝑖𝑗</m:t>
                        </m:r>
                      </m:sub>
                      <m:sup>
                        <m:r>
                          <a:rPr lang="en-US" sz="2000" i="1">
                            <a:latin typeface="Cambria Math"/>
                            <a:cs typeface="Calibri" pitchFamily="34" charset="0"/>
                          </a:rPr>
                          <m:t>𝑝</m:t>
                        </m:r>
                      </m:sup>
                    </m:sSubSup>
                    <m:r>
                      <m:rPr>
                        <m:nor/>
                      </m:rPr>
                      <a:rPr lang="en-IN" sz="2000" dirty="0">
                        <a:latin typeface="Calibri" pitchFamily="34" charset="0"/>
                        <a:cs typeface="Calibri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IN" sz="2000" dirty="0">
                        <a:latin typeface="Calibri"/>
                        <a:cs typeface="Calibri"/>
                      </a:rPr>
                      <m:t>Ԑ { 0, 1 }</m:t>
                    </m:r>
                  </m:oMath>
                </a14:m>
                <a:endParaRPr lang="en-US" sz="2000" dirty="0">
                  <a:latin typeface="Calibri"/>
                  <a:cs typeface="Calibri"/>
                </a:endParaRPr>
              </a:p>
              <a:p>
                <a:pPr algn="ctr"/>
                <a:endParaRPr lang="pt-BR" sz="2000" i="1" dirty="0" smtClean="0">
                  <a:latin typeface="Cambria Math"/>
                  <a:cs typeface="Calibri" pitchFamily="34" charset="0"/>
                </a:endParaRPr>
              </a:p>
              <a:p>
                <a:pPr algn="ctr"/>
                <a:r>
                  <a:rPr lang="pt-BR" sz="2000" i="1" dirty="0" smtClean="0">
                    <a:latin typeface="Cambria Math"/>
                    <a:cs typeface="Calibri" pitchFamily="34" charset="0"/>
                  </a:rPr>
                  <a:t>                                              </a:t>
                </a:r>
                <a:endParaRPr lang="en-IN" sz="2000" dirty="0" smtClean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2280947"/>
                <a:ext cx="5400600" cy="2607958"/>
              </a:xfrm>
              <a:prstGeom prst="rect">
                <a:avLst/>
              </a:prstGeom>
              <a:blipFill rotWithShape="1">
                <a:blip r:embed="rId3"/>
                <a:stretch>
                  <a:fillRect l="-1242" t="-116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475656" y="1484784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Max</a:t>
            </a:r>
            <a:endParaRPr lang="en-IN" sz="2400" dirty="0">
              <a:latin typeface="Calibri" pitchFamily="34" charset="0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835696" y="1268760"/>
                <a:ext cx="1872208" cy="907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pt-BR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  <m:r>
                            <a:rPr lang="pt-BR" i="1">
                              <a:latin typeface="Cambria Math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𝑘</m:t>
                          </m:r>
                        </m:sup>
                        <m:e>
                          <m:sSubSup>
                            <m:sSubSupPr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𝑇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𝑝</m:t>
                              </m:r>
                            </m:sub>
                            <m:sup/>
                          </m:sSubSup>
                        </m:e>
                      </m:nary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1268760"/>
                <a:ext cx="1872208" cy="9073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638166" y="1305306"/>
                <a:ext cx="1725921" cy="8190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/>
                          <a:cs typeface="Calibri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l-GR" i="1" dirty="0">
                          <a:latin typeface="Cambria Math"/>
                          <a:cs typeface="Calibri"/>
                        </a:rPr>
                        <m:t>γ</m:t>
                      </m:r>
                      <m:nary>
                        <m:naryPr>
                          <m:chr m:val="∑"/>
                          <m:ctrlPr>
                            <a:rPr lang="pt-BR" i="1" dirty="0" smtClean="0">
                              <a:latin typeface="Cambria Math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b="0" i="1" dirty="0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23"/>
                                </m:rPr>
                                <a:rPr lang="en-US" b="0" i="1" dirty="0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b="0" i="1" dirty="0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/>
                                </a:rPr>
                                <m:t>𝑗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b="0" i="0" dirty="0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IN" dirty="0">
                              <a:latin typeface="Calibri"/>
                              <a:cs typeface="Calibri"/>
                            </a:rPr>
                            <m:t>Ԑ</m:t>
                          </m:r>
                          <m:r>
                            <a:rPr lang="en-US" b="0" i="1" dirty="0" smtClean="0">
                              <a:latin typeface="Cambria Math"/>
                              <a:cs typeface="Calibri"/>
                            </a:rPr>
                            <m:t> </m:t>
                          </m:r>
                          <m:r>
                            <a:rPr lang="en-US" b="0" i="1" dirty="0" smtClean="0">
                              <a:latin typeface="Cambria Math"/>
                              <a:cs typeface="Calibri"/>
                            </a:rPr>
                            <m:t>𝑁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/>
                            </a:rPr>
                            <m:t> </m:t>
                          </m:r>
                        </m:sup>
                        <m:e>
                          <m:r>
                            <a:rPr lang="en-US" i="1">
                              <a:latin typeface="Cambria Math"/>
                            </a:rPr>
                            <m:t>| </m:t>
                          </m:r>
                          <m:sSub>
                            <m:sSubPr>
                              <m:ctrlPr>
                                <a:rPr lang="en-IN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 |</m:t>
                          </m:r>
                          <m:r>
                            <m:rPr>
                              <m:nor/>
                            </m:rPr>
                            <a:rPr lang="en-IN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166" y="1305306"/>
                <a:ext cx="1725921" cy="81907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27585" y="4613837"/>
                <a:ext cx="6264695" cy="471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IN" sz="2000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/>
                          </a:rPr>
                          <m:t>𝐸</m:t>
                        </m:r>
                        <m:r>
                          <a:rPr lang="en-US" sz="2000" b="0" i="1" smtClean="0">
                            <a:latin typeface="Cambria Math"/>
                          </a:rPr>
                          <m:t> : </m:t>
                        </m:r>
                        <m:r>
                          <a:rPr lang="en-US" sz="2000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𝑖𝑗</m:t>
                        </m:r>
                      </m:sub>
                      <m:sup>
                        <m:r>
                          <a:rPr lang="en-US" sz="2000" b="0" i="1" smtClean="0">
                            <a:latin typeface="Cambria Math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IN" sz="2000" dirty="0" smtClean="0"/>
                  <a:t> </a:t>
                </a:r>
                <a:r>
                  <a:rPr lang="en-IN" sz="2000" dirty="0" smtClean="0">
                    <a:latin typeface="Calibri"/>
                    <a:cs typeface="Calibri"/>
                  </a:rPr>
                  <a:t>−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IN" sz="20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𝑖</m:t>
                        </m:r>
                        <m:r>
                          <a:rPr lang="en-US" sz="2000" b="0" i="1" smtClean="0">
                            <a:latin typeface="Cambria Math"/>
                          </a:rPr>
                          <m:t>+1,</m:t>
                        </m:r>
                        <m:r>
                          <a:rPr lang="en-US" sz="2000" i="1">
                            <a:latin typeface="Cambria Math"/>
                          </a:rPr>
                          <m:t>𝑗</m:t>
                        </m:r>
                      </m:sub>
                      <m:sup>
                        <m:r>
                          <a:rPr lang="en-US" sz="2000" i="1">
                            <a:latin typeface="Cambria Math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IN" sz="2000" dirty="0" smtClean="0"/>
                  <a:t> </a:t>
                </a:r>
                <a14:m>
                  <m:oMath xmlns:m="http://schemas.openxmlformats.org/officeDocument/2006/math">
                    <m:r>
                      <a:rPr lang="en-IN" sz="2000" i="1">
                        <a:latin typeface="Cambria Math"/>
                        <a:cs typeface="Calibri" pitchFamily="34" charset="0"/>
                      </a:rPr>
                      <m:t>=</m:t>
                    </m:r>
                  </m:oMath>
                </a14:m>
                <a:r>
                  <a:rPr lang="en-IN" sz="20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0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𝑖</m:t>
                        </m:r>
                        <m:r>
                          <a:rPr lang="en-US" sz="2000" b="0" i="1" smtClean="0">
                            <a:latin typeface="Cambria Math"/>
                          </a:rPr>
                          <m:t>+1,</m:t>
                        </m:r>
                        <m:r>
                          <a:rPr lang="en-US" sz="2000" i="1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IN" sz="20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IN" sz="20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/>
                          </a:rPr>
                          <m:t>        </m:t>
                        </m:r>
                        <m:r>
                          <a:rPr lang="en-US" sz="2000" b="0" i="1" smtClean="0">
                            <a:latin typeface="Cambria Math"/>
                          </a:rPr>
                          <m:t>𝐹</m:t>
                        </m:r>
                        <m:r>
                          <a:rPr lang="en-US" sz="2000" b="0" i="1" smtClean="0">
                            <a:latin typeface="Cambria Math"/>
                          </a:rPr>
                          <m:t> </m:t>
                        </m:r>
                        <m:r>
                          <a:rPr lang="en-US" sz="2000" i="0">
                            <a:latin typeface="Cambria Math"/>
                          </a:rPr>
                          <m:t>:</m:t>
                        </m:r>
                        <m:r>
                          <a:rPr lang="en-US" sz="2000" i="1">
                            <a:latin typeface="Cambria Math"/>
                          </a:rPr>
                          <m:t> </m:t>
                        </m:r>
                        <m:r>
                          <a:rPr lang="en-US" sz="2000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𝑖𝑗</m:t>
                        </m:r>
                      </m:sub>
                      <m:sup>
                        <m:r>
                          <a:rPr lang="en-US" sz="2000" i="1">
                            <a:latin typeface="Cambria Math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IN" sz="2000" dirty="0"/>
                  <a:t> </a:t>
                </a:r>
                <a:r>
                  <a:rPr lang="en-IN" sz="2000" dirty="0">
                    <a:latin typeface="Calibri"/>
                    <a:cs typeface="Calibri"/>
                  </a:rPr>
                  <a:t>−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IN" sz="2000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𝑖</m:t>
                        </m:r>
                        <m:r>
                          <a:rPr lang="en-US" sz="2000" i="1">
                            <a:latin typeface="Cambria Math"/>
                          </a:rPr>
                          <m:t>+1,</m:t>
                        </m:r>
                        <m:r>
                          <a:rPr lang="en-US" sz="2000" i="1">
                            <a:latin typeface="Cambria Math"/>
                          </a:rPr>
                          <m:t>𝑗</m:t>
                        </m:r>
                      </m:sub>
                      <m:sup>
                        <m:r>
                          <a:rPr lang="en-US" sz="2000" i="1">
                            <a:latin typeface="Cambria Math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IN" sz="2000" dirty="0"/>
                  <a:t> </a:t>
                </a:r>
                <a14:m>
                  <m:oMath xmlns:m="http://schemas.openxmlformats.org/officeDocument/2006/math">
                    <m:r>
                      <a:rPr lang="en-IN" sz="2000" i="1">
                        <a:latin typeface="Cambria Math"/>
                        <a:cs typeface="Calibri" pitchFamily="34" charset="0"/>
                      </a:rPr>
                      <m:t>=</m:t>
                    </m:r>
                  </m:oMath>
                </a14:m>
                <a:r>
                  <a:rPr lang="en-IN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0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/>
                          </a:rPr>
                          <m:t>λ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𝑖</m:t>
                        </m:r>
                        <m:r>
                          <a:rPr lang="en-US" sz="2000" i="1">
                            <a:latin typeface="Cambria Math"/>
                          </a:rPr>
                          <m:t>+1,</m:t>
                        </m:r>
                        <m:r>
                          <a:rPr lang="en-US" sz="2000" i="1"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IN" sz="2000" dirty="0" smtClean="0"/>
                  <a:t>   </a:t>
                </a:r>
                <a:endParaRPr lang="en-IN" sz="2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5" y="4613837"/>
                <a:ext cx="6264695" cy="471347"/>
              </a:xfrm>
              <a:prstGeom prst="rect">
                <a:avLst/>
              </a:prstGeom>
              <a:blipFill rotWithShape="1">
                <a:blip r:embed="rId6"/>
                <a:stretch>
                  <a:fillRect t="-1299" b="-1298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347864" y="1556792"/>
                <a:ext cx="3600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</m:oMath>
                  </m:oMathPara>
                </a14:m>
                <a:endParaRPr lang="en-US" dirty="0"/>
              </a:p>
              <a:p>
                <a:endParaRPr lang="en-IN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1556792"/>
                <a:ext cx="360040" cy="64633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598464" y="1785516"/>
                <a:ext cx="8640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i="1" dirty="0" smtClean="0">
                    <a:latin typeface="Cambria Math" pitchFamily="18" charset="0"/>
                    <a:ea typeface="Cambria Math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,</m:t>
                    </m:r>
                  </m:oMath>
                </a14:m>
                <a:r>
                  <a:rPr lang="en-IN" dirty="0"/>
                  <a:t> </a:t>
                </a:r>
                <a:r>
                  <a:rPr lang="el-GR" dirty="0" smtClean="0">
                    <a:latin typeface="Calibri"/>
                    <a:cs typeface="Calibri"/>
                  </a:rPr>
                  <a:t>λ</a:t>
                </a:r>
                <a:endParaRPr lang="en-IN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464" y="1785516"/>
                <a:ext cx="864096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5634" t="-11667" b="-2666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23528" y="3510257"/>
                <a:ext cx="3168352" cy="998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  <a:cs typeface="Calibri" pitchFamily="34" charset="0"/>
                        </a:rPr>
                        <m:t>𝐶</m:t>
                      </m:r>
                      <m:r>
                        <a:rPr lang="en-US" sz="2000" i="1">
                          <a:latin typeface="Cambria Math"/>
                          <a:cs typeface="Calibri" pitchFamily="34" charset="0"/>
                        </a:rPr>
                        <m:t> :</m:t>
                      </m:r>
                      <m:nary>
                        <m:naryPr>
                          <m:chr m:val="∑"/>
                          <m:ctrlP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𝑝</m:t>
                          </m:r>
                          <m: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  <m:t>=</m:t>
                          </m:r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𝑘</m:t>
                          </m:r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pt-BR" sz="2000" i="1">
                                  <a:latin typeface="Cambria Math"/>
                                  <a:cs typeface="Calibri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𝑖</m:t>
                              </m:r>
                              <m:r>
                                <a:rPr lang="en-US" sz="2000" b="0" i="1" smtClean="0">
                                  <a:latin typeface="Cambria Math"/>
                                  <a:cs typeface="Calibri" pitchFamily="34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pt-BR" sz="2000" i="1">
                                      <a:latin typeface="Cambria Math"/>
                                      <a:cs typeface="Calibri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/>
                                      <a:cs typeface="Calibri" pitchFamily="34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  <a:cs typeface="Calibri" pitchFamily="34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/>
                                      <a:cs typeface="Calibri" pitchFamily="34" charset="0"/>
                                    </a:rPr>
                                    <m:t>𝑝</m:t>
                                  </m:r>
                                </m:sup>
                              </m:sSubSup>
                            </m:e>
                          </m:nary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 ≥</m:t>
                          </m:r>
                          <m:r>
                            <a:rPr lang="en-US" sz="2000" b="1" i="1">
                              <a:latin typeface="Cambria Math"/>
                              <a:cs typeface="Calibri" pitchFamily="34" charset="0"/>
                            </a:rPr>
                            <m:t>𝑷</m:t>
                          </m:r>
                        </m:e>
                      </m:nary>
                    </m:oMath>
                  </m:oMathPara>
                </a14:m>
                <a:endParaRPr lang="en-IN" sz="20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3510257"/>
                <a:ext cx="3168352" cy="998863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/>
          <p:cNvSpPr/>
          <p:nvPr/>
        </p:nvSpPr>
        <p:spPr>
          <a:xfrm>
            <a:off x="827584" y="3526408"/>
            <a:ext cx="2147540" cy="101966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9900"/>
              </a:solidFill>
            </a:endParaRPr>
          </a:p>
        </p:txBody>
      </p:sp>
      <p:cxnSp>
        <p:nvCxnSpPr>
          <p:cNvPr id="23" name="Curved Connector 22"/>
          <p:cNvCxnSpPr>
            <a:stCxn id="21" idx="2"/>
          </p:cNvCxnSpPr>
          <p:nvPr/>
        </p:nvCxnSpPr>
        <p:spPr>
          <a:xfrm rot="10800000" flipH="1" flipV="1">
            <a:off x="827583" y="4036239"/>
            <a:ext cx="84463" cy="1408984"/>
          </a:xfrm>
          <a:prstGeom prst="curvedConnector4">
            <a:avLst>
              <a:gd name="adj1" fmla="val -270651"/>
              <a:gd name="adj2" fmla="val 68092"/>
            </a:avLst>
          </a:prstGeom>
          <a:ln w="254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1403648" y="1268760"/>
            <a:ext cx="1944216" cy="975641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Oval 26"/>
          <p:cNvSpPr/>
          <p:nvPr/>
        </p:nvSpPr>
        <p:spPr>
          <a:xfrm>
            <a:off x="3707904" y="1305306"/>
            <a:ext cx="1584176" cy="899558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TextBox 27"/>
          <p:cNvSpPr txBox="1"/>
          <p:nvPr/>
        </p:nvSpPr>
        <p:spPr>
          <a:xfrm>
            <a:off x="179512" y="1268760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nary potential</a:t>
            </a:r>
            <a:endParaRPr lang="en-IN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0" name="Straight Arrow Connector 29"/>
          <p:cNvCxnSpPr>
            <a:stCxn id="26" idx="1"/>
          </p:cNvCxnSpPr>
          <p:nvPr/>
        </p:nvCxnSpPr>
        <p:spPr>
          <a:xfrm flipH="1">
            <a:off x="1043608" y="1411639"/>
            <a:ext cx="644764" cy="73145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655428" y="1268760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pairwise potential</a:t>
            </a:r>
            <a:endParaRPr lang="en-IN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220072" y="1521330"/>
            <a:ext cx="507364" cy="179478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323528" y="5445223"/>
            <a:ext cx="7920880" cy="923330"/>
          </a:xfrm>
          <a:prstGeom prst="rect">
            <a:avLst/>
          </a:prstGeom>
          <a:solidFill>
            <a:srgbClr val="009900">
              <a:alpha val="0"/>
            </a:srgb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TextBox 34"/>
          <p:cNvSpPr txBox="1"/>
          <p:nvPr/>
        </p:nvSpPr>
        <p:spPr>
          <a:xfrm>
            <a:off x="467544" y="5445223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Higher order constraint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: Main difference from MRF lies in this constraint.</a:t>
            </a:r>
            <a:endParaRPr lang="en-US" b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Global prior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: depends on the complete set of unseen variables. (not only 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neighbourhood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I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516216" y="2420888"/>
            <a:ext cx="2448272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Label Set : {1, 2,….,</a:t>
            </a:r>
            <a:r>
              <a:rPr lang="en-US" sz="20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k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}</a:t>
            </a:r>
            <a:endParaRPr lang="en-IN" sz="20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516216" y="2420888"/>
            <a:ext cx="2304256" cy="3693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944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  <p:bldP spid="27" grpId="0" animBg="1"/>
      <p:bldP spid="28" grpId="0"/>
      <p:bldP spid="32" grpId="0"/>
      <p:bldP spid="36" grpId="0" animBg="1"/>
      <p:bldP spid="35" grpId="0"/>
      <p:bldP spid="38" grpId="0" animBg="1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MRF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340768"/>
            <a:ext cx="86409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Composed Caltech Dataset –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images formed by pasting scaled, rotated and translated  versions of  the original Caltech-256 images.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20 pre-defined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candidate categories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are selected. 50 images are used for each category to train classifier.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30,000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images are generated containing 2,3 and 4 objects, randomly selected from pre-defined categories.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IN" sz="2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116850"/>
              </p:ext>
            </p:extLst>
          </p:nvPr>
        </p:nvGraphicFramePr>
        <p:xfrm>
          <a:off x="3347864" y="3977939"/>
          <a:ext cx="5112568" cy="269142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78142"/>
                <a:gridCol w="1278142"/>
                <a:gridCol w="1278142"/>
                <a:gridCol w="1278142"/>
              </a:tblGrid>
              <a:tr h="710221"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>
                          <a:latin typeface="Calibri" pitchFamily="34" charset="0"/>
                          <a:cs typeface="Calibri" pitchFamily="34" charset="0"/>
                        </a:rPr>
                        <a:t>k</a:t>
                      </a:r>
                      <a:endParaRPr lang="en-IN" sz="20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LP (with-out </a:t>
                      </a:r>
                      <a:r>
                        <a:rPr lang="en-US" sz="2000" i="1" dirty="0" smtClean="0">
                          <a:latin typeface="Calibri" pitchFamily="34" charset="0"/>
                          <a:cs typeface="Calibri" pitchFamily="34" charset="0"/>
                        </a:rPr>
                        <a:t>C</a:t>
                      </a:r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MRF</a:t>
                      </a:r>
                      <a:r>
                        <a:rPr lang="en-US" sz="2000" baseline="0" dirty="0" smtClean="0">
                          <a:latin typeface="Calibri" pitchFamily="34" charset="0"/>
                          <a:cs typeface="Calibri" pitchFamily="34" charset="0"/>
                        </a:rPr>
                        <a:t> (TRW-S)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LP (with </a:t>
                      </a:r>
                      <a:r>
                        <a:rPr lang="en-US" sz="2000" i="1" dirty="0" smtClean="0">
                          <a:latin typeface="Calibri" pitchFamily="34" charset="0"/>
                          <a:cs typeface="Calibri" pitchFamily="34" charset="0"/>
                        </a:rPr>
                        <a:t>C</a:t>
                      </a:r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08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1.00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1.00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1.00</a:t>
                      </a:r>
                      <a:endParaRPr lang="en-IN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08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3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0.85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0.87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0.97</a:t>
                      </a:r>
                      <a:endParaRPr lang="en-IN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0.67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0.69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0.83</a:t>
                      </a:r>
                      <a:endParaRPr lang="en-IN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908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0.33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0.33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0.42</a:t>
                      </a:r>
                      <a:endParaRPr lang="en-IN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908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0.17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0.18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0.29</a:t>
                      </a:r>
                      <a:endParaRPr lang="en-IN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619940"/>
              </p:ext>
            </p:extLst>
          </p:nvPr>
        </p:nvGraphicFramePr>
        <p:xfrm>
          <a:off x="467544" y="3994976"/>
          <a:ext cx="2232248" cy="1188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16124"/>
                <a:gridCol w="1116124"/>
              </a:tblGrid>
              <a:tr h="29357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Baseline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AP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29357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DIR</a:t>
                      </a:r>
                      <a:endParaRPr lang="en-IN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0.21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29357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CV</a:t>
                      </a:r>
                      <a:endParaRPr lang="en-IN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0.24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69032" y="5267153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DIR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– complete histogram is used</a:t>
            </a:r>
          </a:p>
          <a:p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CV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– cell-based voting</a:t>
            </a:r>
            <a:endParaRPr lang="en-IN" sz="2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67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 with scale</a:t>
            </a:r>
            <a:endParaRPr lang="en-IN" dirty="0"/>
          </a:p>
        </p:txBody>
      </p:sp>
      <p:pic>
        <p:nvPicPr>
          <p:cNvPr id="3" name="Picture 2" descr="F:\Dropbox\Ankit-ICCV13\images\iccv\b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50935"/>
            <a:ext cx="5688632" cy="322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56176" y="1994064"/>
            <a:ext cx="2592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OPT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– LP with the presence of constraint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C</a:t>
            </a:r>
          </a:p>
          <a:p>
            <a:r>
              <a:rPr lang="en-US" sz="2000" b="1" dirty="0">
                <a:latin typeface="Calibri" pitchFamily="34" charset="0"/>
                <a:cs typeface="Calibri" pitchFamily="34" charset="0"/>
              </a:rPr>
              <a:t>DIR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– complete histogram is used</a:t>
            </a:r>
          </a:p>
          <a:p>
            <a:endParaRPr lang="en-IN" sz="20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5013176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latin typeface="Calibri" pitchFamily="34" charset="0"/>
                <a:cs typeface="Calibri" pitchFamily="34" charset="0"/>
              </a:rPr>
              <a:t>Comparison of classification performance </a:t>
            </a:r>
            <a:r>
              <a:rPr lang="en-IN" dirty="0" smtClean="0">
                <a:latin typeface="Calibri" pitchFamily="34" charset="0"/>
                <a:cs typeface="Calibri" pitchFamily="34" charset="0"/>
              </a:rPr>
              <a:t>with scale </a:t>
            </a:r>
            <a:r>
              <a:rPr lang="en-IN" dirty="0">
                <a:latin typeface="Calibri" pitchFamily="34" charset="0"/>
                <a:cs typeface="Calibri" pitchFamily="34" charset="0"/>
              </a:rPr>
              <a:t>variation of objects in the </a:t>
            </a:r>
            <a:r>
              <a:rPr lang="en-IN" dirty="0" smtClean="0">
                <a:latin typeface="Calibri" pitchFamily="34" charset="0"/>
                <a:cs typeface="Calibri" pitchFamily="34" charset="0"/>
              </a:rPr>
              <a:t>Composed Caltech dataset.</a:t>
            </a:r>
            <a:endParaRPr lang="en-I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4292" y="3717032"/>
            <a:ext cx="3960441" cy="2664296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/>
          <p:cNvSpPr txBox="1"/>
          <p:nvPr/>
        </p:nvSpPr>
        <p:spPr>
          <a:xfrm>
            <a:off x="4958544" y="3717032"/>
            <a:ext cx="40679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Constraint </a:t>
            </a:r>
            <a:r>
              <a:rPr lang="en-US" sz="2000" b="1" i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 </a:t>
            </a:r>
            <a:r>
              <a:rPr lang="en-US" sz="2000" b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is very important for decomposing histograms.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b="1" i="1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Average boost of 30.35% over MRF (TRW-S) and LP (with-out C).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b="1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Problem is relatively hard when the object is very small.</a:t>
            </a:r>
            <a:endParaRPr lang="en-IN" sz="2000" b="1" dirty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39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Histograms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1412776"/>
            <a:ext cx="84249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Uptil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now, we have assumed that histogram is computed over whole object for learning the classifier.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Limitation : Histogram doesn’t capture any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spatial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information.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Standard solution in the literature is to use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Spatial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istograms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en-IN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9592" y="4877050"/>
            <a:ext cx="108236" cy="397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Rectangle 22"/>
          <p:cNvSpPr/>
          <p:nvPr/>
        </p:nvSpPr>
        <p:spPr>
          <a:xfrm>
            <a:off x="1002036" y="4966568"/>
            <a:ext cx="108236" cy="3019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Rectangle 23"/>
          <p:cNvSpPr/>
          <p:nvPr/>
        </p:nvSpPr>
        <p:spPr>
          <a:xfrm>
            <a:off x="1102916" y="5085184"/>
            <a:ext cx="108236" cy="185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Rectangle 24"/>
          <p:cNvSpPr/>
          <p:nvPr/>
        </p:nvSpPr>
        <p:spPr>
          <a:xfrm>
            <a:off x="1210704" y="4809343"/>
            <a:ext cx="108236" cy="4664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Rectangle 25"/>
          <p:cNvSpPr/>
          <p:nvPr/>
        </p:nvSpPr>
        <p:spPr>
          <a:xfrm>
            <a:off x="1318496" y="5031977"/>
            <a:ext cx="119060" cy="243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2" name="Picture 2" descr="C:\Users\ankit\Dropbox\ppt_images\00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30224"/>
            <a:ext cx="1844012" cy="119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nkit\Dropbox\ppt_images\00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028" y="3520932"/>
            <a:ext cx="1844012" cy="119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699792" y="4902450"/>
            <a:ext cx="108236" cy="397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2" name="Rectangle 41"/>
          <p:cNvSpPr/>
          <p:nvPr/>
        </p:nvSpPr>
        <p:spPr>
          <a:xfrm>
            <a:off x="2802236" y="4991968"/>
            <a:ext cx="108236" cy="3019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3" name="Rectangle 42"/>
          <p:cNvSpPr/>
          <p:nvPr/>
        </p:nvSpPr>
        <p:spPr>
          <a:xfrm>
            <a:off x="2903116" y="5110584"/>
            <a:ext cx="108236" cy="185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4" name="Rectangle 43"/>
          <p:cNvSpPr/>
          <p:nvPr/>
        </p:nvSpPr>
        <p:spPr>
          <a:xfrm>
            <a:off x="3010904" y="4834743"/>
            <a:ext cx="108236" cy="4664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5" name="Rectangle 44"/>
          <p:cNvSpPr/>
          <p:nvPr/>
        </p:nvSpPr>
        <p:spPr>
          <a:xfrm>
            <a:off x="3118696" y="5057377"/>
            <a:ext cx="119060" cy="243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48" name="Straight Connector 47"/>
          <p:cNvCxnSpPr>
            <a:stCxn id="39" idx="0"/>
            <a:endCxn id="39" idx="2"/>
          </p:cNvCxnSpPr>
          <p:nvPr/>
        </p:nvCxnSpPr>
        <p:spPr>
          <a:xfrm>
            <a:off x="4010034" y="3520932"/>
            <a:ext cx="0" cy="1194920"/>
          </a:xfrm>
          <a:prstGeom prst="line">
            <a:avLst/>
          </a:prstGeom>
          <a:ln w="508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39" idx="1"/>
            <a:endCxn id="39" idx="3"/>
          </p:cNvCxnSpPr>
          <p:nvPr/>
        </p:nvCxnSpPr>
        <p:spPr>
          <a:xfrm>
            <a:off x="3088028" y="4118392"/>
            <a:ext cx="1844012" cy="0"/>
          </a:xfrm>
          <a:prstGeom prst="line">
            <a:avLst/>
          </a:prstGeom>
          <a:ln w="508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347864" y="364502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95000"/>
                  </a:schemeClr>
                </a:solidFill>
              </a:rPr>
              <a:t>r</a:t>
            </a:r>
            <a:r>
              <a:rPr lang="en-US" b="1" baseline="-25000" dirty="0" smtClean="0">
                <a:solidFill>
                  <a:schemeClr val="accent3">
                    <a:lumMod val="95000"/>
                  </a:schemeClr>
                </a:solidFill>
              </a:rPr>
              <a:t>1</a:t>
            </a:r>
            <a:endParaRPr lang="en-IN" b="1" baseline="-25000" dirty="0">
              <a:solidFill>
                <a:schemeClr val="accent3">
                  <a:lumMod val="95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283968" y="364502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95000"/>
                  </a:schemeClr>
                </a:solidFill>
              </a:rPr>
              <a:t>r</a:t>
            </a:r>
            <a:r>
              <a:rPr lang="en-US" b="1" baseline="-25000" dirty="0" smtClean="0">
                <a:solidFill>
                  <a:schemeClr val="accent3">
                    <a:lumMod val="95000"/>
                  </a:schemeClr>
                </a:solidFill>
              </a:rPr>
              <a:t>2</a:t>
            </a:r>
            <a:endParaRPr lang="en-IN" b="1" baseline="-25000" dirty="0">
              <a:solidFill>
                <a:schemeClr val="accent3">
                  <a:lumMod val="9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347864" y="421179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95000"/>
                  </a:schemeClr>
                </a:solidFill>
              </a:rPr>
              <a:t>r</a:t>
            </a:r>
            <a:r>
              <a:rPr lang="en-US" b="1" baseline="-25000" dirty="0" smtClean="0">
                <a:solidFill>
                  <a:schemeClr val="accent3">
                    <a:lumMod val="95000"/>
                  </a:schemeClr>
                </a:solidFill>
              </a:rPr>
              <a:t>3</a:t>
            </a:r>
            <a:endParaRPr lang="en-IN" b="1" baseline="-25000" dirty="0">
              <a:solidFill>
                <a:schemeClr val="accent3">
                  <a:lumMod val="95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283968" y="421179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95000"/>
                  </a:schemeClr>
                </a:solidFill>
              </a:rPr>
              <a:t>r</a:t>
            </a:r>
            <a:r>
              <a:rPr lang="en-US" b="1" baseline="-25000" dirty="0" smtClean="0">
                <a:solidFill>
                  <a:schemeClr val="accent3">
                    <a:lumMod val="95000"/>
                  </a:schemeClr>
                </a:solidFill>
              </a:rPr>
              <a:t>4</a:t>
            </a:r>
            <a:endParaRPr lang="en-IN" b="1" baseline="-25000" dirty="0">
              <a:solidFill>
                <a:schemeClr val="accent3">
                  <a:lumMod val="95000"/>
                </a:schemeClr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385964" y="4902450"/>
            <a:ext cx="108236" cy="397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6" name="Rectangle 55"/>
          <p:cNvSpPr/>
          <p:nvPr/>
        </p:nvSpPr>
        <p:spPr>
          <a:xfrm>
            <a:off x="3488408" y="4991968"/>
            <a:ext cx="108236" cy="3019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7" name="Rectangle 56"/>
          <p:cNvSpPr/>
          <p:nvPr/>
        </p:nvSpPr>
        <p:spPr>
          <a:xfrm>
            <a:off x="3589288" y="5110584"/>
            <a:ext cx="108236" cy="185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8" name="Rectangle 57"/>
          <p:cNvSpPr/>
          <p:nvPr/>
        </p:nvSpPr>
        <p:spPr>
          <a:xfrm>
            <a:off x="3697076" y="4834743"/>
            <a:ext cx="108236" cy="4664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9" name="Rectangle 58"/>
          <p:cNvSpPr/>
          <p:nvPr/>
        </p:nvSpPr>
        <p:spPr>
          <a:xfrm>
            <a:off x="3804868" y="5057377"/>
            <a:ext cx="119060" cy="243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0" name="Rectangle 59"/>
          <p:cNvSpPr/>
          <p:nvPr/>
        </p:nvSpPr>
        <p:spPr>
          <a:xfrm>
            <a:off x="4106044" y="4898767"/>
            <a:ext cx="108236" cy="397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1" name="Rectangle 60"/>
          <p:cNvSpPr/>
          <p:nvPr/>
        </p:nvSpPr>
        <p:spPr>
          <a:xfrm>
            <a:off x="4208488" y="4988285"/>
            <a:ext cx="108236" cy="3019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2" name="Rectangle 61"/>
          <p:cNvSpPr/>
          <p:nvPr/>
        </p:nvSpPr>
        <p:spPr>
          <a:xfrm>
            <a:off x="4309368" y="5106901"/>
            <a:ext cx="108236" cy="185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3" name="Rectangle 62"/>
          <p:cNvSpPr/>
          <p:nvPr/>
        </p:nvSpPr>
        <p:spPr>
          <a:xfrm>
            <a:off x="4417156" y="4831060"/>
            <a:ext cx="108236" cy="4664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4" name="Rectangle 63"/>
          <p:cNvSpPr/>
          <p:nvPr/>
        </p:nvSpPr>
        <p:spPr>
          <a:xfrm>
            <a:off x="4524948" y="5053694"/>
            <a:ext cx="119060" cy="243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5" name="Rectangle 64"/>
          <p:cNvSpPr/>
          <p:nvPr/>
        </p:nvSpPr>
        <p:spPr>
          <a:xfrm>
            <a:off x="4826124" y="4902450"/>
            <a:ext cx="108236" cy="397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6" name="Rectangle 65"/>
          <p:cNvSpPr/>
          <p:nvPr/>
        </p:nvSpPr>
        <p:spPr>
          <a:xfrm>
            <a:off x="4928568" y="4991968"/>
            <a:ext cx="108236" cy="3019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7" name="Rectangle 66"/>
          <p:cNvSpPr/>
          <p:nvPr/>
        </p:nvSpPr>
        <p:spPr>
          <a:xfrm>
            <a:off x="5029448" y="5110584"/>
            <a:ext cx="108236" cy="185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8" name="Rectangle 67"/>
          <p:cNvSpPr/>
          <p:nvPr/>
        </p:nvSpPr>
        <p:spPr>
          <a:xfrm>
            <a:off x="5137236" y="4834743"/>
            <a:ext cx="108236" cy="4664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9" name="Rectangle 68"/>
          <p:cNvSpPr/>
          <p:nvPr/>
        </p:nvSpPr>
        <p:spPr>
          <a:xfrm>
            <a:off x="5245028" y="5057377"/>
            <a:ext cx="119060" cy="243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0" name="TextBox 69"/>
          <p:cNvSpPr txBox="1"/>
          <p:nvPr/>
        </p:nvSpPr>
        <p:spPr>
          <a:xfrm>
            <a:off x="2771800" y="530120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</a:t>
            </a:r>
            <a:r>
              <a:rPr lang="en-US" b="1" baseline="-25000" dirty="0" smtClean="0"/>
              <a:t>1</a:t>
            </a:r>
            <a:endParaRPr lang="en-IN" b="1" baseline="-25000" dirty="0"/>
          </a:p>
        </p:txBody>
      </p:sp>
      <p:sp>
        <p:nvSpPr>
          <p:cNvPr id="71" name="TextBox 70"/>
          <p:cNvSpPr txBox="1"/>
          <p:nvPr/>
        </p:nvSpPr>
        <p:spPr>
          <a:xfrm>
            <a:off x="3491880" y="529191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</a:t>
            </a:r>
            <a:r>
              <a:rPr lang="en-US" b="1" baseline="-25000" dirty="0" smtClean="0"/>
              <a:t>2</a:t>
            </a:r>
            <a:endParaRPr lang="en-IN" b="1" baseline="-25000" dirty="0"/>
          </a:p>
        </p:txBody>
      </p:sp>
      <p:sp>
        <p:nvSpPr>
          <p:cNvPr id="72" name="TextBox 71"/>
          <p:cNvSpPr txBox="1"/>
          <p:nvPr/>
        </p:nvSpPr>
        <p:spPr>
          <a:xfrm>
            <a:off x="4211960" y="530120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</a:t>
            </a:r>
            <a:r>
              <a:rPr lang="en-US" b="1" baseline="-25000" dirty="0" smtClean="0"/>
              <a:t>3</a:t>
            </a:r>
            <a:endParaRPr lang="en-IN" b="1" baseline="-25000" dirty="0"/>
          </a:p>
        </p:txBody>
      </p:sp>
      <p:sp>
        <p:nvSpPr>
          <p:cNvPr id="73" name="TextBox 72"/>
          <p:cNvSpPr txBox="1"/>
          <p:nvPr/>
        </p:nvSpPr>
        <p:spPr>
          <a:xfrm>
            <a:off x="4932040" y="530120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</a:t>
            </a:r>
            <a:r>
              <a:rPr lang="en-US" b="1" baseline="-25000" dirty="0" smtClean="0"/>
              <a:t>4</a:t>
            </a:r>
            <a:endParaRPr lang="en-IN" b="1" baseline="-25000" dirty="0"/>
          </a:p>
        </p:txBody>
      </p:sp>
      <p:sp>
        <p:nvSpPr>
          <p:cNvPr id="74" name="TextBox 73"/>
          <p:cNvSpPr txBox="1"/>
          <p:nvPr/>
        </p:nvSpPr>
        <p:spPr>
          <a:xfrm>
            <a:off x="1043608" y="530120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</a:t>
            </a:r>
            <a:endParaRPr lang="en-IN" b="1" dirty="0"/>
          </a:p>
        </p:txBody>
      </p:sp>
      <p:pic>
        <p:nvPicPr>
          <p:cNvPr id="106" name="Picture 2" descr="C:\Users\ankit\Dropbox\ppt_images\00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80" y="3511640"/>
            <a:ext cx="1844012" cy="119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3" name="Straight Connector 112"/>
          <p:cNvCxnSpPr/>
          <p:nvPr/>
        </p:nvCxnSpPr>
        <p:spPr>
          <a:xfrm>
            <a:off x="6256380" y="3933056"/>
            <a:ext cx="1844012" cy="0"/>
          </a:xfrm>
          <a:prstGeom prst="line">
            <a:avLst/>
          </a:prstGeom>
          <a:ln w="508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7020272" y="350100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95000"/>
                  </a:schemeClr>
                </a:solidFill>
              </a:rPr>
              <a:t>r</a:t>
            </a:r>
            <a:r>
              <a:rPr lang="en-US" b="1" baseline="-25000" dirty="0">
                <a:solidFill>
                  <a:schemeClr val="accent3">
                    <a:lumMod val="95000"/>
                  </a:schemeClr>
                </a:solidFill>
              </a:rPr>
              <a:t>5</a:t>
            </a:r>
            <a:endParaRPr lang="en-IN" b="1" baseline="-25000" dirty="0">
              <a:solidFill>
                <a:schemeClr val="accent3">
                  <a:lumMod val="95000"/>
                </a:schemeClr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7020272" y="385175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95000"/>
                  </a:schemeClr>
                </a:solidFill>
              </a:rPr>
              <a:t>r</a:t>
            </a:r>
            <a:r>
              <a:rPr lang="en-US" b="1" baseline="-25000" dirty="0">
                <a:solidFill>
                  <a:schemeClr val="accent3">
                    <a:lumMod val="95000"/>
                  </a:schemeClr>
                </a:solidFill>
              </a:rPr>
              <a:t>6</a:t>
            </a:r>
            <a:endParaRPr lang="en-IN" b="1" baseline="-25000" dirty="0">
              <a:solidFill>
                <a:schemeClr val="accent3">
                  <a:lumMod val="95000"/>
                </a:schemeClr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020272" y="435581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95000"/>
                  </a:schemeClr>
                </a:solidFill>
              </a:rPr>
              <a:t>r</a:t>
            </a:r>
            <a:r>
              <a:rPr lang="en-US" b="1" baseline="-25000" dirty="0">
                <a:solidFill>
                  <a:schemeClr val="accent3">
                    <a:lumMod val="95000"/>
                  </a:schemeClr>
                </a:solidFill>
              </a:rPr>
              <a:t>7</a:t>
            </a:r>
            <a:endParaRPr lang="en-IN" b="1" baseline="-25000" dirty="0">
              <a:solidFill>
                <a:schemeClr val="accent3">
                  <a:lumMod val="95000"/>
                </a:schemeClr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6228184" y="4868542"/>
            <a:ext cx="108236" cy="397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3" name="Rectangle 142"/>
          <p:cNvSpPr/>
          <p:nvPr/>
        </p:nvSpPr>
        <p:spPr>
          <a:xfrm>
            <a:off x="6330628" y="4970760"/>
            <a:ext cx="108236" cy="3019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4" name="Rectangle 143"/>
          <p:cNvSpPr/>
          <p:nvPr/>
        </p:nvSpPr>
        <p:spPr>
          <a:xfrm>
            <a:off x="6429188" y="5097819"/>
            <a:ext cx="108236" cy="168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5" name="Rectangle 144"/>
          <p:cNvSpPr/>
          <p:nvPr/>
        </p:nvSpPr>
        <p:spPr>
          <a:xfrm>
            <a:off x="6539296" y="4800835"/>
            <a:ext cx="108236" cy="4664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6" name="Rectangle 145"/>
          <p:cNvSpPr/>
          <p:nvPr/>
        </p:nvSpPr>
        <p:spPr>
          <a:xfrm>
            <a:off x="6647088" y="5023469"/>
            <a:ext cx="119060" cy="243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7" name="Rectangle 146"/>
          <p:cNvSpPr/>
          <p:nvPr/>
        </p:nvSpPr>
        <p:spPr>
          <a:xfrm>
            <a:off x="6948264" y="4864859"/>
            <a:ext cx="108236" cy="397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8" name="Rectangle 147"/>
          <p:cNvSpPr/>
          <p:nvPr/>
        </p:nvSpPr>
        <p:spPr>
          <a:xfrm>
            <a:off x="7050708" y="4954377"/>
            <a:ext cx="108236" cy="3019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9" name="Rectangle 148"/>
          <p:cNvSpPr/>
          <p:nvPr/>
        </p:nvSpPr>
        <p:spPr>
          <a:xfrm>
            <a:off x="7151588" y="5072993"/>
            <a:ext cx="108236" cy="185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0" name="Rectangle 149"/>
          <p:cNvSpPr/>
          <p:nvPr/>
        </p:nvSpPr>
        <p:spPr>
          <a:xfrm>
            <a:off x="7259376" y="4797152"/>
            <a:ext cx="108236" cy="4664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1" name="Rectangle 150"/>
          <p:cNvSpPr/>
          <p:nvPr/>
        </p:nvSpPr>
        <p:spPr>
          <a:xfrm>
            <a:off x="7367168" y="5019786"/>
            <a:ext cx="119060" cy="243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2" name="Rectangle 151"/>
          <p:cNvSpPr/>
          <p:nvPr/>
        </p:nvSpPr>
        <p:spPr>
          <a:xfrm>
            <a:off x="7668344" y="4868542"/>
            <a:ext cx="108236" cy="397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3" name="Rectangle 152"/>
          <p:cNvSpPr/>
          <p:nvPr/>
        </p:nvSpPr>
        <p:spPr>
          <a:xfrm>
            <a:off x="7770788" y="4970760"/>
            <a:ext cx="108236" cy="3019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4" name="Rectangle 153"/>
          <p:cNvSpPr/>
          <p:nvPr/>
        </p:nvSpPr>
        <p:spPr>
          <a:xfrm>
            <a:off x="7871668" y="5089376"/>
            <a:ext cx="108236" cy="185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5" name="Rectangle 154"/>
          <p:cNvSpPr/>
          <p:nvPr/>
        </p:nvSpPr>
        <p:spPr>
          <a:xfrm>
            <a:off x="7979456" y="4800835"/>
            <a:ext cx="108236" cy="4664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6" name="Rectangle 155"/>
          <p:cNvSpPr/>
          <p:nvPr/>
        </p:nvSpPr>
        <p:spPr>
          <a:xfrm>
            <a:off x="8087248" y="5023469"/>
            <a:ext cx="119060" cy="2438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8" name="TextBox 157"/>
          <p:cNvSpPr txBox="1"/>
          <p:nvPr/>
        </p:nvSpPr>
        <p:spPr>
          <a:xfrm>
            <a:off x="6334100" y="525800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</a:t>
            </a:r>
            <a:r>
              <a:rPr lang="en-US" b="1" baseline="-25000" dirty="0"/>
              <a:t>5</a:t>
            </a:r>
            <a:endParaRPr lang="en-IN" b="1" baseline="-25000" dirty="0"/>
          </a:p>
        </p:txBody>
      </p:sp>
      <p:sp>
        <p:nvSpPr>
          <p:cNvPr id="159" name="TextBox 158"/>
          <p:cNvSpPr txBox="1"/>
          <p:nvPr/>
        </p:nvSpPr>
        <p:spPr>
          <a:xfrm>
            <a:off x="7054180" y="526730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</a:t>
            </a:r>
            <a:r>
              <a:rPr lang="en-US" b="1" baseline="-25000" dirty="0" smtClean="0"/>
              <a:t>6</a:t>
            </a:r>
            <a:endParaRPr lang="en-IN" b="1" baseline="-25000" dirty="0"/>
          </a:p>
        </p:txBody>
      </p:sp>
      <p:sp>
        <p:nvSpPr>
          <p:cNvPr id="160" name="TextBox 159"/>
          <p:cNvSpPr txBox="1"/>
          <p:nvPr/>
        </p:nvSpPr>
        <p:spPr>
          <a:xfrm>
            <a:off x="7774260" y="526730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</a:t>
            </a:r>
            <a:r>
              <a:rPr lang="en-US" b="1" baseline="-25000" dirty="0"/>
              <a:t>7</a:t>
            </a:r>
            <a:endParaRPr lang="en-IN" b="1" baseline="-25000" dirty="0"/>
          </a:p>
        </p:txBody>
      </p:sp>
      <p:cxnSp>
        <p:nvCxnSpPr>
          <p:cNvPr id="161" name="Straight Connector 160"/>
          <p:cNvCxnSpPr/>
          <p:nvPr/>
        </p:nvCxnSpPr>
        <p:spPr>
          <a:xfrm>
            <a:off x="6266284" y="4331196"/>
            <a:ext cx="1844012" cy="0"/>
          </a:xfrm>
          <a:prstGeom prst="line">
            <a:avLst/>
          </a:prstGeom>
          <a:ln w="508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179512" y="5733256"/>
            <a:ext cx="9361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Final Object Representation  = [ </a:t>
            </a:r>
            <a:r>
              <a:rPr lang="en-US" sz="2000" b="1" dirty="0" smtClean="0">
                <a:cs typeface="Calibri" pitchFamily="34" charset="0"/>
              </a:rPr>
              <a:t>r</a:t>
            </a:r>
            <a:r>
              <a:rPr lang="en-US" sz="2000" b="1" baseline="-25000" dirty="0" smtClean="0">
                <a:cs typeface="Calibri" pitchFamily="34" charset="0"/>
              </a:rPr>
              <a:t>1</a:t>
            </a:r>
            <a:r>
              <a:rPr lang="en-US" sz="2000" b="1" dirty="0" smtClean="0">
                <a:cs typeface="Calibri" pitchFamily="34" charset="0"/>
              </a:rPr>
              <a:t>  .  r</a:t>
            </a:r>
            <a:r>
              <a:rPr lang="en-US" sz="2000" b="1" baseline="-25000" dirty="0" smtClean="0">
                <a:cs typeface="Calibri" pitchFamily="34" charset="0"/>
              </a:rPr>
              <a:t>2</a:t>
            </a:r>
            <a:r>
              <a:rPr lang="en-US" sz="2000" b="1" dirty="0" smtClean="0">
                <a:cs typeface="Calibri" pitchFamily="34" charset="0"/>
              </a:rPr>
              <a:t>  .  r</a:t>
            </a:r>
            <a:r>
              <a:rPr lang="en-US" sz="2000" b="1" baseline="-25000" dirty="0" smtClean="0">
                <a:cs typeface="Calibri" pitchFamily="34" charset="0"/>
              </a:rPr>
              <a:t>3</a:t>
            </a:r>
            <a:r>
              <a:rPr lang="en-US" sz="2000" b="1" dirty="0" smtClean="0">
                <a:cs typeface="Calibri" pitchFamily="34" charset="0"/>
              </a:rPr>
              <a:t>  .  r</a:t>
            </a:r>
            <a:r>
              <a:rPr lang="en-US" sz="2000" b="1" baseline="-25000" dirty="0" smtClean="0">
                <a:cs typeface="Calibri" pitchFamily="34" charset="0"/>
              </a:rPr>
              <a:t>4</a:t>
            </a:r>
            <a:r>
              <a:rPr lang="en-US" sz="2000" b="1" dirty="0" smtClean="0">
                <a:cs typeface="Calibri" pitchFamily="34" charset="0"/>
              </a:rPr>
              <a:t>  .  r</a:t>
            </a:r>
            <a:r>
              <a:rPr lang="en-US" sz="2000" b="1" baseline="-25000" dirty="0" smtClean="0">
                <a:cs typeface="Calibri" pitchFamily="34" charset="0"/>
              </a:rPr>
              <a:t>5</a:t>
            </a:r>
            <a:r>
              <a:rPr lang="en-US" sz="2000" b="1" dirty="0" smtClean="0">
                <a:cs typeface="Calibri" pitchFamily="34" charset="0"/>
              </a:rPr>
              <a:t>  .  r</a:t>
            </a:r>
            <a:r>
              <a:rPr lang="en-US" sz="2000" b="1" baseline="-25000" dirty="0" smtClean="0">
                <a:cs typeface="Calibri" pitchFamily="34" charset="0"/>
              </a:rPr>
              <a:t>6</a:t>
            </a:r>
            <a:r>
              <a:rPr lang="en-US" sz="2000" b="1" dirty="0" smtClean="0">
                <a:cs typeface="Calibri" pitchFamily="34" charset="0"/>
              </a:rPr>
              <a:t>  .  r</a:t>
            </a:r>
            <a:r>
              <a:rPr lang="en-US" sz="2000" b="1" baseline="-25000" dirty="0" smtClean="0">
                <a:cs typeface="Calibri" pitchFamily="34" charset="0"/>
              </a:rPr>
              <a:t>7</a:t>
            </a:r>
            <a:r>
              <a:rPr lang="en-US" sz="2000" b="1" dirty="0" smtClean="0">
                <a:cs typeface="Calibri" pitchFamily="34" charset="0"/>
              </a:rPr>
              <a:t>  .  r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]    </a:t>
            </a:r>
          </a:p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( . represents concatenation)	</a:t>
            </a:r>
            <a:endParaRPr lang="en-IN" sz="2000" dirty="0"/>
          </a:p>
          <a:p>
            <a:endParaRPr lang="en-IN" sz="2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23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Spatially Constraint Decomposition</a:t>
            </a:r>
            <a:endParaRPr lang="en-I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27584" y="2492895"/>
                <a:ext cx="6336704" cy="2412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Calibri" pitchFamily="34" charset="0"/>
                    <a:cs typeface="Calibri" pitchFamily="34" charset="0"/>
                  </a:rPr>
                  <a:t>replace  </a:t>
                </a:r>
                <a:r>
                  <a:rPr lang="en-US" sz="2000" i="1" dirty="0" smtClean="0">
                    <a:latin typeface="Calibri" pitchFamily="34" charset="0"/>
                    <a:cs typeface="Calibri" pitchFamily="34" charset="0"/>
                  </a:rPr>
                  <a:t>A </a:t>
                </a:r>
                <a:r>
                  <a:rPr lang="en-US" sz="2000" dirty="0" smtClean="0">
                    <a:latin typeface="Calibri" pitchFamily="34" charset="0"/>
                    <a:cs typeface="Calibri" pitchFamily="34" charset="0"/>
                  </a:rPr>
                  <a:t>with following constraints –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𝐴</m:t>
                          </m:r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2</m:t>
                          </m:r>
                          <m:r>
                            <a:rPr lang="en-US" sz="2000" b="0" i="0" smtClean="0">
                              <a:latin typeface="Cambria Math"/>
                              <a:cs typeface="Calibri" pitchFamily="34" charset="0"/>
                            </a:rPr>
                            <m:t>:</m:t>
                          </m:r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  </m:t>
                          </m:r>
                          <m:r>
                            <a:rPr lang="en-US" sz="2000" b="1" i="1">
                              <a:latin typeface="Cambria Math"/>
                              <a:cs typeface="Calibri" pitchFamily="34" charset="0"/>
                            </a:rPr>
                            <m:t>𝒙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𝑝</m:t>
                          </m:r>
                        </m:sub>
                      </m:sSub>
                      <m:r>
                        <a:rPr lang="en-IN" sz="2000" i="1" smtClean="0">
                          <a:latin typeface="Cambria Math"/>
                          <a:cs typeface="Calibri" pitchFamily="34" charset="0"/>
                        </a:rPr>
                        <m:t>=</m:t>
                      </m:r>
                      <m:r>
                        <a:rPr lang="en-US" sz="2000" b="0" i="0" smtClean="0">
                          <a:latin typeface="Cambria Math"/>
                          <a:cs typeface="Calibri" pitchFamily="34" charset="0"/>
                        </a:rPr>
                        <m:t>[</m:t>
                      </m:r>
                      <m:sSubSup>
                        <m:sSubSupPr>
                          <m:ctrlP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latin typeface="Cambria Math"/>
                              <a:cs typeface="Calibri" pitchFamily="34" charset="0"/>
                            </a:rPr>
                            <m:t>𝒓</m:t>
                          </m:r>
                        </m:e>
                        <m:sub>
                          <m:r>
                            <a:rPr lang="en-US" sz="2000" b="0" i="0" smtClean="0">
                              <a:latin typeface="Cambria Math"/>
                              <a:cs typeface="Calibri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𝑝</m:t>
                          </m:r>
                        </m:sup>
                      </m:sSubSup>
                      <m:r>
                        <a:rPr lang="en-US" sz="2000" b="0" i="1" smtClean="0">
                          <a:latin typeface="Cambria Math"/>
                          <a:cs typeface="Calibri" pitchFamily="34" charset="0"/>
                        </a:rPr>
                        <m:t> </m:t>
                      </m:r>
                      <m:r>
                        <a:rPr lang="en-US" sz="2000" b="1" i="1" smtClean="0">
                          <a:latin typeface="Cambria Math"/>
                          <a:cs typeface="Calibri" pitchFamily="34" charset="0"/>
                        </a:rPr>
                        <m:t>.  </m:t>
                      </m:r>
                      <m:sSubSup>
                        <m:sSubSupPr>
                          <m:ctrlP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latin typeface="Cambria Math"/>
                              <a:cs typeface="Calibri" pitchFamily="34" charset="0"/>
                            </a:rPr>
                            <m:t>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2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𝑝</m:t>
                          </m:r>
                        </m:sup>
                      </m:sSubSup>
                      <m:r>
                        <a:rPr lang="en-US" sz="2000" b="0" i="1" smtClean="0">
                          <a:latin typeface="Cambria Math"/>
                          <a:cs typeface="Calibri" pitchFamily="34" charset="0"/>
                        </a:rPr>
                        <m:t>…</m:t>
                      </m:r>
                      <m:sSubSup>
                        <m:sSubSupPr>
                          <m:ctrlP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latin typeface="Cambria Math"/>
                              <a:cs typeface="Calibri" pitchFamily="34" charset="0"/>
                            </a:rPr>
                            <m:t>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7  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𝑝</m:t>
                          </m:r>
                        </m:sup>
                      </m:sSubSup>
                      <m:r>
                        <a:rPr lang="en-US" sz="2000" b="1" i="1" smtClean="0">
                          <a:latin typeface="Cambria Math"/>
                          <a:cs typeface="Calibri" pitchFamily="34" charset="0"/>
                        </a:rPr>
                        <m:t>.  </m:t>
                      </m:r>
                      <m:sSubSup>
                        <m:sSubSupPr>
                          <m:ctrlP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</m:ctrlPr>
                        </m:sSubSupPr>
                        <m:e>
                          <m:r>
                            <a:rPr lang="en-US" sz="2000" b="1" i="1">
                              <a:latin typeface="Cambria Math"/>
                              <a:cs typeface="Calibri" pitchFamily="34" charset="0"/>
                            </a:rPr>
                            <m:t>𝒓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 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𝑝</m:t>
                          </m:r>
                        </m:sup>
                      </m:sSubSup>
                      <m:r>
                        <a:rPr lang="en-US" sz="2000" b="0" i="0" smtClean="0">
                          <a:latin typeface="Cambria Math"/>
                          <a:cs typeface="Calibri" pitchFamily="34" charset="0"/>
                        </a:rPr>
                        <m:t>]   </m:t>
                      </m:r>
                      <m:r>
                        <a:rPr lang="en-US" sz="2000" b="0" i="1" smtClean="0">
                          <a:latin typeface="Cambria Math"/>
                          <a:cs typeface="Calibri" pitchFamily="34" charset="0"/>
                        </a:rPr>
                        <m:t>           </m:t>
                      </m:r>
                      <m:r>
                        <a:rPr lang="en-US" sz="2000" b="0" i="1" smtClean="0">
                          <a:latin typeface="Cambria Math"/>
                          <a:cs typeface="Calibri" pitchFamily="34" charset="0"/>
                        </a:rPr>
                        <m:t>𝐴</m:t>
                      </m:r>
                      <m:r>
                        <a:rPr lang="en-US" sz="2000" b="0" i="1" smtClean="0">
                          <a:latin typeface="Cambria Math"/>
                          <a:cs typeface="Calibri" pitchFamily="34" charset="0"/>
                        </a:rPr>
                        <m:t>2</m:t>
                      </m:r>
                      <m:r>
                        <a:rPr lang="en-US" sz="2000" b="0" i="0" smtClean="0">
                          <a:latin typeface="Cambria Math"/>
                          <a:cs typeface="Calibri" pitchFamily="34" charset="0"/>
                        </a:rPr>
                        <m:t>:</m:t>
                      </m:r>
                      <m:nary>
                        <m:naryPr>
                          <m:chr m:val="∑"/>
                          <m:supHide m:val="on"/>
                          <m:ctrlP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pt-BR" sz="2000" i="1"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𝑝</m:t>
                              </m:r>
                            </m:sup>
                          </m:sSubSup>
                        </m:e>
                      </m:nary>
                      <m:sSubSup>
                        <m:sSubSupPr>
                          <m:ctrlP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latin typeface="Cambria Math"/>
                              <a:cs typeface="Calibri" pitchFamily="34" charset="0"/>
                            </a:rPr>
                            <m:t>𝒉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𝑖𝑗</m:t>
                          </m:r>
                        </m:sub>
                        <m:sup/>
                      </m:sSubSup>
                      <m:r>
                        <a:rPr lang="en-US" sz="2000" i="1" smtClean="0">
                          <a:latin typeface="Cambria Math"/>
                          <a:ea typeface="Cambria Math"/>
                          <a:cs typeface="Calibri" pitchFamily="34" charset="0"/>
                        </a:rPr>
                        <m:t>=</m:t>
                      </m:r>
                      <m:sSubSup>
                        <m:sSubSupPr>
                          <m:ctrlP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latin typeface="Cambria Math"/>
                              <a:cs typeface="Calibri" pitchFamily="34" charset="0"/>
                            </a:rPr>
                            <m:t>𝒓</m:t>
                          </m:r>
                        </m:e>
                        <m:sub/>
                        <m:sup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𝑝</m:t>
                          </m:r>
                        </m:sup>
                      </m:sSubSup>
                    </m:oMath>
                  </m:oMathPara>
                </a14:m>
                <a:endParaRPr lang="en-US" sz="2000" baseline="30000" dirty="0" smtClean="0">
                  <a:latin typeface="Calibri" pitchFamily="34" charset="0"/>
                  <a:cs typeface="Calibri" pitchFamily="34" charset="0"/>
                </a:endParaRPr>
              </a:p>
              <a:p>
                <a:pPr algn="ctr"/>
                <a:r>
                  <a:rPr lang="en-US" sz="2000" b="0" dirty="0" smtClean="0">
                    <a:cs typeface="Calibri" pitchFamily="34" charset="0"/>
                  </a:rPr>
                  <a:t>                       </a:t>
                </a:r>
              </a:p>
              <a:p>
                <a:pPr algn="ctr"/>
                <a:r>
                  <a:rPr lang="en-US" sz="2000" dirty="0" smtClean="0">
                    <a:cs typeface="Calibri" pitchFamily="34" charset="0"/>
                  </a:rPr>
                  <a:t>                   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000" b="0" i="1" smtClean="0">
                        <a:latin typeface="Cambria Math"/>
                        <a:cs typeface="Calibri" pitchFamily="34" charset="0"/>
                      </a:rPr>
                      <m:t>  </m:t>
                    </m:r>
                  </m:oMath>
                </a14:m>
                <a:endParaRPr lang="en-US" sz="2000" dirty="0">
                  <a:latin typeface="Calibri"/>
                  <a:cs typeface="Calibri"/>
                </a:endParaRPr>
              </a:p>
              <a:p>
                <a:pPr algn="ctr"/>
                <a:endParaRPr lang="pt-BR" sz="2000" i="1" dirty="0" smtClean="0">
                  <a:latin typeface="Cambria Math"/>
                  <a:cs typeface="Calibri" pitchFamily="34" charset="0"/>
                </a:endParaRPr>
              </a:p>
              <a:p>
                <a:pPr algn="ctr"/>
                <a:r>
                  <a:rPr lang="pt-BR" sz="2000" i="1" dirty="0" smtClean="0">
                    <a:latin typeface="Cambria Math"/>
                    <a:cs typeface="Calibri" pitchFamily="34" charset="0"/>
                  </a:rPr>
                  <a:t>                                              </a:t>
                </a:r>
                <a:endParaRPr lang="en-IN" sz="2000" dirty="0" smtClean="0"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2492895"/>
                <a:ext cx="6336704" cy="2412968"/>
              </a:xfrm>
              <a:prstGeom prst="rect">
                <a:avLst/>
              </a:prstGeom>
              <a:blipFill rotWithShape="1">
                <a:blip r:embed="rId2"/>
                <a:stretch>
                  <a:fillRect l="-1059" t="-126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87624" y="1480678"/>
                <a:ext cx="2439801" cy="795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latin typeface="Cambria Math"/>
                              <a:cs typeface="Calibri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cs typeface="Calibri" pitchFamily="34" charset="0"/>
                            </a:rPr>
                            <m:t>𝐴</m:t>
                          </m:r>
                          <m:r>
                            <a:rPr lang="en-US" i="1">
                              <a:latin typeface="Cambria Math"/>
                              <a:cs typeface="Calibri" pitchFamily="34" charset="0"/>
                            </a:rPr>
                            <m:t> </m:t>
                          </m:r>
                          <m:r>
                            <a:rPr lang="en-US">
                              <a:latin typeface="Cambria Math"/>
                              <a:cs typeface="Calibri" pitchFamily="34" charset="0"/>
                            </a:rPr>
                            <m:t>:</m:t>
                          </m:r>
                          <m:r>
                            <a:rPr lang="en-US" i="1">
                              <a:latin typeface="Cambria Math"/>
                              <a:cs typeface="Calibri" pitchFamily="34" charset="0"/>
                            </a:rPr>
                            <m:t>  </m:t>
                          </m:r>
                          <m:r>
                            <a:rPr lang="en-US" b="1" i="1">
                              <a:latin typeface="Cambria Math"/>
                              <a:cs typeface="Calibri" pitchFamily="34" charset="0"/>
                            </a:rPr>
                            <m:t>𝒙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cs typeface="Calibri" pitchFamily="34" charset="0"/>
                            </a:rPr>
                            <m:t>𝑝</m:t>
                          </m:r>
                        </m:sub>
                      </m:sSub>
                      <m:r>
                        <a:rPr lang="en-IN" i="1">
                          <a:latin typeface="Cambria Math"/>
                          <a:cs typeface="Calibri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pt-BR" i="1">
                              <a:latin typeface="Cambria Math"/>
                              <a:cs typeface="Calibri" pitchFamily="34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/>
                              <a:cs typeface="Calibri" pitchFamily="34" charset="0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  <a:cs typeface="Calibri" pitchFamily="34" charset="0"/>
                            </a:rPr>
                            <m:t>,</m:t>
                          </m:r>
                          <m:r>
                            <a:rPr lang="en-US" i="1">
                              <a:latin typeface="Cambria Math"/>
                              <a:cs typeface="Calibri" pitchFamily="34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pt-BR" i="1"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/>
                                  <a:cs typeface="Calibri" pitchFamily="34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  <a:cs typeface="Calibri" pitchFamily="34" charset="0"/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en-US" i="1">
                                  <a:latin typeface="Cambria Math"/>
                                  <a:cs typeface="Calibri" pitchFamily="34" charset="0"/>
                                </a:rPr>
                                <m:t>𝑝</m:t>
                              </m:r>
                            </m:sup>
                          </m:sSubSup>
                        </m:e>
                      </m:nary>
                      <m:sSubSup>
                        <m:sSubSupPr>
                          <m:ctrlPr>
                            <a:rPr lang="pt-BR" i="1">
                              <a:latin typeface="Cambria Math"/>
                              <a:cs typeface="Calibri" pitchFamily="34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latin typeface="Cambria Math"/>
                              <a:cs typeface="Calibri" pitchFamily="34" charset="0"/>
                            </a:rPr>
                            <m:t>𝒉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  <a:cs typeface="Calibri" pitchFamily="34" charset="0"/>
                            </a:rPr>
                            <m:t>𝑖𝑗</m:t>
                          </m:r>
                        </m:sub>
                        <m:sup/>
                      </m:sSubSup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1480678"/>
                <a:ext cx="2439801" cy="79585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55576" y="4941168"/>
                <a:ext cx="6167273" cy="1265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  <a:cs typeface="Calibri" pitchFamily="34" charset="0"/>
                        </a:rPr>
                        <m:t>𝐴</m:t>
                      </m:r>
                      <m:r>
                        <a:rPr lang="en-US" sz="2000" b="0" i="1" smtClean="0">
                          <a:latin typeface="Cambria Math"/>
                          <a:cs typeface="Calibri" pitchFamily="34" charset="0"/>
                        </a:rPr>
                        <m:t>5 :</m:t>
                      </m:r>
                      <m:nary>
                        <m:naryPr>
                          <m:chr m:val="∑"/>
                          <m:ctrlP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𝑖</m:t>
                          </m:r>
                          <m: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  <m:t>=</m:t>
                          </m:r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𝐷</m:t>
                          </m:r>
                        </m:sup>
                        <m:e>
                          <m:sSubSup>
                            <m:sSubSupPr>
                              <m:ctrlPr>
                                <a:rPr lang="pt-BR" sz="2000" i="1"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latin typeface="Cambria Math"/>
                                  <a:cs typeface="Calibri" pitchFamily="34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  <a:cs typeface="Calibri" pitchFamily="34" charset="0"/>
                                </a:rPr>
                                <m:t>1</m:t>
                              </m:r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𝑝</m:t>
                              </m:r>
                            </m:sup>
                          </m:sSubSup>
                          <m:r>
                            <a:rPr lang="en-US" sz="2000" b="1" i="1">
                              <a:latin typeface="Cambria Math"/>
                              <a:cs typeface="Calibri" pitchFamily="34" charset="0"/>
                            </a:rPr>
                            <m:t>=</m:t>
                          </m:r>
                        </m:e>
                      </m:nary>
                      <m:r>
                        <a:rPr lang="en-US" sz="2000" b="1" i="1">
                          <a:latin typeface="Cambria Math"/>
                          <a:cs typeface="Calibri" pitchFamily="34" charset="0"/>
                        </a:rPr>
                        <m:t>…=</m:t>
                      </m:r>
                      <m:nary>
                        <m:naryPr>
                          <m:chr m:val="∑"/>
                          <m:ctrlP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𝑖</m:t>
                          </m:r>
                          <m: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  <m:t>=</m:t>
                          </m:r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𝐷</m:t>
                          </m:r>
                        </m:sup>
                        <m:e>
                          <m:sSubSup>
                            <m:sSubSupPr>
                              <m:ctrlPr>
                                <a:rPr lang="pt-BR" sz="2000" i="1"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latin typeface="Cambria Math"/>
                                  <a:cs typeface="Calibri" pitchFamily="34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  <a:cs typeface="Calibri" pitchFamily="34" charset="0"/>
                                </a:rPr>
                                <m:t>4</m:t>
                              </m:r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𝑝</m:t>
                              </m:r>
                            </m:sup>
                          </m:sSubSup>
                        </m:e>
                      </m:nary>
                      <m:r>
                        <a:rPr lang="en-US" sz="2000" b="0" i="1" smtClean="0">
                          <a:latin typeface="Cambria Math"/>
                          <a:cs typeface="Calibri" pitchFamily="34" charset="0"/>
                        </a:rPr>
                        <m:t>                   </m:t>
                      </m:r>
                      <m:r>
                        <a:rPr lang="en-US" sz="2000" i="1">
                          <a:latin typeface="Cambria Math"/>
                          <a:cs typeface="Calibri" pitchFamily="34" charset="0"/>
                        </a:rPr>
                        <m:t>𝐴</m:t>
                      </m:r>
                      <m:r>
                        <a:rPr lang="en-US" sz="2000" b="0" i="1" smtClean="0">
                          <a:latin typeface="Cambria Math"/>
                          <a:cs typeface="Calibri" pitchFamily="34" charset="0"/>
                        </a:rPr>
                        <m:t>6</m:t>
                      </m:r>
                      <m:r>
                        <a:rPr lang="en-US" sz="2000" i="1">
                          <a:latin typeface="Cambria Math"/>
                          <a:cs typeface="Calibri" pitchFamily="34" charset="0"/>
                        </a:rPr>
                        <m:t> :</m:t>
                      </m:r>
                      <m:nary>
                        <m:naryPr>
                          <m:chr m:val="∑"/>
                          <m:ctrlP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𝑘</m:t>
                          </m:r>
                          <m: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  <m:t>=</m:t>
                          </m:r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4</m:t>
                          </m:r>
                        </m:sup>
                        <m:e>
                          <m:sSubSup>
                            <m:sSubSupPr>
                              <m:ctrlPr>
                                <a:rPr lang="pt-BR" sz="2000" i="1"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latin typeface="Cambria Math"/>
                                  <a:cs typeface="Calibri" pitchFamily="34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𝑝</m:t>
                              </m:r>
                            </m:sup>
                          </m:sSubSup>
                          <m:r>
                            <a:rPr lang="en-US" sz="2000" b="1" i="1">
                              <a:latin typeface="Cambria Math"/>
                              <a:cs typeface="Calibri" pitchFamily="34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pt-BR" sz="2000" i="1"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latin typeface="Cambria Math"/>
                                  <a:cs typeface="Calibri" pitchFamily="34" charset="0"/>
                                </a:rPr>
                                <m:t>𝒓</m:t>
                              </m:r>
                            </m:e>
                            <m:sub/>
                            <m:sup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𝑝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IN" sz="2000" dirty="0"/>
              </a:p>
              <a:p>
                <a:endParaRPr lang="en-IN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4941168"/>
                <a:ext cx="6167273" cy="126585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-612576" y="3799837"/>
                <a:ext cx="8496944" cy="1573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  <a:cs typeface="Calibri" pitchFamily="34" charset="0"/>
                        </a:rPr>
                        <m:t>  </m:t>
                      </m:r>
                      <m:r>
                        <a:rPr lang="en-US" sz="2000" b="0" i="1" smtClean="0">
                          <a:latin typeface="Cambria Math"/>
                          <a:cs typeface="Calibri" pitchFamily="34" charset="0"/>
                        </a:rPr>
                        <m:t>𝐴</m:t>
                      </m:r>
                      <m:r>
                        <a:rPr lang="en-US" sz="2000" b="0" i="1" smtClean="0">
                          <a:latin typeface="Cambria Math"/>
                          <a:cs typeface="Calibri" pitchFamily="34" charset="0"/>
                        </a:rPr>
                        <m:t>3 :</m:t>
                      </m:r>
                      <m:nary>
                        <m:naryPr>
                          <m:chr m:val="∑"/>
                          <m:ctrlP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𝑖</m:t>
                          </m:r>
                          <m: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  <m:t>=</m:t>
                          </m:r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𝐷</m:t>
                          </m:r>
                        </m:sup>
                        <m:e>
                          <m:sSubSup>
                            <m:sSubSupPr>
                              <m:ctrlPr>
                                <a:rPr lang="pt-BR" sz="2000" i="1"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 smtClean="0">
                                  <a:latin typeface="Cambria Math"/>
                                  <a:cs typeface="Calibri" pitchFamily="34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  <a:cs typeface="Calibri" pitchFamily="34" charset="0"/>
                                </a:rPr>
                                <m:t>5</m:t>
                              </m:r>
                              <m:r>
                                <a:rPr lang="en-US" sz="2000" b="0" i="1" smtClean="0">
                                  <a:latin typeface="Cambria Math"/>
                                  <a:cs typeface="Calibri" pitchFamily="34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𝑝</m:t>
                              </m:r>
                            </m:sup>
                          </m:sSubSup>
                          <m:r>
                            <a:rPr lang="en-US" sz="2000" b="1" i="1" smtClean="0">
                              <a:latin typeface="Cambria Math"/>
                              <a:cs typeface="Calibri" pitchFamily="34" charset="0"/>
                            </a:rPr>
                            <m:t>=</m:t>
                          </m:r>
                        </m:e>
                      </m:nary>
                      <m:r>
                        <a:rPr lang="en-US" sz="2000" b="1" i="1">
                          <a:latin typeface="Cambria Math"/>
                          <a:cs typeface="Calibri" pitchFamily="34" charset="0"/>
                        </a:rPr>
                        <m:t>…=</m:t>
                      </m:r>
                      <m:nary>
                        <m:naryPr>
                          <m:chr m:val="∑"/>
                          <m:ctrlP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𝑖</m:t>
                          </m:r>
                          <m: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  <m:t>=</m:t>
                          </m:r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  <a:cs typeface="Calibri" pitchFamily="34" charset="0"/>
                            </a:rPr>
                            <m:t>𝐷</m:t>
                          </m:r>
                        </m:sup>
                        <m:e>
                          <m:sSubSup>
                            <m:sSubSupPr>
                              <m:ctrlPr>
                                <a:rPr lang="pt-BR" sz="2000" i="1"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latin typeface="Cambria Math"/>
                                  <a:cs typeface="Calibri" pitchFamily="34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  <a:cs typeface="Calibri" pitchFamily="34" charset="0"/>
                                </a:rPr>
                                <m:t>7</m:t>
                              </m:r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𝑝</m:t>
                              </m:r>
                            </m:sup>
                          </m:sSubSup>
                        </m:e>
                      </m:nary>
                      <m:r>
                        <a:rPr lang="en-US" sz="2000" b="0" i="1" smtClean="0">
                          <a:latin typeface="Cambria Math"/>
                          <a:cs typeface="Calibri" pitchFamily="34" charset="0"/>
                        </a:rPr>
                        <m:t>                  </m:t>
                      </m:r>
                      <m:r>
                        <a:rPr lang="en-US" sz="2000" i="1">
                          <a:latin typeface="Cambria Math"/>
                          <a:cs typeface="Calibri" pitchFamily="34" charset="0"/>
                        </a:rPr>
                        <m:t>𝐴</m:t>
                      </m:r>
                      <m:r>
                        <a:rPr lang="en-US" sz="2000" b="0" i="1" smtClean="0">
                          <a:latin typeface="Cambria Math"/>
                          <a:cs typeface="Calibri" pitchFamily="34" charset="0"/>
                        </a:rPr>
                        <m:t>4 </m:t>
                      </m:r>
                      <m:r>
                        <a:rPr lang="en-US" sz="2000" i="1">
                          <a:latin typeface="Cambria Math"/>
                          <a:cs typeface="Calibri" pitchFamily="34" charset="0"/>
                        </a:rPr>
                        <m:t>:</m:t>
                      </m:r>
                      <m:nary>
                        <m:naryPr>
                          <m:chr m:val="∑"/>
                          <m:ctrlP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𝑘</m:t>
                          </m:r>
                          <m:r>
                            <a:rPr lang="pt-BR" sz="2000" i="1">
                              <a:latin typeface="Cambria Math"/>
                              <a:cs typeface="Calibri" pitchFamily="34" charset="0"/>
                            </a:rPr>
                            <m:t>=</m:t>
                          </m:r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5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  <a:cs typeface="Calibri" pitchFamily="34" charset="0"/>
                            </a:rPr>
                            <m:t>7</m:t>
                          </m:r>
                        </m:sup>
                        <m:e>
                          <m:sSubSup>
                            <m:sSubSupPr>
                              <m:ctrlPr>
                                <a:rPr lang="pt-BR" sz="2000" i="1"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latin typeface="Cambria Math"/>
                                  <a:cs typeface="Calibri" pitchFamily="34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  <a:cs typeface="Calibri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𝑝</m:t>
                              </m:r>
                            </m:sup>
                          </m:sSubSup>
                          <m:r>
                            <a:rPr lang="en-US" sz="2000" b="1" i="1">
                              <a:latin typeface="Cambria Math"/>
                              <a:cs typeface="Calibri" pitchFamily="34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pt-BR" sz="2000" i="1">
                                  <a:latin typeface="Cambria Math"/>
                                  <a:cs typeface="Calibri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>
                                  <a:latin typeface="Cambria Math"/>
                                  <a:cs typeface="Calibri" pitchFamily="34" charset="0"/>
                                </a:rPr>
                                <m:t>𝒓</m:t>
                              </m:r>
                            </m:e>
                            <m:sub/>
                            <m:sup>
                              <m:r>
                                <a:rPr lang="en-US" sz="2000" i="1">
                                  <a:latin typeface="Cambria Math"/>
                                  <a:cs typeface="Calibri" pitchFamily="34" charset="0"/>
                                </a:rPr>
                                <m:t>𝑝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IN" sz="2000" dirty="0"/>
              </a:p>
              <a:p>
                <a:endParaRPr lang="en-IN" sz="2000" dirty="0"/>
              </a:p>
              <a:p>
                <a:endParaRPr lang="en-IN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12576" y="3799837"/>
                <a:ext cx="8496944" cy="15733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55576" y="6053997"/>
                <a:ext cx="7128792" cy="471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Now, </a:t>
                </a:r>
                <a:r>
                  <a:rPr lang="en-US" sz="2000" b="1" dirty="0" smtClean="0">
                    <a:solidFill>
                      <a:schemeClr val="accent2">
                        <a:lumMod val="50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variables</a:t>
                </a:r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 are -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2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Calibri" pitchFamily="34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Calibri" pitchFamily="34" charset="0"/>
                          </a:rPr>
                          <m:t>  </m:t>
                        </m:r>
                        <m:r>
                          <a:rPr lang="en-US" sz="2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Calibri" pitchFamily="34" charset="0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Calibri" pitchFamily="34" charset="0"/>
                          </a:rPr>
                          <m:t>𝑖𝑗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Calibri" pitchFamily="34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 (binary)  and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2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Calibri" pitchFamily="34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Calibri" pitchFamily="34" charset="0"/>
                          </a:rPr>
                          <m:t>𝒓</m:t>
                        </m:r>
                      </m:e>
                      <m:sub>
                        <m:r>
                          <a:rPr lang="en-US" sz="200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Calibri" pitchFamily="34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Calibri" pitchFamily="34" charset="0"/>
                          </a:rPr>
                          <m:t>𝑝</m:t>
                        </m:r>
                      </m:sup>
                    </m:sSubSup>
                    <m:r>
                      <a:rPr lang="en-US" sz="20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/>
                        <a:cs typeface="Calibri" pitchFamily="34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/>
                        <a:cs typeface="Calibri" pitchFamily="34" charset="0"/>
                      </a:rPr>
                      <m:t>,  </m:t>
                    </m:r>
                    <m:sSubSup>
                      <m:sSubSupPr>
                        <m:ctrlPr>
                          <a:rPr lang="pt-BR" sz="2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Calibri" pitchFamily="34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Calibri" pitchFamily="34" charset="0"/>
                          </a:rPr>
                          <m:t>𝒓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Calibri" pitchFamily="34" charset="0"/>
                          </a:rPr>
                          <m:t>2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Calibri" pitchFamily="34" charset="0"/>
                          </a:rPr>
                          <m:t>𝑝</m:t>
                        </m:r>
                      </m:sup>
                    </m:sSubSup>
                    <m:r>
                      <a:rPr lang="en-US" sz="20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/>
                        <a:cs typeface="Calibri" pitchFamily="34" charset="0"/>
                      </a:rPr>
                      <m:t>,</m:t>
                    </m:r>
                    <m:r>
                      <a:rPr lang="en-US" sz="20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/>
                        <a:cs typeface="Calibri" pitchFamily="34" charset="0"/>
                      </a:rPr>
                      <m:t>…</m:t>
                    </m:r>
                    <m:sSubSup>
                      <m:sSubSupPr>
                        <m:ctrlPr>
                          <a:rPr lang="pt-BR" sz="2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Calibri" pitchFamily="34" charset="0"/>
                          </a:rPr>
                        </m:ctrlPr>
                      </m:sSubSupPr>
                      <m:e>
                        <m:r>
                          <a:rPr lang="en-US" sz="20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Calibri" pitchFamily="34" charset="0"/>
                          </a:rPr>
                          <m:t>,</m:t>
                        </m:r>
                        <m:r>
                          <a:rPr lang="en-US" sz="20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Calibri" pitchFamily="34" charset="0"/>
                          </a:rPr>
                          <m:t>𝒓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Calibri" pitchFamily="34" charset="0"/>
                          </a:rPr>
                          <m:t>7 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Calibri" pitchFamily="34" charset="0"/>
                          </a:rPr>
                          <m:t>𝑝</m:t>
                        </m:r>
                      </m:sup>
                    </m:sSubSup>
                    <m:r>
                      <a:rPr lang="en-US" sz="2000" b="1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/>
                        <a:cs typeface="Calibri" pitchFamily="34" charset="0"/>
                      </a:rPr>
                      <m:t>,</m:t>
                    </m:r>
                    <m:sSubSup>
                      <m:sSubSupPr>
                        <m:ctrlPr>
                          <a:rPr lang="pt-BR" sz="2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Calibri" pitchFamily="34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Calibri" pitchFamily="34" charset="0"/>
                          </a:rPr>
                          <m:t>𝒓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Calibri" pitchFamily="34" charset="0"/>
                          </a:rPr>
                          <m:t> 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/>
                            <a:cs typeface="Calibri" pitchFamily="34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sz="2000" dirty="0" smtClean="0">
                    <a:solidFill>
                      <a:schemeClr val="accent2">
                        <a:lumMod val="50000"/>
                      </a:schemeClr>
                    </a:solidFill>
                    <a:latin typeface="Calibri" pitchFamily="34" charset="0"/>
                    <a:cs typeface="Calibri" pitchFamily="34" charset="0"/>
                  </a:rPr>
                  <a:t>(real) </a:t>
                </a:r>
                <a:endParaRPr lang="en-IN" sz="2000" dirty="0">
                  <a:solidFill>
                    <a:schemeClr val="accent2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6053997"/>
                <a:ext cx="7128792" cy="471347"/>
              </a:xfrm>
              <a:prstGeom prst="rect">
                <a:avLst/>
              </a:prstGeom>
              <a:blipFill rotWithShape="1">
                <a:blip r:embed="rId6"/>
                <a:stretch>
                  <a:fillRect l="-941" t="-1299" b="-1298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7380312" y="1484784"/>
            <a:ext cx="1368152" cy="1152128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Rectangle 23"/>
          <p:cNvSpPr/>
          <p:nvPr/>
        </p:nvSpPr>
        <p:spPr>
          <a:xfrm>
            <a:off x="7380312" y="4725144"/>
            <a:ext cx="1368152" cy="1152128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Rectangle 24"/>
          <p:cNvSpPr/>
          <p:nvPr/>
        </p:nvSpPr>
        <p:spPr>
          <a:xfrm>
            <a:off x="7380312" y="3104413"/>
            <a:ext cx="1368152" cy="1152128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7" name="Straight Connector 26"/>
          <p:cNvCxnSpPr>
            <a:stCxn id="24" idx="0"/>
            <a:endCxn id="24" idx="2"/>
          </p:cNvCxnSpPr>
          <p:nvPr/>
        </p:nvCxnSpPr>
        <p:spPr>
          <a:xfrm>
            <a:off x="8064388" y="4725144"/>
            <a:ext cx="0" cy="1152128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4" idx="1"/>
            <a:endCxn id="24" idx="3"/>
          </p:cNvCxnSpPr>
          <p:nvPr/>
        </p:nvCxnSpPr>
        <p:spPr>
          <a:xfrm>
            <a:off x="7380312" y="5301208"/>
            <a:ext cx="1368152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380312" y="3485661"/>
            <a:ext cx="1368152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380312" y="3883801"/>
            <a:ext cx="1368152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812360" y="1772816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i="1">
                              <a:latin typeface="Cambria Math"/>
                              <a:cs typeface="Calibri" pitchFamily="34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latin typeface="Cambria Math"/>
                              <a:cs typeface="Calibri" pitchFamily="34" charset="0"/>
                            </a:rPr>
                            <m:t>𝒓</m:t>
                          </m:r>
                        </m:e>
                        <m:sub/>
                        <m:sup>
                          <m:r>
                            <a:rPr lang="en-US" i="1">
                              <a:latin typeface="Cambria Math"/>
                              <a:cs typeface="Calibri" pitchFamily="34" charset="0"/>
                            </a:rPr>
                            <m:t>𝑝</m:t>
                          </m:r>
                        </m:sup>
                      </m:sSubSup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360" y="1772816"/>
                <a:ext cx="648072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452320" y="4787860"/>
                <a:ext cx="648072" cy="395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i="1" smtClean="0">
                              <a:latin typeface="Cambria Math"/>
                              <a:cs typeface="Calibri" pitchFamily="34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latin typeface="Cambria Math"/>
                              <a:cs typeface="Calibri" pitchFamily="34" charset="0"/>
                            </a:rPr>
                            <m:t>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cs typeface="Calibri" pitchFamily="34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  <a:cs typeface="Calibri" pitchFamily="34" charset="0"/>
                            </a:rPr>
                            <m:t>𝑝</m:t>
                          </m:r>
                        </m:sup>
                      </m:sSubSup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4787860"/>
                <a:ext cx="648072" cy="395493"/>
              </a:xfrm>
              <a:prstGeom prst="rect">
                <a:avLst/>
              </a:prstGeom>
              <a:blipFill rotWithShape="1">
                <a:blip r:embed="rId8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100392" y="4797152"/>
                <a:ext cx="648072" cy="395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i="1" smtClean="0">
                              <a:latin typeface="Cambria Math"/>
                              <a:cs typeface="Calibri" pitchFamily="34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latin typeface="Cambria Math"/>
                              <a:cs typeface="Calibri" pitchFamily="34" charset="0"/>
                            </a:rPr>
                            <m:t>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cs typeface="Calibri" pitchFamily="34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  <a:cs typeface="Calibri" pitchFamily="34" charset="0"/>
                            </a:rPr>
                            <m:t>𝑝</m:t>
                          </m:r>
                        </m:sup>
                      </m:sSubSup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392" y="4797152"/>
                <a:ext cx="648072" cy="395493"/>
              </a:xfrm>
              <a:prstGeom prst="rect">
                <a:avLst/>
              </a:prstGeom>
              <a:blipFill rotWithShape="1">
                <a:blip r:embed="rId9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8100392" y="5373216"/>
                <a:ext cx="648072" cy="395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i="1" smtClean="0">
                              <a:latin typeface="Cambria Math"/>
                              <a:cs typeface="Calibri" pitchFamily="34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latin typeface="Cambria Math"/>
                              <a:cs typeface="Calibri" pitchFamily="34" charset="0"/>
                            </a:rPr>
                            <m:t>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cs typeface="Calibri" pitchFamily="34" charset="0"/>
                            </a:rPr>
                            <m:t>4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  <a:cs typeface="Calibri" pitchFamily="34" charset="0"/>
                            </a:rPr>
                            <m:t>𝑝</m:t>
                          </m:r>
                        </m:sup>
                      </m:sSubSup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392" y="5373216"/>
                <a:ext cx="648072" cy="395493"/>
              </a:xfrm>
              <a:prstGeom prst="rect">
                <a:avLst/>
              </a:prstGeom>
              <a:blipFill rotWithShape="1">
                <a:blip r:embed="rId10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452320" y="5373216"/>
                <a:ext cx="648072" cy="395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i="1" smtClean="0">
                              <a:latin typeface="Cambria Math"/>
                              <a:cs typeface="Calibri" pitchFamily="34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latin typeface="Cambria Math"/>
                              <a:cs typeface="Calibri" pitchFamily="34" charset="0"/>
                            </a:rPr>
                            <m:t>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cs typeface="Calibri" pitchFamily="34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  <a:cs typeface="Calibri" pitchFamily="34" charset="0"/>
                            </a:rPr>
                            <m:t>𝑝</m:t>
                          </m:r>
                        </m:sup>
                      </m:sSubSup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5373216"/>
                <a:ext cx="648072" cy="395493"/>
              </a:xfrm>
              <a:prstGeom prst="rect">
                <a:avLst/>
              </a:prstGeom>
              <a:blipFill rotWithShape="1">
                <a:blip r:embed="rId11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740352" y="3068960"/>
                <a:ext cx="648072" cy="399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i="1" smtClean="0">
                              <a:latin typeface="Cambria Math"/>
                              <a:cs typeface="Calibri" pitchFamily="34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latin typeface="Cambria Math"/>
                              <a:cs typeface="Calibri" pitchFamily="34" charset="0"/>
                            </a:rPr>
                            <m:t>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cs typeface="Calibri" pitchFamily="34" charset="0"/>
                            </a:rPr>
                            <m:t>5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  <a:cs typeface="Calibri" pitchFamily="34" charset="0"/>
                            </a:rPr>
                            <m:t>𝑝</m:t>
                          </m:r>
                        </m:sup>
                      </m:sSubSup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352" y="3068960"/>
                <a:ext cx="648072" cy="399468"/>
              </a:xfrm>
              <a:prstGeom prst="rect">
                <a:avLst/>
              </a:prstGeom>
              <a:blipFill rotWithShape="1">
                <a:blip r:embed="rId12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7740352" y="3464453"/>
                <a:ext cx="648072" cy="399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i="1" smtClean="0">
                              <a:latin typeface="Cambria Math"/>
                              <a:cs typeface="Calibri" pitchFamily="34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latin typeface="Cambria Math"/>
                              <a:cs typeface="Calibri" pitchFamily="34" charset="0"/>
                            </a:rPr>
                            <m:t>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cs typeface="Calibri" pitchFamily="34" charset="0"/>
                            </a:rPr>
                            <m:t>6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  <a:cs typeface="Calibri" pitchFamily="34" charset="0"/>
                            </a:rPr>
                            <m:t>𝑝</m:t>
                          </m:r>
                        </m:sup>
                      </m:sSubSup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352" y="3464453"/>
                <a:ext cx="648072" cy="399468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740352" y="3857073"/>
                <a:ext cx="648072" cy="399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i="1" smtClean="0">
                              <a:latin typeface="Cambria Math"/>
                              <a:cs typeface="Calibri" pitchFamily="34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latin typeface="Cambria Math"/>
                              <a:cs typeface="Calibri" pitchFamily="34" charset="0"/>
                            </a:rPr>
                            <m:t>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cs typeface="Calibri" pitchFamily="34" charset="0"/>
                            </a:rPr>
                            <m:t>7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  <a:cs typeface="Calibri" pitchFamily="34" charset="0"/>
                            </a:rPr>
                            <m:t>𝑝</m:t>
                          </m:r>
                        </m:sup>
                      </m:sSubSup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352" y="3857073"/>
                <a:ext cx="648072" cy="399468"/>
              </a:xfrm>
              <a:prstGeom prst="rect">
                <a:avLst/>
              </a:prstGeom>
              <a:blipFill rotWithShape="1">
                <a:blip r:embed="rId14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680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2" grpId="1"/>
      <p:bldP spid="21" grpId="0"/>
      <p:bldP spid="24" grpId="0" animBg="1"/>
      <p:bldP spid="25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Datasets Used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196752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Flickr Dataset –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composed of images downloaded from Flickr with “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bus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car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” and “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bus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bicycle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” as text queries (</a:t>
            </a:r>
            <a:r>
              <a:rPr lang="en-US" sz="2000" dirty="0" smtClean="0">
                <a:latin typeface="Calibri"/>
                <a:cs typeface="Calibri"/>
              </a:rPr>
              <a:t>~ 4500 images each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).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1673513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Negative images in the Flickr dataset are collected from PASCAL VOC 2007 which contain neither of these categories.</a:t>
            </a:r>
            <a:endParaRPr lang="en-IN" sz="2000" dirty="0">
              <a:latin typeface="Calibri" pitchFamily="34" charset="0"/>
              <a:cs typeface="Calibri" pitchFamily="34" charset="0"/>
            </a:endParaRPr>
          </a:p>
          <a:p>
            <a:endParaRPr lang="en-IN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2445856"/>
            <a:ext cx="87849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PASCAL VOC 2007 Dataset –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Most challenging dataset available for the task of object classification in images. It contains 20 categories. Training images </a:t>
            </a:r>
            <a:r>
              <a:rPr lang="en-US" sz="2000" dirty="0" smtClean="0">
                <a:latin typeface="Calibri"/>
                <a:cs typeface="Calibri"/>
              </a:rPr>
              <a:t>~ 5000 and Testing Images ~ 5000.</a:t>
            </a:r>
            <a:endParaRPr lang="en-IN" sz="2000" b="1" dirty="0" smtClean="0">
              <a:latin typeface="Calibri" pitchFamily="34" charset="0"/>
              <a:cs typeface="Calibri" pitchFamily="34" charset="0"/>
            </a:endParaRPr>
          </a:p>
          <a:p>
            <a:endParaRPr lang="en-IN" sz="2000" dirty="0"/>
          </a:p>
        </p:txBody>
      </p:sp>
      <p:pic>
        <p:nvPicPr>
          <p:cNvPr id="1027" name="Picture 3" descr="F:\Dropbox\Ankit-ICCV13\images\flickr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51597"/>
            <a:ext cx="5938493" cy="274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88224" y="4078813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Example images from Flickr</a:t>
            </a:r>
            <a:endParaRPr lang="en-I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88224" y="5530006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Example images from PASCAL VOC 2007</a:t>
            </a:r>
            <a:endParaRPr lang="en-IN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28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Multiple Object (Flickr) Classification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424970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Classifiers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used in LP formulations are trained on histograms of ground truth bounding boxes around the object of PASCAL.</a:t>
            </a:r>
          </a:p>
        </p:txBody>
      </p:sp>
      <p:pic>
        <p:nvPicPr>
          <p:cNvPr id="2050" name="Picture 2" descr="F:\Dropbox\ICCVImages-backup\car_single_images\0001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09" y="2251472"/>
            <a:ext cx="2381251" cy="15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Dropbox\ICCVImages-backup\car_single_images\0003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672" y="2251472"/>
            <a:ext cx="2408882" cy="159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Dropbox\ICCVImages-backup\car_single_images\0028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701" y="1844824"/>
            <a:ext cx="1590675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1560" y="5157192"/>
            <a:ext cx="7992888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1261517" y="2611512"/>
            <a:ext cx="351656" cy="432916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/>
          <p:cNvSpPr/>
          <p:nvPr/>
        </p:nvSpPr>
        <p:spPr>
          <a:xfrm>
            <a:off x="3635672" y="2395488"/>
            <a:ext cx="2408882" cy="100811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6581725" y="2611512"/>
            <a:ext cx="1324248" cy="72008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/>
          <p:cNvSpPr/>
          <p:nvPr/>
        </p:nvSpPr>
        <p:spPr>
          <a:xfrm>
            <a:off x="2477269" y="2611512"/>
            <a:ext cx="576064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054" name="Picture 6" descr="https://lh4.googleusercontent.com/Rt-9tyGDj6jxLF43scw8Lpteh-3cpbpMZB3vuz-_jZnAwIsD8LB_PkWeTs2OsUzZ20TLsz221t9Ju9C95VvZ2PXIPzRQElvTQsbC3ofGkp_TRlXGQel49HW1O5a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88" y="5301208"/>
            <a:ext cx="1661170" cy="116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2765301" y="5733256"/>
            <a:ext cx="151866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2837309" y="5405154"/>
            <a:ext cx="1446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Histogram</a:t>
            </a:r>
            <a:endParaRPr lang="en-IN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27784" y="5909210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Decomposition</a:t>
            </a:r>
            <a:endParaRPr lang="en-IN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3493" y="5254168"/>
            <a:ext cx="41109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H</a:t>
            </a:r>
            <a:r>
              <a:rPr lang="en-US" sz="2000" b="1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(bus) +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H</a:t>
            </a:r>
            <a:r>
              <a:rPr lang="en-US" sz="2000" b="1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bic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) +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H</a:t>
            </a:r>
            <a:r>
              <a:rPr lang="en-US" sz="2000" b="1" baseline="-25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(background)</a:t>
            </a:r>
          </a:p>
          <a:p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Bus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representation   : [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H</a:t>
            </a:r>
            <a:r>
              <a:rPr lang="en-US" sz="2000" b="1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. H</a:t>
            </a:r>
            <a:r>
              <a:rPr lang="en-US" sz="2000" b="1" baseline="-25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]</a:t>
            </a:r>
          </a:p>
          <a:p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Bic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representation   : [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H</a:t>
            </a:r>
            <a:r>
              <a:rPr lang="en-US" sz="2000" b="1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. H</a:t>
            </a:r>
            <a:r>
              <a:rPr lang="en-US" sz="2000" b="1" baseline="-25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]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endParaRPr lang="en-IN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3997513"/>
            <a:ext cx="864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Classifiers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used for evaluating AP are trained </a:t>
            </a:r>
            <a:r>
              <a:rPr lang="en-IN" sz="2000" dirty="0" smtClean="0">
                <a:latin typeface="Calibri" pitchFamily="34" charset="0"/>
                <a:cs typeface="Calibri" pitchFamily="34" charset="0"/>
              </a:rPr>
              <a:t>using </a:t>
            </a:r>
            <a:r>
              <a:rPr lang="en-IN" sz="2000" dirty="0">
                <a:latin typeface="Calibri" pitchFamily="34" charset="0"/>
                <a:cs typeface="Calibri" pitchFamily="34" charset="0"/>
              </a:rPr>
              <a:t>features extracted from the </a:t>
            </a:r>
            <a:r>
              <a:rPr lang="en-IN" sz="2000" dirty="0" smtClean="0">
                <a:latin typeface="Calibri" pitchFamily="34" charset="0"/>
                <a:cs typeface="Calibri" pitchFamily="34" charset="0"/>
              </a:rPr>
              <a:t>bounding boxes </a:t>
            </a:r>
            <a:r>
              <a:rPr lang="en-IN" sz="2000" dirty="0">
                <a:latin typeface="Calibri" pitchFamily="34" charset="0"/>
                <a:cs typeface="Calibri" pitchFamily="34" charset="0"/>
              </a:rPr>
              <a:t>around objects concatenated with the features </a:t>
            </a:r>
            <a:r>
              <a:rPr lang="en-IN" sz="2000" dirty="0" smtClean="0">
                <a:latin typeface="Calibri" pitchFamily="34" charset="0"/>
                <a:cs typeface="Calibri" pitchFamily="34" charset="0"/>
              </a:rPr>
              <a:t>extracted from </a:t>
            </a:r>
            <a:r>
              <a:rPr lang="en-IN" sz="2000" dirty="0">
                <a:latin typeface="Calibri" pitchFamily="34" charset="0"/>
                <a:cs typeface="Calibri" pitchFamily="34" charset="0"/>
              </a:rPr>
              <a:t>the remaining portion of the image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).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06971" y="2611512"/>
            <a:ext cx="1446361" cy="103351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4499992" y="5805263"/>
            <a:ext cx="4104456" cy="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46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Images</a:t>
            </a:r>
            <a:endParaRPr lang="en-IN" dirty="0"/>
          </a:p>
        </p:txBody>
      </p:sp>
      <p:sp>
        <p:nvSpPr>
          <p:cNvPr id="42" name="TextBox 41"/>
          <p:cNvSpPr txBox="1"/>
          <p:nvPr/>
        </p:nvSpPr>
        <p:spPr>
          <a:xfrm>
            <a:off x="251520" y="1340768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Can be of various forms depending upon their use and method of acquisition.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Medical images, satellite images, 3D images, etc.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6" descr="C:\Users\ankit\Dropbox\ppt_images\000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45" y="4797152"/>
            <a:ext cx="1715891" cy="128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ankit\Dropbox\ppt_images\0002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97152"/>
            <a:ext cx="1817682" cy="128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ttps://lh3.googleusercontent.com/7MY38CGWqdckFP_3Zwrixli3adqgLUGWFFPAL30f_vgKjW71JSh7TDiLer5TpXi-_BfEpwCvAOq7Azv1FL0hKbBtAElIaVJOOIs6ReXWPFLGHe8M6M17whuom4FmtFtMumr6V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784650"/>
            <a:ext cx="2232248" cy="133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5.googleusercontent.com/JqDhXVJKPtwqLhfDLXGJb9Wp-N1gPvBqnkEfR4Id2yv-dJOsNqd0cDUlc0SfzPJQ220lZahQrtLa381aIrU1IunFLN1aR6e0LeDY97oaQ7VDqp-gnKQ3J16LmsPm6EKB-7UMr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97152"/>
            <a:ext cx="2211372" cy="132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355976" y="4653136"/>
            <a:ext cx="0" cy="158417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1520" y="2602647"/>
            <a:ext cx="8424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itchFamily="34" charset="0"/>
                <a:cs typeface="Calibri" pitchFamily="34" charset="0"/>
              </a:rPr>
              <a:t>Natural Images : </a:t>
            </a:r>
            <a:r>
              <a:rPr lang="en-IN" sz="2000" dirty="0">
                <a:latin typeface="Calibri" pitchFamily="34" charset="0"/>
                <a:cs typeface="Calibri" pitchFamily="34" charset="0"/>
              </a:rPr>
              <a:t>taken from large community photo collections like Flickr, Google, Facebook. Also, images captured through robotic navigation and visual surveillance.</a:t>
            </a:r>
          </a:p>
          <a:p>
            <a:endParaRPr lang="en-US" sz="2000" b="1" dirty="0">
              <a:latin typeface="Calibri" pitchFamily="34" charset="0"/>
              <a:cs typeface="Calibri" pitchFamily="34" charset="0"/>
            </a:endParaRPr>
          </a:p>
          <a:p>
            <a:r>
              <a:rPr lang="en-US" sz="2000" b="1" dirty="0">
                <a:latin typeface="Calibri" pitchFamily="34" charset="0"/>
                <a:cs typeface="Calibri" pitchFamily="34" charset="0"/>
              </a:rPr>
              <a:t>Document Images :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digitally scanned/captured images of printed/handwritten documents.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IN" sz="2000" dirty="0">
              <a:latin typeface="Calibri" pitchFamily="34" charset="0"/>
              <a:cs typeface="Calibri" pitchFamily="34" charset="0"/>
            </a:endParaRPr>
          </a:p>
          <a:p>
            <a:endParaRPr lang="en-IN" sz="2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60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Multiple Object (Flickr) Classification</a:t>
            </a:r>
            <a:endParaRPr lang="en-IN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27137"/>
              </p:ext>
            </p:extLst>
          </p:nvPr>
        </p:nvGraphicFramePr>
        <p:xfrm>
          <a:off x="1115616" y="1484784"/>
          <a:ext cx="6840760" cy="2556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10190"/>
                <a:gridCol w="855095"/>
                <a:gridCol w="855095"/>
                <a:gridCol w="855095"/>
                <a:gridCol w="855095"/>
                <a:gridCol w="1710190"/>
              </a:tblGrid>
              <a:tr h="445156">
                <a:tc rowSpan="2">
                  <a:txBody>
                    <a:bodyPr/>
                    <a:lstStyle/>
                    <a:p>
                      <a:pPr algn="ctr"/>
                      <a:endParaRPr lang="en-US" sz="2000" i="0" dirty="0" smtClean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n-US" sz="2000" i="0" dirty="0" smtClean="0">
                          <a:latin typeface="Calibri" pitchFamily="34" charset="0"/>
                          <a:cs typeface="Calibri" pitchFamily="34" charset="0"/>
                        </a:rPr>
                        <a:t>Method</a:t>
                      </a:r>
                      <a:endParaRPr lang="en-IN" sz="2000" i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Flickr-M1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Flickr-M2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sz="2000" dirty="0" smtClean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PASCAL-M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45154">
                <a:tc vMerge="1">
                  <a:txBody>
                    <a:bodyPr/>
                    <a:lstStyle/>
                    <a:p>
                      <a:pPr algn="ctr"/>
                      <a:endParaRPr lang="en-IN" sz="2000" i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>
                          <a:latin typeface="Calibri" pitchFamily="34" charset="0"/>
                          <a:cs typeface="Calibri" pitchFamily="34" charset="0"/>
                        </a:rPr>
                        <a:t>bus</a:t>
                      </a:r>
                      <a:endParaRPr lang="en-IN" sz="20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>
                          <a:latin typeface="Calibri" pitchFamily="34" charset="0"/>
                          <a:cs typeface="Calibri" pitchFamily="34" charset="0"/>
                        </a:rPr>
                        <a:t>car</a:t>
                      </a:r>
                      <a:endParaRPr lang="en-IN" sz="20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>
                          <a:latin typeface="Calibri" pitchFamily="34" charset="0"/>
                          <a:cs typeface="Calibri" pitchFamily="34" charset="0"/>
                        </a:rPr>
                        <a:t>bus</a:t>
                      </a:r>
                      <a:endParaRPr lang="en-IN" sz="20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err="1" smtClean="0">
                          <a:latin typeface="Calibri" pitchFamily="34" charset="0"/>
                          <a:cs typeface="Calibri" pitchFamily="34" charset="0"/>
                        </a:rPr>
                        <a:t>bic</a:t>
                      </a:r>
                      <a:endParaRPr lang="en-IN" sz="20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IN" sz="20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05834"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 smtClean="0">
                          <a:latin typeface="Calibri" pitchFamily="34" charset="0"/>
                          <a:cs typeface="Calibri" pitchFamily="34" charset="0"/>
                        </a:rPr>
                        <a:t>BoW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0.522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0.516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0.302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0.108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0.287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LP</a:t>
                      </a:r>
                      <a:r>
                        <a:rPr lang="en-US" sz="2000" baseline="0" dirty="0" smtClean="0">
                          <a:latin typeface="Calibri" pitchFamily="34" charset="0"/>
                          <a:cs typeface="Calibri" pitchFamily="34" charset="0"/>
                        </a:rPr>
                        <a:t> (round)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0.561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0.574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0.373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0.235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0.312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LP (relax)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0.582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0.590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0.397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0.246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0.331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LP-SVM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0.598</a:t>
                      </a:r>
                      <a:endParaRPr lang="en-IN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0.612</a:t>
                      </a:r>
                      <a:endParaRPr lang="en-IN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0.408</a:t>
                      </a:r>
                      <a:endParaRPr lang="en-IN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0.278</a:t>
                      </a:r>
                      <a:endParaRPr lang="en-IN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0.348</a:t>
                      </a:r>
                      <a:endParaRPr lang="en-IN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 descr="C:\Users\ankit\Downloads\flickr_so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119992"/>
            <a:ext cx="6840760" cy="269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04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Decomposition into object and background</a:t>
            </a:r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556792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Classifiers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used for solving LP and evaluating AP are same as previous.</a:t>
            </a:r>
            <a:endParaRPr lang="en-IN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568" y="1988840"/>
            <a:ext cx="7776864" cy="1584176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ight Arrow 11"/>
          <p:cNvSpPr/>
          <p:nvPr/>
        </p:nvSpPr>
        <p:spPr>
          <a:xfrm>
            <a:off x="2981325" y="2564904"/>
            <a:ext cx="151866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/>
          <p:cNvSpPr txBox="1"/>
          <p:nvPr/>
        </p:nvSpPr>
        <p:spPr>
          <a:xfrm>
            <a:off x="3053333" y="2236802"/>
            <a:ext cx="1446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Histogram</a:t>
            </a:r>
            <a:endParaRPr lang="en-IN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43808" y="2740858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Decomposition</a:t>
            </a:r>
            <a:endParaRPr lang="en-IN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09517" y="2197313"/>
            <a:ext cx="4110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H</a:t>
            </a:r>
            <a:r>
              <a:rPr lang="en-US" sz="2000" b="1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(object) +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H</a:t>
            </a:r>
            <a:r>
              <a:rPr lang="en-US" sz="2000" b="1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(background)</a:t>
            </a:r>
          </a:p>
          <a:p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Object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representation   : [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H</a:t>
            </a:r>
            <a:r>
              <a:rPr lang="en-US" sz="2000" b="1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. H</a:t>
            </a:r>
            <a:r>
              <a:rPr lang="en-US" sz="2000" b="1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]</a:t>
            </a:r>
            <a:endParaRPr lang="en-IN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8" name="Picture 2" descr="F:\Dropbox\ICCVImages-backup\cat_multi_images\0002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1967169" cy="131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>
            <a:stCxn id="15" idx="1"/>
          </p:cNvCxnSpPr>
          <p:nvPr/>
        </p:nvCxnSpPr>
        <p:spPr>
          <a:xfrm flipV="1">
            <a:off x="4709517" y="2705144"/>
            <a:ext cx="3750915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 descr="C:\Users\ankit\Downloads\pasc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8640960" cy="215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57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Decomposition into object and background</a:t>
            </a:r>
            <a:endParaRPr lang="en-IN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26306"/>
              </p:ext>
            </p:extLst>
          </p:nvPr>
        </p:nvGraphicFramePr>
        <p:xfrm>
          <a:off x="1277634" y="1484784"/>
          <a:ext cx="6390710" cy="411730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30237"/>
                <a:gridCol w="1065118"/>
                <a:gridCol w="1065118"/>
                <a:gridCol w="2130237"/>
              </a:tblGrid>
              <a:tr h="483515"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Calibri" pitchFamily="34" charset="0"/>
                          <a:cs typeface="Calibri" pitchFamily="34" charset="0"/>
                        </a:rPr>
                        <a:t>Method</a:t>
                      </a:r>
                      <a:endParaRPr lang="en-IN" sz="2000" i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Calibri" pitchFamily="34" charset="0"/>
                          <a:cs typeface="Calibri" pitchFamily="34" charset="0"/>
                        </a:rPr>
                        <a:t>Pascal</a:t>
                      </a:r>
                      <a:endParaRPr lang="en-IN" sz="2000" i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0" dirty="0" smtClean="0">
                          <a:latin typeface="Calibri" pitchFamily="34" charset="0"/>
                          <a:cs typeface="Calibri" pitchFamily="34" charset="0"/>
                        </a:rPr>
                        <a:t>Comments</a:t>
                      </a:r>
                      <a:endParaRPr lang="en-IN" sz="2000" i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08575">
                <a:tc>
                  <a:txBody>
                    <a:bodyPr/>
                    <a:lstStyle/>
                    <a:p>
                      <a:pPr algn="l"/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latin typeface="Calibri" pitchFamily="34" charset="0"/>
                          <a:cs typeface="Calibri" pitchFamily="34" charset="0"/>
                        </a:rPr>
                        <a:t>Simple</a:t>
                      </a:r>
                      <a:endParaRPr lang="en-IN" sz="11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>
                          <a:latin typeface="Calibri" pitchFamily="34" charset="0"/>
                          <a:cs typeface="Calibri" pitchFamily="34" charset="0"/>
                        </a:rPr>
                        <a:t>SPM </a:t>
                      </a:r>
                    </a:p>
                    <a:p>
                      <a:pPr algn="l"/>
                      <a:r>
                        <a:rPr lang="en-US" sz="1100" b="1" dirty="0" smtClean="0">
                          <a:latin typeface="Calibri" pitchFamily="34" charset="0"/>
                          <a:cs typeface="Calibri" pitchFamily="34" charset="0"/>
                        </a:rPr>
                        <a:t>+ Ex. F. M.</a:t>
                      </a:r>
                      <a:endParaRPr lang="en-IN" sz="11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40805"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 smtClean="0">
                          <a:latin typeface="Calibri" pitchFamily="34" charset="0"/>
                          <a:cs typeface="Calibri" pitchFamily="34" charset="0"/>
                        </a:rPr>
                        <a:t>BoW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0.379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0.538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Baseline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69277"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 smtClean="0">
                          <a:latin typeface="Calibri" pitchFamily="34" charset="0"/>
                          <a:cs typeface="Calibri" pitchFamily="34" charset="0"/>
                        </a:rPr>
                        <a:t>TestBB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0.659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0.834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Golden</a:t>
                      </a:r>
                      <a:r>
                        <a:rPr lang="en-US" sz="2000" baseline="0" dirty="0" smtClean="0">
                          <a:latin typeface="Calibri" pitchFamily="34" charset="0"/>
                          <a:cs typeface="Calibri" pitchFamily="34" charset="0"/>
                        </a:rPr>
                        <a:t> Baseline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277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DPM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0.386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0.543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Decomposition using existing methods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384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Sem. </a:t>
                      </a:r>
                      <a:r>
                        <a:rPr lang="en-US" sz="2000" dirty="0" err="1" smtClean="0">
                          <a:latin typeface="Calibri" pitchFamily="34" charset="0"/>
                          <a:cs typeface="Calibri" pitchFamily="34" charset="0"/>
                        </a:rPr>
                        <a:t>Seg</a:t>
                      </a:r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.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0.434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0.561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30384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LP (round)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0.418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0.536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Decomposition using LP based methods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30384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LP (relax)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0.435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0.558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430384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latin typeface="Calibri" pitchFamily="34" charset="0"/>
                          <a:cs typeface="Calibri" pitchFamily="34" charset="0"/>
                        </a:rPr>
                        <a:t>LP - SVM</a:t>
                      </a:r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0.447</a:t>
                      </a:r>
                      <a:endParaRPr lang="en-IN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latin typeface="Calibri" pitchFamily="34" charset="0"/>
                          <a:cs typeface="Calibri" pitchFamily="34" charset="0"/>
                        </a:rPr>
                        <a:t>0.567</a:t>
                      </a:r>
                      <a:endParaRPr lang="en-IN" sz="20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en-IN" sz="2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7544" y="5589240"/>
            <a:ext cx="8496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BoW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– Complete histogram is used</a:t>
            </a:r>
          </a:p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TestBB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– Decomposition is done using ground truth bounding boxes.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DPM - </a:t>
            </a:r>
            <a:r>
              <a:rPr lang="en-US" dirty="0">
                <a:latin typeface="Calibri" pitchFamily="34" charset="0"/>
                <a:cs typeface="Calibri" pitchFamily="34" charset="0"/>
              </a:rPr>
              <a:t>Decomposition is done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using object detection. (</a:t>
            </a:r>
            <a:r>
              <a:rPr lang="en-IN" dirty="0" err="1" smtClean="0">
                <a:latin typeface="Calibri" pitchFamily="34" charset="0"/>
                <a:cs typeface="Calibri" pitchFamily="34" charset="0"/>
              </a:rPr>
              <a:t>Felzenszwalb</a:t>
            </a:r>
            <a:r>
              <a:rPr lang="en-IN" dirty="0">
                <a:latin typeface="Calibri" pitchFamily="34" charset="0"/>
                <a:cs typeface="Calibri" pitchFamily="34" charset="0"/>
              </a:rPr>
              <a:t> </a:t>
            </a:r>
            <a:r>
              <a:rPr lang="en-IN" i="1" dirty="0" smtClean="0">
                <a:latin typeface="Calibri" pitchFamily="34" charset="0"/>
                <a:cs typeface="Calibri" pitchFamily="34" charset="0"/>
              </a:rPr>
              <a:t>et al, 2010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Sem.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– Decomposition is done using semantic segmentation.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Ladicky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et al, 2009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IN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Decomposition in a weakly </a:t>
            </a:r>
            <a:br>
              <a:rPr lang="en-US" dirty="0" smtClean="0"/>
            </a:br>
            <a:r>
              <a:rPr lang="en-US" dirty="0" smtClean="0"/>
              <a:t>supervised setting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70080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Supervised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: Bounding box is also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available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along with label information.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Weakly-supervised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: Only label information is available.</a:t>
            </a:r>
            <a:endParaRPr lang="en-IN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2596842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b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Can we learn the classifiers used in LP in a weakly supervised setting ?</a:t>
            </a:r>
            <a:endParaRPr lang="en-IN" sz="2000" b="1" dirty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491879" y="3423556"/>
            <a:ext cx="1872207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Flowchart: Multidocument 6"/>
          <p:cNvSpPr/>
          <p:nvPr/>
        </p:nvSpPr>
        <p:spPr>
          <a:xfrm>
            <a:off x="539552" y="3423556"/>
            <a:ext cx="1224136" cy="1008112"/>
          </a:xfrm>
          <a:prstGeom prst="flowChartMultidocumen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/>
          <p:cNvSpPr txBox="1"/>
          <p:nvPr/>
        </p:nvSpPr>
        <p:spPr>
          <a:xfrm>
            <a:off x="539552" y="3603576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Training</a:t>
            </a:r>
          </a:p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samples</a:t>
            </a:r>
            <a:endParaRPr lang="en-IN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6496" y="3801740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Decomposition</a:t>
            </a:r>
            <a:endParaRPr lang="en-IN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051720" y="3711588"/>
            <a:ext cx="1296144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TextBox 11"/>
          <p:cNvSpPr txBox="1"/>
          <p:nvPr/>
        </p:nvSpPr>
        <p:spPr>
          <a:xfrm>
            <a:off x="3491880" y="3423556"/>
            <a:ext cx="18722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H</a:t>
            </a:r>
            <a:r>
              <a:rPr lang="en-US" sz="2000" b="1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(cat) + </a:t>
            </a:r>
          </a:p>
          <a:p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H</a:t>
            </a:r>
            <a:r>
              <a:rPr lang="en-US" sz="2000" b="1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(background)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endParaRPr lang="en-IN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1720" y="3441700"/>
            <a:ext cx="1446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Histogram</a:t>
            </a:r>
            <a:endParaRPr lang="en-IN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Flowchart: Multidocument 16"/>
          <p:cNvSpPr/>
          <p:nvPr/>
        </p:nvSpPr>
        <p:spPr>
          <a:xfrm>
            <a:off x="7161038" y="3356992"/>
            <a:ext cx="1299394" cy="1008112"/>
          </a:xfrm>
          <a:prstGeom prst="flowChartMultidocumen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TextBox 17"/>
          <p:cNvSpPr txBox="1"/>
          <p:nvPr/>
        </p:nvSpPr>
        <p:spPr>
          <a:xfrm>
            <a:off x="7104980" y="3449097"/>
            <a:ext cx="1224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Training</a:t>
            </a:r>
          </a:p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Samples</a:t>
            </a:r>
          </a:p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(new)</a:t>
            </a:r>
            <a:endParaRPr lang="en-IN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24128" y="4089772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Decomposition</a:t>
            </a:r>
            <a:endParaRPr lang="en-IN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1573966">
            <a:off x="5860383" y="3733045"/>
            <a:ext cx="1446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Histogram</a:t>
            </a:r>
            <a:endParaRPr lang="en-IN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76155" y="3068960"/>
            <a:ext cx="612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H</a:t>
            </a:r>
            <a:r>
              <a:rPr lang="en-US" sz="2000" b="1" baseline="-25000" dirty="0" smtClean="0">
                <a:latin typeface="Calibri" pitchFamily="34" charset="0"/>
                <a:cs typeface="Calibri" pitchFamily="34" charset="0"/>
              </a:rPr>
              <a:t>1</a:t>
            </a:r>
            <a:endParaRPr lang="en-IN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6125234"/>
            <a:ext cx="882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i="1" dirty="0">
                <a:latin typeface="Calibri" pitchFamily="34" charset="0"/>
                <a:cs typeface="Calibri" pitchFamily="34" charset="0"/>
              </a:rPr>
              <a:t>w</a:t>
            </a:r>
            <a:r>
              <a:rPr lang="en-US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is initialized using a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hyperplane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learned from 10 bounding boxes of an object.</a:t>
            </a:r>
            <a:endParaRPr lang="en-IN" sz="2000" b="1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5652120" y="3434444"/>
            <a:ext cx="1296144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Right Arrow 29"/>
          <p:cNvSpPr/>
          <p:nvPr/>
        </p:nvSpPr>
        <p:spPr>
          <a:xfrm rot="10800000">
            <a:off x="5652121" y="4005064"/>
            <a:ext cx="1296144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Oval 30"/>
          <p:cNvSpPr/>
          <p:nvPr/>
        </p:nvSpPr>
        <p:spPr>
          <a:xfrm>
            <a:off x="5520804" y="4901679"/>
            <a:ext cx="1584177" cy="903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TextBox 31"/>
          <p:cNvSpPr txBox="1"/>
          <p:nvPr/>
        </p:nvSpPr>
        <p:spPr>
          <a:xfrm>
            <a:off x="5586314" y="4869160"/>
            <a:ext cx="1446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earn classifier </a:t>
            </a:r>
            <a:r>
              <a:rPr lang="en-US" b="1" i="1" dirty="0" smtClean="0">
                <a:latin typeface="Calibri" pitchFamily="34" charset="0"/>
                <a:cs typeface="Calibri" pitchFamily="34" charset="0"/>
              </a:rPr>
              <a:t>w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(SVM)</a:t>
            </a:r>
            <a:endParaRPr lang="en-I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ight Arrow 32"/>
          <p:cNvSpPr/>
          <p:nvPr/>
        </p:nvSpPr>
        <p:spPr>
          <a:xfrm rot="16200000">
            <a:off x="6107648" y="4550602"/>
            <a:ext cx="482497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Oval 33"/>
          <p:cNvSpPr/>
          <p:nvPr/>
        </p:nvSpPr>
        <p:spPr>
          <a:xfrm>
            <a:off x="1691679" y="4901679"/>
            <a:ext cx="1584177" cy="9035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TextBox 34"/>
          <p:cNvSpPr txBox="1"/>
          <p:nvPr/>
        </p:nvSpPr>
        <p:spPr>
          <a:xfrm>
            <a:off x="1757189" y="5150549"/>
            <a:ext cx="1446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initialize </a:t>
            </a:r>
            <a:r>
              <a:rPr lang="en-US" b="1" i="1" dirty="0" smtClean="0">
                <a:latin typeface="Calibri" pitchFamily="34" charset="0"/>
                <a:cs typeface="Calibri" pitchFamily="34" charset="0"/>
              </a:rPr>
              <a:t>w</a:t>
            </a:r>
          </a:p>
          <a:p>
            <a:pPr algn="ctr"/>
            <a:endParaRPr lang="en-I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ight Arrow 35"/>
          <p:cNvSpPr/>
          <p:nvPr/>
        </p:nvSpPr>
        <p:spPr>
          <a:xfrm rot="16200000">
            <a:off x="2139988" y="4412067"/>
            <a:ext cx="759567" cy="21602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Right Arrow 36"/>
          <p:cNvSpPr/>
          <p:nvPr/>
        </p:nvSpPr>
        <p:spPr>
          <a:xfrm rot="7924680">
            <a:off x="6884376" y="4664279"/>
            <a:ext cx="909110" cy="23186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Rectangle 37"/>
          <p:cNvSpPr/>
          <p:nvPr/>
        </p:nvSpPr>
        <p:spPr>
          <a:xfrm>
            <a:off x="3347864" y="3068960"/>
            <a:ext cx="5328592" cy="2912258"/>
          </a:xfrm>
          <a:prstGeom prst="rect">
            <a:avLst/>
          </a:prstGeom>
          <a:solidFill>
            <a:schemeClr val="accent1">
              <a:alpha val="0"/>
            </a:schemeClr>
          </a:solidFill>
          <a:ln w="508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TextBox 38"/>
          <p:cNvSpPr txBox="1"/>
          <p:nvPr/>
        </p:nvSpPr>
        <p:spPr>
          <a:xfrm>
            <a:off x="3326656" y="563925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Iterative procedure</a:t>
            </a:r>
            <a:endParaRPr lang="en-IN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73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/>
      <p:bldP spid="11" grpId="0"/>
      <p:bldP spid="9" grpId="0" animBg="1"/>
      <p:bldP spid="12" grpId="0"/>
      <p:bldP spid="10" grpId="0"/>
      <p:bldP spid="17" grpId="0" animBg="1"/>
      <p:bldP spid="18" grpId="0"/>
      <p:bldP spid="23" grpId="0"/>
      <p:bldP spid="24" grpId="0"/>
      <p:bldP spid="27" grpId="0"/>
      <p:bldP spid="28" grpId="0"/>
      <p:bldP spid="29" grpId="0" animBg="1"/>
      <p:bldP spid="30" grpId="0" animBg="1"/>
      <p:bldP spid="31" grpId="0" animBg="1"/>
      <p:bldP spid="32" grpId="0"/>
      <p:bldP spid="33" grpId="0" animBg="1"/>
      <p:bldP spid="34" grpId="0" animBg="1"/>
      <p:bldP spid="35" grpId="0"/>
      <p:bldP spid="36" grpId="0" animBg="1"/>
      <p:bldP spid="37" grpId="0" animBg="1"/>
      <p:bldP spid="38" grpId="0" animBg="1"/>
      <p:bldP spid="3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Decomposition in a weakly </a:t>
            </a:r>
            <a:br>
              <a:rPr lang="en-US" dirty="0" smtClean="0"/>
            </a:br>
            <a:r>
              <a:rPr lang="en-US" dirty="0" smtClean="0"/>
              <a:t>supervised setting</a:t>
            </a:r>
            <a:endParaRPr lang="en-IN" dirty="0"/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991267"/>
              </p:ext>
            </p:extLst>
          </p:nvPr>
        </p:nvGraphicFramePr>
        <p:xfrm>
          <a:off x="2555776" y="1916832"/>
          <a:ext cx="3672408" cy="294768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68963"/>
                <a:gridCol w="1468963"/>
                <a:gridCol w="734482"/>
              </a:tblGrid>
              <a:tr h="38736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  <a:cs typeface="Calibri" pitchFamily="34" charset="0"/>
                        </a:rPr>
                        <a:t>Method</a:t>
                      </a:r>
                      <a:endParaRPr lang="en-IN" sz="1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  <a:cs typeface="Calibri" pitchFamily="34" charset="0"/>
                        </a:rPr>
                        <a:t>Vocab.</a:t>
                      </a:r>
                      <a:endParaRPr lang="en-IN" sz="1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  <a:cs typeface="Calibri" pitchFamily="34" charset="0"/>
                        </a:rPr>
                        <a:t>AP</a:t>
                      </a:r>
                      <a:endParaRPr lang="en-IN" sz="1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3271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  <a:cs typeface="Calibri" pitchFamily="34" charset="0"/>
                        </a:rPr>
                        <a:t>OCP</a:t>
                      </a:r>
                      <a:r>
                        <a:rPr lang="en-IN" sz="1800" b="1" baseline="0" dirty="0" smtClean="0">
                          <a:latin typeface="Calibri" pitchFamily="34" charset="0"/>
                          <a:cs typeface="Calibri" pitchFamily="34" charset="0"/>
                        </a:rPr>
                        <a:t> [1]</a:t>
                      </a:r>
                      <a:endParaRPr lang="en-US" sz="1800" b="1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  <a:cs typeface="Calibri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 pitchFamily="34" charset="0"/>
                          <a:cs typeface="Calibri" pitchFamily="34" charset="0"/>
                        </a:rPr>
                        <a:t>0.572</a:t>
                      </a:r>
                      <a:endParaRPr lang="en-IN" sz="18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32713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  <a:cs typeface="Calibri" pitchFamily="34" charset="0"/>
                        </a:rPr>
                        <a:t>Chatfield </a:t>
                      </a:r>
                      <a:r>
                        <a:rPr lang="en-US" sz="1800" b="0" i="1" dirty="0" smtClean="0">
                          <a:latin typeface="Calibri" pitchFamily="34" charset="0"/>
                          <a:cs typeface="Calibri" pitchFamily="34" charset="0"/>
                        </a:rPr>
                        <a:t>et al. </a:t>
                      </a:r>
                      <a:r>
                        <a:rPr lang="en-US" sz="1800" b="1" i="0" dirty="0" smtClean="0">
                          <a:latin typeface="Calibri" pitchFamily="34" charset="0"/>
                          <a:cs typeface="Calibri" pitchFamily="34" charset="0"/>
                        </a:rPr>
                        <a:t>[2]</a:t>
                      </a:r>
                      <a:endParaRPr lang="en-US" sz="1800" b="0" i="1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 smtClean="0">
                          <a:latin typeface="Calibri" pitchFamily="34" charset="0"/>
                          <a:cs typeface="Calibri" pitchFamily="34" charset="0"/>
                        </a:rPr>
                        <a:t>4k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 pitchFamily="34" charset="0"/>
                          <a:cs typeface="Calibri" pitchFamily="34" charset="0"/>
                        </a:rPr>
                        <a:t>0.538</a:t>
                      </a:r>
                      <a:endParaRPr lang="en-IN" sz="18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32713">
                <a:tc vMerge="1">
                  <a:txBody>
                    <a:bodyPr/>
                    <a:lstStyle/>
                    <a:p>
                      <a:pPr algn="ctr"/>
                      <a:endParaRPr lang="en-US" sz="1800" b="1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 pitchFamily="34" charset="0"/>
                          <a:cs typeface="Calibri" pitchFamily="34" charset="0"/>
                        </a:rPr>
                        <a:t>25k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 pitchFamily="34" charset="0"/>
                          <a:cs typeface="Calibri" pitchFamily="34" charset="0"/>
                        </a:rPr>
                        <a:t>0.573</a:t>
                      </a:r>
                      <a:endParaRPr lang="en-IN" sz="18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32713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  <a:cs typeface="Calibri" pitchFamily="34" charset="0"/>
                        </a:rPr>
                        <a:t>LP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 pitchFamily="34" charset="0"/>
                          <a:cs typeface="Calibri" pitchFamily="34" charset="0"/>
                        </a:rPr>
                        <a:t>4k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 pitchFamily="34" charset="0"/>
                          <a:cs typeface="Calibri" pitchFamily="34" charset="0"/>
                        </a:rPr>
                        <a:t>0.560</a:t>
                      </a:r>
                    </a:p>
                  </a:txBody>
                  <a:tcPr/>
                </a:tc>
              </a:tr>
              <a:tr h="332713">
                <a:tc vMerge="1">
                  <a:txBody>
                    <a:bodyPr/>
                    <a:lstStyle/>
                    <a:p>
                      <a:pPr algn="ctr"/>
                      <a:endParaRPr lang="en-US" sz="1800" b="1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 pitchFamily="34" charset="0"/>
                          <a:cs typeface="Calibri" pitchFamily="34" charset="0"/>
                        </a:rPr>
                        <a:t>25k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 pitchFamily="34" charset="0"/>
                          <a:cs typeface="Calibri" pitchFamily="34" charset="0"/>
                        </a:rPr>
                        <a:t>0.589</a:t>
                      </a:r>
                      <a:endParaRPr lang="en-IN" sz="18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32713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  <a:cs typeface="Calibri" pitchFamily="34" charset="0"/>
                        </a:rPr>
                        <a:t>LP-SPM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 pitchFamily="34" charset="0"/>
                          <a:cs typeface="Calibri" pitchFamily="34" charset="0"/>
                        </a:rPr>
                        <a:t>4k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 pitchFamily="34" charset="0"/>
                          <a:cs typeface="Calibri" pitchFamily="34" charset="0"/>
                        </a:rPr>
                        <a:t>0.571</a:t>
                      </a:r>
                      <a:endParaRPr lang="en-IN" sz="18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32713">
                <a:tc vMerge="1">
                  <a:txBody>
                    <a:bodyPr/>
                    <a:lstStyle/>
                    <a:p>
                      <a:pPr algn="ctr"/>
                      <a:endParaRPr lang="en-US" sz="1800" b="1" dirty="0" smtClean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 pitchFamily="34" charset="0"/>
                          <a:cs typeface="Calibri" pitchFamily="34" charset="0"/>
                        </a:rPr>
                        <a:t>25k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  <a:cs typeface="Calibri" pitchFamily="34" charset="0"/>
                        </a:rPr>
                        <a:t>0.594</a:t>
                      </a:r>
                      <a:endParaRPr lang="en-IN" sz="1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3568" y="5229200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[1] </a:t>
            </a:r>
            <a:r>
              <a:rPr lang="en-IN" dirty="0"/>
              <a:t>Object-centric spatial pooling for image classification, </a:t>
            </a:r>
            <a:r>
              <a:rPr lang="en-IN" i="1" dirty="0" err="1" smtClean="0"/>
              <a:t>Russakovsky</a:t>
            </a:r>
            <a:r>
              <a:rPr lang="en-IN" i="1" dirty="0" smtClean="0"/>
              <a:t> et al., </a:t>
            </a:r>
            <a:r>
              <a:rPr lang="en-IN" dirty="0" smtClean="0"/>
              <a:t>ECCV 2012</a:t>
            </a:r>
          </a:p>
          <a:p>
            <a:endParaRPr lang="en-US" i="1" dirty="0" smtClean="0"/>
          </a:p>
          <a:p>
            <a:r>
              <a:rPr lang="en-US" b="1" dirty="0" smtClean="0"/>
              <a:t>[2] </a:t>
            </a:r>
            <a:r>
              <a:rPr lang="en-US" dirty="0" smtClean="0"/>
              <a:t>Devil is in the details, </a:t>
            </a:r>
            <a:r>
              <a:rPr lang="en-US" i="1" dirty="0" smtClean="0"/>
              <a:t>Chatfield et al., </a:t>
            </a:r>
            <a:r>
              <a:rPr lang="en-US" dirty="0" smtClean="0"/>
              <a:t>BMVC 2011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50823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(I)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1556792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IN" sz="2000" dirty="0" smtClean="0">
                <a:latin typeface="Calibri" pitchFamily="34" charset="0"/>
                <a:cs typeface="Calibri" pitchFamily="34" charset="0"/>
              </a:rPr>
              <a:t>We propose </a:t>
            </a:r>
            <a:r>
              <a:rPr lang="en-IN" sz="2000" dirty="0">
                <a:latin typeface="Calibri" pitchFamily="34" charset="0"/>
                <a:cs typeface="Calibri" pitchFamily="34" charset="0"/>
              </a:rPr>
              <a:t>an effective method to decompose a </a:t>
            </a:r>
            <a:r>
              <a:rPr lang="en-IN" sz="2000" dirty="0" smtClean="0">
                <a:latin typeface="Calibri" pitchFamily="34" charset="0"/>
                <a:cs typeface="Calibri" pitchFamily="34" charset="0"/>
              </a:rPr>
              <a:t>global histogram </a:t>
            </a:r>
            <a:r>
              <a:rPr lang="en-IN" sz="2000" dirty="0">
                <a:latin typeface="Calibri" pitchFamily="34" charset="0"/>
                <a:cs typeface="Calibri" pitchFamily="34" charset="0"/>
              </a:rPr>
              <a:t>of an </a:t>
            </a:r>
            <a:r>
              <a:rPr lang="en-IN" sz="2000" dirty="0" smtClean="0">
                <a:latin typeface="Calibri" pitchFamily="34" charset="0"/>
                <a:cs typeface="Calibri" pitchFamily="34" charset="0"/>
              </a:rPr>
              <a:t>image </a:t>
            </a:r>
            <a:r>
              <a:rPr lang="en-IN" sz="2000" dirty="0">
                <a:latin typeface="Calibri" pitchFamily="34" charset="0"/>
                <a:cs typeface="Calibri" pitchFamily="34" charset="0"/>
              </a:rPr>
              <a:t>into histograms of its associated </a:t>
            </a:r>
            <a:r>
              <a:rPr lang="en-IN" sz="2000" dirty="0" smtClean="0">
                <a:latin typeface="Calibri" pitchFamily="34" charset="0"/>
                <a:cs typeface="Calibri" pitchFamily="34" charset="0"/>
              </a:rPr>
              <a:t>objects and </a:t>
            </a:r>
            <a:r>
              <a:rPr lang="en-IN" sz="2000" dirty="0">
                <a:latin typeface="Calibri" pitchFamily="34" charset="0"/>
                <a:cs typeface="Calibri" pitchFamily="34" charset="0"/>
              </a:rPr>
              <a:t>regions.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2348880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IN" sz="2000" dirty="0" smtClean="0">
                <a:latin typeface="Calibri" pitchFamily="34" charset="0"/>
                <a:cs typeface="Calibri" pitchFamily="34" charset="0"/>
              </a:rPr>
              <a:t>We take </a:t>
            </a:r>
            <a:r>
              <a:rPr lang="en-IN" sz="2000" dirty="0">
                <a:latin typeface="Calibri" pitchFamily="34" charset="0"/>
                <a:cs typeface="Calibri" pitchFamily="34" charset="0"/>
              </a:rPr>
              <a:t>an intermediate path between </a:t>
            </a:r>
            <a:r>
              <a:rPr lang="en-IN" sz="2000" dirty="0" smtClean="0">
                <a:latin typeface="Calibri" pitchFamily="34" charset="0"/>
                <a:cs typeface="Calibri" pitchFamily="34" charset="0"/>
              </a:rPr>
              <a:t>two harder </a:t>
            </a:r>
            <a:r>
              <a:rPr lang="en-IN" sz="2000" dirty="0">
                <a:latin typeface="Calibri" pitchFamily="34" charset="0"/>
                <a:cs typeface="Calibri" pitchFamily="34" charset="0"/>
              </a:rPr>
              <a:t>problems, namely bounding box accurate object </a:t>
            </a:r>
            <a:r>
              <a:rPr lang="en-IN" sz="2000" dirty="0" smtClean="0">
                <a:latin typeface="Calibri" pitchFamily="34" charset="0"/>
                <a:cs typeface="Calibri" pitchFamily="34" charset="0"/>
              </a:rPr>
              <a:t>detection and </a:t>
            </a:r>
            <a:r>
              <a:rPr lang="en-IN" sz="2000" dirty="0">
                <a:latin typeface="Calibri" pitchFamily="34" charset="0"/>
                <a:cs typeface="Calibri" pitchFamily="34" charset="0"/>
              </a:rPr>
              <a:t>pixel-accurate object segmentation</a:t>
            </a:r>
            <a:r>
              <a:rPr lang="en-IN" sz="20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en-IN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4429561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IN" sz="2000" dirty="0" smtClean="0">
                <a:latin typeface="Calibri" pitchFamily="34" charset="0"/>
                <a:cs typeface="Calibri" pitchFamily="34" charset="0"/>
              </a:rPr>
              <a:t>We also show application </a:t>
            </a:r>
            <a:r>
              <a:rPr lang="en-IN" sz="2000" dirty="0">
                <a:latin typeface="Calibri" pitchFamily="34" charset="0"/>
                <a:cs typeface="Calibri" pitchFamily="34" charset="0"/>
              </a:rPr>
              <a:t>of histogram decomposition for </a:t>
            </a:r>
            <a:r>
              <a:rPr lang="en-IN" sz="2000" dirty="0" smtClean="0">
                <a:latin typeface="Calibri" pitchFamily="34" charset="0"/>
                <a:cs typeface="Calibri" pitchFamily="34" charset="0"/>
              </a:rPr>
              <a:t>improving the </a:t>
            </a:r>
            <a:r>
              <a:rPr lang="en-IN" sz="2000" dirty="0">
                <a:latin typeface="Calibri" pitchFamily="34" charset="0"/>
                <a:cs typeface="Calibri" pitchFamily="34" charset="0"/>
              </a:rPr>
              <a:t>classification performance on multiple </a:t>
            </a:r>
            <a:r>
              <a:rPr lang="en-IN" sz="2000" dirty="0" smtClean="0">
                <a:latin typeface="Calibri" pitchFamily="34" charset="0"/>
                <a:cs typeface="Calibri" pitchFamily="34" charset="0"/>
              </a:rPr>
              <a:t>object and </a:t>
            </a:r>
            <a:r>
              <a:rPr lang="en-IN" sz="2000" dirty="0">
                <a:latin typeface="Calibri" pitchFamily="34" charset="0"/>
                <a:cs typeface="Calibri" pitchFamily="34" charset="0"/>
              </a:rPr>
              <a:t>PASCAL VOC 2007 datasets using </a:t>
            </a:r>
            <a:r>
              <a:rPr lang="en-IN" sz="2000" dirty="0" smtClean="0">
                <a:latin typeface="Calibri" pitchFamily="34" charset="0"/>
                <a:cs typeface="Calibri" pitchFamily="34" charset="0"/>
              </a:rPr>
              <a:t>object-background representation </a:t>
            </a:r>
            <a:r>
              <a:rPr lang="en-IN" sz="2000" dirty="0">
                <a:latin typeface="Calibri" pitchFamily="34" charset="0"/>
                <a:cs typeface="Calibri" pitchFamily="34" charset="0"/>
              </a:rPr>
              <a:t>of an image.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544" y="5529426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IN" sz="2000" dirty="0">
                <a:latin typeface="Calibri" pitchFamily="34" charset="0"/>
                <a:cs typeface="Calibri" pitchFamily="34" charset="0"/>
              </a:rPr>
              <a:t>The use of our formulation </a:t>
            </a:r>
            <a:r>
              <a:rPr lang="en-IN" sz="2000" dirty="0" smtClean="0">
                <a:latin typeface="Calibri" pitchFamily="34" charset="0"/>
                <a:cs typeface="Calibri" pitchFamily="34" charset="0"/>
              </a:rPr>
              <a:t>for improving </a:t>
            </a:r>
            <a:r>
              <a:rPr lang="en-IN" sz="2000" dirty="0">
                <a:latin typeface="Calibri" pitchFamily="34" charset="0"/>
                <a:cs typeface="Calibri" pitchFamily="34" charset="0"/>
              </a:rPr>
              <a:t>object localization is a possible avenue for </a:t>
            </a:r>
            <a:r>
              <a:rPr lang="en-IN" sz="2000" dirty="0" smtClean="0">
                <a:latin typeface="Calibri" pitchFamily="34" charset="0"/>
                <a:cs typeface="Calibri" pitchFamily="34" charset="0"/>
              </a:rPr>
              <a:t>future research</a:t>
            </a:r>
            <a:r>
              <a:rPr lang="en-IN" sz="20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710928"/>
              </p:ext>
            </p:extLst>
          </p:nvPr>
        </p:nvGraphicFramePr>
        <p:xfrm>
          <a:off x="467544" y="3429000"/>
          <a:ext cx="8208912" cy="75312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8271"/>
                <a:gridCol w="1224136"/>
                <a:gridCol w="1584176"/>
                <a:gridCol w="1296144"/>
                <a:gridCol w="1656185"/>
              </a:tblGrid>
              <a:tr h="38736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  <a:cs typeface="Calibri" pitchFamily="34" charset="0"/>
                        </a:rPr>
                        <a:t>Method</a:t>
                      </a:r>
                      <a:endParaRPr lang="en-IN" sz="1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  <a:cs typeface="Calibri" pitchFamily="34" charset="0"/>
                        </a:rPr>
                        <a:t>DPM</a:t>
                      </a:r>
                      <a:endParaRPr lang="en-IN" sz="1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  <a:cs typeface="Calibri" pitchFamily="34" charset="0"/>
                        </a:rPr>
                        <a:t>Sem. </a:t>
                      </a:r>
                      <a:r>
                        <a:rPr lang="en-US" sz="1800" b="1" dirty="0" err="1" smtClean="0">
                          <a:latin typeface="Calibri" pitchFamily="34" charset="0"/>
                          <a:cs typeface="Calibri" pitchFamily="34" charset="0"/>
                        </a:rPr>
                        <a:t>Seg</a:t>
                      </a:r>
                      <a:r>
                        <a:rPr lang="en-US" sz="1800" b="1" dirty="0" smtClean="0">
                          <a:latin typeface="Calibri" pitchFamily="34" charset="0"/>
                          <a:cs typeface="Calibri" pitchFamily="34" charset="0"/>
                        </a:rPr>
                        <a:t>. </a:t>
                      </a:r>
                      <a:endParaRPr lang="en-IN" sz="1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  <a:cs typeface="Calibri" pitchFamily="34" charset="0"/>
                        </a:rPr>
                        <a:t>LP</a:t>
                      </a:r>
                      <a:endParaRPr lang="en-IN" sz="1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  <a:cs typeface="Calibri" pitchFamily="34" charset="0"/>
                        </a:rPr>
                        <a:t>LP-SPM</a:t>
                      </a:r>
                      <a:endParaRPr lang="en-IN" sz="1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3271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libri" pitchFamily="34" charset="0"/>
                          <a:cs typeface="Calibri" pitchFamily="34" charset="0"/>
                        </a:rPr>
                        <a:t>Testing time (/image)</a:t>
                      </a:r>
                      <a:endParaRPr lang="en-IN" sz="18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 pitchFamily="34" charset="0"/>
                          <a:cs typeface="Calibri" pitchFamily="34" charset="0"/>
                        </a:rPr>
                        <a:t>5-6</a:t>
                      </a:r>
                      <a:r>
                        <a:rPr lang="en-US" sz="1800" b="0" baseline="0" dirty="0" smtClean="0">
                          <a:latin typeface="Calibri" pitchFamily="34" charset="0"/>
                          <a:cs typeface="Calibri" pitchFamily="34" charset="0"/>
                        </a:rPr>
                        <a:t> sec</a:t>
                      </a:r>
                      <a:endParaRPr lang="en-IN" sz="18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 pitchFamily="34" charset="0"/>
                          <a:cs typeface="Calibri" pitchFamily="34" charset="0"/>
                        </a:rPr>
                        <a:t>4-5 minutes</a:t>
                      </a:r>
                      <a:endParaRPr lang="en-IN" sz="18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 pitchFamily="34" charset="0"/>
                          <a:cs typeface="Calibri" pitchFamily="34" charset="0"/>
                        </a:rPr>
                        <a:t>0.5-1 sec</a:t>
                      </a:r>
                      <a:endParaRPr lang="en-IN" sz="18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 pitchFamily="34" charset="0"/>
                          <a:cs typeface="Calibri" pitchFamily="34" charset="0"/>
                        </a:rPr>
                        <a:t>3-4 sec</a:t>
                      </a:r>
                      <a:endParaRPr lang="en-IN" sz="1800" b="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690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8013" cy="1433511"/>
          </a:xfrm>
        </p:spPr>
        <p:txBody>
          <a:bodyPr/>
          <a:lstStyle/>
          <a:p>
            <a:r>
              <a:rPr lang="en-US" sz="4000" dirty="0"/>
              <a:t>Decomposing questioned document images into regions containing copied and non-copied </a:t>
            </a:r>
            <a:r>
              <a:rPr lang="en-US" sz="4000" dirty="0" smtClean="0"/>
              <a:t>content</a:t>
            </a:r>
            <a:endParaRPr lang="en-IN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150" y="2923616"/>
            <a:ext cx="5779170" cy="360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2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Optimization and Duplicates Retrieval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1556792"/>
            <a:ext cx="820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Two models are proposed to solve the problem of duplicates retrieval.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F</a:t>
            </a:r>
            <a:r>
              <a:rPr lang="en-IN" sz="2000" dirty="0" err="1">
                <a:latin typeface="Calibri" pitchFamily="34" charset="0"/>
                <a:cs typeface="Calibri" pitchFamily="34" charset="0"/>
              </a:rPr>
              <a:t>irst</a:t>
            </a:r>
            <a:r>
              <a:rPr lang="en-IN" sz="2000" dirty="0">
                <a:latin typeface="Calibri" pitchFamily="34" charset="0"/>
                <a:cs typeface="Calibri" pitchFamily="34" charset="0"/>
              </a:rPr>
              <a:t> model is the </a:t>
            </a:r>
            <a:r>
              <a:rPr lang="en-IN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geometric-based model</a:t>
            </a:r>
            <a:r>
              <a:rPr lang="en-IN" sz="2000" dirty="0">
                <a:latin typeface="Calibri" pitchFamily="34" charset="0"/>
                <a:cs typeface="Calibri" pitchFamily="34" charset="0"/>
              </a:rPr>
              <a:t> which involves matching of documents using </a:t>
            </a:r>
            <a:r>
              <a:rPr lang="en-IN" sz="2000" dirty="0" err="1">
                <a:latin typeface="Calibri" pitchFamily="34" charset="0"/>
                <a:cs typeface="Calibri" pitchFamily="34" charset="0"/>
              </a:rPr>
              <a:t>homography</a:t>
            </a:r>
            <a:r>
              <a:rPr lang="en-IN" sz="20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Second model is the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histogram-based model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which represent document images as a histogram of visual words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The  framework can be used for detecting forgery and plagiarism in documents.</a:t>
            </a:r>
          </a:p>
        </p:txBody>
      </p:sp>
    </p:spTree>
    <p:extLst>
      <p:ext uri="{BB962C8B-B14F-4D97-AF65-F5344CB8AC3E}">
        <p14:creationId xmlns:p14="http://schemas.microsoft.com/office/powerpoint/2010/main" val="136108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Geometric-based Model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1556792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The model can be used for detecting exact duplicate only.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Independent of imaging process – camera or scanner based.</a:t>
            </a:r>
            <a:endParaRPr lang="en-IN" sz="20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Matching using single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Homography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:</a:t>
            </a:r>
          </a:p>
        </p:txBody>
      </p:sp>
      <p:pic>
        <p:nvPicPr>
          <p:cNvPr id="6" name="Picture 400" descr="C:\Users\ankit\Dropbox\ICDARPoster\single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627" y="2619487"/>
            <a:ext cx="5916678" cy="340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7544" y="6021288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What if geometric transformations have been applied to paragraphs, figures, and other contents in one image ?</a:t>
            </a:r>
            <a:endParaRPr lang="en-US" sz="2000" b="1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63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Geometric-based Model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1556792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Matching using multiple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Homographies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:</a:t>
            </a:r>
          </a:p>
        </p:txBody>
      </p:sp>
      <p:pic>
        <p:nvPicPr>
          <p:cNvPr id="5" name="Picture 378" descr="C:\Users\ankit\Dropbox\ICDARPoster\view_correct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97" y="2060848"/>
            <a:ext cx="7713551" cy="324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1323" y="5517232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Chicken and egg dilemma.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To estimate multiple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homographies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membership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of each matching-point pair is required. To find 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membership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the information of each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homography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is required.</a:t>
            </a:r>
            <a:endParaRPr lang="en-US" sz="2000" b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71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</a:t>
            </a:r>
            <a:endParaRPr lang="en-IN" dirty="0"/>
          </a:p>
        </p:txBody>
      </p:sp>
      <p:sp>
        <p:nvSpPr>
          <p:cNvPr id="42" name="TextBox 41"/>
          <p:cNvSpPr txBox="1"/>
          <p:nvPr/>
        </p:nvSpPr>
        <p:spPr>
          <a:xfrm>
            <a:off x="251520" y="1340768"/>
            <a:ext cx="864096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Need 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for associating semantic information with the images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742950" lvl="2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Object Category Classification and Recognition – 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Is object present in the image ?</a:t>
            </a:r>
          </a:p>
          <a:p>
            <a:pPr marL="742950" lvl="2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Object Detection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– 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Localize object in an image.</a:t>
            </a:r>
          </a:p>
          <a:p>
            <a:pPr marL="742950" lvl="2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Object Segmentation – 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Associate labels with each pixel.</a:t>
            </a:r>
          </a:p>
          <a:p>
            <a:pPr marL="742950" lvl="2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Optical Character Recognition – 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Recognize characters in document images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2000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13" descr="C:\Users\ankit\Dropbox\ppt_images\0055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581128"/>
            <a:ext cx="1771454" cy="13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C:\Users\ankit\Dropbox\ppt_images\0055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81128"/>
            <a:ext cx="1771454" cy="13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C:\Users\ankit\Dropbox\ppt_images\00554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581323"/>
            <a:ext cx="1771194" cy="132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451578" y="5167443"/>
            <a:ext cx="600120" cy="711764"/>
          </a:xfrm>
          <a:prstGeom prst="rect">
            <a:avLst/>
          </a:prstGeom>
          <a:solidFill>
            <a:srgbClr val="FF0000">
              <a:alpha val="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31286" y="6021288"/>
            <a:ext cx="1972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Object Detection</a:t>
            </a:r>
            <a:endParaRPr lang="en-I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05002" y="602128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Object Segmentation</a:t>
            </a:r>
            <a:endParaRPr lang="en-I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55776" y="602128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Object Classification</a:t>
            </a:r>
            <a:endParaRPr lang="en-I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55776" y="4581128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Is 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cow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present in the image ?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YES</a:t>
            </a:r>
            <a:endParaRPr lang="en-I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230614" y="5167443"/>
            <a:ext cx="325162" cy="20577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4" name="Straight Connector 13"/>
          <p:cNvCxnSpPr/>
          <p:nvPr/>
        </p:nvCxnSpPr>
        <p:spPr>
          <a:xfrm>
            <a:off x="4716016" y="4437112"/>
            <a:ext cx="0" cy="195350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76256" y="4427820"/>
            <a:ext cx="0" cy="195350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27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Mixture of </a:t>
            </a:r>
            <a:r>
              <a:rPr lang="en-US" dirty="0" err="1" smtClean="0"/>
              <a:t>Homographies</a:t>
            </a:r>
            <a:r>
              <a:rPr lang="en-US" dirty="0" smtClean="0"/>
              <a:t> Model</a:t>
            </a:r>
            <a:endParaRPr lang="en-IN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1556792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             – matching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point-pair correspondences between two documents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457200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For fitting single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homography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, error function of following form is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>minimized  –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9943708"/>
              </p:ext>
            </p:extLst>
          </p:nvPr>
        </p:nvGraphicFramePr>
        <p:xfrm>
          <a:off x="971600" y="1526566"/>
          <a:ext cx="1034488" cy="446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60" name="Equation" r:id="rId3" imgW="558558" imgH="241195" progId="Equation.3">
                  <p:embed/>
                </p:oleObj>
              </mc:Choice>
              <mc:Fallback>
                <p:oleObj name="Equation" r:id="rId3" imgW="558558" imgH="241195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1526566"/>
                        <a:ext cx="1034488" cy="4465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682212"/>
              </p:ext>
            </p:extLst>
          </p:nvPr>
        </p:nvGraphicFramePr>
        <p:xfrm>
          <a:off x="2483768" y="2420888"/>
          <a:ext cx="4068452" cy="762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61" name="Equation" r:id="rId5" imgW="1828800" imgH="342900" progId="Equation.3">
                  <p:embed/>
                </p:oleObj>
              </mc:Choice>
              <mc:Fallback>
                <p:oleObj name="Equation" r:id="rId5" imgW="1828800" imgH="3429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2420888"/>
                        <a:ext cx="4068452" cy="7625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67544" y="3140968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But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we have to find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multiple </a:t>
            </a:r>
            <a:r>
              <a:rPr lang="en-US" sz="20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homographies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simultaneously.</a:t>
            </a:r>
          </a:p>
          <a:p>
            <a:pPr marL="457200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 – membership variable</a:t>
            </a:r>
          </a:p>
          <a:p>
            <a:pPr marL="457200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Assume, we also have a list of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candidate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homographies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, and  it contains all the true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homographies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2914019"/>
              </p:ext>
            </p:extLst>
          </p:nvPr>
        </p:nvGraphicFramePr>
        <p:xfrm>
          <a:off x="1043608" y="3369871"/>
          <a:ext cx="372919" cy="471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62" name="Equation" r:id="rId7" imgW="190417" imgH="241195" progId="Equation.3">
                  <p:embed/>
                </p:oleObj>
              </mc:Choice>
              <mc:Fallback>
                <p:oleObj name="Equation" r:id="rId7" imgW="190417" imgH="241195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3369871"/>
                        <a:ext cx="372919" cy="4718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678505"/>
              </p:ext>
            </p:extLst>
          </p:nvPr>
        </p:nvGraphicFramePr>
        <p:xfrm>
          <a:off x="3059832" y="4437113"/>
          <a:ext cx="3024336" cy="518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63" name="Equation" r:id="rId9" imgW="1256755" imgH="215806" progId="Equation.3">
                  <p:embed/>
                </p:oleObj>
              </mc:Choice>
              <mc:Fallback>
                <p:oleObj name="Equation" r:id="rId9" imgW="1256755" imgH="215806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4437113"/>
                        <a:ext cx="3024336" cy="5185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467544" y="5045114"/>
            <a:ext cx="7272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Now, in our case, we define the error function as –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9179781"/>
              </p:ext>
            </p:extLst>
          </p:nvPr>
        </p:nvGraphicFramePr>
        <p:xfrm>
          <a:off x="1475656" y="5341162"/>
          <a:ext cx="7200800" cy="968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64" name="Equation" r:id="rId11" imgW="3213100" imgH="431800" progId="Equation.3">
                  <p:embed/>
                </p:oleObj>
              </mc:Choice>
              <mc:Fallback>
                <p:oleObj name="Equation" r:id="rId11" imgW="3213100" imgH="4318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5341162"/>
                        <a:ext cx="7200800" cy="9681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2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LP formulation</a:t>
            </a:r>
            <a:endParaRPr lang="en-IN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2779464"/>
              </p:ext>
            </p:extLst>
          </p:nvPr>
        </p:nvGraphicFramePr>
        <p:xfrm>
          <a:off x="2483768" y="1478060"/>
          <a:ext cx="4104455" cy="1050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9" name="Equation" r:id="rId3" imgW="1688367" imgH="431613" progId="Equation.3">
                  <p:embed/>
                </p:oleObj>
              </mc:Choice>
              <mc:Fallback>
                <p:oleObj name="Equation" r:id="rId3" imgW="1688367" imgH="431613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1478060"/>
                        <a:ext cx="4104455" cy="10500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576064" y="4149080"/>
            <a:ext cx="8100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The objective function models the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data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and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complexity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term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708920" y="2452826"/>
            <a:ext cx="11917363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0" dirty="0">
                <a:latin typeface="Calibri" pitchFamily="34" charset="0"/>
                <a:cs typeface="Calibri" pitchFamily="34" charset="0"/>
              </a:rPr>
              <a:t>subject to the constraints -</a:t>
            </a:r>
            <a:endParaRPr lang="en-IN" sz="2000" b="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2246851"/>
              </p:ext>
            </p:extLst>
          </p:nvPr>
        </p:nvGraphicFramePr>
        <p:xfrm>
          <a:off x="827584" y="2852936"/>
          <a:ext cx="1981771" cy="105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0" name="Equation" r:id="rId5" imgW="812447" imgH="431613" progId="Equation.3">
                  <p:embed/>
                </p:oleObj>
              </mc:Choice>
              <mc:Fallback>
                <p:oleObj name="Equation" r:id="rId5" imgW="812447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2852936"/>
                        <a:ext cx="1981771" cy="105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537384"/>
              </p:ext>
            </p:extLst>
          </p:nvPr>
        </p:nvGraphicFramePr>
        <p:xfrm>
          <a:off x="3196344" y="3068960"/>
          <a:ext cx="2971278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1" name="Equation" r:id="rId7" imgW="1244600" imgH="241300" progId="Equation.3">
                  <p:embed/>
                </p:oleObj>
              </mc:Choice>
              <mc:Fallback>
                <p:oleObj name="Equation" r:id="rId7" imgW="1244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6344" y="3068960"/>
                        <a:ext cx="2971278" cy="5760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595007"/>
              </p:ext>
            </p:extLst>
          </p:nvPr>
        </p:nvGraphicFramePr>
        <p:xfrm>
          <a:off x="6377949" y="3108716"/>
          <a:ext cx="2699792" cy="583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2" name="Equation" r:id="rId9" imgW="1054100" imgH="228600" progId="Equation.3">
                  <p:embed/>
                </p:oleObj>
              </mc:Choice>
              <mc:Fallback>
                <p:oleObj name="Equation" r:id="rId9" imgW="1054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7949" y="3108716"/>
                        <a:ext cx="2699792" cy="5836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576063" y="4496926"/>
            <a:ext cx="76323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150000"/>
              <a:buFont typeface="Arial" pitchFamily="34" charset="0"/>
              <a:buChar char="•"/>
              <a:defRPr/>
            </a:pPr>
            <a:r>
              <a:rPr lang="en-US" sz="2000" i="1" dirty="0">
                <a:latin typeface="Calibri" pitchFamily="34" charset="0"/>
                <a:cs typeface="Calibri" pitchFamily="34" charset="0"/>
              </a:rPr>
              <a:t>A :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a matching point-pair can belong to only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one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homography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</a:t>
            </a:r>
            <a:endParaRPr lang="en-US" sz="20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6064" y="4856966"/>
            <a:ext cx="8316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150000"/>
              <a:buFont typeface="Arial" pitchFamily="34" charset="0"/>
              <a:buChar char="•"/>
              <a:defRPr/>
            </a:pPr>
            <a:r>
              <a:rPr lang="en-US" sz="2000" i="1" dirty="0">
                <a:latin typeface="Calibri" pitchFamily="34" charset="0"/>
                <a:cs typeface="Calibri" pitchFamily="34" charset="0"/>
              </a:rPr>
              <a:t>B : </a:t>
            </a:r>
            <a:r>
              <a:rPr lang="en-US" sz="2000" i="1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th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correspondence can be assigned to </a:t>
            </a:r>
            <a:r>
              <a:rPr lang="en-US" sz="2000" i="1" dirty="0" err="1">
                <a:latin typeface="Calibri" pitchFamily="34" charset="0"/>
                <a:cs typeface="Calibri" pitchFamily="34" charset="0"/>
              </a:rPr>
              <a:t>k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th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homography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only if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exists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in the true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homography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set</a:t>
            </a:r>
          </a:p>
          <a:p>
            <a:pPr marL="457200" indent="-457200">
              <a:buSzPct val="150000"/>
              <a:buFont typeface="Arial" pitchFamily="34" charset="0"/>
              <a:buChar char="•"/>
              <a:defRPr/>
            </a:pPr>
            <a:r>
              <a:rPr lang="en-US" sz="2000" i="1" dirty="0">
                <a:latin typeface="Calibri" pitchFamily="34" charset="0"/>
                <a:cs typeface="Calibri" pitchFamily="34" charset="0"/>
              </a:rPr>
              <a:t>C :     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and     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are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binary variables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6801518"/>
              </p:ext>
            </p:extLst>
          </p:nvPr>
        </p:nvGraphicFramePr>
        <p:xfrm>
          <a:off x="7884368" y="4870218"/>
          <a:ext cx="432048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3" name="Equation" r:id="rId11" imgW="228600" imgH="228600" progId="Equation.3">
                  <p:embed/>
                </p:oleObj>
              </mc:Choice>
              <mc:Fallback>
                <p:oleObj name="Equation" r:id="rId11" imgW="228600" imgH="2286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4368" y="4870218"/>
                        <a:ext cx="432048" cy="4320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548434"/>
              </p:ext>
            </p:extLst>
          </p:nvPr>
        </p:nvGraphicFramePr>
        <p:xfrm>
          <a:off x="4644008" y="5183459"/>
          <a:ext cx="928395" cy="417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4" name="Equation" r:id="rId13" imgW="508000" imgH="228600" progId="Equation.3">
                  <p:embed/>
                </p:oleObj>
              </mc:Choice>
              <mc:Fallback>
                <p:oleObj name="Equation" r:id="rId13" imgW="508000" imgH="22860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5183459"/>
                        <a:ext cx="928395" cy="4171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4345227"/>
              </p:ext>
            </p:extLst>
          </p:nvPr>
        </p:nvGraphicFramePr>
        <p:xfrm>
          <a:off x="1450079" y="5433030"/>
          <a:ext cx="385617" cy="46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5" name="Equation" r:id="rId15" imgW="190500" imgH="228600" progId="Equation.3">
                  <p:embed/>
                </p:oleObj>
              </mc:Choice>
              <mc:Fallback>
                <p:oleObj name="Equation" r:id="rId15" imgW="190500" imgH="22860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0079" y="5433030"/>
                        <a:ext cx="385617" cy="461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3240038"/>
              </p:ext>
            </p:extLst>
          </p:nvPr>
        </p:nvGraphicFramePr>
        <p:xfrm>
          <a:off x="2326500" y="5424517"/>
          <a:ext cx="360040" cy="461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6" name="Equation" r:id="rId17" imgW="177646" imgH="228402" progId="Equation.3">
                  <p:embed/>
                </p:oleObj>
              </mc:Choice>
              <mc:Fallback>
                <p:oleObj name="Equation" r:id="rId17" imgW="177646" imgH="228402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6500" y="5424517"/>
                        <a:ext cx="360040" cy="4613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268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LP formulation</a:t>
            </a:r>
            <a:endParaRPr lang="en-IN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0688000"/>
              </p:ext>
            </p:extLst>
          </p:nvPr>
        </p:nvGraphicFramePr>
        <p:xfrm>
          <a:off x="2483768" y="1478060"/>
          <a:ext cx="4104455" cy="1050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0" name="Equation" r:id="rId3" imgW="1688367" imgH="431613" progId="Equation.3">
                  <p:embed/>
                </p:oleObj>
              </mc:Choice>
              <mc:Fallback>
                <p:oleObj name="Equation" r:id="rId3" imgW="1688367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1478060"/>
                        <a:ext cx="4104455" cy="10500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576064" y="4149080"/>
            <a:ext cx="8100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The objective function models the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data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and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complexity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term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708920" y="2452826"/>
            <a:ext cx="11917363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0" dirty="0">
                <a:latin typeface="Calibri" pitchFamily="34" charset="0"/>
                <a:cs typeface="Calibri" pitchFamily="34" charset="0"/>
              </a:rPr>
              <a:t>subject to the constraints -</a:t>
            </a:r>
            <a:endParaRPr lang="en-IN" sz="2000" b="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8719138"/>
              </p:ext>
            </p:extLst>
          </p:nvPr>
        </p:nvGraphicFramePr>
        <p:xfrm>
          <a:off x="827584" y="2852936"/>
          <a:ext cx="1981771" cy="105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1" name="Equation" r:id="rId5" imgW="812447" imgH="431613" progId="Equation.3">
                  <p:embed/>
                </p:oleObj>
              </mc:Choice>
              <mc:Fallback>
                <p:oleObj name="Equation" r:id="rId5" imgW="812447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2852936"/>
                        <a:ext cx="1981771" cy="105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9700817"/>
              </p:ext>
            </p:extLst>
          </p:nvPr>
        </p:nvGraphicFramePr>
        <p:xfrm>
          <a:off x="3196344" y="3068960"/>
          <a:ext cx="2971278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2" name="Equation" r:id="rId7" imgW="1244600" imgH="241300" progId="Equation.3">
                  <p:embed/>
                </p:oleObj>
              </mc:Choice>
              <mc:Fallback>
                <p:oleObj name="Equation" r:id="rId7" imgW="1244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6344" y="3068960"/>
                        <a:ext cx="2971278" cy="5760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011715"/>
              </p:ext>
            </p:extLst>
          </p:nvPr>
        </p:nvGraphicFramePr>
        <p:xfrm>
          <a:off x="6377949" y="3108716"/>
          <a:ext cx="2699792" cy="583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3" name="Equation" r:id="rId9" imgW="1054100" imgH="228600" progId="Equation.3">
                  <p:embed/>
                </p:oleObj>
              </mc:Choice>
              <mc:Fallback>
                <p:oleObj name="Equation" r:id="rId9" imgW="1054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7949" y="3108716"/>
                        <a:ext cx="2699792" cy="5836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576063" y="4496926"/>
            <a:ext cx="76323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150000"/>
              <a:buFont typeface="Arial" pitchFamily="34" charset="0"/>
              <a:buChar char="•"/>
              <a:defRPr/>
            </a:pPr>
            <a:r>
              <a:rPr lang="en-US" sz="2000" i="1" dirty="0">
                <a:latin typeface="Calibri" pitchFamily="34" charset="0"/>
                <a:cs typeface="Calibri" pitchFamily="34" charset="0"/>
              </a:rPr>
              <a:t>A :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a matching point-pair can belong to only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one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homography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</a:t>
            </a:r>
            <a:endParaRPr lang="en-US" sz="20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6064" y="4856966"/>
            <a:ext cx="8316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150000"/>
              <a:buFont typeface="Arial" pitchFamily="34" charset="0"/>
              <a:buChar char="•"/>
              <a:defRPr/>
            </a:pPr>
            <a:r>
              <a:rPr lang="en-US" sz="2000" i="1" dirty="0">
                <a:latin typeface="Calibri" pitchFamily="34" charset="0"/>
                <a:cs typeface="Calibri" pitchFamily="34" charset="0"/>
              </a:rPr>
              <a:t>B : </a:t>
            </a:r>
            <a:r>
              <a:rPr lang="en-US" sz="2000" i="1" dirty="0" err="1">
                <a:latin typeface="Calibri" pitchFamily="34" charset="0"/>
                <a:cs typeface="Calibri" pitchFamily="34" charset="0"/>
              </a:rPr>
              <a:t>i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th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correspondence can be assigned to </a:t>
            </a:r>
            <a:r>
              <a:rPr lang="en-US" sz="2000" i="1" dirty="0" err="1">
                <a:latin typeface="Calibri" pitchFamily="34" charset="0"/>
                <a:cs typeface="Calibri" pitchFamily="34" charset="0"/>
              </a:rPr>
              <a:t>k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th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homography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only if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exists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in the true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homography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set</a:t>
            </a:r>
          </a:p>
          <a:p>
            <a:pPr marL="457200" indent="-457200">
              <a:buSzPct val="150000"/>
              <a:buFont typeface="Arial" pitchFamily="34" charset="0"/>
              <a:buChar char="•"/>
              <a:defRPr/>
            </a:pPr>
            <a:r>
              <a:rPr lang="en-US" sz="2000" i="1" dirty="0">
                <a:latin typeface="Calibri" pitchFamily="34" charset="0"/>
                <a:cs typeface="Calibri" pitchFamily="34" charset="0"/>
              </a:rPr>
              <a:t>C :     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and     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are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binary variables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215528"/>
              </p:ext>
            </p:extLst>
          </p:nvPr>
        </p:nvGraphicFramePr>
        <p:xfrm>
          <a:off x="7884368" y="4870218"/>
          <a:ext cx="432048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4" name="Equation" r:id="rId11" imgW="228600" imgH="228600" progId="Equation.3">
                  <p:embed/>
                </p:oleObj>
              </mc:Choice>
              <mc:Fallback>
                <p:oleObj name="Equation" r:id="rId11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4368" y="4870218"/>
                        <a:ext cx="432048" cy="4320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227748"/>
              </p:ext>
            </p:extLst>
          </p:nvPr>
        </p:nvGraphicFramePr>
        <p:xfrm>
          <a:off x="4644008" y="5183459"/>
          <a:ext cx="928395" cy="417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5" name="Equation" r:id="rId13" imgW="508000" imgH="228600" progId="Equation.3">
                  <p:embed/>
                </p:oleObj>
              </mc:Choice>
              <mc:Fallback>
                <p:oleObj name="Equation" r:id="rId13" imgW="508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5183459"/>
                        <a:ext cx="928395" cy="4171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294293"/>
              </p:ext>
            </p:extLst>
          </p:nvPr>
        </p:nvGraphicFramePr>
        <p:xfrm>
          <a:off x="1450079" y="5433030"/>
          <a:ext cx="385617" cy="46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6" name="Equation" r:id="rId15" imgW="190500" imgH="228600" progId="Equation.3">
                  <p:embed/>
                </p:oleObj>
              </mc:Choice>
              <mc:Fallback>
                <p:oleObj name="Equation" r:id="rId15" imgW="1905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0079" y="5433030"/>
                        <a:ext cx="385617" cy="461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9658230"/>
              </p:ext>
            </p:extLst>
          </p:nvPr>
        </p:nvGraphicFramePr>
        <p:xfrm>
          <a:off x="2326500" y="5424517"/>
          <a:ext cx="360040" cy="461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7" name="Equation" r:id="rId17" imgW="177646" imgH="228402" progId="Equation.3">
                  <p:embed/>
                </p:oleObj>
              </mc:Choice>
              <mc:Fallback>
                <p:oleObj name="Equation" r:id="rId17" imgW="177646" imgH="22840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6500" y="5424517"/>
                        <a:ext cx="360040" cy="4613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572273" y="5850768"/>
            <a:ext cx="76323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150000"/>
              <a:buFont typeface="Arial" pitchFamily="34" charset="0"/>
              <a:buChar char="•"/>
              <a:defRPr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Assigning every correspondence to a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homography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what about </a:t>
            </a:r>
            <a:r>
              <a:rPr lang="en-US" sz="2000" b="1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outliers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(e.g. repetition of characters, presence of stop words, etc.)?</a:t>
            </a:r>
            <a:endParaRPr lang="en-US" sz="2000" i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LP formulation (Handling Outliers)</a:t>
            </a:r>
            <a:endParaRPr lang="en-IN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6728151"/>
              </p:ext>
            </p:extLst>
          </p:nvPr>
        </p:nvGraphicFramePr>
        <p:xfrm>
          <a:off x="2483768" y="1478060"/>
          <a:ext cx="4104455" cy="1050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86" name="Equation" r:id="rId3" imgW="1688367" imgH="431613" progId="Equation.3">
                  <p:embed/>
                </p:oleObj>
              </mc:Choice>
              <mc:Fallback>
                <p:oleObj name="Equation" r:id="rId3" imgW="1688367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1478060"/>
                        <a:ext cx="4104455" cy="10500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-3708920" y="2452826"/>
            <a:ext cx="11917363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0" dirty="0">
                <a:latin typeface="Calibri" pitchFamily="34" charset="0"/>
                <a:cs typeface="Calibri" pitchFamily="34" charset="0"/>
              </a:rPr>
              <a:t>subject to the constraints -</a:t>
            </a:r>
            <a:endParaRPr lang="en-IN" sz="2000" b="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0963584"/>
              </p:ext>
            </p:extLst>
          </p:nvPr>
        </p:nvGraphicFramePr>
        <p:xfrm>
          <a:off x="827584" y="2852936"/>
          <a:ext cx="1981771" cy="105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87" name="Equation" r:id="rId5" imgW="812447" imgH="431613" progId="Equation.3">
                  <p:embed/>
                </p:oleObj>
              </mc:Choice>
              <mc:Fallback>
                <p:oleObj name="Equation" r:id="rId5" imgW="812447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2852936"/>
                        <a:ext cx="1981771" cy="105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4233240"/>
              </p:ext>
            </p:extLst>
          </p:nvPr>
        </p:nvGraphicFramePr>
        <p:xfrm>
          <a:off x="3196344" y="3068960"/>
          <a:ext cx="2971278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88" name="Equation" r:id="rId7" imgW="1244600" imgH="241300" progId="Equation.3">
                  <p:embed/>
                </p:oleObj>
              </mc:Choice>
              <mc:Fallback>
                <p:oleObj name="Equation" r:id="rId7" imgW="12446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6344" y="3068960"/>
                        <a:ext cx="2971278" cy="5760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053168"/>
              </p:ext>
            </p:extLst>
          </p:nvPr>
        </p:nvGraphicFramePr>
        <p:xfrm>
          <a:off x="6378575" y="3108325"/>
          <a:ext cx="269875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89" name="Equation" r:id="rId9" imgW="1054100" imgH="228600" progId="Equation.3">
                  <p:embed/>
                </p:oleObj>
              </mc:Choice>
              <mc:Fallback>
                <p:oleObj name="Equation" r:id="rId9" imgW="1054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8575" y="3108325"/>
                        <a:ext cx="2698750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697289" y="5850768"/>
            <a:ext cx="76323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150000"/>
              <a:buFont typeface="Arial" pitchFamily="34" charset="0"/>
              <a:buChar char="•"/>
              <a:defRPr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Assigning every correspondence to a </a:t>
            </a: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homography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, what about </a:t>
            </a:r>
            <a:r>
              <a:rPr lang="en-US" sz="2000" b="1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outliers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 (e.g. repetition of characters, presence of stop words, etc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.)?</a:t>
            </a:r>
            <a:endParaRPr lang="en-US" sz="20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Multiply 2"/>
          <p:cNvSpPr/>
          <p:nvPr/>
        </p:nvSpPr>
        <p:spPr>
          <a:xfrm>
            <a:off x="899592" y="3083125"/>
            <a:ext cx="2304256" cy="648072"/>
          </a:xfrm>
          <a:prstGeom prst="mathMultiply">
            <a:avLst/>
          </a:prstGeom>
          <a:solidFill>
            <a:srgbClr val="FF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7767400"/>
              </p:ext>
            </p:extLst>
          </p:nvPr>
        </p:nvGraphicFramePr>
        <p:xfrm>
          <a:off x="712894" y="3933056"/>
          <a:ext cx="2677652" cy="1057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0" name="Equation" r:id="rId11" imgW="1091880" imgH="431640" progId="Equation.3">
                  <p:embed/>
                </p:oleObj>
              </mc:Choice>
              <mc:Fallback>
                <p:oleObj name="Equation" r:id="rId11" imgW="10918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894" y="3933056"/>
                        <a:ext cx="2677652" cy="10571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277922"/>
              </p:ext>
            </p:extLst>
          </p:nvPr>
        </p:nvGraphicFramePr>
        <p:xfrm>
          <a:off x="3628058" y="3933056"/>
          <a:ext cx="2024062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1" name="Equation" r:id="rId13" imgW="825480" imgH="431640" progId="Equation.3">
                  <p:embed/>
                </p:oleObj>
              </mc:Choice>
              <mc:Fallback>
                <p:oleObj name="Equation" r:id="rId13" imgW="825480" imgH="431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8058" y="3933056"/>
                        <a:ext cx="2024062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684585" y="5157192"/>
            <a:ext cx="7362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i="1" dirty="0" smtClean="0">
                <a:latin typeface="Calibri" pitchFamily="34" charset="0"/>
                <a:cs typeface="Calibri" pitchFamily="34" charset="0"/>
              </a:rPr>
              <a:t>     – variable denoting whether outlier or not</a:t>
            </a:r>
            <a:endParaRPr lang="en-IN" b="1" i="1" dirty="0" smtClean="0">
              <a:latin typeface="Calibri" pitchFamily="34" charset="0"/>
              <a:ea typeface="Cambria Math" pitchFamily="18" charset="0"/>
              <a:cs typeface="Calibri" pitchFamily="34" charset="0"/>
            </a:endParaRPr>
          </a:p>
          <a:p>
            <a:r>
              <a:rPr lang="en-IN" b="1" i="1" dirty="0" smtClean="0">
                <a:latin typeface="Calibri" pitchFamily="34" charset="0"/>
                <a:ea typeface="Cambria Math" pitchFamily="18" charset="0"/>
                <a:cs typeface="Calibri" pitchFamily="34" charset="0"/>
              </a:rPr>
              <a:t>P</a:t>
            </a:r>
            <a:r>
              <a:rPr lang="en-IN" i="1" dirty="0" smtClean="0">
                <a:latin typeface="Calibri" pitchFamily="34" charset="0"/>
                <a:cs typeface="Calibri" pitchFamily="34" charset="0"/>
              </a:rPr>
              <a:t>  –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upper bound on the number of outliers</a:t>
            </a:r>
            <a:endParaRPr lang="en-IN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921479"/>
              </p:ext>
            </p:extLst>
          </p:nvPr>
        </p:nvGraphicFramePr>
        <p:xfrm>
          <a:off x="718356" y="5130688"/>
          <a:ext cx="335968" cy="430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2" name="Equation" r:id="rId15" imgW="177480" imgH="228600" progId="Equation.3">
                  <p:embed/>
                </p:oleObj>
              </mc:Choice>
              <mc:Fallback>
                <p:oleObj name="Equation" r:id="rId15" imgW="17748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356" y="5130688"/>
                        <a:ext cx="335968" cy="430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713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Candidate </a:t>
            </a:r>
            <a:r>
              <a:rPr lang="en-US" dirty="0" err="1" smtClean="0"/>
              <a:t>Homography</a:t>
            </a:r>
            <a:r>
              <a:rPr lang="en-US" dirty="0" smtClean="0"/>
              <a:t> Set Generation</a:t>
            </a:r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42864"/>
            <a:ext cx="5230130" cy="22021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2318" y="3861048"/>
            <a:ext cx="85041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SzPct val="150000"/>
              <a:buFont typeface="Arial" pitchFamily="34" charset="0"/>
              <a:buChar char="•"/>
              <a:defRPr/>
            </a:pPr>
            <a:r>
              <a:rPr lang="en-US" sz="2000" b="0" baseline="0" dirty="0">
                <a:latin typeface="Calibri" pitchFamily="34" charset="0"/>
                <a:cs typeface="Calibri" pitchFamily="34" charset="0"/>
              </a:rPr>
              <a:t>Select </a:t>
            </a:r>
            <a:r>
              <a:rPr lang="en-US" sz="2000" b="1" i="1" baseline="0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sz="2000" b="0" i="1" baseline="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baseline="0" dirty="0">
                <a:latin typeface="Calibri" pitchFamily="34" charset="0"/>
                <a:cs typeface="Calibri" pitchFamily="34" charset="0"/>
              </a:rPr>
              <a:t>random</a:t>
            </a:r>
            <a:r>
              <a:rPr lang="en-US" sz="2000" b="0" i="1" baseline="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baseline="0" dirty="0">
                <a:latin typeface="Calibri" pitchFamily="34" charset="0"/>
                <a:cs typeface="Calibri" pitchFamily="34" charset="0"/>
              </a:rPr>
              <a:t>points uniformly distributed across image1.</a:t>
            </a:r>
          </a:p>
          <a:p>
            <a:pPr marL="457200" indent="-457200">
              <a:buSzPct val="150000"/>
              <a:buFont typeface="Arial" pitchFamily="34" charset="0"/>
              <a:buChar char="•"/>
              <a:defRPr/>
            </a:pPr>
            <a:r>
              <a:rPr lang="en-US" sz="2000" b="0" baseline="0" dirty="0">
                <a:latin typeface="Calibri" pitchFamily="34" charset="0"/>
                <a:cs typeface="Calibri" pitchFamily="34" charset="0"/>
              </a:rPr>
              <a:t>Using their </a:t>
            </a:r>
            <a:r>
              <a:rPr lang="en-US" sz="2000" b="0" baseline="0" dirty="0" err="1">
                <a:latin typeface="Calibri" pitchFamily="34" charset="0"/>
                <a:cs typeface="Calibri" pitchFamily="34" charset="0"/>
              </a:rPr>
              <a:t>neighbouring</a:t>
            </a:r>
            <a:r>
              <a:rPr lang="en-US" sz="2000" b="0" baseline="0" dirty="0">
                <a:latin typeface="Calibri" pitchFamily="34" charset="0"/>
                <a:cs typeface="Calibri" pitchFamily="34" charset="0"/>
              </a:rPr>
              <a:t> points and </a:t>
            </a:r>
            <a:r>
              <a:rPr lang="en-US" sz="2000" b="1" baseline="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RANSAC</a:t>
            </a:r>
            <a:r>
              <a:rPr lang="en-US" sz="2000" b="0" baseline="0" dirty="0">
                <a:latin typeface="Calibri" pitchFamily="34" charset="0"/>
                <a:cs typeface="Calibri" pitchFamily="34" charset="0"/>
              </a:rPr>
              <a:t> algorithm, estimate </a:t>
            </a:r>
            <a:r>
              <a:rPr lang="en-US" sz="2000" b="0" baseline="0" dirty="0" err="1">
                <a:latin typeface="Calibri" pitchFamily="34" charset="0"/>
                <a:cs typeface="Calibri" pitchFamily="34" charset="0"/>
              </a:rPr>
              <a:t>homographies</a:t>
            </a:r>
            <a:r>
              <a:rPr lang="en-US" sz="2000" b="0" baseline="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457200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Each point will give rise to a 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candidate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homography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59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Using Outlier LP-formulation</a:t>
            </a:r>
            <a:endParaRPr lang="en-IN" dirty="0"/>
          </a:p>
        </p:txBody>
      </p:sp>
      <p:pic>
        <p:nvPicPr>
          <p:cNvPr id="5" name="Picture 443" descr="C:\Users\ankit\Dropbox\ICDARPoster\hindi_view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891934" cy="435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9512" y="4941168"/>
            <a:ext cx="3744416" cy="864096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6156176" y="2420888"/>
            <a:ext cx="2736304" cy="576064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6185000" y="3501008"/>
            <a:ext cx="2707480" cy="2304256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194170" y="1628800"/>
            <a:ext cx="3729757" cy="3024336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229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Histogram-based Model</a:t>
            </a:r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412776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Can  handle small variations in text.</a:t>
            </a:r>
          </a:p>
          <a:p>
            <a:pPr marL="457200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Summarization, formatting, re-writing, etc.</a:t>
            </a:r>
          </a:p>
          <a:p>
            <a:pPr marL="457200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The model is based on Bag of Visual Words.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2989401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50000"/>
              <a:buFont typeface="Arial" pitchFamily="34" charset="0"/>
              <a:buChar char="•"/>
              <a:defRPr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Feature Extraction and Histogram Creation</a:t>
            </a:r>
          </a:p>
          <a:p>
            <a:pPr marL="914400" lvl="1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Dense SIFT descriptors at multiple scales.</a:t>
            </a:r>
          </a:p>
          <a:p>
            <a:pPr marL="914400" lvl="1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Features should not capture the relative geometry of the words.</a:t>
            </a:r>
          </a:p>
          <a:p>
            <a:pPr marL="914400" lvl="1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We have to find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near duplicates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!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941168"/>
            <a:ext cx="8136904" cy="13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0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Histogram-based Model</a:t>
            </a: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1556792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50000"/>
              <a:buFont typeface="Arial" pitchFamily="34" charset="0"/>
              <a:buChar char="•"/>
              <a:defRPr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Learning Classifier</a:t>
            </a:r>
          </a:p>
          <a:p>
            <a:pPr marL="914400" lvl="1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Discriminative approach to duplicate detection.</a:t>
            </a:r>
          </a:p>
          <a:p>
            <a:pPr marL="914400" lvl="1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Exemplar-SVM for learning</a:t>
            </a:r>
          </a:p>
          <a:p>
            <a:pPr marL="914400" lvl="1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We have to find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near duplicates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!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4365104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50000"/>
              <a:buFont typeface="Arial" pitchFamily="34" charset="0"/>
              <a:buChar char="•"/>
              <a:defRPr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Sliding Window Search</a:t>
            </a:r>
          </a:p>
          <a:p>
            <a:pPr marL="914400" lvl="1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Search at multiple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scales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positions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for possible duplicates.</a:t>
            </a:r>
          </a:p>
          <a:p>
            <a:pPr marL="914400" lvl="1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For </a:t>
            </a:r>
            <a:r>
              <a:rPr lang="en-US" sz="2000" i="1" dirty="0" err="1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th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document, the score is given by -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5466059"/>
            <a:ext cx="2736303" cy="732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890508"/>
            <a:ext cx="5904656" cy="138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3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Method Pipeline</a:t>
            </a:r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8641914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Datasets Used</a:t>
            </a:r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412776"/>
            <a:ext cx="820891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50000"/>
              <a:buFont typeface="Arial" pitchFamily="34" charset="0"/>
              <a:buChar char="•"/>
              <a:defRPr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Exact &amp; Near Duplicates dataset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considered in the work .</a:t>
            </a:r>
          </a:p>
          <a:p>
            <a:pPr marL="914400" lvl="1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Cut And Paste Dataset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cut and pasting contents from multiple sources.</a:t>
            </a:r>
          </a:p>
          <a:p>
            <a:pPr marL="914400" lvl="1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Dataset based on text-formatting</a:t>
            </a:r>
          </a:p>
          <a:p>
            <a:pPr lvl="2">
              <a:buSzPct val="150000"/>
              <a:defRPr/>
            </a:pP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bold, italics, font changes, etc.</a:t>
            </a:r>
          </a:p>
          <a:p>
            <a:pPr marL="914400" lvl="1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Dataset based on human translated text</a:t>
            </a:r>
          </a:p>
          <a:p>
            <a:pPr lvl="2">
              <a:buSzPct val="150000"/>
              <a:defRPr/>
            </a:pP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text rewritten by human.</a:t>
            </a:r>
          </a:p>
          <a:p>
            <a:pPr marL="914400" lvl="1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Dataset based on machine translated text</a:t>
            </a:r>
          </a:p>
          <a:p>
            <a:pPr lvl="2">
              <a:buSzPct val="150000"/>
              <a:defRPr/>
            </a:pP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text rewritten by Google Translator.</a:t>
            </a:r>
          </a:p>
          <a:p>
            <a:pPr marL="914400" lvl="1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Camera-based documents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document images captured from camera.</a:t>
            </a:r>
          </a:p>
          <a:p>
            <a:pPr marL="914400" lvl="1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Handwritten assignments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documents from course assignments.</a:t>
            </a:r>
          </a:p>
          <a:p>
            <a:pPr marL="914400" lvl="1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Multi-lingual documents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Hindi, Telugu, English.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914400" lvl="1" indent="-457200">
              <a:buSzPct val="150000"/>
              <a:buFont typeface="Arial" pitchFamily="34" charset="0"/>
              <a:buChar char="•"/>
              <a:defRPr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914400" lvl="1" indent="-457200">
              <a:buSzPct val="150000"/>
              <a:buFont typeface="Arial" pitchFamily="34" charset="0"/>
              <a:buChar char="•"/>
              <a:defRPr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>
              <a:buSzPct val="150000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8896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Images as </a:t>
            </a:r>
            <a:r>
              <a:rPr lang="en-US" dirty="0" smtClean="0"/>
              <a:t>Composition</a:t>
            </a:r>
            <a:endParaRPr lang="en-IN" dirty="0"/>
          </a:p>
        </p:txBody>
      </p:sp>
      <p:sp>
        <p:nvSpPr>
          <p:cNvPr id="3" name="Down Arrow 2"/>
          <p:cNvSpPr/>
          <p:nvPr/>
        </p:nvSpPr>
        <p:spPr>
          <a:xfrm rot="17966303">
            <a:off x="3205003" y="2074468"/>
            <a:ext cx="360040" cy="16958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Down Arrow 7"/>
          <p:cNvSpPr/>
          <p:nvPr/>
        </p:nvSpPr>
        <p:spPr>
          <a:xfrm rot="3660000">
            <a:off x="5148874" y="2084527"/>
            <a:ext cx="360040" cy="16958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Cross 8"/>
          <p:cNvSpPr/>
          <p:nvPr/>
        </p:nvSpPr>
        <p:spPr>
          <a:xfrm>
            <a:off x="4211960" y="3140968"/>
            <a:ext cx="288032" cy="293101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Down Arrow 9"/>
          <p:cNvSpPr/>
          <p:nvPr/>
        </p:nvSpPr>
        <p:spPr>
          <a:xfrm>
            <a:off x="4173323" y="3661178"/>
            <a:ext cx="360040" cy="847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Box 10"/>
          <p:cNvSpPr txBox="1"/>
          <p:nvPr/>
        </p:nvSpPr>
        <p:spPr>
          <a:xfrm>
            <a:off x="1547664" y="206084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Foreground</a:t>
            </a:r>
            <a:endParaRPr lang="en-I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24128" y="2073727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Background</a:t>
            </a:r>
            <a:endParaRPr lang="en-IN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653136"/>
            <a:ext cx="2808312" cy="1872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159" y="4841865"/>
            <a:ext cx="901434" cy="9361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053" y="1124744"/>
            <a:ext cx="1033033" cy="10727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72750"/>
            <a:ext cx="1440160" cy="96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1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Datasets Used</a:t>
            </a:r>
            <a:endParaRPr lang="en-I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488" y="1316311"/>
            <a:ext cx="6918920" cy="507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7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Geometric-based Model</a:t>
            </a:r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2336686"/>
            <a:ext cx="3636422" cy="35405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1412776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Camera-captured and Cut And Paste document as queries</a:t>
            </a:r>
          </a:p>
          <a:p>
            <a:pPr marL="914400" lvl="1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Corpus of  ~ 10,000 images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53263"/>
            <a:ext cx="4410577" cy="279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Histogram-based Model</a:t>
            </a: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35496" y="1412776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Accuracy is measured in the retrieval framework.</a:t>
            </a:r>
          </a:p>
          <a:p>
            <a:pPr marL="914400" lvl="1" indent="-457200">
              <a:buSzPct val="150000"/>
              <a:buFont typeface="Arial" pitchFamily="34" charset="0"/>
              <a:buChar char="•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%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of correct documents obtained in top-20.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2276872"/>
            <a:ext cx="7715250" cy="2619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3568" y="5373216"/>
            <a:ext cx="8208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alibri" pitchFamily="34" charset="0"/>
                <a:cs typeface="Calibri" pitchFamily="34" charset="0"/>
              </a:rPr>
              <a:t>[6] </a:t>
            </a:r>
            <a:r>
              <a:rPr lang="en-IN" sz="1400" dirty="0" err="1" smtClean="0">
                <a:latin typeface="Calibri" pitchFamily="34" charset="0"/>
                <a:cs typeface="Calibri" pitchFamily="34" charset="0"/>
              </a:rPr>
              <a:t>Vitaladevuni</a:t>
            </a:r>
            <a:r>
              <a:rPr lang="en-IN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IN" sz="1400" i="1" dirty="0" smtClean="0">
                <a:latin typeface="Calibri" pitchFamily="34" charset="0"/>
                <a:cs typeface="Calibri" pitchFamily="34" charset="0"/>
              </a:rPr>
              <a:t>et. </a:t>
            </a:r>
            <a:r>
              <a:rPr lang="en-IN" sz="1400" i="1" dirty="0">
                <a:latin typeface="Calibri" pitchFamily="34" charset="0"/>
                <a:cs typeface="Calibri" pitchFamily="34" charset="0"/>
              </a:rPr>
              <a:t>a</a:t>
            </a:r>
            <a:r>
              <a:rPr lang="en-IN" sz="1400" i="1" dirty="0" smtClean="0">
                <a:latin typeface="Calibri" pitchFamily="34" charset="0"/>
                <a:cs typeface="Calibri" pitchFamily="34" charset="0"/>
              </a:rPr>
              <a:t>l., </a:t>
            </a:r>
            <a:r>
              <a:rPr lang="en-IN" sz="1400" dirty="0" smtClean="0">
                <a:latin typeface="Calibri" pitchFamily="34" charset="0"/>
                <a:cs typeface="Calibri" pitchFamily="34" charset="0"/>
              </a:rPr>
              <a:t>Detecting </a:t>
            </a:r>
            <a:r>
              <a:rPr lang="en-IN" sz="1400" dirty="0">
                <a:latin typeface="Calibri" pitchFamily="34" charset="0"/>
                <a:cs typeface="Calibri" pitchFamily="34" charset="0"/>
              </a:rPr>
              <a:t>near-duplicate document </a:t>
            </a:r>
            <a:r>
              <a:rPr lang="en-IN" sz="1400" dirty="0" smtClean="0">
                <a:latin typeface="Calibri" pitchFamily="34" charset="0"/>
                <a:cs typeface="Calibri" pitchFamily="34" charset="0"/>
              </a:rPr>
              <a:t>images using </a:t>
            </a:r>
            <a:r>
              <a:rPr lang="en-IN" sz="1400" dirty="0">
                <a:latin typeface="Calibri" pitchFamily="34" charset="0"/>
                <a:cs typeface="Calibri" pitchFamily="34" charset="0"/>
              </a:rPr>
              <a:t>interest point </a:t>
            </a:r>
            <a:r>
              <a:rPr lang="en-IN" sz="1400" dirty="0" smtClean="0">
                <a:latin typeface="Calibri" pitchFamily="34" charset="0"/>
                <a:cs typeface="Calibri" pitchFamily="34" charset="0"/>
              </a:rPr>
              <a:t>matching, ICPR-2012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47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Summary (II)</a:t>
            </a:r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467544" y="1556792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IN" sz="2000" dirty="0" smtClean="0">
                <a:latin typeface="Calibri" pitchFamily="34" charset="0"/>
                <a:cs typeface="Calibri" pitchFamily="34" charset="0"/>
              </a:rPr>
              <a:t>We propose </a:t>
            </a:r>
            <a:r>
              <a:rPr lang="en-IN" sz="2000" dirty="0">
                <a:latin typeface="Calibri" pitchFamily="34" charset="0"/>
                <a:cs typeface="Calibri" pitchFamily="34" charset="0"/>
              </a:rPr>
              <a:t>an effective method to decompose a </a:t>
            </a:r>
            <a:r>
              <a:rPr lang="en-IN" sz="2000" dirty="0" smtClean="0">
                <a:latin typeface="Calibri" pitchFamily="34" charset="0"/>
                <a:cs typeface="Calibri" pitchFamily="34" charset="0"/>
              </a:rPr>
              <a:t>questioned document image into regions containing copied and non-copied contents.</a:t>
            </a:r>
            <a:endParaRPr lang="en-IN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2348880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IN" sz="2000" dirty="0" smtClean="0">
                <a:latin typeface="Calibri" pitchFamily="34" charset="0"/>
                <a:cs typeface="Calibri" pitchFamily="34" charset="0"/>
              </a:rPr>
              <a:t>We propose two models for the same – </a:t>
            </a:r>
            <a:r>
              <a:rPr lang="en-IN" sz="2000" b="1" dirty="0" smtClean="0">
                <a:latin typeface="Calibri" pitchFamily="34" charset="0"/>
                <a:cs typeface="Calibri" pitchFamily="34" charset="0"/>
              </a:rPr>
              <a:t>geometric-based model</a:t>
            </a:r>
            <a:r>
              <a:rPr lang="en-IN" sz="2000" dirty="0" smtClean="0">
                <a:latin typeface="Calibri" pitchFamily="34" charset="0"/>
                <a:cs typeface="Calibri" pitchFamily="34" charset="0"/>
              </a:rPr>
              <a:t> and </a:t>
            </a:r>
            <a:r>
              <a:rPr lang="en-IN" sz="2000" b="1" dirty="0" smtClean="0">
                <a:latin typeface="Calibri" pitchFamily="34" charset="0"/>
                <a:cs typeface="Calibri" pitchFamily="34" charset="0"/>
              </a:rPr>
              <a:t>histogram-based model</a:t>
            </a:r>
            <a:r>
              <a:rPr lang="en-IN" sz="20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en-IN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4773952"/>
            <a:ext cx="8208912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IN" sz="2000" dirty="0" smtClean="0">
                <a:latin typeface="Calibri" pitchFamily="34" charset="0"/>
                <a:cs typeface="Calibri" pitchFamily="34" charset="0"/>
              </a:rPr>
              <a:t>We presented results in wide range of document images including handwritten and camera captured documents.</a:t>
            </a:r>
            <a:endParaRPr lang="en-IN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544" y="3153162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IN" sz="2000" dirty="0" smtClean="0">
                <a:latin typeface="Calibri" pitchFamily="34" charset="0"/>
                <a:cs typeface="Calibri" pitchFamily="34" charset="0"/>
              </a:rPr>
              <a:t>Geometric-based model uses mixture of </a:t>
            </a:r>
            <a:r>
              <a:rPr lang="en-IN" sz="2000" dirty="0" err="1" smtClean="0">
                <a:latin typeface="Calibri" pitchFamily="34" charset="0"/>
                <a:cs typeface="Calibri" pitchFamily="34" charset="0"/>
              </a:rPr>
              <a:t>homographies</a:t>
            </a:r>
            <a:r>
              <a:rPr lang="en-IN" sz="2000" dirty="0" smtClean="0">
                <a:latin typeface="Calibri" pitchFamily="34" charset="0"/>
                <a:cs typeface="Calibri" pitchFamily="34" charset="0"/>
              </a:rPr>
              <a:t> to detect duplicates.</a:t>
            </a:r>
            <a:endParaRPr lang="en-IN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3945250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IN" sz="2000" dirty="0" smtClean="0">
                <a:latin typeface="Calibri" pitchFamily="34" charset="0"/>
                <a:cs typeface="Calibri" pitchFamily="34" charset="0"/>
              </a:rPr>
              <a:t>Histogram-based model is a more generic model which can handle variations in text by learning a discriminative classifier.</a:t>
            </a:r>
            <a:endParaRPr lang="en-IN" sz="2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8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Future Work</a:t>
            </a:r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467544" y="1649120"/>
            <a:ext cx="820891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Decomposing Bag of Words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Speeding up object detection task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Including shape priors in formulation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Use of non-additive features such as </a:t>
            </a:r>
            <a:r>
              <a:rPr lang="en-US" sz="2400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HoG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, LBP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Better binding of object and background histograms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sz="20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Exact and Near Duplicate Documents Retrieval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Avoiding the two step nature to solve the problem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Semantic linking of documents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Testing of method in large real datasets (~million images)</a:t>
            </a:r>
          </a:p>
        </p:txBody>
      </p:sp>
    </p:spTree>
    <p:extLst>
      <p:ext uri="{BB962C8B-B14F-4D97-AF65-F5344CB8AC3E}">
        <p14:creationId xmlns:p14="http://schemas.microsoft.com/office/powerpoint/2010/main" val="337498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Related Publications</a:t>
            </a:r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1412776"/>
            <a:ext cx="82089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50000"/>
              <a:buFont typeface="Arial" pitchFamily="34" charset="0"/>
              <a:buChar char="•"/>
              <a:defRPr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Decomposing Bag of Words Histograms</a:t>
            </a:r>
            <a:br>
              <a:rPr lang="en-US" sz="2000" b="1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Ankit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Gandhi,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Karteek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Alahari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and C. V.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Jawahar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IN" sz="2000" i="1" dirty="0" smtClean="0">
                <a:latin typeface="Calibri" pitchFamily="34" charset="0"/>
                <a:cs typeface="Calibri" pitchFamily="34" charset="0"/>
              </a:rPr>
              <a:t>IEEE </a:t>
            </a:r>
            <a:r>
              <a:rPr lang="en-IN" sz="2000" i="1" dirty="0">
                <a:latin typeface="Calibri" pitchFamily="34" charset="0"/>
                <a:cs typeface="Calibri" pitchFamily="34" charset="0"/>
              </a:rPr>
              <a:t>International Conference on Computer Vision (ICCV)</a:t>
            </a:r>
            <a:r>
              <a:rPr lang="en-IN" sz="2000" dirty="0">
                <a:latin typeface="Calibri" pitchFamily="34" charset="0"/>
                <a:cs typeface="Calibri" pitchFamily="34" charset="0"/>
              </a:rPr>
              <a:t>, Sydney, Australia, </a:t>
            </a:r>
            <a:r>
              <a:rPr lang="en-IN" sz="2000" dirty="0" smtClean="0">
                <a:latin typeface="Calibri" pitchFamily="34" charset="0"/>
                <a:cs typeface="Calibri" pitchFamily="34" charset="0"/>
              </a:rPr>
              <a:t>2013</a:t>
            </a:r>
            <a:br>
              <a:rPr lang="en-IN" sz="2000" dirty="0" smtClean="0">
                <a:latin typeface="Calibri" pitchFamily="34" charset="0"/>
                <a:cs typeface="Calibri" pitchFamily="34" charset="0"/>
              </a:rPr>
            </a:br>
            <a:endParaRPr lang="en-IN" sz="2000" dirty="0" smtClean="0">
              <a:latin typeface="Calibri" pitchFamily="34" charset="0"/>
              <a:cs typeface="Calibri" pitchFamily="34" charset="0"/>
            </a:endParaRPr>
          </a:p>
          <a:p>
            <a:pPr marL="457200" indent="-457200">
              <a:buSzPct val="150000"/>
              <a:buFont typeface="Arial" pitchFamily="34" charset="0"/>
              <a:buChar char="•"/>
              <a:defRPr/>
            </a:pPr>
            <a:r>
              <a:rPr lang="en-IN" sz="2000" b="1" dirty="0" smtClean="0">
                <a:latin typeface="Calibri" pitchFamily="34" charset="0"/>
                <a:cs typeface="Calibri" pitchFamily="34" charset="0"/>
              </a:rPr>
              <a:t>Detection of Cut-And-Paste in Document Images</a:t>
            </a:r>
            <a:br>
              <a:rPr lang="en-IN" sz="2000" b="1" dirty="0" smtClean="0">
                <a:latin typeface="Calibri" pitchFamily="34" charset="0"/>
                <a:cs typeface="Calibri" pitchFamily="34" charset="0"/>
              </a:rPr>
            </a:br>
            <a:r>
              <a:rPr lang="sv-SE" sz="2000" dirty="0" smtClean="0">
                <a:latin typeface="Calibri" pitchFamily="34" charset="0"/>
                <a:cs typeface="Calibri" pitchFamily="34" charset="0"/>
              </a:rPr>
              <a:t>Ankit Gandhi and C. V. Jawahar</a:t>
            </a:r>
            <a:br>
              <a:rPr lang="sv-SE" sz="2000" dirty="0" smtClean="0">
                <a:latin typeface="Calibri" pitchFamily="34" charset="0"/>
                <a:cs typeface="Calibri" pitchFamily="34" charset="0"/>
              </a:rPr>
            </a:br>
            <a:r>
              <a:rPr lang="en-IN" sz="2000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IN" sz="2000" i="1" dirty="0">
                <a:latin typeface="Calibri" pitchFamily="34" charset="0"/>
                <a:cs typeface="Calibri" pitchFamily="34" charset="0"/>
              </a:rPr>
              <a:t>Proceedings of the IEEE Conf. on International Conference on Document Analysis and </a:t>
            </a:r>
            <a:r>
              <a:rPr lang="en-IN" sz="2000" i="1" dirty="0" smtClean="0">
                <a:latin typeface="Calibri" pitchFamily="34" charset="0"/>
                <a:cs typeface="Calibri" pitchFamily="34" charset="0"/>
              </a:rPr>
              <a:t>Recognition </a:t>
            </a:r>
            <a:r>
              <a:rPr lang="de-DE" sz="2000" i="1" dirty="0" smtClean="0">
                <a:latin typeface="Calibri" pitchFamily="34" charset="0"/>
                <a:cs typeface="Calibri" pitchFamily="34" charset="0"/>
              </a:rPr>
              <a:t>(ICDAR</a:t>
            </a:r>
            <a:r>
              <a:rPr lang="de-DE" sz="2000" i="1" dirty="0">
                <a:latin typeface="Calibri" pitchFamily="34" charset="0"/>
                <a:cs typeface="Calibri" pitchFamily="34" charset="0"/>
              </a:rPr>
              <a:t>)</a:t>
            </a:r>
            <a:r>
              <a:rPr lang="de-DE" sz="2000" dirty="0">
                <a:latin typeface="Calibri" pitchFamily="34" charset="0"/>
                <a:cs typeface="Calibri" pitchFamily="34" charset="0"/>
              </a:rPr>
              <a:t>, Washington DC, USA, 2013</a:t>
            </a:r>
            <a:r>
              <a:rPr lang="sv-SE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sv-SE" sz="2000" dirty="0" smtClean="0">
                <a:latin typeface="Calibri" pitchFamily="34" charset="0"/>
                <a:cs typeface="Calibri" pitchFamily="34" charset="0"/>
              </a:rPr>
            </a:br>
            <a:r>
              <a:rPr lang="sv-SE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sv-SE" sz="2000" dirty="0" smtClean="0">
                <a:latin typeface="Calibri" pitchFamily="34" charset="0"/>
                <a:cs typeface="Calibri" pitchFamily="34" charset="0"/>
              </a:rPr>
            </a:br>
            <a:endParaRPr lang="en-US" sz="2000" b="1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150000"/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9444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46040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Thank You!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Questions 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9235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Images as </a:t>
            </a:r>
            <a:r>
              <a:rPr lang="en-US" dirty="0" smtClean="0"/>
              <a:t>Composition</a:t>
            </a:r>
            <a:endParaRPr lang="en-IN" dirty="0"/>
          </a:p>
        </p:txBody>
      </p:sp>
      <p:sp>
        <p:nvSpPr>
          <p:cNvPr id="3" name="Down Arrow 2"/>
          <p:cNvSpPr/>
          <p:nvPr/>
        </p:nvSpPr>
        <p:spPr>
          <a:xfrm rot="17966303">
            <a:off x="3205003" y="2074468"/>
            <a:ext cx="360040" cy="16958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Down Arrow 7"/>
          <p:cNvSpPr/>
          <p:nvPr/>
        </p:nvSpPr>
        <p:spPr>
          <a:xfrm rot="3660000">
            <a:off x="5148874" y="2084527"/>
            <a:ext cx="360040" cy="16958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Cross 8"/>
          <p:cNvSpPr/>
          <p:nvPr/>
        </p:nvSpPr>
        <p:spPr>
          <a:xfrm>
            <a:off x="4211960" y="3140968"/>
            <a:ext cx="288032" cy="293101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Down Arrow 9"/>
          <p:cNvSpPr/>
          <p:nvPr/>
        </p:nvSpPr>
        <p:spPr>
          <a:xfrm>
            <a:off x="4173323" y="3661178"/>
            <a:ext cx="360040" cy="847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Box 10"/>
          <p:cNvSpPr txBox="1"/>
          <p:nvPr/>
        </p:nvSpPr>
        <p:spPr>
          <a:xfrm>
            <a:off x="1835696" y="206084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Scene</a:t>
            </a:r>
            <a:endParaRPr lang="en-I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24128" y="205155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Text</a:t>
            </a:r>
            <a:endParaRPr lang="en-IN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704" y="1697730"/>
            <a:ext cx="1704975" cy="409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21701"/>
            <a:ext cx="1224136" cy="9856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653136"/>
            <a:ext cx="2880320" cy="19329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84" y="5157192"/>
            <a:ext cx="852490" cy="20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6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Images as </a:t>
            </a:r>
            <a:r>
              <a:rPr lang="en-US" dirty="0" smtClean="0"/>
              <a:t>Composition</a:t>
            </a:r>
            <a:endParaRPr lang="en-IN" dirty="0"/>
          </a:p>
        </p:txBody>
      </p:sp>
      <p:sp>
        <p:nvSpPr>
          <p:cNvPr id="3" name="Down Arrow 2"/>
          <p:cNvSpPr/>
          <p:nvPr/>
        </p:nvSpPr>
        <p:spPr>
          <a:xfrm rot="17966303">
            <a:off x="3205003" y="2074468"/>
            <a:ext cx="360040" cy="16958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Down Arrow 7"/>
          <p:cNvSpPr/>
          <p:nvPr/>
        </p:nvSpPr>
        <p:spPr>
          <a:xfrm rot="3660000">
            <a:off x="5148874" y="2084527"/>
            <a:ext cx="360040" cy="16958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Cross 8"/>
          <p:cNvSpPr/>
          <p:nvPr/>
        </p:nvSpPr>
        <p:spPr>
          <a:xfrm>
            <a:off x="4211960" y="3140968"/>
            <a:ext cx="288032" cy="293101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Down Arrow 9"/>
          <p:cNvSpPr/>
          <p:nvPr/>
        </p:nvSpPr>
        <p:spPr>
          <a:xfrm>
            <a:off x="4173323" y="3661178"/>
            <a:ext cx="360040" cy="847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Box 10"/>
          <p:cNvSpPr txBox="1"/>
          <p:nvPr/>
        </p:nvSpPr>
        <p:spPr>
          <a:xfrm>
            <a:off x="1835696" y="206084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Graphics</a:t>
            </a:r>
            <a:endParaRPr lang="en-I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24128" y="205155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Text</a:t>
            </a:r>
            <a:endParaRPr lang="en-IN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362" name="Picture 2" descr="C:\Users\ankit\Pictures\capture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653136"/>
            <a:ext cx="468052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051720" y="4653136"/>
            <a:ext cx="4680520" cy="2088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TextBox 15"/>
          <p:cNvSpPr txBox="1"/>
          <p:nvPr/>
        </p:nvSpPr>
        <p:spPr>
          <a:xfrm>
            <a:off x="971600" y="1270501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Images, figures, equations, tables, plots, etc.</a:t>
            </a:r>
            <a:endParaRPr lang="en-IN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363" name="Picture 3" descr="C:\Users\ankit\Pictures\tex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65" y="1360218"/>
            <a:ext cx="2340247" cy="70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33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Images as </a:t>
            </a:r>
            <a:r>
              <a:rPr lang="en-US" dirty="0" smtClean="0"/>
              <a:t>Composition</a:t>
            </a:r>
            <a:endParaRPr lang="en-IN" dirty="0"/>
          </a:p>
        </p:txBody>
      </p:sp>
      <p:sp>
        <p:nvSpPr>
          <p:cNvPr id="3" name="Down Arrow 2"/>
          <p:cNvSpPr/>
          <p:nvPr/>
        </p:nvSpPr>
        <p:spPr>
          <a:xfrm rot="17966303">
            <a:off x="3205003" y="2074468"/>
            <a:ext cx="360040" cy="16958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Down Arrow 7"/>
          <p:cNvSpPr/>
          <p:nvPr/>
        </p:nvSpPr>
        <p:spPr>
          <a:xfrm rot="3660000">
            <a:off x="5148874" y="2084527"/>
            <a:ext cx="360040" cy="16958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Cross 8"/>
          <p:cNvSpPr/>
          <p:nvPr/>
        </p:nvSpPr>
        <p:spPr>
          <a:xfrm>
            <a:off x="4211960" y="3140968"/>
            <a:ext cx="288032" cy="293101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Down Arrow 9"/>
          <p:cNvSpPr/>
          <p:nvPr/>
        </p:nvSpPr>
        <p:spPr>
          <a:xfrm>
            <a:off x="4173323" y="3661178"/>
            <a:ext cx="360040" cy="847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Box 10"/>
          <p:cNvSpPr txBox="1"/>
          <p:nvPr/>
        </p:nvSpPr>
        <p:spPr>
          <a:xfrm>
            <a:off x="1835696" y="206084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Objects</a:t>
            </a:r>
            <a:endParaRPr lang="en-I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4088" y="205155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Background / Context</a:t>
            </a:r>
            <a:endParaRPr lang="en-IN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112395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4" y="1196752"/>
            <a:ext cx="1600200" cy="923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021" y="1144745"/>
            <a:ext cx="1440160" cy="975932"/>
          </a:xfrm>
          <a:prstGeom prst="rect">
            <a:avLst/>
          </a:prstGeom>
        </p:spPr>
      </p:pic>
      <p:pic>
        <p:nvPicPr>
          <p:cNvPr id="13314" name="Picture 2" descr="H:\ankit\gandhi\flickr_images\dataset\1_4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25144"/>
            <a:ext cx="2053383" cy="171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H:\ankit\gandhi\flickr_images\dataset\128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749" y="4747225"/>
            <a:ext cx="2411113" cy="168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:\ankit\gandhi\flickr_images\dataset\252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907" y="4757809"/>
            <a:ext cx="2451819" cy="167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Up Arrow 15"/>
          <p:cNvSpPr/>
          <p:nvPr/>
        </p:nvSpPr>
        <p:spPr>
          <a:xfrm>
            <a:off x="8380726" y="1412776"/>
            <a:ext cx="511754" cy="4044627"/>
          </a:xfrm>
          <a:prstGeom prst="upArrow">
            <a:avLst/>
          </a:prstGeom>
          <a:solidFill>
            <a:schemeClr val="accent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TextBox 16"/>
          <p:cNvSpPr txBox="1"/>
          <p:nvPr/>
        </p:nvSpPr>
        <p:spPr>
          <a:xfrm>
            <a:off x="7524328" y="2636912"/>
            <a:ext cx="800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/>
              <a:t>?</a:t>
            </a:r>
            <a:endParaRPr lang="en-IN" sz="9600" b="1" dirty="0"/>
          </a:p>
        </p:txBody>
      </p:sp>
    </p:spTree>
    <p:extLst>
      <p:ext uri="{BB962C8B-B14F-4D97-AF65-F5344CB8AC3E}">
        <p14:creationId xmlns:p14="http://schemas.microsoft.com/office/powerpoint/2010/main" val="233522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of the Thesis (I)</a:t>
            </a:r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1484784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IN" sz="2000" dirty="0" smtClean="0"/>
              <a:t>Can we decompose a given image </a:t>
            </a:r>
            <a:r>
              <a:rPr lang="en-IN" sz="2000" dirty="0" smtClean="0"/>
              <a:t>representation into </a:t>
            </a:r>
            <a:r>
              <a:rPr lang="en-IN" sz="2000" b="1" dirty="0" smtClean="0"/>
              <a:t>bus</a:t>
            </a:r>
            <a:r>
              <a:rPr lang="en-IN" sz="2000" dirty="0" smtClean="0"/>
              <a:t> </a:t>
            </a:r>
            <a:r>
              <a:rPr lang="en-IN" sz="2000" dirty="0" smtClean="0"/>
              <a:t>and </a:t>
            </a:r>
            <a:r>
              <a:rPr lang="en-IN" sz="2000" b="1" dirty="0" smtClean="0"/>
              <a:t>car </a:t>
            </a:r>
            <a:r>
              <a:rPr lang="en-IN" sz="2000" dirty="0" smtClean="0"/>
              <a:t>representation having </a:t>
            </a:r>
            <a:r>
              <a:rPr lang="en-IN" sz="2000" dirty="0" smtClean="0"/>
              <a:t>looked at past buses and cars ?</a:t>
            </a:r>
            <a:endParaRPr lang="en-US" sz="20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38" name="Picture 2" descr="C:\Users\ankit\Downloads\motiv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80928"/>
            <a:ext cx="6840760" cy="299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90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Decomposing Bag of Words Histogram</Template>
  <TotalTime>5776</TotalTime>
  <Words>3373</Words>
  <Application>Microsoft Office PowerPoint</Application>
  <PresentationFormat>On-screen Show (4:3)</PresentationFormat>
  <Paragraphs>641</Paragraphs>
  <Slides>56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1_Office Theme</vt:lpstr>
      <vt:lpstr>Equation</vt:lpstr>
      <vt:lpstr>Solving Decomposition Problems in Computer Vision using Linear Optimization</vt:lpstr>
      <vt:lpstr>PowerPoint Presentation</vt:lpstr>
      <vt:lpstr>Digital Images</vt:lpstr>
      <vt:lpstr>Terminology</vt:lpstr>
      <vt:lpstr>Images as Composition</vt:lpstr>
      <vt:lpstr>Images as Composition</vt:lpstr>
      <vt:lpstr>Images as Composition</vt:lpstr>
      <vt:lpstr>Images as Composition</vt:lpstr>
      <vt:lpstr>Focus of the Thesis (I)</vt:lpstr>
      <vt:lpstr>Focus of the Thesis (II)</vt:lpstr>
      <vt:lpstr>Background: Bag of Words Model</vt:lpstr>
      <vt:lpstr>Background: Bag of Words Model</vt:lpstr>
      <vt:lpstr>Background: Bag of Words Model</vt:lpstr>
      <vt:lpstr>Bag of Words Model</vt:lpstr>
      <vt:lpstr>Bag of Words Model</vt:lpstr>
      <vt:lpstr>Single V/s Multiple Categories</vt:lpstr>
      <vt:lpstr>Our solution</vt:lpstr>
      <vt:lpstr>Using Previous Approaches</vt:lpstr>
      <vt:lpstr>Previous Approaches</vt:lpstr>
      <vt:lpstr>Decomposing Histograms</vt:lpstr>
      <vt:lpstr>Decomposing Histograms (contd.)</vt:lpstr>
      <vt:lpstr>LP formulation</vt:lpstr>
      <vt:lpstr>Similarity with MRF</vt:lpstr>
      <vt:lpstr>Comparison with MRF</vt:lpstr>
      <vt:lpstr>Variation with scale</vt:lpstr>
      <vt:lpstr>Spatial Histograms</vt:lpstr>
      <vt:lpstr>Spatially Constraint Decomposition</vt:lpstr>
      <vt:lpstr>Datasets Used</vt:lpstr>
      <vt:lpstr>Multiple Object (Flickr) Classification</vt:lpstr>
      <vt:lpstr>Multiple Object (Flickr) Classification</vt:lpstr>
      <vt:lpstr>Decomposition into object and background</vt:lpstr>
      <vt:lpstr>Decomposition into object and background</vt:lpstr>
      <vt:lpstr>Decomposition in a weakly  supervised setting</vt:lpstr>
      <vt:lpstr>Decomposition in a weakly  supervised setting</vt:lpstr>
      <vt:lpstr>Summary (I)</vt:lpstr>
      <vt:lpstr>Decomposing questioned document images into regions containing copied and non-copied content</vt:lpstr>
      <vt:lpstr>Optimization and Duplicates Retrieval</vt:lpstr>
      <vt:lpstr>Geometric-based Model</vt:lpstr>
      <vt:lpstr>Geometric-based Model</vt:lpstr>
      <vt:lpstr>Mixture of Homographies Model</vt:lpstr>
      <vt:lpstr>LP formulation</vt:lpstr>
      <vt:lpstr>LP formulation</vt:lpstr>
      <vt:lpstr>LP formulation (Handling Outliers)</vt:lpstr>
      <vt:lpstr>Candidate Homography Set Generation</vt:lpstr>
      <vt:lpstr>Using Outlier LP-formulation</vt:lpstr>
      <vt:lpstr>Histogram-based Model</vt:lpstr>
      <vt:lpstr>Histogram-based Model</vt:lpstr>
      <vt:lpstr>Method Pipeline</vt:lpstr>
      <vt:lpstr>Datasets Used</vt:lpstr>
      <vt:lpstr>Datasets Used</vt:lpstr>
      <vt:lpstr>Geometric-based Model</vt:lpstr>
      <vt:lpstr>Histogram-based Model</vt:lpstr>
      <vt:lpstr>Summary (II)</vt:lpstr>
      <vt:lpstr>Future Work</vt:lpstr>
      <vt:lpstr>Related Publications</vt:lpstr>
      <vt:lpstr>Thank You!  Questions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Decomposing Bag of Words Histogram</dc:title>
  <dc:creator>ankit</dc:creator>
  <cp:lastModifiedBy>ankit</cp:lastModifiedBy>
  <cp:revision>377</cp:revision>
  <dcterms:created xsi:type="dcterms:W3CDTF">2013-06-24T13:37:45Z</dcterms:created>
  <dcterms:modified xsi:type="dcterms:W3CDTF">2014-07-05T09:23:02Z</dcterms:modified>
</cp:coreProperties>
</file>